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1"/>
  </p:notesMasterIdLst>
  <p:sldIdLst>
    <p:sldId id="332" r:id="rId3"/>
    <p:sldId id="256" r:id="rId4"/>
    <p:sldId id="330" r:id="rId5"/>
    <p:sldId id="328" r:id="rId6"/>
    <p:sldId id="327" r:id="rId7"/>
    <p:sldId id="326" r:id="rId8"/>
    <p:sldId id="329" r:id="rId9"/>
    <p:sldId id="331" r:id="rId10"/>
    <p:sldId id="334" r:id="rId11"/>
    <p:sldId id="287" r:id="rId12"/>
    <p:sldId id="336" r:id="rId13"/>
    <p:sldId id="337" r:id="rId14"/>
    <p:sldId id="339" r:id="rId15"/>
    <p:sldId id="340" r:id="rId16"/>
    <p:sldId id="259" r:id="rId17"/>
    <p:sldId id="341" r:id="rId18"/>
    <p:sldId id="345" r:id="rId19"/>
    <p:sldId id="346" r:id="rId20"/>
    <p:sldId id="343" r:id="rId21"/>
    <p:sldId id="347" r:id="rId22"/>
    <p:sldId id="349" r:id="rId23"/>
    <p:sldId id="323" r:id="rId24"/>
    <p:sldId id="267" r:id="rId25"/>
    <p:sldId id="351" r:id="rId26"/>
    <p:sldId id="356" r:id="rId27"/>
    <p:sldId id="357" r:id="rId28"/>
    <p:sldId id="354" r:id="rId29"/>
    <p:sldId id="35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t huynh" initials="dh" lastIdx="1" clrIdx="0">
    <p:extLst>
      <p:ext uri="{19B8F6BF-5375-455C-9EA6-DF929625EA0E}">
        <p15:presenceInfo xmlns:p15="http://schemas.microsoft.com/office/powerpoint/2012/main" userId="bbc847c31a4429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CB8"/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135E-CC0C-F24E-9BBA-F44DDB385E16}" type="datetimeFigureOut">
              <a:rPr lang="vi-VN" smtClean="0"/>
              <a:pPr/>
              <a:t>28/02/2025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7D6A3-38BE-B34C-A3E0-960E2C2BD59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95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3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03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3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AF6-2174-45E3-9E44-894DC800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81268"/>
      </p:ext>
    </p:extLst>
  </p:cSld>
  <p:clrMapOvr>
    <a:masterClrMapping/>
  </p:clrMapOvr>
  <p:transition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5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xmlns="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1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5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2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0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97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37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39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43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52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包含 物体&#10;&#10;描述已自动生成"/>
          <p:cNvPicPr>
            <a:picLocks noChangeAspect="1"/>
          </p:cNvPicPr>
          <p:nvPr userDrawn="1"/>
        </p:nvPicPr>
        <p:blipFill>
          <a:blip r:embed="rId2"/>
          <a:srcRect b="24480"/>
          <a:stretch>
            <a:fillRect/>
          </a:stretch>
        </p:blipFill>
        <p:spPr bwMode="auto">
          <a:xfrm>
            <a:off x="0" y="1679582"/>
            <a:ext cx="121920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: 圆角 10">
            <a:extLst>
              <a:ext uri="{FF2B5EF4-FFF2-40B4-BE49-F238E27FC236}"/>
            </a:extLst>
          </p:cNvPr>
          <p:cNvSpPr/>
          <p:nvPr userDrawn="1"/>
        </p:nvSpPr>
        <p:spPr>
          <a:xfrm>
            <a:off x="723900" y="542925"/>
            <a:ext cx="10754784" cy="5842000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14" descr="图片包含 恐龙, 爬行动物, 树叶&#10;&#10;描述已自动生成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4157" t="7" b="76009"/>
          <a:stretch/>
        </p:blipFill>
        <p:spPr>
          <a:xfrm>
            <a:off x="9577917" y="7"/>
            <a:ext cx="2614083" cy="1363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5" descr="图片包含 恐龙, 爬行动物, 树叶&#10;&#10;描述已自动生成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" r="82628" b="76009"/>
          <a:stretch/>
        </p:blipFill>
        <p:spPr>
          <a:xfrm>
            <a:off x="5" y="7"/>
            <a:ext cx="1756833" cy="1363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335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04CB-0274-46D1-88AB-BCD58FDAD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8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wordwall.net/vi/resource/76733537/c%c3%a1ch-t%e1%ba%a1o-ra-%c4%91i%e1%bb%87n-t%e1%bb%ab-%c3%a1nh-s%c3%a1ng-m%e1%ba%b7t-tr%e1%bb%9d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wordwall.net/vi/resource/76733537/c%c3%a1ch-t%e1%ba%a1o-ra-%c4%91i%e1%bb%87n-t%e1%bb%ab-%c3%a1nh-s%c3%a1ng-m%e1%ba%b7t-tr%e1%bb%9d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vi/resource/7673762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9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WordArt 7"/>
          <p:cNvSpPr>
            <a:spLocks noChangeArrowheads="1" noChangeShapeType="1" noTextEdit="1"/>
          </p:cNvSpPr>
          <p:nvPr/>
        </p:nvSpPr>
        <p:spPr bwMode="auto">
          <a:xfrm>
            <a:off x="1117619" y="1524000"/>
            <a:ext cx="9582151" cy="678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436"/>
              </a:avLst>
            </a:prstTxWarp>
          </a:bodyPr>
          <a:lstStyle/>
          <a:p>
            <a:pPr algn="ctr"/>
            <a:r>
              <a:rPr lang="en-US" sz="5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THẦY, CÔ VỀ DỰ GIỜ THĂM LỚP</a:t>
            </a:r>
          </a:p>
        </p:txBody>
      </p:sp>
      <p:pic>
        <p:nvPicPr>
          <p:cNvPr id="35848" name="Picture 92" descr="N3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641603" y="838205"/>
            <a:ext cx="6896100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2" descr="Bauernbar">
            <a:hlinkClick r:id="rId4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1" y="6172200"/>
            <a:ext cx="609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3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" y="0"/>
            <a:ext cx="193463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22" descr="book-145170_960_720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0400" y="3886200"/>
            <a:ext cx="31157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3657600" y="2362229"/>
            <a:ext cx="4572000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CÔNG NGHỆ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: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4522" name="Picture 8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0893974" y="-381529"/>
            <a:ext cx="917575" cy="16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64524" name="Straight Connector 12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5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6" name="Straight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7" name="Straight Connector 15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637199976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1940165" y="667198"/>
            <a:ext cx="770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ĐƯỢC TẠO RA TỪ PIN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DA64BE-45B9-4E37-350B-E7D85A1558B0}"/>
              </a:ext>
            </a:extLst>
          </p:cNvPr>
          <p:cNvSpPr txBox="1"/>
          <p:nvPr/>
        </p:nvSpPr>
        <p:spPr>
          <a:xfrm>
            <a:off x="1940165" y="1323800"/>
            <a:ext cx="1159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 hãy quan sát Hình 1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44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BB6329-E000-8CD5-80A0-04531B43D287}"/>
              </a:ext>
            </a:extLst>
          </p:cNvPr>
          <p:cNvSpPr txBox="1"/>
          <p:nvPr/>
        </p:nvSpPr>
        <p:spPr>
          <a:xfrm>
            <a:off x="4989420" y="5663159"/>
            <a:ext cx="161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76" y="2525486"/>
            <a:ext cx="3933251" cy="2737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7" name="Group 5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84999" name="Straight Connector 6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0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1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2" name="Straight Connector 10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  <p:sp>
        <p:nvSpPr>
          <p:cNvPr id="84998" name="WordArt 9"/>
          <p:cNvSpPr>
            <a:spLocks noChangeArrowheads="1" noChangeShapeType="1" noTextEdit="1"/>
          </p:cNvSpPr>
          <p:nvPr/>
        </p:nvSpPr>
        <p:spPr bwMode="auto">
          <a:xfrm>
            <a:off x="914400" y="20638"/>
            <a:ext cx="1076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90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Trò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chơi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tay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mắt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6838"/>
          <a:stretch/>
        </p:blipFill>
        <p:spPr bwMode="auto">
          <a:xfrm>
            <a:off x="-2117" y="1390650"/>
            <a:ext cx="12189881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68866" y="6096000"/>
            <a:ext cx="38396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4736" y="6094412"/>
            <a:ext cx="38396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2123281"/>
            <a:ext cx="2167919" cy="7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2132351"/>
            <a:ext cx="2249489" cy="77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123280"/>
            <a:ext cx="2100262" cy="7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10" y="3048793"/>
            <a:ext cx="2131710" cy="7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3048793"/>
            <a:ext cx="2249490" cy="74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3074425"/>
            <a:ext cx="2192232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7" name="Group 5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84999" name="Straight Connector 6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0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1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2" name="Straight Connector 10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  <p:sp>
        <p:nvSpPr>
          <p:cNvPr id="84998" name="WordArt 9"/>
          <p:cNvSpPr>
            <a:spLocks noChangeArrowheads="1" noChangeShapeType="1" noTextEdit="1"/>
          </p:cNvSpPr>
          <p:nvPr/>
        </p:nvSpPr>
        <p:spPr bwMode="auto">
          <a:xfrm>
            <a:off x="914400" y="20638"/>
            <a:ext cx="1076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90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Trò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chơi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tay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mắt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6838"/>
          <a:stretch/>
        </p:blipFill>
        <p:spPr bwMode="auto">
          <a:xfrm>
            <a:off x="-2117" y="1390650"/>
            <a:ext cx="12189881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68866" y="6096000"/>
            <a:ext cx="38396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4736" y="6094412"/>
            <a:ext cx="38396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2123281"/>
            <a:ext cx="2167919" cy="7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2132351"/>
            <a:ext cx="2249489" cy="77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123280"/>
            <a:ext cx="2100262" cy="7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10" y="3048793"/>
            <a:ext cx="2131710" cy="7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3048793"/>
            <a:ext cx="2249490" cy="74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3074425"/>
            <a:ext cx="2192232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9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17919E-6 L 0.22487 0.150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77457E-6 L -0.36302 0.421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21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77457E-6 L 0.56302 0.423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51" y="2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429125"/>
            <a:ext cx="2438400" cy="1828800"/>
          </a:xfrm>
        </p:spPr>
      </p:pic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99105C-15B8-480F-99AB-772CE5011A00}" type="slidenum">
              <a:rPr lang="en-US" smtClean="0">
                <a:solidFill>
                  <a:srgbClr val="898989"/>
                </a:solidFill>
              </a:rPr>
              <a:pPr/>
              <a:t>13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25625" y="749536"/>
            <a:ext cx="9245600" cy="3657600"/>
          </a:xfrm>
          <a:prstGeom prst="cloudCallout">
            <a:avLst>
              <a:gd name="adj1" fmla="val -51220"/>
              <a:gd name="adj2" fmla="val 7634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14700" y="1616874"/>
            <a:ext cx="70294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khác nhau giữa cách tạo ra điện từ ánh sáng mặt trời với cách tạo ra điện từ </a:t>
            </a:r>
            <a:r>
              <a:rPr lang="vi-VN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4" name="Picture 13" descr="Kết quả hình ảnh cho ảnh độ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025638">
            <a:off x="9994900" y="4784725"/>
            <a:ext cx="195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0EB3362-8D14-A130-F5A9-B6858248DF81}"/>
              </a:ext>
            </a:extLst>
          </p:cNvPr>
          <p:cNvGrpSpPr/>
          <p:nvPr/>
        </p:nvGrpSpPr>
        <p:grpSpPr>
          <a:xfrm>
            <a:off x="0" y="1242683"/>
            <a:ext cx="2931160" cy="1661700"/>
            <a:chOff x="3085998" y="3173273"/>
            <a:chExt cx="2918012" cy="1828800"/>
          </a:xfrm>
          <a:solidFill>
            <a:srgbClr val="00B0F0"/>
          </a:solidFill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691F2C99-2CF6-4EE2-94FF-A975EB4857D5}"/>
                </a:ext>
              </a:extLst>
            </p:cNvPr>
            <p:cNvSpPr/>
            <p:nvPr/>
          </p:nvSpPr>
          <p:spPr>
            <a:xfrm>
              <a:off x="3085998" y="3173273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F8F0462-B587-6F82-FAEF-368E6C60513B}"/>
                </a:ext>
              </a:extLst>
            </p:cNvPr>
            <p:cNvSpPr txBox="1"/>
            <p:nvPr/>
          </p:nvSpPr>
          <p:spPr>
            <a:xfrm>
              <a:off x="3451559" y="3585092"/>
              <a:ext cx="2186890" cy="1011855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6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1 Minute timer (Đồng hồ đếm ngược 1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8425" y="4667250"/>
            <a:ext cx="2575878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1294985" y="143978"/>
            <a:ext cx="770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ĐƯỢC TẠO RA TỪ PIN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080635"/>
              </p:ext>
            </p:extLst>
          </p:nvPr>
        </p:nvGraphicFramePr>
        <p:xfrm>
          <a:off x="914400" y="521757"/>
          <a:ext cx="10515600" cy="561453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5334000"/>
                <a:gridCol w="5181600"/>
              </a:tblGrid>
              <a:tr h="1621650">
                <a:tc>
                  <a:txBody>
                    <a:bodyPr/>
                    <a:lstStyle/>
                    <a:p>
                      <a:pPr algn="ctr"/>
                      <a:r>
                        <a:rPr lang="vi-VN" sz="3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Cách tạo ra điện từ ánh sáng mặt trời 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vi-VN" sz="3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ách tạo ra điện từ gió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975"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vi-VN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 dụng tấm pin mặt trời để chuyển đổi năng lượng ánh sáng thành điện năng</a:t>
                      </a:r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dirty="0">
                        <a:solidFill>
                          <a:srgbClr val="080CB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vi-VN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 dụng máy phát điện gió để chuyển đổi năng lượng gió thành điện năng.</a:t>
                      </a:r>
                      <a:endParaRPr lang="en-US" sz="3200" dirty="0">
                        <a:solidFill>
                          <a:srgbClr val="080CB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4" y="4171950"/>
            <a:ext cx="3895725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71950"/>
            <a:ext cx="4495800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4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8602BA2-770B-20B6-1072-E8A1C500C130}"/>
              </a:ext>
            </a:extLst>
          </p:cNvPr>
          <p:cNvSpPr/>
          <p:nvPr/>
        </p:nvSpPr>
        <p:spPr>
          <a:xfrm>
            <a:off x="361950" y="1190419"/>
            <a:ext cx="11582400" cy="349588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 pin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1940165" y="667198"/>
            <a:ext cx="770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ĐƯỢC TẠO RA TỪ PIN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762501"/>
            <a:ext cx="7048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354"/>
            <a:ext cx="4476584" cy="523267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807373" y="2289380"/>
            <a:ext cx="3155047" cy="1323403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NỘI DUNG 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492760" y="829654"/>
            <a:ext cx="6942559" cy="1188860"/>
            <a:chOff x="4085719" y="1971269"/>
            <a:chExt cx="4808177" cy="891646"/>
          </a:xfrm>
        </p:grpSpPr>
        <p:grpSp>
          <p:nvGrpSpPr>
            <p:cNvPr id="3" name="组合 13"/>
            <p:cNvGrpSpPr/>
            <p:nvPr/>
          </p:nvGrpSpPr>
          <p:grpSpPr>
            <a:xfrm>
              <a:off x="4085719" y="1971269"/>
              <a:ext cx="4808177" cy="891646"/>
              <a:chOff x="4085719" y="1971269"/>
              <a:chExt cx="4808177" cy="891646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19" y="1971269"/>
                <a:ext cx="4808177" cy="891646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333108" y="2289370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640789" y="2000730"/>
              <a:ext cx="4085702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 smtClean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Thực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hành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lắp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ráp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mô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hình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điện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mặt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trời</a:t>
              </a:r>
              <a:endParaRPr lang="zh-CN" altLang="en-US" sz="32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363486" y="2274353"/>
              <a:ext cx="25545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3399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2</a:t>
              </a:r>
              <a:endParaRPr lang="zh-CN" altLang="en-US" sz="2400" b="1" dirty="0">
                <a:solidFill>
                  <a:srgbClr val="FF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1" y="2320762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191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762785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898107" y="-114203"/>
            <a:ext cx="9388893" cy="6267450"/>
          </a:xfrm>
          <a:prstGeom prst="cloudCallout">
            <a:avLst>
              <a:gd name="adj1" fmla="val 54681"/>
              <a:gd name="adj2" fmla="val 2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414" y="825597"/>
            <a:ext cx="7510277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4400" dirty="0">
                <a:solidFill>
                  <a:srgbClr val="080CB8"/>
                </a:solidFill>
                <a:latin typeface="+mj-lt"/>
                <a:ea typeface="Cambria" pitchFamily="18" charset="0"/>
              </a:rPr>
              <a:t>“Muốn biết mô hình gồm những bộ phận chính nào, chúng ta có những cách nào?”</a:t>
            </a:r>
            <a:endParaRPr lang="en-US" sz="4400" dirty="0">
              <a:solidFill>
                <a:srgbClr val="080CB8"/>
              </a:solidFill>
              <a:latin typeface="+mj-lt"/>
              <a:ea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16" y="3019522"/>
            <a:ext cx="4782583" cy="2894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ẽ hình giáo viên chỉ bảng trống. Hình 1 trên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419114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39800"/>
            <a:ext cx="5798459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tháo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lang="en-US" altLang="en-US" sz="43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7408" y="797575"/>
            <a:ext cx="890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b="1" dirty="0">
              <a:solidFill>
                <a:srgbClr val="080CB8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22">
            <a:extLst>
              <a:ext uri="{FF2B5EF4-FFF2-40B4-BE49-F238E27FC236}">
                <a16:creationId xmlns:a16="http://schemas.microsoft.com/office/drawing/2014/main" xmlns="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  <p:pic>
        <p:nvPicPr>
          <p:cNvPr id="12292" name="Picture 4" descr="học sinh cấp 1 thực hiện gỡ mô hình lắp ráp, hình  hoạt hình. Hình 3 trê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45741"/>
            <a:ext cx="7162799" cy="32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2024</a:t>
            </a:r>
            <a:endParaRPr lang="en-US" sz="4000" b="1" dirty="0">
              <a:solidFill>
                <a:srgbClr val="FF66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nghệ</a:t>
            </a:r>
            <a:endParaRPr lang="en-US" b="1" dirty="0">
              <a:solidFill>
                <a:srgbClr val="00CC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sp>
        <p:nvSpPr>
          <p:cNvPr id="9" name="Rounded Rectangl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88045" y="1987664"/>
            <a:ext cx="747431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lang="en-US" sz="3600" b="1" kern="0" dirty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9: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Mô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hình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điện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mặt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trời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vi-VN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(T1</a:t>
            </a:r>
            <a:r>
              <a:rPr lang="vi-VN" sz="3600" b="1" kern="0" dirty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)</a:t>
            </a:r>
            <a:endParaRPr lang="en-US" sz="3600" b="1" kern="0" dirty="0">
              <a:solidFill>
                <a:srgbClr val="00B0F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53" y="2977586"/>
            <a:ext cx="6229350" cy="356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762785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898107" y="-114203"/>
            <a:ext cx="9388893" cy="6267450"/>
          </a:xfrm>
          <a:prstGeom prst="cloudCallout">
            <a:avLst>
              <a:gd name="adj1" fmla="val 54681"/>
              <a:gd name="adj2" fmla="val 2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1337733"/>
            <a:ext cx="6782291" cy="1920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</a:t>
            </a:r>
            <a:r>
              <a:rPr lang="vi-VN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ô hình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điện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mặt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trời</a:t>
            </a:r>
            <a:r>
              <a:rPr lang="vi-VN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gồm những bộ phận chính </a:t>
            </a:r>
            <a:r>
              <a:rPr lang="vi-VN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nào?</a:t>
            </a:r>
            <a:endParaRPr lang="en-US" sz="4400" dirty="0">
              <a:solidFill>
                <a:srgbClr val="080CB8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7" y="3019522"/>
            <a:ext cx="4782583" cy="2894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ẽ hình giáo viên chỉ bảng trống. Hình 1 trên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419114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762785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898108" y="-114203"/>
            <a:ext cx="8025760" cy="6267450"/>
          </a:xfrm>
          <a:prstGeom prst="cloudCallout">
            <a:avLst>
              <a:gd name="adj1" fmla="val 54681"/>
              <a:gd name="adj2" fmla="val 2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913482"/>
            <a:ext cx="5757333" cy="367545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>
                <a:gd name="adj" fmla="val 50927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400" dirty="0" smtClean="0">
                <a:solidFill>
                  <a:srgbClr val="080CB8"/>
                </a:solidFill>
                <a:latin typeface="+mj-lt"/>
              </a:rPr>
              <a:t>Mô </a:t>
            </a:r>
            <a:r>
              <a:rPr lang="vi-VN" sz="4400" dirty="0">
                <a:solidFill>
                  <a:srgbClr val="080CB8"/>
                </a:solidFill>
                <a:latin typeface="+mj-lt"/>
              </a:rPr>
              <a:t>hình điện mặt trời gồm có những bộ phận chính sau:</a:t>
            </a:r>
          </a:p>
          <a:p>
            <a:r>
              <a:rPr lang="vi-VN" sz="4400" dirty="0">
                <a:solidFill>
                  <a:srgbClr val="080CB8"/>
                </a:solidFill>
                <a:latin typeface="+mj-lt"/>
              </a:rPr>
              <a:t>- Tấm pin mặt trời và dây dẫn điện</a:t>
            </a:r>
          </a:p>
          <a:p>
            <a:r>
              <a:rPr lang="vi-VN" sz="4400" dirty="0">
                <a:solidFill>
                  <a:srgbClr val="080CB8"/>
                </a:solidFill>
                <a:latin typeface="+mj-lt"/>
              </a:rPr>
              <a:t>- Đèn LED</a:t>
            </a:r>
          </a:p>
          <a:p>
            <a:r>
              <a:rPr lang="vi-VN" sz="4400" dirty="0">
                <a:solidFill>
                  <a:srgbClr val="080CB8"/>
                </a:solidFill>
                <a:latin typeface="+mj-lt"/>
              </a:rPr>
              <a:t>- Khung giá đỡ</a:t>
            </a:r>
          </a:p>
          <a:p>
            <a:pPr algn="ctr"/>
            <a:endParaRPr lang="en-US" sz="4400" dirty="0">
              <a:solidFill>
                <a:srgbClr val="080CB8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2833304"/>
            <a:ext cx="5690658" cy="35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8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937E71-F53E-75B0-6B55-6131ADED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821" l="9953" r="89810">
                        <a14:foregroundMark x1="12796" y1="89710" x2="81517" y2="91821"/>
                        <a14:foregroundMark x1="81517" y1="91821" x2="85782" y2="91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7351" y="1757110"/>
            <a:ext cx="4020111" cy="36104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C9E4DA6-BE92-4AC3-BF67-7B65DC4264C6}"/>
              </a:ext>
            </a:extLst>
          </p:cNvPr>
          <p:cNvSpPr/>
          <p:nvPr/>
        </p:nvSpPr>
        <p:spPr>
          <a:xfrm>
            <a:off x="2626626" y="461327"/>
            <a:ext cx="7679424" cy="80048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">
            <a:extLst>
              <a:ext uri="{FF2B5EF4-FFF2-40B4-BE49-F238E27FC236}"/>
            </a:extLst>
          </p:cNvPr>
          <p:cNvSpPr/>
          <p:nvPr/>
        </p:nvSpPr>
        <p:spPr bwMode="auto">
          <a:xfrm>
            <a:off x="4267200" y="1828804"/>
            <a:ext cx="6654800" cy="2996565"/>
          </a:xfrm>
          <a:prstGeom prst="wedgeRoundRectCallout">
            <a:avLst>
              <a:gd name="adj1" fmla="val -70884"/>
              <a:gd name="adj2" fmla="val 11761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Mỗi đội 2 người. Trong đó</a:t>
            </a:r>
            <a:r>
              <a:rPr lang="en-US" sz="2800" dirty="0" smtClean="0">
                <a:latin typeface="+mj-lt"/>
              </a:rPr>
              <a:t>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dirty="0" smtClean="0">
                <a:latin typeface="+mj-lt"/>
              </a:rPr>
              <a:t>ột người mô tả đặc điểm các bộ phận của mô hình điện mặt trời vừa tìm hiểu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dirty="0" smtClean="0">
                <a:latin typeface="+mj-lt"/>
              </a:rPr>
              <a:t>ột người đoán và viết lên bảng tên bộ phận đó.</a:t>
            </a:r>
            <a:endParaRPr lang="en-US" sz="2800" dirty="0" smtClean="0">
              <a:latin typeface="+mj-lt"/>
            </a:endParaRPr>
          </a:p>
          <a:p>
            <a:pPr algn="just">
              <a:defRPr/>
            </a:pPr>
            <a:endParaRPr lang="en-US" sz="3000" dirty="0">
              <a:solidFill>
                <a:srgbClr val="006600"/>
              </a:solidFill>
              <a:ea typeface="微软雅黑"/>
              <a:cs typeface="Times New Roman" pitchFamily="18" charset="0"/>
            </a:endParaRP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800" y="56388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1"/>
          <p:cNvPicPr>
            <a:picLocks noChangeAspect="1"/>
          </p:cNvPicPr>
          <p:nvPr/>
        </p:nvPicPr>
        <p:blipFill>
          <a:blip r:embed="rId3"/>
          <a:srcRect l="7936" r="4762"/>
          <a:stretch>
            <a:fillRect/>
          </a:stretch>
        </p:blipFill>
        <p:spPr bwMode="auto">
          <a:xfrm>
            <a:off x="0" y="1071568"/>
            <a:ext cx="223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4876807"/>
            <a:ext cx="137371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987" y="5526088"/>
            <a:ext cx="1373716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471" y="3962407"/>
            <a:ext cx="2166848" cy="203353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4151" y="5732463"/>
            <a:ext cx="122343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3967" y="5603882"/>
            <a:ext cx="1371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F27EE87-3672-BAA6-E245-08EDA7990894}"/>
              </a:ext>
            </a:extLst>
          </p:cNvPr>
          <p:cNvSpPr txBox="1">
            <a:spLocks/>
          </p:cNvSpPr>
          <p:nvPr/>
        </p:nvSpPr>
        <p:spPr>
          <a:xfrm>
            <a:off x="1611845" y="883664"/>
            <a:ext cx="2350555" cy="68266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60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4" y="667198"/>
            <a:ext cx="948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TÌM HIỂU CÁC BỘ PHẬN CHÍNH CỦA MÔ HÌNH DÙNG 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0DA64BE-45B9-4E37-350B-E7D85A1558B0}"/>
              </a:ext>
            </a:extLst>
          </p:cNvPr>
          <p:cNvSpPr txBox="1"/>
          <p:nvPr/>
        </p:nvSpPr>
        <p:spPr>
          <a:xfrm>
            <a:off x="1603735" y="1847020"/>
            <a:ext cx="1159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 hãy quan sát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46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8" y="2432906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1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2211718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625714" y="-29734"/>
            <a:ext cx="11566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TÌM HIỂU CÁC BỘ PHẬN CHÍNH CỦA MÔ HÌNH DÙNG 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1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2192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WordArt 8"/>
          <p:cNvSpPr>
            <a:spLocks noChangeArrowheads="1" noChangeShapeType="1" noTextEdit="1"/>
          </p:cNvSpPr>
          <p:nvPr/>
        </p:nvSpPr>
        <p:spPr bwMode="auto">
          <a:xfrm>
            <a:off x="1117604" y="990600"/>
            <a:ext cx="10013951" cy="518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hết!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5236" name="Picture 10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261600" y="0"/>
            <a:ext cx="19304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WordArt 9"/>
          <p:cNvSpPr>
            <a:spLocks noChangeArrowheads="1" noChangeShapeType="1" noTextEdit="1"/>
          </p:cNvSpPr>
          <p:nvPr/>
        </p:nvSpPr>
        <p:spPr bwMode="auto">
          <a:xfrm>
            <a:off x="508000" y="4191000"/>
            <a:ext cx="10871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 quý thầy cô mạnh khỏe, các em chăm ngoan - học giỏi</a:t>
            </a:r>
            <a:endParaRPr lang="en-US" sz="3600" b="1" kern="1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95238" name="Group 5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95239" name="Straight Connector 6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95240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95241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95242" name="Straight Connector 9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16411615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5"/>
          <p:cNvGrpSpPr/>
          <p:nvPr/>
        </p:nvGrpSpPr>
        <p:grpSpPr>
          <a:xfrm>
            <a:off x="0" y="138782"/>
            <a:ext cx="12192000" cy="6719217"/>
            <a:chOff x="0" y="0"/>
            <a:chExt cx="3397046" cy="2085928"/>
          </a:xfrm>
        </p:grpSpPr>
        <p:sp>
          <p:nvSpPr>
            <p:cNvPr id="8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11"/>
          <p:cNvSpPr/>
          <p:nvPr/>
        </p:nvSpPr>
        <p:spPr>
          <a:xfrm>
            <a:off x="10487025" y="1672111"/>
            <a:ext cx="1746223" cy="508177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2"/>
          <p:cNvSpPr/>
          <p:nvPr/>
        </p:nvSpPr>
        <p:spPr>
          <a:xfrm>
            <a:off x="10626021" y="457968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971" y="138782"/>
            <a:ext cx="9534970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D5CD06-FB0E-7314-5BBF-44990699E9EF}"/>
              </a:ext>
            </a:extLst>
          </p:cNvPr>
          <p:cNvSpPr txBox="1"/>
          <p:nvPr/>
        </p:nvSpPr>
        <p:spPr>
          <a:xfrm>
            <a:off x="1772355" y="2023973"/>
            <a:ext cx="8143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5EC56E-5ADB-0A95-E0DD-98EDFD8A6CF6}"/>
              </a:ext>
            </a:extLst>
          </p:cNvPr>
          <p:cNvSpPr txBox="1"/>
          <p:nvPr/>
        </p:nvSpPr>
        <p:spPr>
          <a:xfrm>
            <a:off x="1851034" y="3498390"/>
            <a:ext cx="8064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1" y="5774663"/>
            <a:ext cx="12192000" cy="1083336"/>
            <a:chOff x="0" y="0"/>
            <a:chExt cx="4919530" cy="815045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vi Xiaomi EA43 2022 Series - Tràn Màn Hình - Giá Rẻ Nhất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25651" r="8500" b="19746"/>
          <a:stretch/>
        </p:blipFill>
        <p:spPr bwMode="auto">
          <a:xfrm>
            <a:off x="696686" y="413656"/>
            <a:ext cx="10668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guyên lý hoạt động điện năng lượng mặt trời hòa lướ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" y="551543"/>
            <a:ext cx="10668000" cy="54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39800"/>
            <a:ext cx="5798459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video?</a:t>
            </a:r>
            <a:endParaRPr lang="en-US" altLang="en-US" sz="43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683587" y="223044"/>
            <a:ext cx="4599613" cy="1043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1" y="2062966"/>
            <a:ext cx="7967662" cy="405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602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xmlns="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1A1755-60B1-F4A7-5215-D09D347FF9AF}"/>
              </a:ext>
            </a:extLst>
          </p:cNvPr>
          <p:cNvSpPr txBox="1"/>
          <p:nvPr/>
        </p:nvSpPr>
        <p:spPr>
          <a:xfrm>
            <a:off x="2047875" y="1162050"/>
            <a:ext cx="86582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Algerian" pitchFamily="82" charset="0"/>
              </a:rPr>
              <a:t>KHÁM PHÁ</a:t>
            </a:r>
            <a:endParaRPr lang="en-US" sz="115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354"/>
            <a:ext cx="4476584" cy="523267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807373" y="2289380"/>
            <a:ext cx="3155047" cy="1323403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NỘI DUNG 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476584" y="829656"/>
            <a:ext cx="6372225" cy="663337"/>
            <a:chOff x="4085720" y="1971269"/>
            <a:chExt cx="4808177" cy="497503"/>
          </a:xfrm>
        </p:grpSpPr>
        <p:grpSp>
          <p:nvGrpSpPr>
            <p:cNvPr id="3" name="组合 13"/>
            <p:cNvGrpSpPr/>
            <p:nvPr/>
          </p:nvGrpSpPr>
          <p:grpSpPr>
            <a:xfrm>
              <a:off x="4085720" y="1971269"/>
              <a:ext cx="4808177" cy="497503"/>
              <a:chOff x="4085720" y="1971269"/>
              <a:chExt cx="4808177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0" y="1971269"/>
                <a:ext cx="4808177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542617" y="2000730"/>
              <a:ext cx="4282047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Điện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tạo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ra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từ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pin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mặt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trời</a:t>
              </a:r>
              <a:endParaRPr lang="zh-CN" altLang="en-US" sz="32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252145" y="2008799"/>
              <a:ext cx="2226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3399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2018516"/>
            <a:ext cx="3257550" cy="3188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06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534</Words>
  <Application>Microsoft Office PowerPoint</Application>
  <PresentationFormat>Widescreen</PresentationFormat>
  <Paragraphs>64</Paragraphs>
  <Slides>28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微软雅黑</vt:lpstr>
      <vt:lpstr>#9Slide07 Altus</vt:lpstr>
      <vt:lpstr>Algerian</vt:lpstr>
      <vt:lpstr>Arial</vt:lpstr>
      <vt:lpstr>Calibri</vt:lpstr>
      <vt:lpstr>Calibri Light</vt:lpstr>
      <vt:lpstr>Cambria</vt:lpstr>
      <vt:lpstr>Tiffany</vt:lpstr>
      <vt:lpstr>Times New Roman</vt:lpstr>
      <vt:lpstr>Wingdings</vt:lpstr>
      <vt:lpstr>字体管家棉花糖</vt:lpstr>
      <vt:lpstr>字魂27号-布丁体</vt:lpstr>
      <vt:lpstr>字魂79号-萌趣奶油体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Microsoft account</cp:lastModifiedBy>
  <cp:revision>39</cp:revision>
  <dcterms:created xsi:type="dcterms:W3CDTF">2022-07-16T14:12:11Z</dcterms:created>
  <dcterms:modified xsi:type="dcterms:W3CDTF">2025-02-28T07:36:07Z</dcterms:modified>
</cp:coreProperties>
</file>