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87" r:id="rId11"/>
    <p:sldId id="264" r:id="rId12"/>
    <p:sldId id="265" r:id="rId13"/>
    <p:sldId id="266" r:id="rId14"/>
    <p:sldId id="267" r:id="rId15"/>
    <p:sldId id="289" r:id="rId16"/>
    <p:sldId id="288" r:id="rId17"/>
    <p:sldId id="269" r:id="rId18"/>
    <p:sldId id="270" r:id="rId19"/>
    <p:sldId id="271" r:id="rId20"/>
    <p:sldId id="27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9" y="1851779"/>
            <a:ext cx="9343439" cy="1628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" y="1160017"/>
            <a:ext cx="1477478" cy="62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765" y="3079376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936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6212" y="2948543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8388" y="2987608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854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4012" y="2988341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655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2" y="503912"/>
            <a:ext cx="3591776" cy="800453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11" y="1277471"/>
            <a:ext cx="9936035" cy="1159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57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243</a:t>
            </a:r>
          </a:p>
          <a:p>
            <a:r>
              <a:rPr lang="en-US" sz="2400" dirty="0" smtClean="0"/>
              <a:t>X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156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162</a:t>
            </a:r>
          </a:p>
          <a:p>
            <a:r>
              <a:rPr lang="en-US" sz="2400" dirty="0" smtClean="0"/>
              <a:t>X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255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250</a:t>
            </a:r>
          </a:p>
          <a:p>
            <a:r>
              <a:rPr lang="en-US" sz="2400" dirty="0" smtClean="0"/>
              <a:t>X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3548" y="2088777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108</a:t>
            </a:r>
          </a:p>
          <a:p>
            <a:r>
              <a:rPr lang="en-US" sz="2400" dirty="0" smtClean="0"/>
              <a:t>X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50578" y="3788425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71568" y="3788425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92558" y="3762368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413548" y="3762368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72454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486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359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648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00987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750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8615" y="3822634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540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69" y="274640"/>
            <a:ext cx="7400790" cy="26120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21" y="274640"/>
            <a:ext cx="4128716" cy="2612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646" y="3361765"/>
            <a:ext cx="3751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Tóm</a:t>
            </a:r>
            <a:r>
              <a:rPr lang="en-US" sz="2400" dirty="0" smtClean="0"/>
              <a:t> </a:t>
            </a:r>
            <a:r>
              <a:rPr lang="en-US" sz="2400" dirty="0" err="1" smtClean="0"/>
              <a:t>tắt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âu</a:t>
            </a:r>
            <a:r>
              <a:rPr lang="en-US" sz="2400" dirty="0" smtClean="0"/>
              <a:t>: 118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tuổi</a:t>
            </a:r>
            <a:endParaRPr lang="en-US" sz="2400" dirty="0" smtClean="0"/>
          </a:p>
          <a:p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tuổi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mèo</a:t>
            </a:r>
            <a:r>
              <a:rPr lang="en-US" sz="2400" dirty="0" smtClean="0"/>
              <a:t> </a:t>
            </a:r>
            <a:r>
              <a:rPr lang="en-US" sz="2400" dirty="0" err="1" smtClean="0"/>
              <a:t>gấp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3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tuổi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âu</a:t>
            </a:r>
            <a:endParaRPr lang="en-US" sz="2400" dirty="0" smtClean="0"/>
          </a:p>
          <a:p>
            <a:r>
              <a:rPr lang="en-US" sz="2400" dirty="0" err="1" smtClean="0"/>
              <a:t>Mèo</a:t>
            </a:r>
            <a:r>
              <a:rPr lang="en-US" sz="2400" dirty="0" smtClean="0"/>
              <a:t>:…..?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tuổi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66129" y="3361765"/>
            <a:ext cx="6414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giải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tuổi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mèo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</a:t>
            </a:r>
            <a:r>
              <a:rPr lang="en-US" sz="3600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118 x 3 = 354 ( </a:t>
            </a:r>
            <a:r>
              <a:rPr lang="en-US" sz="3600" dirty="0" err="1" smtClean="0">
                <a:solidFill>
                  <a:srgbClr val="FF0000"/>
                </a:solidFill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Đáp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số</a:t>
            </a:r>
            <a:r>
              <a:rPr lang="en-US" sz="3600" dirty="0" smtClean="0">
                <a:solidFill>
                  <a:srgbClr val="FF0000"/>
                </a:solidFill>
              </a:rPr>
              <a:t>: 354 </a:t>
            </a:r>
            <a:r>
              <a:rPr lang="en-US" sz="3600" dirty="0" err="1" smtClean="0">
                <a:solidFill>
                  <a:srgbClr val="FF0000"/>
                </a:solidFill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tuổi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" y="196850"/>
            <a:ext cx="1873250" cy="84963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" y="1432563"/>
            <a:ext cx="1723816" cy="79806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625"/>
            <a:ext cx="12421561" cy="2815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77657" y="3909449"/>
            <a:ext cx="961465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836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0780" y="3909449"/>
            <a:ext cx="88750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759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9944" y="3909449"/>
            <a:ext cx="88750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798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5752" y="3909449"/>
            <a:ext cx="88750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963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8" y="424070"/>
            <a:ext cx="3588137" cy="662188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7" y="1347709"/>
            <a:ext cx="4693311" cy="180630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0" y="3154017"/>
            <a:ext cx="2199755" cy="2680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0709" y="3437749"/>
            <a:ext cx="15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 900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8855" y="4097955"/>
            <a:ext cx="15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 800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7165" y="4781072"/>
            <a:ext cx="15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= 800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963"/>
            <a:ext cx="11940158" cy="2231628"/>
          </a:xfrm>
        </p:spPr>
      </p:pic>
      <p:sp>
        <p:nvSpPr>
          <p:cNvPr id="4" name="TextBox 3"/>
          <p:cNvSpPr txBox="1"/>
          <p:nvPr/>
        </p:nvSpPr>
        <p:spPr>
          <a:xfrm>
            <a:off x="2637183" y="4055166"/>
            <a:ext cx="75934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chén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</a:rPr>
              <a:t> 128g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Vậy</a:t>
            </a:r>
            <a:r>
              <a:rPr lang="en-US" sz="3200" dirty="0" smtClean="0">
                <a:solidFill>
                  <a:srgbClr val="FF0000"/>
                </a:solidFill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</a:rPr>
              <a:t>cái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chén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: 128g x 3= 384 g</a:t>
            </a:r>
          </a:p>
          <a:p>
            <a:r>
              <a:rPr lang="en-US" sz="3200" dirty="0" err="1" smtClean="0">
                <a:solidFill>
                  <a:srgbClr val="FF0000"/>
                </a:solidFill>
              </a:rPr>
              <a:t>Mà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ấm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</a:rPr>
              <a:t>cái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chén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vậy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ấm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nặng</a:t>
            </a:r>
            <a:r>
              <a:rPr lang="en-US" sz="3200" dirty="0" smtClean="0">
                <a:solidFill>
                  <a:srgbClr val="FF0000"/>
                </a:solidFill>
              </a:rPr>
              <a:t> 384g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08"/>
            <a:ext cx="12087858" cy="1314692"/>
          </a:xfrm>
        </p:spPr>
      </p:pic>
      <p:sp>
        <p:nvSpPr>
          <p:cNvPr id="4" name="TextBox 3"/>
          <p:cNvSpPr txBox="1"/>
          <p:nvPr/>
        </p:nvSpPr>
        <p:spPr>
          <a:xfrm>
            <a:off x="198783" y="1683026"/>
            <a:ext cx="4134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1 </a:t>
            </a:r>
            <a:r>
              <a:rPr lang="en-US" sz="2800" dirty="0" err="1" smtClean="0"/>
              <a:t>hũ</a:t>
            </a:r>
            <a:r>
              <a:rPr lang="en-US" sz="2800" dirty="0" smtClean="0"/>
              <a:t>: 250 ml </a:t>
            </a:r>
            <a:r>
              <a:rPr lang="en-US" sz="2800" dirty="0" err="1" smtClean="0"/>
              <a:t>mật</a:t>
            </a:r>
            <a:r>
              <a:rPr lang="en-US" sz="2800" dirty="0" smtClean="0"/>
              <a:t> </a:t>
            </a:r>
            <a:r>
              <a:rPr lang="en-US" sz="2800" dirty="0" err="1" smtClean="0"/>
              <a:t>ong</a:t>
            </a:r>
            <a:endParaRPr lang="en-US" sz="2800" dirty="0" smtClean="0"/>
          </a:p>
          <a:p>
            <a:r>
              <a:rPr lang="en-US" sz="2800" dirty="0" smtClean="0"/>
              <a:t>3 </a:t>
            </a:r>
            <a:r>
              <a:rPr lang="en-US" sz="2800" dirty="0" err="1" smtClean="0"/>
              <a:t>hũ</a:t>
            </a:r>
            <a:r>
              <a:rPr lang="en-US" sz="2800" dirty="0" smtClean="0"/>
              <a:t> : ….? </a:t>
            </a:r>
            <a:r>
              <a:rPr lang="en-US" sz="2800" dirty="0" err="1"/>
              <a:t>m</a:t>
            </a:r>
            <a:r>
              <a:rPr lang="en-US" sz="2800" dirty="0" err="1" smtClean="0"/>
              <a:t>ật</a:t>
            </a:r>
            <a:r>
              <a:rPr lang="en-US" sz="2800" dirty="0" smtClean="0"/>
              <a:t> </a:t>
            </a:r>
            <a:r>
              <a:rPr lang="en-US" sz="2800" dirty="0" err="1" smtClean="0"/>
              <a:t>ong</a:t>
            </a:r>
            <a:endParaRPr lang="en-US" sz="2800" dirty="0" smtClean="0"/>
          </a:p>
          <a:p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525 ml </a:t>
            </a:r>
          </a:p>
          <a:p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lại</a:t>
            </a:r>
            <a:r>
              <a:rPr lang="en-US" sz="2800" dirty="0" smtClean="0"/>
              <a:t> : …..? ml </a:t>
            </a:r>
            <a:r>
              <a:rPr lang="en-US" sz="2800" dirty="0" err="1" smtClean="0"/>
              <a:t>mật</a:t>
            </a:r>
            <a:r>
              <a:rPr lang="en-US" sz="2800" dirty="0" smtClean="0"/>
              <a:t> </a:t>
            </a:r>
            <a:r>
              <a:rPr lang="en-US" sz="2800" dirty="0" err="1" smtClean="0"/>
              <a:t>ong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128248" y="1683026"/>
            <a:ext cx="7597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giải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Gấu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đen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mi-li-</a:t>
            </a:r>
            <a:r>
              <a:rPr lang="en-US" sz="3200" dirty="0" err="1" smtClean="0">
                <a:solidFill>
                  <a:srgbClr val="FF0000"/>
                </a:solidFill>
              </a:rPr>
              <a:t>lít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mật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250 x 3= 750 ( ml)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Gấu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đen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còn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mi-li-</a:t>
            </a:r>
            <a:r>
              <a:rPr lang="en-US" sz="3200" dirty="0" err="1" smtClean="0">
                <a:solidFill>
                  <a:srgbClr val="FF0000"/>
                </a:solidFill>
              </a:rPr>
              <a:t>lít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mật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750- 525= 225 ( ml)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: 225 ml </a:t>
            </a:r>
            <a:r>
              <a:rPr lang="en-US" sz="3200" dirty="0" err="1" smtClean="0">
                <a:solidFill>
                  <a:srgbClr val="FF0000"/>
                </a:solidFill>
              </a:rPr>
              <a:t>mật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4077" y="2147892"/>
            <a:ext cx="252072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A.281ml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12419" y="2181624"/>
            <a:ext cx="290481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B.168ml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2665" y="2181624"/>
            <a:ext cx="275749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C.187ml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68937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186ml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349ml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165ml= ?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500g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250g 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=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A.350g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B.250g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C.150g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D.200g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 ml + 262ml 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=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A.513ml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4" y="2418556"/>
            <a:ext cx="28191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B.613ml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8" y="2418556"/>
            <a:ext cx="262872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C.490ml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D.523ml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lang="en-US" sz="66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36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" y="444136"/>
            <a:ext cx="11843889" cy="6021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503" y="3649489"/>
            <a:ext cx="25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140 x 2= 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58" y="81666"/>
            <a:ext cx="260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a) 140 x 2= 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3175" y="943815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140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9288" y="1365003"/>
            <a:ext cx="347774" cy="60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623201" y="167800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26853" y="2256184"/>
            <a:ext cx="1192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23175" y="2394779"/>
            <a:ext cx="10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280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65" y="242052"/>
            <a:ext cx="4411065" cy="17251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9164" y="2102391"/>
            <a:ext cx="443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140 x 2 = 280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965" y="3274338"/>
            <a:ext cx="25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b) 215 x 4= 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5736" y="4136487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215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081849" y="4557675"/>
            <a:ext cx="347774" cy="60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655762" y="4870674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endParaRPr lang="en-US" sz="32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59414" y="5448856"/>
            <a:ext cx="1192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55736" y="5587451"/>
            <a:ext cx="10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 smtClean="0">
                <a:solidFill>
                  <a:srgbClr val="FF0000"/>
                </a:solidFill>
              </a:rPr>
              <a:t>60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75" y="3274338"/>
            <a:ext cx="6940826" cy="17516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20747" y="4873988"/>
            <a:ext cx="443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215 x 4 = 860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5" grpId="0"/>
      <p:bldP spid="17" grpId="0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308</Words>
  <Application>Microsoft Office PowerPoint</Application>
  <PresentationFormat>Widescreen</PresentationFormat>
  <Paragraphs>91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84327993086</cp:lastModifiedBy>
  <cp:revision>10</cp:revision>
  <dcterms:created xsi:type="dcterms:W3CDTF">2021-05-12T04:39:00Z</dcterms:created>
  <dcterms:modified xsi:type="dcterms:W3CDTF">2022-06-14T17:10:53Z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