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sldIdLst>
    <p:sldId id="256" r:id="rId2"/>
    <p:sldId id="266" r:id="rId3"/>
    <p:sldId id="257" r:id="rId4"/>
    <p:sldId id="267" r:id="rId5"/>
    <p:sldId id="270" r:id="rId6"/>
    <p:sldId id="268" r:id="rId7"/>
    <p:sldId id="287" r:id="rId8"/>
    <p:sldId id="317" r:id="rId9"/>
    <p:sldId id="288" r:id="rId10"/>
    <p:sldId id="289" r:id="rId11"/>
    <p:sldId id="291" r:id="rId12"/>
    <p:sldId id="292" r:id="rId13"/>
    <p:sldId id="259" r:id="rId14"/>
    <p:sldId id="316" r:id="rId15"/>
    <p:sldId id="293" r:id="rId16"/>
    <p:sldId id="294" r:id="rId17"/>
    <p:sldId id="295" r:id="rId18"/>
    <p:sldId id="296" r:id="rId19"/>
    <p:sldId id="297" r:id="rId20"/>
    <p:sldId id="298" r:id="rId21"/>
    <p:sldId id="299" r:id="rId22"/>
    <p:sldId id="304" r:id="rId23"/>
    <p:sldId id="306" r:id="rId24"/>
    <p:sldId id="265" r:id="rId25"/>
    <p:sldId id="300" r:id="rId26"/>
    <p:sldId id="258" r:id="rId27"/>
    <p:sldId id="303" r:id="rId28"/>
    <p:sldId id="263" r:id="rId29"/>
    <p:sldId id="308" r:id="rId30"/>
    <p:sldId id="315" r:id="rId31"/>
    <p:sldId id="309" r:id="rId32"/>
    <p:sldId id="310" r:id="rId33"/>
    <p:sldId id="307" r:id="rId34"/>
    <p:sldId id="260" r:id="rId35"/>
    <p:sldId id="312" r:id="rId36"/>
    <p:sldId id="313" r:id="rId37"/>
    <p:sldId id="314" r:id="rId38"/>
    <p:sldId id="262" r:id="rId39"/>
    <p:sldId id="318" r:id="rId40"/>
    <p:sldId id="311" r:id="rId41"/>
    <p:sldId id="301" r:id="rId42"/>
    <p:sldId id="261" r:id="rId43"/>
    <p:sldId id="275" r:id="rId44"/>
    <p:sldId id="271" r:id="rId45"/>
    <p:sldId id="272" r:id="rId46"/>
    <p:sldId id="273" r:id="rId47"/>
    <p:sldId id="274" r:id="rId48"/>
    <p:sldId id="276" r:id="rId49"/>
    <p:sldId id="277" r:id="rId50"/>
    <p:sldId id="278" r:id="rId51"/>
    <p:sldId id="279" r:id="rId52"/>
    <p:sldId id="280" r:id="rId53"/>
    <p:sldId id="281" r:id="rId54"/>
    <p:sldId id="282" r:id="rId55"/>
    <p:sldId id="283" r:id="rId56"/>
    <p:sldId id="284" r:id="rId57"/>
    <p:sldId id="285" r:id="rId58"/>
    <p:sldId id="286" r:id="rId59"/>
  </p:sldIdLst>
  <p:sldSz cx="18288000" cy="10287000"/>
  <p:notesSz cx="6858000" cy="9144000"/>
  <p:embeddedFontLst>
    <p:embeddedFont>
      <p:font typeface="Montserrat Medium" panose="00000600000000000000" pitchFamily="2" charset="0"/>
      <p:regular r:id="rId61"/>
      <p:italic r:id="rId62"/>
    </p:embeddedFont>
    <p:embeddedFont>
      <p:font typeface="Montserrat SemiBold" panose="00000700000000000000" pitchFamily="2" charset="0"/>
      <p:bold r:id="rId63"/>
      <p:boldItalic r:id="rId64"/>
    </p:embeddedFont>
    <p:embeddedFont>
      <p:font typeface="Pangolin" panose="020B0604020202020204" charset="0"/>
      <p:regular r:id="rId65"/>
    </p:embeddedFont>
    <p:embeddedFont>
      <p:font typeface="Pattaya" panose="020B0604020202020204" charset="-34"/>
      <p:regular r:id="rId66"/>
    </p:embeddedFont>
    <p:embeddedFont>
      <p:font typeface="Roboto Black" panose="02000000000000000000" pitchFamily="2" charset="0"/>
      <p:bold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6543"/>
    <a:srgbClr val="BED5D8"/>
    <a:srgbClr val="56888F"/>
    <a:srgbClr val="4C3E33"/>
    <a:srgbClr val="D4AF71"/>
    <a:srgbClr val="5A8D95"/>
    <a:srgbClr val="C26944"/>
    <a:srgbClr val="EADD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5417" autoAdjust="0"/>
  </p:normalViewPr>
  <p:slideViewPr>
    <p:cSldViewPr>
      <p:cViewPr>
        <p:scale>
          <a:sx n="66" d="100"/>
          <a:sy n="66" d="100"/>
        </p:scale>
        <p:origin x="936"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9BEB5-31D6-4E04-8AFF-0B5EC5317016}"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C1424-7CB3-4FB2-AB46-C006920F2C93}" type="slidenum">
              <a:rPr lang="en-US" smtClean="0"/>
              <a:t>‹#›</a:t>
            </a:fld>
            <a:endParaRPr lang="en-US"/>
          </a:p>
        </p:txBody>
      </p:sp>
    </p:spTree>
    <p:extLst>
      <p:ext uri="{BB962C8B-B14F-4D97-AF65-F5344CB8AC3E}">
        <p14:creationId xmlns:p14="http://schemas.microsoft.com/office/powerpoint/2010/main" val="208581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Chúng ta cùng chơi một trò chơi nhé</a:t>
            </a:r>
          </a:p>
        </p:txBody>
      </p:sp>
      <p:sp>
        <p:nvSpPr>
          <p:cNvPr id="4" name="Slide Number Placeholder 3"/>
          <p:cNvSpPr>
            <a:spLocks noGrp="1"/>
          </p:cNvSpPr>
          <p:nvPr>
            <p:ph type="sldNum" sz="quarter" idx="5"/>
          </p:nvPr>
        </p:nvSpPr>
        <p:spPr/>
        <p:txBody>
          <a:bodyPr/>
          <a:lstStyle/>
          <a:p>
            <a:fld id="{94DC1424-7CB3-4FB2-AB46-C006920F2C93}" type="slidenum">
              <a:rPr lang="en-US" smtClean="0"/>
              <a:t>2</a:t>
            </a:fld>
            <a:endParaRPr lang="en-US"/>
          </a:p>
        </p:txBody>
      </p:sp>
    </p:spTree>
    <p:extLst>
      <p:ext uri="{BB962C8B-B14F-4D97-AF65-F5344CB8AC3E}">
        <p14:creationId xmlns:p14="http://schemas.microsoft.com/office/powerpoint/2010/main" val="37036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nêu tiêu chí sản phẩm. GV chốt nội dung.</a:t>
            </a:r>
          </a:p>
          <a:p>
            <a:r>
              <a:rPr lang="en-US"/>
              <a:t>Gv: Từ tiêu chí trên, hãy thảo luận để xây dựng tiêu chí cho sản phẩm của nhóm em</a:t>
            </a:r>
          </a:p>
        </p:txBody>
      </p:sp>
      <p:sp>
        <p:nvSpPr>
          <p:cNvPr id="4" name="Slide Number Placeholder 3"/>
          <p:cNvSpPr>
            <a:spLocks noGrp="1"/>
          </p:cNvSpPr>
          <p:nvPr>
            <p:ph type="sldNum" sz="quarter" idx="5"/>
          </p:nvPr>
        </p:nvSpPr>
        <p:spPr/>
        <p:txBody>
          <a:bodyPr/>
          <a:lstStyle/>
          <a:p>
            <a:fld id="{94DC1424-7CB3-4FB2-AB46-C006920F2C93}" type="slidenum">
              <a:rPr lang="en-US" smtClean="0"/>
              <a:t>12</a:t>
            </a:fld>
            <a:endParaRPr lang="en-US"/>
          </a:p>
        </p:txBody>
      </p:sp>
    </p:spTree>
    <p:extLst>
      <p:ext uri="{BB962C8B-B14F-4D97-AF65-F5344CB8AC3E}">
        <p14:creationId xmlns:p14="http://schemas.microsoft.com/office/powerpoint/2010/main" val="3285151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của hoạt động 2. HS có thể làm việc theo nhóm</a:t>
            </a:r>
          </a:p>
        </p:txBody>
      </p:sp>
      <p:sp>
        <p:nvSpPr>
          <p:cNvPr id="4" name="Slide Number Placeholder 3"/>
          <p:cNvSpPr>
            <a:spLocks noGrp="1"/>
          </p:cNvSpPr>
          <p:nvPr>
            <p:ph type="sldNum" sz="quarter" idx="5"/>
          </p:nvPr>
        </p:nvSpPr>
        <p:spPr/>
        <p:txBody>
          <a:bodyPr/>
          <a:lstStyle/>
          <a:p>
            <a:fld id="{94DC1424-7CB3-4FB2-AB46-C006920F2C93}" type="slidenum">
              <a:rPr lang="en-US" smtClean="0"/>
              <a:t>13</a:t>
            </a:fld>
            <a:endParaRPr lang="en-US"/>
          </a:p>
        </p:txBody>
      </p:sp>
    </p:spTree>
    <p:extLst>
      <p:ext uri="{BB962C8B-B14F-4D97-AF65-F5344CB8AC3E}">
        <p14:creationId xmlns:p14="http://schemas.microsoft.com/office/powerpoint/2010/main" val="2039555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14</a:t>
            </a:fld>
            <a:endParaRPr lang="en-US"/>
          </a:p>
        </p:txBody>
      </p:sp>
    </p:spTree>
    <p:extLst>
      <p:ext uri="{BB962C8B-B14F-4D97-AF65-F5344CB8AC3E}">
        <p14:creationId xmlns:p14="http://schemas.microsoft.com/office/powerpoint/2010/main" val="325724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viết ra bảng hoặc giấy. GV chiếu ví dụ và yêu cầu HS không được lấy số trùng với số trong sách</a:t>
            </a:r>
          </a:p>
        </p:txBody>
      </p:sp>
      <p:sp>
        <p:nvSpPr>
          <p:cNvPr id="4" name="Slide Number Placeholder 3"/>
          <p:cNvSpPr>
            <a:spLocks noGrp="1"/>
          </p:cNvSpPr>
          <p:nvPr>
            <p:ph type="sldNum" sz="quarter" idx="5"/>
          </p:nvPr>
        </p:nvSpPr>
        <p:spPr/>
        <p:txBody>
          <a:bodyPr/>
          <a:lstStyle/>
          <a:p>
            <a:fld id="{94DC1424-7CB3-4FB2-AB46-C006920F2C93}" type="slidenum">
              <a:rPr lang="en-US" smtClean="0"/>
              <a:t>15</a:t>
            </a:fld>
            <a:endParaRPr lang="en-US"/>
          </a:p>
        </p:txBody>
      </p:sp>
    </p:spTree>
    <p:extLst>
      <p:ext uri="{BB962C8B-B14F-4D97-AF65-F5344CB8AC3E}">
        <p14:creationId xmlns:p14="http://schemas.microsoft.com/office/powerpoint/2010/main" val="1051562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nhóm và trả lời câu hỏi. GV cho HS viết ra bảng hoặc giấy. GV chiếu ví dụ và yêu cầu HS hoàn thành theo mẫu</a:t>
            </a:r>
          </a:p>
        </p:txBody>
      </p:sp>
      <p:sp>
        <p:nvSpPr>
          <p:cNvPr id="4" name="Slide Number Placeholder 3"/>
          <p:cNvSpPr>
            <a:spLocks noGrp="1"/>
          </p:cNvSpPr>
          <p:nvPr>
            <p:ph type="sldNum" sz="quarter" idx="5"/>
          </p:nvPr>
        </p:nvSpPr>
        <p:spPr/>
        <p:txBody>
          <a:bodyPr/>
          <a:lstStyle/>
          <a:p>
            <a:fld id="{94DC1424-7CB3-4FB2-AB46-C006920F2C93}" type="slidenum">
              <a:rPr lang="en-US" smtClean="0"/>
              <a:t>16</a:t>
            </a:fld>
            <a:endParaRPr lang="en-US"/>
          </a:p>
        </p:txBody>
      </p:sp>
    </p:spTree>
    <p:extLst>
      <p:ext uri="{BB962C8B-B14F-4D97-AF65-F5344CB8AC3E}">
        <p14:creationId xmlns:p14="http://schemas.microsoft.com/office/powerpoint/2010/main" val="172171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nhóm và trả lời câu hỏi. GV ví dụ thực hành mẫu với các số đã cho, bấm vào các số để sắp xếp chúng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17</a:t>
            </a:fld>
            <a:endParaRPr lang="en-US"/>
          </a:p>
        </p:txBody>
      </p:sp>
    </p:spTree>
    <p:extLst>
      <p:ext uri="{BB962C8B-B14F-4D97-AF65-F5344CB8AC3E}">
        <p14:creationId xmlns:p14="http://schemas.microsoft.com/office/powerpoint/2010/main" val="4827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18</a:t>
            </a:fld>
            <a:endParaRPr lang="en-US"/>
          </a:p>
        </p:txBody>
      </p:sp>
    </p:spTree>
    <p:extLst>
      <p:ext uri="{BB962C8B-B14F-4D97-AF65-F5344CB8AC3E}">
        <p14:creationId xmlns:p14="http://schemas.microsoft.com/office/powerpoint/2010/main" val="427276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19</a:t>
            </a:fld>
            <a:endParaRPr lang="en-US"/>
          </a:p>
        </p:txBody>
      </p:sp>
    </p:spTree>
    <p:extLst>
      <p:ext uri="{BB962C8B-B14F-4D97-AF65-F5344CB8AC3E}">
        <p14:creationId xmlns:p14="http://schemas.microsoft.com/office/powerpoint/2010/main" val="3703326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20</a:t>
            </a:fld>
            <a:endParaRPr lang="en-US"/>
          </a:p>
        </p:txBody>
      </p:sp>
    </p:spTree>
    <p:extLst>
      <p:ext uri="{BB962C8B-B14F-4D97-AF65-F5344CB8AC3E}">
        <p14:creationId xmlns:p14="http://schemas.microsoft.com/office/powerpoint/2010/main" val="416125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21</a:t>
            </a:fld>
            <a:endParaRPr lang="en-US"/>
          </a:p>
        </p:txBody>
      </p:sp>
    </p:spTree>
    <p:extLst>
      <p:ext uri="{BB962C8B-B14F-4D97-AF65-F5344CB8AC3E}">
        <p14:creationId xmlns:p14="http://schemas.microsoft.com/office/powerpoint/2010/main" val="59573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luật chơi</a:t>
            </a:r>
          </a:p>
        </p:txBody>
      </p:sp>
      <p:sp>
        <p:nvSpPr>
          <p:cNvPr id="4" name="Slide Number Placeholder 3"/>
          <p:cNvSpPr>
            <a:spLocks noGrp="1"/>
          </p:cNvSpPr>
          <p:nvPr>
            <p:ph type="sldNum" sz="quarter" idx="5"/>
          </p:nvPr>
        </p:nvSpPr>
        <p:spPr/>
        <p:txBody>
          <a:bodyPr/>
          <a:lstStyle/>
          <a:p>
            <a:fld id="{94DC1424-7CB3-4FB2-AB46-C006920F2C93}" type="slidenum">
              <a:rPr lang="en-US" smtClean="0"/>
              <a:t>3</a:t>
            </a:fld>
            <a:endParaRPr lang="en-US"/>
          </a:p>
        </p:txBody>
      </p:sp>
    </p:spTree>
    <p:extLst>
      <p:ext uri="{BB962C8B-B14F-4D97-AF65-F5344CB8AC3E}">
        <p14:creationId xmlns:p14="http://schemas.microsoft.com/office/powerpoint/2010/main" val="1854598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viết ra bảng hoặc giấy. GV chiếu ví dụ và yêu cầu HS hoàn thành bài của mình</a:t>
            </a:r>
          </a:p>
          <a:p>
            <a:r>
              <a:rPr lang="en-US"/>
              <a:t>GV bấm vào các số muốn làm tròn để hiện đáp án</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22</a:t>
            </a:fld>
            <a:endParaRPr lang="en-US"/>
          </a:p>
        </p:txBody>
      </p:sp>
    </p:spTree>
    <p:extLst>
      <p:ext uri="{BB962C8B-B14F-4D97-AF65-F5344CB8AC3E}">
        <p14:creationId xmlns:p14="http://schemas.microsoft.com/office/powerpoint/2010/main" val="426578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viết ra bảng hoặc giấy. GV chiếu ví dụ và yêu cầu HS hoàn thành bài của mình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bấm vào các số muốn làm tròn để hiện đáp án</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23</a:t>
            </a:fld>
            <a:endParaRPr lang="en-US"/>
          </a:p>
        </p:txBody>
      </p:sp>
    </p:spTree>
    <p:extLst>
      <p:ext uri="{BB962C8B-B14F-4D97-AF65-F5344CB8AC3E}">
        <p14:creationId xmlns:p14="http://schemas.microsoft.com/office/powerpoint/2010/main" val="1606822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24</a:t>
            </a:fld>
            <a:endParaRPr lang="en-US"/>
          </a:p>
        </p:txBody>
      </p:sp>
    </p:spTree>
    <p:extLst>
      <p:ext uri="{BB962C8B-B14F-4D97-AF65-F5344CB8AC3E}">
        <p14:creationId xmlns:p14="http://schemas.microsoft.com/office/powerpoint/2010/main" val="167712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25</a:t>
            </a:fld>
            <a:endParaRPr lang="en-US"/>
          </a:p>
        </p:txBody>
      </p:sp>
    </p:spTree>
    <p:extLst>
      <p:ext uri="{BB962C8B-B14F-4D97-AF65-F5344CB8AC3E}">
        <p14:creationId xmlns:p14="http://schemas.microsoft.com/office/powerpoint/2010/main" val="244197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26</a:t>
            </a:fld>
            <a:endParaRPr lang="en-US"/>
          </a:p>
        </p:txBody>
      </p:sp>
    </p:spTree>
    <p:extLst>
      <p:ext uri="{BB962C8B-B14F-4D97-AF65-F5344CB8AC3E}">
        <p14:creationId xmlns:p14="http://schemas.microsoft.com/office/powerpoint/2010/main" val="162945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của hoạt động 3. HS làm việc theo nhóm</a:t>
            </a:r>
          </a:p>
        </p:txBody>
      </p:sp>
      <p:sp>
        <p:nvSpPr>
          <p:cNvPr id="4" name="Slide Number Placeholder 3"/>
          <p:cNvSpPr>
            <a:spLocks noGrp="1"/>
          </p:cNvSpPr>
          <p:nvPr>
            <p:ph type="sldNum" sz="quarter" idx="5"/>
          </p:nvPr>
        </p:nvSpPr>
        <p:spPr/>
        <p:txBody>
          <a:bodyPr/>
          <a:lstStyle/>
          <a:p>
            <a:fld id="{94DC1424-7CB3-4FB2-AB46-C006920F2C93}" type="slidenum">
              <a:rPr lang="en-US" smtClean="0"/>
              <a:t>27</a:t>
            </a:fld>
            <a:endParaRPr lang="en-US"/>
          </a:p>
        </p:txBody>
      </p:sp>
    </p:spTree>
    <p:extLst>
      <p:ext uri="{BB962C8B-B14F-4D97-AF65-F5344CB8AC3E}">
        <p14:creationId xmlns:p14="http://schemas.microsoft.com/office/powerpoint/2010/main" val="2088504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a:t>
            </a:r>
            <a:endParaRPr lang="en-US">
              <a:effectLst/>
            </a:endParaRPr>
          </a:p>
          <a:p>
            <a:r>
              <a:rPr lang="vi-VN">
                <a:effectLst/>
              </a:rPr>
              <a:t>GV chiếu tiêu chí sản phẩm và yêu cầu nội dung thảo luận của học sinh bám sát với các tiêu chí đó</a:t>
            </a:r>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28</a:t>
            </a:fld>
            <a:endParaRPr lang="en-US"/>
          </a:p>
        </p:txBody>
      </p:sp>
    </p:spTree>
    <p:extLst>
      <p:ext uri="{BB962C8B-B14F-4D97-AF65-F5344CB8AC3E}">
        <p14:creationId xmlns:p14="http://schemas.microsoft.com/office/powerpoint/2010/main" val="2435606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thảo luận nhóm để thống nhất ý tưởng của nhóm, hỗ trợ nếu nhóm gặp khó khăn trong việc thể hiện ý tưởng</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29</a:t>
            </a:fld>
            <a:endParaRPr lang="en-US"/>
          </a:p>
        </p:txBody>
      </p:sp>
    </p:spTree>
    <p:extLst>
      <p:ext uri="{BB962C8B-B14F-4D97-AF65-F5344CB8AC3E}">
        <p14:creationId xmlns:p14="http://schemas.microsoft.com/office/powerpoint/2010/main" val="704726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30</a:t>
            </a:fld>
            <a:endParaRPr lang="en-US"/>
          </a:p>
        </p:txBody>
      </p:sp>
    </p:spTree>
    <p:extLst>
      <p:ext uri="{BB962C8B-B14F-4D97-AF65-F5344CB8AC3E}">
        <p14:creationId xmlns:p14="http://schemas.microsoft.com/office/powerpoint/2010/main" val="775782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của hoạt động 4. </a:t>
            </a:r>
          </a:p>
        </p:txBody>
      </p:sp>
      <p:sp>
        <p:nvSpPr>
          <p:cNvPr id="4" name="Slide Number Placeholder 3"/>
          <p:cNvSpPr>
            <a:spLocks noGrp="1"/>
          </p:cNvSpPr>
          <p:nvPr>
            <p:ph type="sldNum" sz="quarter" idx="5"/>
          </p:nvPr>
        </p:nvSpPr>
        <p:spPr/>
        <p:txBody>
          <a:bodyPr/>
          <a:lstStyle/>
          <a:p>
            <a:fld id="{94DC1424-7CB3-4FB2-AB46-C006920F2C93}" type="slidenum">
              <a:rPr lang="en-US" smtClean="0"/>
              <a:t>31</a:t>
            </a:fld>
            <a:endParaRPr lang="en-US"/>
          </a:p>
        </p:txBody>
      </p:sp>
    </p:spTree>
    <p:extLst>
      <p:ext uri="{BB962C8B-B14F-4D97-AF65-F5344CB8AC3E}">
        <p14:creationId xmlns:p14="http://schemas.microsoft.com/office/powerpoint/2010/main" val="146744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 một ô số bất kì, bấm chuột vào ô số đó để link đến câu hỏi. Sau khi trả lời xong trở về thì ô số biến mất, ngôi sao hiện ra.</a:t>
            </a:r>
          </a:p>
          <a:p>
            <a:r>
              <a:rPr lang="en-US"/>
              <a:t>Bấm exit để kết thúc trò chơi, chuyển về bài học</a:t>
            </a:r>
          </a:p>
        </p:txBody>
      </p:sp>
      <p:sp>
        <p:nvSpPr>
          <p:cNvPr id="4" name="Slide Number Placeholder 3"/>
          <p:cNvSpPr>
            <a:spLocks noGrp="1"/>
          </p:cNvSpPr>
          <p:nvPr>
            <p:ph type="sldNum" sz="quarter" idx="5"/>
          </p:nvPr>
        </p:nvSpPr>
        <p:spPr/>
        <p:txBody>
          <a:bodyPr/>
          <a:lstStyle/>
          <a:p>
            <a:fld id="{94DC1424-7CB3-4FB2-AB46-C006920F2C93}" type="slidenum">
              <a:rPr lang="en-US" smtClean="0"/>
              <a:t>4</a:t>
            </a:fld>
            <a:endParaRPr lang="en-US"/>
          </a:p>
        </p:txBody>
      </p:sp>
    </p:spTree>
    <p:extLst>
      <p:ext uri="{BB962C8B-B14F-4D97-AF65-F5344CB8AC3E}">
        <p14:creationId xmlns:p14="http://schemas.microsoft.com/office/powerpoint/2010/main" val="2782270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a:t>
            </a:r>
            <a:r>
              <a:rPr lang="en-US" baseline="0"/>
              <a:t> lựa chọn vật liệu dùng làm sản phẩm</a:t>
            </a:r>
            <a:endParaRPr lang="vi-VN"/>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32</a:t>
            </a:fld>
            <a:endParaRPr lang="en-US"/>
          </a:p>
        </p:txBody>
      </p:sp>
    </p:spTree>
    <p:extLst>
      <p:ext uri="{BB962C8B-B14F-4D97-AF65-F5344CB8AC3E}">
        <p14:creationId xmlns:p14="http://schemas.microsoft.com/office/powerpoint/2010/main" val="1148885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thực hiện sản phẩm</a:t>
            </a: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33</a:t>
            </a:fld>
            <a:endParaRPr lang="en-US"/>
          </a:p>
        </p:txBody>
      </p:sp>
    </p:spTree>
    <p:extLst>
      <p:ext uri="{BB962C8B-B14F-4D97-AF65-F5344CB8AC3E}">
        <p14:creationId xmlns:p14="http://schemas.microsoft.com/office/powerpoint/2010/main" val="73006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34</a:t>
            </a:fld>
            <a:endParaRPr lang="en-US"/>
          </a:p>
        </p:txBody>
      </p:sp>
    </p:spTree>
    <p:extLst>
      <p:ext uri="{BB962C8B-B14F-4D97-AF65-F5344CB8AC3E}">
        <p14:creationId xmlns:p14="http://schemas.microsoft.com/office/powerpoint/2010/main" val="613597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35</a:t>
            </a:fld>
            <a:endParaRPr lang="en-US"/>
          </a:p>
        </p:txBody>
      </p:sp>
    </p:spTree>
    <p:extLst>
      <p:ext uri="{BB962C8B-B14F-4D97-AF65-F5344CB8AC3E}">
        <p14:creationId xmlns:p14="http://schemas.microsoft.com/office/powerpoint/2010/main" val="2664528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DC1424-7CB3-4FB2-AB46-C006920F2C93}" type="slidenum">
              <a:rPr lang="en-US" smtClean="0"/>
              <a:t>36</a:t>
            </a:fld>
            <a:endParaRPr lang="en-US"/>
          </a:p>
        </p:txBody>
      </p:sp>
    </p:spTree>
    <p:extLst>
      <p:ext uri="{BB962C8B-B14F-4D97-AF65-F5344CB8AC3E}">
        <p14:creationId xmlns:p14="http://schemas.microsoft.com/office/powerpoint/2010/main" val="1322596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của hoạt động 5. </a:t>
            </a:r>
          </a:p>
        </p:txBody>
      </p:sp>
      <p:sp>
        <p:nvSpPr>
          <p:cNvPr id="4" name="Slide Number Placeholder 3"/>
          <p:cNvSpPr>
            <a:spLocks noGrp="1"/>
          </p:cNvSpPr>
          <p:nvPr>
            <p:ph type="sldNum" sz="quarter" idx="5"/>
          </p:nvPr>
        </p:nvSpPr>
        <p:spPr/>
        <p:txBody>
          <a:bodyPr/>
          <a:lstStyle/>
          <a:p>
            <a:fld id="{94DC1424-7CB3-4FB2-AB46-C006920F2C93}" type="slidenum">
              <a:rPr lang="en-US" smtClean="0"/>
              <a:t>37</a:t>
            </a:fld>
            <a:endParaRPr lang="en-US"/>
          </a:p>
        </p:txBody>
      </p:sp>
    </p:spTree>
    <p:extLst>
      <p:ext uri="{BB962C8B-B14F-4D97-AF65-F5344CB8AC3E}">
        <p14:creationId xmlns:p14="http://schemas.microsoft.com/office/powerpoint/2010/main" val="1828881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sử dụng dụng cụ chơi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38</a:t>
            </a:fld>
            <a:endParaRPr lang="en-US"/>
          </a:p>
        </p:txBody>
      </p:sp>
    </p:spTree>
    <p:extLst>
      <p:ext uri="{BB962C8B-B14F-4D97-AF65-F5344CB8AC3E}">
        <p14:creationId xmlns:p14="http://schemas.microsoft.com/office/powerpoint/2010/main" val="1849154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39</a:t>
            </a:fld>
            <a:endParaRPr lang="en-US"/>
          </a:p>
        </p:txBody>
      </p:sp>
    </p:spTree>
    <p:extLst>
      <p:ext uri="{BB962C8B-B14F-4D97-AF65-F5344CB8AC3E}">
        <p14:creationId xmlns:p14="http://schemas.microsoft.com/office/powerpoint/2010/main" val="1162578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40</a:t>
            </a:fld>
            <a:endParaRPr lang="en-US"/>
          </a:p>
        </p:txBody>
      </p:sp>
    </p:spTree>
    <p:extLst>
      <p:ext uri="{BB962C8B-B14F-4D97-AF65-F5344CB8AC3E}">
        <p14:creationId xmlns:p14="http://schemas.microsoft.com/office/powerpoint/2010/main" val="3670912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41</a:t>
            </a:fld>
            <a:endParaRPr lang="en-US"/>
          </a:p>
        </p:txBody>
      </p:sp>
    </p:spTree>
    <p:extLst>
      <p:ext uri="{BB962C8B-B14F-4D97-AF65-F5344CB8AC3E}">
        <p14:creationId xmlns:p14="http://schemas.microsoft.com/office/powerpoint/2010/main" val="326162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5</a:t>
            </a:fld>
            <a:endParaRPr lang="en-US"/>
          </a:p>
        </p:txBody>
      </p:sp>
    </p:spTree>
    <p:extLst>
      <p:ext uri="{BB962C8B-B14F-4D97-AF65-F5344CB8AC3E}">
        <p14:creationId xmlns:p14="http://schemas.microsoft.com/office/powerpoint/2010/main" val="635441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42</a:t>
            </a:fld>
            <a:endParaRPr lang="en-US"/>
          </a:p>
        </p:txBody>
      </p:sp>
    </p:spTree>
    <p:extLst>
      <p:ext uri="{BB962C8B-B14F-4D97-AF65-F5344CB8AC3E}">
        <p14:creationId xmlns:p14="http://schemas.microsoft.com/office/powerpoint/2010/main" val="370242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43</a:t>
            </a:fld>
            <a:endParaRPr lang="en-US"/>
          </a:p>
        </p:txBody>
      </p:sp>
    </p:spTree>
    <p:extLst>
      <p:ext uri="{BB962C8B-B14F-4D97-AF65-F5344CB8AC3E}">
        <p14:creationId xmlns:p14="http://schemas.microsoft.com/office/powerpoint/2010/main" val="1248998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44</a:t>
            </a:fld>
            <a:endParaRPr lang="en-US"/>
          </a:p>
        </p:txBody>
      </p:sp>
    </p:spTree>
    <p:extLst>
      <p:ext uri="{BB962C8B-B14F-4D97-AF65-F5344CB8AC3E}">
        <p14:creationId xmlns:p14="http://schemas.microsoft.com/office/powerpoint/2010/main" val="254933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45</a:t>
            </a:fld>
            <a:endParaRPr lang="en-US"/>
          </a:p>
        </p:txBody>
      </p:sp>
    </p:spTree>
    <p:extLst>
      <p:ext uri="{BB962C8B-B14F-4D97-AF65-F5344CB8AC3E}">
        <p14:creationId xmlns:p14="http://schemas.microsoft.com/office/powerpoint/2010/main" val="2170244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46</a:t>
            </a:fld>
            <a:endParaRPr lang="en-US"/>
          </a:p>
        </p:txBody>
      </p:sp>
    </p:spTree>
    <p:extLst>
      <p:ext uri="{BB962C8B-B14F-4D97-AF65-F5344CB8AC3E}">
        <p14:creationId xmlns:p14="http://schemas.microsoft.com/office/powerpoint/2010/main" val="3196784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47</a:t>
            </a:fld>
            <a:endParaRPr lang="en-US"/>
          </a:p>
        </p:txBody>
      </p:sp>
    </p:spTree>
    <p:extLst>
      <p:ext uri="{BB962C8B-B14F-4D97-AF65-F5344CB8AC3E}">
        <p14:creationId xmlns:p14="http://schemas.microsoft.com/office/powerpoint/2010/main" val="1950175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48</a:t>
            </a:fld>
            <a:endParaRPr lang="en-US"/>
          </a:p>
        </p:txBody>
      </p:sp>
    </p:spTree>
    <p:extLst>
      <p:ext uri="{BB962C8B-B14F-4D97-AF65-F5344CB8AC3E}">
        <p14:creationId xmlns:p14="http://schemas.microsoft.com/office/powerpoint/2010/main" val="1281823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49</a:t>
            </a:fld>
            <a:endParaRPr lang="en-US"/>
          </a:p>
        </p:txBody>
      </p:sp>
    </p:spTree>
    <p:extLst>
      <p:ext uri="{BB962C8B-B14F-4D97-AF65-F5344CB8AC3E}">
        <p14:creationId xmlns:p14="http://schemas.microsoft.com/office/powerpoint/2010/main" val="2791928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50</a:t>
            </a:fld>
            <a:endParaRPr lang="en-US"/>
          </a:p>
        </p:txBody>
      </p:sp>
    </p:spTree>
    <p:extLst>
      <p:ext uri="{BB962C8B-B14F-4D97-AF65-F5344CB8AC3E}">
        <p14:creationId xmlns:p14="http://schemas.microsoft.com/office/powerpoint/2010/main" val="529731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51</a:t>
            </a:fld>
            <a:endParaRPr lang="en-US"/>
          </a:p>
        </p:txBody>
      </p:sp>
    </p:spTree>
    <p:extLst>
      <p:ext uri="{BB962C8B-B14F-4D97-AF65-F5344CB8AC3E}">
        <p14:creationId xmlns:p14="http://schemas.microsoft.com/office/powerpoint/2010/main" val="128146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mục tiêu bài học. </a:t>
            </a:r>
          </a:p>
        </p:txBody>
      </p:sp>
      <p:sp>
        <p:nvSpPr>
          <p:cNvPr id="4" name="Slide Number Placeholder 3"/>
          <p:cNvSpPr>
            <a:spLocks noGrp="1"/>
          </p:cNvSpPr>
          <p:nvPr>
            <p:ph type="sldNum" sz="quarter" idx="5"/>
          </p:nvPr>
        </p:nvSpPr>
        <p:spPr/>
        <p:txBody>
          <a:bodyPr/>
          <a:lstStyle/>
          <a:p>
            <a:fld id="{94DC1424-7CB3-4FB2-AB46-C006920F2C93}" type="slidenum">
              <a:rPr lang="en-US" smtClean="0"/>
              <a:t>6</a:t>
            </a:fld>
            <a:endParaRPr lang="en-US"/>
          </a:p>
        </p:txBody>
      </p:sp>
    </p:spTree>
    <p:extLst>
      <p:ext uri="{BB962C8B-B14F-4D97-AF65-F5344CB8AC3E}">
        <p14:creationId xmlns:p14="http://schemas.microsoft.com/office/powerpoint/2010/main" val="994899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52</a:t>
            </a:fld>
            <a:endParaRPr lang="en-US"/>
          </a:p>
        </p:txBody>
      </p:sp>
    </p:spTree>
    <p:extLst>
      <p:ext uri="{BB962C8B-B14F-4D97-AF65-F5344CB8AC3E}">
        <p14:creationId xmlns:p14="http://schemas.microsoft.com/office/powerpoint/2010/main" val="443965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53</a:t>
            </a:fld>
            <a:endParaRPr lang="en-US"/>
          </a:p>
        </p:txBody>
      </p:sp>
    </p:spTree>
    <p:extLst>
      <p:ext uri="{BB962C8B-B14F-4D97-AF65-F5344CB8AC3E}">
        <p14:creationId xmlns:p14="http://schemas.microsoft.com/office/powerpoint/2010/main" val="2148660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54</a:t>
            </a:fld>
            <a:endParaRPr lang="en-US"/>
          </a:p>
        </p:txBody>
      </p:sp>
    </p:spTree>
    <p:extLst>
      <p:ext uri="{BB962C8B-B14F-4D97-AF65-F5344CB8AC3E}">
        <p14:creationId xmlns:p14="http://schemas.microsoft.com/office/powerpoint/2010/main" val="3262441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55</a:t>
            </a:fld>
            <a:endParaRPr lang="en-US"/>
          </a:p>
        </p:txBody>
      </p:sp>
    </p:spTree>
    <p:extLst>
      <p:ext uri="{BB962C8B-B14F-4D97-AF65-F5344CB8AC3E}">
        <p14:creationId xmlns:p14="http://schemas.microsoft.com/office/powerpoint/2010/main" val="3052004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56</a:t>
            </a:fld>
            <a:endParaRPr lang="en-US"/>
          </a:p>
        </p:txBody>
      </p:sp>
    </p:spTree>
    <p:extLst>
      <p:ext uri="{BB962C8B-B14F-4D97-AF65-F5344CB8AC3E}">
        <p14:creationId xmlns:p14="http://schemas.microsoft.com/office/powerpoint/2010/main" val="1889024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57</a:t>
            </a:fld>
            <a:endParaRPr lang="en-US"/>
          </a:p>
        </p:txBody>
      </p:sp>
    </p:spTree>
    <p:extLst>
      <p:ext uri="{BB962C8B-B14F-4D97-AF65-F5344CB8AC3E}">
        <p14:creationId xmlns:p14="http://schemas.microsoft.com/office/powerpoint/2010/main" val="3984385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chuột để hiện câu hỏi. Bấm chuột để đếm giờ. Bấm vào ô đáp án để hiện câu trả lời. Bấm vào nút HOME để quay về trang chủ trò chơi</a:t>
            </a:r>
          </a:p>
        </p:txBody>
      </p:sp>
      <p:sp>
        <p:nvSpPr>
          <p:cNvPr id="4" name="Slide Number Placeholder 3"/>
          <p:cNvSpPr>
            <a:spLocks noGrp="1"/>
          </p:cNvSpPr>
          <p:nvPr>
            <p:ph type="sldNum" sz="quarter" idx="5"/>
          </p:nvPr>
        </p:nvSpPr>
        <p:spPr/>
        <p:txBody>
          <a:bodyPr/>
          <a:lstStyle/>
          <a:p>
            <a:fld id="{94DC1424-7CB3-4FB2-AB46-C006920F2C93}" type="slidenum">
              <a:rPr lang="en-US" smtClean="0"/>
              <a:t>58</a:t>
            </a:fld>
            <a:endParaRPr lang="en-US"/>
          </a:p>
        </p:txBody>
      </p:sp>
    </p:spTree>
    <p:extLst>
      <p:ext uri="{BB962C8B-B14F-4D97-AF65-F5344CB8AC3E}">
        <p14:creationId xmlns:p14="http://schemas.microsoft.com/office/powerpoint/2010/main" val="357616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8</a:t>
            </a:fld>
            <a:endParaRPr lang="en-US"/>
          </a:p>
        </p:txBody>
      </p:sp>
    </p:spTree>
    <p:extLst>
      <p:ext uri="{BB962C8B-B14F-4D97-AF65-F5344CB8AC3E}">
        <p14:creationId xmlns:p14="http://schemas.microsoft.com/office/powerpoint/2010/main" val="100523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300"/>
              </a:spcBef>
              <a:spcAft>
                <a:spcPts val="300"/>
              </a:spcAft>
            </a:pPr>
            <a:r>
              <a:rPr lang="en-US"/>
              <a:t>GV đặt câu hỏi, cho HS thảo luận và trả lời. </a:t>
            </a:r>
          </a:p>
          <a:p>
            <a:pPr algn="just">
              <a:lnSpc>
                <a:spcPct val="120000"/>
              </a:lnSpc>
              <a:spcBef>
                <a:spcPts val="300"/>
              </a:spcBef>
              <a:spcAft>
                <a:spcPts val="300"/>
              </a:spcAft>
            </a:pPr>
            <a:r>
              <a:rPr lang="en-US" sz="1800">
                <a:effectLst/>
                <a:latin typeface="Times New Roman" panose="02020603050405020304" pitchFamily="18" charset="0"/>
                <a:ea typeface="SimSun" panose="02010600030101010101" pitchFamily="2" charset="-122"/>
                <a:cs typeface="Times New Roman" panose="02020603050405020304" pitchFamily="18" charset="0"/>
              </a:rPr>
              <a:t>GV chốt lại trò chơi mà các bạn đang chơi: </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r>
              <a:rPr lang="en-US" sz="1800">
                <a:effectLst/>
                <a:latin typeface="Times New Roman" panose="02020603050405020304" pitchFamily="18" charset="0"/>
                <a:ea typeface="SimSun" panose="02010600030101010101" pitchFamily="2" charset="-122"/>
              </a:rPr>
              <a:t>Các bạn trong tranh đang sử dụng dụng cụ để lập các số thập phân. Một bạn nêu số thập phân cần lập, bạn còn lại sử dụng dụng cụ để lập số thập phân theo yêu cầu.</a:t>
            </a:r>
            <a:endParaRPr lang="en-US"/>
          </a:p>
        </p:txBody>
      </p:sp>
      <p:sp>
        <p:nvSpPr>
          <p:cNvPr id="4" name="Slide Number Placeholder 3"/>
          <p:cNvSpPr>
            <a:spLocks noGrp="1"/>
          </p:cNvSpPr>
          <p:nvPr>
            <p:ph type="sldNum" sz="quarter" idx="5"/>
          </p:nvPr>
        </p:nvSpPr>
        <p:spPr/>
        <p:txBody>
          <a:bodyPr/>
          <a:lstStyle/>
          <a:p>
            <a:fld id="{94DC1424-7CB3-4FB2-AB46-C006920F2C93}" type="slidenum">
              <a:rPr lang="en-US" smtClean="0"/>
              <a:t>9</a:t>
            </a:fld>
            <a:endParaRPr lang="en-US"/>
          </a:p>
        </p:txBody>
      </p:sp>
    </p:spTree>
    <p:extLst>
      <p:ext uri="{BB962C8B-B14F-4D97-AF65-F5344CB8AC3E}">
        <p14:creationId xmlns:p14="http://schemas.microsoft.com/office/powerpoint/2010/main" val="148280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và nêu lợi ích của việc sử dụng dụng cụ trong học tập: trực quan, sinh động, vừa học vừa chơi tạo không khí tươi vui, thoải mái, HS có thể sáng tạo theo ý thích chỉ cần phù hợp tiêu chí và có hiệu quả với mục đích sử dụng</a:t>
            </a:r>
          </a:p>
        </p:txBody>
      </p:sp>
      <p:sp>
        <p:nvSpPr>
          <p:cNvPr id="4" name="Slide Number Placeholder 3"/>
          <p:cNvSpPr>
            <a:spLocks noGrp="1"/>
          </p:cNvSpPr>
          <p:nvPr>
            <p:ph type="sldNum" sz="quarter" idx="5"/>
          </p:nvPr>
        </p:nvSpPr>
        <p:spPr/>
        <p:txBody>
          <a:bodyPr/>
          <a:lstStyle/>
          <a:p>
            <a:fld id="{94DC1424-7CB3-4FB2-AB46-C006920F2C93}" type="slidenum">
              <a:rPr lang="en-US" smtClean="0"/>
              <a:t>10</a:t>
            </a:fld>
            <a:endParaRPr lang="en-US"/>
          </a:p>
        </p:txBody>
      </p:sp>
    </p:spTree>
    <p:extLst>
      <p:ext uri="{BB962C8B-B14F-4D97-AF65-F5344CB8AC3E}">
        <p14:creationId xmlns:p14="http://schemas.microsoft.com/office/powerpoint/2010/main" val="322493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trong bài học này</a:t>
            </a:r>
          </a:p>
        </p:txBody>
      </p:sp>
      <p:sp>
        <p:nvSpPr>
          <p:cNvPr id="4" name="Slide Number Placeholder 3"/>
          <p:cNvSpPr>
            <a:spLocks noGrp="1"/>
          </p:cNvSpPr>
          <p:nvPr>
            <p:ph type="sldNum" sz="quarter" idx="5"/>
          </p:nvPr>
        </p:nvSpPr>
        <p:spPr/>
        <p:txBody>
          <a:bodyPr/>
          <a:lstStyle/>
          <a:p>
            <a:fld id="{94DC1424-7CB3-4FB2-AB46-C006920F2C93}" type="slidenum">
              <a:rPr lang="en-US" smtClean="0"/>
              <a:t>11</a:t>
            </a:fld>
            <a:endParaRPr lang="en-US"/>
          </a:p>
        </p:txBody>
      </p:sp>
    </p:spTree>
    <p:extLst>
      <p:ext uri="{BB962C8B-B14F-4D97-AF65-F5344CB8AC3E}">
        <p14:creationId xmlns:p14="http://schemas.microsoft.com/office/powerpoint/2010/main" val="286759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26.png"/><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26.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54.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46.sv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56.png"/><Relationship Id="rId5" Type="http://schemas.openxmlformats.org/officeDocument/2006/relationships/image" Target="../media/image39.png"/><Relationship Id="rId10" Type="http://schemas.openxmlformats.org/officeDocument/2006/relationships/image" Target="../media/image21.png"/><Relationship Id="rId4" Type="http://schemas.openxmlformats.org/officeDocument/2006/relationships/image" Target="../media/image38.sv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5.svg"/><Relationship Id="rId3" Type="http://schemas.openxmlformats.org/officeDocument/2006/relationships/image" Target="../media/image39.png"/><Relationship Id="rId7" Type="http://schemas.openxmlformats.org/officeDocument/2006/relationships/image" Target="../media/image13.png"/><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5.svg"/><Relationship Id="rId3" Type="http://schemas.openxmlformats.org/officeDocument/2006/relationships/image" Target="../media/image39.png"/><Relationship Id="rId7" Type="http://schemas.openxmlformats.org/officeDocument/2006/relationships/image" Target="../media/image13.pn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2.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5.svg"/><Relationship Id="rId3" Type="http://schemas.openxmlformats.org/officeDocument/2006/relationships/image" Target="../media/image39.png"/><Relationship Id="rId7" Type="http://schemas.openxmlformats.org/officeDocument/2006/relationships/image" Target="../media/image13.png"/><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5.svg"/><Relationship Id="rId3" Type="http://schemas.openxmlformats.org/officeDocument/2006/relationships/image" Target="../media/image39.png"/><Relationship Id="rId7" Type="http://schemas.openxmlformats.org/officeDocument/2006/relationships/image" Target="../media/image13.png"/><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sv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39.png"/><Relationship Id="rId7" Type="http://schemas.openxmlformats.org/officeDocument/2006/relationships/image" Target="../media/image19.svg"/><Relationship Id="rId12" Type="http://schemas.openxmlformats.org/officeDocument/2006/relationships/image" Target="../media/image63.png"/><Relationship Id="rId17" Type="http://schemas.openxmlformats.org/officeDocument/2006/relationships/image" Target="../media/image66.svg"/><Relationship Id="rId2" Type="http://schemas.openxmlformats.org/officeDocument/2006/relationships/notesSlide" Target="../notesSlides/notesSlide20.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40.svg"/><Relationship Id="rId9" Type="http://schemas.openxmlformats.org/officeDocument/2006/relationships/image" Target="../media/image60.sv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8.svg"/><Relationship Id="rId3" Type="http://schemas.openxmlformats.org/officeDocument/2006/relationships/image" Target="../media/image39.png"/><Relationship Id="rId7" Type="http://schemas.openxmlformats.org/officeDocument/2006/relationships/image" Target="../media/image60.svg"/><Relationship Id="rId12" Type="http://schemas.openxmlformats.org/officeDocument/2006/relationships/image" Target="../media/image57.png"/><Relationship Id="rId17" Type="http://schemas.openxmlformats.org/officeDocument/2006/relationships/image" Target="../media/image68.svg"/><Relationship Id="rId2" Type="http://schemas.openxmlformats.org/officeDocument/2006/relationships/notesSlide" Target="../notesSlides/notesSlide21.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13.png"/><Relationship Id="rId15" Type="http://schemas.openxmlformats.org/officeDocument/2006/relationships/image" Target="../media/image66.svg"/><Relationship Id="rId10" Type="http://schemas.openxmlformats.org/officeDocument/2006/relationships/image" Target="../media/image63.png"/><Relationship Id="rId4" Type="http://schemas.openxmlformats.org/officeDocument/2006/relationships/image" Target="../media/image40.svg"/><Relationship Id="rId9" Type="http://schemas.openxmlformats.org/officeDocument/2006/relationships/image" Target="../media/image62.sv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1.png"/><Relationship Id="rId3" Type="http://schemas.openxmlformats.org/officeDocument/2006/relationships/image" Target="../media/image9.png"/><Relationship Id="rId7" Type="http://schemas.openxmlformats.org/officeDocument/2006/relationships/image" Target="../media/image5.svg"/><Relationship Id="rId12"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0.svg"/><Relationship Id="rId5" Type="http://schemas.openxmlformats.org/officeDocument/2006/relationships/image" Target="../media/image3.png"/><Relationship Id="rId10" Type="http://schemas.openxmlformats.org/officeDocument/2006/relationships/image" Target="../media/image69.png"/><Relationship Id="rId4" Type="http://schemas.openxmlformats.org/officeDocument/2006/relationships/image" Target="../media/image10.svg"/><Relationship Id="rId9"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72.png"/><Relationship Id="rId7" Type="http://schemas.openxmlformats.org/officeDocument/2006/relationships/image" Target="../media/image75.svg"/><Relationship Id="rId12" Type="http://schemas.openxmlformats.org/officeDocument/2006/relationships/image" Target="../media/image79.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3.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13.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svg"/><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2.svg"/><Relationship Id="rId5" Type="http://schemas.openxmlformats.org/officeDocument/2006/relationships/image" Target="../media/image95.png"/><Relationship Id="rId10" Type="http://schemas.openxmlformats.org/officeDocument/2006/relationships/image" Target="../media/image101.png"/><Relationship Id="rId4" Type="http://schemas.openxmlformats.org/officeDocument/2006/relationships/image" Target="../media/image94.sv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sv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image" Target="../media/image12.svg"/><Relationship Id="rId4" Type="http://schemas.openxmlformats.org/officeDocument/2006/relationships/image" Target="../media/image23.svg"/><Relationship Id="rId9" Type="http://schemas.openxmlformats.org/officeDocument/2006/relationships/image" Target="../media/image11.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103.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105.png"/><Relationship Id="rId4" Type="http://schemas.openxmlformats.org/officeDocument/2006/relationships/image" Target="../media/image104.sv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8.png"/><Relationship Id="rId5" Type="http://schemas.openxmlformats.org/officeDocument/2006/relationships/image" Target="../media/image90.png"/><Relationship Id="rId10" Type="http://schemas.openxmlformats.org/officeDocument/2006/relationships/image" Target="../media/image106.png"/><Relationship Id="rId4" Type="http://schemas.openxmlformats.org/officeDocument/2006/relationships/image" Target="../media/image89.sv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5.png"/><Relationship Id="rId3" Type="http://schemas.openxmlformats.org/officeDocument/2006/relationships/image" Target="../media/image107.png"/><Relationship Id="rId7" Type="http://schemas.openxmlformats.org/officeDocument/2006/relationships/image" Target="../media/image110.svg"/><Relationship Id="rId12"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8.png"/><Relationship Id="rId15" Type="http://schemas.openxmlformats.org/officeDocument/2006/relationships/image" Target="../media/image116.png"/><Relationship Id="rId10" Type="http://schemas.openxmlformats.org/officeDocument/2006/relationships/image" Target="../media/image112.jpeg"/><Relationship Id="rId4" Type="http://schemas.openxmlformats.org/officeDocument/2006/relationships/image" Target="../media/image108.svg"/><Relationship Id="rId9" Type="http://schemas.openxmlformats.org/officeDocument/2006/relationships/image" Target="../media/image111.png"/><Relationship Id="rId1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34.xml.rels><?xml version="1.0" encoding="UTF-8" standalone="yes"?>
<Relationships xmlns="http://schemas.openxmlformats.org/package/2006/relationships"><Relationship Id="rId8" Type="http://schemas.openxmlformats.org/officeDocument/2006/relationships/image" Target="../media/image122.svg"/><Relationship Id="rId13" Type="http://schemas.microsoft.com/office/2007/relationships/hdphoto" Target="../media/hdphoto2.wdp"/><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3.png"/><Relationship Id="rId5" Type="http://schemas.openxmlformats.org/officeDocument/2006/relationships/image" Target="../media/image119.png"/><Relationship Id="rId15" Type="http://schemas.openxmlformats.org/officeDocument/2006/relationships/image" Target="../media/image127.sv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 Id="rId14"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sv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3.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 Id="rId14" Type="http://schemas.openxmlformats.org/officeDocument/2006/relationships/image" Target="../media/image128.png"/></Relationships>
</file>

<file path=ppt/slides/_rels/slide36.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sv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3.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 Id="rId14" Type="http://schemas.openxmlformats.org/officeDocument/2006/relationships/image" Target="../media/image130.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8.png"/><Relationship Id="rId5" Type="http://schemas.openxmlformats.org/officeDocument/2006/relationships/image" Target="../media/image90.png"/><Relationship Id="rId10" Type="http://schemas.openxmlformats.org/officeDocument/2006/relationships/image" Target="../media/image106.png"/><Relationship Id="rId4" Type="http://schemas.openxmlformats.org/officeDocument/2006/relationships/image" Target="../media/image89.svg"/><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126.png"/><Relationship Id="rId3" Type="http://schemas.openxmlformats.org/officeDocument/2006/relationships/image" Target="../media/image131.png"/><Relationship Id="rId7" Type="http://schemas.openxmlformats.org/officeDocument/2006/relationships/image" Target="../media/image90.png"/><Relationship Id="rId12" Type="http://schemas.openxmlformats.org/officeDocument/2006/relationships/image" Target="../media/image136.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101.png"/><Relationship Id="rId5" Type="http://schemas.openxmlformats.org/officeDocument/2006/relationships/image" Target="../media/image133.png"/><Relationship Id="rId10" Type="http://schemas.openxmlformats.org/officeDocument/2006/relationships/image" Target="../media/image135.png"/><Relationship Id="rId4" Type="http://schemas.openxmlformats.org/officeDocument/2006/relationships/image" Target="../media/image132.svg"/><Relationship Id="rId9" Type="http://schemas.openxmlformats.org/officeDocument/2006/relationships/image" Target="../media/image13.png"/><Relationship Id="rId14" Type="http://schemas.openxmlformats.org/officeDocument/2006/relationships/image" Target="../media/image127.sv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slide" Target="slide42.xml"/><Relationship Id="rId18" Type="http://schemas.openxmlformats.org/officeDocument/2006/relationships/slide" Target="slide47.xml"/><Relationship Id="rId26" Type="http://schemas.openxmlformats.org/officeDocument/2006/relationships/slide" Target="slide52.xml"/><Relationship Id="rId3" Type="http://schemas.openxmlformats.org/officeDocument/2006/relationships/image" Target="../media/image22.png"/><Relationship Id="rId21" Type="http://schemas.openxmlformats.org/officeDocument/2006/relationships/slide" Target="slide57.xml"/><Relationship Id="rId7" Type="http://schemas.openxmlformats.org/officeDocument/2006/relationships/image" Target="../media/image26.png"/><Relationship Id="rId12" Type="http://schemas.openxmlformats.org/officeDocument/2006/relationships/image" Target="../media/image33.png"/><Relationship Id="rId17" Type="http://schemas.openxmlformats.org/officeDocument/2006/relationships/slide" Target="slide45.xml"/><Relationship Id="rId25" Type="http://schemas.openxmlformats.org/officeDocument/2006/relationships/slide" Target="slide55.xml"/><Relationship Id="rId2" Type="http://schemas.openxmlformats.org/officeDocument/2006/relationships/notesSlide" Target="../notesSlides/notesSlide3.xml"/><Relationship Id="rId16" Type="http://schemas.openxmlformats.org/officeDocument/2006/relationships/slide" Target="slide43.xml"/><Relationship Id="rId20" Type="http://schemas.openxmlformats.org/officeDocument/2006/relationships/slide" Target="slide48.xml"/><Relationship Id="rId29" Type="http://schemas.openxmlformats.org/officeDocument/2006/relationships/slide" Target="slide50.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slide" Target="slide56.xml"/><Relationship Id="rId5" Type="http://schemas.openxmlformats.org/officeDocument/2006/relationships/image" Target="../media/image24.png"/><Relationship Id="rId15" Type="http://schemas.openxmlformats.org/officeDocument/2006/relationships/image" Target="../media/image20.jpeg"/><Relationship Id="rId23" Type="http://schemas.openxmlformats.org/officeDocument/2006/relationships/slide" Target="slide53.xml"/><Relationship Id="rId28" Type="http://schemas.openxmlformats.org/officeDocument/2006/relationships/slide" Target="slide49.xml"/><Relationship Id="rId10" Type="http://schemas.openxmlformats.org/officeDocument/2006/relationships/image" Target="../media/image12.svg"/><Relationship Id="rId19" Type="http://schemas.openxmlformats.org/officeDocument/2006/relationships/slide" Target="slide44.xml"/><Relationship Id="rId31" Type="http://schemas.openxmlformats.org/officeDocument/2006/relationships/image" Target="../media/image13.png"/><Relationship Id="rId4" Type="http://schemas.openxmlformats.org/officeDocument/2006/relationships/image" Target="../media/image23.svg"/><Relationship Id="rId9" Type="http://schemas.openxmlformats.org/officeDocument/2006/relationships/image" Target="../media/image11.png"/><Relationship Id="rId14" Type="http://schemas.openxmlformats.org/officeDocument/2006/relationships/slide" Target="slide5.xml"/><Relationship Id="rId22" Type="http://schemas.openxmlformats.org/officeDocument/2006/relationships/slide" Target="slide54.xml"/><Relationship Id="rId27" Type="http://schemas.openxmlformats.org/officeDocument/2006/relationships/slide" Target="slide46.xml"/><Relationship Id="rId30" Type="http://schemas.openxmlformats.org/officeDocument/2006/relationships/slide" Target="slide51.xml"/></Relationships>
</file>

<file path=ppt/slides/_rels/slide4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40.png"/><Relationship Id="rId3" Type="http://schemas.openxmlformats.org/officeDocument/2006/relationships/image" Target="../media/image137.png"/><Relationship Id="rId7" Type="http://schemas.openxmlformats.org/officeDocument/2006/relationships/image" Target="../media/image122.svg"/><Relationship Id="rId12"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38.png"/><Relationship Id="rId5" Type="http://schemas.openxmlformats.org/officeDocument/2006/relationships/image" Target="../media/image120.svg"/><Relationship Id="rId10" Type="http://schemas.openxmlformats.org/officeDocument/2006/relationships/image" Target="../media/image13.png"/><Relationship Id="rId4" Type="http://schemas.openxmlformats.org/officeDocument/2006/relationships/image" Target="../media/image119.png"/><Relationship Id="rId9" Type="http://schemas.openxmlformats.org/officeDocument/2006/relationships/image" Target="../media/image124.sv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71.png"/><Relationship Id="rId3" Type="http://schemas.openxmlformats.org/officeDocument/2006/relationships/image" Target="../media/image141.png"/><Relationship Id="rId7" Type="http://schemas.openxmlformats.org/officeDocument/2006/relationships/image" Target="../media/image144.svg"/><Relationship Id="rId12"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5.svg"/><Relationship Id="rId5" Type="http://schemas.openxmlformats.org/officeDocument/2006/relationships/image" Target="../media/image3.png"/><Relationship Id="rId10" Type="http://schemas.openxmlformats.org/officeDocument/2006/relationships/image" Target="../media/image88.png"/><Relationship Id="rId4" Type="http://schemas.openxmlformats.org/officeDocument/2006/relationships/image" Target="../media/image142.svg"/><Relationship Id="rId9" Type="http://schemas.openxmlformats.org/officeDocument/2006/relationships/image" Target="../media/image122.svg"/></Relationships>
</file>

<file path=ppt/slides/_rels/slide42.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3.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12"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8.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4.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12"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9.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6.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12"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0.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7.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8.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49.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2.sv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3.png"/><Relationship Id="rId3" Type="http://schemas.openxmlformats.org/officeDocument/2006/relationships/image" Target="../media/image54.png"/><Relationship Id="rId7" Type="http://schemas.openxmlformats.org/officeDocument/2006/relationships/image" Target="../media/image146.png"/><Relationship Id="rId12"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1.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2.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3.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4.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6.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7.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58.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54.png"/><Relationship Id="rId7"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55.sv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3.png"/><Relationship Id="rId5" Type="http://schemas.openxmlformats.org/officeDocument/2006/relationships/image" Target="../media/image24.png"/><Relationship Id="rId10" Type="http://schemas.openxmlformats.org/officeDocument/2006/relationships/image" Target="../media/image12.svg"/><Relationship Id="rId4" Type="http://schemas.openxmlformats.org/officeDocument/2006/relationships/image" Target="../media/image23.svg"/><Relationship Id="rId9" Type="http://schemas.openxmlformats.org/officeDocument/2006/relationships/image" Target="../media/image1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5.png"/><Relationship Id="rId7" Type="http://schemas.openxmlformats.org/officeDocument/2006/relationships/image" Target="../media/image26.png"/><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529375" y="8515642"/>
            <a:ext cx="17690400" cy="42685"/>
          </a:xfrm>
          <a:prstGeom prst="line">
            <a:avLst/>
          </a:prstGeom>
          <a:ln w="38100" cap="flat">
            <a:solidFill>
              <a:srgbClr val="9B6543"/>
            </a:solidFill>
            <a:prstDash val="solid"/>
            <a:headEnd type="none" w="sm" len="sm"/>
            <a:tailEnd type="none" w="sm" len="sm"/>
          </a:ln>
        </p:spPr>
        <p:txBody>
          <a:bodyPr/>
          <a:lstStyle/>
          <a:p>
            <a:endParaRPr lang="en-US"/>
          </a:p>
        </p:txBody>
      </p:sp>
      <p:sp>
        <p:nvSpPr>
          <p:cNvPr id="3" name="AutoShape 3"/>
          <p:cNvSpPr/>
          <p:nvPr/>
        </p:nvSpPr>
        <p:spPr>
          <a:xfrm flipV="1">
            <a:off x="16275453" y="-5313442"/>
            <a:ext cx="0" cy="17120890"/>
          </a:xfrm>
          <a:prstGeom prst="line">
            <a:avLst/>
          </a:prstGeom>
          <a:ln w="38100" cap="flat">
            <a:solidFill>
              <a:srgbClr val="9B6543"/>
            </a:solidFill>
            <a:prstDash val="solid"/>
            <a:headEnd type="none" w="sm" len="sm"/>
            <a:tailEnd type="none" w="sm" len="sm"/>
          </a:ln>
        </p:spPr>
        <p:txBody>
          <a:bodyPr/>
          <a:lstStyle/>
          <a:p>
            <a:endParaRPr lang="en-US"/>
          </a:p>
        </p:txBody>
      </p:sp>
      <p:sp>
        <p:nvSpPr>
          <p:cNvPr id="4" name="Freeform 4"/>
          <p:cNvSpPr/>
          <p:nvPr/>
        </p:nvSpPr>
        <p:spPr>
          <a:xfrm>
            <a:off x="15668905" y="538895"/>
            <a:ext cx="1251197" cy="1251197"/>
          </a:xfrm>
          <a:custGeom>
            <a:avLst/>
            <a:gdLst/>
            <a:ahLst/>
            <a:cxnLst/>
            <a:rect l="l" t="t" r="r" b="b"/>
            <a:pathLst>
              <a:path w="1251197" h="1251197">
                <a:moveTo>
                  <a:pt x="0" y="0"/>
                </a:moveTo>
                <a:lnTo>
                  <a:pt x="1251197" y="0"/>
                </a:lnTo>
                <a:lnTo>
                  <a:pt x="1251197" y="1251197"/>
                </a:lnTo>
                <a:lnTo>
                  <a:pt x="0" y="1251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67053" y="4921104"/>
            <a:ext cx="5216125" cy="6154720"/>
          </a:xfrm>
          <a:custGeom>
            <a:avLst/>
            <a:gdLst/>
            <a:ahLst/>
            <a:cxnLst/>
            <a:rect l="l" t="t" r="r" b="b"/>
            <a:pathLst>
              <a:path w="5216125" h="6154720">
                <a:moveTo>
                  <a:pt x="0" y="0"/>
                </a:moveTo>
                <a:lnTo>
                  <a:pt x="5216126" y="0"/>
                </a:lnTo>
                <a:lnTo>
                  <a:pt x="5216126" y="6154720"/>
                </a:lnTo>
                <a:lnTo>
                  <a:pt x="0" y="6154720"/>
                </a:lnTo>
                <a:lnTo>
                  <a:pt x="0" y="0"/>
                </a:lnTo>
                <a:close/>
              </a:path>
            </a:pathLst>
          </a:custGeom>
          <a:blipFill>
            <a:blip r:embed="rId4"/>
            <a:stretch>
              <a:fillRect/>
            </a:stretch>
          </a:blipFill>
        </p:spPr>
        <p:txBody>
          <a:bodyPr/>
          <a:lstStyle/>
          <a:p>
            <a:endParaRPr lang="en-US"/>
          </a:p>
        </p:txBody>
      </p:sp>
      <p:sp>
        <p:nvSpPr>
          <p:cNvPr id="6" name="Freeform 6"/>
          <p:cNvSpPr/>
          <p:nvPr/>
        </p:nvSpPr>
        <p:spPr>
          <a:xfrm>
            <a:off x="2602207" y="2028569"/>
            <a:ext cx="4693731" cy="3114931"/>
          </a:xfrm>
          <a:custGeom>
            <a:avLst/>
            <a:gdLst/>
            <a:ahLst/>
            <a:cxnLst/>
            <a:rect l="l" t="t" r="r" b="b"/>
            <a:pathLst>
              <a:path w="4693731" h="3114931">
                <a:moveTo>
                  <a:pt x="0" y="0"/>
                </a:moveTo>
                <a:lnTo>
                  <a:pt x="4693731" y="0"/>
                </a:lnTo>
                <a:lnTo>
                  <a:pt x="4693731" y="3114931"/>
                </a:lnTo>
                <a:lnTo>
                  <a:pt x="0" y="31149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4346559" y="4073836"/>
            <a:ext cx="9348551" cy="3539430"/>
          </a:xfrm>
          <a:prstGeom prst="rect">
            <a:avLst/>
          </a:prstGeom>
        </p:spPr>
        <p:txBody>
          <a:bodyPr lIns="0" tIns="0" rIns="0" bIns="0" rtlCol="0" anchor="t">
            <a:spAutoFit/>
          </a:bodyPr>
          <a:lstStyle/>
          <a:p>
            <a:pPr algn="ctr">
              <a:lnSpc>
                <a:spcPct val="150000"/>
              </a:lnSpc>
            </a:pPr>
            <a:r>
              <a:rPr lang="en-US" sz="8000">
                <a:solidFill>
                  <a:srgbClr val="FF0000"/>
                </a:solidFill>
                <a:latin typeface="Pattaya" panose="00000500000000000000" pitchFamily="2" charset="-34"/>
                <a:cs typeface="Pattaya" panose="00000500000000000000" pitchFamily="2" charset="-34"/>
              </a:rPr>
              <a:t>DỤNG CỤ HỌC </a:t>
            </a:r>
          </a:p>
          <a:p>
            <a:pPr algn="ctr">
              <a:lnSpc>
                <a:spcPct val="150000"/>
              </a:lnSpc>
            </a:pPr>
            <a:r>
              <a:rPr lang="en-US" sz="8000">
                <a:solidFill>
                  <a:srgbClr val="FF0000"/>
                </a:solidFill>
                <a:latin typeface="Pattaya" panose="00000500000000000000" pitchFamily="2" charset="-34"/>
                <a:cs typeface="Pattaya" panose="00000500000000000000" pitchFamily="2" charset="-34"/>
              </a:rPr>
              <a:t>SỐ THẬP PHÂN</a:t>
            </a:r>
          </a:p>
        </p:txBody>
      </p:sp>
      <p:sp>
        <p:nvSpPr>
          <p:cNvPr id="8" name="Freeform 8"/>
          <p:cNvSpPr/>
          <p:nvPr/>
        </p:nvSpPr>
        <p:spPr>
          <a:xfrm>
            <a:off x="12772944" y="3568555"/>
            <a:ext cx="1464374" cy="1352549"/>
          </a:xfrm>
          <a:custGeom>
            <a:avLst/>
            <a:gdLst/>
            <a:ahLst/>
            <a:cxnLst/>
            <a:rect l="l" t="t" r="r" b="b"/>
            <a:pathLst>
              <a:path w="1464374" h="1352549">
                <a:moveTo>
                  <a:pt x="0" y="0"/>
                </a:moveTo>
                <a:lnTo>
                  <a:pt x="1464374" y="0"/>
                </a:lnTo>
                <a:lnTo>
                  <a:pt x="1464374" y="1352549"/>
                </a:lnTo>
                <a:lnTo>
                  <a:pt x="0" y="13525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991132" y="4628990"/>
            <a:ext cx="4228689" cy="6738947"/>
          </a:xfrm>
          <a:custGeom>
            <a:avLst/>
            <a:gdLst/>
            <a:ahLst/>
            <a:cxnLst/>
            <a:rect l="l" t="t" r="r" b="b"/>
            <a:pathLst>
              <a:path w="4228689" h="6738947">
                <a:moveTo>
                  <a:pt x="0" y="0"/>
                </a:moveTo>
                <a:lnTo>
                  <a:pt x="4228689" y="0"/>
                </a:lnTo>
                <a:lnTo>
                  <a:pt x="4228689" y="6738947"/>
                </a:lnTo>
                <a:lnTo>
                  <a:pt x="0" y="6738947"/>
                </a:lnTo>
                <a:lnTo>
                  <a:pt x="0" y="0"/>
                </a:lnTo>
                <a:close/>
              </a:path>
            </a:pathLst>
          </a:custGeom>
          <a:blipFill>
            <a:blip r:embed="rId9"/>
            <a:stretch>
              <a:fillRect/>
            </a:stretch>
          </a:blipFill>
        </p:spPr>
        <p:txBody>
          <a:bodyPr/>
          <a:lstStyle/>
          <a:p>
            <a:endParaRPr lang="en-US"/>
          </a:p>
        </p:txBody>
      </p:sp>
      <p:sp>
        <p:nvSpPr>
          <p:cNvPr id="10" name="Freeform 10"/>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3092596" y="8577377"/>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272429" y="6008705"/>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6E287752-35F9-4480-B7A3-3858B8C4735A}"/>
              </a:ext>
            </a:extLst>
          </p:cNvPr>
          <p:cNvSpPr txBox="1"/>
          <p:nvPr/>
        </p:nvSpPr>
        <p:spPr>
          <a:xfrm>
            <a:off x="8489706" y="1525166"/>
            <a:ext cx="2805877" cy="92333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BÀI 2</a:t>
            </a:r>
            <a:endParaRPr kumimoji="0" lang="en-US" sz="54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endParaRPr>
          </a:p>
        </p:txBody>
      </p:sp>
      <p:grpSp>
        <p:nvGrpSpPr>
          <p:cNvPr id="14" name="Group 13">
            <a:extLst>
              <a:ext uri="{FF2B5EF4-FFF2-40B4-BE49-F238E27FC236}">
                <a16:creationId xmlns:a16="http://schemas.microsoft.com/office/drawing/2014/main" id="{EB3F0AC4-13D6-DACA-D82F-872B7411903F}"/>
              </a:ext>
            </a:extLst>
          </p:cNvPr>
          <p:cNvGrpSpPr/>
          <p:nvPr/>
        </p:nvGrpSpPr>
        <p:grpSpPr>
          <a:xfrm>
            <a:off x="5426878" y="9106760"/>
            <a:ext cx="1232274" cy="707886"/>
            <a:chOff x="694180" y="2626768"/>
            <a:chExt cx="1232274" cy="707886"/>
          </a:xfrm>
        </p:grpSpPr>
        <p:sp>
          <p:nvSpPr>
            <p:cNvPr id="15" name="Arrow: Pentagon 14">
              <a:extLst>
                <a:ext uri="{FF2B5EF4-FFF2-40B4-BE49-F238E27FC236}">
                  <a16:creationId xmlns:a16="http://schemas.microsoft.com/office/drawing/2014/main" id="{CFA265AF-5A5F-BB75-3733-F270906F26B2}"/>
                </a:ext>
              </a:extLst>
            </p:cNvPr>
            <p:cNvSpPr/>
            <p:nvPr/>
          </p:nvSpPr>
          <p:spPr>
            <a:xfrm>
              <a:off x="694180" y="2626768"/>
              <a:ext cx="1232274" cy="707886"/>
            </a:xfrm>
            <a:prstGeom prst="homePlate">
              <a:avLst/>
            </a:prstGeom>
            <a:solidFill>
              <a:srgbClr val="F1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1B7F435-9E9D-0CC4-A4DB-C1AA2A02D091}"/>
                </a:ext>
              </a:extLst>
            </p:cNvPr>
            <p:cNvSpPr txBox="1"/>
            <p:nvPr/>
          </p:nvSpPr>
          <p:spPr>
            <a:xfrm>
              <a:off x="694180" y="27498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grpSp>
      <p:sp>
        <p:nvSpPr>
          <p:cNvPr id="17" name="TextBox 7">
            <a:extLst>
              <a:ext uri="{FF2B5EF4-FFF2-40B4-BE49-F238E27FC236}">
                <a16:creationId xmlns:a16="http://schemas.microsoft.com/office/drawing/2014/main" id="{E4F8CDC1-D5E5-0530-A61A-36D0680BEB92}"/>
              </a:ext>
            </a:extLst>
          </p:cNvPr>
          <p:cNvSpPr txBox="1"/>
          <p:nvPr/>
        </p:nvSpPr>
        <p:spPr>
          <a:xfrm>
            <a:off x="4227379" y="472354"/>
            <a:ext cx="2354468" cy="1692771"/>
          </a:xfrm>
          <a:prstGeom prst="rect">
            <a:avLst/>
          </a:prstGeom>
        </p:spPr>
        <p:txBody>
          <a:bodyPr wrap="square" lIns="0" tIns="0" rIns="0" bIns="0" rtlCol="0" anchor="t">
            <a:spAutoFit/>
          </a:bodyPr>
          <a:lstStyle/>
          <a:p>
            <a:pPr algn="ctr">
              <a:lnSpc>
                <a:spcPct val="150000"/>
              </a:lnSpc>
            </a:pPr>
            <a:r>
              <a:rPr lang="en-US" sz="8000">
                <a:solidFill>
                  <a:srgbClr val="9B6543"/>
                </a:solidFill>
                <a:latin typeface="Pattaya" panose="00000500000000000000" pitchFamily="2" charset="-34"/>
                <a:cs typeface="Pattaya" panose="00000500000000000000" pitchFamily="2" charset="-34"/>
              </a:rPr>
              <a:t>1,5</a:t>
            </a:r>
          </a:p>
        </p:txBody>
      </p:sp>
      <p:sp>
        <p:nvSpPr>
          <p:cNvPr id="18" name="TextBox 7">
            <a:extLst>
              <a:ext uri="{FF2B5EF4-FFF2-40B4-BE49-F238E27FC236}">
                <a16:creationId xmlns:a16="http://schemas.microsoft.com/office/drawing/2014/main" id="{BF305EF8-05E9-91B7-D093-0E77890765AC}"/>
              </a:ext>
            </a:extLst>
          </p:cNvPr>
          <p:cNvSpPr txBox="1"/>
          <p:nvPr/>
        </p:nvSpPr>
        <p:spPr>
          <a:xfrm>
            <a:off x="11829972" y="2204817"/>
            <a:ext cx="2354468" cy="1692771"/>
          </a:xfrm>
          <a:prstGeom prst="rect">
            <a:avLst/>
          </a:prstGeom>
        </p:spPr>
        <p:txBody>
          <a:bodyPr wrap="square" lIns="0" tIns="0" rIns="0" bIns="0" rtlCol="0" anchor="t">
            <a:spAutoFit/>
          </a:bodyPr>
          <a:lstStyle/>
          <a:p>
            <a:pPr algn="ctr">
              <a:lnSpc>
                <a:spcPct val="150000"/>
              </a:lnSpc>
            </a:pPr>
            <a:r>
              <a:rPr lang="en-US" sz="8000">
                <a:solidFill>
                  <a:srgbClr val="9B6543"/>
                </a:solidFill>
                <a:latin typeface="Pattaya" panose="00000500000000000000" pitchFamily="2" charset="-34"/>
                <a:cs typeface="Pattaya" panose="00000500000000000000" pitchFamily="2" charset="-34"/>
              </a:rPr>
              <a:t>2,67</a:t>
            </a:r>
          </a:p>
        </p:txBody>
      </p:sp>
      <p:sp>
        <p:nvSpPr>
          <p:cNvPr id="19" name="TextBox 7">
            <a:extLst>
              <a:ext uri="{FF2B5EF4-FFF2-40B4-BE49-F238E27FC236}">
                <a16:creationId xmlns:a16="http://schemas.microsoft.com/office/drawing/2014/main" id="{727B8F44-33D2-C95A-CEDD-F43B377BFD97}"/>
              </a:ext>
            </a:extLst>
          </p:cNvPr>
          <p:cNvSpPr txBox="1"/>
          <p:nvPr/>
        </p:nvSpPr>
        <p:spPr>
          <a:xfrm>
            <a:off x="696069" y="2412351"/>
            <a:ext cx="2354468" cy="1692771"/>
          </a:xfrm>
          <a:prstGeom prst="rect">
            <a:avLst/>
          </a:prstGeom>
        </p:spPr>
        <p:txBody>
          <a:bodyPr wrap="square" lIns="0" tIns="0" rIns="0" bIns="0" rtlCol="0" anchor="t">
            <a:spAutoFit/>
          </a:bodyPr>
          <a:lstStyle/>
          <a:p>
            <a:pPr algn="ctr">
              <a:lnSpc>
                <a:spcPct val="150000"/>
              </a:lnSpc>
            </a:pPr>
            <a:r>
              <a:rPr lang="en-US" sz="8000">
                <a:solidFill>
                  <a:srgbClr val="9B6543"/>
                </a:solidFill>
                <a:latin typeface="Pattaya" panose="00000500000000000000" pitchFamily="2" charset="-34"/>
                <a:cs typeface="Pattaya" panose="00000500000000000000" pitchFamily="2" charset="-34"/>
              </a:rPr>
              <a:t>8,3</a:t>
            </a:r>
          </a:p>
        </p:txBody>
      </p:sp>
      <p:sp>
        <p:nvSpPr>
          <p:cNvPr id="20" name="TextBox 7">
            <a:extLst>
              <a:ext uri="{FF2B5EF4-FFF2-40B4-BE49-F238E27FC236}">
                <a16:creationId xmlns:a16="http://schemas.microsoft.com/office/drawing/2014/main" id="{4D1089E3-1082-4FD2-2754-4B1B9161B446}"/>
              </a:ext>
            </a:extLst>
          </p:cNvPr>
          <p:cNvSpPr txBox="1"/>
          <p:nvPr/>
        </p:nvSpPr>
        <p:spPr>
          <a:xfrm>
            <a:off x="3106440" y="6830096"/>
            <a:ext cx="2354468" cy="1692771"/>
          </a:xfrm>
          <a:prstGeom prst="rect">
            <a:avLst/>
          </a:prstGeom>
        </p:spPr>
        <p:txBody>
          <a:bodyPr wrap="square" lIns="0" tIns="0" rIns="0" bIns="0" rtlCol="0" anchor="t">
            <a:spAutoFit/>
          </a:bodyPr>
          <a:lstStyle/>
          <a:p>
            <a:pPr algn="ctr">
              <a:lnSpc>
                <a:spcPct val="150000"/>
              </a:lnSpc>
            </a:pPr>
            <a:r>
              <a:rPr lang="en-US" sz="8000">
                <a:solidFill>
                  <a:srgbClr val="9B6543"/>
                </a:solidFill>
                <a:latin typeface="Pattaya" panose="00000500000000000000" pitchFamily="2" charset="-34"/>
                <a:cs typeface="Pattaya" panose="00000500000000000000" pitchFamily="2" charset="-34"/>
              </a:rPr>
              <a:t>5,2</a:t>
            </a:r>
          </a:p>
        </p:txBody>
      </p:sp>
      <p:pic>
        <p:nvPicPr>
          <p:cNvPr id="21" name="Picture 20">
            <a:extLst>
              <a:ext uri="{FF2B5EF4-FFF2-40B4-BE49-F238E27FC236}">
                <a16:creationId xmlns:a16="http://schemas.microsoft.com/office/drawing/2014/main" id="{C4BFF78F-416E-5A1D-87D9-19A75B6998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221877" y="51682"/>
            <a:ext cx="2066123" cy="1460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3" presetClass="emph" presetSubtype="2" repeatCount="indefinite" fill="hold" grpId="1" nodeType="withEffect">
                                  <p:stCondLst>
                                    <p:cond delay="0"/>
                                  </p:stCondLst>
                                  <p:childTnLst>
                                    <p:animClr clrSpc="rgb" dir="cw">
                                      <p:cBhvr override="childStyle">
                                        <p:cTn id="27" dur="2000" fill="hold"/>
                                        <p:tgtEl>
                                          <p:spTgt spid="17"/>
                                        </p:tgtEl>
                                        <p:attrNameLst>
                                          <p:attrName>style.color</p:attrName>
                                        </p:attrNameLst>
                                      </p:cBhvr>
                                      <p:to>
                                        <a:srgbClr val="00B050"/>
                                      </p:to>
                                    </p:animClr>
                                  </p:childTnLst>
                                </p:cTn>
                              </p:par>
                              <p:par>
                                <p:cTn id="28" presetID="3" presetClass="emph" presetSubtype="2" repeatCount="indefinite" fill="hold" grpId="1" nodeType="withEffect">
                                  <p:stCondLst>
                                    <p:cond delay="0"/>
                                  </p:stCondLst>
                                  <p:childTnLst>
                                    <p:animClr clrSpc="rgb" dir="cw">
                                      <p:cBhvr override="childStyle">
                                        <p:cTn id="29" dur="2000" fill="hold"/>
                                        <p:tgtEl>
                                          <p:spTgt spid="19"/>
                                        </p:tgtEl>
                                        <p:attrNameLst>
                                          <p:attrName>style.color</p:attrName>
                                        </p:attrNameLst>
                                      </p:cBhvr>
                                      <p:to>
                                        <a:schemeClr val="accent2"/>
                                      </p:to>
                                    </p:animClr>
                                  </p:childTnLst>
                                </p:cTn>
                              </p:par>
                              <p:par>
                                <p:cTn id="30" presetID="3" presetClass="emph" presetSubtype="2" repeatCount="indefinite" fill="hold" grpId="1" nodeType="withEffect">
                                  <p:stCondLst>
                                    <p:cond delay="0"/>
                                  </p:stCondLst>
                                  <p:childTnLst>
                                    <p:animClr clrSpc="rgb" dir="cw">
                                      <p:cBhvr override="childStyle">
                                        <p:cTn id="31" dur="2000" fill="hold"/>
                                        <p:tgtEl>
                                          <p:spTgt spid="20"/>
                                        </p:tgtEl>
                                        <p:attrNameLst>
                                          <p:attrName>style.color</p:attrName>
                                        </p:attrNameLst>
                                      </p:cBhvr>
                                      <p:to>
                                        <a:srgbClr val="00B0F0"/>
                                      </p:to>
                                    </p:animClr>
                                  </p:childTnLst>
                                </p:cTn>
                              </p:par>
                              <p:par>
                                <p:cTn id="32" presetID="3" presetClass="emph" presetSubtype="2" repeatCount="indefinite" fill="hold" grpId="1" nodeType="withEffect">
                                  <p:stCondLst>
                                    <p:cond delay="0"/>
                                  </p:stCondLst>
                                  <p:childTnLst>
                                    <p:animClr clrSpc="rgb" dir="cw">
                                      <p:cBhvr override="childStyle">
                                        <p:cTn id="33" dur="2000" fill="hold"/>
                                        <p:tgtEl>
                                          <p:spTgt spid="18"/>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17" grpId="1"/>
      <p:bldP spid="18" grpId="0"/>
      <p:bldP spid="18" grpId="1"/>
      <p:bldP spid="19" grpId="0"/>
      <p:bldP spid="19" grpId="1"/>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A354BB62-9896-CD1F-25E3-5D9887A8AF5D}"/>
              </a:ext>
            </a:extLst>
          </p:cNvPr>
          <p:cNvSpPr/>
          <p:nvPr/>
        </p:nvSpPr>
        <p:spPr>
          <a:xfrm rot="16770696">
            <a:off x="11088653" y="814013"/>
            <a:ext cx="3362061" cy="6718795"/>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0458041" y="3406409"/>
            <a:ext cx="4694112" cy="1969770"/>
          </a:xfrm>
          <a:prstGeom prst="rect">
            <a:avLst/>
          </a:prstGeom>
        </p:spPr>
        <p:txBody>
          <a:bodyPr wrap="square" lIns="0" tIns="0" rIns="0" bIns="0" rtlCol="0" anchor="t">
            <a:spAutoFit/>
          </a:bodyPr>
          <a:lstStyle/>
          <a:p>
            <a:pPr algn="ctr"/>
            <a:r>
              <a:rPr lang="vi-VN" sz="3200">
                <a:solidFill>
                  <a:srgbClr val="9B6543"/>
                </a:solidFill>
                <a:latin typeface="Montserrat SemiBold" panose="00000700000000000000" pitchFamily="2" charset="0"/>
              </a:rPr>
              <a:t>Các </a:t>
            </a:r>
            <a:r>
              <a:rPr lang="en-US" sz="3200">
                <a:solidFill>
                  <a:srgbClr val="9B6543"/>
                </a:solidFill>
                <a:latin typeface="Montserrat SemiBold" panose="00000700000000000000" pitchFamily="2" charset="0"/>
              </a:rPr>
              <a:t>em</a:t>
            </a:r>
            <a:r>
              <a:rPr lang="vi-VN" sz="3200">
                <a:solidFill>
                  <a:srgbClr val="9B6543"/>
                </a:solidFill>
                <a:latin typeface="Montserrat SemiBold" panose="00000700000000000000" pitchFamily="2" charset="0"/>
              </a:rPr>
              <a:t> có muốn học thông qua chơi giống như các bạn trong tranh không?</a:t>
            </a:r>
            <a:endParaRPr lang="en-US" sz="3200">
              <a:solidFill>
                <a:srgbClr val="9B6543"/>
              </a:solidFill>
              <a:latin typeface="Montserrat SemiBold" panose="00000700000000000000" pitchFamily="2" charset="0"/>
            </a:endParaRPr>
          </a:p>
        </p:txBody>
      </p:sp>
      <p:sp>
        <p:nvSpPr>
          <p:cNvPr id="5" name="Freeform 5"/>
          <p:cNvSpPr/>
          <p:nvPr/>
        </p:nvSpPr>
        <p:spPr>
          <a:xfrm rot="630381" flipV="1">
            <a:off x="-2286763" y="-384983"/>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27E818EF-B8D9-F4AF-0026-377BBB6F48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12" name="Picture 11">
            <a:extLst>
              <a:ext uri="{FF2B5EF4-FFF2-40B4-BE49-F238E27FC236}">
                <a16:creationId xmlns:a16="http://schemas.microsoft.com/office/drawing/2014/main" id="{27030D3A-A2CC-2795-021B-36D25B5196C3}"/>
              </a:ext>
            </a:extLst>
          </p:cNvPr>
          <p:cNvPicPr>
            <a:picLocks noChangeAspect="1"/>
          </p:cNvPicPr>
          <p:nvPr/>
        </p:nvPicPr>
        <p:blipFill rotWithShape="1">
          <a:blip r:embed="rId12">
            <a:extLst>
              <a:ext uri="{28A0092B-C50C-407E-A947-70E740481C1C}">
                <a14:useLocalDpi xmlns:a14="http://schemas.microsoft.com/office/drawing/2010/main" val="0"/>
              </a:ext>
            </a:extLst>
          </a:blip>
          <a:srcRect l="51785"/>
          <a:stretch/>
        </p:blipFill>
        <p:spPr>
          <a:xfrm>
            <a:off x="5746697" y="2694931"/>
            <a:ext cx="3986924" cy="6241339"/>
          </a:xfrm>
          <a:prstGeom prst="rect">
            <a:avLst/>
          </a:prstGeom>
        </p:spPr>
      </p:pic>
      <p:pic>
        <p:nvPicPr>
          <p:cNvPr id="3" name="Picture 2">
            <a:extLst>
              <a:ext uri="{FF2B5EF4-FFF2-40B4-BE49-F238E27FC236}">
                <a16:creationId xmlns:a16="http://schemas.microsoft.com/office/drawing/2014/main" id="{289F07F2-BC36-F090-FBB8-6B88788F80CF}"/>
              </a:ext>
            </a:extLst>
          </p:cNvPr>
          <p:cNvPicPr>
            <a:picLocks noChangeAspect="1"/>
          </p:cNvPicPr>
          <p:nvPr/>
        </p:nvPicPr>
        <p:blipFill rotWithShape="1">
          <a:blip r:embed="rId12">
            <a:extLst>
              <a:ext uri="{28A0092B-C50C-407E-A947-70E740481C1C}">
                <a14:useLocalDpi xmlns:a14="http://schemas.microsoft.com/office/drawing/2010/main" val="0"/>
              </a:ext>
            </a:extLst>
          </a:blip>
          <a:srcRect r="47355"/>
          <a:stretch/>
        </p:blipFill>
        <p:spPr>
          <a:xfrm>
            <a:off x="1028700" y="1391313"/>
            <a:ext cx="4283511" cy="6141348"/>
          </a:xfrm>
          <a:prstGeom prst="rect">
            <a:avLst/>
          </a:prstGeom>
        </p:spPr>
      </p:pic>
      <p:pic>
        <p:nvPicPr>
          <p:cNvPr id="11" name="Picture 10">
            <a:extLst>
              <a:ext uri="{FF2B5EF4-FFF2-40B4-BE49-F238E27FC236}">
                <a16:creationId xmlns:a16="http://schemas.microsoft.com/office/drawing/2014/main" id="{BAA5F27B-CE16-ACA9-1B98-3860288722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39672" y="5702856"/>
            <a:ext cx="2058803" cy="3102952"/>
          </a:xfrm>
          <a:prstGeom prst="rect">
            <a:avLst/>
          </a:prstGeom>
        </p:spPr>
      </p:pic>
    </p:spTree>
    <p:extLst>
      <p:ext uri="{BB962C8B-B14F-4D97-AF65-F5344CB8AC3E}">
        <p14:creationId xmlns:p14="http://schemas.microsoft.com/office/powerpoint/2010/main" val="124811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A354BB62-9896-CD1F-25E3-5D9887A8AF5D}"/>
              </a:ext>
            </a:extLst>
          </p:cNvPr>
          <p:cNvSpPr/>
          <p:nvPr/>
        </p:nvSpPr>
        <p:spPr>
          <a:xfrm rot="16770696">
            <a:off x="11088653" y="814013"/>
            <a:ext cx="3362061" cy="6718795"/>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0422627" y="3380661"/>
            <a:ext cx="4694112" cy="1477328"/>
          </a:xfrm>
          <a:prstGeom prst="rect">
            <a:avLst/>
          </a:prstGeom>
        </p:spPr>
        <p:txBody>
          <a:bodyPr wrap="square" lIns="0" tIns="0" rIns="0" bIns="0" rtlCol="0" anchor="t">
            <a:spAutoFit/>
          </a:bodyPr>
          <a:lstStyle/>
          <a:p>
            <a:pPr algn="ctr"/>
            <a:r>
              <a:rPr lang="vi-VN" sz="3200">
                <a:solidFill>
                  <a:srgbClr val="9B6543"/>
                </a:solidFill>
                <a:latin typeface="Montserrat SemiBold" panose="00000700000000000000" pitchFamily="2" charset="0"/>
              </a:rPr>
              <a:t>Mình sẽ cùng nhau làm "Dụng cụ học số thập phân" nhé!</a:t>
            </a:r>
            <a:endParaRPr lang="en-US" sz="3200">
              <a:solidFill>
                <a:srgbClr val="9B6543"/>
              </a:solidFill>
              <a:latin typeface="Montserrat SemiBold" panose="00000700000000000000" pitchFamily="2" charset="0"/>
            </a:endParaRPr>
          </a:p>
        </p:txBody>
      </p:sp>
      <p:sp>
        <p:nvSpPr>
          <p:cNvPr id="5" name="Freeform 5"/>
          <p:cNvSpPr/>
          <p:nvPr/>
        </p:nvSpPr>
        <p:spPr>
          <a:xfrm rot="630381" flipV="1">
            <a:off x="-2286763" y="-384983"/>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27E818EF-B8D9-F4AF-0026-377BBB6F48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11" name="Picture 10">
            <a:extLst>
              <a:ext uri="{FF2B5EF4-FFF2-40B4-BE49-F238E27FC236}">
                <a16:creationId xmlns:a16="http://schemas.microsoft.com/office/drawing/2014/main" id="{BAA5F27B-CE16-ACA9-1B98-3860288722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9672" y="5702856"/>
            <a:ext cx="2058803" cy="3102952"/>
          </a:xfrm>
          <a:prstGeom prst="rect">
            <a:avLst/>
          </a:prstGeom>
        </p:spPr>
      </p:pic>
      <p:pic>
        <p:nvPicPr>
          <p:cNvPr id="14" name="Picture 13">
            <a:extLst>
              <a:ext uri="{FF2B5EF4-FFF2-40B4-BE49-F238E27FC236}">
                <a16:creationId xmlns:a16="http://schemas.microsoft.com/office/drawing/2014/main" id="{3A373192-961C-B14B-3360-4D6A7817A0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5823" y="3308054"/>
            <a:ext cx="6969840" cy="4426103"/>
          </a:xfrm>
          <a:prstGeom prst="rect">
            <a:avLst/>
          </a:prstGeom>
        </p:spPr>
      </p:pic>
    </p:spTree>
    <p:extLst>
      <p:ext uri="{BB962C8B-B14F-4D97-AF65-F5344CB8AC3E}">
        <p14:creationId xmlns:p14="http://schemas.microsoft.com/office/powerpoint/2010/main" val="19909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630381" flipV="1">
            <a:off x="-2286763" y="-384983"/>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27E818EF-B8D9-F4AF-0026-377BBB6F48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8" name="Picture 7">
            <a:extLst>
              <a:ext uri="{FF2B5EF4-FFF2-40B4-BE49-F238E27FC236}">
                <a16:creationId xmlns:a16="http://schemas.microsoft.com/office/drawing/2014/main" id="{DA633644-A7FF-208E-F5C5-385E70B31568}"/>
              </a:ext>
            </a:extLst>
          </p:cNvPr>
          <p:cNvPicPr>
            <a:picLocks noChangeAspect="1"/>
          </p:cNvPicPr>
          <p:nvPr/>
        </p:nvPicPr>
        <p:blipFill>
          <a:blip r:embed="rId10"/>
          <a:stretch>
            <a:fillRect/>
          </a:stretch>
        </p:blipFill>
        <p:spPr>
          <a:xfrm>
            <a:off x="11126848" y="4734172"/>
            <a:ext cx="5196280" cy="3295086"/>
          </a:xfrm>
          <a:prstGeom prst="rect">
            <a:avLst/>
          </a:prstGeom>
        </p:spPr>
      </p:pic>
      <p:sp>
        <p:nvSpPr>
          <p:cNvPr id="3" name="Freeform 2">
            <a:extLst>
              <a:ext uri="{FF2B5EF4-FFF2-40B4-BE49-F238E27FC236}">
                <a16:creationId xmlns:a16="http://schemas.microsoft.com/office/drawing/2014/main" id="{73E2D1C3-5647-A137-05B5-0C3E0FD347CD}"/>
              </a:ext>
            </a:extLst>
          </p:cNvPr>
          <p:cNvSpPr/>
          <p:nvPr/>
        </p:nvSpPr>
        <p:spPr>
          <a:xfrm>
            <a:off x="1811037" y="4369217"/>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0">
            <a:extLst>
              <a:ext uri="{FF2B5EF4-FFF2-40B4-BE49-F238E27FC236}">
                <a16:creationId xmlns:a16="http://schemas.microsoft.com/office/drawing/2014/main" id="{CFDBD212-5D1E-7F4B-337E-E822F8082415}"/>
              </a:ext>
            </a:extLst>
          </p:cNvPr>
          <p:cNvSpPr txBox="1"/>
          <p:nvPr/>
        </p:nvSpPr>
        <p:spPr>
          <a:xfrm>
            <a:off x="2759985" y="5004407"/>
            <a:ext cx="4936215" cy="1590179"/>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Sử dụng để lập các số thập phân có đến ba chữ số ở phần nguyên, ba chữ số ở phần thập phân.</a:t>
            </a:r>
          </a:p>
        </p:txBody>
      </p:sp>
      <p:sp>
        <p:nvSpPr>
          <p:cNvPr id="13" name="TextBox 11">
            <a:extLst>
              <a:ext uri="{FF2B5EF4-FFF2-40B4-BE49-F238E27FC236}">
                <a16:creationId xmlns:a16="http://schemas.microsoft.com/office/drawing/2014/main" id="{735F5E13-C25C-E9F9-E283-ADB560F679EC}"/>
              </a:ext>
            </a:extLst>
          </p:cNvPr>
          <p:cNvSpPr txBox="1"/>
          <p:nvPr/>
        </p:nvSpPr>
        <p:spPr>
          <a:xfrm>
            <a:off x="1311385" y="2882177"/>
            <a:ext cx="8024734" cy="830997"/>
          </a:xfrm>
          <a:prstGeom prst="rect">
            <a:avLst/>
          </a:prstGeom>
        </p:spPr>
        <p:txBody>
          <a:bodyPr wrap="square" lIns="0" tIns="0" rIns="0" bIns="0" rtlCol="0" anchor="t">
            <a:spAutoFit/>
          </a:bodyPr>
          <a:lstStyle/>
          <a:p>
            <a:pPr algn="ctr"/>
            <a:r>
              <a:rPr lang="en-US" sz="5400">
                <a:solidFill>
                  <a:srgbClr val="9B6543"/>
                </a:solidFill>
                <a:latin typeface="Montserrat SemiBold" panose="00000700000000000000" pitchFamily="2" charset="0"/>
              </a:rPr>
              <a:t>TIÊU CHÍ SẢN PHẨM</a:t>
            </a:r>
          </a:p>
        </p:txBody>
      </p:sp>
      <p:sp>
        <p:nvSpPr>
          <p:cNvPr id="17" name="TextBox 10">
            <a:extLst>
              <a:ext uri="{FF2B5EF4-FFF2-40B4-BE49-F238E27FC236}">
                <a16:creationId xmlns:a16="http://schemas.microsoft.com/office/drawing/2014/main" id="{1F9B2775-2536-E112-4EF1-B96A18933A9D}"/>
              </a:ext>
            </a:extLst>
          </p:cNvPr>
          <p:cNvSpPr txBox="1"/>
          <p:nvPr/>
        </p:nvSpPr>
        <p:spPr>
          <a:xfrm>
            <a:off x="2741593" y="7090730"/>
            <a:ext cx="4936215" cy="795089"/>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Dễ sử dụng, đảm bảo tính thẩm mĩ và chắc chắn.</a:t>
            </a:r>
          </a:p>
        </p:txBody>
      </p:sp>
    </p:spTree>
    <p:extLst>
      <p:ext uri="{BB962C8B-B14F-4D97-AF65-F5344CB8AC3E}">
        <p14:creationId xmlns:p14="http://schemas.microsoft.com/office/powerpoint/2010/main" val="23198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5411167" y="3257929"/>
            <a:ext cx="7465665" cy="553998"/>
          </a:xfrm>
          <a:prstGeom prst="rect">
            <a:avLst/>
          </a:prstGeom>
        </p:spPr>
        <p:txBody>
          <a:bodyPr wrap="square" lIns="0" tIns="0" rIns="0" bIns="0" rtlCol="0" anchor="t">
            <a:spAutoFit/>
          </a:bodyPr>
          <a:lstStyle/>
          <a:p>
            <a:r>
              <a:rPr lang="en-US" sz="3600">
                <a:solidFill>
                  <a:srgbClr val="9B6543"/>
                </a:solidFill>
                <a:latin typeface="Montserrat SemiBold" panose="00000700000000000000" pitchFamily="2" charset="0"/>
              </a:rPr>
              <a:t>Thực hiện các hoạt động sau</a:t>
            </a: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9" name="TextBox 11">
            <a:extLst>
              <a:ext uri="{FF2B5EF4-FFF2-40B4-BE49-F238E27FC236}">
                <a16:creationId xmlns:a16="http://schemas.microsoft.com/office/drawing/2014/main" id="{E8EE4D65-8DBB-21E9-7190-152873C18CBD}"/>
              </a:ext>
            </a:extLst>
          </p:cNvPr>
          <p:cNvSpPr txBox="1"/>
          <p:nvPr/>
        </p:nvSpPr>
        <p:spPr>
          <a:xfrm>
            <a:off x="6387292" y="1866900"/>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2</a:t>
            </a:r>
          </a:p>
        </p:txBody>
      </p:sp>
      <p:pic>
        <p:nvPicPr>
          <p:cNvPr id="11" name="Picture 10">
            <a:extLst>
              <a:ext uri="{FF2B5EF4-FFF2-40B4-BE49-F238E27FC236}">
                <a16:creationId xmlns:a16="http://schemas.microsoft.com/office/drawing/2014/main" id="{E0985476-89D4-029B-5642-2AD337409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68200" y="3546752"/>
            <a:ext cx="3976589" cy="4983070"/>
          </a:xfrm>
          <a:prstGeom prst="rect">
            <a:avLst/>
          </a:prstGeom>
        </p:spPr>
      </p:pic>
      <p:pic>
        <p:nvPicPr>
          <p:cNvPr id="13" name="Picture 12">
            <a:extLst>
              <a:ext uri="{FF2B5EF4-FFF2-40B4-BE49-F238E27FC236}">
                <a16:creationId xmlns:a16="http://schemas.microsoft.com/office/drawing/2014/main" id="{0E074D02-9900-44BB-2F4F-8678C0AA89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4621828"/>
            <a:ext cx="6019800" cy="4599636"/>
          </a:xfrm>
          <a:prstGeom prst="rect">
            <a:avLst/>
          </a:prstGeom>
        </p:spPr>
      </p:pic>
      <p:sp>
        <p:nvSpPr>
          <p:cNvPr id="14" name="TextBox 5">
            <a:extLst>
              <a:ext uri="{FF2B5EF4-FFF2-40B4-BE49-F238E27FC236}">
                <a16:creationId xmlns:a16="http://schemas.microsoft.com/office/drawing/2014/main" id="{F34A0DE1-D0DF-FFDF-F481-C4408DBE4688}"/>
              </a:ext>
            </a:extLst>
          </p:cNvPr>
          <p:cNvSpPr txBox="1"/>
          <p:nvPr/>
        </p:nvSpPr>
        <p:spPr>
          <a:xfrm>
            <a:off x="8272233" y="9662033"/>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13 SGK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1"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4)">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14" name="TextBox 5">
            <a:extLst>
              <a:ext uri="{FF2B5EF4-FFF2-40B4-BE49-F238E27FC236}">
                <a16:creationId xmlns:a16="http://schemas.microsoft.com/office/drawing/2014/main" id="{F34A0DE1-D0DF-FFDF-F481-C4408DBE4688}"/>
              </a:ext>
            </a:extLst>
          </p:cNvPr>
          <p:cNvSpPr txBox="1"/>
          <p:nvPr/>
        </p:nvSpPr>
        <p:spPr>
          <a:xfrm>
            <a:off x="8272233" y="9662033"/>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13 SGK</a:t>
            </a:r>
          </a:p>
        </p:txBody>
      </p:sp>
      <p:sp>
        <p:nvSpPr>
          <p:cNvPr id="5" name="Freeform 2">
            <a:extLst>
              <a:ext uri="{FF2B5EF4-FFF2-40B4-BE49-F238E27FC236}">
                <a16:creationId xmlns:a16="http://schemas.microsoft.com/office/drawing/2014/main" id="{0C0445A1-6E35-647B-8581-28F71AE7E00E}"/>
              </a:ext>
            </a:extLst>
          </p:cNvPr>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B52928A-14C3-DDBE-D3B7-1E808C2766C5}"/>
              </a:ext>
            </a:extLst>
          </p:cNvPr>
          <p:cNvSpPr txBox="1"/>
          <p:nvPr/>
        </p:nvSpPr>
        <p:spPr>
          <a:xfrm>
            <a:off x="5093999" y="1367396"/>
            <a:ext cx="7978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accent2">
                    <a:lumMod val="50000"/>
                  </a:schemeClr>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6000" b="1" i="0" u="none" strike="noStrike" kern="1200" cap="none" spc="0" normalizeH="0" baseline="0" noProof="0" dirty="0">
              <a:ln>
                <a:noFill/>
              </a:ln>
              <a:solidFill>
                <a:schemeClr val="accent2">
                  <a:lumMod val="50000"/>
                </a:schemeClr>
              </a:solidFill>
              <a:effectLst/>
              <a:uLnTx/>
              <a:uFillTx/>
              <a:latin typeface="Pangolin" panose="00000500000000000000" pitchFamily="2" charset="0"/>
              <a:ea typeface="Roboto" panose="02000000000000000000" pitchFamily="2" charset="0"/>
              <a:cs typeface="+mn-cs"/>
            </a:endParaRPr>
          </a:p>
        </p:txBody>
      </p:sp>
      <p:sp>
        <p:nvSpPr>
          <p:cNvPr id="16" name="TextBox 15">
            <a:extLst>
              <a:ext uri="{FF2B5EF4-FFF2-40B4-BE49-F238E27FC236}">
                <a16:creationId xmlns:a16="http://schemas.microsoft.com/office/drawing/2014/main" id="{8EDC95FE-3F5C-6E8B-DC1C-416C888828ED}"/>
              </a:ext>
            </a:extLst>
          </p:cNvPr>
          <p:cNvSpPr txBox="1"/>
          <p:nvPr/>
        </p:nvSpPr>
        <p:spPr>
          <a:xfrm>
            <a:off x="2226136" y="3145516"/>
            <a:ext cx="7352419" cy="4832092"/>
          </a:xfrm>
          <a:prstGeom prst="rect">
            <a:avLst/>
          </a:prstGeom>
          <a:noFill/>
        </p:spPr>
        <p:txBody>
          <a:bodyPr wrap="square" rtlCol="0">
            <a:spAutoFit/>
          </a:bodyPr>
          <a:lstStyle/>
          <a:p>
            <a:pPr lvl="0">
              <a:defRPr/>
            </a:pPr>
            <a:r>
              <a:rPr lang="en-US" altLang="zh-CN" sz="2800">
                <a:solidFill>
                  <a:srgbClr val="002060"/>
                </a:solidFill>
                <a:latin typeface="Montserrat Medium" panose="00000600000000000000" pitchFamily="2" charset="0"/>
              </a:rPr>
              <a:t>a. </a:t>
            </a:r>
            <a:r>
              <a:rPr lang="vi-VN" altLang="zh-CN" sz="2800">
                <a:solidFill>
                  <a:srgbClr val="002060"/>
                </a:solidFill>
                <a:latin typeface="Montserrat Medium" panose="00000600000000000000" pitchFamily="2" charset="0"/>
              </a:rPr>
              <a:t>Viết 4 số thập phân bất kì.</a:t>
            </a:r>
            <a:endParaRPr lang="en-US" altLang="zh-CN" sz="2800">
              <a:solidFill>
                <a:srgbClr val="002060"/>
              </a:solidFill>
              <a:latin typeface="Montserrat Medium" panose="00000600000000000000" pitchFamily="2" charset="0"/>
            </a:endParaRPr>
          </a:p>
          <a:p>
            <a:pPr>
              <a:defRPr/>
            </a:pPr>
            <a:r>
              <a:rPr lang="vi-VN" altLang="zh-CN" sz="2800">
                <a:solidFill>
                  <a:srgbClr val="002060"/>
                </a:solidFill>
                <a:latin typeface="Montserrat Medium" panose="00000600000000000000" pitchFamily="2" charset="0"/>
              </a:rPr>
              <a:t>………………………………………………………………………</a:t>
            </a:r>
          </a:p>
          <a:p>
            <a:pPr lvl="0">
              <a:defRPr/>
            </a:pPr>
            <a:r>
              <a:rPr lang="vi-VN" altLang="zh-CN" sz="2800">
                <a:solidFill>
                  <a:srgbClr val="002060"/>
                </a:solidFill>
                <a:latin typeface="Montserrat Medium" panose="00000600000000000000" pitchFamily="2" charset="0"/>
              </a:rPr>
              <a:t>b. Đọc các số thập phân vừa viết.</a:t>
            </a:r>
            <a:endParaRPr lang="en-US" altLang="zh-CN" sz="2800">
              <a:solidFill>
                <a:srgbClr val="002060"/>
              </a:solidFill>
              <a:latin typeface="Montserrat Medium" panose="00000600000000000000" pitchFamily="2" charset="0"/>
            </a:endParaRPr>
          </a:p>
          <a:p>
            <a:pPr>
              <a:defRPr/>
            </a:pPr>
            <a:r>
              <a:rPr lang="vi-VN" altLang="zh-CN" sz="2800">
                <a:solidFill>
                  <a:srgbClr val="002060"/>
                </a:solidFill>
                <a:latin typeface="Montserrat Medium" panose="00000600000000000000" pitchFamily="2" charset="0"/>
              </a:rPr>
              <a:t>………………………………………………………………………</a:t>
            </a:r>
          </a:p>
          <a:p>
            <a:pPr>
              <a:defRPr/>
            </a:pPr>
            <a:r>
              <a:rPr lang="vi-VN" altLang="zh-CN" sz="2800">
                <a:solidFill>
                  <a:srgbClr val="002060"/>
                </a:solidFill>
                <a:latin typeface="Montserrat Medium" panose="00000600000000000000" pitchFamily="2" charset="0"/>
              </a:rPr>
              <a:t>………………………………………………………………………</a:t>
            </a:r>
          </a:p>
          <a:p>
            <a:pPr>
              <a:defRPr/>
            </a:pPr>
            <a:r>
              <a:rPr lang="vi-VN" altLang="zh-CN" sz="2800">
                <a:solidFill>
                  <a:srgbClr val="002060"/>
                </a:solidFill>
                <a:latin typeface="Montserrat Medium" panose="00000600000000000000" pitchFamily="2" charset="0"/>
              </a:rPr>
              <a:t>………………………………………………………………………</a:t>
            </a:r>
          </a:p>
          <a:p>
            <a:pPr>
              <a:defRPr/>
            </a:pPr>
            <a:r>
              <a:rPr lang="vi-VN" altLang="zh-CN" sz="2800">
                <a:solidFill>
                  <a:srgbClr val="002060"/>
                </a:solidFill>
                <a:latin typeface="Montserrat Medium" panose="00000600000000000000" pitchFamily="2" charset="0"/>
              </a:rPr>
              <a:t>………………………………………………………………………</a:t>
            </a:r>
          </a:p>
          <a:p>
            <a:pPr lvl="0">
              <a:defRPr/>
            </a:pPr>
            <a:r>
              <a:rPr lang="vi-VN" altLang="zh-CN" sz="2800">
                <a:solidFill>
                  <a:srgbClr val="002060"/>
                </a:solidFill>
                <a:latin typeface="Montserrat Medium" panose="00000600000000000000" pitchFamily="2" charset="0"/>
              </a:rPr>
              <a:t>c. Sắp xếp các số thập phân viết được theo thứ tự từ bé đến lớn.</a:t>
            </a:r>
          </a:p>
          <a:p>
            <a:pPr>
              <a:defRPr/>
            </a:pPr>
            <a:r>
              <a:rPr lang="vi-VN" altLang="zh-CN" sz="2800">
                <a:solidFill>
                  <a:srgbClr val="002060"/>
                </a:solidFill>
                <a:latin typeface="Montserrat Medium" panose="00000600000000000000" pitchFamily="2" charset="0"/>
              </a:rPr>
              <a:t>………………………………………………………………………</a:t>
            </a:r>
          </a:p>
          <a:p>
            <a:pPr lvl="0">
              <a:defRPr/>
            </a:pPr>
            <a:endParaRPr lang="vi-VN" altLang="zh-CN" sz="2800">
              <a:solidFill>
                <a:srgbClr val="002060"/>
              </a:solidFill>
              <a:latin typeface="Montserrat Medium" panose="00000600000000000000" pitchFamily="2" charset="0"/>
            </a:endParaRPr>
          </a:p>
        </p:txBody>
      </p:sp>
      <p:sp>
        <p:nvSpPr>
          <p:cNvPr id="18" name="TextBox 17">
            <a:extLst>
              <a:ext uri="{FF2B5EF4-FFF2-40B4-BE49-F238E27FC236}">
                <a16:creationId xmlns:a16="http://schemas.microsoft.com/office/drawing/2014/main" id="{8EE23DA8-82C7-62A3-7C22-1A39E9F6D90E}"/>
              </a:ext>
            </a:extLst>
          </p:cNvPr>
          <p:cNvSpPr txBox="1"/>
          <p:nvPr/>
        </p:nvSpPr>
        <p:spPr>
          <a:xfrm>
            <a:off x="9617970" y="2972481"/>
            <a:ext cx="7352419" cy="5693866"/>
          </a:xfrm>
          <a:prstGeom prst="rect">
            <a:avLst/>
          </a:prstGeom>
          <a:noFill/>
        </p:spPr>
        <p:txBody>
          <a:bodyPr wrap="square" rtlCol="0">
            <a:spAutoFit/>
          </a:bodyPr>
          <a:lstStyle/>
          <a:p>
            <a:pPr lvl="0">
              <a:defRPr/>
            </a:pPr>
            <a:r>
              <a:rPr lang="vi-VN" altLang="zh-CN" sz="2800">
                <a:solidFill>
                  <a:srgbClr val="002060"/>
                </a:solidFill>
                <a:latin typeface="Montserrat Medium" panose="00000600000000000000" pitchFamily="2" charset="0"/>
              </a:rPr>
              <a:t>d. Nêu giá trị của từng chữ số trong mỗi số thập phân vừa viết.</a:t>
            </a:r>
            <a:endParaRPr lang="en-US" altLang="zh-CN" sz="2800">
              <a:solidFill>
                <a:srgbClr val="002060"/>
              </a:solidFill>
              <a:latin typeface="Montserrat Medium" panose="00000600000000000000" pitchFamily="2" charset="0"/>
            </a:endParaRPr>
          </a:p>
          <a:p>
            <a:pPr>
              <a:defRPr/>
            </a:pPr>
            <a:r>
              <a:rPr lang="vi-VN" altLang="zh-CN" sz="2800">
                <a:solidFill>
                  <a:srgbClr val="002060"/>
                </a:solidFill>
                <a:latin typeface="Montserrat Medium" panose="00000600000000000000" pitchFamily="2" charset="0"/>
              </a:rPr>
              <a:t>………………………………………………………………………</a:t>
            </a:r>
          </a:p>
          <a:p>
            <a:pPr>
              <a:defRPr/>
            </a:pPr>
            <a:r>
              <a:rPr lang="vi-VN" altLang="zh-CN" sz="2800">
                <a:solidFill>
                  <a:srgbClr val="002060"/>
                </a:solidFill>
                <a:latin typeface="Montserrat Medium" panose="00000600000000000000" pitchFamily="2" charset="0"/>
              </a:rPr>
              <a:t>………………………………………………………………………</a:t>
            </a:r>
          </a:p>
          <a:p>
            <a:pPr>
              <a:defRPr/>
            </a:pPr>
            <a:r>
              <a:rPr lang="vi-VN" altLang="zh-CN" sz="2800">
                <a:solidFill>
                  <a:srgbClr val="002060"/>
                </a:solidFill>
                <a:latin typeface="Montserrat Medium" panose="00000600000000000000" pitchFamily="2" charset="0"/>
              </a:rPr>
              <a:t>………………………………………………………………………</a:t>
            </a:r>
          </a:p>
          <a:p>
            <a:pPr>
              <a:defRPr/>
            </a:pPr>
            <a:r>
              <a:rPr lang="vi-VN" altLang="zh-CN" sz="2800">
                <a:solidFill>
                  <a:srgbClr val="002060"/>
                </a:solidFill>
                <a:latin typeface="Montserrat Medium" panose="00000600000000000000" pitchFamily="2" charset="0"/>
              </a:rPr>
              <a:t>………………………………………………………………………</a:t>
            </a:r>
          </a:p>
          <a:p>
            <a:pPr lvl="0">
              <a:defRPr/>
            </a:pPr>
            <a:r>
              <a:rPr lang="en-US" altLang="zh-CN" sz="2800">
                <a:solidFill>
                  <a:srgbClr val="002060"/>
                </a:solidFill>
                <a:latin typeface="Montserrat Medium" panose="00000600000000000000" pitchFamily="2" charset="0"/>
              </a:rPr>
              <a:t>e</a:t>
            </a:r>
            <a:r>
              <a:rPr lang="vi-VN" altLang="zh-CN" sz="2800">
                <a:solidFill>
                  <a:srgbClr val="002060"/>
                </a:solidFill>
                <a:latin typeface="Montserrat Medium" panose="00000600000000000000" pitchFamily="2" charset="0"/>
              </a:rPr>
              <a:t>. Làm tròn các số thập phân vừa viết tới hàng phần mười.</a:t>
            </a:r>
            <a:endParaRPr lang="en-US" altLang="zh-CN" sz="2800">
              <a:solidFill>
                <a:srgbClr val="002060"/>
              </a:solidFill>
              <a:latin typeface="Montserrat Medium" panose="00000600000000000000" pitchFamily="2" charset="0"/>
            </a:endParaRPr>
          </a:p>
          <a:p>
            <a:pPr>
              <a:defRPr/>
            </a:pPr>
            <a:r>
              <a:rPr lang="vi-VN" altLang="zh-CN" sz="2800">
                <a:solidFill>
                  <a:srgbClr val="002060"/>
                </a:solidFill>
                <a:latin typeface="Montserrat Medium" panose="00000600000000000000" pitchFamily="2" charset="0"/>
              </a:rPr>
              <a:t>………………………………………………………………………</a:t>
            </a:r>
          </a:p>
          <a:p>
            <a:pPr lvl="0">
              <a:defRPr/>
            </a:pPr>
            <a:r>
              <a:rPr lang="en-US" altLang="zh-CN" sz="2800">
                <a:solidFill>
                  <a:srgbClr val="002060"/>
                </a:solidFill>
                <a:latin typeface="Montserrat Medium" panose="00000600000000000000" pitchFamily="2" charset="0"/>
              </a:rPr>
              <a:t>g</a:t>
            </a:r>
            <a:r>
              <a:rPr lang="vi-VN" altLang="zh-CN" sz="2800">
                <a:solidFill>
                  <a:srgbClr val="002060"/>
                </a:solidFill>
                <a:latin typeface="Montserrat Medium" panose="00000600000000000000" pitchFamily="2" charset="0"/>
              </a:rPr>
              <a:t>. Làm tròn các số thập phân vừa viết tới số tự nhiên gần nhất.</a:t>
            </a:r>
          </a:p>
          <a:p>
            <a:pPr>
              <a:defRPr/>
            </a:pPr>
            <a:r>
              <a:rPr lang="vi-VN" altLang="zh-CN" sz="2800">
                <a:solidFill>
                  <a:srgbClr val="002060"/>
                </a:solidFill>
                <a:latin typeface="Montserrat Medium" panose="00000600000000000000" pitchFamily="2" charset="0"/>
              </a:rPr>
              <a:t>………………………………………………………………………</a:t>
            </a:r>
          </a:p>
          <a:p>
            <a:pPr lvl="0">
              <a:defRPr/>
            </a:pPr>
            <a:endParaRPr lang="vi-VN" altLang="zh-CN" sz="2800">
              <a:solidFill>
                <a:srgbClr val="002060"/>
              </a:solidFill>
              <a:latin typeface="Montserrat Medium" panose="00000600000000000000" pitchFamily="2" charset="0"/>
            </a:endParaRPr>
          </a:p>
        </p:txBody>
      </p:sp>
    </p:spTree>
    <p:extLst>
      <p:ext uri="{BB962C8B-B14F-4D97-AF65-F5344CB8AC3E}">
        <p14:creationId xmlns:p14="http://schemas.microsoft.com/office/powerpoint/2010/main" val="52466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647526" y="1752520"/>
            <a:ext cx="7694265" cy="603883"/>
          </a:xfrm>
          <a:prstGeom prst="rect">
            <a:avLst/>
          </a:prstGeom>
        </p:spPr>
        <p:txBody>
          <a:bodyPr wrap="square" lIns="0" tIns="0" rIns="0" bIns="0" rtlCol="0" anchor="t">
            <a:spAutoFit/>
          </a:bodyPr>
          <a:lstStyle/>
          <a:p>
            <a:r>
              <a:rPr lang="en-US" sz="3924">
                <a:solidFill>
                  <a:srgbClr val="9B6543"/>
                </a:solidFill>
                <a:latin typeface="Montserrat Medium" panose="00000600000000000000" pitchFamily="2" charset="0"/>
              </a:rPr>
              <a:t>Viết 4 số thập phân bất kì</a:t>
            </a: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grpSp>
        <p:nvGrpSpPr>
          <p:cNvPr id="13" name="Group 12">
            <a:extLst>
              <a:ext uri="{FF2B5EF4-FFF2-40B4-BE49-F238E27FC236}">
                <a16:creationId xmlns:a16="http://schemas.microsoft.com/office/drawing/2014/main" id="{99671770-6C08-F2FD-7CA5-D6E700B8F1FE}"/>
              </a:ext>
            </a:extLst>
          </p:cNvPr>
          <p:cNvGrpSpPr/>
          <p:nvPr/>
        </p:nvGrpSpPr>
        <p:grpSpPr>
          <a:xfrm>
            <a:off x="191823" y="4060643"/>
            <a:ext cx="3954508" cy="3563940"/>
            <a:chOff x="191823" y="4060643"/>
            <a:chExt cx="3954508" cy="3563940"/>
          </a:xfrm>
        </p:grpSpPr>
        <p:sp>
          <p:nvSpPr>
            <p:cNvPr id="10" name="Freeform 8">
              <a:extLst>
                <a:ext uri="{FF2B5EF4-FFF2-40B4-BE49-F238E27FC236}">
                  <a16:creationId xmlns:a16="http://schemas.microsoft.com/office/drawing/2014/main" id="{3137344D-9860-726A-C48A-8DEE54CC0F15}"/>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0A22A18B-419B-3472-D150-7E11345AE9FC}"/>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12,45</a:t>
              </a:r>
            </a:p>
          </p:txBody>
        </p:sp>
      </p:grpSp>
      <p:grpSp>
        <p:nvGrpSpPr>
          <p:cNvPr id="14" name="Group 13">
            <a:extLst>
              <a:ext uri="{FF2B5EF4-FFF2-40B4-BE49-F238E27FC236}">
                <a16:creationId xmlns:a16="http://schemas.microsoft.com/office/drawing/2014/main" id="{DECE5518-9398-9076-5C99-728066A2349D}"/>
              </a:ext>
            </a:extLst>
          </p:cNvPr>
          <p:cNvGrpSpPr/>
          <p:nvPr/>
        </p:nvGrpSpPr>
        <p:grpSpPr>
          <a:xfrm>
            <a:off x="5660343" y="3467100"/>
            <a:ext cx="3954508" cy="3563940"/>
            <a:chOff x="191823" y="4060643"/>
            <a:chExt cx="3954508" cy="3563940"/>
          </a:xfrm>
        </p:grpSpPr>
        <p:sp>
          <p:nvSpPr>
            <p:cNvPr id="15" name="Freeform 8">
              <a:extLst>
                <a:ext uri="{FF2B5EF4-FFF2-40B4-BE49-F238E27FC236}">
                  <a16:creationId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A7A5B7D5-CD50-1E6D-F03C-59E33698E8C3}"/>
                </a:ext>
              </a:extLst>
            </p:cNvPr>
            <p:cNvSpPr txBox="1"/>
            <p:nvPr/>
          </p:nvSpPr>
          <p:spPr>
            <a:xfrm>
              <a:off x="1008480" y="5473281"/>
              <a:ext cx="244679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405,03</a:t>
              </a:r>
            </a:p>
          </p:txBody>
        </p:sp>
      </p:grpSp>
      <p:grpSp>
        <p:nvGrpSpPr>
          <p:cNvPr id="17" name="Group 16">
            <a:extLst>
              <a:ext uri="{FF2B5EF4-FFF2-40B4-BE49-F238E27FC236}">
                <a16:creationId xmlns:a16="http://schemas.microsoft.com/office/drawing/2014/main" id="{088F0250-823A-8BB5-4DE4-8586D24322FE}"/>
              </a:ext>
            </a:extLst>
          </p:cNvPr>
          <p:cNvGrpSpPr/>
          <p:nvPr/>
        </p:nvGrpSpPr>
        <p:grpSpPr>
          <a:xfrm>
            <a:off x="8458200" y="6239535"/>
            <a:ext cx="3954508" cy="3563940"/>
            <a:chOff x="191823" y="4060643"/>
            <a:chExt cx="3954508" cy="3563940"/>
          </a:xfrm>
        </p:grpSpPr>
        <p:sp>
          <p:nvSpPr>
            <p:cNvPr id="18" name="Freeform 8">
              <a:extLst>
                <a:ext uri="{FF2B5EF4-FFF2-40B4-BE49-F238E27FC236}">
                  <a16:creationId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1">
              <a:extLst>
                <a:ext uri="{FF2B5EF4-FFF2-40B4-BE49-F238E27FC236}">
                  <a16:creationId xmlns:a16="http://schemas.microsoft.com/office/drawing/2014/main" id="{A075C9C0-08BB-EDDF-8B9A-7CC29036D46E}"/>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0,008</a:t>
              </a:r>
            </a:p>
          </p:txBody>
        </p:sp>
      </p:grpSp>
      <p:grpSp>
        <p:nvGrpSpPr>
          <p:cNvPr id="20" name="Group 19">
            <a:extLst>
              <a:ext uri="{FF2B5EF4-FFF2-40B4-BE49-F238E27FC236}">
                <a16:creationId xmlns:a16="http://schemas.microsoft.com/office/drawing/2014/main" id="{2FE38CFC-15D1-D4C0-F5EA-AB5977BC328D}"/>
              </a:ext>
            </a:extLst>
          </p:cNvPr>
          <p:cNvGrpSpPr/>
          <p:nvPr/>
        </p:nvGrpSpPr>
        <p:grpSpPr>
          <a:xfrm>
            <a:off x="13716000" y="3988489"/>
            <a:ext cx="3954508" cy="3563940"/>
            <a:chOff x="191823" y="4060643"/>
            <a:chExt cx="3954508" cy="3563940"/>
          </a:xfrm>
        </p:grpSpPr>
        <p:sp>
          <p:nvSpPr>
            <p:cNvPr id="21" name="Freeform 8">
              <a:extLst>
                <a:ext uri="{FF2B5EF4-FFF2-40B4-BE49-F238E27FC236}">
                  <a16:creationId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11">
              <a:extLst>
                <a:ext uri="{FF2B5EF4-FFF2-40B4-BE49-F238E27FC236}">
                  <a16:creationId xmlns:a16="http://schemas.microsoft.com/office/drawing/2014/main" id="{F116CBE3-AD85-726F-E4EA-30716FA50354}"/>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3,14</a:t>
              </a:r>
            </a:p>
          </p:txBody>
        </p:sp>
      </p:grpSp>
      <p:grpSp>
        <p:nvGrpSpPr>
          <p:cNvPr id="25" name="Group 24">
            <a:extLst>
              <a:ext uri="{FF2B5EF4-FFF2-40B4-BE49-F238E27FC236}">
                <a16:creationId xmlns:a16="http://schemas.microsoft.com/office/drawing/2014/main" id="{3EEA7281-8101-143A-D8B5-945BDE1A092C}"/>
              </a:ext>
            </a:extLst>
          </p:cNvPr>
          <p:cNvGrpSpPr/>
          <p:nvPr/>
        </p:nvGrpSpPr>
        <p:grpSpPr>
          <a:xfrm>
            <a:off x="3396609" y="858340"/>
            <a:ext cx="2058023" cy="2385797"/>
            <a:chOff x="3396609" y="858340"/>
            <a:chExt cx="2058023" cy="2385797"/>
          </a:xfrm>
        </p:grpSpPr>
        <p:sp>
          <p:nvSpPr>
            <p:cNvPr id="24" name="Freeform 5">
              <a:extLst>
                <a:ext uri="{FF2B5EF4-FFF2-40B4-BE49-F238E27FC236}">
                  <a16:creationId xmlns:a16="http://schemas.microsoft.com/office/drawing/2014/main" id="{9CB649D4-12EC-0769-F5D2-740691EDBD4F}"/>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3" name="TextBox 11">
              <a:extLst>
                <a:ext uri="{FF2B5EF4-FFF2-40B4-BE49-F238E27FC236}">
                  <a16:creationId xmlns:a16="http://schemas.microsoft.com/office/drawing/2014/main" id="{4BD84362-DD89-8D4C-CC6D-BCECEA38EAFB}"/>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a</a:t>
              </a:r>
            </a:p>
          </p:txBody>
        </p:sp>
      </p:grpSp>
      <p:sp>
        <p:nvSpPr>
          <p:cNvPr id="27" name="TextBox 5">
            <a:extLst>
              <a:ext uri="{FF2B5EF4-FFF2-40B4-BE49-F238E27FC236}">
                <a16:creationId xmlns:a16="http://schemas.microsoft.com/office/drawing/2014/main" id="{BFBA516E-D917-43D9-0DAA-DB8327F32292}"/>
              </a:ext>
            </a:extLst>
          </p:cNvPr>
          <p:cNvSpPr txBox="1"/>
          <p:nvPr/>
        </p:nvSpPr>
        <p:spPr>
          <a:xfrm>
            <a:off x="299199" y="9794304"/>
            <a:ext cx="5141210"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Tham khảo ví dụ trang 13 SGK</a:t>
            </a:r>
          </a:p>
        </p:txBody>
      </p:sp>
    </p:spTree>
    <p:extLst>
      <p:ext uri="{BB962C8B-B14F-4D97-AF65-F5344CB8AC3E}">
        <p14:creationId xmlns:p14="http://schemas.microsoft.com/office/powerpoint/2010/main" val="344993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973735" y="1474157"/>
            <a:ext cx="7694265" cy="603883"/>
          </a:xfrm>
          <a:prstGeom prst="rect">
            <a:avLst/>
          </a:prstGeom>
        </p:spPr>
        <p:txBody>
          <a:bodyPr wrap="square" lIns="0" tIns="0" rIns="0" bIns="0" rtlCol="0" anchor="t">
            <a:spAutoFit/>
          </a:bodyPr>
          <a:lstStyle/>
          <a:p>
            <a:r>
              <a:rPr lang="en-US" sz="3924">
                <a:solidFill>
                  <a:srgbClr val="9B6543"/>
                </a:solidFill>
                <a:latin typeface="Montserrat Medium" panose="00000600000000000000" pitchFamily="2" charset="0"/>
              </a:rPr>
              <a:t>Đọc các số thập phân vừa viết</a:t>
            </a:r>
          </a:p>
        </p:txBody>
      </p:sp>
      <p:sp>
        <p:nvSpPr>
          <p:cNvPr id="7" name="Freeform 7"/>
          <p:cNvSpPr/>
          <p:nvPr/>
        </p:nvSpPr>
        <p:spPr>
          <a:xfrm>
            <a:off x="-143468" y="7908964"/>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grpSp>
        <p:nvGrpSpPr>
          <p:cNvPr id="13" name="Group 12">
            <a:extLst>
              <a:ext uri="{FF2B5EF4-FFF2-40B4-BE49-F238E27FC236}">
                <a16:creationId xmlns:a16="http://schemas.microsoft.com/office/drawing/2014/main" id="{99671770-6C08-F2FD-7CA5-D6E700B8F1FE}"/>
              </a:ext>
            </a:extLst>
          </p:cNvPr>
          <p:cNvGrpSpPr/>
          <p:nvPr/>
        </p:nvGrpSpPr>
        <p:grpSpPr>
          <a:xfrm>
            <a:off x="-13138" y="2933700"/>
            <a:ext cx="3954508" cy="3563940"/>
            <a:chOff x="191823" y="4060643"/>
            <a:chExt cx="3954508" cy="3563940"/>
          </a:xfrm>
        </p:grpSpPr>
        <p:sp>
          <p:nvSpPr>
            <p:cNvPr id="10" name="Freeform 8">
              <a:extLst>
                <a:ext uri="{FF2B5EF4-FFF2-40B4-BE49-F238E27FC236}">
                  <a16:creationId xmlns:a16="http://schemas.microsoft.com/office/drawing/2014/main" id="{3137344D-9860-726A-C48A-8DEE54CC0F15}"/>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0A22A18B-419B-3472-D150-7E11345AE9FC}"/>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12,45</a:t>
              </a:r>
            </a:p>
          </p:txBody>
        </p:sp>
      </p:grpSp>
      <p:grpSp>
        <p:nvGrpSpPr>
          <p:cNvPr id="14" name="Group 13">
            <a:extLst>
              <a:ext uri="{FF2B5EF4-FFF2-40B4-BE49-F238E27FC236}">
                <a16:creationId xmlns:a16="http://schemas.microsoft.com/office/drawing/2014/main" id="{DECE5518-9398-9076-5C99-728066A2349D}"/>
              </a:ext>
            </a:extLst>
          </p:cNvPr>
          <p:cNvGrpSpPr/>
          <p:nvPr/>
        </p:nvGrpSpPr>
        <p:grpSpPr>
          <a:xfrm>
            <a:off x="4611067" y="3162300"/>
            <a:ext cx="3954508" cy="3563940"/>
            <a:chOff x="191823" y="4060643"/>
            <a:chExt cx="3954508" cy="3563940"/>
          </a:xfrm>
        </p:grpSpPr>
        <p:sp>
          <p:nvSpPr>
            <p:cNvPr id="15" name="Freeform 8">
              <a:extLst>
                <a:ext uri="{FF2B5EF4-FFF2-40B4-BE49-F238E27FC236}">
                  <a16:creationId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A7A5B7D5-CD50-1E6D-F03C-59E33698E8C3}"/>
                </a:ext>
              </a:extLst>
            </p:cNvPr>
            <p:cNvSpPr txBox="1"/>
            <p:nvPr/>
          </p:nvSpPr>
          <p:spPr>
            <a:xfrm>
              <a:off x="1008480" y="5473281"/>
              <a:ext cx="244679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405,03</a:t>
              </a:r>
            </a:p>
          </p:txBody>
        </p:sp>
      </p:grpSp>
      <p:grpSp>
        <p:nvGrpSpPr>
          <p:cNvPr id="17" name="Group 16">
            <a:extLst>
              <a:ext uri="{FF2B5EF4-FFF2-40B4-BE49-F238E27FC236}">
                <a16:creationId xmlns:a16="http://schemas.microsoft.com/office/drawing/2014/main" id="{088F0250-823A-8BB5-4DE4-8586D24322FE}"/>
              </a:ext>
            </a:extLst>
          </p:cNvPr>
          <p:cNvGrpSpPr/>
          <p:nvPr/>
        </p:nvGrpSpPr>
        <p:grpSpPr>
          <a:xfrm>
            <a:off x="9522725" y="3162300"/>
            <a:ext cx="3954508" cy="3563940"/>
            <a:chOff x="191823" y="4060643"/>
            <a:chExt cx="3954508" cy="3563940"/>
          </a:xfrm>
        </p:grpSpPr>
        <p:sp>
          <p:nvSpPr>
            <p:cNvPr id="18" name="Freeform 8">
              <a:extLst>
                <a:ext uri="{FF2B5EF4-FFF2-40B4-BE49-F238E27FC236}">
                  <a16:creationId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1">
              <a:extLst>
                <a:ext uri="{FF2B5EF4-FFF2-40B4-BE49-F238E27FC236}">
                  <a16:creationId xmlns:a16="http://schemas.microsoft.com/office/drawing/2014/main" id="{A075C9C0-08BB-EDDF-8B9A-7CC29036D46E}"/>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0,008</a:t>
              </a:r>
            </a:p>
          </p:txBody>
        </p:sp>
      </p:grpSp>
      <p:grpSp>
        <p:nvGrpSpPr>
          <p:cNvPr id="20" name="Group 19">
            <a:extLst>
              <a:ext uri="{FF2B5EF4-FFF2-40B4-BE49-F238E27FC236}">
                <a16:creationId xmlns:a16="http://schemas.microsoft.com/office/drawing/2014/main" id="{2FE38CFC-15D1-D4C0-F5EA-AB5977BC328D}"/>
              </a:ext>
            </a:extLst>
          </p:cNvPr>
          <p:cNvGrpSpPr/>
          <p:nvPr/>
        </p:nvGrpSpPr>
        <p:grpSpPr>
          <a:xfrm>
            <a:off x="14173200" y="3162300"/>
            <a:ext cx="3954508" cy="3563940"/>
            <a:chOff x="191823" y="4060643"/>
            <a:chExt cx="3954508" cy="3563940"/>
          </a:xfrm>
        </p:grpSpPr>
        <p:sp>
          <p:nvSpPr>
            <p:cNvPr id="21" name="Freeform 8">
              <a:extLst>
                <a:ext uri="{FF2B5EF4-FFF2-40B4-BE49-F238E27FC236}">
                  <a16:creationId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11">
              <a:extLst>
                <a:ext uri="{FF2B5EF4-FFF2-40B4-BE49-F238E27FC236}">
                  <a16:creationId xmlns:a16="http://schemas.microsoft.com/office/drawing/2014/main" id="{F116CBE3-AD85-726F-E4EA-30716FA50354}"/>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3,14</a:t>
              </a:r>
            </a:p>
          </p:txBody>
        </p:sp>
      </p:grpSp>
      <p:sp>
        <p:nvSpPr>
          <p:cNvPr id="2" name="TextBox 5">
            <a:extLst>
              <a:ext uri="{FF2B5EF4-FFF2-40B4-BE49-F238E27FC236}">
                <a16:creationId xmlns:a16="http://schemas.microsoft.com/office/drawing/2014/main" id="{60F39007-8F65-A334-8A73-293BDC798D24}"/>
              </a:ext>
            </a:extLst>
          </p:cNvPr>
          <p:cNvSpPr txBox="1"/>
          <p:nvPr/>
        </p:nvSpPr>
        <p:spPr>
          <a:xfrm>
            <a:off x="304800" y="7047190"/>
            <a:ext cx="2791545" cy="861774"/>
          </a:xfrm>
          <a:prstGeom prst="rect">
            <a:avLst/>
          </a:prstGeom>
        </p:spPr>
        <p:txBody>
          <a:bodyPr wrap="square" lIns="0" tIns="0" rIns="0" bIns="0" rtlCol="0" anchor="t">
            <a:spAutoFit/>
          </a:bodyPr>
          <a:lstStyle/>
          <a:p>
            <a:r>
              <a:rPr lang="en-US" sz="2800">
                <a:solidFill>
                  <a:srgbClr val="9B6543"/>
                </a:solidFill>
                <a:latin typeface="Montserrat Medium" panose="00000600000000000000" pitchFamily="2" charset="0"/>
              </a:rPr>
              <a:t>Mười hai phẩy bốn mươi lăm</a:t>
            </a:r>
          </a:p>
        </p:txBody>
      </p:sp>
      <p:sp>
        <p:nvSpPr>
          <p:cNvPr id="6" name="Freeform 7">
            <a:extLst>
              <a:ext uri="{FF2B5EF4-FFF2-40B4-BE49-F238E27FC236}">
                <a16:creationId xmlns:a16="http://schemas.microsoft.com/office/drawing/2014/main" id="{4C6E31D4-B22E-2620-8FDD-2C20D4817458}"/>
              </a:ext>
            </a:extLst>
          </p:cNvPr>
          <p:cNvSpPr/>
          <p:nvPr/>
        </p:nvSpPr>
        <p:spPr>
          <a:xfrm>
            <a:off x="4495800" y="7810500"/>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sp>
        <p:nvSpPr>
          <p:cNvPr id="9" name="TextBox 5">
            <a:extLst>
              <a:ext uri="{FF2B5EF4-FFF2-40B4-BE49-F238E27FC236}">
                <a16:creationId xmlns:a16="http://schemas.microsoft.com/office/drawing/2014/main" id="{51DF312A-8D37-EB8F-72F1-E81FE3CFC20D}"/>
              </a:ext>
            </a:extLst>
          </p:cNvPr>
          <p:cNvSpPr txBox="1"/>
          <p:nvPr/>
        </p:nvSpPr>
        <p:spPr>
          <a:xfrm>
            <a:off x="4810499" y="6896678"/>
            <a:ext cx="3555643" cy="861774"/>
          </a:xfrm>
          <a:prstGeom prst="rect">
            <a:avLst/>
          </a:prstGeom>
        </p:spPr>
        <p:txBody>
          <a:bodyPr wrap="square" lIns="0" tIns="0" rIns="0" bIns="0" rtlCol="0" anchor="t">
            <a:spAutoFit/>
          </a:bodyPr>
          <a:lstStyle/>
          <a:p>
            <a:r>
              <a:rPr lang="en-US" sz="2800">
                <a:solidFill>
                  <a:srgbClr val="9B6543"/>
                </a:solidFill>
                <a:latin typeface="Montserrat Medium" panose="00000600000000000000" pitchFamily="2" charset="0"/>
              </a:rPr>
              <a:t>Bốn trăm linh năm phẩy không ba</a:t>
            </a:r>
          </a:p>
        </p:txBody>
      </p:sp>
      <p:sp>
        <p:nvSpPr>
          <p:cNvPr id="12" name="Freeform 7">
            <a:extLst>
              <a:ext uri="{FF2B5EF4-FFF2-40B4-BE49-F238E27FC236}">
                <a16:creationId xmlns:a16="http://schemas.microsoft.com/office/drawing/2014/main" id="{6D51F3E7-6AC6-42F2-CAD8-DC62705F0F3D}"/>
              </a:ext>
            </a:extLst>
          </p:cNvPr>
          <p:cNvSpPr/>
          <p:nvPr/>
        </p:nvSpPr>
        <p:spPr>
          <a:xfrm>
            <a:off x="9372600" y="7810500"/>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sp>
        <p:nvSpPr>
          <p:cNvPr id="23" name="TextBox 5">
            <a:extLst>
              <a:ext uri="{FF2B5EF4-FFF2-40B4-BE49-F238E27FC236}">
                <a16:creationId xmlns:a16="http://schemas.microsoft.com/office/drawing/2014/main" id="{1BE18C3B-E42F-10C3-6C8B-2A96AB8D361C}"/>
              </a:ext>
            </a:extLst>
          </p:cNvPr>
          <p:cNvSpPr txBox="1"/>
          <p:nvPr/>
        </p:nvSpPr>
        <p:spPr>
          <a:xfrm>
            <a:off x="9820868" y="6948726"/>
            <a:ext cx="3437932" cy="861774"/>
          </a:xfrm>
          <a:prstGeom prst="rect">
            <a:avLst/>
          </a:prstGeom>
        </p:spPr>
        <p:txBody>
          <a:bodyPr wrap="square" lIns="0" tIns="0" rIns="0" bIns="0" rtlCol="0" anchor="t">
            <a:spAutoFit/>
          </a:bodyPr>
          <a:lstStyle/>
          <a:p>
            <a:r>
              <a:rPr lang="en-US" sz="2800">
                <a:solidFill>
                  <a:srgbClr val="9B6543"/>
                </a:solidFill>
                <a:latin typeface="Montserrat Medium" panose="00000600000000000000" pitchFamily="2" charset="0"/>
              </a:rPr>
              <a:t>Không phẩy không không tám</a:t>
            </a:r>
          </a:p>
        </p:txBody>
      </p:sp>
      <p:sp>
        <p:nvSpPr>
          <p:cNvPr id="24" name="Freeform 7">
            <a:extLst>
              <a:ext uri="{FF2B5EF4-FFF2-40B4-BE49-F238E27FC236}">
                <a16:creationId xmlns:a16="http://schemas.microsoft.com/office/drawing/2014/main" id="{4C89FD71-300F-4C0E-D1F7-494553A3B46C}"/>
              </a:ext>
            </a:extLst>
          </p:cNvPr>
          <p:cNvSpPr/>
          <p:nvPr/>
        </p:nvSpPr>
        <p:spPr>
          <a:xfrm>
            <a:off x="14131689" y="7842378"/>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sp>
        <p:nvSpPr>
          <p:cNvPr id="25" name="TextBox 5">
            <a:extLst>
              <a:ext uri="{FF2B5EF4-FFF2-40B4-BE49-F238E27FC236}">
                <a16:creationId xmlns:a16="http://schemas.microsoft.com/office/drawing/2014/main" id="{DB35774E-F1F9-1B33-C8DC-BD2802E25F6F}"/>
              </a:ext>
            </a:extLst>
          </p:cNvPr>
          <p:cNvSpPr txBox="1"/>
          <p:nvPr/>
        </p:nvSpPr>
        <p:spPr>
          <a:xfrm>
            <a:off x="14579957" y="6980604"/>
            <a:ext cx="3403243" cy="430887"/>
          </a:xfrm>
          <a:prstGeom prst="rect">
            <a:avLst/>
          </a:prstGeom>
        </p:spPr>
        <p:txBody>
          <a:bodyPr wrap="square" lIns="0" tIns="0" rIns="0" bIns="0" rtlCol="0" anchor="t">
            <a:spAutoFit/>
          </a:bodyPr>
          <a:lstStyle/>
          <a:p>
            <a:r>
              <a:rPr lang="en-US" sz="2800">
                <a:solidFill>
                  <a:srgbClr val="9B6543"/>
                </a:solidFill>
                <a:latin typeface="Montserrat Medium" panose="00000600000000000000" pitchFamily="2" charset="0"/>
              </a:rPr>
              <a:t>Ba phẩy mười bốn</a:t>
            </a:r>
          </a:p>
        </p:txBody>
      </p:sp>
      <p:grpSp>
        <p:nvGrpSpPr>
          <p:cNvPr id="26" name="Group 25">
            <a:extLst>
              <a:ext uri="{FF2B5EF4-FFF2-40B4-BE49-F238E27FC236}">
                <a16:creationId xmlns:a16="http://schemas.microsoft.com/office/drawing/2014/main" id="{3F17E6AB-940F-CD77-BCAA-665C04B3CB2F}"/>
              </a:ext>
            </a:extLst>
          </p:cNvPr>
          <p:cNvGrpSpPr/>
          <p:nvPr/>
        </p:nvGrpSpPr>
        <p:grpSpPr>
          <a:xfrm>
            <a:off x="2998478" y="474632"/>
            <a:ext cx="2058023" cy="2385797"/>
            <a:chOff x="3396609" y="858340"/>
            <a:chExt cx="2058023" cy="2385797"/>
          </a:xfrm>
        </p:grpSpPr>
        <p:sp>
          <p:nvSpPr>
            <p:cNvPr id="27" name="Freeform 5">
              <a:extLst>
                <a:ext uri="{FF2B5EF4-FFF2-40B4-BE49-F238E27FC236}">
                  <a16:creationId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8" name="TextBox 11">
              <a:extLst>
                <a:ext uri="{FF2B5EF4-FFF2-40B4-BE49-F238E27FC236}">
                  <a16:creationId xmlns:a16="http://schemas.microsoft.com/office/drawing/2014/main" id="{F2E3F7AD-ADDC-11BC-804A-628097035EBD}"/>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b</a:t>
              </a:r>
            </a:p>
          </p:txBody>
        </p:sp>
      </p:grpSp>
    </p:spTree>
    <p:extLst>
      <p:ext uri="{BB962C8B-B14F-4D97-AF65-F5344CB8AC3E}">
        <p14:creationId xmlns:p14="http://schemas.microsoft.com/office/powerpoint/2010/main" val="42734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randombar(horizont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436970" y="1442278"/>
            <a:ext cx="9073757" cy="1207767"/>
          </a:xfrm>
          <a:prstGeom prst="rect">
            <a:avLst/>
          </a:prstGeom>
        </p:spPr>
        <p:txBody>
          <a:bodyPr wrap="square" lIns="0" tIns="0" rIns="0" bIns="0" rtlCol="0" anchor="t">
            <a:spAutoFit/>
          </a:bodyPr>
          <a:lstStyle/>
          <a:p>
            <a:r>
              <a:rPr lang="vi-VN" sz="3924">
                <a:solidFill>
                  <a:srgbClr val="9B6543"/>
                </a:solidFill>
                <a:latin typeface="Montserrat Medium" panose="00000600000000000000" pitchFamily="2" charset="0"/>
              </a:rPr>
              <a:t>Sắp xếp các số thập phân viết được theo thứ tự từ bé đến lớn</a:t>
            </a:r>
            <a:endParaRPr lang="en-US" sz="3924">
              <a:solidFill>
                <a:srgbClr val="9B6543"/>
              </a:solidFill>
              <a:latin typeface="Montserrat Medium" panose="00000600000000000000" pitchFamily="2" charset="0"/>
            </a:endParaRPr>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grpSp>
        <p:nvGrpSpPr>
          <p:cNvPr id="13" name="Group 12">
            <a:extLst>
              <a:ext uri="{FF2B5EF4-FFF2-40B4-BE49-F238E27FC236}">
                <a16:creationId xmlns:a16="http://schemas.microsoft.com/office/drawing/2014/main" id="{99671770-6C08-F2FD-7CA5-D6E700B8F1FE}"/>
              </a:ext>
            </a:extLst>
          </p:cNvPr>
          <p:cNvGrpSpPr/>
          <p:nvPr/>
        </p:nvGrpSpPr>
        <p:grpSpPr>
          <a:xfrm>
            <a:off x="-13138" y="2933700"/>
            <a:ext cx="3954508" cy="3563940"/>
            <a:chOff x="191823" y="4060643"/>
            <a:chExt cx="3954508" cy="3563940"/>
          </a:xfrm>
        </p:grpSpPr>
        <p:sp>
          <p:nvSpPr>
            <p:cNvPr id="10" name="Freeform 8">
              <a:extLst>
                <a:ext uri="{FF2B5EF4-FFF2-40B4-BE49-F238E27FC236}">
                  <a16:creationId xmlns:a16="http://schemas.microsoft.com/office/drawing/2014/main" id="{3137344D-9860-726A-C48A-8DEE54CC0F15}"/>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0A22A18B-419B-3472-D150-7E11345AE9FC}"/>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12,45</a:t>
              </a:r>
            </a:p>
          </p:txBody>
        </p:sp>
      </p:grpSp>
      <p:grpSp>
        <p:nvGrpSpPr>
          <p:cNvPr id="14" name="Group 13">
            <a:extLst>
              <a:ext uri="{FF2B5EF4-FFF2-40B4-BE49-F238E27FC236}">
                <a16:creationId xmlns:a16="http://schemas.microsoft.com/office/drawing/2014/main" id="{DECE5518-9398-9076-5C99-728066A2349D}"/>
              </a:ext>
            </a:extLst>
          </p:cNvPr>
          <p:cNvGrpSpPr/>
          <p:nvPr/>
        </p:nvGrpSpPr>
        <p:grpSpPr>
          <a:xfrm>
            <a:off x="4611067" y="3162300"/>
            <a:ext cx="3954508" cy="3563940"/>
            <a:chOff x="191823" y="4060643"/>
            <a:chExt cx="3954508" cy="3563940"/>
          </a:xfrm>
        </p:grpSpPr>
        <p:sp>
          <p:nvSpPr>
            <p:cNvPr id="15" name="Freeform 8">
              <a:extLst>
                <a:ext uri="{FF2B5EF4-FFF2-40B4-BE49-F238E27FC236}">
                  <a16:creationId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A7A5B7D5-CD50-1E6D-F03C-59E33698E8C3}"/>
                </a:ext>
              </a:extLst>
            </p:cNvPr>
            <p:cNvSpPr txBox="1"/>
            <p:nvPr/>
          </p:nvSpPr>
          <p:spPr>
            <a:xfrm>
              <a:off x="1008480" y="5473281"/>
              <a:ext cx="244679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405,03</a:t>
              </a:r>
            </a:p>
          </p:txBody>
        </p:sp>
      </p:grpSp>
      <p:grpSp>
        <p:nvGrpSpPr>
          <p:cNvPr id="17" name="Group 16">
            <a:extLst>
              <a:ext uri="{FF2B5EF4-FFF2-40B4-BE49-F238E27FC236}">
                <a16:creationId xmlns:a16="http://schemas.microsoft.com/office/drawing/2014/main" id="{088F0250-823A-8BB5-4DE4-8586D24322FE}"/>
              </a:ext>
            </a:extLst>
          </p:cNvPr>
          <p:cNvGrpSpPr/>
          <p:nvPr/>
        </p:nvGrpSpPr>
        <p:grpSpPr>
          <a:xfrm>
            <a:off x="9522725" y="3162300"/>
            <a:ext cx="3954508" cy="3563940"/>
            <a:chOff x="191823" y="4060643"/>
            <a:chExt cx="3954508" cy="3563940"/>
          </a:xfrm>
        </p:grpSpPr>
        <p:sp>
          <p:nvSpPr>
            <p:cNvPr id="18" name="Freeform 8">
              <a:extLst>
                <a:ext uri="{FF2B5EF4-FFF2-40B4-BE49-F238E27FC236}">
                  <a16:creationId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1">
              <a:extLst>
                <a:ext uri="{FF2B5EF4-FFF2-40B4-BE49-F238E27FC236}">
                  <a16:creationId xmlns:a16="http://schemas.microsoft.com/office/drawing/2014/main" id="{A075C9C0-08BB-EDDF-8B9A-7CC29036D46E}"/>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0,008</a:t>
              </a:r>
            </a:p>
          </p:txBody>
        </p:sp>
      </p:grpSp>
      <p:grpSp>
        <p:nvGrpSpPr>
          <p:cNvPr id="20" name="Group 19">
            <a:extLst>
              <a:ext uri="{FF2B5EF4-FFF2-40B4-BE49-F238E27FC236}">
                <a16:creationId xmlns:a16="http://schemas.microsoft.com/office/drawing/2014/main" id="{2FE38CFC-15D1-D4C0-F5EA-AB5977BC328D}"/>
              </a:ext>
            </a:extLst>
          </p:cNvPr>
          <p:cNvGrpSpPr/>
          <p:nvPr/>
        </p:nvGrpSpPr>
        <p:grpSpPr>
          <a:xfrm>
            <a:off x="14173200" y="3162300"/>
            <a:ext cx="3954508" cy="3563940"/>
            <a:chOff x="191823" y="4060643"/>
            <a:chExt cx="3954508" cy="3563940"/>
          </a:xfrm>
        </p:grpSpPr>
        <p:sp>
          <p:nvSpPr>
            <p:cNvPr id="21" name="Freeform 8">
              <a:extLst>
                <a:ext uri="{FF2B5EF4-FFF2-40B4-BE49-F238E27FC236}">
                  <a16:creationId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11">
              <a:extLst>
                <a:ext uri="{FF2B5EF4-FFF2-40B4-BE49-F238E27FC236}">
                  <a16:creationId xmlns:a16="http://schemas.microsoft.com/office/drawing/2014/main" id="{F116CBE3-AD85-726F-E4EA-30716FA50354}"/>
                </a:ext>
              </a:extLst>
            </p:cNvPr>
            <p:cNvSpPr txBox="1"/>
            <p:nvPr/>
          </p:nvSpPr>
          <p:spPr>
            <a:xfrm>
              <a:off x="1450170"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3,14</a:t>
              </a:r>
            </a:p>
          </p:txBody>
        </p:sp>
      </p:grpSp>
      <p:grpSp>
        <p:nvGrpSpPr>
          <p:cNvPr id="26" name="Group 25">
            <a:extLst>
              <a:ext uri="{FF2B5EF4-FFF2-40B4-BE49-F238E27FC236}">
                <a16:creationId xmlns:a16="http://schemas.microsoft.com/office/drawing/2014/main" id="{0020FFFF-E1BD-BC6F-FC8D-F97D95BE76EC}"/>
              </a:ext>
            </a:extLst>
          </p:cNvPr>
          <p:cNvGrpSpPr/>
          <p:nvPr/>
        </p:nvGrpSpPr>
        <p:grpSpPr>
          <a:xfrm>
            <a:off x="2910020" y="542186"/>
            <a:ext cx="2058023" cy="2385797"/>
            <a:chOff x="3396609" y="858340"/>
            <a:chExt cx="2058023" cy="2385797"/>
          </a:xfrm>
        </p:grpSpPr>
        <p:sp>
          <p:nvSpPr>
            <p:cNvPr id="27" name="Freeform 5">
              <a:extLst>
                <a:ext uri="{FF2B5EF4-FFF2-40B4-BE49-F238E27FC236}">
                  <a16:creationId xmlns:a16="http://schemas.microsoft.com/office/drawing/2014/main" id="{3BA81784-40B0-FC30-DD04-76CE3A1994F6}"/>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8" name="TextBox 11">
              <a:extLst>
                <a:ext uri="{FF2B5EF4-FFF2-40B4-BE49-F238E27FC236}">
                  <a16:creationId xmlns:a16="http://schemas.microsoft.com/office/drawing/2014/main" id="{9F777C52-2615-BA08-7F0E-F90BE40B7863}"/>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c</a:t>
              </a:r>
            </a:p>
          </p:txBody>
        </p:sp>
      </p:grpSp>
    </p:spTree>
    <p:extLst>
      <p:ext uri="{BB962C8B-B14F-4D97-AF65-F5344CB8AC3E}">
        <p14:creationId xmlns:p14="http://schemas.microsoft.com/office/powerpoint/2010/main" val="16108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90"/>
                                          </p:val>
                                        </p:tav>
                                        <p:tav tm="100000">
                                          <p:val>
                                            <p:fltVal val="0"/>
                                          </p:val>
                                        </p:tav>
                                      </p:tavLst>
                                    </p:anim>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52778E-6 -3.33333E-6 L 0.52179 0.19784 " pathEditMode="relative" rAng="0" ptsTypes="AA">
                                      <p:cBhvr>
                                        <p:cTn id="36" dur="2000" fill="hold"/>
                                        <p:tgtEl>
                                          <p:spTgt spid="13"/>
                                        </p:tgtEl>
                                        <p:attrNameLst>
                                          <p:attrName>ppt_x</p:attrName>
                                          <p:attrName>ppt_y</p:attrName>
                                        </p:attrNameLst>
                                      </p:cBhvr>
                                      <p:rCtr x="26085" y="9892"/>
                                    </p:animMotion>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05556E-6 4.44444E-6 L 0.52283 4.81481E-6 " pathEditMode="relative" rAng="0" ptsTypes="AA">
                                      <p:cBhvr>
                                        <p:cTn id="41" dur="2000" fill="hold"/>
                                        <p:tgtEl>
                                          <p:spTgt spid="14"/>
                                        </p:tgtEl>
                                        <p:attrNameLst>
                                          <p:attrName>ppt_x</p:attrName>
                                          <p:attrName>ppt_y</p:attrName>
                                        </p:attrNameLst>
                                      </p:cBhvr>
                                      <p:rCtr x="26155" y="231"/>
                                    </p:animMotion>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55556E-7 4.44444E-6 L -0.52049 0.32314 " pathEditMode="relative" rAng="0" ptsTypes="AA">
                                      <p:cBhvr>
                                        <p:cTn id="46" dur="2000" fill="hold"/>
                                        <p:tgtEl>
                                          <p:spTgt spid="17"/>
                                        </p:tgtEl>
                                        <p:attrNameLst>
                                          <p:attrName>ppt_x</p:attrName>
                                          <p:attrName>ppt_y</p:attrName>
                                        </p:attrNameLst>
                                      </p:cBhvr>
                                      <p:rCtr x="-26024" y="16157"/>
                                    </p:animMotion>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91667E-6 4.44444E-6 L -0.5164 0.26188 " pathEditMode="relative" rAng="0" ptsTypes="AA">
                                      <p:cBhvr>
                                        <p:cTn id="51" dur="2000" fill="hold"/>
                                        <p:tgtEl>
                                          <p:spTgt spid="20"/>
                                        </p:tgtEl>
                                        <p:attrNameLst>
                                          <p:attrName>ppt_x</p:attrName>
                                          <p:attrName>ppt_y</p:attrName>
                                        </p:attrNameLst>
                                      </p:cBhvr>
                                      <p:rCtr x="-25825" y="13086"/>
                                    </p:animMotion>
                                  </p:childTnLst>
                                </p:cTn>
                              </p:par>
                            </p:childTnLst>
                          </p:cTn>
                        </p:par>
                      </p:childTnLst>
                    </p:cTn>
                  </p:par>
                </p:childTnLst>
              </p:cTn>
              <p:nextCondLst>
                <p:cond evt="onClick" delay="0">
                  <p:tgtEl>
                    <p:spTgt spid="20"/>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973735" y="1474157"/>
            <a:ext cx="8633749" cy="1207767"/>
          </a:xfrm>
          <a:prstGeom prst="rect">
            <a:avLst/>
          </a:prstGeom>
        </p:spPr>
        <p:txBody>
          <a:bodyPr wrap="square" lIns="0" tIns="0" rIns="0" bIns="0" rtlCol="0" anchor="t">
            <a:spAutoFit/>
          </a:bodyPr>
          <a:lstStyle/>
          <a:p>
            <a:r>
              <a:rPr lang="en-US" sz="3924">
                <a:solidFill>
                  <a:srgbClr val="9B6543"/>
                </a:solidFill>
                <a:latin typeface="Montserrat Medium" panose="00000600000000000000" pitchFamily="2" charset="0"/>
              </a:rPr>
              <a:t>Nêu giá trị của từng chữ số trong mỗi số thập phân vừa viết.</a:t>
            </a:r>
          </a:p>
        </p:txBody>
      </p:sp>
      <p:sp>
        <p:nvSpPr>
          <p:cNvPr id="7" name="Freeform 7"/>
          <p:cNvSpPr/>
          <p:nvPr/>
        </p:nvSpPr>
        <p:spPr>
          <a:xfrm>
            <a:off x="14932819" y="9296400"/>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10" name="Freeform 8">
            <a:extLst>
              <a:ext uri="{FF2B5EF4-FFF2-40B4-BE49-F238E27FC236}">
                <a16:creationId xmlns:a16="http://schemas.microsoft.com/office/drawing/2014/main" id="{3137344D-9860-726A-C48A-8DEE54CC0F15}"/>
              </a:ext>
            </a:extLst>
          </p:cNvPr>
          <p:cNvSpPr/>
          <p:nvPr/>
        </p:nvSpPr>
        <p:spPr>
          <a:xfrm>
            <a:off x="-1977254" y="8505030"/>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3F17E6AB-940F-CD77-BCAA-665C04B3CB2F}"/>
              </a:ext>
            </a:extLst>
          </p:cNvPr>
          <p:cNvGrpSpPr/>
          <p:nvPr/>
        </p:nvGrpSpPr>
        <p:grpSpPr>
          <a:xfrm>
            <a:off x="2998478" y="474632"/>
            <a:ext cx="2058023" cy="2385797"/>
            <a:chOff x="3396609" y="858340"/>
            <a:chExt cx="2058023" cy="2385797"/>
          </a:xfrm>
        </p:grpSpPr>
        <p:sp>
          <p:nvSpPr>
            <p:cNvPr id="27" name="Freeform 5">
              <a:extLst>
                <a:ext uri="{FF2B5EF4-FFF2-40B4-BE49-F238E27FC236}">
                  <a16:creationId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8" name="TextBox 11">
              <a:extLst>
                <a:ext uri="{FF2B5EF4-FFF2-40B4-BE49-F238E27FC236}">
                  <a16:creationId xmlns:a16="http://schemas.microsoft.com/office/drawing/2014/main" id="{F2E3F7AD-ADDC-11BC-804A-628097035EBD}"/>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d</a:t>
              </a:r>
            </a:p>
          </p:txBody>
        </p:sp>
      </p:grpSp>
      <p:sp>
        <p:nvSpPr>
          <p:cNvPr id="29" name="Freeform 2">
            <a:extLst>
              <a:ext uri="{FF2B5EF4-FFF2-40B4-BE49-F238E27FC236}">
                <a16:creationId xmlns:a16="http://schemas.microsoft.com/office/drawing/2014/main" id="{6F743325-950B-9B60-7F19-8B2876171A43}"/>
              </a:ext>
            </a:extLst>
          </p:cNvPr>
          <p:cNvSpPr/>
          <p:nvPr/>
        </p:nvSpPr>
        <p:spPr>
          <a:xfrm>
            <a:off x="2084010" y="4278001"/>
            <a:ext cx="4573880" cy="351684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5E69A4EA-AE33-2DF8-932A-6A5EB837347E}"/>
              </a:ext>
            </a:extLst>
          </p:cNvPr>
          <p:cNvSpPr/>
          <p:nvPr/>
        </p:nvSpPr>
        <p:spPr>
          <a:xfrm>
            <a:off x="7072248" y="3397564"/>
            <a:ext cx="8633749" cy="563213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TextBox 5">
            <a:extLst>
              <a:ext uri="{FF2B5EF4-FFF2-40B4-BE49-F238E27FC236}">
                <a16:creationId xmlns:a16="http://schemas.microsoft.com/office/drawing/2014/main" id="{890C8CC2-8487-E649-00B2-DC9E80A1D4C5}"/>
              </a:ext>
            </a:extLst>
          </p:cNvPr>
          <p:cNvSpPr txBox="1"/>
          <p:nvPr/>
        </p:nvSpPr>
        <p:spPr>
          <a:xfrm>
            <a:off x="10786198" y="4204719"/>
            <a:ext cx="2256034"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Một chục</a:t>
            </a:r>
          </a:p>
        </p:txBody>
      </p:sp>
      <p:sp>
        <p:nvSpPr>
          <p:cNvPr id="33" name="TextBox 12">
            <a:extLst>
              <a:ext uri="{FF2B5EF4-FFF2-40B4-BE49-F238E27FC236}">
                <a16:creationId xmlns:a16="http://schemas.microsoft.com/office/drawing/2014/main" id="{F2C28BB3-8625-BB91-949D-2A40C2B7DB49}"/>
              </a:ext>
            </a:extLst>
          </p:cNvPr>
          <p:cNvSpPr txBox="1"/>
          <p:nvPr/>
        </p:nvSpPr>
        <p:spPr>
          <a:xfrm>
            <a:off x="3303210" y="5593996"/>
            <a:ext cx="2949986" cy="884858"/>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12,45</a:t>
            </a:r>
          </a:p>
        </p:txBody>
      </p:sp>
      <p:sp>
        <p:nvSpPr>
          <p:cNvPr id="34" name="TextBox 13">
            <a:extLst>
              <a:ext uri="{FF2B5EF4-FFF2-40B4-BE49-F238E27FC236}">
                <a16:creationId xmlns:a16="http://schemas.microsoft.com/office/drawing/2014/main" id="{4302E6EC-3FB1-AFB9-D7BD-C52A4A445ED4}"/>
              </a:ext>
            </a:extLst>
          </p:cNvPr>
          <p:cNvSpPr txBox="1"/>
          <p:nvPr/>
        </p:nvSpPr>
        <p:spPr>
          <a:xfrm>
            <a:off x="8162558" y="399947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1</a:t>
            </a:r>
          </a:p>
        </p:txBody>
      </p:sp>
      <p:sp>
        <p:nvSpPr>
          <p:cNvPr id="35" name="Arrow: Right 34">
            <a:extLst>
              <a:ext uri="{FF2B5EF4-FFF2-40B4-BE49-F238E27FC236}">
                <a16:creationId xmlns:a16="http://schemas.microsoft.com/office/drawing/2014/main" id="{AB0AD3AE-2C4A-AA73-F0B7-E0E03264AEAB}"/>
              </a:ext>
            </a:extLst>
          </p:cNvPr>
          <p:cNvSpPr/>
          <p:nvPr/>
        </p:nvSpPr>
        <p:spPr>
          <a:xfrm>
            <a:off x="6253196" y="5593996"/>
            <a:ext cx="1385422" cy="114558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3">
            <a:extLst>
              <a:ext uri="{FF2B5EF4-FFF2-40B4-BE49-F238E27FC236}">
                <a16:creationId xmlns:a16="http://schemas.microsoft.com/office/drawing/2014/main" id="{78DA09FC-F797-323C-CD98-F5CA617625DF}"/>
              </a:ext>
            </a:extLst>
          </p:cNvPr>
          <p:cNvSpPr txBox="1"/>
          <p:nvPr/>
        </p:nvSpPr>
        <p:spPr>
          <a:xfrm>
            <a:off x="8162558" y="519548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2</a:t>
            </a:r>
          </a:p>
        </p:txBody>
      </p:sp>
      <p:sp>
        <p:nvSpPr>
          <p:cNvPr id="37" name="TextBox 13">
            <a:extLst>
              <a:ext uri="{FF2B5EF4-FFF2-40B4-BE49-F238E27FC236}">
                <a16:creationId xmlns:a16="http://schemas.microsoft.com/office/drawing/2014/main" id="{EB1367D6-497D-30F6-BCB3-97C3FDAFA697}"/>
              </a:ext>
            </a:extLst>
          </p:cNvPr>
          <p:cNvSpPr txBox="1"/>
          <p:nvPr/>
        </p:nvSpPr>
        <p:spPr>
          <a:xfrm>
            <a:off x="8162558" y="639149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4</a:t>
            </a:r>
          </a:p>
        </p:txBody>
      </p:sp>
      <p:sp>
        <p:nvSpPr>
          <p:cNvPr id="38" name="TextBox 13">
            <a:extLst>
              <a:ext uri="{FF2B5EF4-FFF2-40B4-BE49-F238E27FC236}">
                <a16:creationId xmlns:a16="http://schemas.microsoft.com/office/drawing/2014/main" id="{3C33D322-016E-701E-E1B3-DC7B8DC6C46F}"/>
              </a:ext>
            </a:extLst>
          </p:cNvPr>
          <p:cNvSpPr txBox="1"/>
          <p:nvPr/>
        </p:nvSpPr>
        <p:spPr>
          <a:xfrm>
            <a:off x="8162558" y="7587502"/>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5</a:t>
            </a:r>
          </a:p>
        </p:txBody>
      </p:sp>
      <p:sp>
        <p:nvSpPr>
          <p:cNvPr id="39" name="TextBox 5">
            <a:extLst>
              <a:ext uri="{FF2B5EF4-FFF2-40B4-BE49-F238E27FC236}">
                <a16:creationId xmlns:a16="http://schemas.microsoft.com/office/drawing/2014/main" id="{E76D31A1-8BE5-3741-EC2A-1D0910880C4A}"/>
              </a:ext>
            </a:extLst>
          </p:cNvPr>
          <p:cNvSpPr txBox="1"/>
          <p:nvPr/>
        </p:nvSpPr>
        <p:spPr>
          <a:xfrm>
            <a:off x="10786198" y="5456296"/>
            <a:ext cx="2256034"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Hai đơn vị</a:t>
            </a:r>
          </a:p>
        </p:txBody>
      </p:sp>
      <p:sp>
        <p:nvSpPr>
          <p:cNvPr id="40" name="TextBox 5">
            <a:extLst>
              <a:ext uri="{FF2B5EF4-FFF2-40B4-BE49-F238E27FC236}">
                <a16:creationId xmlns:a16="http://schemas.microsoft.com/office/drawing/2014/main" id="{A0030A99-FE39-1FAD-D1F1-91A2A89C2047}"/>
              </a:ext>
            </a:extLst>
          </p:cNvPr>
          <p:cNvSpPr txBox="1"/>
          <p:nvPr/>
        </p:nvSpPr>
        <p:spPr>
          <a:xfrm>
            <a:off x="10786198" y="6652306"/>
            <a:ext cx="285360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Bốn phần mười</a:t>
            </a:r>
          </a:p>
        </p:txBody>
      </p:sp>
      <p:sp>
        <p:nvSpPr>
          <p:cNvPr id="41" name="TextBox 5">
            <a:extLst>
              <a:ext uri="{FF2B5EF4-FFF2-40B4-BE49-F238E27FC236}">
                <a16:creationId xmlns:a16="http://schemas.microsoft.com/office/drawing/2014/main" id="{33815876-1CDF-A84D-0115-5EF6CA8CA71D}"/>
              </a:ext>
            </a:extLst>
          </p:cNvPr>
          <p:cNvSpPr txBox="1"/>
          <p:nvPr/>
        </p:nvSpPr>
        <p:spPr>
          <a:xfrm>
            <a:off x="10786198" y="7794849"/>
            <a:ext cx="308220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Năm phần trăm</a:t>
            </a:r>
          </a:p>
        </p:txBody>
      </p:sp>
    </p:spTree>
    <p:extLst>
      <p:ext uri="{BB962C8B-B14F-4D97-AF65-F5344CB8AC3E}">
        <p14:creationId xmlns:p14="http://schemas.microsoft.com/office/powerpoint/2010/main" val="14056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8"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973735" y="1474157"/>
            <a:ext cx="8633749" cy="1207767"/>
          </a:xfrm>
          <a:prstGeom prst="rect">
            <a:avLst/>
          </a:prstGeom>
        </p:spPr>
        <p:txBody>
          <a:bodyPr wrap="square" lIns="0" tIns="0" rIns="0" bIns="0" rtlCol="0" anchor="t">
            <a:spAutoFit/>
          </a:bodyPr>
          <a:lstStyle/>
          <a:p>
            <a:r>
              <a:rPr lang="en-US" sz="3924">
                <a:solidFill>
                  <a:srgbClr val="9B6543"/>
                </a:solidFill>
                <a:latin typeface="Montserrat Medium" panose="00000600000000000000" pitchFamily="2" charset="0"/>
              </a:rPr>
              <a:t>Nêu giá trị của từng chữ số trong mỗi số thập phân vừa viết.</a:t>
            </a:r>
          </a:p>
        </p:txBody>
      </p:sp>
      <p:sp>
        <p:nvSpPr>
          <p:cNvPr id="7" name="Freeform 7"/>
          <p:cNvSpPr/>
          <p:nvPr/>
        </p:nvSpPr>
        <p:spPr>
          <a:xfrm>
            <a:off x="14932819" y="9296400"/>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10" name="Freeform 8">
            <a:extLst>
              <a:ext uri="{FF2B5EF4-FFF2-40B4-BE49-F238E27FC236}">
                <a16:creationId xmlns:a16="http://schemas.microsoft.com/office/drawing/2014/main" id="{3137344D-9860-726A-C48A-8DEE54CC0F15}"/>
              </a:ext>
            </a:extLst>
          </p:cNvPr>
          <p:cNvSpPr/>
          <p:nvPr/>
        </p:nvSpPr>
        <p:spPr>
          <a:xfrm>
            <a:off x="-1977254" y="8505030"/>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3F17E6AB-940F-CD77-BCAA-665C04B3CB2F}"/>
              </a:ext>
            </a:extLst>
          </p:cNvPr>
          <p:cNvGrpSpPr/>
          <p:nvPr/>
        </p:nvGrpSpPr>
        <p:grpSpPr>
          <a:xfrm>
            <a:off x="2998478" y="474632"/>
            <a:ext cx="2058023" cy="2385797"/>
            <a:chOff x="3396609" y="858340"/>
            <a:chExt cx="2058023" cy="2385797"/>
          </a:xfrm>
        </p:grpSpPr>
        <p:sp>
          <p:nvSpPr>
            <p:cNvPr id="27" name="Freeform 5">
              <a:extLst>
                <a:ext uri="{FF2B5EF4-FFF2-40B4-BE49-F238E27FC236}">
                  <a16:creationId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8" name="TextBox 11">
              <a:extLst>
                <a:ext uri="{FF2B5EF4-FFF2-40B4-BE49-F238E27FC236}">
                  <a16:creationId xmlns:a16="http://schemas.microsoft.com/office/drawing/2014/main" id="{F2E3F7AD-ADDC-11BC-804A-628097035EBD}"/>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d</a:t>
              </a:r>
            </a:p>
          </p:txBody>
        </p:sp>
      </p:grpSp>
      <p:sp>
        <p:nvSpPr>
          <p:cNvPr id="29" name="Freeform 2">
            <a:extLst>
              <a:ext uri="{FF2B5EF4-FFF2-40B4-BE49-F238E27FC236}">
                <a16:creationId xmlns:a16="http://schemas.microsoft.com/office/drawing/2014/main" id="{6F743325-950B-9B60-7F19-8B2876171A43}"/>
              </a:ext>
            </a:extLst>
          </p:cNvPr>
          <p:cNvSpPr/>
          <p:nvPr/>
        </p:nvSpPr>
        <p:spPr>
          <a:xfrm>
            <a:off x="2084010" y="4278001"/>
            <a:ext cx="4573880" cy="351684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5E69A4EA-AE33-2DF8-932A-6A5EB837347E}"/>
              </a:ext>
            </a:extLst>
          </p:cNvPr>
          <p:cNvSpPr/>
          <p:nvPr/>
        </p:nvSpPr>
        <p:spPr>
          <a:xfrm>
            <a:off x="7072248" y="3397564"/>
            <a:ext cx="8633749" cy="563213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TextBox 5">
            <a:extLst>
              <a:ext uri="{FF2B5EF4-FFF2-40B4-BE49-F238E27FC236}">
                <a16:creationId xmlns:a16="http://schemas.microsoft.com/office/drawing/2014/main" id="{890C8CC2-8487-E649-00B2-DC9E80A1D4C5}"/>
              </a:ext>
            </a:extLst>
          </p:cNvPr>
          <p:cNvSpPr txBox="1"/>
          <p:nvPr/>
        </p:nvSpPr>
        <p:spPr>
          <a:xfrm>
            <a:off x="10766116" y="3814697"/>
            <a:ext cx="2256034"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Bốn trăm</a:t>
            </a:r>
          </a:p>
        </p:txBody>
      </p:sp>
      <p:sp>
        <p:nvSpPr>
          <p:cNvPr id="33" name="TextBox 12">
            <a:extLst>
              <a:ext uri="{FF2B5EF4-FFF2-40B4-BE49-F238E27FC236}">
                <a16:creationId xmlns:a16="http://schemas.microsoft.com/office/drawing/2014/main" id="{F2C28BB3-8625-BB91-949D-2A40C2B7DB49}"/>
              </a:ext>
            </a:extLst>
          </p:cNvPr>
          <p:cNvSpPr txBox="1"/>
          <p:nvPr/>
        </p:nvSpPr>
        <p:spPr>
          <a:xfrm>
            <a:off x="2895957" y="5593996"/>
            <a:ext cx="2949986" cy="884858"/>
          </a:xfrm>
          <a:prstGeom prst="rect">
            <a:avLst/>
          </a:prstGeom>
        </p:spPr>
        <p:txBody>
          <a:bodyPr wrap="square" lIns="0" tIns="0" rIns="0" bIns="0" rtlCol="0" anchor="t">
            <a:spAutoFit/>
          </a:bodyPr>
          <a:lstStyle/>
          <a:p>
            <a:pPr>
              <a:lnSpc>
                <a:spcPts val="6864"/>
              </a:lnSpc>
            </a:pPr>
            <a:r>
              <a:rPr lang="en-US" sz="6476">
                <a:solidFill>
                  <a:srgbClr val="FFFFFF"/>
                </a:solidFill>
                <a:latin typeface="Montserrat SemiBold" panose="00000700000000000000" pitchFamily="2" charset="0"/>
              </a:rPr>
              <a:t>405,03</a:t>
            </a:r>
          </a:p>
        </p:txBody>
      </p:sp>
      <p:sp>
        <p:nvSpPr>
          <p:cNvPr id="34" name="TextBox 13">
            <a:extLst>
              <a:ext uri="{FF2B5EF4-FFF2-40B4-BE49-F238E27FC236}">
                <a16:creationId xmlns:a16="http://schemas.microsoft.com/office/drawing/2014/main" id="{4302E6EC-3FB1-AFB9-D7BD-C52A4A445ED4}"/>
              </a:ext>
            </a:extLst>
          </p:cNvPr>
          <p:cNvSpPr txBox="1"/>
          <p:nvPr/>
        </p:nvSpPr>
        <p:spPr>
          <a:xfrm>
            <a:off x="8142476" y="3609449"/>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4</a:t>
            </a:r>
          </a:p>
        </p:txBody>
      </p:sp>
      <p:sp>
        <p:nvSpPr>
          <p:cNvPr id="35" name="Arrow: Right 34">
            <a:extLst>
              <a:ext uri="{FF2B5EF4-FFF2-40B4-BE49-F238E27FC236}">
                <a16:creationId xmlns:a16="http://schemas.microsoft.com/office/drawing/2014/main" id="{AB0AD3AE-2C4A-AA73-F0B7-E0E03264AEAB}"/>
              </a:ext>
            </a:extLst>
          </p:cNvPr>
          <p:cNvSpPr/>
          <p:nvPr/>
        </p:nvSpPr>
        <p:spPr>
          <a:xfrm>
            <a:off x="6253196" y="5593996"/>
            <a:ext cx="1385422" cy="114558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3">
            <a:extLst>
              <a:ext uri="{FF2B5EF4-FFF2-40B4-BE49-F238E27FC236}">
                <a16:creationId xmlns:a16="http://schemas.microsoft.com/office/drawing/2014/main" id="{78DA09FC-F797-323C-CD98-F5CA617625DF}"/>
              </a:ext>
            </a:extLst>
          </p:cNvPr>
          <p:cNvSpPr txBox="1"/>
          <p:nvPr/>
        </p:nvSpPr>
        <p:spPr>
          <a:xfrm>
            <a:off x="8142476" y="4726574"/>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0</a:t>
            </a:r>
          </a:p>
        </p:txBody>
      </p:sp>
      <p:sp>
        <p:nvSpPr>
          <p:cNvPr id="37" name="TextBox 13">
            <a:extLst>
              <a:ext uri="{FF2B5EF4-FFF2-40B4-BE49-F238E27FC236}">
                <a16:creationId xmlns:a16="http://schemas.microsoft.com/office/drawing/2014/main" id="{EB1367D6-497D-30F6-BCB3-97C3FDAFA697}"/>
              </a:ext>
            </a:extLst>
          </p:cNvPr>
          <p:cNvSpPr txBox="1"/>
          <p:nvPr/>
        </p:nvSpPr>
        <p:spPr>
          <a:xfrm>
            <a:off x="8142476" y="5843699"/>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5</a:t>
            </a:r>
          </a:p>
        </p:txBody>
      </p:sp>
      <p:sp>
        <p:nvSpPr>
          <p:cNvPr id="38" name="TextBox 13">
            <a:extLst>
              <a:ext uri="{FF2B5EF4-FFF2-40B4-BE49-F238E27FC236}">
                <a16:creationId xmlns:a16="http://schemas.microsoft.com/office/drawing/2014/main" id="{3C33D322-016E-701E-E1B3-DC7B8DC6C46F}"/>
              </a:ext>
            </a:extLst>
          </p:cNvPr>
          <p:cNvSpPr txBox="1"/>
          <p:nvPr/>
        </p:nvSpPr>
        <p:spPr>
          <a:xfrm>
            <a:off x="8142476" y="6960824"/>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0</a:t>
            </a:r>
          </a:p>
        </p:txBody>
      </p:sp>
      <p:sp>
        <p:nvSpPr>
          <p:cNvPr id="39" name="TextBox 5">
            <a:extLst>
              <a:ext uri="{FF2B5EF4-FFF2-40B4-BE49-F238E27FC236}">
                <a16:creationId xmlns:a16="http://schemas.microsoft.com/office/drawing/2014/main" id="{E76D31A1-8BE5-3741-EC2A-1D0910880C4A}"/>
              </a:ext>
            </a:extLst>
          </p:cNvPr>
          <p:cNvSpPr txBox="1"/>
          <p:nvPr/>
        </p:nvSpPr>
        <p:spPr>
          <a:xfrm>
            <a:off x="10766116" y="4932347"/>
            <a:ext cx="2256034"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Không chục</a:t>
            </a:r>
          </a:p>
        </p:txBody>
      </p:sp>
      <p:sp>
        <p:nvSpPr>
          <p:cNvPr id="40" name="TextBox 5">
            <a:extLst>
              <a:ext uri="{FF2B5EF4-FFF2-40B4-BE49-F238E27FC236}">
                <a16:creationId xmlns:a16="http://schemas.microsoft.com/office/drawing/2014/main" id="{A0030A99-FE39-1FAD-D1F1-91A2A89C2047}"/>
              </a:ext>
            </a:extLst>
          </p:cNvPr>
          <p:cNvSpPr txBox="1"/>
          <p:nvPr/>
        </p:nvSpPr>
        <p:spPr>
          <a:xfrm>
            <a:off x="10766116" y="6049997"/>
            <a:ext cx="2853602" cy="397545"/>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Năm đơn vị</a:t>
            </a:r>
          </a:p>
        </p:txBody>
      </p:sp>
      <p:sp>
        <p:nvSpPr>
          <p:cNvPr id="41" name="TextBox 5">
            <a:extLst>
              <a:ext uri="{FF2B5EF4-FFF2-40B4-BE49-F238E27FC236}">
                <a16:creationId xmlns:a16="http://schemas.microsoft.com/office/drawing/2014/main" id="{33815876-1CDF-A84D-0115-5EF6CA8CA71D}"/>
              </a:ext>
            </a:extLst>
          </p:cNvPr>
          <p:cNvSpPr txBox="1"/>
          <p:nvPr/>
        </p:nvSpPr>
        <p:spPr>
          <a:xfrm>
            <a:off x="10766116" y="7167647"/>
            <a:ext cx="363132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Không phần mười</a:t>
            </a:r>
          </a:p>
        </p:txBody>
      </p:sp>
      <p:sp>
        <p:nvSpPr>
          <p:cNvPr id="2" name="TextBox 13">
            <a:extLst>
              <a:ext uri="{FF2B5EF4-FFF2-40B4-BE49-F238E27FC236}">
                <a16:creationId xmlns:a16="http://schemas.microsoft.com/office/drawing/2014/main" id="{6C4B8F9B-E84F-97C1-B3A7-910D7C5CD375}"/>
              </a:ext>
            </a:extLst>
          </p:cNvPr>
          <p:cNvSpPr txBox="1"/>
          <p:nvPr/>
        </p:nvSpPr>
        <p:spPr>
          <a:xfrm>
            <a:off x="8142476" y="807795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3</a:t>
            </a:r>
          </a:p>
        </p:txBody>
      </p:sp>
      <p:sp>
        <p:nvSpPr>
          <p:cNvPr id="6" name="TextBox 5">
            <a:extLst>
              <a:ext uri="{FF2B5EF4-FFF2-40B4-BE49-F238E27FC236}">
                <a16:creationId xmlns:a16="http://schemas.microsoft.com/office/drawing/2014/main" id="{E0158A8F-E813-EBBE-29F3-F0FB326ECBEE}"/>
              </a:ext>
            </a:extLst>
          </p:cNvPr>
          <p:cNvSpPr txBox="1"/>
          <p:nvPr/>
        </p:nvSpPr>
        <p:spPr>
          <a:xfrm>
            <a:off x="10766116" y="8285298"/>
            <a:ext cx="308220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ba phần trăm</a:t>
            </a:r>
          </a:p>
        </p:txBody>
      </p:sp>
    </p:spTree>
    <p:extLst>
      <p:ext uri="{BB962C8B-B14F-4D97-AF65-F5344CB8AC3E}">
        <p14:creationId xmlns:p14="http://schemas.microsoft.com/office/powerpoint/2010/main" val="30319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left)">
                                      <p:cBhvr>
                                        <p:cTn id="75" dur="500"/>
                                        <p:tgtEl>
                                          <p:spTgt spid="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left)">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8" grpId="0"/>
      <p:bldP spid="39" grpId="0"/>
      <p:bldP spid="40" grpId="0"/>
      <p:bldP spid="41" grpId="0"/>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txBody>
          <a:bodyPr/>
          <a:lstStyle/>
          <a:p>
            <a:endParaRPr lang="en-US"/>
          </a:p>
        </p:txBody>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txBody>
          <a:bodyPr/>
          <a:lstStyle/>
          <a:p>
            <a:endParaRPr lang="en-US"/>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11569175" y="3763797"/>
            <a:ext cx="5246968" cy="5246370"/>
            <a:chOff x="0" y="0"/>
            <a:chExt cx="6350013" cy="6349289"/>
          </a:xfrm>
        </p:grpSpPr>
        <p:sp>
          <p:nvSpPr>
            <p:cNvPr id="10" name="Freeform 10"/>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1"/>
              <a:stretch>
                <a:fillRect l="-25321" r="-25321"/>
              </a:stretch>
            </a:blipFill>
          </p:spPr>
          <p:txBody>
            <a:bodyPr/>
            <a:lstStyle/>
            <a:p>
              <a:endParaRPr lang="en-US"/>
            </a:p>
          </p:txBody>
        </p:sp>
      </p:grpSp>
      <p:sp>
        <p:nvSpPr>
          <p:cNvPr id="11" name="TextBox 11"/>
          <p:cNvSpPr txBox="1"/>
          <p:nvPr/>
        </p:nvSpPr>
        <p:spPr>
          <a:xfrm>
            <a:off x="2876052" y="2217068"/>
            <a:ext cx="10563659" cy="1238031"/>
          </a:xfrm>
          <a:prstGeom prst="rect">
            <a:avLst/>
          </a:prstGeom>
        </p:spPr>
        <p:txBody>
          <a:bodyPr lIns="0" tIns="0" rIns="0" bIns="0" rtlCol="0" anchor="t">
            <a:spAutoFit/>
          </a:bodyPr>
          <a:lstStyle/>
          <a:p>
            <a:pPr algn="l">
              <a:lnSpc>
                <a:spcPts val="10517"/>
              </a:lnSpc>
            </a:pPr>
            <a:r>
              <a:rPr lang="en-US" sz="7200">
                <a:solidFill>
                  <a:srgbClr val="9B6543"/>
                </a:solidFill>
                <a:latin typeface="Montserrat SemiBold" panose="00000700000000000000" pitchFamily="2" charset="0"/>
              </a:rPr>
              <a:t>KHỞI ĐỘNG TIẾT HỌC</a:t>
            </a:r>
          </a:p>
        </p:txBody>
      </p:sp>
      <p:pic>
        <p:nvPicPr>
          <p:cNvPr id="4" name="Picture 3">
            <a:extLst>
              <a:ext uri="{FF2B5EF4-FFF2-40B4-BE49-F238E27FC236}">
                <a16:creationId xmlns:a16="http://schemas.microsoft.com/office/drawing/2014/main" id="{8F5F0B5B-422C-7136-3E95-03ED052C46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2066123" cy="1460060"/>
          </a:xfrm>
          <a:prstGeom prst="rect">
            <a:avLst/>
          </a:prstGeom>
        </p:spPr>
      </p:pic>
      <p:pic>
        <p:nvPicPr>
          <p:cNvPr id="12" name="Picture 11">
            <a:extLst>
              <a:ext uri="{FF2B5EF4-FFF2-40B4-BE49-F238E27FC236}">
                <a16:creationId xmlns:a16="http://schemas.microsoft.com/office/drawing/2014/main" id="{AB34E8D7-77F2-7479-05B6-7112A6F29E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373694" y="5339257"/>
            <a:ext cx="2377357" cy="2979070"/>
          </a:xfrm>
          <a:prstGeom prst="rect">
            <a:avLst/>
          </a:prstGeom>
        </p:spPr>
      </p:pic>
    </p:spTree>
    <p:extLst>
      <p:ext uri="{BB962C8B-B14F-4D97-AF65-F5344CB8AC3E}">
        <p14:creationId xmlns:p14="http://schemas.microsoft.com/office/powerpoint/2010/main" val="292263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8" presetClass="emph" presetSubtype="0" repeatCount="2000" fill="hold" nodeType="withEffect">
                                  <p:stCondLst>
                                    <p:cond delay="0"/>
                                  </p:stCondLst>
                                  <p:childTnLst>
                                    <p:animRot by="21600000">
                                      <p:cBhvr>
                                        <p:cTn id="13" dur="2000" fill="hold"/>
                                        <p:tgtEl>
                                          <p:spTgt spid="9"/>
                                        </p:tgtEl>
                                        <p:attrNameLst>
                                          <p:attrName>r</p:attrName>
                                        </p:attrNameLst>
                                      </p:cBhvr>
                                    </p:animRo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973735" y="1474157"/>
            <a:ext cx="8633749" cy="1207767"/>
          </a:xfrm>
          <a:prstGeom prst="rect">
            <a:avLst/>
          </a:prstGeom>
        </p:spPr>
        <p:txBody>
          <a:bodyPr wrap="square" lIns="0" tIns="0" rIns="0" bIns="0" rtlCol="0" anchor="t">
            <a:spAutoFit/>
          </a:bodyPr>
          <a:lstStyle/>
          <a:p>
            <a:r>
              <a:rPr lang="en-US" sz="3924">
                <a:solidFill>
                  <a:srgbClr val="9B6543"/>
                </a:solidFill>
                <a:latin typeface="Montserrat Medium" panose="00000600000000000000" pitchFamily="2" charset="0"/>
              </a:rPr>
              <a:t>Nêu giá trị của từng chữ số trong mỗi số thập phân vừa viết.</a:t>
            </a:r>
          </a:p>
        </p:txBody>
      </p:sp>
      <p:sp>
        <p:nvSpPr>
          <p:cNvPr id="7" name="Freeform 7"/>
          <p:cNvSpPr/>
          <p:nvPr/>
        </p:nvSpPr>
        <p:spPr>
          <a:xfrm>
            <a:off x="14932819" y="9296400"/>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10" name="Freeform 8">
            <a:extLst>
              <a:ext uri="{FF2B5EF4-FFF2-40B4-BE49-F238E27FC236}">
                <a16:creationId xmlns:a16="http://schemas.microsoft.com/office/drawing/2014/main" id="{3137344D-9860-726A-C48A-8DEE54CC0F15}"/>
              </a:ext>
            </a:extLst>
          </p:cNvPr>
          <p:cNvSpPr/>
          <p:nvPr/>
        </p:nvSpPr>
        <p:spPr>
          <a:xfrm>
            <a:off x="-1977254" y="8505030"/>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3F17E6AB-940F-CD77-BCAA-665C04B3CB2F}"/>
              </a:ext>
            </a:extLst>
          </p:cNvPr>
          <p:cNvGrpSpPr/>
          <p:nvPr/>
        </p:nvGrpSpPr>
        <p:grpSpPr>
          <a:xfrm>
            <a:off x="2998478" y="474632"/>
            <a:ext cx="2058023" cy="2385797"/>
            <a:chOff x="3396609" y="858340"/>
            <a:chExt cx="2058023" cy="2385797"/>
          </a:xfrm>
        </p:grpSpPr>
        <p:sp>
          <p:nvSpPr>
            <p:cNvPr id="27" name="Freeform 5">
              <a:extLst>
                <a:ext uri="{FF2B5EF4-FFF2-40B4-BE49-F238E27FC236}">
                  <a16:creationId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8" name="TextBox 11">
              <a:extLst>
                <a:ext uri="{FF2B5EF4-FFF2-40B4-BE49-F238E27FC236}">
                  <a16:creationId xmlns:a16="http://schemas.microsoft.com/office/drawing/2014/main" id="{F2E3F7AD-ADDC-11BC-804A-628097035EBD}"/>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d</a:t>
              </a:r>
            </a:p>
          </p:txBody>
        </p:sp>
      </p:grpSp>
      <p:sp>
        <p:nvSpPr>
          <p:cNvPr id="29" name="Freeform 2">
            <a:extLst>
              <a:ext uri="{FF2B5EF4-FFF2-40B4-BE49-F238E27FC236}">
                <a16:creationId xmlns:a16="http://schemas.microsoft.com/office/drawing/2014/main" id="{6F743325-950B-9B60-7F19-8B2876171A43}"/>
              </a:ext>
            </a:extLst>
          </p:cNvPr>
          <p:cNvSpPr/>
          <p:nvPr/>
        </p:nvSpPr>
        <p:spPr>
          <a:xfrm>
            <a:off x="2084010" y="4278001"/>
            <a:ext cx="4573880" cy="351684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5E69A4EA-AE33-2DF8-932A-6A5EB837347E}"/>
              </a:ext>
            </a:extLst>
          </p:cNvPr>
          <p:cNvSpPr/>
          <p:nvPr/>
        </p:nvSpPr>
        <p:spPr>
          <a:xfrm>
            <a:off x="7072248" y="3397564"/>
            <a:ext cx="8633749" cy="563213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TextBox 5">
            <a:extLst>
              <a:ext uri="{FF2B5EF4-FFF2-40B4-BE49-F238E27FC236}">
                <a16:creationId xmlns:a16="http://schemas.microsoft.com/office/drawing/2014/main" id="{890C8CC2-8487-E649-00B2-DC9E80A1D4C5}"/>
              </a:ext>
            </a:extLst>
          </p:cNvPr>
          <p:cNvSpPr txBox="1"/>
          <p:nvPr/>
        </p:nvSpPr>
        <p:spPr>
          <a:xfrm>
            <a:off x="10786198" y="4204719"/>
            <a:ext cx="2929802" cy="397545"/>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Không đơn vị</a:t>
            </a:r>
          </a:p>
        </p:txBody>
      </p:sp>
      <p:sp>
        <p:nvSpPr>
          <p:cNvPr id="33" name="TextBox 12">
            <a:extLst>
              <a:ext uri="{FF2B5EF4-FFF2-40B4-BE49-F238E27FC236}">
                <a16:creationId xmlns:a16="http://schemas.microsoft.com/office/drawing/2014/main" id="{F2C28BB3-8625-BB91-949D-2A40C2B7DB49}"/>
              </a:ext>
            </a:extLst>
          </p:cNvPr>
          <p:cNvSpPr txBox="1"/>
          <p:nvPr/>
        </p:nvSpPr>
        <p:spPr>
          <a:xfrm>
            <a:off x="2933490" y="5724357"/>
            <a:ext cx="2949986" cy="884858"/>
          </a:xfrm>
          <a:prstGeom prst="rect">
            <a:avLst/>
          </a:prstGeom>
        </p:spPr>
        <p:txBody>
          <a:bodyPr wrap="square" lIns="0" tIns="0" rIns="0" bIns="0" rtlCol="0" anchor="t">
            <a:spAutoFit/>
          </a:bodyPr>
          <a:lstStyle/>
          <a:p>
            <a:pPr>
              <a:lnSpc>
                <a:spcPts val="6864"/>
              </a:lnSpc>
            </a:pPr>
            <a:r>
              <a:rPr lang="en-US" sz="6476">
                <a:solidFill>
                  <a:srgbClr val="FFFFFF"/>
                </a:solidFill>
                <a:latin typeface="Montserrat SemiBold" panose="00000700000000000000" pitchFamily="2" charset="0"/>
              </a:rPr>
              <a:t>0,008</a:t>
            </a:r>
          </a:p>
        </p:txBody>
      </p:sp>
      <p:sp>
        <p:nvSpPr>
          <p:cNvPr id="34" name="TextBox 13">
            <a:extLst>
              <a:ext uri="{FF2B5EF4-FFF2-40B4-BE49-F238E27FC236}">
                <a16:creationId xmlns:a16="http://schemas.microsoft.com/office/drawing/2014/main" id="{4302E6EC-3FB1-AFB9-D7BD-C52A4A445ED4}"/>
              </a:ext>
            </a:extLst>
          </p:cNvPr>
          <p:cNvSpPr txBox="1"/>
          <p:nvPr/>
        </p:nvSpPr>
        <p:spPr>
          <a:xfrm>
            <a:off x="8162558" y="399947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0</a:t>
            </a:r>
          </a:p>
        </p:txBody>
      </p:sp>
      <p:sp>
        <p:nvSpPr>
          <p:cNvPr id="35" name="Arrow: Right 34">
            <a:extLst>
              <a:ext uri="{FF2B5EF4-FFF2-40B4-BE49-F238E27FC236}">
                <a16:creationId xmlns:a16="http://schemas.microsoft.com/office/drawing/2014/main" id="{AB0AD3AE-2C4A-AA73-F0B7-E0E03264AEAB}"/>
              </a:ext>
            </a:extLst>
          </p:cNvPr>
          <p:cNvSpPr/>
          <p:nvPr/>
        </p:nvSpPr>
        <p:spPr>
          <a:xfrm>
            <a:off x="6253196" y="5593996"/>
            <a:ext cx="1385422" cy="114558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3">
            <a:extLst>
              <a:ext uri="{FF2B5EF4-FFF2-40B4-BE49-F238E27FC236}">
                <a16:creationId xmlns:a16="http://schemas.microsoft.com/office/drawing/2014/main" id="{78DA09FC-F797-323C-CD98-F5CA617625DF}"/>
              </a:ext>
            </a:extLst>
          </p:cNvPr>
          <p:cNvSpPr txBox="1"/>
          <p:nvPr/>
        </p:nvSpPr>
        <p:spPr>
          <a:xfrm>
            <a:off x="8162558" y="519548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0</a:t>
            </a:r>
          </a:p>
        </p:txBody>
      </p:sp>
      <p:sp>
        <p:nvSpPr>
          <p:cNvPr id="37" name="TextBox 13">
            <a:extLst>
              <a:ext uri="{FF2B5EF4-FFF2-40B4-BE49-F238E27FC236}">
                <a16:creationId xmlns:a16="http://schemas.microsoft.com/office/drawing/2014/main" id="{EB1367D6-497D-30F6-BCB3-97C3FDAFA697}"/>
              </a:ext>
            </a:extLst>
          </p:cNvPr>
          <p:cNvSpPr txBox="1"/>
          <p:nvPr/>
        </p:nvSpPr>
        <p:spPr>
          <a:xfrm>
            <a:off x="8162558" y="6391491"/>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0</a:t>
            </a:r>
          </a:p>
        </p:txBody>
      </p:sp>
      <p:sp>
        <p:nvSpPr>
          <p:cNvPr id="38" name="TextBox 13">
            <a:extLst>
              <a:ext uri="{FF2B5EF4-FFF2-40B4-BE49-F238E27FC236}">
                <a16:creationId xmlns:a16="http://schemas.microsoft.com/office/drawing/2014/main" id="{3C33D322-016E-701E-E1B3-DC7B8DC6C46F}"/>
              </a:ext>
            </a:extLst>
          </p:cNvPr>
          <p:cNvSpPr txBox="1"/>
          <p:nvPr/>
        </p:nvSpPr>
        <p:spPr>
          <a:xfrm>
            <a:off x="8162558" y="7587502"/>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8</a:t>
            </a:r>
          </a:p>
        </p:txBody>
      </p:sp>
      <p:sp>
        <p:nvSpPr>
          <p:cNvPr id="39" name="TextBox 5">
            <a:extLst>
              <a:ext uri="{FF2B5EF4-FFF2-40B4-BE49-F238E27FC236}">
                <a16:creationId xmlns:a16="http://schemas.microsoft.com/office/drawing/2014/main" id="{E76D31A1-8BE5-3741-EC2A-1D0910880C4A}"/>
              </a:ext>
            </a:extLst>
          </p:cNvPr>
          <p:cNvSpPr txBox="1"/>
          <p:nvPr/>
        </p:nvSpPr>
        <p:spPr>
          <a:xfrm>
            <a:off x="10786198" y="5456296"/>
            <a:ext cx="3387002" cy="397545"/>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Không phần mười</a:t>
            </a:r>
          </a:p>
        </p:txBody>
      </p:sp>
      <p:sp>
        <p:nvSpPr>
          <p:cNvPr id="40" name="TextBox 5">
            <a:extLst>
              <a:ext uri="{FF2B5EF4-FFF2-40B4-BE49-F238E27FC236}">
                <a16:creationId xmlns:a16="http://schemas.microsoft.com/office/drawing/2014/main" id="{A0030A99-FE39-1FAD-D1F1-91A2A89C2047}"/>
              </a:ext>
            </a:extLst>
          </p:cNvPr>
          <p:cNvSpPr txBox="1"/>
          <p:nvPr/>
        </p:nvSpPr>
        <p:spPr>
          <a:xfrm>
            <a:off x="10786198" y="6652306"/>
            <a:ext cx="3920402" cy="397545"/>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Không phần trăm</a:t>
            </a:r>
          </a:p>
        </p:txBody>
      </p:sp>
      <p:sp>
        <p:nvSpPr>
          <p:cNvPr id="41" name="TextBox 5">
            <a:extLst>
              <a:ext uri="{FF2B5EF4-FFF2-40B4-BE49-F238E27FC236}">
                <a16:creationId xmlns:a16="http://schemas.microsoft.com/office/drawing/2014/main" id="{33815876-1CDF-A84D-0115-5EF6CA8CA71D}"/>
              </a:ext>
            </a:extLst>
          </p:cNvPr>
          <p:cNvSpPr txBox="1"/>
          <p:nvPr/>
        </p:nvSpPr>
        <p:spPr>
          <a:xfrm>
            <a:off x="10786198" y="7794849"/>
            <a:ext cx="308220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Tám phần nghìn</a:t>
            </a:r>
          </a:p>
        </p:txBody>
      </p:sp>
    </p:spTree>
    <p:extLst>
      <p:ext uri="{BB962C8B-B14F-4D97-AF65-F5344CB8AC3E}">
        <p14:creationId xmlns:p14="http://schemas.microsoft.com/office/powerpoint/2010/main" val="883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973735" y="1474157"/>
            <a:ext cx="8633749" cy="1207767"/>
          </a:xfrm>
          <a:prstGeom prst="rect">
            <a:avLst/>
          </a:prstGeom>
        </p:spPr>
        <p:txBody>
          <a:bodyPr wrap="square" lIns="0" tIns="0" rIns="0" bIns="0" rtlCol="0" anchor="t">
            <a:spAutoFit/>
          </a:bodyPr>
          <a:lstStyle/>
          <a:p>
            <a:r>
              <a:rPr lang="en-US" sz="3924">
                <a:solidFill>
                  <a:srgbClr val="9B6543"/>
                </a:solidFill>
                <a:latin typeface="Montserrat Medium" panose="00000600000000000000" pitchFamily="2" charset="0"/>
              </a:rPr>
              <a:t>Nêu giá trị của từng chữ số trong mỗi số thập phân vừa viết.</a:t>
            </a:r>
          </a:p>
        </p:txBody>
      </p:sp>
      <p:sp>
        <p:nvSpPr>
          <p:cNvPr id="7" name="Freeform 7"/>
          <p:cNvSpPr/>
          <p:nvPr/>
        </p:nvSpPr>
        <p:spPr>
          <a:xfrm>
            <a:off x="14932819" y="9296400"/>
            <a:ext cx="3657600" cy="9906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b="-89986"/>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10" name="Freeform 8">
            <a:extLst>
              <a:ext uri="{FF2B5EF4-FFF2-40B4-BE49-F238E27FC236}">
                <a16:creationId xmlns:a16="http://schemas.microsoft.com/office/drawing/2014/main" id="{3137344D-9860-726A-C48A-8DEE54CC0F15}"/>
              </a:ext>
            </a:extLst>
          </p:cNvPr>
          <p:cNvSpPr/>
          <p:nvPr/>
        </p:nvSpPr>
        <p:spPr>
          <a:xfrm>
            <a:off x="-1977254" y="8505030"/>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3F17E6AB-940F-CD77-BCAA-665C04B3CB2F}"/>
              </a:ext>
            </a:extLst>
          </p:cNvPr>
          <p:cNvGrpSpPr/>
          <p:nvPr/>
        </p:nvGrpSpPr>
        <p:grpSpPr>
          <a:xfrm>
            <a:off x="2998478" y="474632"/>
            <a:ext cx="2058023" cy="2385797"/>
            <a:chOff x="3396609" y="858340"/>
            <a:chExt cx="2058023" cy="2385797"/>
          </a:xfrm>
        </p:grpSpPr>
        <p:sp>
          <p:nvSpPr>
            <p:cNvPr id="27" name="Freeform 5">
              <a:extLst>
                <a:ext uri="{FF2B5EF4-FFF2-40B4-BE49-F238E27FC236}">
                  <a16:creationId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56381" r="1" b="-99940"/>
              </a:stretch>
            </a:blipFill>
          </p:spPr>
          <p:txBody>
            <a:bodyPr/>
            <a:lstStyle/>
            <a:p>
              <a:endParaRPr lang="en-US"/>
            </a:p>
          </p:txBody>
        </p:sp>
        <p:sp>
          <p:nvSpPr>
            <p:cNvPr id="28" name="TextBox 11">
              <a:extLst>
                <a:ext uri="{FF2B5EF4-FFF2-40B4-BE49-F238E27FC236}">
                  <a16:creationId xmlns:a16="http://schemas.microsoft.com/office/drawing/2014/main" id="{F2E3F7AD-ADDC-11BC-804A-628097035EBD}"/>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d</a:t>
              </a:r>
            </a:p>
          </p:txBody>
        </p:sp>
      </p:grpSp>
      <p:sp>
        <p:nvSpPr>
          <p:cNvPr id="29" name="Freeform 2">
            <a:extLst>
              <a:ext uri="{FF2B5EF4-FFF2-40B4-BE49-F238E27FC236}">
                <a16:creationId xmlns:a16="http://schemas.microsoft.com/office/drawing/2014/main" id="{6F743325-950B-9B60-7F19-8B2876171A43}"/>
              </a:ext>
            </a:extLst>
          </p:cNvPr>
          <p:cNvSpPr/>
          <p:nvPr/>
        </p:nvSpPr>
        <p:spPr>
          <a:xfrm>
            <a:off x="2084010" y="4278001"/>
            <a:ext cx="4573880" cy="351684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5E69A4EA-AE33-2DF8-932A-6A5EB837347E}"/>
              </a:ext>
            </a:extLst>
          </p:cNvPr>
          <p:cNvSpPr/>
          <p:nvPr/>
        </p:nvSpPr>
        <p:spPr>
          <a:xfrm>
            <a:off x="7072248" y="3397564"/>
            <a:ext cx="8633749" cy="563213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TextBox 5">
            <a:extLst>
              <a:ext uri="{FF2B5EF4-FFF2-40B4-BE49-F238E27FC236}">
                <a16:creationId xmlns:a16="http://schemas.microsoft.com/office/drawing/2014/main" id="{890C8CC2-8487-E649-00B2-DC9E80A1D4C5}"/>
              </a:ext>
            </a:extLst>
          </p:cNvPr>
          <p:cNvSpPr txBox="1"/>
          <p:nvPr/>
        </p:nvSpPr>
        <p:spPr>
          <a:xfrm>
            <a:off x="10786198" y="4704551"/>
            <a:ext cx="2256034" cy="397545"/>
          </a:xfrm>
          <a:prstGeom prst="rect">
            <a:avLst/>
          </a:prstGeom>
        </p:spPr>
        <p:txBody>
          <a:bodyPr wrap="square" lIns="0" tIns="0" rIns="0" bIns="0" rtlCol="0" anchor="t">
            <a:spAutoFit/>
          </a:bodyPr>
          <a:lstStyle/>
          <a:p>
            <a:pPr>
              <a:lnSpc>
                <a:spcPts val="3098"/>
              </a:lnSpc>
            </a:pPr>
            <a:r>
              <a:rPr lang="en-US" sz="2800">
                <a:solidFill>
                  <a:srgbClr val="FFFFFF"/>
                </a:solidFill>
                <a:latin typeface="Montserrat Medium" panose="00000600000000000000" pitchFamily="2" charset="0"/>
              </a:rPr>
              <a:t>Ba đơn vị</a:t>
            </a:r>
          </a:p>
        </p:txBody>
      </p:sp>
      <p:sp>
        <p:nvSpPr>
          <p:cNvPr id="33" name="TextBox 12">
            <a:extLst>
              <a:ext uri="{FF2B5EF4-FFF2-40B4-BE49-F238E27FC236}">
                <a16:creationId xmlns:a16="http://schemas.microsoft.com/office/drawing/2014/main" id="{F2C28BB3-8625-BB91-949D-2A40C2B7DB49}"/>
              </a:ext>
            </a:extLst>
          </p:cNvPr>
          <p:cNvSpPr txBox="1"/>
          <p:nvPr/>
        </p:nvSpPr>
        <p:spPr>
          <a:xfrm>
            <a:off x="3475609" y="5767448"/>
            <a:ext cx="2949986" cy="884858"/>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3,14</a:t>
            </a:r>
          </a:p>
        </p:txBody>
      </p:sp>
      <p:sp>
        <p:nvSpPr>
          <p:cNvPr id="34" name="TextBox 13">
            <a:extLst>
              <a:ext uri="{FF2B5EF4-FFF2-40B4-BE49-F238E27FC236}">
                <a16:creationId xmlns:a16="http://schemas.microsoft.com/office/drawing/2014/main" id="{4302E6EC-3FB1-AFB9-D7BD-C52A4A445ED4}"/>
              </a:ext>
            </a:extLst>
          </p:cNvPr>
          <p:cNvSpPr txBox="1"/>
          <p:nvPr/>
        </p:nvSpPr>
        <p:spPr>
          <a:xfrm>
            <a:off x="8162558" y="4499303"/>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3</a:t>
            </a:r>
          </a:p>
        </p:txBody>
      </p:sp>
      <p:sp>
        <p:nvSpPr>
          <p:cNvPr id="35" name="Arrow: Right 34">
            <a:extLst>
              <a:ext uri="{FF2B5EF4-FFF2-40B4-BE49-F238E27FC236}">
                <a16:creationId xmlns:a16="http://schemas.microsoft.com/office/drawing/2014/main" id="{AB0AD3AE-2C4A-AA73-F0B7-E0E03264AEAB}"/>
              </a:ext>
            </a:extLst>
          </p:cNvPr>
          <p:cNvSpPr/>
          <p:nvPr/>
        </p:nvSpPr>
        <p:spPr>
          <a:xfrm>
            <a:off x="6253196" y="5593996"/>
            <a:ext cx="1385422" cy="114558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13">
            <a:extLst>
              <a:ext uri="{FF2B5EF4-FFF2-40B4-BE49-F238E27FC236}">
                <a16:creationId xmlns:a16="http://schemas.microsoft.com/office/drawing/2014/main" id="{78DA09FC-F797-323C-CD98-F5CA617625DF}"/>
              </a:ext>
            </a:extLst>
          </p:cNvPr>
          <p:cNvSpPr txBox="1"/>
          <p:nvPr/>
        </p:nvSpPr>
        <p:spPr>
          <a:xfrm>
            <a:off x="8162558" y="5695313"/>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1</a:t>
            </a:r>
          </a:p>
        </p:txBody>
      </p:sp>
      <p:sp>
        <p:nvSpPr>
          <p:cNvPr id="37" name="TextBox 13">
            <a:extLst>
              <a:ext uri="{FF2B5EF4-FFF2-40B4-BE49-F238E27FC236}">
                <a16:creationId xmlns:a16="http://schemas.microsoft.com/office/drawing/2014/main" id="{EB1367D6-497D-30F6-BCB3-97C3FDAFA697}"/>
              </a:ext>
            </a:extLst>
          </p:cNvPr>
          <p:cNvSpPr txBox="1"/>
          <p:nvPr/>
        </p:nvSpPr>
        <p:spPr>
          <a:xfrm>
            <a:off x="8162558" y="6891323"/>
            <a:ext cx="2003047" cy="919177"/>
          </a:xfrm>
          <a:prstGeom prst="rect">
            <a:avLst/>
          </a:prstGeom>
        </p:spPr>
        <p:txBody>
          <a:bodyPr wrap="square" lIns="0" tIns="0" rIns="0" bIns="0" rtlCol="0" anchor="t">
            <a:spAutoFit/>
          </a:bodyPr>
          <a:lstStyle/>
          <a:p>
            <a:pPr algn="l">
              <a:lnSpc>
                <a:spcPts val="6864"/>
              </a:lnSpc>
            </a:pPr>
            <a:r>
              <a:rPr lang="en-US" sz="6476">
                <a:solidFill>
                  <a:srgbClr val="FFFFFF"/>
                </a:solidFill>
                <a:latin typeface="Montserrat SemiBold" panose="00000700000000000000" pitchFamily="2" charset="0"/>
              </a:rPr>
              <a:t>Số 4</a:t>
            </a:r>
          </a:p>
        </p:txBody>
      </p:sp>
      <p:sp>
        <p:nvSpPr>
          <p:cNvPr id="39" name="TextBox 5">
            <a:extLst>
              <a:ext uri="{FF2B5EF4-FFF2-40B4-BE49-F238E27FC236}">
                <a16:creationId xmlns:a16="http://schemas.microsoft.com/office/drawing/2014/main" id="{E76D31A1-8BE5-3741-EC2A-1D0910880C4A}"/>
              </a:ext>
            </a:extLst>
          </p:cNvPr>
          <p:cNvSpPr txBox="1"/>
          <p:nvPr/>
        </p:nvSpPr>
        <p:spPr>
          <a:xfrm>
            <a:off x="10786198" y="5956128"/>
            <a:ext cx="300600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Một phần mười</a:t>
            </a:r>
          </a:p>
        </p:txBody>
      </p:sp>
      <p:sp>
        <p:nvSpPr>
          <p:cNvPr id="40" name="TextBox 5">
            <a:extLst>
              <a:ext uri="{FF2B5EF4-FFF2-40B4-BE49-F238E27FC236}">
                <a16:creationId xmlns:a16="http://schemas.microsoft.com/office/drawing/2014/main" id="{A0030A99-FE39-1FAD-D1F1-91A2A89C2047}"/>
              </a:ext>
            </a:extLst>
          </p:cNvPr>
          <p:cNvSpPr txBox="1"/>
          <p:nvPr/>
        </p:nvSpPr>
        <p:spPr>
          <a:xfrm>
            <a:off x="10786198" y="7152138"/>
            <a:ext cx="2853602" cy="397545"/>
          </a:xfrm>
          <a:prstGeom prst="rect">
            <a:avLst/>
          </a:prstGeom>
        </p:spPr>
        <p:txBody>
          <a:bodyPr wrap="square" lIns="0" tIns="0" rIns="0" bIns="0" rtlCol="0" anchor="t">
            <a:spAutoFit/>
          </a:bodyPr>
          <a:lstStyle/>
          <a:p>
            <a:pPr algn="l">
              <a:lnSpc>
                <a:spcPts val="3098"/>
              </a:lnSpc>
            </a:pPr>
            <a:r>
              <a:rPr lang="en-US" sz="2800">
                <a:solidFill>
                  <a:srgbClr val="FFFFFF"/>
                </a:solidFill>
                <a:latin typeface="Montserrat Medium" panose="00000600000000000000" pitchFamily="2" charset="0"/>
              </a:rPr>
              <a:t>Bốn phần trăm</a:t>
            </a:r>
          </a:p>
        </p:txBody>
      </p:sp>
    </p:spTree>
    <p:extLst>
      <p:ext uri="{BB962C8B-B14F-4D97-AF65-F5344CB8AC3E}">
        <p14:creationId xmlns:p14="http://schemas.microsoft.com/office/powerpoint/2010/main" val="24737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647526" y="1752520"/>
            <a:ext cx="7694265" cy="1207767"/>
          </a:xfrm>
          <a:prstGeom prst="rect">
            <a:avLst/>
          </a:prstGeom>
        </p:spPr>
        <p:txBody>
          <a:bodyPr wrap="square" lIns="0" tIns="0" rIns="0" bIns="0" rtlCol="0" anchor="t">
            <a:spAutoFit/>
          </a:bodyPr>
          <a:lstStyle/>
          <a:p>
            <a:r>
              <a:rPr lang="vi-VN" sz="3924">
                <a:solidFill>
                  <a:srgbClr val="9B6543"/>
                </a:solidFill>
                <a:latin typeface="Montserrat Medium" panose="00000600000000000000" pitchFamily="2" charset="0"/>
              </a:rPr>
              <a:t>Làm tròn các số thập phân vừa viết tới hàng phần mười</a:t>
            </a:r>
            <a:endParaRPr lang="en-US" sz="3924">
              <a:solidFill>
                <a:srgbClr val="9B6543"/>
              </a:solidFill>
              <a:latin typeface="Montserrat Medium" panose="00000600000000000000" pitchFamily="2" charset="0"/>
            </a:endParaRPr>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540" y="315320"/>
            <a:ext cx="2066123" cy="1460060"/>
          </a:xfrm>
          <a:prstGeom prst="rect">
            <a:avLst/>
          </a:prstGeom>
        </p:spPr>
      </p:pic>
      <p:sp>
        <p:nvSpPr>
          <p:cNvPr id="10" name="Freeform 8">
            <a:extLst>
              <a:ext uri="{FF2B5EF4-FFF2-40B4-BE49-F238E27FC236}">
                <a16:creationId xmlns:a16="http://schemas.microsoft.com/office/drawing/2014/main" id="{3137344D-9860-726A-C48A-8DEE54CC0F15}"/>
              </a:ext>
            </a:extLst>
          </p:cNvPr>
          <p:cNvSpPr/>
          <p:nvPr/>
        </p:nvSpPr>
        <p:spPr>
          <a:xfrm>
            <a:off x="-228599" y="3454806"/>
            <a:ext cx="6566340" cy="6794096"/>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12,45">
            <a:extLst>
              <a:ext uri="{FF2B5EF4-FFF2-40B4-BE49-F238E27FC236}">
                <a16:creationId xmlns:a16="http://schemas.microsoft.com/office/drawing/2014/main" id="{0A22A18B-419B-3472-D150-7E11345AE9FC}"/>
              </a:ext>
            </a:extLst>
          </p:cNvPr>
          <p:cNvSpPr txBox="1"/>
          <p:nvPr/>
        </p:nvSpPr>
        <p:spPr>
          <a:xfrm>
            <a:off x="3969056" y="4548204"/>
            <a:ext cx="2288593" cy="738663"/>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12,45</a:t>
            </a:r>
          </a:p>
        </p:txBody>
      </p:sp>
      <p:grpSp>
        <p:nvGrpSpPr>
          <p:cNvPr id="14" name="Group 13">
            <a:extLst>
              <a:ext uri="{FF2B5EF4-FFF2-40B4-BE49-F238E27FC236}">
                <a16:creationId xmlns:a16="http://schemas.microsoft.com/office/drawing/2014/main" id="{DECE5518-9398-9076-5C99-728066A2349D}"/>
              </a:ext>
            </a:extLst>
          </p:cNvPr>
          <p:cNvGrpSpPr/>
          <p:nvPr/>
        </p:nvGrpSpPr>
        <p:grpSpPr>
          <a:xfrm>
            <a:off x="8688074" y="3454804"/>
            <a:ext cx="3954508" cy="3563940"/>
            <a:chOff x="191823" y="4060643"/>
            <a:chExt cx="3954508" cy="3563940"/>
          </a:xfrm>
        </p:grpSpPr>
        <p:sp>
          <p:nvSpPr>
            <p:cNvPr id="15" name="Freeform 8">
              <a:extLst>
                <a:ext uri="{FF2B5EF4-FFF2-40B4-BE49-F238E27FC236}">
                  <a16:creationId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A7A5B7D5-CD50-1E6D-F03C-59E33698E8C3}"/>
                </a:ext>
              </a:extLst>
            </p:cNvPr>
            <p:cNvSpPr txBox="1"/>
            <p:nvPr/>
          </p:nvSpPr>
          <p:spPr>
            <a:xfrm>
              <a:off x="1008480" y="5473281"/>
              <a:ext cx="244679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405,0</a:t>
              </a:r>
            </a:p>
          </p:txBody>
        </p:sp>
      </p:grpSp>
      <p:grpSp>
        <p:nvGrpSpPr>
          <p:cNvPr id="17" name="Group 16">
            <a:extLst>
              <a:ext uri="{FF2B5EF4-FFF2-40B4-BE49-F238E27FC236}">
                <a16:creationId xmlns:a16="http://schemas.microsoft.com/office/drawing/2014/main" id="{088F0250-823A-8BB5-4DE4-8586D24322FE}"/>
              </a:ext>
            </a:extLst>
          </p:cNvPr>
          <p:cNvGrpSpPr/>
          <p:nvPr/>
        </p:nvGrpSpPr>
        <p:grpSpPr>
          <a:xfrm>
            <a:off x="9981985" y="6649412"/>
            <a:ext cx="3954508" cy="3563940"/>
            <a:chOff x="191823" y="4060643"/>
            <a:chExt cx="3954508" cy="3563940"/>
          </a:xfrm>
        </p:grpSpPr>
        <p:sp>
          <p:nvSpPr>
            <p:cNvPr id="18" name="Freeform 8">
              <a:extLst>
                <a:ext uri="{FF2B5EF4-FFF2-40B4-BE49-F238E27FC236}">
                  <a16:creationId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1">
              <a:extLst>
                <a:ext uri="{FF2B5EF4-FFF2-40B4-BE49-F238E27FC236}">
                  <a16:creationId xmlns:a16="http://schemas.microsoft.com/office/drawing/2014/main" id="{A075C9C0-08BB-EDDF-8B9A-7CC29036D46E}"/>
                </a:ext>
              </a:extLst>
            </p:cNvPr>
            <p:cNvSpPr txBox="1"/>
            <p:nvPr/>
          </p:nvSpPr>
          <p:spPr>
            <a:xfrm>
              <a:off x="2005855" y="5446671"/>
              <a:ext cx="875468"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0</a:t>
              </a:r>
            </a:p>
          </p:txBody>
        </p:sp>
      </p:grpSp>
      <p:grpSp>
        <p:nvGrpSpPr>
          <p:cNvPr id="20" name="Group 19">
            <a:extLst>
              <a:ext uri="{FF2B5EF4-FFF2-40B4-BE49-F238E27FC236}">
                <a16:creationId xmlns:a16="http://schemas.microsoft.com/office/drawing/2014/main" id="{2FE38CFC-15D1-D4C0-F5EA-AB5977BC328D}"/>
              </a:ext>
            </a:extLst>
          </p:cNvPr>
          <p:cNvGrpSpPr/>
          <p:nvPr/>
        </p:nvGrpSpPr>
        <p:grpSpPr>
          <a:xfrm>
            <a:off x="13975422" y="3730862"/>
            <a:ext cx="3954508" cy="3563940"/>
            <a:chOff x="191823" y="4060643"/>
            <a:chExt cx="3954508" cy="3563940"/>
          </a:xfrm>
        </p:grpSpPr>
        <p:sp>
          <p:nvSpPr>
            <p:cNvPr id="21" name="Freeform 8">
              <a:extLst>
                <a:ext uri="{FF2B5EF4-FFF2-40B4-BE49-F238E27FC236}">
                  <a16:creationId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TextBox 11">
              <a:extLst>
                <a:ext uri="{FF2B5EF4-FFF2-40B4-BE49-F238E27FC236}">
                  <a16:creationId xmlns:a16="http://schemas.microsoft.com/office/drawing/2014/main" id="{F116CBE3-AD85-726F-E4EA-30716FA50354}"/>
                </a:ext>
              </a:extLst>
            </p:cNvPr>
            <p:cNvSpPr txBox="1"/>
            <p:nvPr/>
          </p:nvSpPr>
          <p:spPr>
            <a:xfrm>
              <a:off x="1838033"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3,1</a:t>
              </a:r>
            </a:p>
          </p:txBody>
        </p:sp>
      </p:grpSp>
      <p:grpSp>
        <p:nvGrpSpPr>
          <p:cNvPr id="25" name="Group 24">
            <a:extLst>
              <a:ext uri="{FF2B5EF4-FFF2-40B4-BE49-F238E27FC236}">
                <a16:creationId xmlns:a16="http://schemas.microsoft.com/office/drawing/2014/main" id="{3EEA7281-8101-143A-D8B5-945BDE1A092C}"/>
              </a:ext>
            </a:extLst>
          </p:cNvPr>
          <p:cNvGrpSpPr/>
          <p:nvPr/>
        </p:nvGrpSpPr>
        <p:grpSpPr>
          <a:xfrm>
            <a:off x="3396609" y="858340"/>
            <a:ext cx="2058023" cy="2385797"/>
            <a:chOff x="3396609" y="858340"/>
            <a:chExt cx="2058023" cy="2385797"/>
          </a:xfrm>
        </p:grpSpPr>
        <p:sp>
          <p:nvSpPr>
            <p:cNvPr id="24" name="Freeform 5">
              <a:extLst>
                <a:ext uri="{FF2B5EF4-FFF2-40B4-BE49-F238E27FC236}">
                  <a16:creationId xmlns:a16="http://schemas.microsoft.com/office/drawing/2014/main" id="{9CB649D4-12EC-0769-F5D2-740691EDBD4F}"/>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l="-56381" r="1" b="-99940"/>
              </a:stretch>
            </a:blipFill>
          </p:spPr>
          <p:txBody>
            <a:bodyPr/>
            <a:lstStyle/>
            <a:p>
              <a:endParaRPr lang="en-US"/>
            </a:p>
          </p:txBody>
        </p:sp>
        <p:sp>
          <p:nvSpPr>
            <p:cNvPr id="23" name="TextBox 11">
              <a:extLst>
                <a:ext uri="{FF2B5EF4-FFF2-40B4-BE49-F238E27FC236}">
                  <a16:creationId xmlns:a16="http://schemas.microsoft.com/office/drawing/2014/main" id="{4BD84362-DD89-8D4C-CC6D-BCECEA38EAFB}"/>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e</a:t>
              </a:r>
            </a:p>
          </p:txBody>
        </p:sp>
      </p:grpSp>
      <p:sp>
        <p:nvSpPr>
          <p:cNvPr id="6" name="405,03">
            <a:extLst>
              <a:ext uri="{FF2B5EF4-FFF2-40B4-BE49-F238E27FC236}">
                <a16:creationId xmlns:a16="http://schemas.microsoft.com/office/drawing/2014/main" id="{69580CC1-7E9B-3285-B1C0-80906A2DF30C}"/>
              </a:ext>
            </a:extLst>
          </p:cNvPr>
          <p:cNvSpPr txBox="1"/>
          <p:nvPr/>
        </p:nvSpPr>
        <p:spPr>
          <a:xfrm>
            <a:off x="2824759" y="5779374"/>
            <a:ext cx="2288593" cy="738663"/>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405,03</a:t>
            </a:r>
          </a:p>
        </p:txBody>
      </p:sp>
      <p:sp>
        <p:nvSpPr>
          <p:cNvPr id="9" name="0,008">
            <a:extLst>
              <a:ext uri="{FF2B5EF4-FFF2-40B4-BE49-F238E27FC236}">
                <a16:creationId xmlns:a16="http://schemas.microsoft.com/office/drawing/2014/main" id="{4A42AE93-E010-4F49-942B-046FFC1BDDA6}"/>
              </a:ext>
            </a:extLst>
          </p:cNvPr>
          <p:cNvSpPr txBox="1"/>
          <p:nvPr/>
        </p:nvSpPr>
        <p:spPr>
          <a:xfrm>
            <a:off x="1910274" y="6925470"/>
            <a:ext cx="2288593" cy="738663"/>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0,008</a:t>
            </a:r>
          </a:p>
        </p:txBody>
      </p:sp>
      <p:sp>
        <p:nvSpPr>
          <p:cNvPr id="12" name="3,14">
            <a:extLst>
              <a:ext uri="{FF2B5EF4-FFF2-40B4-BE49-F238E27FC236}">
                <a16:creationId xmlns:a16="http://schemas.microsoft.com/office/drawing/2014/main" id="{30B66F7C-273D-EE4F-6CDD-815DB8BD6306}"/>
              </a:ext>
            </a:extLst>
          </p:cNvPr>
          <p:cNvSpPr txBox="1"/>
          <p:nvPr/>
        </p:nvSpPr>
        <p:spPr>
          <a:xfrm>
            <a:off x="964101" y="7982273"/>
            <a:ext cx="2288593" cy="738663"/>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3,14</a:t>
            </a:r>
          </a:p>
        </p:txBody>
      </p:sp>
      <p:grpSp>
        <p:nvGrpSpPr>
          <p:cNvPr id="26" name="Group 25">
            <a:extLst>
              <a:ext uri="{FF2B5EF4-FFF2-40B4-BE49-F238E27FC236}">
                <a16:creationId xmlns:a16="http://schemas.microsoft.com/office/drawing/2014/main" id="{8283231C-71F5-6E18-02DC-D6104CB68929}"/>
              </a:ext>
            </a:extLst>
          </p:cNvPr>
          <p:cNvGrpSpPr/>
          <p:nvPr/>
        </p:nvGrpSpPr>
        <p:grpSpPr>
          <a:xfrm>
            <a:off x="5196075" y="6844234"/>
            <a:ext cx="3954508" cy="3563940"/>
            <a:chOff x="191823" y="4060643"/>
            <a:chExt cx="3954508" cy="3563940"/>
          </a:xfrm>
        </p:grpSpPr>
        <p:sp>
          <p:nvSpPr>
            <p:cNvPr id="28" name="Freeform 8">
              <a:extLst>
                <a:ext uri="{FF2B5EF4-FFF2-40B4-BE49-F238E27FC236}">
                  <a16:creationId xmlns:a16="http://schemas.microsoft.com/office/drawing/2014/main" id="{13ADB7D9-FB37-2E91-AA7A-4CA0AF20D810}"/>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TextBox 11">
              <a:extLst>
                <a:ext uri="{FF2B5EF4-FFF2-40B4-BE49-F238E27FC236}">
                  <a16:creationId xmlns:a16="http://schemas.microsoft.com/office/drawing/2014/main" id="{A8E92F44-81D7-FD81-AF5F-95775BED126D}"/>
                </a:ext>
              </a:extLst>
            </p:cNvPr>
            <p:cNvSpPr txBox="1"/>
            <p:nvPr/>
          </p:nvSpPr>
          <p:spPr>
            <a:xfrm>
              <a:off x="1631043" y="5388723"/>
              <a:ext cx="1517709"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12,5</a:t>
              </a:r>
            </a:p>
          </p:txBody>
        </p:sp>
      </p:grpSp>
    </p:spTree>
    <p:extLst>
      <p:ext uri="{BB962C8B-B14F-4D97-AF65-F5344CB8AC3E}">
        <p14:creationId xmlns:p14="http://schemas.microsoft.com/office/powerpoint/2010/main" val="21681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5" grpId="0"/>
      <p:bldP spid="11" grpId="0"/>
      <p:bldP spid="6"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647526" y="1752520"/>
            <a:ext cx="8686656" cy="1207767"/>
          </a:xfrm>
          <a:prstGeom prst="rect">
            <a:avLst/>
          </a:prstGeom>
        </p:spPr>
        <p:txBody>
          <a:bodyPr wrap="square" lIns="0" tIns="0" rIns="0" bIns="0" rtlCol="0" anchor="t">
            <a:spAutoFit/>
          </a:bodyPr>
          <a:lstStyle/>
          <a:p>
            <a:r>
              <a:rPr lang="vi-VN" sz="3924">
                <a:solidFill>
                  <a:srgbClr val="9B6543"/>
                </a:solidFill>
                <a:latin typeface="Montserrat Medium" panose="00000600000000000000" pitchFamily="2" charset="0"/>
              </a:rPr>
              <a:t>Làm tròn các số thập phân vừa viết tới số tự nhiên gần nhất</a:t>
            </a:r>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540" y="315320"/>
            <a:ext cx="2066123" cy="1460060"/>
          </a:xfrm>
          <a:prstGeom prst="rect">
            <a:avLst/>
          </a:prstGeom>
        </p:spPr>
      </p:pic>
      <p:grpSp>
        <p:nvGrpSpPr>
          <p:cNvPr id="14" name="Group 13">
            <a:extLst>
              <a:ext uri="{FF2B5EF4-FFF2-40B4-BE49-F238E27FC236}">
                <a16:creationId xmlns:a16="http://schemas.microsoft.com/office/drawing/2014/main" id="{DECE5518-9398-9076-5C99-728066A2349D}"/>
              </a:ext>
            </a:extLst>
          </p:cNvPr>
          <p:cNvGrpSpPr/>
          <p:nvPr/>
        </p:nvGrpSpPr>
        <p:grpSpPr>
          <a:xfrm>
            <a:off x="5061846" y="3268257"/>
            <a:ext cx="3954508" cy="3563940"/>
            <a:chOff x="191823" y="4060643"/>
            <a:chExt cx="3954508" cy="3563940"/>
          </a:xfrm>
        </p:grpSpPr>
        <p:sp>
          <p:nvSpPr>
            <p:cNvPr id="15" name="Freeform 8">
              <a:extLst>
                <a:ext uri="{FF2B5EF4-FFF2-40B4-BE49-F238E27FC236}">
                  <a16:creationId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A7A5B7D5-CD50-1E6D-F03C-59E33698E8C3}"/>
                </a:ext>
              </a:extLst>
            </p:cNvPr>
            <p:cNvSpPr txBox="1"/>
            <p:nvPr/>
          </p:nvSpPr>
          <p:spPr>
            <a:xfrm>
              <a:off x="1008480" y="5473281"/>
              <a:ext cx="244679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405,03</a:t>
              </a:r>
            </a:p>
          </p:txBody>
        </p:sp>
      </p:grpSp>
      <p:grpSp>
        <p:nvGrpSpPr>
          <p:cNvPr id="17" name="Group 16">
            <a:extLst>
              <a:ext uri="{FF2B5EF4-FFF2-40B4-BE49-F238E27FC236}">
                <a16:creationId xmlns:a16="http://schemas.microsoft.com/office/drawing/2014/main" id="{088F0250-823A-8BB5-4DE4-8586D24322FE}"/>
              </a:ext>
            </a:extLst>
          </p:cNvPr>
          <p:cNvGrpSpPr/>
          <p:nvPr/>
        </p:nvGrpSpPr>
        <p:grpSpPr>
          <a:xfrm>
            <a:off x="13999753" y="3762774"/>
            <a:ext cx="3954508" cy="3563940"/>
            <a:chOff x="191823" y="4060643"/>
            <a:chExt cx="3954508" cy="3563940"/>
          </a:xfrm>
        </p:grpSpPr>
        <p:sp>
          <p:nvSpPr>
            <p:cNvPr id="18" name="Freeform 8">
              <a:extLst>
                <a:ext uri="{FF2B5EF4-FFF2-40B4-BE49-F238E27FC236}">
                  <a16:creationId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1">
              <a:extLst>
                <a:ext uri="{FF2B5EF4-FFF2-40B4-BE49-F238E27FC236}">
                  <a16:creationId xmlns:a16="http://schemas.microsoft.com/office/drawing/2014/main" id="{A075C9C0-08BB-EDDF-8B9A-7CC29036D46E}"/>
                </a:ext>
              </a:extLst>
            </p:cNvPr>
            <p:cNvSpPr txBox="1"/>
            <p:nvPr/>
          </p:nvSpPr>
          <p:spPr>
            <a:xfrm>
              <a:off x="1057994" y="5446671"/>
              <a:ext cx="1823329"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0,008</a:t>
              </a:r>
            </a:p>
          </p:txBody>
        </p:sp>
      </p:grpSp>
      <p:grpSp>
        <p:nvGrpSpPr>
          <p:cNvPr id="20" name="Group 19">
            <a:extLst>
              <a:ext uri="{FF2B5EF4-FFF2-40B4-BE49-F238E27FC236}">
                <a16:creationId xmlns:a16="http://schemas.microsoft.com/office/drawing/2014/main" id="{2FE38CFC-15D1-D4C0-F5EA-AB5977BC328D}"/>
              </a:ext>
            </a:extLst>
          </p:cNvPr>
          <p:cNvGrpSpPr/>
          <p:nvPr/>
        </p:nvGrpSpPr>
        <p:grpSpPr>
          <a:xfrm>
            <a:off x="9271648" y="3762774"/>
            <a:ext cx="3954508" cy="3563940"/>
            <a:chOff x="191823" y="4060643"/>
            <a:chExt cx="3954508" cy="3563940"/>
          </a:xfrm>
        </p:grpSpPr>
        <p:sp>
          <p:nvSpPr>
            <p:cNvPr id="21" name="Freeform 8">
              <a:extLst>
                <a:ext uri="{FF2B5EF4-FFF2-40B4-BE49-F238E27FC236}">
                  <a16:creationId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TextBox 11">
              <a:extLst>
                <a:ext uri="{FF2B5EF4-FFF2-40B4-BE49-F238E27FC236}">
                  <a16:creationId xmlns:a16="http://schemas.microsoft.com/office/drawing/2014/main" id="{F116CBE3-AD85-726F-E4EA-30716FA50354}"/>
                </a:ext>
              </a:extLst>
            </p:cNvPr>
            <p:cNvSpPr txBox="1"/>
            <p:nvPr/>
          </p:nvSpPr>
          <p:spPr>
            <a:xfrm>
              <a:off x="1838033" y="5473281"/>
              <a:ext cx="2005106"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3,14</a:t>
              </a:r>
            </a:p>
          </p:txBody>
        </p:sp>
      </p:grpSp>
      <p:grpSp>
        <p:nvGrpSpPr>
          <p:cNvPr id="25" name="Group 24">
            <a:extLst>
              <a:ext uri="{FF2B5EF4-FFF2-40B4-BE49-F238E27FC236}">
                <a16:creationId xmlns:a16="http://schemas.microsoft.com/office/drawing/2014/main" id="{3EEA7281-8101-143A-D8B5-945BDE1A092C}"/>
              </a:ext>
            </a:extLst>
          </p:cNvPr>
          <p:cNvGrpSpPr/>
          <p:nvPr/>
        </p:nvGrpSpPr>
        <p:grpSpPr>
          <a:xfrm>
            <a:off x="3396609" y="858340"/>
            <a:ext cx="2058023" cy="2385797"/>
            <a:chOff x="3396609" y="858340"/>
            <a:chExt cx="2058023" cy="2385797"/>
          </a:xfrm>
        </p:grpSpPr>
        <p:sp>
          <p:nvSpPr>
            <p:cNvPr id="24" name="Freeform 5">
              <a:extLst>
                <a:ext uri="{FF2B5EF4-FFF2-40B4-BE49-F238E27FC236}">
                  <a16:creationId xmlns:a16="http://schemas.microsoft.com/office/drawing/2014/main" id="{9CB649D4-12EC-0769-F5D2-740691EDBD4F}"/>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56381" r="1" b="-99940"/>
              </a:stretch>
            </a:blipFill>
          </p:spPr>
          <p:txBody>
            <a:bodyPr/>
            <a:lstStyle/>
            <a:p>
              <a:endParaRPr lang="en-US"/>
            </a:p>
          </p:txBody>
        </p:sp>
        <p:sp>
          <p:nvSpPr>
            <p:cNvPr id="23" name="TextBox 11">
              <a:extLst>
                <a:ext uri="{FF2B5EF4-FFF2-40B4-BE49-F238E27FC236}">
                  <a16:creationId xmlns:a16="http://schemas.microsoft.com/office/drawing/2014/main" id="{4BD84362-DD89-8D4C-CC6D-BCECEA38EAFB}"/>
                </a:ext>
              </a:extLst>
            </p:cNvPr>
            <p:cNvSpPr txBox="1"/>
            <p:nvPr/>
          </p:nvSpPr>
          <p:spPr>
            <a:xfrm>
              <a:off x="3953818" y="1667531"/>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g</a:t>
              </a:r>
            </a:p>
          </p:txBody>
        </p:sp>
      </p:grpSp>
      <p:grpSp>
        <p:nvGrpSpPr>
          <p:cNvPr id="26" name="Group 25">
            <a:extLst>
              <a:ext uri="{FF2B5EF4-FFF2-40B4-BE49-F238E27FC236}">
                <a16:creationId xmlns:a16="http://schemas.microsoft.com/office/drawing/2014/main" id="{8283231C-71F5-6E18-02DC-D6104CB68929}"/>
              </a:ext>
            </a:extLst>
          </p:cNvPr>
          <p:cNvGrpSpPr/>
          <p:nvPr/>
        </p:nvGrpSpPr>
        <p:grpSpPr>
          <a:xfrm>
            <a:off x="416283" y="3587859"/>
            <a:ext cx="3954508" cy="3563940"/>
            <a:chOff x="191823" y="4060643"/>
            <a:chExt cx="3954508" cy="3563940"/>
          </a:xfrm>
        </p:grpSpPr>
        <p:sp>
          <p:nvSpPr>
            <p:cNvPr id="28" name="Freeform 8">
              <a:extLst>
                <a:ext uri="{FF2B5EF4-FFF2-40B4-BE49-F238E27FC236}">
                  <a16:creationId xmlns:a16="http://schemas.microsoft.com/office/drawing/2014/main" id="{13ADB7D9-FB37-2E91-AA7A-4CA0AF20D810}"/>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9" name="TextBox 11">
              <a:extLst>
                <a:ext uri="{FF2B5EF4-FFF2-40B4-BE49-F238E27FC236}">
                  <a16:creationId xmlns:a16="http://schemas.microsoft.com/office/drawing/2014/main" id="{A8E92F44-81D7-FD81-AF5F-95775BED126D}"/>
                </a:ext>
              </a:extLst>
            </p:cNvPr>
            <p:cNvSpPr txBox="1"/>
            <p:nvPr/>
          </p:nvSpPr>
          <p:spPr>
            <a:xfrm>
              <a:off x="1631043" y="5388723"/>
              <a:ext cx="1517709" cy="738664"/>
            </a:xfrm>
            <a:prstGeom prst="rect">
              <a:avLst/>
            </a:prstGeom>
          </p:spPr>
          <p:txBody>
            <a:bodyPr wrap="square" lIns="0" tIns="0" rIns="0" bIns="0" rtlCol="0" anchor="t">
              <a:spAutoFit/>
            </a:bodyPr>
            <a:lstStyle/>
            <a:p>
              <a:r>
                <a:rPr lang="en-US" sz="4800">
                  <a:solidFill>
                    <a:schemeClr val="bg1"/>
                  </a:solidFill>
                  <a:latin typeface="Montserrat SemiBold" panose="00000700000000000000" pitchFamily="2" charset="0"/>
                </a:rPr>
                <a:t>12,45</a:t>
              </a:r>
            </a:p>
          </p:txBody>
        </p:sp>
      </p:grpSp>
      <p:grpSp>
        <p:nvGrpSpPr>
          <p:cNvPr id="7" name="Group 6">
            <a:extLst>
              <a:ext uri="{FF2B5EF4-FFF2-40B4-BE49-F238E27FC236}">
                <a16:creationId xmlns:a16="http://schemas.microsoft.com/office/drawing/2014/main" id="{26BAD6E0-586F-62D4-F6FF-B879704A0BCC}"/>
              </a:ext>
            </a:extLst>
          </p:cNvPr>
          <p:cNvGrpSpPr/>
          <p:nvPr/>
        </p:nvGrpSpPr>
        <p:grpSpPr>
          <a:xfrm>
            <a:off x="1277295" y="7326714"/>
            <a:ext cx="2192032" cy="2074889"/>
            <a:chOff x="1677978" y="7939910"/>
            <a:chExt cx="2192032" cy="2074889"/>
          </a:xfrm>
        </p:grpSpPr>
        <p:sp>
          <p:nvSpPr>
            <p:cNvPr id="2" name="Freeform 8">
              <a:extLst>
                <a:ext uri="{FF2B5EF4-FFF2-40B4-BE49-F238E27FC236}">
                  <a16:creationId xmlns:a16="http://schemas.microsoft.com/office/drawing/2014/main" id="{B9BEB70E-B85B-2BBE-5DCB-B11DD3D374E6}"/>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 name="TextBox 11">
              <a:extLst>
                <a:ext uri="{FF2B5EF4-FFF2-40B4-BE49-F238E27FC236}">
                  <a16:creationId xmlns:a16="http://schemas.microsoft.com/office/drawing/2014/main" id="{809C5798-4AAC-4FE1-ECF2-D0E12EABF4E5}"/>
                </a:ext>
              </a:extLst>
            </p:cNvPr>
            <p:cNvSpPr txBox="1"/>
            <p:nvPr/>
          </p:nvSpPr>
          <p:spPr>
            <a:xfrm>
              <a:off x="1914032" y="7939910"/>
              <a:ext cx="1517709" cy="1015663"/>
            </a:xfrm>
            <a:prstGeom prst="rect">
              <a:avLst/>
            </a:prstGeom>
          </p:spPr>
          <p:txBody>
            <a:bodyPr wrap="square" lIns="0" tIns="0" rIns="0" bIns="0" rtlCol="0" anchor="t">
              <a:spAutoFit/>
            </a:bodyPr>
            <a:lstStyle/>
            <a:p>
              <a:r>
                <a:rPr lang="en-US" sz="6600">
                  <a:ln>
                    <a:solidFill>
                      <a:srgbClr val="002060"/>
                    </a:solidFill>
                  </a:ln>
                  <a:solidFill>
                    <a:srgbClr val="9B6543"/>
                  </a:solidFill>
                  <a:latin typeface="Montserrat SemiBold" panose="00000700000000000000" pitchFamily="2" charset="0"/>
                </a:rPr>
                <a:t>12</a:t>
              </a:r>
            </a:p>
          </p:txBody>
        </p:sp>
      </p:grpSp>
      <p:grpSp>
        <p:nvGrpSpPr>
          <p:cNvPr id="13" name="Group 12">
            <a:extLst>
              <a:ext uri="{FF2B5EF4-FFF2-40B4-BE49-F238E27FC236}">
                <a16:creationId xmlns:a16="http://schemas.microsoft.com/office/drawing/2014/main" id="{70DEE57A-900C-19CA-6CE7-8D93926D6308}"/>
              </a:ext>
            </a:extLst>
          </p:cNvPr>
          <p:cNvGrpSpPr/>
          <p:nvPr/>
        </p:nvGrpSpPr>
        <p:grpSpPr>
          <a:xfrm>
            <a:off x="5295263" y="7254753"/>
            <a:ext cx="2197865" cy="2118102"/>
            <a:chOff x="1672145" y="7896697"/>
            <a:chExt cx="2197865" cy="2118102"/>
          </a:xfrm>
        </p:grpSpPr>
        <p:sp>
          <p:nvSpPr>
            <p:cNvPr id="27" name="Freeform 8">
              <a:extLst>
                <a:ext uri="{FF2B5EF4-FFF2-40B4-BE49-F238E27FC236}">
                  <a16:creationId xmlns:a16="http://schemas.microsoft.com/office/drawing/2014/main" id="{168479B0-6E34-1AD8-1507-A8885AF30F59}"/>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0" name="TextBox 11">
              <a:extLst>
                <a:ext uri="{FF2B5EF4-FFF2-40B4-BE49-F238E27FC236}">
                  <a16:creationId xmlns:a16="http://schemas.microsoft.com/office/drawing/2014/main" id="{2D7B0D1A-1A21-8994-2551-AA3481B21157}"/>
                </a:ext>
              </a:extLst>
            </p:cNvPr>
            <p:cNvSpPr txBox="1"/>
            <p:nvPr/>
          </p:nvSpPr>
          <p:spPr>
            <a:xfrm>
              <a:off x="1672145" y="7896697"/>
              <a:ext cx="1823329" cy="1015663"/>
            </a:xfrm>
            <a:prstGeom prst="rect">
              <a:avLst/>
            </a:prstGeom>
          </p:spPr>
          <p:txBody>
            <a:bodyPr wrap="square" lIns="0" tIns="0" rIns="0" bIns="0" rtlCol="0" anchor="t">
              <a:spAutoFit/>
            </a:bodyPr>
            <a:lstStyle/>
            <a:p>
              <a:r>
                <a:rPr lang="en-US" sz="6600">
                  <a:ln>
                    <a:solidFill>
                      <a:srgbClr val="002060"/>
                    </a:solidFill>
                  </a:ln>
                  <a:solidFill>
                    <a:srgbClr val="9B6543"/>
                  </a:solidFill>
                  <a:latin typeface="Montserrat SemiBold" panose="00000700000000000000" pitchFamily="2" charset="0"/>
                </a:rPr>
                <a:t>405</a:t>
              </a:r>
            </a:p>
          </p:txBody>
        </p:sp>
      </p:grpSp>
      <p:grpSp>
        <p:nvGrpSpPr>
          <p:cNvPr id="31" name="Group 30">
            <a:extLst>
              <a:ext uri="{FF2B5EF4-FFF2-40B4-BE49-F238E27FC236}">
                <a16:creationId xmlns:a16="http://schemas.microsoft.com/office/drawing/2014/main" id="{7DBD9728-530F-D460-B1C8-2F486480ED34}"/>
              </a:ext>
            </a:extLst>
          </p:cNvPr>
          <p:cNvGrpSpPr/>
          <p:nvPr/>
        </p:nvGrpSpPr>
        <p:grpSpPr>
          <a:xfrm>
            <a:off x="10034150" y="7518817"/>
            <a:ext cx="2192032" cy="2062267"/>
            <a:chOff x="1677978" y="7952532"/>
            <a:chExt cx="2192032" cy="2062267"/>
          </a:xfrm>
        </p:grpSpPr>
        <p:sp>
          <p:nvSpPr>
            <p:cNvPr id="32" name="Freeform 8">
              <a:extLst>
                <a:ext uri="{FF2B5EF4-FFF2-40B4-BE49-F238E27FC236}">
                  <a16:creationId xmlns:a16="http://schemas.microsoft.com/office/drawing/2014/main" id="{E03DE9B9-B2EB-2F5A-2466-1CC2F830BF78}"/>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TextBox 11">
              <a:extLst>
                <a:ext uri="{FF2B5EF4-FFF2-40B4-BE49-F238E27FC236}">
                  <a16:creationId xmlns:a16="http://schemas.microsoft.com/office/drawing/2014/main" id="{69D45D95-4607-6EE5-FD46-8750EB13DAB3}"/>
                </a:ext>
              </a:extLst>
            </p:cNvPr>
            <p:cNvSpPr txBox="1"/>
            <p:nvPr/>
          </p:nvSpPr>
          <p:spPr>
            <a:xfrm>
              <a:off x="2046530" y="7952532"/>
              <a:ext cx="1517709" cy="1015663"/>
            </a:xfrm>
            <a:prstGeom prst="rect">
              <a:avLst/>
            </a:prstGeom>
          </p:spPr>
          <p:txBody>
            <a:bodyPr wrap="square" lIns="0" tIns="0" rIns="0" bIns="0" rtlCol="0" anchor="t">
              <a:spAutoFit/>
            </a:bodyPr>
            <a:lstStyle/>
            <a:p>
              <a:r>
                <a:rPr lang="en-US" sz="6600">
                  <a:ln>
                    <a:solidFill>
                      <a:srgbClr val="002060"/>
                    </a:solidFill>
                  </a:ln>
                  <a:solidFill>
                    <a:srgbClr val="9B6543"/>
                  </a:solidFill>
                  <a:latin typeface="Montserrat SemiBold" panose="00000700000000000000" pitchFamily="2" charset="0"/>
                </a:rPr>
                <a:t>3</a:t>
              </a:r>
            </a:p>
          </p:txBody>
        </p:sp>
      </p:grpSp>
      <p:grpSp>
        <p:nvGrpSpPr>
          <p:cNvPr id="34" name="Group 33">
            <a:extLst>
              <a:ext uri="{FF2B5EF4-FFF2-40B4-BE49-F238E27FC236}">
                <a16:creationId xmlns:a16="http://schemas.microsoft.com/office/drawing/2014/main" id="{CC04097B-DF86-2159-D8EF-51DB273BB1E4}"/>
              </a:ext>
            </a:extLst>
          </p:cNvPr>
          <p:cNvGrpSpPr/>
          <p:nvPr/>
        </p:nvGrpSpPr>
        <p:grpSpPr>
          <a:xfrm>
            <a:off x="15177151" y="7460079"/>
            <a:ext cx="2192032" cy="2121005"/>
            <a:chOff x="1677978" y="7893794"/>
            <a:chExt cx="2192032" cy="2121005"/>
          </a:xfrm>
        </p:grpSpPr>
        <p:sp>
          <p:nvSpPr>
            <p:cNvPr id="35" name="Freeform 8">
              <a:extLst>
                <a:ext uri="{FF2B5EF4-FFF2-40B4-BE49-F238E27FC236}">
                  <a16:creationId xmlns:a16="http://schemas.microsoft.com/office/drawing/2014/main" id="{158A59D1-27EF-1E5C-4537-1CB452F2A351}"/>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6" name="TextBox 11">
              <a:extLst>
                <a:ext uri="{FF2B5EF4-FFF2-40B4-BE49-F238E27FC236}">
                  <a16:creationId xmlns:a16="http://schemas.microsoft.com/office/drawing/2014/main" id="{F1966055-2F63-4BA7-0886-166705DA455D}"/>
                </a:ext>
              </a:extLst>
            </p:cNvPr>
            <p:cNvSpPr txBox="1"/>
            <p:nvPr/>
          </p:nvSpPr>
          <p:spPr>
            <a:xfrm>
              <a:off x="2108517" y="7893794"/>
              <a:ext cx="1517709" cy="1015663"/>
            </a:xfrm>
            <a:prstGeom prst="rect">
              <a:avLst/>
            </a:prstGeom>
          </p:spPr>
          <p:txBody>
            <a:bodyPr wrap="square" lIns="0" tIns="0" rIns="0" bIns="0" rtlCol="0" anchor="t">
              <a:spAutoFit/>
            </a:bodyPr>
            <a:lstStyle/>
            <a:p>
              <a:r>
                <a:rPr lang="en-US" sz="6600">
                  <a:ln>
                    <a:solidFill>
                      <a:srgbClr val="002060"/>
                    </a:solidFill>
                  </a:ln>
                  <a:solidFill>
                    <a:srgbClr val="9B6543"/>
                  </a:solidFill>
                  <a:latin typeface="Montserrat SemiBold" panose="00000700000000000000" pitchFamily="2" charset="0"/>
                </a:rPr>
                <a:t>0</a:t>
              </a:r>
            </a:p>
          </p:txBody>
        </p:sp>
      </p:grpSp>
    </p:spTree>
    <p:extLst>
      <p:ext uri="{BB962C8B-B14F-4D97-AF65-F5344CB8AC3E}">
        <p14:creationId xmlns:p14="http://schemas.microsoft.com/office/powerpoint/2010/main" val="38916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80">
                                          <p:stCondLst>
                                            <p:cond delay="0"/>
                                          </p:stCondLst>
                                        </p:cTn>
                                        <p:tgtEl>
                                          <p:spTgt spid="13"/>
                                        </p:tgtEl>
                                      </p:cBhvr>
                                    </p:animEffect>
                                    <p:anim calcmode="lin" valueType="num">
                                      <p:cBhvr>
                                        <p:cTn id="5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2" dur="26">
                                          <p:stCondLst>
                                            <p:cond delay="650"/>
                                          </p:stCondLst>
                                        </p:cTn>
                                        <p:tgtEl>
                                          <p:spTgt spid="13"/>
                                        </p:tgtEl>
                                      </p:cBhvr>
                                      <p:to x="100000" y="60000"/>
                                    </p:animScale>
                                    <p:animScale>
                                      <p:cBhvr>
                                        <p:cTn id="63" dur="166" decel="50000">
                                          <p:stCondLst>
                                            <p:cond delay="676"/>
                                          </p:stCondLst>
                                        </p:cTn>
                                        <p:tgtEl>
                                          <p:spTgt spid="13"/>
                                        </p:tgtEl>
                                      </p:cBhvr>
                                      <p:to x="100000" y="100000"/>
                                    </p:animScale>
                                    <p:animScale>
                                      <p:cBhvr>
                                        <p:cTn id="64" dur="26">
                                          <p:stCondLst>
                                            <p:cond delay="1312"/>
                                          </p:stCondLst>
                                        </p:cTn>
                                        <p:tgtEl>
                                          <p:spTgt spid="13"/>
                                        </p:tgtEl>
                                      </p:cBhvr>
                                      <p:to x="100000" y="80000"/>
                                    </p:animScale>
                                    <p:animScale>
                                      <p:cBhvr>
                                        <p:cTn id="65" dur="166" decel="50000">
                                          <p:stCondLst>
                                            <p:cond delay="1338"/>
                                          </p:stCondLst>
                                        </p:cTn>
                                        <p:tgtEl>
                                          <p:spTgt spid="13"/>
                                        </p:tgtEl>
                                      </p:cBhvr>
                                      <p:to x="100000" y="100000"/>
                                    </p:animScale>
                                    <p:animScale>
                                      <p:cBhvr>
                                        <p:cTn id="66" dur="26">
                                          <p:stCondLst>
                                            <p:cond delay="1642"/>
                                          </p:stCondLst>
                                        </p:cTn>
                                        <p:tgtEl>
                                          <p:spTgt spid="13"/>
                                        </p:tgtEl>
                                      </p:cBhvr>
                                      <p:to x="100000" y="90000"/>
                                    </p:animScale>
                                    <p:animScale>
                                      <p:cBhvr>
                                        <p:cTn id="67" dur="166" decel="50000">
                                          <p:stCondLst>
                                            <p:cond delay="1668"/>
                                          </p:stCondLst>
                                        </p:cTn>
                                        <p:tgtEl>
                                          <p:spTgt spid="13"/>
                                        </p:tgtEl>
                                      </p:cBhvr>
                                      <p:to x="100000" y="100000"/>
                                    </p:animScale>
                                    <p:animScale>
                                      <p:cBhvr>
                                        <p:cTn id="68" dur="26">
                                          <p:stCondLst>
                                            <p:cond delay="1808"/>
                                          </p:stCondLst>
                                        </p:cTn>
                                        <p:tgtEl>
                                          <p:spTgt spid="13"/>
                                        </p:tgtEl>
                                      </p:cBhvr>
                                      <p:to x="100000" y="95000"/>
                                    </p:animScale>
                                    <p:animScale>
                                      <p:cBhvr>
                                        <p:cTn id="69" dur="166" decel="50000">
                                          <p:stCondLst>
                                            <p:cond delay="1834"/>
                                          </p:stCondLst>
                                        </p:cTn>
                                        <p:tgtEl>
                                          <p:spTgt spid="13"/>
                                        </p:tgtEl>
                                      </p:cBhvr>
                                      <p:to x="100000" y="100000"/>
                                    </p:animScale>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childTnLst>
              </p:cTn>
              <p:nextCondLst>
                <p:cond evt="onClick" delay="0">
                  <p:tgtEl>
                    <p:spTgt spid="20"/>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580">
                                          <p:stCondLst>
                                            <p:cond delay="0"/>
                                          </p:stCondLst>
                                        </p:cTn>
                                        <p:tgtEl>
                                          <p:spTgt spid="34"/>
                                        </p:tgtEl>
                                      </p:cBhvr>
                                    </p:animEffect>
                                    <p:anim calcmode="lin" valueType="num">
                                      <p:cBhvr>
                                        <p:cTn id="9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0" dur="26">
                                          <p:stCondLst>
                                            <p:cond delay="650"/>
                                          </p:stCondLst>
                                        </p:cTn>
                                        <p:tgtEl>
                                          <p:spTgt spid="34"/>
                                        </p:tgtEl>
                                      </p:cBhvr>
                                      <p:to x="100000" y="60000"/>
                                    </p:animScale>
                                    <p:animScale>
                                      <p:cBhvr>
                                        <p:cTn id="101" dur="166" decel="50000">
                                          <p:stCondLst>
                                            <p:cond delay="676"/>
                                          </p:stCondLst>
                                        </p:cTn>
                                        <p:tgtEl>
                                          <p:spTgt spid="34"/>
                                        </p:tgtEl>
                                      </p:cBhvr>
                                      <p:to x="100000" y="100000"/>
                                    </p:animScale>
                                    <p:animScale>
                                      <p:cBhvr>
                                        <p:cTn id="102" dur="26">
                                          <p:stCondLst>
                                            <p:cond delay="1312"/>
                                          </p:stCondLst>
                                        </p:cTn>
                                        <p:tgtEl>
                                          <p:spTgt spid="34"/>
                                        </p:tgtEl>
                                      </p:cBhvr>
                                      <p:to x="100000" y="80000"/>
                                    </p:animScale>
                                    <p:animScale>
                                      <p:cBhvr>
                                        <p:cTn id="103" dur="166" decel="50000">
                                          <p:stCondLst>
                                            <p:cond delay="1338"/>
                                          </p:stCondLst>
                                        </p:cTn>
                                        <p:tgtEl>
                                          <p:spTgt spid="34"/>
                                        </p:tgtEl>
                                      </p:cBhvr>
                                      <p:to x="100000" y="100000"/>
                                    </p:animScale>
                                    <p:animScale>
                                      <p:cBhvr>
                                        <p:cTn id="104" dur="26">
                                          <p:stCondLst>
                                            <p:cond delay="1642"/>
                                          </p:stCondLst>
                                        </p:cTn>
                                        <p:tgtEl>
                                          <p:spTgt spid="34"/>
                                        </p:tgtEl>
                                      </p:cBhvr>
                                      <p:to x="100000" y="90000"/>
                                    </p:animScale>
                                    <p:animScale>
                                      <p:cBhvr>
                                        <p:cTn id="105" dur="166" decel="50000">
                                          <p:stCondLst>
                                            <p:cond delay="1668"/>
                                          </p:stCondLst>
                                        </p:cTn>
                                        <p:tgtEl>
                                          <p:spTgt spid="34"/>
                                        </p:tgtEl>
                                      </p:cBhvr>
                                      <p:to x="100000" y="100000"/>
                                    </p:animScale>
                                    <p:animScale>
                                      <p:cBhvr>
                                        <p:cTn id="106" dur="26">
                                          <p:stCondLst>
                                            <p:cond delay="1808"/>
                                          </p:stCondLst>
                                        </p:cTn>
                                        <p:tgtEl>
                                          <p:spTgt spid="34"/>
                                        </p:tgtEl>
                                      </p:cBhvr>
                                      <p:to x="100000" y="95000"/>
                                    </p:animScale>
                                    <p:animScale>
                                      <p:cBhvr>
                                        <p:cTn id="107" dur="166" decel="50000">
                                          <p:stCondLst>
                                            <p:cond delay="1834"/>
                                          </p:stCondLst>
                                        </p:cTn>
                                        <p:tgtEl>
                                          <p:spTgt spid="34"/>
                                        </p:tgtEl>
                                      </p:cBhvr>
                                      <p:to x="100000" y="100000"/>
                                    </p:animScale>
                                  </p:childTnLst>
                                </p:cTn>
                              </p:par>
                            </p:childTnLst>
                          </p:cTn>
                        </p:par>
                      </p:childTnLst>
                    </p:cTn>
                  </p:par>
                </p:childTnLst>
              </p:cTn>
              <p:nextCondLst>
                <p:cond evt="onClick" delay="0">
                  <p:tgtEl>
                    <p:spTgt spid="17"/>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txBody>
          <a:bodyPr/>
          <a:lstStyle/>
          <a:p>
            <a:endParaRPr lang="en-US"/>
          </a:p>
        </p:txBody>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txBody>
          <a:bodyPr/>
          <a:lstStyle/>
          <a:p>
            <a:endParaRPr lang="en-US"/>
          </a:p>
        </p:txBody>
      </p:sp>
      <p:sp>
        <p:nvSpPr>
          <p:cNvPr id="4" name="Freeform 4"/>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311361" y="8005196"/>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flipV="1">
            <a:off x="13126254" y="-10252"/>
            <a:ext cx="5216125" cy="6154720"/>
          </a:xfrm>
          <a:custGeom>
            <a:avLst/>
            <a:gdLst/>
            <a:ahLst/>
            <a:cxnLst/>
            <a:rect l="l" t="t" r="r" b="b"/>
            <a:pathLst>
              <a:path w="5216125" h="6154720">
                <a:moveTo>
                  <a:pt x="5216125" y="6154720"/>
                </a:moveTo>
                <a:lnTo>
                  <a:pt x="0" y="6154720"/>
                </a:lnTo>
                <a:lnTo>
                  <a:pt x="0" y="0"/>
                </a:lnTo>
                <a:lnTo>
                  <a:pt x="5216125" y="0"/>
                </a:lnTo>
                <a:lnTo>
                  <a:pt x="5216125" y="6154720"/>
                </a:lnTo>
                <a:close/>
              </a:path>
            </a:pathLst>
          </a:custGeom>
          <a:blipFill>
            <a:blip r:embed="rId5"/>
            <a:stretch>
              <a:fillRect/>
            </a:stretch>
          </a:blipFill>
        </p:spPr>
        <p:txBody>
          <a:bodyPr/>
          <a:lstStyle/>
          <a:p>
            <a:endParaRPr lang="en-US"/>
          </a:p>
        </p:txBody>
      </p:sp>
      <p:sp>
        <p:nvSpPr>
          <p:cNvPr id="7" name="TextBox 7"/>
          <p:cNvSpPr txBox="1"/>
          <p:nvPr/>
        </p:nvSpPr>
        <p:spPr>
          <a:xfrm>
            <a:off x="3093926" y="3373149"/>
            <a:ext cx="13047025" cy="1881541"/>
          </a:xfrm>
          <a:prstGeom prst="rect">
            <a:avLst/>
          </a:prstGeom>
        </p:spPr>
        <p:txBody>
          <a:bodyPr lIns="0" tIns="0" rIns="0" bIns="0" rtlCol="0" anchor="t">
            <a:spAutoFit/>
          </a:bodyPr>
          <a:lstStyle/>
          <a:p>
            <a:pPr algn="l">
              <a:lnSpc>
                <a:spcPts val="16396"/>
              </a:lnSpc>
            </a:pPr>
            <a:r>
              <a:rPr lang="en-US" sz="9600">
                <a:solidFill>
                  <a:srgbClr val="9B6543"/>
                </a:solidFill>
                <a:latin typeface="Montserrat SemiBold" panose="00000700000000000000" pitchFamily="2" charset="0"/>
              </a:rPr>
              <a:t>TẠM BIỆT CÁC EM</a:t>
            </a:r>
          </a:p>
        </p:txBody>
      </p:sp>
      <p:sp>
        <p:nvSpPr>
          <p:cNvPr id="8" name="Freeform 8"/>
          <p:cNvSpPr/>
          <p:nvPr/>
        </p:nvSpPr>
        <p:spPr>
          <a:xfrm>
            <a:off x="-427834" y="7497110"/>
            <a:ext cx="4382529" cy="2908406"/>
          </a:xfrm>
          <a:custGeom>
            <a:avLst/>
            <a:gdLst/>
            <a:ahLst/>
            <a:cxnLst/>
            <a:rect l="l" t="t" r="r" b="b"/>
            <a:pathLst>
              <a:path w="4382529" h="2908406">
                <a:moveTo>
                  <a:pt x="0" y="0"/>
                </a:moveTo>
                <a:lnTo>
                  <a:pt x="4382529" y="0"/>
                </a:lnTo>
                <a:lnTo>
                  <a:pt x="4382529" y="2908406"/>
                </a:lnTo>
                <a:lnTo>
                  <a:pt x="0" y="2908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18522" y="6144468"/>
            <a:ext cx="2469478" cy="4179117"/>
          </a:xfrm>
          <a:custGeom>
            <a:avLst/>
            <a:gdLst/>
            <a:ahLst/>
            <a:cxnLst/>
            <a:rect l="l" t="t" r="r" b="b"/>
            <a:pathLst>
              <a:path w="2469478" h="4179117">
                <a:moveTo>
                  <a:pt x="0" y="0"/>
                </a:moveTo>
                <a:lnTo>
                  <a:pt x="2469478" y="0"/>
                </a:lnTo>
                <a:lnTo>
                  <a:pt x="2469478" y="4179116"/>
                </a:lnTo>
                <a:lnTo>
                  <a:pt x="0" y="4179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949165" y="305983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C8A228FC-24DE-3E7A-EB3E-4C5841A10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40951" y="382693"/>
            <a:ext cx="2066123" cy="1460060"/>
          </a:xfrm>
          <a:prstGeom prst="rect">
            <a:avLst/>
          </a:prstGeom>
        </p:spPr>
      </p:pic>
      <p:pic>
        <p:nvPicPr>
          <p:cNvPr id="12" name="Picture 11">
            <a:extLst>
              <a:ext uri="{FF2B5EF4-FFF2-40B4-BE49-F238E27FC236}">
                <a16:creationId xmlns:a16="http://schemas.microsoft.com/office/drawing/2014/main" id="{3D30C6DC-2506-31EE-BDCA-A333E150D3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13580" y="5254690"/>
            <a:ext cx="2117794" cy="33330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529375" y="8515642"/>
            <a:ext cx="17690400" cy="42685"/>
          </a:xfrm>
          <a:prstGeom prst="line">
            <a:avLst/>
          </a:prstGeom>
          <a:ln w="38100" cap="flat">
            <a:solidFill>
              <a:srgbClr val="56888F"/>
            </a:solidFill>
            <a:prstDash val="solid"/>
            <a:headEnd type="none" w="sm" len="sm"/>
            <a:tailEnd type="none" w="sm" len="sm"/>
          </a:ln>
        </p:spPr>
        <p:txBody>
          <a:bodyPr/>
          <a:lstStyle/>
          <a:p>
            <a:endParaRPr lang="en-US"/>
          </a:p>
        </p:txBody>
      </p:sp>
      <p:sp>
        <p:nvSpPr>
          <p:cNvPr id="3" name="AutoShape 3"/>
          <p:cNvSpPr/>
          <p:nvPr/>
        </p:nvSpPr>
        <p:spPr>
          <a:xfrm flipV="1">
            <a:off x="16275453" y="-5313442"/>
            <a:ext cx="0" cy="17120890"/>
          </a:xfrm>
          <a:prstGeom prst="line">
            <a:avLst/>
          </a:prstGeom>
          <a:ln w="38100" cap="flat">
            <a:solidFill>
              <a:srgbClr val="56888F"/>
            </a:solidFill>
            <a:prstDash val="solid"/>
            <a:headEnd type="none" w="sm" len="sm"/>
            <a:tailEnd type="none" w="sm" len="sm"/>
          </a:ln>
        </p:spPr>
        <p:txBody>
          <a:bodyPr/>
          <a:lstStyle/>
          <a:p>
            <a:endParaRPr lang="en-US"/>
          </a:p>
        </p:txBody>
      </p:sp>
      <p:sp>
        <p:nvSpPr>
          <p:cNvPr id="4" name="Freeform 4"/>
          <p:cNvSpPr/>
          <p:nvPr/>
        </p:nvSpPr>
        <p:spPr>
          <a:xfrm>
            <a:off x="15668905" y="538895"/>
            <a:ext cx="1251197" cy="1251197"/>
          </a:xfrm>
          <a:custGeom>
            <a:avLst/>
            <a:gdLst/>
            <a:ahLst/>
            <a:cxnLst/>
            <a:rect l="l" t="t" r="r" b="b"/>
            <a:pathLst>
              <a:path w="1251197" h="1251197">
                <a:moveTo>
                  <a:pt x="0" y="0"/>
                </a:moveTo>
                <a:lnTo>
                  <a:pt x="1251197" y="0"/>
                </a:lnTo>
                <a:lnTo>
                  <a:pt x="1251197" y="1251197"/>
                </a:lnTo>
                <a:lnTo>
                  <a:pt x="0" y="1251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5843551"/>
            <a:ext cx="4233746" cy="4545603"/>
          </a:xfrm>
          <a:custGeom>
            <a:avLst/>
            <a:gdLst/>
            <a:ahLst/>
            <a:cxnLst/>
            <a:rect l="l" t="t" r="r" b="b"/>
            <a:pathLst>
              <a:path w="5216125" h="6154720">
                <a:moveTo>
                  <a:pt x="0" y="0"/>
                </a:moveTo>
                <a:lnTo>
                  <a:pt x="5216126" y="0"/>
                </a:lnTo>
                <a:lnTo>
                  <a:pt x="5216126" y="6154720"/>
                </a:lnTo>
                <a:lnTo>
                  <a:pt x="0" y="6154720"/>
                </a:lnTo>
                <a:lnTo>
                  <a:pt x="0" y="0"/>
                </a:lnTo>
                <a:close/>
              </a:path>
            </a:pathLst>
          </a:custGeom>
          <a:blipFill>
            <a:blip r:embed="rId5">
              <a:duotone>
                <a:prstClr val="black"/>
                <a:schemeClr val="accent5">
                  <a:tint val="45000"/>
                  <a:satMod val="400000"/>
                </a:schemeClr>
              </a:duotone>
            </a:blip>
            <a:stretch>
              <a:fillRect/>
            </a:stretch>
          </a:blipFill>
        </p:spPr>
        <p:txBody>
          <a:bodyPr/>
          <a:lstStyle/>
          <a:p>
            <a:endParaRPr lang="en-US"/>
          </a:p>
        </p:txBody>
      </p:sp>
      <p:sp>
        <p:nvSpPr>
          <p:cNvPr id="7" name="TextBox 7"/>
          <p:cNvSpPr txBox="1"/>
          <p:nvPr/>
        </p:nvSpPr>
        <p:spPr>
          <a:xfrm>
            <a:off x="4346559" y="4073836"/>
            <a:ext cx="9348551" cy="3539430"/>
          </a:xfrm>
          <a:prstGeom prst="rect">
            <a:avLst/>
          </a:prstGeom>
        </p:spPr>
        <p:txBody>
          <a:bodyPr lIns="0" tIns="0" rIns="0" bIns="0" rtlCol="0" anchor="t">
            <a:spAutoFit/>
          </a:bodyPr>
          <a:lstStyle/>
          <a:p>
            <a:pPr algn="ctr">
              <a:lnSpc>
                <a:spcPct val="150000"/>
              </a:lnSpc>
            </a:pPr>
            <a:r>
              <a:rPr lang="en-US" sz="8000">
                <a:solidFill>
                  <a:srgbClr val="002060"/>
                </a:solidFill>
                <a:latin typeface="Pattaya" panose="00000500000000000000" pitchFamily="2" charset="-34"/>
                <a:cs typeface="Pattaya" panose="00000500000000000000" pitchFamily="2" charset="-34"/>
              </a:rPr>
              <a:t>DỤNG CỤ HỌC </a:t>
            </a:r>
          </a:p>
          <a:p>
            <a:pPr algn="ctr">
              <a:lnSpc>
                <a:spcPct val="150000"/>
              </a:lnSpc>
            </a:pPr>
            <a:r>
              <a:rPr lang="en-US" sz="8000">
                <a:solidFill>
                  <a:srgbClr val="002060"/>
                </a:solidFill>
                <a:latin typeface="Pattaya" panose="00000500000000000000" pitchFamily="2" charset="-34"/>
                <a:cs typeface="Pattaya" panose="00000500000000000000" pitchFamily="2" charset="-34"/>
              </a:rPr>
              <a:t>SỐ THẬP PHÂN</a:t>
            </a:r>
          </a:p>
        </p:txBody>
      </p:sp>
      <p:sp>
        <p:nvSpPr>
          <p:cNvPr id="8" name="Freeform 8"/>
          <p:cNvSpPr/>
          <p:nvPr/>
        </p:nvSpPr>
        <p:spPr>
          <a:xfrm>
            <a:off x="12883822" y="6711905"/>
            <a:ext cx="1464374" cy="1352549"/>
          </a:xfrm>
          <a:custGeom>
            <a:avLst/>
            <a:gdLst/>
            <a:ahLst/>
            <a:cxnLst/>
            <a:rect l="l" t="t" r="r" b="b"/>
            <a:pathLst>
              <a:path w="1464374" h="1352549">
                <a:moveTo>
                  <a:pt x="0" y="0"/>
                </a:moveTo>
                <a:lnTo>
                  <a:pt x="1464374" y="0"/>
                </a:lnTo>
                <a:lnTo>
                  <a:pt x="1464374" y="1352549"/>
                </a:lnTo>
                <a:lnTo>
                  <a:pt x="0" y="1352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991132" y="4628990"/>
            <a:ext cx="4228689" cy="6738947"/>
          </a:xfrm>
          <a:custGeom>
            <a:avLst/>
            <a:gdLst/>
            <a:ahLst/>
            <a:cxnLst/>
            <a:rect l="l" t="t" r="r" b="b"/>
            <a:pathLst>
              <a:path w="4228689" h="6738947">
                <a:moveTo>
                  <a:pt x="0" y="0"/>
                </a:moveTo>
                <a:lnTo>
                  <a:pt x="4228689" y="0"/>
                </a:lnTo>
                <a:lnTo>
                  <a:pt x="4228689" y="6738947"/>
                </a:lnTo>
                <a:lnTo>
                  <a:pt x="0" y="6738947"/>
                </a:lnTo>
                <a:lnTo>
                  <a:pt x="0" y="0"/>
                </a:lnTo>
                <a:close/>
              </a:path>
            </a:pathLst>
          </a:custGeom>
          <a:blipFill>
            <a:blip r:embed="rId8">
              <a:duotone>
                <a:prstClr val="black"/>
                <a:schemeClr val="accent5">
                  <a:tint val="45000"/>
                  <a:satMod val="400000"/>
                </a:schemeClr>
              </a:duotone>
            </a:blip>
            <a:stretch>
              <a:fillRect/>
            </a:stretch>
          </a:blipFill>
        </p:spPr>
        <p:txBody>
          <a:bodyPr/>
          <a:lstStyle/>
          <a:p>
            <a:endParaRPr lang="en-US"/>
          </a:p>
        </p:txBody>
      </p:sp>
      <p:sp>
        <p:nvSpPr>
          <p:cNvPr id="11" name="Freeform 11"/>
          <p:cNvSpPr/>
          <p:nvPr/>
        </p:nvSpPr>
        <p:spPr>
          <a:xfrm>
            <a:off x="13092596" y="8577377"/>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392995" y="6873703"/>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6E287752-35F9-4480-B7A3-3858B8C4735A}"/>
              </a:ext>
            </a:extLst>
          </p:cNvPr>
          <p:cNvSpPr txBox="1"/>
          <p:nvPr/>
        </p:nvSpPr>
        <p:spPr>
          <a:xfrm>
            <a:off x="3281612" y="1480277"/>
            <a:ext cx="2805877" cy="92333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2</a:t>
            </a:r>
            <a:endParaRPr kumimoji="0" lang="en-US" sz="5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14" name="Group 13">
            <a:extLst>
              <a:ext uri="{FF2B5EF4-FFF2-40B4-BE49-F238E27FC236}">
                <a16:creationId xmlns:a16="http://schemas.microsoft.com/office/drawing/2014/main" id="{EB3F0AC4-13D6-DACA-D82F-872B7411903F}"/>
              </a:ext>
            </a:extLst>
          </p:cNvPr>
          <p:cNvGrpSpPr/>
          <p:nvPr/>
        </p:nvGrpSpPr>
        <p:grpSpPr>
          <a:xfrm>
            <a:off x="5426878" y="9106760"/>
            <a:ext cx="1232274" cy="707886"/>
            <a:chOff x="694180" y="2626768"/>
            <a:chExt cx="1232274" cy="707886"/>
          </a:xfrm>
        </p:grpSpPr>
        <p:sp>
          <p:nvSpPr>
            <p:cNvPr id="15" name="Arrow: Pentagon 14">
              <a:extLst>
                <a:ext uri="{FF2B5EF4-FFF2-40B4-BE49-F238E27FC236}">
                  <a16:creationId xmlns:a16="http://schemas.microsoft.com/office/drawing/2014/main" id="{CFA265AF-5A5F-BB75-3733-F270906F26B2}"/>
                </a:ext>
              </a:extLst>
            </p:cNvPr>
            <p:cNvSpPr/>
            <p:nvPr/>
          </p:nvSpPr>
          <p:spPr>
            <a:xfrm>
              <a:off x="694180" y="2626768"/>
              <a:ext cx="1232274" cy="707886"/>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1B7F435-9E9D-0CC4-A4DB-C1AA2A02D091}"/>
                </a:ext>
              </a:extLst>
            </p:cNvPr>
            <p:cNvSpPr txBox="1"/>
            <p:nvPr/>
          </p:nvSpPr>
          <p:spPr>
            <a:xfrm>
              <a:off x="694180" y="27498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21" name="Picture 20">
            <a:extLst>
              <a:ext uri="{FF2B5EF4-FFF2-40B4-BE49-F238E27FC236}">
                <a16:creationId xmlns:a16="http://schemas.microsoft.com/office/drawing/2014/main" id="{C4BFF78F-416E-5A1D-87D9-19A75B6998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826" y="191254"/>
            <a:ext cx="2717321" cy="1920240"/>
          </a:xfrm>
          <a:prstGeom prst="rect">
            <a:avLst/>
          </a:prstGeom>
        </p:spPr>
      </p:pic>
      <p:pic>
        <p:nvPicPr>
          <p:cNvPr id="22" name="Picture 21">
            <a:extLst>
              <a:ext uri="{FF2B5EF4-FFF2-40B4-BE49-F238E27FC236}">
                <a16:creationId xmlns:a16="http://schemas.microsoft.com/office/drawing/2014/main" id="{2FC3DE39-FB64-EAC1-96DB-8C7D43A3F2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08475" y="763237"/>
            <a:ext cx="4660430" cy="2959544"/>
          </a:xfrm>
          <a:prstGeom prst="rect">
            <a:avLst/>
          </a:prstGeom>
        </p:spPr>
      </p:pic>
    </p:spTree>
    <p:extLst>
      <p:ext uri="{BB962C8B-B14F-4D97-AF65-F5344CB8AC3E}">
        <p14:creationId xmlns:p14="http://schemas.microsoft.com/office/powerpoint/2010/main" val="287692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 calcmode="lin" valueType="num">
                                      <p:cBhvr>
                                        <p:cTn id="18" dur="1000" fill="hold"/>
                                        <p:tgtEl>
                                          <p:spTgt spid="22"/>
                                        </p:tgtEl>
                                        <p:attrNameLst>
                                          <p:attrName>style.rotation</p:attrName>
                                        </p:attrNameLst>
                                      </p:cBhvr>
                                      <p:tavLst>
                                        <p:tav tm="0">
                                          <p:val>
                                            <p:fltVal val="90"/>
                                          </p:val>
                                        </p:tav>
                                        <p:tav tm="100000">
                                          <p:val>
                                            <p:fltVal val="0"/>
                                          </p:val>
                                        </p:tav>
                                      </p:tavLst>
                                    </p:anim>
                                    <p:animEffect transition="in" filter="fade">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5A8D95"/>
            </a:solidFill>
            <a:prstDash val="solid"/>
            <a:headEnd type="none" w="sm" len="sm"/>
            <a:tailEnd type="none" w="sm" len="sm"/>
          </a:ln>
        </p:spPr>
        <p:txBody>
          <a:bodyPr/>
          <a:lstStyle/>
          <a:p>
            <a:endParaRPr lang="en-US"/>
          </a:p>
        </p:txBody>
      </p:sp>
      <p:sp>
        <p:nvSpPr>
          <p:cNvPr id="3" name="AutoShape 3"/>
          <p:cNvSpPr/>
          <p:nvPr/>
        </p:nvSpPr>
        <p:spPr>
          <a:xfrm flipV="1">
            <a:off x="2147049" y="-5105346"/>
            <a:ext cx="0" cy="17120890"/>
          </a:xfrm>
          <a:prstGeom prst="line">
            <a:avLst/>
          </a:prstGeom>
          <a:ln w="38100" cap="flat">
            <a:solidFill>
              <a:srgbClr val="5A8D95"/>
            </a:solidFill>
            <a:prstDash val="solid"/>
            <a:headEnd type="none" w="sm" len="sm"/>
            <a:tailEnd type="none" w="sm" len="sm"/>
          </a:ln>
        </p:spPr>
        <p:txBody>
          <a:bodyPr/>
          <a:lstStyle/>
          <a:p>
            <a:endParaRPr lang="en-US"/>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FBD1D798-F3F2-2B38-7688-1AAFE93C99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83" y="114300"/>
            <a:ext cx="2066123" cy="1460060"/>
          </a:xfrm>
          <a:prstGeom prst="rect">
            <a:avLst/>
          </a:prstGeom>
        </p:spPr>
      </p:pic>
      <p:sp>
        <p:nvSpPr>
          <p:cNvPr id="14" name="TextBox 11">
            <a:extLst>
              <a:ext uri="{FF2B5EF4-FFF2-40B4-BE49-F238E27FC236}">
                <a16:creationId xmlns:a16="http://schemas.microsoft.com/office/drawing/2014/main" id="{2B09641F-8FF6-28FD-0200-F0DBA0943268}"/>
              </a:ext>
            </a:extLst>
          </p:cNvPr>
          <p:cNvSpPr txBox="1"/>
          <p:nvPr/>
        </p:nvSpPr>
        <p:spPr>
          <a:xfrm>
            <a:off x="2877605" y="2392910"/>
            <a:ext cx="7543800" cy="2584554"/>
          </a:xfrm>
          <a:prstGeom prst="rect">
            <a:avLst/>
          </a:prstGeom>
        </p:spPr>
        <p:txBody>
          <a:bodyPr wrap="square" lIns="0" tIns="0" rIns="0" bIns="0" rtlCol="0" anchor="t">
            <a:spAutoFit/>
          </a:bodyPr>
          <a:lstStyle/>
          <a:p>
            <a:pPr algn="l">
              <a:lnSpc>
                <a:spcPts val="10517"/>
              </a:lnSpc>
            </a:pPr>
            <a:r>
              <a:rPr lang="en-US" sz="7200">
                <a:solidFill>
                  <a:srgbClr val="002060"/>
                </a:solidFill>
                <a:latin typeface="Montserrat SemiBold" panose="00000700000000000000" pitchFamily="2" charset="0"/>
              </a:rPr>
              <a:t>THỰC HÀNH -  VẬN DỤNG</a:t>
            </a:r>
          </a:p>
        </p:txBody>
      </p:sp>
      <p:grpSp>
        <p:nvGrpSpPr>
          <p:cNvPr id="15" name="Group 9">
            <a:extLst>
              <a:ext uri="{FF2B5EF4-FFF2-40B4-BE49-F238E27FC236}">
                <a16:creationId xmlns:a16="http://schemas.microsoft.com/office/drawing/2014/main" id="{99F45326-B1B8-D81E-47F3-1A499B04105E}"/>
              </a:ext>
            </a:extLst>
          </p:cNvPr>
          <p:cNvGrpSpPr/>
          <p:nvPr/>
        </p:nvGrpSpPr>
        <p:grpSpPr>
          <a:xfrm>
            <a:off x="11569175" y="3763797"/>
            <a:ext cx="5246968" cy="5246370"/>
            <a:chOff x="0" y="0"/>
            <a:chExt cx="6350013" cy="6349289"/>
          </a:xfrm>
        </p:grpSpPr>
        <p:sp>
          <p:nvSpPr>
            <p:cNvPr id="16" name="Freeform 10">
              <a:extLst>
                <a:ext uri="{FF2B5EF4-FFF2-40B4-BE49-F238E27FC236}">
                  <a16:creationId xmlns:a16="http://schemas.microsoft.com/office/drawing/2014/main" id="{56FCD783-E5D0-8B74-3AB9-1ABD38687B4F}"/>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2"/>
              <a:stretch>
                <a:fillRect l="-25321" r="-25321"/>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2000" fill="hold"/>
                                        <p:tgtEl>
                                          <p:spTgt spid="15"/>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174217" y="2810868"/>
            <a:ext cx="10668000" cy="1477328"/>
          </a:xfrm>
          <a:prstGeom prst="rect">
            <a:avLst/>
          </a:prstGeom>
        </p:spPr>
        <p:txBody>
          <a:bodyPr wrap="square" lIns="0" tIns="0" rIns="0" bIns="0" rtlCol="0" anchor="t">
            <a:spAutoFit/>
          </a:bodyPr>
          <a:lstStyle/>
          <a:p>
            <a:r>
              <a:rPr lang="vi-VN" sz="4800">
                <a:solidFill>
                  <a:srgbClr val="002060"/>
                </a:solidFill>
                <a:latin typeface="Montserrat SemiBold" panose="00000700000000000000" pitchFamily="2" charset="0"/>
              </a:rPr>
              <a:t>Đề xuất ý tưởng và cách làm "Dụng cụ học số thập phân"</a:t>
            </a:r>
            <a:endParaRPr lang="en-US" sz="4800">
              <a:solidFill>
                <a:srgbClr val="002060"/>
              </a:solidFill>
              <a:latin typeface="Montserrat SemiBold" panose="00000700000000000000"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9" name="TextBox 11">
            <a:extLst>
              <a:ext uri="{FF2B5EF4-FFF2-40B4-BE49-F238E27FC236}">
                <a16:creationId xmlns:a16="http://schemas.microsoft.com/office/drawing/2014/main" id="{E8EE4D65-8DBB-21E9-7190-152873C18CBD}"/>
              </a:ext>
            </a:extLst>
          </p:cNvPr>
          <p:cNvSpPr txBox="1"/>
          <p:nvPr/>
        </p:nvSpPr>
        <p:spPr>
          <a:xfrm>
            <a:off x="2133600" y="1667531"/>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3:</a:t>
            </a:r>
          </a:p>
        </p:txBody>
      </p:sp>
      <p:pic>
        <p:nvPicPr>
          <p:cNvPr id="11" name="Picture 10">
            <a:extLst>
              <a:ext uri="{FF2B5EF4-FFF2-40B4-BE49-F238E27FC236}">
                <a16:creationId xmlns:a16="http://schemas.microsoft.com/office/drawing/2014/main" id="{E0985476-89D4-029B-5642-2AD337409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22378" y="3558576"/>
            <a:ext cx="3976589" cy="4983070"/>
          </a:xfrm>
          <a:prstGeom prst="rect">
            <a:avLst/>
          </a:prstGeom>
        </p:spPr>
      </p:pic>
      <p:sp>
        <p:nvSpPr>
          <p:cNvPr id="14" name="TextBox 5">
            <a:extLst>
              <a:ext uri="{FF2B5EF4-FFF2-40B4-BE49-F238E27FC236}">
                <a16:creationId xmlns:a16="http://schemas.microsoft.com/office/drawing/2014/main" id="{F34A0DE1-D0DF-FFDF-F481-C4408DBE4688}"/>
              </a:ext>
            </a:extLst>
          </p:cNvPr>
          <p:cNvSpPr txBox="1"/>
          <p:nvPr/>
        </p:nvSpPr>
        <p:spPr>
          <a:xfrm>
            <a:off x="8272233" y="9662033"/>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13 SGK</a:t>
            </a:r>
          </a:p>
        </p:txBody>
      </p:sp>
      <p:pic>
        <p:nvPicPr>
          <p:cNvPr id="10" name="Picture 9">
            <a:extLst>
              <a:ext uri="{FF2B5EF4-FFF2-40B4-BE49-F238E27FC236}">
                <a16:creationId xmlns:a16="http://schemas.microsoft.com/office/drawing/2014/main" id="{69C51F3B-64B2-D2B2-3675-9D050E4A3A8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000" y="7019447"/>
            <a:ext cx="3148360" cy="4040752"/>
          </a:xfrm>
          <a:prstGeom prst="rect">
            <a:avLst/>
          </a:prstGeom>
        </p:spPr>
      </p:pic>
    </p:spTree>
    <p:extLst>
      <p:ext uri="{BB962C8B-B14F-4D97-AF65-F5344CB8AC3E}">
        <p14:creationId xmlns:p14="http://schemas.microsoft.com/office/powerpoint/2010/main" val="24252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388951" y="1947230"/>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3252466" y="1775959"/>
            <a:ext cx="12671325" cy="2063963"/>
          </a:xfrm>
          <a:prstGeom prst="rect">
            <a:avLst/>
          </a:prstGeom>
        </p:spPr>
        <p:txBody>
          <a:bodyPr lIns="0" tIns="0" rIns="0" bIns="0" rtlCol="0" anchor="t">
            <a:spAutoFit/>
          </a:bodyPr>
          <a:lstStyle/>
          <a:p>
            <a:pPr algn="ctr">
              <a:lnSpc>
                <a:spcPts val="5494"/>
              </a:lnSpc>
            </a:pPr>
            <a:r>
              <a:rPr lang="vi-VN" sz="3924">
                <a:solidFill>
                  <a:srgbClr val="002060"/>
                </a:solidFill>
                <a:latin typeface="Montserrat Medium" panose="00000600000000000000" pitchFamily="2" charset="0"/>
              </a:rPr>
              <a:t>Dựa vào tiêu chí của nhóm, hãy thảo luận </a:t>
            </a:r>
            <a:endParaRPr lang="en-US" sz="3924">
              <a:solidFill>
                <a:srgbClr val="002060"/>
              </a:solidFill>
              <a:latin typeface="Montserrat Medium" panose="00000600000000000000" pitchFamily="2" charset="0"/>
            </a:endParaRPr>
          </a:p>
          <a:p>
            <a:pPr algn="ctr">
              <a:lnSpc>
                <a:spcPts val="5494"/>
              </a:lnSpc>
            </a:pPr>
            <a:r>
              <a:rPr lang="vi-VN" sz="3924">
                <a:solidFill>
                  <a:srgbClr val="002060"/>
                </a:solidFill>
                <a:latin typeface="Montserrat Medium" panose="00000600000000000000" pitchFamily="2" charset="0"/>
              </a:rPr>
              <a:t>và chia sẻ ý tưởng làm </a:t>
            </a:r>
            <a:r>
              <a:rPr lang="en-US" sz="3924">
                <a:solidFill>
                  <a:srgbClr val="002060"/>
                </a:solidFill>
                <a:latin typeface="Montserrat Medium" panose="00000600000000000000" pitchFamily="2" charset="0"/>
              </a:rPr>
              <a:t>“</a:t>
            </a:r>
            <a:r>
              <a:rPr lang="vi-VN" sz="3924">
                <a:solidFill>
                  <a:srgbClr val="002060"/>
                </a:solidFill>
                <a:latin typeface="Montserrat Medium" panose="00000600000000000000" pitchFamily="2" charset="0"/>
              </a:rPr>
              <a:t>Dụng cụ học </a:t>
            </a:r>
            <a:endParaRPr lang="en-US" sz="3924">
              <a:solidFill>
                <a:srgbClr val="002060"/>
              </a:solidFill>
              <a:latin typeface="Montserrat Medium" panose="00000600000000000000" pitchFamily="2" charset="0"/>
            </a:endParaRPr>
          </a:p>
          <a:p>
            <a:pPr algn="ctr">
              <a:lnSpc>
                <a:spcPts val="5494"/>
              </a:lnSpc>
            </a:pPr>
            <a:r>
              <a:rPr lang="vi-VN" sz="3924">
                <a:solidFill>
                  <a:srgbClr val="002060"/>
                </a:solidFill>
                <a:latin typeface="Montserrat Medium" panose="00000600000000000000" pitchFamily="2" charset="0"/>
              </a:rPr>
              <a:t>số thập phân</a:t>
            </a:r>
            <a:r>
              <a:rPr lang="en-US" sz="3924">
                <a:solidFill>
                  <a:srgbClr val="002060"/>
                </a:solidFill>
                <a:latin typeface="Montserrat Medium" panose="00000600000000000000" pitchFamily="2" charset="0"/>
              </a:rPr>
              <a:t>”</a:t>
            </a:r>
          </a:p>
        </p:txBody>
      </p:sp>
      <p:sp>
        <p:nvSpPr>
          <p:cNvPr id="6" name="Freeform 6"/>
          <p:cNvSpPr/>
          <p:nvPr/>
        </p:nvSpPr>
        <p:spPr>
          <a:xfrm flipH="1">
            <a:off x="-739218" y="4377643"/>
            <a:ext cx="3261914" cy="41148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12" name="Picture 11">
            <a:extLst>
              <a:ext uri="{FF2B5EF4-FFF2-40B4-BE49-F238E27FC236}">
                <a16:creationId xmlns:a16="http://schemas.microsoft.com/office/drawing/2014/main" id="{6601D054-72F4-948D-7B39-234E7E7F5EDD}"/>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07068" y="759656"/>
            <a:ext cx="2581275" cy="2819400"/>
          </a:xfrm>
          <a:prstGeom prst="rect">
            <a:avLst/>
          </a:prstGeom>
        </p:spPr>
      </p:pic>
      <p:sp>
        <p:nvSpPr>
          <p:cNvPr id="10" name="TextBox 11">
            <a:extLst>
              <a:ext uri="{FF2B5EF4-FFF2-40B4-BE49-F238E27FC236}">
                <a16:creationId xmlns:a16="http://schemas.microsoft.com/office/drawing/2014/main" id="{3903A6B2-0EA5-E444-7513-3B2783F2B54C}"/>
              </a:ext>
            </a:extLst>
          </p:cNvPr>
          <p:cNvSpPr txBox="1"/>
          <p:nvPr/>
        </p:nvSpPr>
        <p:spPr>
          <a:xfrm>
            <a:off x="2437203" y="1844828"/>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a</a:t>
            </a:r>
          </a:p>
        </p:txBody>
      </p:sp>
      <p:pic>
        <p:nvPicPr>
          <p:cNvPr id="17" name="Picture 16">
            <a:extLst>
              <a:ext uri="{FF2B5EF4-FFF2-40B4-BE49-F238E27FC236}">
                <a16:creationId xmlns:a16="http://schemas.microsoft.com/office/drawing/2014/main" id="{989750A7-9569-5BF2-10E0-285548866398}"/>
              </a:ext>
            </a:extLst>
          </p:cNvPr>
          <p:cNvPicPr>
            <a:picLocks noChangeAspect="1"/>
          </p:cNvPicPr>
          <p:nvPr/>
        </p:nvPicPr>
        <p:blipFill>
          <a:blip r:embed="rId9"/>
          <a:stretch>
            <a:fillRect/>
          </a:stretch>
        </p:blipFill>
        <p:spPr>
          <a:xfrm>
            <a:off x="2518577" y="3858885"/>
            <a:ext cx="5047735" cy="5176388"/>
          </a:xfrm>
          <a:prstGeom prst="rect">
            <a:avLst/>
          </a:prstGeom>
        </p:spPr>
      </p:pic>
      <p:pic>
        <p:nvPicPr>
          <p:cNvPr id="8" name="Picture 7">
            <a:extLst>
              <a:ext uri="{FF2B5EF4-FFF2-40B4-BE49-F238E27FC236}">
                <a16:creationId xmlns:a16="http://schemas.microsoft.com/office/drawing/2014/main" id="{E9C44B1F-2AD5-6EC0-D1D7-93AFD9A30E40}"/>
              </a:ext>
            </a:extLst>
          </p:cNvPr>
          <p:cNvPicPr>
            <a:picLocks noChangeAspect="1"/>
          </p:cNvPicPr>
          <p:nvPr/>
        </p:nvPicPr>
        <p:blipFill>
          <a:blip r:embed="rId10"/>
          <a:stretch>
            <a:fillRect/>
          </a:stretch>
        </p:blipFill>
        <p:spPr>
          <a:xfrm>
            <a:off x="9193150" y="5517080"/>
            <a:ext cx="6214307" cy="3484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388951" y="1947230"/>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5203940" y="1894920"/>
            <a:ext cx="8167445" cy="1358642"/>
          </a:xfrm>
          <a:prstGeom prst="rect">
            <a:avLst/>
          </a:prstGeom>
        </p:spPr>
        <p:txBody>
          <a:bodyPr wrap="square" lIns="0" tIns="0" rIns="0" bIns="0" rtlCol="0" anchor="t">
            <a:spAutoFit/>
          </a:bodyPr>
          <a:lstStyle/>
          <a:p>
            <a:pPr>
              <a:lnSpc>
                <a:spcPts val="5494"/>
              </a:lnSpc>
            </a:pPr>
            <a:r>
              <a:rPr lang="vi-VN" sz="3924">
                <a:solidFill>
                  <a:srgbClr val="002060"/>
                </a:solidFill>
                <a:latin typeface="Montserrat Medium" panose="00000600000000000000" pitchFamily="2" charset="0"/>
              </a:rPr>
              <a:t>Lựa chọn ý tưởng và phác thảo "Dụng cụ học số thập phân"</a:t>
            </a:r>
            <a:endParaRPr lang="en-US" sz="3924">
              <a:solidFill>
                <a:srgbClr val="002060"/>
              </a:solidFill>
              <a:latin typeface="Montserrat Medium" panose="00000600000000000000" pitchFamily="2" charset="0"/>
            </a:endParaRPr>
          </a:p>
        </p:txBody>
      </p:sp>
      <p:sp>
        <p:nvSpPr>
          <p:cNvPr id="6" name="Freeform 6"/>
          <p:cNvSpPr/>
          <p:nvPr/>
        </p:nvSpPr>
        <p:spPr>
          <a:xfrm flipH="1">
            <a:off x="-739218" y="4377643"/>
            <a:ext cx="3261914" cy="41148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12" name="Picture 11">
            <a:extLst>
              <a:ext uri="{FF2B5EF4-FFF2-40B4-BE49-F238E27FC236}">
                <a16:creationId xmlns:a16="http://schemas.microsoft.com/office/drawing/2014/main" id="{6601D054-72F4-948D-7B39-234E7E7F5EDD}"/>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622665" y="809748"/>
            <a:ext cx="2581275" cy="2819400"/>
          </a:xfrm>
          <a:prstGeom prst="rect">
            <a:avLst/>
          </a:prstGeom>
        </p:spPr>
      </p:pic>
      <p:sp>
        <p:nvSpPr>
          <p:cNvPr id="10" name="TextBox 11">
            <a:extLst>
              <a:ext uri="{FF2B5EF4-FFF2-40B4-BE49-F238E27FC236}">
                <a16:creationId xmlns:a16="http://schemas.microsoft.com/office/drawing/2014/main" id="{3903A6B2-0EA5-E444-7513-3B2783F2B54C}"/>
              </a:ext>
            </a:extLst>
          </p:cNvPr>
          <p:cNvSpPr txBox="1"/>
          <p:nvPr/>
        </p:nvSpPr>
        <p:spPr>
          <a:xfrm>
            <a:off x="3352800" y="1894920"/>
            <a:ext cx="815263" cy="923330"/>
          </a:xfrm>
          <a:prstGeom prst="rect">
            <a:avLst/>
          </a:prstGeom>
          <a:noFill/>
        </p:spPr>
        <p:txBody>
          <a:bodyPr wrap="square" lIns="0" tIns="0" rIns="0" bIns="0" rtlCol="0" anchor="t">
            <a:spAutoFit/>
          </a:bodyPr>
          <a:lstStyle/>
          <a:p>
            <a:pPr algn="ctr"/>
            <a:r>
              <a:rPr lang="en-US" sz="6000">
                <a:solidFill>
                  <a:schemeClr val="bg1"/>
                </a:solidFill>
                <a:latin typeface="Montserrat SemiBold" panose="00000700000000000000" pitchFamily="2" charset="0"/>
              </a:rPr>
              <a:t>b</a:t>
            </a:r>
          </a:p>
        </p:txBody>
      </p:sp>
      <p:pic>
        <p:nvPicPr>
          <p:cNvPr id="9" name="Picture 8">
            <a:extLst>
              <a:ext uri="{FF2B5EF4-FFF2-40B4-BE49-F238E27FC236}">
                <a16:creationId xmlns:a16="http://schemas.microsoft.com/office/drawing/2014/main" id="{AAEA06EC-0B19-233F-FBA3-85AF3579CC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10078" y="3272743"/>
            <a:ext cx="3571875" cy="6324600"/>
          </a:xfrm>
          <a:prstGeom prst="rect">
            <a:avLst/>
          </a:prstGeom>
        </p:spPr>
      </p:pic>
      <p:sp>
        <p:nvSpPr>
          <p:cNvPr id="13" name="Freeform 2">
            <a:extLst>
              <a:ext uri="{FF2B5EF4-FFF2-40B4-BE49-F238E27FC236}">
                <a16:creationId xmlns:a16="http://schemas.microsoft.com/office/drawing/2014/main" id="{97906228-DFC6-6C41-9742-AD282A6CC597}"/>
              </a:ext>
            </a:extLst>
          </p:cNvPr>
          <p:cNvSpPr/>
          <p:nvPr/>
        </p:nvSpPr>
        <p:spPr>
          <a:xfrm rot="-5503936">
            <a:off x="8685643" y="2215342"/>
            <a:ext cx="2033283" cy="4236873"/>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TextBox 8">
            <a:extLst>
              <a:ext uri="{FF2B5EF4-FFF2-40B4-BE49-F238E27FC236}">
                <a16:creationId xmlns:a16="http://schemas.microsoft.com/office/drawing/2014/main" id="{B003C3E4-99DC-8F01-0AEC-35A05FBE356D}"/>
              </a:ext>
            </a:extLst>
          </p:cNvPr>
          <p:cNvSpPr txBox="1"/>
          <p:nvPr/>
        </p:nvSpPr>
        <p:spPr>
          <a:xfrm>
            <a:off x="8554838" y="3752156"/>
            <a:ext cx="2722762" cy="738664"/>
          </a:xfrm>
          <a:prstGeom prst="rect">
            <a:avLst/>
          </a:prstGeom>
        </p:spPr>
        <p:txBody>
          <a:bodyPr wrap="square" lIns="0" tIns="0" rIns="0" bIns="0" rtlCol="0" anchor="t">
            <a:spAutoFit/>
          </a:bodyPr>
          <a:lstStyle/>
          <a:p>
            <a:r>
              <a:rPr lang="vi-VN" sz="2400">
                <a:solidFill>
                  <a:srgbClr val="002060"/>
                </a:solidFill>
                <a:latin typeface="Montserrat Medium" panose="00000600000000000000" pitchFamily="2" charset="0"/>
              </a:rPr>
              <a:t>Đây là bản thiết kế của nhóm tớ</a:t>
            </a:r>
            <a:endParaRPr lang="en-US" sz="2400">
              <a:solidFill>
                <a:srgbClr val="002060"/>
              </a:solidFill>
              <a:latin typeface="Montserrat Medium" panose="00000600000000000000" pitchFamily="2" charset="0"/>
            </a:endParaRPr>
          </a:p>
        </p:txBody>
      </p:sp>
    </p:spTree>
    <p:extLst>
      <p:ext uri="{BB962C8B-B14F-4D97-AF65-F5344CB8AC3E}">
        <p14:creationId xmlns:p14="http://schemas.microsoft.com/office/powerpoint/2010/main" val="1142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5744518" y="885573"/>
            <a:ext cx="3657600" cy="1435608"/>
          </a:xfrm>
          <a:custGeom>
            <a:avLst/>
            <a:gdLst/>
            <a:ahLst/>
            <a:cxnLst/>
            <a:rect l="l" t="t" r="r" b="b"/>
            <a:pathLst>
              <a:path w="3657600" h="1435608">
                <a:moveTo>
                  <a:pt x="0" y="0"/>
                </a:moveTo>
                <a:lnTo>
                  <a:pt x="3657600" y="0"/>
                </a:lnTo>
                <a:lnTo>
                  <a:pt x="3657600" y="1435608"/>
                </a:lnTo>
                <a:lnTo>
                  <a:pt x="0" y="1435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028581" y="3894946"/>
            <a:ext cx="3556163" cy="352383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365919" y="3894946"/>
            <a:ext cx="3556163" cy="3523834"/>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2700241" y="3930603"/>
            <a:ext cx="3556163" cy="3523834"/>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V="1">
            <a:off x="31346" y="0"/>
            <a:ext cx="5051344" cy="2753810"/>
          </a:xfrm>
          <a:custGeom>
            <a:avLst/>
            <a:gdLst/>
            <a:ahLst/>
            <a:cxnLst/>
            <a:rect l="l" t="t" r="r" b="b"/>
            <a:pathLst>
              <a:path w="5863057" h="4114800">
                <a:moveTo>
                  <a:pt x="0" y="4114800"/>
                </a:moveTo>
                <a:lnTo>
                  <a:pt x="5863056" y="4114800"/>
                </a:lnTo>
                <a:lnTo>
                  <a:pt x="5863056"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028581" y="7580705"/>
            <a:ext cx="3762619" cy="2215991"/>
          </a:xfrm>
          <a:prstGeom prst="rect">
            <a:avLst/>
          </a:prstGeom>
        </p:spPr>
        <p:txBody>
          <a:bodyPr wrap="square" lIns="0" tIns="0" rIns="0" bIns="0" rtlCol="0" anchor="t">
            <a:spAutoFit/>
          </a:bodyPr>
          <a:lstStyle/>
          <a:p>
            <a:pPr algn="just"/>
            <a:r>
              <a:rPr lang="en-US" sz="2400">
                <a:solidFill>
                  <a:srgbClr val="9B6543"/>
                </a:solidFill>
                <a:latin typeface="Montserrat Medium" panose="00000600000000000000" pitchFamily="2" charset="0"/>
              </a:rPr>
              <a:t>Giáo viên chia học sinh chơi theo nhóm. </a:t>
            </a:r>
            <a:r>
              <a:rPr lang="vi-VN" sz="2400">
                <a:solidFill>
                  <a:srgbClr val="9B6543"/>
                </a:solidFill>
                <a:latin typeface="Montserrat Medium" panose="00000600000000000000" pitchFamily="2" charset="0"/>
              </a:rPr>
              <a:t>Mỗi </a:t>
            </a:r>
            <a:r>
              <a:rPr lang="en-US" sz="2400">
                <a:solidFill>
                  <a:srgbClr val="9B6543"/>
                </a:solidFill>
                <a:latin typeface="Montserrat Medium" panose="00000600000000000000" pitchFamily="2" charset="0"/>
              </a:rPr>
              <a:t>nhóm</a:t>
            </a:r>
            <a:r>
              <a:rPr lang="vi-VN" sz="2400">
                <a:solidFill>
                  <a:srgbClr val="9B6543"/>
                </a:solidFill>
                <a:latin typeface="Montserrat Medium" panose="00000600000000000000" pitchFamily="2" charset="0"/>
              </a:rPr>
              <a:t> nhận được một bảng Bingo với các ô vuông chứa các câu hỏi khác nhau.</a:t>
            </a:r>
            <a:endParaRPr lang="en-US" sz="2400">
              <a:solidFill>
                <a:srgbClr val="9B6543"/>
              </a:solidFill>
              <a:latin typeface="Montserrat Medium" panose="00000600000000000000" pitchFamily="2" charset="0"/>
            </a:endParaRPr>
          </a:p>
        </p:txBody>
      </p:sp>
      <p:sp>
        <p:nvSpPr>
          <p:cNvPr id="9" name="Freeform 9"/>
          <p:cNvSpPr/>
          <p:nvPr/>
        </p:nvSpPr>
        <p:spPr>
          <a:xfrm flipH="1">
            <a:off x="15468600" y="7845161"/>
            <a:ext cx="3177704" cy="2503074"/>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964225" y="5996571"/>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2339923" y="4259136"/>
            <a:ext cx="978832" cy="1208562"/>
          </a:xfrm>
          <a:custGeom>
            <a:avLst/>
            <a:gdLst/>
            <a:ahLst/>
            <a:cxnLst/>
            <a:rect l="l" t="t" r="r" b="b"/>
            <a:pathLst>
              <a:path w="2742386" h="2742386">
                <a:moveTo>
                  <a:pt x="0" y="0"/>
                </a:moveTo>
                <a:lnTo>
                  <a:pt x="2742386" y="0"/>
                </a:lnTo>
                <a:lnTo>
                  <a:pt x="2742386" y="2742386"/>
                </a:lnTo>
                <a:lnTo>
                  <a:pt x="0" y="2742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8">
            <a:extLst>
              <a:ext uri="{FF2B5EF4-FFF2-40B4-BE49-F238E27FC236}">
                <a16:creationId xmlns:a16="http://schemas.microsoft.com/office/drawing/2014/main" id="{3790FB81-B2C5-9FB1-953E-14E3303D7E83}"/>
              </a:ext>
            </a:extLst>
          </p:cNvPr>
          <p:cNvSpPr txBox="1"/>
          <p:nvPr/>
        </p:nvSpPr>
        <p:spPr>
          <a:xfrm>
            <a:off x="7418406" y="7556460"/>
            <a:ext cx="3762619" cy="2215991"/>
          </a:xfrm>
          <a:prstGeom prst="rect">
            <a:avLst/>
          </a:prstGeom>
        </p:spPr>
        <p:txBody>
          <a:bodyPr wrap="square" lIns="0" tIns="0" rIns="0" bIns="0" rtlCol="0" anchor="t">
            <a:spAutoFit/>
          </a:bodyPr>
          <a:lstStyle/>
          <a:p>
            <a:pPr algn="just"/>
            <a:r>
              <a:rPr lang="en-US" sz="2400">
                <a:solidFill>
                  <a:srgbClr val="9B6543"/>
                </a:solidFill>
                <a:latin typeface="Montserrat Medium" panose="00000600000000000000" pitchFamily="2" charset="0"/>
              </a:rPr>
              <a:t>Lần lượt mỗi nhóm chọn một ô số bất kì và trả lời câu hỏi. V</a:t>
            </a:r>
            <a:r>
              <a:rPr lang="vi-VN" sz="2400">
                <a:solidFill>
                  <a:srgbClr val="9B6543"/>
                </a:solidFill>
                <a:latin typeface="Montserrat Medium" panose="00000600000000000000" pitchFamily="2" charset="0"/>
              </a:rPr>
              <a:t>ới mỗi câu t</a:t>
            </a:r>
            <a:r>
              <a:rPr lang="en-US" sz="2400">
                <a:solidFill>
                  <a:srgbClr val="9B6543"/>
                </a:solidFill>
                <a:latin typeface="Montserrat Medium" panose="00000600000000000000" pitchFamily="2" charset="0"/>
              </a:rPr>
              <a:t>r</a:t>
            </a:r>
            <a:r>
              <a:rPr lang="vi-VN" sz="2400">
                <a:solidFill>
                  <a:srgbClr val="9B6543"/>
                </a:solidFill>
                <a:latin typeface="Montserrat Medium" panose="00000600000000000000" pitchFamily="2" charset="0"/>
              </a:rPr>
              <a:t>ả lời đúng sẽ nhận được </a:t>
            </a:r>
            <a:r>
              <a:rPr lang="en-US" sz="2400">
                <a:solidFill>
                  <a:srgbClr val="9B6543"/>
                </a:solidFill>
                <a:latin typeface="Montserrat Medium" panose="00000600000000000000" pitchFamily="2" charset="0"/>
              </a:rPr>
              <a:t>ngôi sao</a:t>
            </a:r>
            <a:r>
              <a:rPr lang="vi-VN" sz="2400">
                <a:solidFill>
                  <a:srgbClr val="9B6543"/>
                </a:solidFill>
                <a:latin typeface="Montserrat Medium" panose="00000600000000000000" pitchFamily="2" charset="0"/>
              </a:rPr>
              <a:t> tại ô vuông tương ứng.</a:t>
            </a:r>
            <a:endParaRPr lang="en-US" sz="2400">
              <a:solidFill>
                <a:srgbClr val="9B6543"/>
              </a:solidFill>
              <a:latin typeface="Montserrat Medium" panose="00000600000000000000" pitchFamily="2" charset="0"/>
            </a:endParaRPr>
          </a:p>
        </p:txBody>
      </p:sp>
      <p:sp>
        <p:nvSpPr>
          <p:cNvPr id="17" name="TextBox 8">
            <a:extLst>
              <a:ext uri="{FF2B5EF4-FFF2-40B4-BE49-F238E27FC236}">
                <a16:creationId xmlns:a16="http://schemas.microsoft.com/office/drawing/2014/main" id="{0A484A80-56ED-1566-0D83-6C9E499BC494}"/>
              </a:ext>
            </a:extLst>
          </p:cNvPr>
          <p:cNvSpPr txBox="1"/>
          <p:nvPr/>
        </p:nvSpPr>
        <p:spPr>
          <a:xfrm>
            <a:off x="12700241" y="7735217"/>
            <a:ext cx="3870609" cy="2215991"/>
          </a:xfrm>
          <a:prstGeom prst="rect">
            <a:avLst/>
          </a:prstGeom>
        </p:spPr>
        <p:txBody>
          <a:bodyPr wrap="square" lIns="0" tIns="0" rIns="0" bIns="0" rtlCol="0" anchor="t">
            <a:spAutoFit/>
          </a:bodyPr>
          <a:lstStyle/>
          <a:p>
            <a:pPr algn="just"/>
            <a:r>
              <a:rPr lang="en-US" sz="2400">
                <a:solidFill>
                  <a:srgbClr val="9B6543"/>
                </a:solidFill>
                <a:latin typeface="Montserrat Medium" panose="00000600000000000000" pitchFamily="2" charset="0"/>
              </a:rPr>
              <a:t>N</a:t>
            </a:r>
            <a:r>
              <a:rPr lang="vi-VN" sz="2400">
                <a:solidFill>
                  <a:srgbClr val="9B6543"/>
                </a:solidFill>
                <a:latin typeface="Montserrat Medium" panose="00000600000000000000" pitchFamily="2" charset="0"/>
              </a:rPr>
              <a:t>ếu những </a:t>
            </a:r>
            <a:r>
              <a:rPr lang="en-US" sz="2400">
                <a:solidFill>
                  <a:srgbClr val="9B6543"/>
                </a:solidFill>
                <a:latin typeface="Montserrat Medium" panose="00000600000000000000" pitchFamily="2" charset="0"/>
              </a:rPr>
              <a:t>ngôi sao</a:t>
            </a:r>
            <a:r>
              <a:rPr lang="vi-VN" sz="2400">
                <a:solidFill>
                  <a:srgbClr val="9B6543"/>
                </a:solidFill>
                <a:latin typeface="Montserrat Medium" panose="00000600000000000000" pitchFamily="2" charset="0"/>
              </a:rPr>
              <a:t> tìm được tạo thành những đường dọc/ngang/chéo, người chơi kêu lên “Bingo” và giành chiến thắng.</a:t>
            </a:r>
            <a:endParaRPr lang="en-US" sz="2400">
              <a:solidFill>
                <a:srgbClr val="9B6543"/>
              </a:solidFill>
              <a:latin typeface="Montserrat Medium" panose="00000600000000000000" pitchFamily="2" charset="0"/>
            </a:endParaRPr>
          </a:p>
        </p:txBody>
      </p:sp>
      <p:sp>
        <p:nvSpPr>
          <p:cNvPr id="18" name="Freeform 11">
            <a:extLst>
              <a:ext uri="{FF2B5EF4-FFF2-40B4-BE49-F238E27FC236}">
                <a16:creationId xmlns:a16="http://schemas.microsoft.com/office/drawing/2014/main" id="{E1914813-D957-DF47-EB9A-97FB8F28B1B7}"/>
              </a:ext>
            </a:extLst>
          </p:cNvPr>
          <p:cNvSpPr/>
          <p:nvPr/>
        </p:nvSpPr>
        <p:spPr>
          <a:xfrm>
            <a:off x="4103858" y="4448300"/>
            <a:ext cx="978832" cy="1208563"/>
          </a:xfrm>
          <a:custGeom>
            <a:avLst/>
            <a:gdLst/>
            <a:ahLst/>
            <a:cxnLst/>
            <a:rect l="l" t="t" r="r" b="b"/>
            <a:pathLst>
              <a:path w="2742386" h="2742386">
                <a:moveTo>
                  <a:pt x="0" y="0"/>
                </a:moveTo>
                <a:lnTo>
                  <a:pt x="2742386" y="0"/>
                </a:lnTo>
                <a:lnTo>
                  <a:pt x="2742386" y="2742386"/>
                </a:lnTo>
                <a:lnTo>
                  <a:pt x="0" y="2742386"/>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a:noFill/>
          </a:ln>
        </p:spPr>
        <p:txBody>
          <a:bodyPr/>
          <a:lstStyle/>
          <a:p>
            <a:endParaRPr lang="en-US"/>
          </a:p>
        </p:txBody>
      </p:sp>
      <p:sp>
        <p:nvSpPr>
          <p:cNvPr id="19" name="Freeform 11">
            <a:extLst>
              <a:ext uri="{FF2B5EF4-FFF2-40B4-BE49-F238E27FC236}">
                <a16:creationId xmlns:a16="http://schemas.microsoft.com/office/drawing/2014/main" id="{199FF4DF-29D1-6187-AD6E-07D2A79B657A}"/>
              </a:ext>
            </a:extLst>
          </p:cNvPr>
          <p:cNvSpPr/>
          <p:nvPr/>
        </p:nvSpPr>
        <p:spPr>
          <a:xfrm>
            <a:off x="3003494" y="5143500"/>
            <a:ext cx="1244058" cy="1375416"/>
          </a:xfrm>
          <a:custGeom>
            <a:avLst/>
            <a:gdLst/>
            <a:ahLst/>
            <a:cxnLst/>
            <a:rect l="l" t="t" r="r" b="b"/>
            <a:pathLst>
              <a:path w="2742386" h="2742386">
                <a:moveTo>
                  <a:pt x="0" y="0"/>
                </a:moveTo>
                <a:lnTo>
                  <a:pt x="2742386" y="0"/>
                </a:lnTo>
                <a:lnTo>
                  <a:pt x="2742386" y="2742386"/>
                </a:lnTo>
                <a:lnTo>
                  <a:pt x="0" y="2742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D6496D9-8FF6-0CC9-54F7-951924F1FA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8218" y="0"/>
            <a:ext cx="5968017" cy="3259130"/>
          </a:xfrm>
          <a:prstGeom prst="rect">
            <a:avLst/>
          </a:prstGeom>
        </p:spPr>
      </p:pic>
      <p:pic>
        <p:nvPicPr>
          <p:cNvPr id="23" name="Picture 22">
            <a:extLst>
              <a:ext uri="{FF2B5EF4-FFF2-40B4-BE49-F238E27FC236}">
                <a16:creationId xmlns:a16="http://schemas.microsoft.com/office/drawing/2014/main" id="{FAB59CEB-A3E5-39B8-50EF-EBE749F6D78D}"/>
              </a:ext>
            </a:extLst>
          </p:cNvPr>
          <p:cNvPicPr>
            <a:picLocks noChangeAspect="1"/>
          </p:cNvPicPr>
          <p:nvPr/>
        </p:nvPicPr>
        <p:blipFill rotWithShape="1">
          <a:blip r:embed="rId14"/>
          <a:srcRect b="2789"/>
          <a:stretch/>
        </p:blipFill>
        <p:spPr>
          <a:xfrm>
            <a:off x="7749336" y="4259136"/>
            <a:ext cx="2789328" cy="2789012"/>
          </a:xfrm>
          <a:prstGeom prst="rect">
            <a:avLst/>
          </a:prstGeom>
        </p:spPr>
      </p:pic>
      <p:pic>
        <p:nvPicPr>
          <p:cNvPr id="25" name="Picture 24">
            <a:extLst>
              <a:ext uri="{FF2B5EF4-FFF2-40B4-BE49-F238E27FC236}">
                <a16:creationId xmlns:a16="http://schemas.microsoft.com/office/drawing/2014/main" id="{F81F3FA6-7BD7-0482-E19C-DBACD7A00259}"/>
              </a:ext>
            </a:extLst>
          </p:cNvPr>
          <p:cNvPicPr>
            <a:picLocks noChangeAspect="1"/>
          </p:cNvPicPr>
          <p:nvPr/>
        </p:nvPicPr>
        <p:blipFill>
          <a:blip r:embed="rId15"/>
          <a:stretch>
            <a:fillRect/>
          </a:stretch>
        </p:blipFill>
        <p:spPr>
          <a:xfrm>
            <a:off x="13125473" y="4583861"/>
            <a:ext cx="2705698" cy="2716392"/>
          </a:xfrm>
          <a:prstGeom prst="rect">
            <a:avLst/>
          </a:prstGeom>
        </p:spPr>
      </p:pic>
      <p:pic>
        <p:nvPicPr>
          <p:cNvPr id="26" name="Picture 25">
            <a:extLst>
              <a:ext uri="{FF2B5EF4-FFF2-40B4-BE49-F238E27FC236}">
                <a16:creationId xmlns:a16="http://schemas.microsoft.com/office/drawing/2014/main" id="{AB2FB9F6-63A8-8426-A04C-80E96311E169}"/>
              </a:ext>
            </a:extLst>
          </p:cNvPr>
          <p:cNvPicPr>
            <a:picLocks noChangeAspect="1"/>
          </p:cNvPicPr>
          <p:nvPr/>
        </p:nvPicPr>
        <p:blipFill rotWithShape="1">
          <a:blip r:embed="rId13">
            <a:extLst>
              <a:ext uri="{28A0092B-C50C-407E-A947-70E740481C1C}">
                <a14:useLocalDpi xmlns:a14="http://schemas.microsoft.com/office/drawing/2010/main" val="0"/>
              </a:ext>
            </a:extLst>
          </a:blip>
          <a:srcRect t="38699" b="23339"/>
          <a:stretch/>
        </p:blipFill>
        <p:spPr>
          <a:xfrm>
            <a:off x="13514890" y="4131914"/>
            <a:ext cx="1926864" cy="399454"/>
          </a:xfrm>
          <a:prstGeom prst="rect">
            <a:avLst/>
          </a:prstGeom>
        </p:spPr>
      </p:pic>
      <p:sp>
        <p:nvSpPr>
          <p:cNvPr id="27" name="TextBox 12">
            <a:extLst>
              <a:ext uri="{FF2B5EF4-FFF2-40B4-BE49-F238E27FC236}">
                <a16:creationId xmlns:a16="http://schemas.microsoft.com/office/drawing/2014/main" id="{3AFE2CDE-8111-2054-8E83-30CDA49A29E2}"/>
              </a:ext>
            </a:extLst>
          </p:cNvPr>
          <p:cNvSpPr txBox="1"/>
          <p:nvPr/>
        </p:nvSpPr>
        <p:spPr>
          <a:xfrm>
            <a:off x="3579365" y="1392576"/>
            <a:ext cx="4281268" cy="923330"/>
          </a:xfrm>
          <a:prstGeom prst="rect">
            <a:avLst/>
          </a:prstGeom>
        </p:spPr>
        <p:txBody>
          <a:bodyPr wrap="square" lIns="0" tIns="0" rIns="0" bIns="0" rtlCol="0" anchor="t">
            <a:spAutoFit/>
          </a:bodyPr>
          <a:lstStyle/>
          <a:p>
            <a:pPr algn="ctr"/>
            <a:r>
              <a:rPr lang="en-US" sz="6000">
                <a:solidFill>
                  <a:srgbClr val="9B6543"/>
                </a:solidFill>
                <a:latin typeface="Montserrat SemiBold" panose="00000700000000000000" pitchFamily="2" charset="0"/>
              </a:rPr>
              <a:t>TRÒ CHƠI</a:t>
            </a:r>
          </a:p>
        </p:txBody>
      </p:sp>
      <p:pic>
        <p:nvPicPr>
          <p:cNvPr id="4" name="Picture 3">
            <a:extLst>
              <a:ext uri="{FF2B5EF4-FFF2-40B4-BE49-F238E27FC236}">
                <a16:creationId xmlns:a16="http://schemas.microsoft.com/office/drawing/2014/main" id="{3B5EB034-2161-F33A-A4BC-A8A3F8DF91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53" presetClass="entr" presetSubtype="16" repeatCount="indefinite"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Effect transition="in" filter="fade">
                                      <p:cBhvr>
                                        <p:cTn id="7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33390FE9-09CA-CBDA-54B2-C2876C6DB0EA}"/>
              </a:ext>
            </a:extLst>
          </p:cNvPr>
          <p:cNvSpPr/>
          <p:nvPr/>
        </p:nvSpPr>
        <p:spPr>
          <a:xfrm>
            <a:off x="1668306" y="2864970"/>
            <a:ext cx="6637494" cy="6164730"/>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15388951" y="1947230"/>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739218" y="4377643"/>
            <a:ext cx="3261914" cy="41148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002E51E-B895-71BA-5E26-1FA3DB8440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10" name="TextBox 11">
            <a:extLst>
              <a:ext uri="{FF2B5EF4-FFF2-40B4-BE49-F238E27FC236}">
                <a16:creationId xmlns:a16="http://schemas.microsoft.com/office/drawing/2014/main" id="{3903A6B2-0EA5-E444-7513-3B2783F2B54C}"/>
              </a:ext>
            </a:extLst>
          </p:cNvPr>
          <p:cNvSpPr txBox="1"/>
          <p:nvPr/>
        </p:nvSpPr>
        <p:spPr>
          <a:xfrm>
            <a:off x="1417190" y="3099494"/>
            <a:ext cx="7139725" cy="1231106"/>
          </a:xfrm>
          <a:prstGeom prst="rect">
            <a:avLst/>
          </a:prstGeom>
          <a:noFill/>
        </p:spPr>
        <p:txBody>
          <a:bodyPr wrap="square" lIns="0" tIns="0" rIns="0" bIns="0" rtlCol="0" anchor="t">
            <a:spAutoFit/>
          </a:bodyPr>
          <a:lstStyle/>
          <a:p>
            <a:pPr algn="ctr"/>
            <a:r>
              <a:rPr lang="en-US" sz="4000">
                <a:solidFill>
                  <a:srgbClr val="002060"/>
                </a:solidFill>
                <a:latin typeface="Montserrat SemiBold" panose="00000700000000000000" pitchFamily="2" charset="0"/>
              </a:rPr>
              <a:t>Phác thảo ý tưởng </a:t>
            </a:r>
          </a:p>
          <a:p>
            <a:pPr algn="ctr"/>
            <a:r>
              <a:rPr lang="en-US" sz="4000">
                <a:solidFill>
                  <a:srgbClr val="002060"/>
                </a:solidFill>
                <a:latin typeface="Montserrat SemiBold" panose="00000700000000000000" pitchFamily="2" charset="0"/>
              </a:rPr>
              <a:t>của nhóm</a:t>
            </a:r>
          </a:p>
        </p:txBody>
      </p:sp>
      <p:sp>
        <p:nvSpPr>
          <p:cNvPr id="8" name="TextBox 7">
            <a:extLst>
              <a:ext uri="{FF2B5EF4-FFF2-40B4-BE49-F238E27FC236}">
                <a16:creationId xmlns:a16="http://schemas.microsoft.com/office/drawing/2014/main" id="{2D7D9D13-B5DB-5C40-50E4-4A47F825A394}"/>
              </a:ext>
            </a:extLst>
          </p:cNvPr>
          <p:cNvSpPr txBox="1"/>
          <p:nvPr/>
        </p:nvSpPr>
        <p:spPr>
          <a:xfrm>
            <a:off x="5715000" y="1502039"/>
            <a:ext cx="7978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6000" b="1" i="0" u="none" strike="noStrike" kern="1200" cap="none" spc="0" normalizeH="0" baseline="0" noProof="0" dirty="0">
              <a:ln>
                <a:noFill/>
              </a:ln>
              <a:solidFill>
                <a:srgbClr val="C00000"/>
              </a:solidFill>
              <a:effectLst/>
              <a:uLnTx/>
              <a:uFillTx/>
              <a:latin typeface="Pangolin" panose="000005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090E933A-1063-7C27-481D-F58148F8404B}"/>
              </a:ext>
            </a:extLst>
          </p:cNvPr>
          <p:cNvSpPr txBox="1"/>
          <p:nvPr/>
        </p:nvSpPr>
        <p:spPr>
          <a:xfrm>
            <a:off x="8556915" y="3475685"/>
            <a:ext cx="7978614" cy="5016758"/>
          </a:xfrm>
          <a:prstGeom prst="rect">
            <a:avLst/>
          </a:prstGeom>
          <a:noFill/>
        </p:spPr>
        <p:txBody>
          <a:bodyPr wrap="square" rtlCol="0">
            <a:spAutoFit/>
          </a:bodyPr>
          <a:lstStyle/>
          <a:p>
            <a:pPr lvl="0">
              <a:defRPr/>
            </a:pPr>
            <a:r>
              <a:rPr lang="vi-VN" altLang="zh-CN" sz="3200">
                <a:solidFill>
                  <a:srgbClr val="002060"/>
                </a:solidFill>
                <a:latin typeface="Montserrat Medium" panose="00000600000000000000" pitchFamily="2" charset="0"/>
              </a:rPr>
              <a:t>Mô tả ngắn gọn cách làm sản phẩm</a:t>
            </a:r>
            <a:endParaRPr lang="en-US" altLang="zh-CN" sz="3200">
              <a:solidFill>
                <a:srgbClr val="002060"/>
              </a:solidFill>
              <a:latin typeface="Montserrat Medium" panose="00000600000000000000" pitchFamily="2" charset="0"/>
            </a:endParaRPr>
          </a:p>
          <a:p>
            <a:pPr lvl="0">
              <a:defRPr/>
            </a:pPr>
            <a:r>
              <a:rPr lang="vi-VN" altLang="zh-CN" sz="3200">
                <a:solidFill>
                  <a:srgbClr val="002060"/>
                </a:solidFill>
                <a:latin typeface="Montserrat Medium" panose="00000600000000000000" pitchFamily="2" charset="0"/>
              </a:rPr>
              <a:t>………………………………………………………………………</a:t>
            </a:r>
            <a:endParaRPr lang="en-US" altLang="zh-CN" sz="3200">
              <a:solidFill>
                <a:srgbClr val="002060"/>
              </a:solidFill>
              <a:latin typeface="Montserrat Medium" panose="00000600000000000000" pitchFamily="2" charset="0"/>
            </a:endParaRPr>
          </a:p>
          <a:p>
            <a:pPr>
              <a:defRPr/>
            </a:pPr>
            <a:r>
              <a:rPr lang="vi-VN" altLang="zh-CN" sz="3200">
                <a:solidFill>
                  <a:srgbClr val="002060"/>
                </a:solidFill>
                <a:latin typeface="Montserrat Medium" panose="00000600000000000000" pitchFamily="2" charset="0"/>
              </a:rPr>
              <a:t>………………………………………………………………………</a:t>
            </a:r>
          </a:p>
          <a:p>
            <a:pPr>
              <a:defRPr/>
            </a:pPr>
            <a:r>
              <a:rPr lang="vi-VN" altLang="zh-CN" sz="3200">
                <a:solidFill>
                  <a:srgbClr val="002060"/>
                </a:solidFill>
                <a:latin typeface="Montserrat Medium" panose="00000600000000000000" pitchFamily="2" charset="0"/>
              </a:rPr>
              <a:t>………………………………………………………………………</a:t>
            </a:r>
          </a:p>
          <a:p>
            <a:pPr>
              <a:defRPr/>
            </a:pPr>
            <a:r>
              <a:rPr lang="vi-VN" altLang="zh-CN" sz="3200">
                <a:solidFill>
                  <a:srgbClr val="002060"/>
                </a:solidFill>
                <a:latin typeface="Montserrat Medium" panose="00000600000000000000" pitchFamily="2" charset="0"/>
              </a:rPr>
              <a:t>………………………………………………………………………</a:t>
            </a:r>
          </a:p>
          <a:p>
            <a:pPr>
              <a:defRPr/>
            </a:pPr>
            <a:r>
              <a:rPr lang="vi-VN" altLang="zh-CN" sz="3200">
                <a:solidFill>
                  <a:srgbClr val="002060"/>
                </a:solidFill>
                <a:latin typeface="Montserrat Medium" panose="00000600000000000000" pitchFamily="2" charset="0"/>
              </a:rPr>
              <a:t>………………………………………………………………………</a:t>
            </a:r>
            <a:endParaRPr lang="en-US" altLang="zh-CN" sz="3200">
              <a:solidFill>
                <a:srgbClr val="002060"/>
              </a:solidFill>
              <a:latin typeface="Montserrat Medium" panose="00000600000000000000" pitchFamily="2" charset="0"/>
            </a:endParaRPr>
          </a:p>
          <a:p>
            <a:pPr>
              <a:defRPr/>
            </a:pPr>
            <a:r>
              <a:rPr lang="en-US" altLang="zh-CN" sz="3200">
                <a:solidFill>
                  <a:srgbClr val="002060"/>
                </a:solidFill>
                <a:latin typeface="Montserrat Medium" panose="00000600000000000000" pitchFamily="2" charset="0"/>
              </a:rPr>
              <a:t>Công dụng của s</a:t>
            </a:r>
            <a:r>
              <a:rPr lang="vi-VN" altLang="zh-CN" sz="3200">
                <a:solidFill>
                  <a:srgbClr val="002060"/>
                </a:solidFill>
                <a:latin typeface="Montserrat Medium" panose="00000600000000000000" pitchFamily="2" charset="0"/>
              </a:rPr>
              <a:t>ản phẩm</a:t>
            </a:r>
            <a:endParaRPr lang="en-US" altLang="zh-CN" sz="3200">
              <a:solidFill>
                <a:srgbClr val="002060"/>
              </a:solidFill>
              <a:latin typeface="Montserrat Medium" panose="00000600000000000000" pitchFamily="2" charset="0"/>
            </a:endParaRPr>
          </a:p>
          <a:p>
            <a:pPr lvl="0">
              <a:defRPr/>
            </a:pPr>
            <a:r>
              <a:rPr lang="vi-VN" altLang="zh-CN" sz="3200">
                <a:solidFill>
                  <a:srgbClr val="002060"/>
                </a:solidFill>
                <a:latin typeface="Montserrat Medium" panose="00000600000000000000" pitchFamily="2" charset="0"/>
              </a:rPr>
              <a:t>………………………………………………………………………</a:t>
            </a:r>
            <a:endParaRPr lang="en-US" altLang="zh-CN" sz="3200">
              <a:solidFill>
                <a:srgbClr val="002060"/>
              </a:solidFill>
              <a:latin typeface="Montserrat Medium" panose="00000600000000000000" pitchFamily="2" charset="0"/>
            </a:endParaRPr>
          </a:p>
          <a:p>
            <a:pPr>
              <a:defRPr/>
            </a:pPr>
            <a:r>
              <a:rPr lang="vi-VN" altLang="zh-CN" sz="3200">
                <a:solidFill>
                  <a:srgbClr val="002060"/>
                </a:solidFill>
                <a:latin typeface="Montserrat Medium" panose="00000600000000000000" pitchFamily="2" charset="0"/>
              </a:rPr>
              <a:t>………………………………………………………………………</a:t>
            </a:r>
          </a:p>
          <a:p>
            <a:pPr lvl="0">
              <a:defRPr/>
            </a:pPr>
            <a:endParaRPr lang="vi-VN" altLang="zh-CN" sz="3200">
              <a:solidFill>
                <a:srgbClr val="002060"/>
              </a:solidFill>
              <a:latin typeface="Montserrat Medium" panose="00000600000000000000" pitchFamily="2" charset="0"/>
            </a:endParaRPr>
          </a:p>
        </p:txBody>
      </p:sp>
      <p:pic>
        <p:nvPicPr>
          <p:cNvPr id="4" name="Picture 3">
            <a:extLst>
              <a:ext uri="{FF2B5EF4-FFF2-40B4-BE49-F238E27FC236}">
                <a16:creationId xmlns:a16="http://schemas.microsoft.com/office/drawing/2014/main" id="{99D3A3D7-6AA5-B993-AE12-5BB4EAFBB3C1}"/>
              </a:ext>
            </a:extLst>
          </p:cNvPr>
          <p:cNvPicPr>
            <a:picLocks noChangeAspect="1"/>
          </p:cNvPicPr>
          <p:nvPr/>
        </p:nvPicPr>
        <p:blipFill>
          <a:blip r:embed="rId10"/>
          <a:stretch>
            <a:fillRect/>
          </a:stretch>
        </p:blipFill>
        <p:spPr>
          <a:xfrm>
            <a:off x="2370403" y="4361119"/>
            <a:ext cx="5248768" cy="2915982"/>
          </a:xfrm>
          <a:prstGeom prst="rect">
            <a:avLst/>
          </a:prstGeom>
        </p:spPr>
      </p:pic>
    </p:spTree>
    <p:extLst>
      <p:ext uri="{BB962C8B-B14F-4D97-AF65-F5344CB8AC3E}">
        <p14:creationId xmlns:p14="http://schemas.microsoft.com/office/powerpoint/2010/main" val="30673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805615" y="2179475"/>
            <a:ext cx="10624884" cy="738664"/>
          </a:xfrm>
          <a:prstGeom prst="rect">
            <a:avLst/>
          </a:prstGeom>
        </p:spPr>
        <p:txBody>
          <a:bodyPr wrap="square" lIns="0" tIns="0" rIns="0" bIns="0" rtlCol="0" anchor="t">
            <a:spAutoFit/>
          </a:bodyPr>
          <a:lstStyle/>
          <a:p>
            <a:r>
              <a:rPr lang="vi-VN" sz="4800">
                <a:solidFill>
                  <a:srgbClr val="002060"/>
                </a:solidFill>
                <a:latin typeface="Montserrat SemiBold" panose="00000700000000000000" pitchFamily="2" charset="0"/>
              </a:rPr>
              <a:t>Làm "Dụng cụ học số thập phân"</a:t>
            </a:r>
            <a:endParaRPr lang="en-US" sz="4800">
              <a:solidFill>
                <a:srgbClr val="002060"/>
              </a:solidFill>
              <a:latin typeface="Montserrat SemiBold" panose="00000700000000000000"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9" name="TextBox 11">
            <a:extLst>
              <a:ext uri="{FF2B5EF4-FFF2-40B4-BE49-F238E27FC236}">
                <a16:creationId xmlns:a16="http://schemas.microsoft.com/office/drawing/2014/main" id="{E8EE4D65-8DBB-21E9-7190-152873C18CBD}"/>
              </a:ext>
            </a:extLst>
          </p:cNvPr>
          <p:cNvSpPr txBox="1"/>
          <p:nvPr/>
        </p:nvSpPr>
        <p:spPr>
          <a:xfrm>
            <a:off x="3358573" y="971827"/>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4:</a:t>
            </a:r>
          </a:p>
        </p:txBody>
      </p:sp>
      <p:pic>
        <p:nvPicPr>
          <p:cNvPr id="11" name="Picture 10">
            <a:extLst>
              <a:ext uri="{FF2B5EF4-FFF2-40B4-BE49-F238E27FC236}">
                <a16:creationId xmlns:a16="http://schemas.microsoft.com/office/drawing/2014/main" id="{E0985476-89D4-029B-5642-2AD337409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68200" y="3546752"/>
            <a:ext cx="3976589" cy="4983070"/>
          </a:xfrm>
          <a:prstGeom prst="rect">
            <a:avLst/>
          </a:prstGeom>
        </p:spPr>
      </p:pic>
      <p:sp>
        <p:nvSpPr>
          <p:cNvPr id="14" name="TextBox 5">
            <a:extLst>
              <a:ext uri="{FF2B5EF4-FFF2-40B4-BE49-F238E27FC236}">
                <a16:creationId xmlns:a16="http://schemas.microsoft.com/office/drawing/2014/main" id="{F34A0DE1-D0DF-FFDF-F481-C4408DBE4688}"/>
              </a:ext>
            </a:extLst>
          </p:cNvPr>
          <p:cNvSpPr txBox="1"/>
          <p:nvPr/>
        </p:nvSpPr>
        <p:spPr>
          <a:xfrm>
            <a:off x="8272233" y="9662033"/>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14 SGK</a:t>
            </a:r>
          </a:p>
        </p:txBody>
      </p:sp>
      <p:pic>
        <p:nvPicPr>
          <p:cNvPr id="10" name="Picture 9">
            <a:extLst>
              <a:ext uri="{FF2B5EF4-FFF2-40B4-BE49-F238E27FC236}">
                <a16:creationId xmlns:a16="http://schemas.microsoft.com/office/drawing/2014/main" id="{69C51F3B-64B2-D2B2-3675-9D050E4A3A8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000" y="7019447"/>
            <a:ext cx="3148360" cy="4040752"/>
          </a:xfrm>
          <a:prstGeom prst="rect">
            <a:avLst/>
          </a:prstGeom>
        </p:spPr>
      </p:pic>
      <p:pic>
        <p:nvPicPr>
          <p:cNvPr id="15" name="Picture 14">
            <a:extLst>
              <a:ext uri="{FF2B5EF4-FFF2-40B4-BE49-F238E27FC236}">
                <a16:creationId xmlns:a16="http://schemas.microsoft.com/office/drawing/2014/main" id="{5871741E-96B1-0846-C569-8E9656E181CF}"/>
              </a:ext>
            </a:extLst>
          </p:cNvPr>
          <p:cNvPicPr>
            <a:picLocks noChangeAspect="1"/>
          </p:cNvPicPr>
          <p:nvPr/>
        </p:nvPicPr>
        <p:blipFill>
          <a:blip r:embed="rId10"/>
          <a:stretch>
            <a:fillRect/>
          </a:stretch>
        </p:blipFill>
        <p:spPr>
          <a:xfrm>
            <a:off x="772075" y="3768610"/>
            <a:ext cx="4961238" cy="2453704"/>
          </a:xfrm>
          <a:prstGeom prst="rect">
            <a:avLst/>
          </a:prstGeom>
        </p:spPr>
      </p:pic>
      <p:pic>
        <p:nvPicPr>
          <p:cNvPr id="17" name="Picture 16">
            <a:extLst>
              <a:ext uri="{FF2B5EF4-FFF2-40B4-BE49-F238E27FC236}">
                <a16:creationId xmlns:a16="http://schemas.microsoft.com/office/drawing/2014/main" id="{989750A7-9569-5BF2-10E0-285548866398}"/>
              </a:ext>
            </a:extLst>
          </p:cNvPr>
          <p:cNvPicPr>
            <a:picLocks noChangeAspect="1"/>
          </p:cNvPicPr>
          <p:nvPr/>
        </p:nvPicPr>
        <p:blipFill>
          <a:blip r:embed="rId11"/>
          <a:stretch>
            <a:fillRect/>
          </a:stretch>
        </p:blipFill>
        <p:spPr>
          <a:xfrm rot="984514">
            <a:off x="6287357" y="4395243"/>
            <a:ext cx="4450937" cy="4564380"/>
          </a:xfrm>
          <a:prstGeom prst="rect">
            <a:avLst/>
          </a:prstGeom>
        </p:spPr>
      </p:pic>
    </p:spTree>
    <p:extLst>
      <p:ext uri="{BB962C8B-B14F-4D97-AF65-F5344CB8AC3E}">
        <p14:creationId xmlns:p14="http://schemas.microsoft.com/office/powerpoint/2010/main" val="25037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81726">
            <a:off x="1129805" y="4666304"/>
            <a:ext cx="4937646" cy="3957560"/>
          </a:xfrm>
          <a:custGeom>
            <a:avLst/>
            <a:gdLst/>
            <a:ahLst/>
            <a:cxnLst/>
            <a:rect l="l" t="t" r="r" b="b"/>
            <a:pathLst>
              <a:path w="4937646" h="3957560">
                <a:moveTo>
                  <a:pt x="0" y="0"/>
                </a:moveTo>
                <a:lnTo>
                  <a:pt x="4937645" y="0"/>
                </a:lnTo>
                <a:lnTo>
                  <a:pt x="4937645" y="3957560"/>
                </a:lnTo>
                <a:lnTo>
                  <a:pt x="0" y="3957560"/>
                </a:lnTo>
                <a:lnTo>
                  <a:pt x="0" y="0"/>
                </a:lnTo>
                <a:close/>
              </a:path>
            </a:pathLst>
          </a:custGeom>
          <a:solidFill>
            <a:srgbClr val="D4AF71"/>
          </a:solidFill>
        </p:spPr>
        <p:txBody>
          <a:bodyPr/>
          <a:lstStyle/>
          <a:p>
            <a:endParaRPr lang="en-US"/>
          </a:p>
        </p:txBody>
      </p:sp>
      <p:sp>
        <p:nvSpPr>
          <p:cNvPr id="25" name="Rectangle 24">
            <a:extLst>
              <a:ext uri="{FF2B5EF4-FFF2-40B4-BE49-F238E27FC236}">
                <a16:creationId xmlns:a16="http://schemas.microsoft.com/office/drawing/2014/main" id="{4D464B6E-720E-273B-3092-BC2EF20DD881}"/>
              </a:ext>
            </a:extLst>
          </p:cNvPr>
          <p:cNvSpPr/>
          <p:nvPr/>
        </p:nvSpPr>
        <p:spPr>
          <a:xfrm rot="186015">
            <a:off x="1408035" y="5104483"/>
            <a:ext cx="4302580" cy="3172142"/>
          </a:xfrm>
          <a:prstGeom prst="rect">
            <a:avLst/>
          </a:prstGeom>
          <a:solidFill>
            <a:srgbClr val="4C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6961833" y="4867258"/>
            <a:ext cx="4937646" cy="3957560"/>
          </a:xfrm>
          <a:custGeom>
            <a:avLst/>
            <a:gdLst/>
            <a:ahLst/>
            <a:cxnLst/>
            <a:rect l="l" t="t" r="r" b="b"/>
            <a:pathLst>
              <a:path w="4937646" h="3957560">
                <a:moveTo>
                  <a:pt x="0" y="0"/>
                </a:moveTo>
                <a:lnTo>
                  <a:pt x="4937645" y="0"/>
                </a:lnTo>
                <a:lnTo>
                  <a:pt x="4937645" y="3957560"/>
                </a:lnTo>
                <a:lnTo>
                  <a:pt x="0" y="3957560"/>
                </a:lnTo>
                <a:lnTo>
                  <a:pt x="0" y="0"/>
                </a:lnTo>
                <a:close/>
              </a:path>
            </a:pathLst>
          </a:custGeom>
          <a:solidFill>
            <a:srgbClr val="D4AF71"/>
          </a:solidFill>
        </p:spPr>
        <p:txBody>
          <a:bodyPr/>
          <a:lstStyle/>
          <a:p>
            <a:endParaRPr lang="en-US"/>
          </a:p>
        </p:txBody>
      </p:sp>
      <p:sp>
        <p:nvSpPr>
          <p:cNvPr id="7" name="Freeform 7"/>
          <p:cNvSpPr/>
          <p:nvPr/>
        </p:nvSpPr>
        <p:spPr>
          <a:xfrm rot="-181359">
            <a:off x="12586831" y="4711774"/>
            <a:ext cx="4937646" cy="3957560"/>
          </a:xfrm>
          <a:custGeom>
            <a:avLst/>
            <a:gdLst/>
            <a:ahLst/>
            <a:cxnLst/>
            <a:rect l="l" t="t" r="r" b="b"/>
            <a:pathLst>
              <a:path w="4937646" h="3957560">
                <a:moveTo>
                  <a:pt x="0" y="0"/>
                </a:moveTo>
                <a:lnTo>
                  <a:pt x="4937646" y="0"/>
                </a:lnTo>
                <a:lnTo>
                  <a:pt x="4937646" y="3957560"/>
                </a:lnTo>
                <a:lnTo>
                  <a:pt x="0" y="3957560"/>
                </a:lnTo>
                <a:lnTo>
                  <a:pt x="0" y="0"/>
                </a:lnTo>
                <a:close/>
              </a:path>
            </a:pathLst>
          </a:custGeom>
          <a:solidFill>
            <a:srgbClr val="D4AF71"/>
          </a:solidFill>
        </p:spPr>
        <p:txBody>
          <a:bodyPr/>
          <a:lstStyle/>
          <a:p>
            <a:endParaRPr lang="en-US"/>
          </a:p>
        </p:txBody>
      </p:sp>
      <p:sp>
        <p:nvSpPr>
          <p:cNvPr id="8" name="Freeform 8"/>
          <p:cNvSpPr/>
          <p:nvPr/>
        </p:nvSpPr>
        <p:spPr>
          <a:xfrm>
            <a:off x="-950874" y="3627765"/>
            <a:ext cx="3306803" cy="41148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551789">
            <a:off x="15228093" y="5816654"/>
            <a:ext cx="3306803" cy="41148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415161" y="8751294"/>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5">
              <a:duotone>
                <a:prstClr val="black"/>
                <a:schemeClr val="accent5">
                  <a:tint val="45000"/>
                  <a:satMod val="400000"/>
                </a:schemeClr>
              </a:duotone>
            </a:blip>
            <a:stretch>
              <a:fillRect/>
            </a:stretch>
          </a:blipFill>
        </p:spPr>
        <p:txBody>
          <a:bodyPr/>
          <a:lstStyle/>
          <a:p>
            <a:endParaRPr lang="en-US"/>
          </a:p>
        </p:txBody>
      </p:sp>
      <p:sp>
        <p:nvSpPr>
          <p:cNvPr id="11" name="Freeform 11"/>
          <p:cNvSpPr/>
          <p:nvPr/>
        </p:nvSpPr>
        <p:spPr>
          <a:xfrm flipV="1">
            <a:off x="16339273" y="-2300974"/>
            <a:ext cx="2887722" cy="4601947"/>
          </a:xfrm>
          <a:custGeom>
            <a:avLst/>
            <a:gdLst/>
            <a:ahLst/>
            <a:cxnLst/>
            <a:rect l="l" t="t" r="r" b="b"/>
            <a:pathLst>
              <a:path w="2887722" h="4601947">
                <a:moveTo>
                  <a:pt x="0" y="4601948"/>
                </a:moveTo>
                <a:lnTo>
                  <a:pt x="2887722" y="4601948"/>
                </a:lnTo>
                <a:lnTo>
                  <a:pt x="2887722" y="0"/>
                </a:lnTo>
                <a:lnTo>
                  <a:pt x="0" y="0"/>
                </a:lnTo>
                <a:lnTo>
                  <a:pt x="0" y="4601948"/>
                </a:lnTo>
                <a:close/>
              </a:path>
            </a:pathLst>
          </a:custGeom>
          <a:blipFill>
            <a:blip r:embed="rId5">
              <a:duotone>
                <a:prstClr val="black"/>
                <a:schemeClr val="accent5">
                  <a:tint val="45000"/>
                  <a:satMod val="400000"/>
                </a:schemeClr>
              </a:duotone>
            </a:blip>
            <a:stretch>
              <a:fillRect/>
            </a:stretch>
          </a:blipFill>
        </p:spPr>
        <p:txBody>
          <a:bodyPr/>
          <a:lstStyle/>
          <a:p>
            <a:endParaRPr lang="en-US"/>
          </a:p>
        </p:txBody>
      </p:sp>
      <p:sp>
        <p:nvSpPr>
          <p:cNvPr id="12" name="Freeform 12"/>
          <p:cNvSpPr/>
          <p:nvPr/>
        </p:nvSpPr>
        <p:spPr>
          <a:xfrm flipV="1">
            <a:off x="-213215" y="-371240"/>
            <a:ext cx="2887722" cy="2990277"/>
          </a:xfrm>
          <a:custGeom>
            <a:avLst/>
            <a:gdLst/>
            <a:ahLst/>
            <a:cxnLst/>
            <a:rect l="l" t="t" r="r" b="b"/>
            <a:pathLst>
              <a:path w="2887722" h="2990277">
                <a:moveTo>
                  <a:pt x="0" y="2990276"/>
                </a:moveTo>
                <a:lnTo>
                  <a:pt x="2887722" y="2990276"/>
                </a:lnTo>
                <a:lnTo>
                  <a:pt x="2887722" y="0"/>
                </a:lnTo>
                <a:lnTo>
                  <a:pt x="0" y="0"/>
                </a:lnTo>
                <a:lnTo>
                  <a:pt x="0" y="299027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5173407" y="1922675"/>
            <a:ext cx="9747123" cy="677108"/>
          </a:xfrm>
          <a:prstGeom prst="rect">
            <a:avLst/>
          </a:prstGeom>
        </p:spPr>
        <p:txBody>
          <a:bodyPr wrap="square" lIns="0" tIns="0" rIns="0" bIns="0" rtlCol="0" anchor="t">
            <a:spAutoFit/>
          </a:bodyPr>
          <a:lstStyle/>
          <a:p>
            <a:pPr algn="ctr"/>
            <a:r>
              <a:rPr lang="en-US" sz="4400">
                <a:solidFill>
                  <a:srgbClr val="002060"/>
                </a:solidFill>
                <a:latin typeface="Montserrat SemiBold" panose="00000700000000000000" pitchFamily="2" charset="0"/>
              </a:rPr>
              <a:t>a. Lựa chọn dụng cụ và vật liệu</a:t>
            </a:r>
          </a:p>
        </p:txBody>
      </p:sp>
      <p:pic>
        <p:nvPicPr>
          <p:cNvPr id="14" name="Picture 13">
            <a:extLst>
              <a:ext uri="{FF2B5EF4-FFF2-40B4-BE49-F238E27FC236}">
                <a16:creationId xmlns:a16="http://schemas.microsoft.com/office/drawing/2014/main" id="{97EF17F2-1FDC-7AE7-C409-2402198E12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4507" y="72386"/>
            <a:ext cx="2066123" cy="1460060"/>
          </a:xfrm>
          <a:prstGeom prst="rect">
            <a:avLst/>
          </a:prstGeom>
        </p:spPr>
      </p:pic>
      <p:sp>
        <p:nvSpPr>
          <p:cNvPr id="15" name="TextBox 4">
            <a:extLst>
              <a:ext uri="{FF2B5EF4-FFF2-40B4-BE49-F238E27FC236}">
                <a16:creationId xmlns:a16="http://schemas.microsoft.com/office/drawing/2014/main" id="{53CCC02F-E846-858E-0F28-3A58169A41B5}"/>
              </a:ext>
            </a:extLst>
          </p:cNvPr>
          <p:cNvSpPr txBox="1"/>
          <p:nvPr/>
        </p:nvSpPr>
        <p:spPr>
          <a:xfrm>
            <a:off x="4191000" y="3034059"/>
            <a:ext cx="11157954" cy="430887"/>
          </a:xfrm>
          <a:prstGeom prst="rect">
            <a:avLst/>
          </a:prstGeom>
        </p:spPr>
        <p:txBody>
          <a:bodyPr wrap="square" lIns="0" tIns="0" rIns="0" bIns="0" rtlCol="0" anchor="t">
            <a:spAutoFit/>
          </a:bodyPr>
          <a:lstStyle/>
          <a:p>
            <a:r>
              <a:rPr lang="vi-VN" sz="2800">
                <a:solidFill>
                  <a:srgbClr val="002060"/>
                </a:solidFill>
                <a:latin typeface="Montserrat Medium" panose="00000600000000000000" pitchFamily="2" charset="0"/>
              </a:rPr>
              <a:t>Bìa trắng, bìa màu, bìa các-tông, keo dán, dập ghim, kéo,...</a:t>
            </a:r>
            <a:endParaRPr lang="en-US" sz="2800">
              <a:solidFill>
                <a:srgbClr val="002060"/>
              </a:solidFill>
              <a:latin typeface="Montserrat Medium" panose="00000600000000000000" pitchFamily="2" charset="0"/>
            </a:endParaRPr>
          </a:p>
        </p:txBody>
      </p:sp>
      <p:pic>
        <p:nvPicPr>
          <p:cNvPr id="18" name="Picture 17">
            <a:extLst>
              <a:ext uri="{FF2B5EF4-FFF2-40B4-BE49-F238E27FC236}">
                <a16:creationId xmlns:a16="http://schemas.microsoft.com/office/drawing/2014/main" id="{9738C751-A281-E4BE-AC94-6906F448CB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8761" y="5168222"/>
            <a:ext cx="1714739" cy="1619476"/>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B76D3BF0-7149-1B0F-25FA-C821B67A97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561" y="7075098"/>
            <a:ext cx="2098750" cy="1071886"/>
          </a:xfrm>
          <a:prstGeom prst="rect">
            <a:avLst/>
          </a:prstGeom>
          <a:effectLst>
            <a:outerShdw blurRad="63500" sx="102000" sy="102000" algn="ctr" rotWithShape="0">
              <a:prstClr val="black">
                <a:alpha val="40000"/>
              </a:prstClr>
            </a:outerShdw>
          </a:effectLst>
        </p:spPr>
      </p:pic>
      <p:sp>
        <p:nvSpPr>
          <p:cNvPr id="23" name="Rectangle 22">
            <a:extLst>
              <a:ext uri="{FF2B5EF4-FFF2-40B4-BE49-F238E27FC236}">
                <a16:creationId xmlns:a16="http://schemas.microsoft.com/office/drawing/2014/main" id="{6933D5B7-1636-826D-CEB8-E252EBB7A2C5}"/>
              </a:ext>
            </a:extLst>
          </p:cNvPr>
          <p:cNvSpPr/>
          <p:nvPr/>
        </p:nvSpPr>
        <p:spPr>
          <a:xfrm>
            <a:off x="4430320" y="5406460"/>
            <a:ext cx="816554" cy="1143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DE750D6-D27B-84FE-ADB0-927949F33F1A}"/>
              </a:ext>
            </a:extLst>
          </p:cNvPr>
          <p:cNvSpPr/>
          <p:nvPr/>
        </p:nvSpPr>
        <p:spPr>
          <a:xfrm>
            <a:off x="4813622" y="5703038"/>
            <a:ext cx="816554" cy="1143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EDC2C56-722E-D4D5-E8D5-A5DFDCFE0FCB}"/>
              </a:ext>
            </a:extLst>
          </p:cNvPr>
          <p:cNvSpPr/>
          <p:nvPr/>
        </p:nvSpPr>
        <p:spPr>
          <a:xfrm>
            <a:off x="7255398" y="5218511"/>
            <a:ext cx="4302580" cy="3172142"/>
          </a:xfrm>
          <a:prstGeom prst="rect">
            <a:avLst/>
          </a:prstGeom>
          <a:solidFill>
            <a:srgbClr val="4C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BF27874-9AC1-8C79-4EC1-804D88A5B91C}"/>
              </a:ext>
            </a:extLst>
          </p:cNvPr>
          <p:cNvSpPr/>
          <p:nvPr/>
        </p:nvSpPr>
        <p:spPr>
          <a:xfrm rot="21356196">
            <a:off x="12922022" y="5055297"/>
            <a:ext cx="4302580" cy="3172142"/>
          </a:xfrm>
          <a:prstGeom prst="rect">
            <a:avLst/>
          </a:prstGeom>
          <a:solidFill>
            <a:srgbClr val="4C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61636C6-3B91-642C-A86C-F466E10C4D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5950" y="6273149"/>
            <a:ext cx="1191419" cy="1469416"/>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F4BE9AE1-120E-DA83-A4C1-FEF947974EBD}"/>
              </a:ext>
            </a:extLst>
          </p:cNvPr>
          <p:cNvPicPr>
            <a:picLocks noChangeAspect="1"/>
          </p:cNvPicPr>
          <p:nvPr/>
        </p:nvPicPr>
        <p:blipFill rotWithShape="1">
          <a:blip r:embed="rId12">
            <a:extLst>
              <a:ext uri="{28A0092B-C50C-407E-A947-70E740481C1C}">
                <a14:useLocalDpi xmlns:a14="http://schemas.microsoft.com/office/drawing/2010/main" val="0"/>
              </a:ext>
            </a:extLst>
          </a:blip>
          <a:srcRect l="16228" r="13090"/>
          <a:stretch/>
        </p:blipFill>
        <p:spPr>
          <a:xfrm>
            <a:off x="9339902" y="5819684"/>
            <a:ext cx="1383964" cy="1791357"/>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36D50E49-1EEC-6DEF-3467-9DE77702E07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21313440">
            <a:off x="13534332" y="6512043"/>
            <a:ext cx="2114347" cy="1295496"/>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4D44A81-6CF5-88FC-CD11-114BDE0F4A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80152" y="5335389"/>
            <a:ext cx="1786320" cy="1375949"/>
          </a:xfrm>
          <a:prstGeom prst="rect">
            <a:avLst/>
          </a:prstGeom>
        </p:spPr>
      </p:pic>
    </p:spTree>
    <p:extLst>
      <p:ext uri="{BB962C8B-B14F-4D97-AF65-F5344CB8AC3E}">
        <p14:creationId xmlns:p14="http://schemas.microsoft.com/office/powerpoint/2010/main" val="25284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388951" y="1947230"/>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3514756" y="4004630"/>
            <a:ext cx="11580465" cy="1354217"/>
          </a:xfrm>
          <a:prstGeom prst="rect">
            <a:avLst/>
          </a:prstGeom>
        </p:spPr>
        <p:txBody>
          <a:bodyPr wrap="square" lIns="0" tIns="0" rIns="0" bIns="0" rtlCol="0" anchor="t">
            <a:spAutoFit/>
          </a:bodyPr>
          <a:lstStyle/>
          <a:p>
            <a:pPr algn="l"/>
            <a:r>
              <a:rPr lang="en-US" sz="4400">
                <a:solidFill>
                  <a:srgbClr val="002060"/>
                </a:solidFill>
                <a:latin typeface="Montserrat SemiBold" panose="00000700000000000000" pitchFamily="2" charset="0"/>
              </a:rPr>
              <a:t>b. Làm "Dụng cụ học số thập phân" </a:t>
            </a:r>
          </a:p>
          <a:p>
            <a:pPr algn="l"/>
            <a:r>
              <a:rPr lang="en-US" sz="4400">
                <a:solidFill>
                  <a:srgbClr val="002060"/>
                </a:solidFill>
                <a:latin typeface="Montserrat SemiBold" panose="00000700000000000000" pitchFamily="2" charset="0"/>
              </a:rPr>
              <a:t>theo giải pháp của em hoặc nhóm em</a:t>
            </a:r>
          </a:p>
        </p:txBody>
      </p:sp>
      <p:sp>
        <p:nvSpPr>
          <p:cNvPr id="6" name="Freeform 6"/>
          <p:cNvSpPr/>
          <p:nvPr/>
        </p:nvSpPr>
        <p:spPr>
          <a:xfrm flipH="1">
            <a:off x="-739218" y="4377643"/>
            <a:ext cx="3261914" cy="41148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121182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5503936">
            <a:off x="3133201" y="2304051"/>
            <a:ext cx="3128241" cy="6827510"/>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573699">
            <a:off x="-336577" y="7240557"/>
            <a:ext cx="3730939" cy="41148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979549" flipH="1">
            <a:off x="15378041" y="-1039957"/>
            <a:ext cx="3730939" cy="41148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314319" y="-494399"/>
            <a:ext cx="2686038" cy="4545603"/>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6018378">
            <a:off x="5945134" y="7954673"/>
            <a:ext cx="1129019" cy="1428231"/>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2743199" y="5714807"/>
            <a:ext cx="3769807" cy="795089"/>
          </a:xfrm>
          <a:prstGeom prst="rect">
            <a:avLst/>
          </a:prstGeom>
        </p:spPr>
        <p:txBody>
          <a:bodyPr wrap="square" lIns="0" tIns="0" rIns="0" bIns="0" rtlCol="0" anchor="t">
            <a:spAutoFit/>
          </a:bodyPr>
          <a:lstStyle/>
          <a:p>
            <a:pPr algn="l">
              <a:lnSpc>
                <a:spcPts val="3098"/>
              </a:lnSpc>
            </a:pPr>
            <a:r>
              <a:rPr lang="en-US" sz="2800">
                <a:solidFill>
                  <a:srgbClr val="002060"/>
                </a:solidFill>
                <a:latin typeface="Montserrat Medium" panose="00000600000000000000" pitchFamily="2" charset="0"/>
              </a:rPr>
              <a:t>Tạo 6 bộ thẻ ghi các chữ số từ 0 đến 9</a:t>
            </a:r>
          </a:p>
        </p:txBody>
      </p:sp>
      <p:sp>
        <p:nvSpPr>
          <p:cNvPr id="10" name="TextBox 10"/>
          <p:cNvSpPr txBox="1"/>
          <p:nvPr/>
        </p:nvSpPr>
        <p:spPr>
          <a:xfrm>
            <a:off x="6968872" y="1180237"/>
            <a:ext cx="5475479" cy="1353447"/>
          </a:xfrm>
          <a:prstGeom prst="rect">
            <a:avLst/>
          </a:prstGeom>
        </p:spPr>
        <p:txBody>
          <a:bodyPr wrap="square" lIns="0" tIns="0" rIns="0" bIns="0" rtlCol="0" anchor="t">
            <a:spAutoFit/>
          </a:bodyPr>
          <a:lstStyle/>
          <a:p>
            <a:pPr algn="ctr">
              <a:lnSpc>
                <a:spcPts val="11689"/>
              </a:lnSpc>
            </a:pPr>
            <a:r>
              <a:rPr lang="en-US" sz="7200">
                <a:solidFill>
                  <a:srgbClr val="002060"/>
                </a:solidFill>
                <a:latin typeface="Montserrat SemiBold" panose="00000700000000000000" pitchFamily="2" charset="0"/>
              </a:rPr>
              <a:t>GỢI Ý</a:t>
            </a:r>
          </a:p>
        </p:txBody>
      </p:sp>
      <p:sp>
        <p:nvSpPr>
          <p:cNvPr id="11" name="TextBox 11"/>
          <p:cNvSpPr txBox="1"/>
          <p:nvPr/>
        </p:nvSpPr>
        <p:spPr>
          <a:xfrm>
            <a:off x="3595771" y="4600056"/>
            <a:ext cx="2064166" cy="896460"/>
          </a:xfrm>
          <a:prstGeom prst="rect">
            <a:avLst/>
          </a:prstGeom>
        </p:spPr>
        <p:txBody>
          <a:bodyPr lIns="0" tIns="0" rIns="0" bIns="0" rtlCol="0" anchor="t">
            <a:spAutoFit/>
          </a:bodyPr>
          <a:lstStyle/>
          <a:p>
            <a:pPr algn="ctr">
              <a:lnSpc>
                <a:spcPts val="6864"/>
              </a:lnSpc>
            </a:pPr>
            <a:r>
              <a:rPr lang="en-US" sz="6476">
                <a:solidFill>
                  <a:srgbClr val="002060"/>
                </a:solidFill>
                <a:latin typeface="Montserrat SemiBold" panose="00000700000000000000" pitchFamily="2" charset="0"/>
              </a:rPr>
              <a:t>01</a:t>
            </a:r>
          </a:p>
        </p:txBody>
      </p:sp>
      <p:sp>
        <p:nvSpPr>
          <p:cNvPr id="14" name="Freeform 14"/>
          <p:cNvSpPr/>
          <p:nvPr/>
        </p:nvSpPr>
        <p:spPr>
          <a:xfrm rot="-7830990" flipH="1" flipV="1">
            <a:off x="13399472" y="1405403"/>
            <a:ext cx="1129019" cy="1428231"/>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604D8F46-B555-6276-9D75-26906EC293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17" name="Picture 16">
            <a:extLst>
              <a:ext uri="{FF2B5EF4-FFF2-40B4-BE49-F238E27FC236}">
                <a16:creationId xmlns:a16="http://schemas.microsoft.com/office/drawing/2014/main" id="{2EADFBCC-D49B-15BA-0337-2619A7F92A00}"/>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300000"/>
                    </a14:imgEffect>
                    <a14:imgEffect>
                      <a14:brightnessContrast contrast="-40000"/>
                    </a14:imgEffect>
                  </a14:imgLayer>
                </a14:imgProps>
              </a:ext>
            </a:extLst>
          </a:blip>
          <a:stretch>
            <a:fillRect/>
          </a:stretch>
        </p:blipFill>
        <p:spPr>
          <a:xfrm>
            <a:off x="8763000" y="3152753"/>
            <a:ext cx="8796116" cy="6555245"/>
          </a:xfrm>
          <a:prstGeom prst="rect">
            <a:avLst/>
          </a:prstGeom>
          <a:ln w="190500" cap="sq">
            <a:solidFill>
              <a:schemeClr val="tx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 name="Freeform 4">
            <a:extLst>
              <a:ext uri="{FF2B5EF4-FFF2-40B4-BE49-F238E27FC236}">
                <a16:creationId xmlns:a16="http://schemas.microsoft.com/office/drawing/2014/main" id="{8F11AD22-0B8F-FFEF-ACD0-DB1041FB8C61}"/>
              </a:ext>
            </a:extLst>
          </p:cNvPr>
          <p:cNvSpPr/>
          <p:nvPr/>
        </p:nvSpPr>
        <p:spPr>
          <a:xfrm rot="12877816" flipH="1">
            <a:off x="5476326" y="1944376"/>
            <a:ext cx="2375687" cy="3052868"/>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TextBox 5">
            <a:extLst>
              <a:ext uri="{FF2B5EF4-FFF2-40B4-BE49-F238E27FC236}">
                <a16:creationId xmlns:a16="http://schemas.microsoft.com/office/drawing/2014/main" id="{C334EB4C-8C03-F04B-D201-74FE1D443024}"/>
              </a:ext>
            </a:extLst>
          </p:cNvPr>
          <p:cNvSpPr txBox="1"/>
          <p:nvPr/>
        </p:nvSpPr>
        <p:spPr>
          <a:xfrm>
            <a:off x="3602657" y="9800301"/>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14 SGK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5503936">
            <a:off x="2926300" y="2517302"/>
            <a:ext cx="3767243" cy="7033489"/>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573699">
            <a:off x="-336577" y="7240557"/>
            <a:ext cx="3730939" cy="41148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979549" flipH="1">
            <a:off x="15378041" y="-1039957"/>
            <a:ext cx="3730939" cy="41148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314319" y="-494399"/>
            <a:ext cx="2686038" cy="4545603"/>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6018378">
            <a:off x="5945134" y="7954673"/>
            <a:ext cx="1129019" cy="1428231"/>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2570453" y="5530755"/>
            <a:ext cx="4114801" cy="1987724"/>
          </a:xfrm>
          <a:prstGeom prst="rect">
            <a:avLst/>
          </a:prstGeom>
        </p:spPr>
        <p:txBody>
          <a:bodyPr wrap="square" lIns="0" tIns="0" rIns="0" bIns="0" rtlCol="0" anchor="t">
            <a:spAutoFit/>
          </a:bodyPr>
          <a:lstStyle/>
          <a:p>
            <a:pPr algn="ctr">
              <a:lnSpc>
                <a:spcPts val="3098"/>
              </a:lnSpc>
            </a:pPr>
            <a:r>
              <a:rPr lang="en-US" sz="2800">
                <a:solidFill>
                  <a:srgbClr val="002060"/>
                </a:solidFill>
                <a:latin typeface="Montserrat Medium" panose="00000600000000000000" pitchFamily="2" charset="0"/>
              </a:rPr>
              <a:t>Tạo giá gắn thẻ </a:t>
            </a:r>
          </a:p>
          <a:p>
            <a:pPr algn="ctr">
              <a:lnSpc>
                <a:spcPts val="3098"/>
              </a:lnSpc>
            </a:pPr>
            <a:r>
              <a:rPr lang="en-US" sz="2800">
                <a:solidFill>
                  <a:srgbClr val="002060"/>
                </a:solidFill>
                <a:latin typeface="Montserrat Medium" panose="00000600000000000000" pitchFamily="2" charset="0"/>
              </a:rPr>
              <a:t>(Đục  lỗ trên giá để gắn thẻ: 3 vị trí phần nguyên, dấu phẩy, 3 vị trí phần thập phân)</a:t>
            </a:r>
          </a:p>
        </p:txBody>
      </p:sp>
      <p:sp>
        <p:nvSpPr>
          <p:cNvPr id="10" name="TextBox 10"/>
          <p:cNvSpPr txBox="1"/>
          <p:nvPr/>
        </p:nvSpPr>
        <p:spPr>
          <a:xfrm>
            <a:off x="6271215" y="863054"/>
            <a:ext cx="5475479" cy="1353447"/>
          </a:xfrm>
          <a:prstGeom prst="rect">
            <a:avLst/>
          </a:prstGeom>
        </p:spPr>
        <p:txBody>
          <a:bodyPr wrap="square" lIns="0" tIns="0" rIns="0" bIns="0" rtlCol="0" anchor="t">
            <a:spAutoFit/>
          </a:bodyPr>
          <a:lstStyle/>
          <a:p>
            <a:pPr algn="ctr">
              <a:lnSpc>
                <a:spcPts val="11689"/>
              </a:lnSpc>
            </a:pPr>
            <a:r>
              <a:rPr lang="en-US" sz="7200">
                <a:solidFill>
                  <a:srgbClr val="002060"/>
                </a:solidFill>
                <a:latin typeface="Montserrat SemiBold" panose="00000700000000000000" pitchFamily="2" charset="0"/>
              </a:rPr>
              <a:t>GỢI Ý</a:t>
            </a:r>
          </a:p>
        </p:txBody>
      </p:sp>
      <p:sp>
        <p:nvSpPr>
          <p:cNvPr id="11" name="TextBox 11"/>
          <p:cNvSpPr txBox="1"/>
          <p:nvPr/>
        </p:nvSpPr>
        <p:spPr>
          <a:xfrm>
            <a:off x="3595771" y="4600056"/>
            <a:ext cx="2064166" cy="896460"/>
          </a:xfrm>
          <a:prstGeom prst="rect">
            <a:avLst/>
          </a:prstGeom>
        </p:spPr>
        <p:txBody>
          <a:bodyPr lIns="0" tIns="0" rIns="0" bIns="0" rtlCol="0" anchor="t">
            <a:spAutoFit/>
          </a:bodyPr>
          <a:lstStyle/>
          <a:p>
            <a:pPr algn="ctr">
              <a:lnSpc>
                <a:spcPts val="6864"/>
              </a:lnSpc>
            </a:pPr>
            <a:r>
              <a:rPr lang="en-US" sz="6476">
                <a:solidFill>
                  <a:srgbClr val="002060"/>
                </a:solidFill>
                <a:latin typeface="Montserrat SemiBold" panose="00000700000000000000" pitchFamily="2" charset="0"/>
              </a:rPr>
              <a:t>02</a:t>
            </a:r>
          </a:p>
        </p:txBody>
      </p:sp>
      <p:sp>
        <p:nvSpPr>
          <p:cNvPr id="14" name="Freeform 14"/>
          <p:cNvSpPr/>
          <p:nvPr/>
        </p:nvSpPr>
        <p:spPr>
          <a:xfrm rot="-7830990" flipH="1" flipV="1">
            <a:off x="13399472" y="1405403"/>
            <a:ext cx="1129019" cy="1428231"/>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604D8F46-B555-6276-9D75-26906EC293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3" name="Freeform 4">
            <a:extLst>
              <a:ext uri="{FF2B5EF4-FFF2-40B4-BE49-F238E27FC236}">
                <a16:creationId xmlns:a16="http://schemas.microsoft.com/office/drawing/2014/main" id="{FE5D681E-5894-2FFE-955B-CCCC55C5D179}"/>
              </a:ext>
            </a:extLst>
          </p:cNvPr>
          <p:cNvSpPr/>
          <p:nvPr/>
        </p:nvSpPr>
        <p:spPr>
          <a:xfrm rot="5400000">
            <a:off x="9270241" y="3793931"/>
            <a:ext cx="2375687" cy="2699138"/>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1778403-81E3-DB84-C2F0-AB57E55C96E8}"/>
              </a:ext>
            </a:extLst>
          </p:cNvPr>
          <p:cNvPicPr>
            <a:picLocks noChangeAspect="1"/>
          </p:cNvPicPr>
          <p:nvPr/>
        </p:nvPicPr>
        <p:blipFill>
          <a:blip r:embed="rId14"/>
          <a:stretch>
            <a:fillRect/>
          </a:stretch>
        </p:blipFill>
        <p:spPr>
          <a:xfrm rot="15964140">
            <a:off x="12687200" y="2356200"/>
            <a:ext cx="2873795" cy="4369824"/>
          </a:xfrm>
          <a:prstGeom prst="rect">
            <a:avLst/>
          </a:prstGeom>
          <a:ln w="88900" cap="sq" cmpd="thickThin">
            <a:solidFill>
              <a:schemeClr val="tx2">
                <a:lumMod val="75000"/>
              </a:schemeClr>
            </a:solidFill>
            <a:prstDash val="solid"/>
            <a:miter lim="800000"/>
          </a:ln>
          <a:effectLst>
            <a:innerShdw blurRad="76200">
              <a:srgbClr val="000000"/>
            </a:innerShdw>
          </a:effectLst>
        </p:spPr>
      </p:pic>
      <p:sp>
        <p:nvSpPr>
          <p:cNvPr id="18" name="TextBox 5">
            <a:extLst>
              <a:ext uri="{FF2B5EF4-FFF2-40B4-BE49-F238E27FC236}">
                <a16:creationId xmlns:a16="http://schemas.microsoft.com/office/drawing/2014/main" id="{0F2F2203-4772-7359-1D09-3C8439047CB3}"/>
              </a:ext>
            </a:extLst>
          </p:cNvPr>
          <p:cNvSpPr txBox="1"/>
          <p:nvPr/>
        </p:nvSpPr>
        <p:spPr>
          <a:xfrm>
            <a:off x="3602657" y="9800301"/>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14 SGK</a:t>
            </a:r>
          </a:p>
        </p:txBody>
      </p:sp>
      <p:pic>
        <p:nvPicPr>
          <p:cNvPr id="20" name="Picture 19">
            <a:extLst>
              <a:ext uri="{FF2B5EF4-FFF2-40B4-BE49-F238E27FC236}">
                <a16:creationId xmlns:a16="http://schemas.microsoft.com/office/drawing/2014/main" id="{61883008-FF14-94CA-E654-FC4F04A83895}"/>
              </a:ext>
            </a:extLst>
          </p:cNvPr>
          <p:cNvPicPr>
            <a:picLocks noChangeAspect="1"/>
          </p:cNvPicPr>
          <p:nvPr/>
        </p:nvPicPr>
        <p:blipFill>
          <a:blip r:embed="rId15"/>
          <a:stretch>
            <a:fillRect/>
          </a:stretch>
        </p:blipFill>
        <p:spPr>
          <a:xfrm rot="479836">
            <a:off x="8795160" y="6766580"/>
            <a:ext cx="4973428" cy="3077727"/>
          </a:xfrm>
          <a:prstGeom prst="rect">
            <a:avLst/>
          </a:prstGeom>
          <a:ln w="88900" cap="sq" cmpd="thickThin">
            <a:solidFill>
              <a:schemeClr val="tx2">
                <a:lumMod val="75000"/>
              </a:schemeClr>
            </a:solidFill>
            <a:prstDash val="solid"/>
            <a:miter lim="800000"/>
          </a:ln>
          <a:effectLst>
            <a:innerShdw blurRad="76200">
              <a:srgbClr val="000000"/>
            </a:innerShdw>
          </a:effectLst>
        </p:spPr>
      </p:pic>
      <p:sp>
        <p:nvSpPr>
          <p:cNvPr id="21" name="Freeform 4">
            <a:extLst>
              <a:ext uri="{FF2B5EF4-FFF2-40B4-BE49-F238E27FC236}">
                <a16:creationId xmlns:a16="http://schemas.microsoft.com/office/drawing/2014/main" id="{ADD6CB99-F059-AE09-FE8B-ADCD678C651B}"/>
              </a:ext>
            </a:extLst>
          </p:cNvPr>
          <p:cNvSpPr/>
          <p:nvPr/>
        </p:nvSpPr>
        <p:spPr>
          <a:xfrm rot="13810301" flipH="1">
            <a:off x="8555190" y="1382351"/>
            <a:ext cx="2375687" cy="3521395"/>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9623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5503936">
            <a:off x="2926300" y="2517302"/>
            <a:ext cx="3767243" cy="7033489"/>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573699">
            <a:off x="-336577" y="7240557"/>
            <a:ext cx="3730939" cy="41148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979549" flipH="1">
            <a:off x="15378041" y="-1039957"/>
            <a:ext cx="3730939" cy="41148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314319" y="-494399"/>
            <a:ext cx="2686038" cy="4545603"/>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6018378">
            <a:off x="5945134" y="7954673"/>
            <a:ext cx="1129019" cy="1428231"/>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2570453" y="5937935"/>
            <a:ext cx="4114801" cy="795089"/>
          </a:xfrm>
          <a:prstGeom prst="rect">
            <a:avLst/>
          </a:prstGeom>
        </p:spPr>
        <p:txBody>
          <a:bodyPr wrap="square" lIns="0" tIns="0" rIns="0" bIns="0" rtlCol="0" anchor="t">
            <a:spAutoFit/>
          </a:bodyPr>
          <a:lstStyle/>
          <a:p>
            <a:pPr algn="ctr">
              <a:lnSpc>
                <a:spcPts val="3098"/>
              </a:lnSpc>
            </a:pPr>
            <a:r>
              <a:rPr lang="en-US" sz="2800">
                <a:solidFill>
                  <a:srgbClr val="002060"/>
                </a:solidFill>
                <a:latin typeface="Montserrat Medium" panose="00000600000000000000" pitchFamily="2" charset="0"/>
              </a:rPr>
              <a:t>Gắn các thẻ lên giá và hoàn thiện sản phẩm</a:t>
            </a:r>
          </a:p>
        </p:txBody>
      </p:sp>
      <p:sp>
        <p:nvSpPr>
          <p:cNvPr id="10" name="TextBox 10"/>
          <p:cNvSpPr txBox="1"/>
          <p:nvPr/>
        </p:nvSpPr>
        <p:spPr>
          <a:xfrm>
            <a:off x="6968872" y="1180237"/>
            <a:ext cx="5475479" cy="1353447"/>
          </a:xfrm>
          <a:prstGeom prst="rect">
            <a:avLst/>
          </a:prstGeom>
        </p:spPr>
        <p:txBody>
          <a:bodyPr wrap="square" lIns="0" tIns="0" rIns="0" bIns="0" rtlCol="0" anchor="t">
            <a:spAutoFit/>
          </a:bodyPr>
          <a:lstStyle/>
          <a:p>
            <a:pPr algn="ctr">
              <a:lnSpc>
                <a:spcPts val="11689"/>
              </a:lnSpc>
            </a:pPr>
            <a:r>
              <a:rPr lang="en-US" sz="7200">
                <a:solidFill>
                  <a:srgbClr val="002060"/>
                </a:solidFill>
                <a:latin typeface="Montserrat SemiBold" panose="00000700000000000000" pitchFamily="2" charset="0"/>
              </a:rPr>
              <a:t>GỢI Ý</a:t>
            </a:r>
          </a:p>
        </p:txBody>
      </p:sp>
      <p:sp>
        <p:nvSpPr>
          <p:cNvPr id="11" name="TextBox 11"/>
          <p:cNvSpPr txBox="1"/>
          <p:nvPr/>
        </p:nvSpPr>
        <p:spPr>
          <a:xfrm>
            <a:off x="3595771" y="4600056"/>
            <a:ext cx="2064166" cy="896460"/>
          </a:xfrm>
          <a:prstGeom prst="rect">
            <a:avLst/>
          </a:prstGeom>
        </p:spPr>
        <p:txBody>
          <a:bodyPr lIns="0" tIns="0" rIns="0" bIns="0" rtlCol="0" anchor="t">
            <a:spAutoFit/>
          </a:bodyPr>
          <a:lstStyle/>
          <a:p>
            <a:pPr algn="ctr">
              <a:lnSpc>
                <a:spcPts val="6864"/>
              </a:lnSpc>
            </a:pPr>
            <a:r>
              <a:rPr lang="en-US" sz="6476">
                <a:solidFill>
                  <a:srgbClr val="002060"/>
                </a:solidFill>
                <a:latin typeface="Montserrat SemiBold" panose="00000700000000000000" pitchFamily="2" charset="0"/>
              </a:rPr>
              <a:t>03</a:t>
            </a:r>
          </a:p>
        </p:txBody>
      </p:sp>
      <p:sp>
        <p:nvSpPr>
          <p:cNvPr id="14" name="Freeform 14"/>
          <p:cNvSpPr/>
          <p:nvPr/>
        </p:nvSpPr>
        <p:spPr>
          <a:xfrm rot="-7830990" flipH="1" flipV="1">
            <a:off x="13399472" y="1405403"/>
            <a:ext cx="1129019" cy="1428231"/>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604D8F46-B555-6276-9D75-26906EC293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3" name="Freeform 4">
            <a:extLst>
              <a:ext uri="{FF2B5EF4-FFF2-40B4-BE49-F238E27FC236}">
                <a16:creationId xmlns:a16="http://schemas.microsoft.com/office/drawing/2014/main" id="{FE5D681E-5894-2FFE-955B-CCCC55C5D179}"/>
              </a:ext>
            </a:extLst>
          </p:cNvPr>
          <p:cNvSpPr/>
          <p:nvPr/>
        </p:nvSpPr>
        <p:spPr>
          <a:xfrm rot="14738622" flipH="1">
            <a:off x="6962554" y="1905426"/>
            <a:ext cx="2375687" cy="3052868"/>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3AAEB07-F8CB-E4CD-0037-96263866BE45}"/>
              </a:ext>
            </a:extLst>
          </p:cNvPr>
          <p:cNvPicPr>
            <a:picLocks noChangeAspect="1"/>
          </p:cNvPicPr>
          <p:nvPr/>
        </p:nvPicPr>
        <p:blipFill>
          <a:blip r:embed="rId14"/>
          <a:stretch>
            <a:fillRect/>
          </a:stretch>
        </p:blipFill>
        <p:spPr>
          <a:xfrm>
            <a:off x="9558158" y="4232063"/>
            <a:ext cx="7849094" cy="4874700"/>
          </a:xfrm>
          <a:prstGeom prst="rect">
            <a:avLst/>
          </a:prstGeom>
          <a:ln w="88900" cap="sq" cmpd="thickThin">
            <a:solidFill>
              <a:schemeClr val="tx2">
                <a:lumMod val="75000"/>
              </a:schemeClr>
            </a:solidFill>
            <a:prstDash val="solid"/>
            <a:miter lim="800000"/>
          </a:ln>
          <a:effectLst>
            <a:innerShdw blurRad="76200">
              <a:srgbClr val="000000"/>
            </a:innerShdw>
          </a:effectLst>
        </p:spPr>
      </p:pic>
      <p:sp>
        <p:nvSpPr>
          <p:cNvPr id="13" name="TextBox 5">
            <a:extLst>
              <a:ext uri="{FF2B5EF4-FFF2-40B4-BE49-F238E27FC236}">
                <a16:creationId xmlns:a16="http://schemas.microsoft.com/office/drawing/2014/main" id="{511C66D8-7EA4-84A0-9817-48961C9328A7}"/>
              </a:ext>
            </a:extLst>
          </p:cNvPr>
          <p:cNvSpPr txBox="1"/>
          <p:nvPr/>
        </p:nvSpPr>
        <p:spPr>
          <a:xfrm>
            <a:off x="3602657" y="9800301"/>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14 SGK</a:t>
            </a:r>
          </a:p>
        </p:txBody>
      </p:sp>
    </p:spTree>
    <p:extLst>
      <p:ext uri="{BB962C8B-B14F-4D97-AF65-F5344CB8AC3E}">
        <p14:creationId xmlns:p14="http://schemas.microsoft.com/office/powerpoint/2010/main" val="300316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648200" y="2271808"/>
            <a:ext cx="9525000" cy="553998"/>
          </a:xfrm>
          <a:prstGeom prst="rect">
            <a:avLst/>
          </a:prstGeom>
        </p:spPr>
        <p:txBody>
          <a:bodyPr wrap="square" lIns="0" tIns="0" rIns="0" bIns="0" rtlCol="0" anchor="t">
            <a:spAutoFit/>
          </a:bodyPr>
          <a:lstStyle/>
          <a:p>
            <a:r>
              <a:rPr lang="vi-VN" sz="3600">
                <a:solidFill>
                  <a:srgbClr val="002060"/>
                </a:solidFill>
                <a:latin typeface="Montserrat SemiBold" panose="00000700000000000000" pitchFamily="2" charset="0"/>
              </a:rPr>
              <a:t>Sử dụng "Dụng cụ học số thập phân"</a:t>
            </a:r>
            <a:endParaRPr lang="en-US" sz="3600">
              <a:solidFill>
                <a:srgbClr val="002060"/>
              </a:solidFill>
              <a:latin typeface="Montserrat SemiBold" panose="00000700000000000000"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9" name="TextBox 11">
            <a:extLst>
              <a:ext uri="{FF2B5EF4-FFF2-40B4-BE49-F238E27FC236}">
                <a16:creationId xmlns:a16="http://schemas.microsoft.com/office/drawing/2014/main" id="{E8EE4D65-8DBB-21E9-7190-152873C18CBD}"/>
              </a:ext>
            </a:extLst>
          </p:cNvPr>
          <p:cNvSpPr txBox="1"/>
          <p:nvPr/>
        </p:nvSpPr>
        <p:spPr>
          <a:xfrm>
            <a:off x="6273960" y="872099"/>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5</a:t>
            </a:r>
          </a:p>
        </p:txBody>
      </p:sp>
      <p:pic>
        <p:nvPicPr>
          <p:cNvPr id="11" name="Picture 10">
            <a:extLst>
              <a:ext uri="{FF2B5EF4-FFF2-40B4-BE49-F238E27FC236}">
                <a16:creationId xmlns:a16="http://schemas.microsoft.com/office/drawing/2014/main" id="{E0985476-89D4-029B-5642-2AD337409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543323" y="5151120"/>
            <a:ext cx="3976589" cy="4983070"/>
          </a:xfrm>
          <a:prstGeom prst="rect">
            <a:avLst/>
          </a:prstGeom>
        </p:spPr>
      </p:pic>
      <p:sp>
        <p:nvSpPr>
          <p:cNvPr id="14" name="TextBox 5">
            <a:extLst>
              <a:ext uri="{FF2B5EF4-FFF2-40B4-BE49-F238E27FC236}">
                <a16:creationId xmlns:a16="http://schemas.microsoft.com/office/drawing/2014/main" id="{F34A0DE1-D0DF-FFDF-F481-C4408DBE4688}"/>
              </a:ext>
            </a:extLst>
          </p:cNvPr>
          <p:cNvSpPr txBox="1"/>
          <p:nvPr/>
        </p:nvSpPr>
        <p:spPr>
          <a:xfrm>
            <a:off x="8272233" y="9662033"/>
            <a:ext cx="2471968"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Trang 15 SGK</a:t>
            </a:r>
          </a:p>
        </p:txBody>
      </p:sp>
      <p:pic>
        <p:nvPicPr>
          <p:cNvPr id="10" name="Picture 9">
            <a:extLst>
              <a:ext uri="{FF2B5EF4-FFF2-40B4-BE49-F238E27FC236}">
                <a16:creationId xmlns:a16="http://schemas.microsoft.com/office/drawing/2014/main" id="{69C51F3B-64B2-D2B2-3675-9D050E4A3A8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000" y="7019447"/>
            <a:ext cx="3148360" cy="4040752"/>
          </a:xfrm>
          <a:prstGeom prst="rect">
            <a:avLst/>
          </a:prstGeom>
        </p:spPr>
      </p:pic>
      <p:pic>
        <p:nvPicPr>
          <p:cNvPr id="15" name="Picture 14">
            <a:extLst>
              <a:ext uri="{FF2B5EF4-FFF2-40B4-BE49-F238E27FC236}">
                <a16:creationId xmlns:a16="http://schemas.microsoft.com/office/drawing/2014/main" id="{5871741E-96B1-0846-C569-8E9656E181CF}"/>
              </a:ext>
            </a:extLst>
          </p:cNvPr>
          <p:cNvPicPr>
            <a:picLocks noChangeAspect="1"/>
          </p:cNvPicPr>
          <p:nvPr/>
        </p:nvPicPr>
        <p:blipFill>
          <a:blip r:embed="rId10"/>
          <a:stretch>
            <a:fillRect/>
          </a:stretch>
        </p:blipFill>
        <p:spPr>
          <a:xfrm>
            <a:off x="6062202" y="4535263"/>
            <a:ext cx="4961238" cy="2453704"/>
          </a:xfrm>
          <a:prstGeom prst="rect">
            <a:avLst/>
          </a:prstGeom>
        </p:spPr>
      </p:pic>
      <p:pic>
        <p:nvPicPr>
          <p:cNvPr id="17" name="Picture 16">
            <a:extLst>
              <a:ext uri="{FF2B5EF4-FFF2-40B4-BE49-F238E27FC236}">
                <a16:creationId xmlns:a16="http://schemas.microsoft.com/office/drawing/2014/main" id="{989750A7-9569-5BF2-10E0-285548866398}"/>
              </a:ext>
            </a:extLst>
          </p:cNvPr>
          <p:cNvPicPr>
            <a:picLocks noChangeAspect="1"/>
          </p:cNvPicPr>
          <p:nvPr/>
        </p:nvPicPr>
        <p:blipFill>
          <a:blip r:embed="rId11"/>
          <a:stretch>
            <a:fillRect/>
          </a:stretch>
        </p:blipFill>
        <p:spPr>
          <a:xfrm rot="984514">
            <a:off x="11739695" y="3698012"/>
            <a:ext cx="4450937" cy="4564380"/>
          </a:xfrm>
          <a:prstGeom prst="rect">
            <a:avLst/>
          </a:prstGeom>
        </p:spPr>
      </p:pic>
    </p:spTree>
    <p:extLst>
      <p:ext uri="{BB962C8B-B14F-4D97-AF65-F5344CB8AC3E}">
        <p14:creationId xmlns:p14="http://schemas.microsoft.com/office/powerpoint/2010/main" val="253188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631375" y="2283127"/>
            <a:ext cx="9858728" cy="1107996"/>
          </a:xfrm>
          <a:prstGeom prst="rect">
            <a:avLst/>
          </a:prstGeom>
        </p:spPr>
        <p:txBody>
          <a:bodyPr wrap="square" lIns="0" tIns="0" rIns="0" bIns="0" rtlCol="0" anchor="t">
            <a:spAutoFit/>
          </a:bodyPr>
          <a:lstStyle/>
          <a:p>
            <a:pPr algn="l"/>
            <a:r>
              <a:rPr lang="vi-VN" sz="7200">
                <a:solidFill>
                  <a:srgbClr val="002060"/>
                </a:solidFill>
                <a:latin typeface="Montserrat SemiBold" panose="00000700000000000000" pitchFamily="2" charset="0"/>
              </a:rPr>
              <a:t>TRÒ CHƠI: TÔI CẦN</a:t>
            </a:r>
            <a:endParaRPr lang="en-US" sz="7200">
              <a:solidFill>
                <a:srgbClr val="002060"/>
              </a:solidFill>
              <a:latin typeface="Montserrat SemiBold" panose="00000700000000000000" pitchFamily="2" charset="0"/>
            </a:endParaRPr>
          </a:p>
        </p:txBody>
      </p:sp>
      <p:sp>
        <p:nvSpPr>
          <p:cNvPr id="5" name="Freeform 5"/>
          <p:cNvSpPr/>
          <p:nvPr/>
        </p:nvSpPr>
        <p:spPr>
          <a:xfrm rot="630381" flipV="1">
            <a:off x="-2286763" y="-472501"/>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779492" y="3613806"/>
            <a:ext cx="3018487" cy="545662"/>
          </a:xfrm>
          <a:prstGeom prst="rect">
            <a:avLst/>
          </a:prstGeom>
        </p:spPr>
        <p:txBody>
          <a:bodyPr wrap="square" lIns="0" tIns="0" rIns="0" bIns="0" rtlCol="0" anchor="t">
            <a:spAutoFit/>
          </a:bodyPr>
          <a:lstStyle/>
          <a:p>
            <a:pPr algn="l">
              <a:lnSpc>
                <a:spcPts val="4561"/>
              </a:lnSpc>
            </a:pPr>
            <a:r>
              <a:rPr lang="vi-VN" sz="3258">
                <a:solidFill>
                  <a:srgbClr val="002060"/>
                </a:solidFill>
                <a:latin typeface="Montserrat Medium" panose="00000600000000000000" pitchFamily="2" charset="0"/>
              </a:rPr>
              <a:t>Cách chơi:</a:t>
            </a:r>
            <a:endParaRPr lang="en-US" sz="3258">
              <a:solidFill>
                <a:srgbClr val="002060"/>
              </a:solidFill>
              <a:latin typeface="Montserrat Medium" panose="00000600000000000000" pitchFamily="2" charset="0"/>
            </a:endParaRPr>
          </a:p>
        </p:txBody>
      </p:sp>
      <p:sp>
        <p:nvSpPr>
          <p:cNvPr id="9" name="Freeform 9"/>
          <p:cNvSpPr/>
          <p:nvPr/>
        </p:nvSpPr>
        <p:spPr>
          <a:xfrm flipH="1">
            <a:off x="1129219" y="4468831"/>
            <a:ext cx="437431" cy="311861"/>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r:embed="rId8"/>
                </a:ext>
              </a:extLst>
            </a:blip>
            <a:stretch>
              <a:fillRect t="-1" b="-102203"/>
            </a:stretch>
          </a:blipFill>
        </p:spPr>
        <p:txBody>
          <a:bodyPr/>
          <a:lstStyle/>
          <a:p>
            <a:endParaRPr lang="en-US"/>
          </a:p>
        </p:txBody>
      </p:sp>
      <p:pic>
        <p:nvPicPr>
          <p:cNvPr id="10" name="Picture 9">
            <a:extLst>
              <a:ext uri="{FF2B5EF4-FFF2-40B4-BE49-F238E27FC236}">
                <a16:creationId xmlns:a16="http://schemas.microsoft.com/office/drawing/2014/main" id="{27E818EF-B8D9-F4AF-0026-377BBB6F48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11" name="TextBox 8">
            <a:extLst>
              <a:ext uri="{FF2B5EF4-FFF2-40B4-BE49-F238E27FC236}">
                <a16:creationId xmlns:a16="http://schemas.microsoft.com/office/drawing/2014/main" id="{A9C03DAA-6908-5700-0F5D-E3E429BF9CC9}"/>
              </a:ext>
            </a:extLst>
          </p:cNvPr>
          <p:cNvSpPr txBox="1"/>
          <p:nvPr/>
        </p:nvSpPr>
        <p:spPr>
          <a:xfrm>
            <a:off x="1667169" y="4384234"/>
            <a:ext cx="6117377" cy="1723549"/>
          </a:xfrm>
          <a:prstGeom prst="rect">
            <a:avLst/>
          </a:prstGeom>
        </p:spPr>
        <p:txBody>
          <a:bodyPr wrap="square" lIns="0" tIns="0" rIns="0" bIns="0" rtlCol="0" anchor="t">
            <a:spAutoFit/>
          </a:bodyPr>
          <a:lstStyle/>
          <a:p>
            <a:pPr algn="l"/>
            <a:r>
              <a:rPr lang="vi-VN" sz="2800">
                <a:solidFill>
                  <a:srgbClr val="002060"/>
                </a:solidFill>
                <a:latin typeface="Montserrat Medium" panose="00000600000000000000" pitchFamily="2" charset="0"/>
              </a:rPr>
              <a:t>Qu</a:t>
            </a:r>
            <a:r>
              <a:rPr lang="en-US" sz="2800">
                <a:solidFill>
                  <a:srgbClr val="002060"/>
                </a:solidFill>
                <a:latin typeface="Montserrat Medium" panose="00000600000000000000" pitchFamily="2" charset="0"/>
              </a:rPr>
              <a:t>ả</a:t>
            </a:r>
            <a:r>
              <a:rPr lang="vi-VN" sz="2800">
                <a:solidFill>
                  <a:srgbClr val="002060"/>
                </a:solidFill>
                <a:latin typeface="Montserrat Medium" panose="00000600000000000000" pitchFamily="2" charset="0"/>
              </a:rPr>
              <a:t>n trò nêu một yêu cầu liên quan đến lập số thập phân hoặc làm tròn số thập phân theo một điều kiện nào đó. </a:t>
            </a:r>
            <a:endParaRPr lang="en-US" sz="2800">
              <a:solidFill>
                <a:srgbClr val="002060"/>
              </a:solidFill>
              <a:latin typeface="Montserrat Medium" panose="00000600000000000000" pitchFamily="2" charset="0"/>
            </a:endParaRPr>
          </a:p>
        </p:txBody>
      </p:sp>
      <p:sp>
        <p:nvSpPr>
          <p:cNvPr id="12" name="TextBox 8">
            <a:extLst>
              <a:ext uri="{FF2B5EF4-FFF2-40B4-BE49-F238E27FC236}">
                <a16:creationId xmlns:a16="http://schemas.microsoft.com/office/drawing/2014/main" id="{5838265C-2074-D383-C97E-DD16F6BC2446}"/>
              </a:ext>
            </a:extLst>
          </p:cNvPr>
          <p:cNvSpPr txBox="1"/>
          <p:nvPr/>
        </p:nvSpPr>
        <p:spPr>
          <a:xfrm>
            <a:off x="1993125" y="6362447"/>
            <a:ext cx="5849015" cy="1723549"/>
          </a:xfrm>
          <a:prstGeom prst="rect">
            <a:avLst/>
          </a:prstGeom>
        </p:spPr>
        <p:txBody>
          <a:bodyPr wrap="square" lIns="0" tIns="0" rIns="0" bIns="0" rtlCol="0" anchor="t">
            <a:spAutoFit/>
          </a:bodyPr>
          <a:lstStyle/>
          <a:p>
            <a:pPr algn="l"/>
            <a:r>
              <a:rPr lang="vi-VN" sz="2800">
                <a:solidFill>
                  <a:srgbClr val="002060"/>
                </a:solidFill>
                <a:latin typeface="Montserrat Medium" panose="00000600000000000000" pitchFamily="2" charset="0"/>
              </a:rPr>
              <a:t>Người chơi sử dụng "Dụng cụ học số thập phân" để thực hiện yêu cầu, ai thực hiện nhanh và </a:t>
            </a:r>
            <a:r>
              <a:rPr lang="en-US" sz="2800">
                <a:solidFill>
                  <a:srgbClr val="002060"/>
                </a:solidFill>
                <a:latin typeface="Montserrat Medium" panose="00000600000000000000" pitchFamily="2" charset="0"/>
              </a:rPr>
              <a:t>đú</a:t>
            </a:r>
            <a:r>
              <a:rPr lang="vi-VN" sz="2800">
                <a:solidFill>
                  <a:srgbClr val="002060"/>
                </a:solidFill>
                <a:latin typeface="Montserrat Medium" panose="00000600000000000000" pitchFamily="2" charset="0"/>
              </a:rPr>
              <a:t>ng được thưởng điểm. </a:t>
            </a:r>
            <a:endParaRPr lang="en-US" sz="2800">
              <a:solidFill>
                <a:srgbClr val="002060"/>
              </a:solidFill>
              <a:latin typeface="Montserrat Medium" panose="00000600000000000000" pitchFamily="2" charset="0"/>
            </a:endParaRPr>
          </a:p>
        </p:txBody>
      </p:sp>
      <p:sp>
        <p:nvSpPr>
          <p:cNvPr id="13" name="TextBox 8">
            <a:extLst>
              <a:ext uri="{FF2B5EF4-FFF2-40B4-BE49-F238E27FC236}">
                <a16:creationId xmlns:a16="http://schemas.microsoft.com/office/drawing/2014/main" id="{AFF69F34-8150-3110-4048-A9A54C828F9C}"/>
              </a:ext>
            </a:extLst>
          </p:cNvPr>
          <p:cNvSpPr txBox="1"/>
          <p:nvPr/>
        </p:nvSpPr>
        <p:spPr>
          <a:xfrm>
            <a:off x="2370403" y="8412472"/>
            <a:ext cx="5241397" cy="861774"/>
          </a:xfrm>
          <a:prstGeom prst="rect">
            <a:avLst/>
          </a:prstGeom>
        </p:spPr>
        <p:txBody>
          <a:bodyPr wrap="square" lIns="0" tIns="0" rIns="0" bIns="0" rtlCol="0" anchor="t">
            <a:spAutoFit/>
          </a:bodyPr>
          <a:lstStyle/>
          <a:p>
            <a:pPr algn="l"/>
            <a:r>
              <a:rPr lang="vi-VN" sz="2800">
                <a:solidFill>
                  <a:srgbClr val="002060"/>
                </a:solidFill>
                <a:latin typeface="Montserrat Medium" panose="00000600000000000000" pitchFamily="2" charset="0"/>
              </a:rPr>
              <a:t>Kết thúc trò chơi, ai có nhiều điểm hơn thì thắng cuộc.</a:t>
            </a:r>
            <a:endParaRPr lang="en-US" sz="2800">
              <a:solidFill>
                <a:srgbClr val="002060"/>
              </a:solidFill>
              <a:latin typeface="Montserrat Medium" panose="00000600000000000000" pitchFamily="2" charset="0"/>
            </a:endParaRPr>
          </a:p>
        </p:txBody>
      </p:sp>
      <p:pic>
        <p:nvPicPr>
          <p:cNvPr id="15" name="Picture 14">
            <a:extLst>
              <a:ext uri="{FF2B5EF4-FFF2-40B4-BE49-F238E27FC236}">
                <a16:creationId xmlns:a16="http://schemas.microsoft.com/office/drawing/2014/main" id="{69DA29C4-244E-A8EC-C0AC-97F18A86405E}"/>
              </a:ext>
            </a:extLst>
          </p:cNvPr>
          <p:cNvPicPr>
            <a:picLocks noChangeAspect="1"/>
          </p:cNvPicPr>
          <p:nvPr/>
        </p:nvPicPr>
        <p:blipFill>
          <a:blip r:embed="rId10"/>
          <a:stretch>
            <a:fillRect/>
          </a:stretch>
        </p:blipFill>
        <p:spPr>
          <a:xfrm>
            <a:off x="8806565" y="3818342"/>
            <a:ext cx="7593472" cy="5088209"/>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16" name="Freeform 9">
            <a:extLst>
              <a:ext uri="{FF2B5EF4-FFF2-40B4-BE49-F238E27FC236}">
                <a16:creationId xmlns:a16="http://schemas.microsoft.com/office/drawing/2014/main" id="{604FA2F9-F640-480B-C765-E778DD61B269}"/>
              </a:ext>
            </a:extLst>
          </p:cNvPr>
          <p:cNvSpPr/>
          <p:nvPr/>
        </p:nvSpPr>
        <p:spPr>
          <a:xfrm flipH="1">
            <a:off x="1298061" y="6912360"/>
            <a:ext cx="437431" cy="311861"/>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r:embed="rId8"/>
                </a:ext>
              </a:extLst>
            </a:blip>
            <a:stretch>
              <a:fillRect t="-1" b="-102203"/>
            </a:stretch>
          </a:blipFill>
        </p:spPr>
        <p:txBody>
          <a:bodyPr/>
          <a:lstStyle/>
          <a:p>
            <a:endParaRPr lang="en-US"/>
          </a:p>
        </p:txBody>
      </p:sp>
      <p:sp>
        <p:nvSpPr>
          <p:cNvPr id="17" name="Freeform 9">
            <a:extLst>
              <a:ext uri="{FF2B5EF4-FFF2-40B4-BE49-F238E27FC236}">
                <a16:creationId xmlns:a16="http://schemas.microsoft.com/office/drawing/2014/main" id="{45D8873B-02D3-D818-3C76-CA33E8A209E8}"/>
              </a:ext>
            </a:extLst>
          </p:cNvPr>
          <p:cNvSpPr/>
          <p:nvPr/>
        </p:nvSpPr>
        <p:spPr>
          <a:xfrm flipH="1">
            <a:off x="1719050" y="8687428"/>
            <a:ext cx="437431" cy="311861"/>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r:embed="rId8"/>
                </a:ext>
              </a:extLst>
            </a:blip>
            <a:stretch>
              <a:fillRect t="-1" b="-102203"/>
            </a:stretch>
          </a:blipFill>
        </p:spPr>
        <p:txBody>
          <a:bodyPr/>
          <a:lstStyle/>
          <a:p>
            <a:endParaRPr lang="en-US"/>
          </a:p>
        </p:txBody>
      </p:sp>
      <p:sp>
        <p:nvSpPr>
          <p:cNvPr id="18" name="Freeform 2">
            <a:extLst>
              <a:ext uri="{FF2B5EF4-FFF2-40B4-BE49-F238E27FC236}">
                <a16:creationId xmlns:a16="http://schemas.microsoft.com/office/drawing/2014/main" id="{51EF94EA-070A-DD13-210A-656EAC2266F3}"/>
              </a:ext>
            </a:extLst>
          </p:cNvPr>
          <p:cNvSpPr/>
          <p:nvPr/>
        </p:nvSpPr>
        <p:spPr>
          <a:xfrm rot="-5503936">
            <a:off x="13094181" y="491886"/>
            <a:ext cx="2134036" cy="3972548"/>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8">
            <a:extLst>
              <a:ext uri="{FF2B5EF4-FFF2-40B4-BE49-F238E27FC236}">
                <a16:creationId xmlns:a16="http://schemas.microsoft.com/office/drawing/2014/main" id="{E0B76775-760F-83A2-E435-2F69F5056899}"/>
              </a:ext>
            </a:extLst>
          </p:cNvPr>
          <p:cNvSpPr txBox="1"/>
          <p:nvPr/>
        </p:nvSpPr>
        <p:spPr>
          <a:xfrm>
            <a:off x="12992983" y="1739496"/>
            <a:ext cx="2722762" cy="1477328"/>
          </a:xfrm>
          <a:prstGeom prst="rect">
            <a:avLst/>
          </a:prstGeom>
        </p:spPr>
        <p:txBody>
          <a:bodyPr wrap="square" lIns="0" tIns="0" rIns="0" bIns="0" rtlCol="0" anchor="t">
            <a:spAutoFit/>
          </a:bodyPr>
          <a:lstStyle/>
          <a:p>
            <a:r>
              <a:rPr lang="vi-VN" sz="2400">
                <a:solidFill>
                  <a:srgbClr val="002060"/>
                </a:solidFill>
                <a:latin typeface="Montserrat Medium" panose="00000600000000000000" pitchFamily="2" charset="0"/>
              </a:rPr>
              <a:t>Tôi cần số hai trăm mười bốn ph</a:t>
            </a:r>
            <a:r>
              <a:rPr lang="en-US" sz="2400">
                <a:solidFill>
                  <a:srgbClr val="002060"/>
                </a:solidFill>
                <a:latin typeface="Montserrat Medium" panose="00000600000000000000" pitchFamily="2" charset="0"/>
              </a:rPr>
              <a:t>ẩ</a:t>
            </a:r>
            <a:r>
              <a:rPr lang="vi-VN" sz="2400">
                <a:solidFill>
                  <a:srgbClr val="002060"/>
                </a:solidFill>
                <a:latin typeface="Montserrat Medium" panose="00000600000000000000" pitchFamily="2" charset="0"/>
              </a:rPr>
              <a:t>y một trăm sáu mươi ba</a:t>
            </a:r>
            <a:endParaRPr lang="en-US" sz="2400">
              <a:solidFill>
                <a:srgbClr val="002060"/>
              </a:solidFill>
              <a:latin typeface="Montserrat Medium" panose="00000600000000000000" pitchFamily="2" charset="0"/>
            </a:endParaRPr>
          </a:p>
        </p:txBody>
      </p:sp>
      <p:sp>
        <p:nvSpPr>
          <p:cNvPr id="20" name="Freeform 4">
            <a:extLst>
              <a:ext uri="{FF2B5EF4-FFF2-40B4-BE49-F238E27FC236}">
                <a16:creationId xmlns:a16="http://schemas.microsoft.com/office/drawing/2014/main" id="{A262759E-EBF7-F220-0906-EAE684229FA5}"/>
              </a:ext>
            </a:extLst>
          </p:cNvPr>
          <p:cNvSpPr/>
          <p:nvPr/>
        </p:nvSpPr>
        <p:spPr>
          <a:xfrm rot="925593" flipH="1">
            <a:off x="13226754" y="2404775"/>
            <a:ext cx="2375687" cy="3052868"/>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388951" y="1947230"/>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739218" y="4377643"/>
            <a:ext cx="3261914" cy="41148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8" name="TextBox 7">
            <a:extLst>
              <a:ext uri="{FF2B5EF4-FFF2-40B4-BE49-F238E27FC236}">
                <a16:creationId xmlns:a16="http://schemas.microsoft.com/office/drawing/2014/main" id="{2D7D9D13-B5DB-5C40-50E4-4A47F825A394}"/>
              </a:ext>
            </a:extLst>
          </p:cNvPr>
          <p:cNvSpPr txBox="1"/>
          <p:nvPr/>
        </p:nvSpPr>
        <p:spPr>
          <a:xfrm>
            <a:off x="5715000" y="1502039"/>
            <a:ext cx="7978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6000" b="1" i="0" u="none" strike="noStrike" kern="1200" cap="none" spc="0" normalizeH="0" baseline="0" noProof="0" dirty="0">
              <a:ln>
                <a:noFill/>
              </a:ln>
              <a:solidFill>
                <a:srgbClr val="C00000"/>
              </a:solidFill>
              <a:effectLst/>
              <a:uLnTx/>
              <a:uFillTx/>
              <a:latin typeface="Pangolin" panose="000005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090E933A-1063-7C27-481D-F58148F8404B}"/>
              </a:ext>
            </a:extLst>
          </p:cNvPr>
          <p:cNvSpPr txBox="1"/>
          <p:nvPr/>
        </p:nvSpPr>
        <p:spPr>
          <a:xfrm>
            <a:off x="2522696" y="2517702"/>
            <a:ext cx="13784103" cy="4850367"/>
          </a:xfrm>
          <a:prstGeom prst="rect">
            <a:avLst/>
          </a:prstGeom>
          <a:noFill/>
        </p:spPr>
        <p:txBody>
          <a:bodyPr wrap="square" rtlCol="0">
            <a:spAutoFit/>
          </a:bodyPr>
          <a:lstStyle/>
          <a:p>
            <a:pPr lvl="0">
              <a:lnSpc>
                <a:spcPct val="120000"/>
              </a:lnSpc>
              <a:defRPr/>
            </a:pPr>
            <a:r>
              <a:rPr lang="vi-VN" altLang="zh-CN" sz="3200">
                <a:solidFill>
                  <a:srgbClr val="002060"/>
                </a:solidFill>
                <a:latin typeface="Montserrat Medium" panose="00000600000000000000" pitchFamily="2" charset="0"/>
              </a:rPr>
              <a:t>Sử dụng dụng cụ học số thập phân thực hiện các nhiệm vụ sau: </a:t>
            </a:r>
          </a:p>
          <a:p>
            <a:pPr lvl="0">
              <a:lnSpc>
                <a:spcPct val="120000"/>
              </a:lnSpc>
              <a:spcAft>
                <a:spcPts val="600"/>
              </a:spcAft>
              <a:defRPr/>
            </a:pPr>
            <a:r>
              <a:rPr lang="vi-VN" altLang="zh-CN" sz="3200">
                <a:solidFill>
                  <a:srgbClr val="002060"/>
                </a:solidFill>
                <a:latin typeface="Montserrat Medium" panose="00000600000000000000" pitchFamily="2" charset="0"/>
              </a:rPr>
              <a:t>1. Lập các số thập phân sau</a:t>
            </a:r>
            <a:r>
              <a:rPr lang="en-US" altLang="zh-CN" sz="3200">
                <a:solidFill>
                  <a:srgbClr val="002060"/>
                </a:solidFill>
                <a:latin typeface="Montserrat Medium" panose="00000600000000000000" pitchFamily="2" charset="0"/>
              </a:rPr>
              <a:t>: </a:t>
            </a:r>
            <a:r>
              <a:rPr lang="vi-VN" altLang="zh-CN" sz="3200" b="1">
                <a:solidFill>
                  <a:srgbClr val="002060"/>
                </a:solidFill>
                <a:latin typeface="Montserrat Medium" panose="00000600000000000000" pitchFamily="2" charset="0"/>
              </a:rPr>
              <a:t>277,426</a:t>
            </a:r>
            <a:r>
              <a:rPr lang="en-US" altLang="zh-CN" sz="3200" b="1">
                <a:solidFill>
                  <a:srgbClr val="002060"/>
                </a:solidFill>
                <a:latin typeface="Montserrat Medium" panose="00000600000000000000" pitchFamily="2" charset="0"/>
              </a:rPr>
              <a:t>  </a:t>
            </a:r>
            <a:r>
              <a:rPr lang="en-US" altLang="zh-CN" sz="3200">
                <a:solidFill>
                  <a:srgbClr val="002060"/>
                </a:solidFill>
                <a:latin typeface="Montserrat Medium" panose="00000600000000000000" pitchFamily="2" charset="0"/>
              </a:rPr>
              <a:t>;  </a:t>
            </a:r>
            <a:r>
              <a:rPr lang="vi-VN" altLang="zh-CN" sz="3200" b="1">
                <a:solidFill>
                  <a:srgbClr val="002060"/>
                </a:solidFill>
                <a:latin typeface="Montserrat Medium" panose="00000600000000000000" pitchFamily="2" charset="0"/>
              </a:rPr>
              <a:t>253,201</a:t>
            </a:r>
            <a:r>
              <a:rPr lang="en-US" altLang="zh-CN" sz="3200" b="1">
                <a:solidFill>
                  <a:srgbClr val="002060"/>
                </a:solidFill>
                <a:latin typeface="Montserrat Medium" panose="00000600000000000000" pitchFamily="2" charset="0"/>
              </a:rPr>
              <a:t>  </a:t>
            </a:r>
            <a:r>
              <a:rPr lang="en-US" altLang="zh-CN" sz="3200">
                <a:solidFill>
                  <a:srgbClr val="002060"/>
                </a:solidFill>
                <a:latin typeface="Montserrat Medium" panose="00000600000000000000" pitchFamily="2" charset="0"/>
              </a:rPr>
              <a:t>;  </a:t>
            </a:r>
            <a:r>
              <a:rPr lang="vi-VN" altLang="zh-CN" sz="3200" b="1">
                <a:solidFill>
                  <a:srgbClr val="002060"/>
                </a:solidFill>
                <a:latin typeface="Montserrat Medium" panose="00000600000000000000" pitchFamily="2" charset="0"/>
              </a:rPr>
              <a:t>359,603</a:t>
            </a:r>
          </a:p>
          <a:p>
            <a:pPr lvl="0">
              <a:lnSpc>
                <a:spcPct val="120000"/>
              </a:lnSpc>
              <a:defRPr/>
            </a:pPr>
            <a:r>
              <a:rPr lang="vi-VN" altLang="zh-CN" sz="3200">
                <a:solidFill>
                  <a:srgbClr val="002060"/>
                </a:solidFill>
                <a:latin typeface="Montserrat Medium" panose="00000600000000000000" pitchFamily="2" charset="0"/>
              </a:rPr>
              <a:t>2. Làm tròn các số </a:t>
            </a:r>
            <a:r>
              <a:rPr lang="en-US" altLang="zh-CN" sz="3200">
                <a:solidFill>
                  <a:srgbClr val="002060"/>
                </a:solidFill>
                <a:latin typeface="Montserrat Medium" panose="00000600000000000000" pitchFamily="2" charset="0"/>
              </a:rPr>
              <a:t>thập phân ở mục 1</a:t>
            </a:r>
            <a:r>
              <a:rPr lang="vi-VN" altLang="zh-CN" sz="3200">
                <a:solidFill>
                  <a:srgbClr val="002060"/>
                </a:solidFill>
                <a:latin typeface="Montserrat Medium" panose="00000600000000000000" pitchFamily="2" charset="0"/>
              </a:rPr>
              <a:t> đến hàng phần </a:t>
            </a:r>
            <a:r>
              <a:rPr lang="en-US" altLang="zh-CN" sz="3200">
                <a:solidFill>
                  <a:srgbClr val="002060"/>
                </a:solidFill>
                <a:latin typeface="Montserrat Medium" panose="00000600000000000000" pitchFamily="2" charset="0"/>
              </a:rPr>
              <a:t>trăm.</a:t>
            </a:r>
            <a:endParaRPr lang="vi-VN" altLang="zh-CN" sz="3200">
              <a:solidFill>
                <a:srgbClr val="002060"/>
              </a:solidFill>
              <a:latin typeface="Montserrat Medium" panose="00000600000000000000" pitchFamily="2" charset="0"/>
            </a:endParaRPr>
          </a:p>
          <a:p>
            <a:pPr lvl="0">
              <a:lnSpc>
                <a:spcPct val="120000"/>
              </a:lnSpc>
              <a:defRPr/>
            </a:pPr>
            <a:r>
              <a:rPr lang="vi-VN" altLang="zh-CN" sz="3200">
                <a:solidFill>
                  <a:srgbClr val="002060"/>
                </a:solidFill>
                <a:latin typeface="Montserrat Medium" panose="00000600000000000000" pitchFamily="2" charset="0"/>
              </a:rPr>
              <a:t>…………………………………………………………………………………………………</a:t>
            </a:r>
            <a:endParaRPr lang="en-US" altLang="zh-CN" sz="3200">
              <a:solidFill>
                <a:srgbClr val="002060"/>
              </a:solidFill>
              <a:latin typeface="Montserrat Medium" panose="00000600000000000000" pitchFamily="2" charset="0"/>
            </a:endParaRPr>
          </a:p>
          <a:p>
            <a:pPr lvl="0">
              <a:lnSpc>
                <a:spcPct val="120000"/>
              </a:lnSpc>
              <a:defRPr/>
            </a:pPr>
            <a:r>
              <a:rPr lang="vi-VN" altLang="zh-CN" sz="3200">
                <a:solidFill>
                  <a:srgbClr val="002060"/>
                </a:solidFill>
                <a:latin typeface="Montserrat Medium" panose="00000600000000000000" pitchFamily="2" charset="0"/>
              </a:rPr>
              <a:t>3. </a:t>
            </a:r>
            <a:r>
              <a:rPr lang="en-US" altLang="zh-CN" sz="3200">
                <a:solidFill>
                  <a:srgbClr val="002060"/>
                </a:solidFill>
                <a:latin typeface="Montserrat Medium" panose="00000600000000000000" pitchFamily="2" charset="0"/>
              </a:rPr>
              <a:t>Làm tròn các số thập phân ở mục 1 đến hàng phần mười.</a:t>
            </a:r>
            <a:endParaRPr lang="vi-VN" altLang="zh-CN" sz="3200">
              <a:solidFill>
                <a:srgbClr val="002060"/>
              </a:solidFill>
              <a:latin typeface="Montserrat Medium" panose="00000600000000000000" pitchFamily="2" charset="0"/>
            </a:endParaRPr>
          </a:p>
          <a:p>
            <a:pPr lvl="0">
              <a:lnSpc>
                <a:spcPct val="120000"/>
              </a:lnSpc>
              <a:defRPr/>
            </a:pPr>
            <a:r>
              <a:rPr lang="vi-VN" altLang="zh-CN" sz="3200">
                <a:solidFill>
                  <a:srgbClr val="002060"/>
                </a:solidFill>
                <a:latin typeface="Montserrat Medium" panose="00000600000000000000" pitchFamily="2" charset="0"/>
              </a:rPr>
              <a:t>…………………………………………………………………………………………………</a:t>
            </a:r>
            <a:endParaRPr lang="en-US" altLang="zh-CN" sz="3200">
              <a:solidFill>
                <a:srgbClr val="002060"/>
              </a:solidFill>
              <a:latin typeface="Montserrat Medium" panose="00000600000000000000" pitchFamily="2" charset="0"/>
            </a:endParaRPr>
          </a:p>
          <a:p>
            <a:pPr lvl="0">
              <a:lnSpc>
                <a:spcPct val="120000"/>
              </a:lnSpc>
              <a:defRPr/>
            </a:pPr>
            <a:r>
              <a:rPr lang="vi-VN" altLang="zh-CN" sz="3200">
                <a:solidFill>
                  <a:srgbClr val="002060"/>
                </a:solidFill>
                <a:latin typeface="Montserrat Medium" panose="00000600000000000000" pitchFamily="2" charset="0"/>
              </a:rPr>
              <a:t>4. Làm tròn các số thập phân ở mục 1 </a:t>
            </a:r>
            <a:r>
              <a:rPr lang="en-US" altLang="zh-CN" sz="3200">
                <a:solidFill>
                  <a:srgbClr val="002060"/>
                </a:solidFill>
                <a:latin typeface="Montserrat Medium" panose="00000600000000000000" pitchFamily="2" charset="0"/>
              </a:rPr>
              <a:t>tới số tự nhiên gần nhất.</a:t>
            </a:r>
            <a:endParaRPr lang="vi-VN" altLang="zh-CN" sz="3200">
              <a:solidFill>
                <a:srgbClr val="002060"/>
              </a:solidFill>
              <a:latin typeface="Montserrat Medium" panose="00000600000000000000" pitchFamily="2" charset="0"/>
            </a:endParaRPr>
          </a:p>
          <a:p>
            <a:pPr lvl="0">
              <a:lnSpc>
                <a:spcPct val="120000"/>
              </a:lnSpc>
              <a:defRPr/>
            </a:pPr>
            <a:r>
              <a:rPr lang="vi-VN" altLang="zh-CN" sz="3200">
                <a:solidFill>
                  <a:srgbClr val="002060"/>
                </a:solidFill>
                <a:latin typeface="Montserrat Medium" panose="00000600000000000000" pitchFamily="2" charset="0"/>
              </a:rPr>
              <a:t>…………………………………………………………………………………………………</a:t>
            </a:r>
            <a:endParaRPr lang="en-US" altLang="zh-CN" sz="3200">
              <a:solidFill>
                <a:srgbClr val="002060"/>
              </a:solidFill>
              <a:latin typeface="Montserrat Medium" panose="00000600000000000000" pitchFamily="2" charset="0"/>
            </a:endParaRPr>
          </a:p>
        </p:txBody>
      </p:sp>
      <p:sp>
        <p:nvSpPr>
          <p:cNvPr id="4" name="TextBox 8">
            <a:extLst>
              <a:ext uri="{FF2B5EF4-FFF2-40B4-BE49-F238E27FC236}">
                <a16:creationId xmlns:a16="http://schemas.microsoft.com/office/drawing/2014/main" id="{C593C1B4-41BF-164C-8478-69E67D84FCCD}"/>
              </a:ext>
            </a:extLst>
          </p:cNvPr>
          <p:cNvSpPr txBox="1"/>
          <p:nvPr/>
        </p:nvSpPr>
        <p:spPr>
          <a:xfrm>
            <a:off x="4343400" y="4305300"/>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277,4</a:t>
            </a:r>
            <a:r>
              <a:rPr lang="en-US" sz="3258" b="1">
                <a:solidFill>
                  <a:srgbClr val="C00000"/>
                </a:solidFill>
                <a:latin typeface="Montserrat Medium" panose="00000600000000000000" pitchFamily="2" charset="0"/>
              </a:rPr>
              <a:t>3</a:t>
            </a:r>
          </a:p>
        </p:txBody>
      </p:sp>
      <p:sp>
        <p:nvSpPr>
          <p:cNvPr id="5" name="TextBox 8">
            <a:extLst>
              <a:ext uri="{FF2B5EF4-FFF2-40B4-BE49-F238E27FC236}">
                <a16:creationId xmlns:a16="http://schemas.microsoft.com/office/drawing/2014/main" id="{989A60BF-8CE5-82A8-9C3B-0F8B173F3CF2}"/>
              </a:ext>
            </a:extLst>
          </p:cNvPr>
          <p:cNvSpPr txBox="1"/>
          <p:nvPr/>
        </p:nvSpPr>
        <p:spPr>
          <a:xfrm>
            <a:off x="7010400" y="4305300"/>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253,2</a:t>
            </a:r>
            <a:endParaRPr lang="en-US" sz="3258" b="1">
              <a:solidFill>
                <a:srgbClr val="C00000"/>
              </a:solidFill>
              <a:latin typeface="Montserrat Medium" panose="00000600000000000000" pitchFamily="2" charset="0"/>
            </a:endParaRPr>
          </a:p>
        </p:txBody>
      </p:sp>
      <p:sp>
        <p:nvSpPr>
          <p:cNvPr id="12" name="TextBox 8">
            <a:extLst>
              <a:ext uri="{FF2B5EF4-FFF2-40B4-BE49-F238E27FC236}">
                <a16:creationId xmlns:a16="http://schemas.microsoft.com/office/drawing/2014/main" id="{8BE6E1B1-C2B1-4CC3-35B4-279DFBDFFDA0}"/>
              </a:ext>
            </a:extLst>
          </p:cNvPr>
          <p:cNvSpPr txBox="1"/>
          <p:nvPr/>
        </p:nvSpPr>
        <p:spPr>
          <a:xfrm>
            <a:off x="9704307" y="4305300"/>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359,6</a:t>
            </a:r>
            <a:endParaRPr lang="en-US" sz="3258" b="1">
              <a:solidFill>
                <a:srgbClr val="C00000"/>
              </a:solidFill>
              <a:latin typeface="Montserrat Medium" panose="00000600000000000000" pitchFamily="2" charset="0"/>
            </a:endParaRPr>
          </a:p>
        </p:txBody>
      </p:sp>
      <p:sp>
        <p:nvSpPr>
          <p:cNvPr id="10" name="TextBox 8">
            <a:extLst>
              <a:ext uri="{FF2B5EF4-FFF2-40B4-BE49-F238E27FC236}">
                <a16:creationId xmlns:a16="http://schemas.microsoft.com/office/drawing/2014/main" id="{632C62ED-7056-39BE-79C4-3E65370F0112}"/>
              </a:ext>
            </a:extLst>
          </p:cNvPr>
          <p:cNvSpPr txBox="1"/>
          <p:nvPr/>
        </p:nvSpPr>
        <p:spPr>
          <a:xfrm>
            <a:off x="4240293" y="5448300"/>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277,4</a:t>
            </a:r>
            <a:endParaRPr lang="en-US" sz="3258" b="1">
              <a:solidFill>
                <a:srgbClr val="C00000"/>
              </a:solidFill>
              <a:latin typeface="Montserrat Medium" panose="00000600000000000000" pitchFamily="2" charset="0"/>
            </a:endParaRPr>
          </a:p>
        </p:txBody>
      </p:sp>
      <p:sp>
        <p:nvSpPr>
          <p:cNvPr id="11" name="TextBox 8">
            <a:extLst>
              <a:ext uri="{FF2B5EF4-FFF2-40B4-BE49-F238E27FC236}">
                <a16:creationId xmlns:a16="http://schemas.microsoft.com/office/drawing/2014/main" id="{9EE7A817-94FF-7E79-37CF-996518F7E316}"/>
              </a:ext>
            </a:extLst>
          </p:cNvPr>
          <p:cNvSpPr txBox="1"/>
          <p:nvPr/>
        </p:nvSpPr>
        <p:spPr>
          <a:xfrm>
            <a:off x="6907293" y="5448300"/>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253,2</a:t>
            </a:r>
            <a:endParaRPr lang="en-US" sz="3258" b="1">
              <a:solidFill>
                <a:srgbClr val="C00000"/>
              </a:solidFill>
              <a:latin typeface="Montserrat Medium" panose="00000600000000000000" pitchFamily="2" charset="0"/>
            </a:endParaRPr>
          </a:p>
        </p:txBody>
      </p:sp>
      <p:sp>
        <p:nvSpPr>
          <p:cNvPr id="13" name="TextBox 8">
            <a:extLst>
              <a:ext uri="{FF2B5EF4-FFF2-40B4-BE49-F238E27FC236}">
                <a16:creationId xmlns:a16="http://schemas.microsoft.com/office/drawing/2014/main" id="{86BE35EE-9B60-9085-2AC5-5E9176251ABB}"/>
              </a:ext>
            </a:extLst>
          </p:cNvPr>
          <p:cNvSpPr txBox="1"/>
          <p:nvPr/>
        </p:nvSpPr>
        <p:spPr>
          <a:xfrm>
            <a:off x="9601200" y="5448300"/>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359,6</a:t>
            </a:r>
            <a:endParaRPr lang="en-US" sz="3258" b="1">
              <a:solidFill>
                <a:srgbClr val="C00000"/>
              </a:solidFill>
              <a:latin typeface="Montserrat Medium" panose="00000600000000000000" pitchFamily="2" charset="0"/>
            </a:endParaRPr>
          </a:p>
        </p:txBody>
      </p:sp>
      <p:sp>
        <p:nvSpPr>
          <p:cNvPr id="16" name="TextBox 8">
            <a:extLst>
              <a:ext uri="{FF2B5EF4-FFF2-40B4-BE49-F238E27FC236}">
                <a16:creationId xmlns:a16="http://schemas.microsoft.com/office/drawing/2014/main" id="{020EBBD5-0B51-7FA6-D4F9-A0FF94AF1E53}"/>
              </a:ext>
            </a:extLst>
          </p:cNvPr>
          <p:cNvSpPr txBox="1"/>
          <p:nvPr/>
        </p:nvSpPr>
        <p:spPr>
          <a:xfrm>
            <a:off x="4252993" y="6693632"/>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277</a:t>
            </a:r>
            <a:endParaRPr lang="en-US" sz="3258" b="1">
              <a:solidFill>
                <a:srgbClr val="C00000"/>
              </a:solidFill>
              <a:latin typeface="Montserrat Medium" panose="00000600000000000000" pitchFamily="2" charset="0"/>
            </a:endParaRPr>
          </a:p>
        </p:txBody>
      </p:sp>
      <p:sp>
        <p:nvSpPr>
          <p:cNvPr id="17" name="TextBox 8">
            <a:extLst>
              <a:ext uri="{FF2B5EF4-FFF2-40B4-BE49-F238E27FC236}">
                <a16:creationId xmlns:a16="http://schemas.microsoft.com/office/drawing/2014/main" id="{28F18CA2-EEEB-770D-9112-CEA9A2CAA977}"/>
              </a:ext>
            </a:extLst>
          </p:cNvPr>
          <p:cNvSpPr txBox="1"/>
          <p:nvPr/>
        </p:nvSpPr>
        <p:spPr>
          <a:xfrm>
            <a:off x="6919993" y="6693632"/>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253</a:t>
            </a:r>
            <a:endParaRPr lang="en-US" sz="3258" b="1">
              <a:solidFill>
                <a:srgbClr val="C00000"/>
              </a:solidFill>
              <a:latin typeface="Montserrat Medium" panose="00000600000000000000" pitchFamily="2" charset="0"/>
            </a:endParaRPr>
          </a:p>
        </p:txBody>
      </p:sp>
      <p:sp>
        <p:nvSpPr>
          <p:cNvPr id="18" name="TextBox 8">
            <a:extLst>
              <a:ext uri="{FF2B5EF4-FFF2-40B4-BE49-F238E27FC236}">
                <a16:creationId xmlns:a16="http://schemas.microsoft.com/office/drawing/2014/main" id="{12C6E096-EB93-BFFD-2D94-67ACA599DA11}"/>
              </a:ext>
            </a:extLst>
          </p:cNvPr>
          <p:cNvSpPr txBox="1"/>
          <p:nvPr/>
        </p:nvSpPr>
        <p:spPr>
          <a:xfrm>
            <a:off x="9613900" y="6693632"/>
            <a:ext cx="1725567" cy="545662"/>
          </a:xfrm>
          <a:prstGeom prst="rect">
            <a:avLst/>
          </a:prstGeom>
        </p:spPr>
        <p:txBody>
          <a:bodyPr wrap="square" lIns="0" tIns="0" rIns="0" bIns="0" rtlCol="0" anchor="t">
            <a:spAutoFit/>
          </a:bodyPr>
          <a:lstStyle/>
          <a:p>
            <a:pPr algn="l">
              <a:lnSpc>
                <a:spcPts val="4561"/>
              </a:lnSpc>
            </a:pPr>
            <a:r>
              <a:rPr lang="vi-VN" sz="3258" b="1">
                <a:solidFill>
                  <a:srgbClr val="C00000"/>
                </a:solidFill>
                <a:latin typeface="Montserrat Medium" panose="00000600000000000000" pitchFamily="2" charset="0"/>
              </a:rPr>
              <a:t>3</a:t>
            </a:r>
            <a:r>
              <a:rPr lang="en-US" sz="3258" b="1">
                <a:solidFill>
                  <a:srgbClr val="C00000"/>
                </a:solidFill>
                <a:latin typeface="Montserrat Medium" panose="00000600000000000000" pitchFamily="2" charset="0"/>
              </a:rPr>
              <a:t>60</a:t>
            </a:r>
          </a:p>
        </p:txBody>
      </p:sp>
    </p:spTree>
    <p:extLst>
      <p:ext uri="{BB962C8B-B14F-4D97-AF65-F5344CB8AC3E}">
        <p14:creationId xmlns:p14="http://schemas.microsoft.com/office/powerpoint/2010/main" val="40675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P spid="12" grpId="0"/>
      <p:bldP spid="10" grpId="0"/>
      <p:bldP spid="11" grpId="0"/>
      <p:bldP spid="13"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5744518" y="885573"/>
            <a:ext cx="3657600" cy="1435608"/>
          </a:xfrm>
          <a:custGeom>
            <a:avLst/>
            <a:gdLst/>
            <a:ahLst/>
            <a:cxnLst/>
            <a:rect l="l" t="t" r="r" b="b"/>
            <a:pathLst>
              <a:path w="3657600" h="1435608">
                <a:moveTo>
                  <a:pt x="0" y="0"/>
                </a:moveTo>
                <a:lnTo>
                  <a:pt x="3657600" y="0"/>
                </a:lnTo>
                <a:lnTo>
                  <a:pt x="3657600" y="1435608"/>
                </a:lnTo>
                <a:lnTo>
                  <a:pt x="0" y="1435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6909779" y="4152900"/>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V="1">
            <a:off x="-17295" y="0"/>
            <a:ext cx="4905528" cy="2758173"/>
          </a:xfrm>
          <a:custGeom>
            <a:avLst/>
            <a:gdLst/>
            <a:ahLst/>
            <a:cxnLst/>
            <a:rect l="l" t="t" r="r" b="b"/>
            <a:pathLst>
              <a:path w="5863057" h="4114800">
                <a:moveTo>
                  <a:pt x="0" y="4114800"/>
                </a:moveTo>
                <a:lnTo>
                  <a:pt x="5863056" y="4114800"/>
                </a:lnTo>
                <a:lnTo>
                  <a:pt x="5863056"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192265" y="642737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964225" y="5996571"/>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80C1AEA-8CDC-3717-60B0-D1EC89C925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1224" y="190500"/>
            <a:ext cx="5968017" cy="3259130"/>
          </a:xfrm>
          <a:prstGeom prst="rect">
            <a:avLst/>
          </a:prstGeom>
        </p:spPr>
      </p:pic>
      <p:sp>
        <p:nvSpPr>
          <p:cNvPr id="18" name="Freeform 3">
            <a:extLst>
              <a:ext uri="{FF2B5EF4-FFF2-40B4-BE49-F238E27FC236}">
                <a16:creationId xmlns:a16="http://schemas.microsoft.com/office/drawing/2014/main" id="{1C757904-0185-0787-9F5B-38411C51B4C9}"/>
              </a:ext>
            </a:extLst>
          </p:cNvPr>
          <p:cNvSpPr/>
          <p:nvPr/>
        </p:nvSpPr>
        <p:spPr>
          <a:xfrm>
            <a:off x="8167731" y="4152900"/>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id="{ABF96287-E1B5-4AAC-B453-9BEEAFE27477}"/>
              </a:ext>
            </a:extLst>
          </p:cNvPr>
          <p:cNvSpPr/>
          <p:nvPr/>
        </p:nvSpPr>
        <p:spPr>
          <a:xfrm>
            <a:off x="9425683" y="4152900"/>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3">
            <a:extLst>
              <a:ext uri="{FF2B5EF4-FFF2-40B4-BE49-F238E27FC236}">
                <a16:creationId xmlns:a16="http://schemas.microsoft.com/office/drawing/2014/main" id="{D112533C-1C91-8A53-D025-3C13FF172842}"/>
              </a:ext>
            </a:extLst>
          </p:cNvPr>
          <p:cNvSpPr/>
          <p:nvPr/>
        </p:nvSpPr>
        <p:spPr>
          <a:xfrm>
            <a:off x="6909779" y="5459358"/>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3">
            <a:extLst>
              <a:ext uri="{FF2B5EF4-FFF2-40B4-BE49-F238E27FC236}">
                <a16:creationId xmlns:a16="http://schemas.microsoft.com/office/drawing/2014/main" id="{21586699-F4EC-DEDA-7517-E86C1978C1ED}"/>
              </a:ext>
            </a:extLst>
          </p:cNvPr>
          <p:cNvSpPr/>
          <p:nvPr/>
        </p:nvSpPr>
        <p:spPr>
          <a:xfrm>
            <a:off x="8167733" y="5459358"/>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8EB45736-B4DA-F115-C3D1-0425F937DD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4653" y="4317223"/>
            <a:ext cx="928204" cy="941006"/>
          </a:xfrm>
          <a:prstGeom prst="rect">
            <a:avLst/>
          </a:prstGeom>
        </p:spPr>
      </p:pic>
      <p:pic>
        <p:nvPicPr>
          <p:cNvPr id="24" name="Picture 23">
            <a:extLst>
              <a:ext uri="{FF2B5EF4-FFF2-40B4-BE49-F238E27FC236}">
                <a16:creationId xmlns:a16="http://schemas.microsoft.com/office/drawing/2014/main" id="{502DFE45-DE78-5180-4A39-E88BE97E53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8501" y="4317223"/>
            <a:ext cx="928204" cy="941006"/>
          </a:xfrm>
          <a:prstGeom prst="rect">
            <a:avLst/>
          </a:prstGeom>
        </p:spPr>
      </p:pic>
      <p:pic>
        <p:nvPicPr>
          <p:cNvPr id="25" name="Picture 24">
            <a:extLst>
              <a:ext uri="{FF2B5EF4-FFF2-40B4-BE49-F238E27FC236}">
                <a16:creationId xmlns:a16="http://schemas.microsoft.com/office/drawing/2014/main" id="{F85A8741-0941-AB45-D06D-291BE2A146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02349" y="4317223"/>
            <a:ext cx="928204" cy="941006"/>
          </a:xfrm>
          <a:prstGeom prst="rect">
            <a:avLst/>
          </a:prstGeom>
        </p:spPr>
      </p:pic>
      <p:pic>
        <p:nvPicPr>
          <p:cNvPr id="26" name="Picture 25">
            <a:extLst>
              <a:ext uri="{FF2B5EF4-FFF2-40B4-BE49-F238E27FC236}">
                <a16:creationId xmlns:a16="http://schemas.microsoft.com/office/drawing/2014/main" id="{B23A724E-0298-61E4-6656-D8ADA84F0C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2341" y="5623681"/>
            <a:ext cx="928204" cy="941006"/>
          </a:xfrm>
          <a:prstGeom prst="rect">
            <a:avLst/>
          </a:prstGeom>
        </p:spPr>
      </p:pic>
      <p:pic>
        <p:nvPicPr>
          <p:cNvPr id="27" name="Picture 26">
            <a:extLst>
              <a:ext uri="{FF2B5EF4-FFF2-40B4-BE49-F238E27FC236}">
                <a16:creationId xmlns:a16="http://schemas.microsoft.com/office/drawing/2014/main" id="{558A2AA5-CB81-746D-2939-F48A0EDE75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6188" y="5623681"/>
            <a:ext cx="928204" cy="941006"/>
          </a:xfrm>
          <a:prstGeom prst="rect">
            <a:avLst/>
          </a:prstGeom>
        </p:spPr>
      </p:pic>
      <p:sp>
        <p:nvSpPr>
          <p:cNvPr id="12" name="23">
            <a:hlinkClick r:id="rId13" action="ppaction://hlinksldjump"/>
          </p:cNvPr>
          <p:cNvSpPr txBox="1"/>
          <p:nvPr/>
        </p:nvSpPr>
        <p:spPr>
          <a:xfrm>
            <a:off x="7018117" y="4326061"/>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23</a:t>
            </a:r>
          </a:p>
        </p:txBody>
      </p:sp>
      <p:grpSp>
        <p:nvGrpSpPr>
          <p:cNvPr id="28" name="Group 27">
            <a:extLst>
              <a:ext uri="{FF2B5EF4-FFF2-40B4-BE49-F238E27FC236}">
                <a16:creationId xmlns:a16="http://schemas.microsoft.com/office/drawing/2014/main" id="{66703CF2-B325-17F8-B4E8-F85AE49F7DF9}"/>
              </a:ext>
            </a:extLst>
          </p:cNvPr>
          <p:cNvGrpSpPr/>
          <p:nvPr/>
        </p:nvGrpSpPr>
        <p:grpSpPr>
          <a:xfrm>
            <a:off x="1721813" y="8484774"/>
            <a:ext cx="1967988" cy="1830767"/>
            <a:chOff x="8228512" y="8048497"/>
            <a:chExt cx="1967988" cy="1830767"/>
          </a:xfrm>
        </p:grpSpPr>
        <p:grpSp>
          <p:nvGrpSpPr>
            <p:cNvPr id="29" name="Group 9">
              <a:extLst>
                <a:ext uri="{FF2B5EF4-FFF2-40B4-BE49-F238E27FC236}">
                  <a16:creationId xmlns:a16="http://schemas.microsoft.com/office/drawing/2014/main" id="{E7BC120C-E915-3681-B33F-4BAAA47AEC9F}"/>
                </a:ext>
              </a:extLst>
            </p:cNvPr>
            <p:cNvGrpSpPr/>
            <p:nvPr/>
          </p:nvGrpSpPr>
          <p:grpSpPr>
            <a:xfrm>
              <a:off x="8228512" y="8048497"/>
              <a:ext cx="1830976" cy="1830767"/>
              <a:chOff x="0" y="0"/>
              <a:chExt cx="6350013" cy="6349289"/>
            </a:xfrm>
          </p:grpSpPr>
          <p:sp>
            <p:nvSpPr>
              <p:cNvPr id="31" name="Freeform 10">
                <a:hlinkClick r:id="rId14" action="ppaction://hlinksldjump"/>
                <a:extLst>
                  <a:ext uri="{FF2B5EF4-FFF2-40B4-BE49-F238E27FC236}">
                    <a16:creationId xmlns:a16="http://schemas.microsoft.com/office/drawing/2014/main" id="{F1A778E7-9F86-3FCA-096C-2E3E7118D182}"/>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5"/>
                <a:stretch>
                  <a:fillRect l="-25321" r="-25321"/>
                </a:stretch>
              </a:blipFill>
            </p:spPr>
            <p:txBody>
              <a:bodyPr/>
              <a:lstStyle/>
              <a:p>
                <a:endParaRPr lang="en-US"/>
              </a:p>
            </p:txBody>
          </p:sp>
        </p:grpSp>
        <p:sp>
          <p:nvSpPr>
            <p:cNvPr id="30" name="TextBox 5">
              <a:extLst>
                <a:ext uri="{FF2B5EF4-FFF2-40B4-BE49-F238E27FC236}">
                  <a16:creationId xmlns:a16="http://schemas.microsoft.com/office/drawing/2014/main" id="{D564A541-E1A2-5D9E-017B-25B595202D6E}"/>
                </a:ext>
              </a:extLst>
            </p:cNvPr>
            <p:cNvSpPr txBox="1"/>
            <p:nvPr/>
          </p:nvSpPr>
          <p:spPr>
            <a:xfrm>
              <a:off x="8564099" y="8764115"/>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14" action="ppaction://hlinksldjump"/>
                </a:rPr>
                <a:t>EXIT</a:t>
              </a:r>
              <a:endParaRPr lang="en-US" sz="3200" b="1">
                <a:solidFill>
                  <a:srgbClr val="FFFFFF"/>
                </a:solidFill>
                <a:latin typeface="Montserrat SemiBold" panose="00000700000000000000" pitchFamily="2" charset="0"/>
              </a:endParaRPr>
            </a:p>
          </p:txBody>
        </p:sp>
      </p:grpSp>
      <p:sp>
        <p:nvSpPr>
          <p:cNvPr id="32" name="43">
            <a:hlinkClick r:id="rId16" action="ppaction://hlinksldjump"/>
            <a:extLst>
              <a:ext uri="{FF2B5EF4-FFF2-40B4-BE49-F238E27FC236}">
                <a16:creationId xmlns:a16="http://schemas.microsoft.com/office/drawing/2014/main" id="{6A74A249-BD3B-19B6-B5B1-D6E876207AB2}"/>
              </a:ext>
            </a:extLst>
          </p:cNvPr>
          <p:cNvSpPr txBox="1"/>
          <p:nvPr/>
        </p:nvSpPr>
        <p:spPr>
          <a:xfrm>
            <a:off x="8347908" y="4308589"/>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43</a:t>
            </a:r>
          </a:p>
        </p:txBody>
      </p:sp>
      <p:sp>
        <p:nvSpPr>
          <p:cNvPr id="33" name="1">
            <a:hlinkClick r:id="rId17" action="ppaction://hlinksldjump"/>
            <a:extLst>
              <a:ext uri="{FF2B5EF4-FFF2-40B4-BE49-F238E27FC236}">
                <a16:creationId xmlns:a16="http://schemas.microsoft.com/office/drawing/2014/main" id="{CBE6AB97-4E6F-75EF-BD8B-9175BD483441}"/>
              </a:ext>
            </a:extLst>
          </p:cNvPr>
          <p:cNvSpPr txBox="1"/>
          <p:nvPr/>
        </p:nvSpPr>
        <p:spPr>
          <a:xfrm>
            <a:off x="9599840" y="4308589"/>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1</a:t>
            </a:r>
          </a:p>
        </p:txBody>
      </p:sp>
      <p:sp>
        <p:nvSpPr>
          <p:cNvPr id="34" name="17">
            <a:hlinkClick r:id="rId18" action="ppaction://hlinksldjump"/>
            <a:extLst>
              <a:ext uri="{FF2B5EF4-FFF2-40B4-BE49-F238E27FC236}">
                <a16:creationId xmlns:a16="http://schemas.microsoft.com/office/drawing/2014/main" id="{8BCB20CA-3904-CAEC-53EC-98EB86BFF558}"/>
              </a:ext>
            </a:extLst>
          </p:cNvPr>
          <p:cNvSpPr txBox="1"/>
          <p:nvPr/>
        </p:nvSpPr>
        <p:spPr>
          <a:xfrm>
            <a:off x="7071029" y="5646605"/>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17</a:t>
            </a:r>
          </a:p>
        </p:txBody>
      </p:sp>
      <p:sp>
        <p:nvSpPr>
          <p:cNvPr id="35" name="26">
            <a:hlinkClick r:id="rId19" action="ppaction://hlinksldjump"/>
            <a:extLst>
              <a:ext uri="{FF2B5EF4-FFF2-40B4-BE49-F238E27FC236}">
                <a16:creationId xmlns:a16="http://schemas.microsoft.com/office/drawing/2014/main" id="{3CD615B1-DAE0-251D-4BE0-3668C5EB8BCD}"/>
              </a:ext>
            </a:extLst>
          </p:cNvPr>
          <p:cNvSpPr txBox="1"/>
          <p:nvPr/>
        </p:nvSpPr>
        <p:spPr>
          <a:xfrm>
            <a:off x="8304975" y="5632519"/>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26</a:t>
            </a:r>
          </a:p>
        </p:txBody>
      </p:sp>
      <p:sp>
        <p:nvSpPr>
          <p:cNvPr id="36" name="Freeform 3">
            <a:extLst>
              <a:ext uri="{FF2B5EF4-FFF2-40B4-BE49-F238E27FC236}">
                <a16:creationId xmlns:a16="http://schemas.microsoft.com/office/drawing/2014/main" id="{798D0CFE-B3FE-56D2-E261-0155A70AE5D5}"/>
              </a:ext>
            </a:extLst>
          </p:cNvPr>
          <p:cNvSpPr/>
          <p:nvPr/>
        </p:nvSpPr>
        <p:spPr>
          <a:xfrm>
            <a:off x="9424379" y="5459358"/>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37" name="Picture 36">
            <a:extLst>
              <a:ext uri="{FF2B5EF4-FFF2-40B4-BE49-F238E27FC236}">
                <a16:creationId xmlns:a16="http://schemas.microsoft.com/office/drawing/2014/main" id="{2494CF22-1DE0-3221-A8AE-D44B154B9B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2834" y="5623681"/>
            <a:ext cx="928204" cy="941006"/>
          </a:xfrm>
          <a:prstGeom prst="rect">
            <a:avLst/>
          </a:prstGeom>
        </p:spPr>
      </p:pic>
      <p:sp>
        <p:nvSpPr>
          <p:cNvPr id="38" name="3">
            <a:hlinkClick r:id="rId20" action="ppaction://hlinksldjump"/>
            <a:extLst>
              <a:ext uri="{FF2B5EF4-FFF2-40B4-BE49-F238E27FC236}">
                <a16:creationId xmlns:a16="http://schemas.microsoft.com/office/drawing/2014/main" id="{EC9EFE7E-1002-1EE5-41E5-67F0D0FE1CCC}"/>
              </a:ext>
            </a:extLst>
          </p:cNvPr>
          <p:cNvSpPr txBox="1"/>
          <p:nvPr/>
        </p:nvSpPr>
        <p:spPr>
          <a:xfrm>
            <a:off x="9561621" y="5632519"/>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3</a:t>
            </a:r>
          </a:p>
        </p:txBody>
      </p:sp>
      <p:sp>
        <p:nvSpPr>
          <p:cNvPr id="39" name="Freeform 3">
            <a:extLst>
              <a:ext uri="{FF2B5EF4-FFF2-40B4-BE49-F238E27FC236}">
                <a16:creationId xmlns:a16="http://schemas.microsoft.com/office/drawing/2014/main" id="{C6710DCF-2B6E-3906-74EA-CAF4EC7BBAC4}"/>
              </a:ext>
            </a:extLst>
          </p:cNvPr>
          <p:cNvSpPr/>
          <p:nvPr/>
        </p:nvSpPr>
        <p:spPr>
          <a:xfrm>
            <a:off x="6909779" y="6780106"/>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0" name="Freeform 3">
            <a:extLst>
              <a:ext uri="{FF2B5EF4-FFF2-40B4-BE49-F238E27FC236}">
                <a16:creationId xmlns:a16="http://schemas.microsoft.com/office/drawing/2014/main" id="{137F26FD-7ED4-E9E7-D027-0BE515CD059A}"/>
              </a:ext>
            </a:extLst>
          </p:cNvPr>
          <p:cNvSpPr/>
          <p:nvPr/>
        </p:nvSpPr>
        <p:spPr>
          <a:xfrm>
            <a:off x="8167733" y="6780106"/>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1" name="Picture 40">
            <a:extLst>
              <a:ext uri="{FF2B5EF4-FFF2-40B4-BE49-F238E27FC236}">
                <a16:creationId xmlns:a16="http://schemas.microsoft.com/office/drawing/2014/main" id="{42D77611-8C5D-AD2B-35BB-ECDB9BF698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2341" y="6944429"/>
            <a:ext cx="928204" cy="941006"/>
          </a:xfrm>
          <a:prstGeom prst="rect">
            <a:avLst/>
          </a:prstGeom>
        </p:spPr>
      </p:pic>
      <p:pic>
        <p:nvPicPr>
          <p:cNvPr id="42" name="Picture 41">
            <a:extLst>
              <a:ext uri="{FF2B5EF4-FFF2-40B4-BE49-F238E27FC236}">
                <a16:creationId xmlns:a16="http://schemas.microsoft.com/office/drawing/2014/main" id="{E54373CE-47A8-4068-43EE-5FC8442A7A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6188" y="6944429"/>
            <a:ext cx="928204" cy="941006"/>
          </a:xfrm>
          <a:prstGeom prst="rect">
            <a:avLst/>
          </a:prstGeom>
        </p:spPr>
      </p:pic>
      <p:sp>
        <p:nvSpPr>
          <p:cNvPr id="43" name="9">
            <a:hlinkClick r:id="rId21" action="ppaction://hlinksldjump"/>
            <a:extLst>
              <a:ext uri="{FF2B5EF4-FFF2-40B4-BE49-F238E27FC236}">
                <a16:creationId xmlns:a16="http://schemas.microsoft.com/office/drawing/2014/main" id="{442D611D-AA04-4D2E-E17B-2AEBC7333F9F}"/>
              </a:ext>
            </a:extLst>
          </p:cNvPr>
          <p:cNvSpPr txBox="1"/>
          <p:nvPr/>
        </p:nvSpPr>
        <p:spPr>
          <a:xfrm>
            <a:off x="7071029" y="6967353"/>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9</a:t>
            </a:r>
          </a:p>
        </p:txBody>
      </p:sp>
      <p:sp>
        <p:nvSpPr>
          <p:cNvPr id="44" name="62">
            <a:hlinkClick r:id="rId22" action="ppaction://hlinksldjump"/>
            <a:extLst>
              <a:ext uri="{FF2B5EF4-FFF2-40B4-BE49-F238E27FC236}">
                <a16:creationId xmlns:a16="http://schemas.microsoft.com/office/drawing/2014/main" id="{2EA27300-A727-B907-3535-0A34BB1CE4AB}"/>
              </a:ext>
            </a:extLst>
          </p:cNvPr>
          <p:cNvSpPr txBox="1"/>
          <p:nvPr/>
        </p:nvSpPr>
        <p:spPr>
          <a:xfrm>
            <a:off x="8304975" y="6953267"/>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62</a:t>
            </a:r>
          </a:p>
        </p:txBody>
      </p:sp>
      <p:sp>
        <p:nvSpPr>
          <p:cNvPr id="45" name="Freeform 3">
            <a:extLst>
              <a:ext uri="{FF2B5EF4-FFF2-40B4-BE49-F238E27FC236}">
                <a16:creationId xmlns:a16="http://schemas.microsoft.com/office/drawing/2014/main" id="{C346F8CB-D5B3-371C-B53C-1F3B2AD4C870}"/>
              </a:ext>
            </a:extLst>
          </p:cNvPr>
          <p:cNvSpPr/>
          <p:nvPr/>
        </p:nvSpPr>
        <p:spPr>
          <a:xfrm>
            <a:off x="9424379" y="6780106"/>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6" name="Picture 45">
            <a:extLst>
              <a:ext uri="{FF2B5EF4-FFF2-40B4-BE49-F238E27FC236}">
                <a16:creationId xmlns:a16="http://schemas.microsoft.com/office/drawing/2014/main" id="{ABD82237-91D9-475D-9EB6-AFF3A09ACD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2834" y="6944429"/>
            <a:ext cx="928204" cy="941006"/>
          </a:xfrm>
          <a:prstGeom prst="rect">
            <a:avLst/>
          </a:prstGeom>
        </p:spPr>
      </p:pic>
      <p:sp>
        <p:nvSpPr>
          <p:cNvPr id="47" name="76">
            <a:hlinkClick r:id="rId23" action="ppaction://hlinksldjump"/>
            <a:extLst>
              <a:ext uri="{FF2B5EF4-FFF2-40B4-BE49-F238E27FC236}">
                <a16:creationId xmlns:a16="http://schemas.microsoft.com/office/drawing/2014/main" id="{C754F733-D90E-A39A-62C3-9B97B1BCB115}"/>
              </a:ext>
            </a:extLst>
          </p:cNvPr>
          <p:cNvSpPr txBox="1"/>
          <p:nvPr/>
        </p:nvSpPr>
        <p:spPr>
          <a:xfrm>
            <a:off x="9561621" y="6953267"/>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76</a:t>
            </a:r>
          </a:p>
        </p:txBody>
      </p:sp>
      <p:sp>
        <p:nvSpPr>
          <p:cNvPr id="48" name="Freeform 3">
            <a:extLst>
              <a:ext uri="{FF2B5EF4-FFF2-40B4-BE49-F238E27FC236}">
                <a16:creationId xmlns:a16="http://schemas.microsoft.com/office/drawing/2014/main" id="{698867A8-6967-DC75-9C22-79552FD18E46}"/>
              </a:ext>
            </a:extLst>
          </p:cNvPr>
          <p:cNvSpPr/>
          <p:nvPr/>
        </p:nvSpPr>
        <p:spPr>
          <a:xfrm>
            <a:off x="6858000" y="8100854"/>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9" name="Freeform 3">
            <a:extLst>
              <a:ext uri="{FF2B5EF4-FFF2-40B4-BE49-F238E27FC236}">
                <a16:creationId xmlns:a16="http://schemas.microsoft.com/office/drawing/2014/main" id="{DFB02C5D-4D27-AC22-8FB2-4F3704429FB1}"/>
              </a:ext>
            </a:extLst>
          </p:cNvPr>
          <p:cNvSpPr/>
          <p:nvPr/>
        </p:nvSpPr>
        <p:spPr>
          <a:xfrm>
            <a:off x="8115954" y="8100854"/>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0" name="Picture 49">
            <a:extLst>
              <a:ext uri="{FF2B5EF4-FFF2-40B4-BE49-F238E27FC236}">
                <a16:creationId xmlns:a16="http://schemas.microsoft.com/office/drawing/2014/main" id="{57B11510-2304-1586-4A9A-9B1062D226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0562" y="8265177"/>
            <a:ext cx="928204" cy="941006"/>
          </a:xfrm>
          <a:prstGeom prst="rect">
            <a:avLst/>
          </a:prstGeom>
        </p:spPr>
      </p:pic>
      <p:pic>
        <p:nvPicPr>
          <p:cNvPr id="51" name="Picture 50">
            <a:extLst>
              <a:ext uri="{FF2B5EF4-FFF2-40B4-BE49-F238E27FC236}">
                <a16:creationId xmlns:a16="http://schemas.microsoft.com/office/drawing/2014/main" id="{A574AAF8-83C7-0474-3B35-35B39B177F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04409" y="8265177"/>
            <a:ext cx="928204" cy="941006"/>
          </a:xfrm>
          <a:prstGeom prst="rect">
            <a:avLst/>
          </a:prstGeom>
        </p:spPr>
      </p:pic>
      <p:sp>
        <p:nvSpPr>
          <p:cNvPr id="52" name="12">
            <a:hlinkClick r:id="rId24" action="ppaction://hlinksldjump"/>
            <a:extLst>
              <a:ext uri="{FF2B5EF4-FFF2-40B4-BE49-F238E27FC236}">
                <a16:creationId xmlns:a16="http://schemas.microsoft.com/office/drawing/2014/main" id="{EF56949E-E18D-01FE-49BB-409631C7A8E7}"/>
              </a:ext>
            </a:extLst>
          </p:cNvPr>
          <p:cNvSpPr txBox="1"/>
          <p:nvPr/>
        </p:nvSpPr>
        <p:spPr>
          <a:xfrm>
            <a:off x="7019250" y="8288101"/>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12</a:t>
            </a:r>
          </a:p>
        </p:txBody>
      </p:sp>
      <p:sp>
        <p:nvSpPr>
          <p:cNvPr id="53" name="7">
            <a:hlinkClick r:id="rId25" action="ppaction://hlinksldjump"/>
            <a:extLst>
              <a:ext uri="{FF2B5EF4-FFF2-40B4-BE49-F238E27FC236}">
                <a16:creationId xmlns:a16="http://schemas.microsoft.com/office/drawing/2014/main" id="{77095F1A-906B-8683-91A9-03BBEB644195}"/>
              </a:ext>
            </a:extLst>
          </p:cNvPr>
          <p:cNvSpPr txBox="1"/>
          <p:nvPr/>
        </p:nvSpPr>
        <p:spPr>
          <a:xfrm>
            <a:off x="8253196" y="8274015"/>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7</a:t>
            </a:r>
          </a:p>
        </p:txBody>
      </p:sp>
      <p:sp>
        <p:nvSpPr>
          <p:cNvPr id="54" name="Freeform 3">
            <a:extLst>
              <a:ext uri="{FF2B5EF4-FFF2-40B4-BE49-F238E27FC236}">
                <a16:creationId xmlns:a16="http://schemas.microsoft.com/office/drawing/2014/main" id="{D1B3AA25-28FB-BBA7-7554-BD633384B56B}"/>
              </a:ext>
            </a:extLst>
          </p:cNvPr>
          <p:cNvSpPr/>
          <p:nvPr/>
        </p:nvSpPr>
        <p:spPr>
          <a:xfrm>
            <a:off x="9372600" y="8100854"/>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5" name="Picture 54">
            <a:extLst>
              <a:ext uri="{FF2B5EF4-FFF2-40B4-BE49-F238E27FC236}">
                <a16:creationId xmlns:a16="http://schemas.microsoft.com/office/drawing/2014/main" id="{B5559319-0581-2298-8C5B-3C42507BAE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1055" y="8265177"/>
            <a:ext cx="928204" cy="941006"/>
          </a:xfrm>
          <a:prstGeom prst="rect">
            <a:avLst/>
          </a:prstGeom>
        </p:spPr>
      </p:pic>
      <p:sp>
        <p:nvSpPr>
          <p:cNvPr id="56" name="54">
            <a:hlinkClick r:id="rId26" action="ppaction://hlinksldjump"/>
            <a:extLst>
              <a:ext uri="{FF2B5EF4-FFF2-40B4-BE49-F238E27FC236}">
                <a16:creationId xmlns:a16="http://schemas.microsoft.com/office/drawing/2014/main" id="{6C57FE08-0379-F085-2780-65C69F4D7CC2}"/>
              </a:ext>
            </a:extLst>
          </p:cNvPr>
          <p:cNvSpPr txBox="1"/>
          <p:nvPr/>
        </p:nvSpPr>
        <p:spPr>
          <a:xfrm>
            <a:off x="9509842" y="8274015"/>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54</a:t>
            </a:r>
          </a:p>
        </p:txBody>
      </p:sp>
      <p:sp>
        <p:nvSpPr>
          <p:cNvPr id="57" name="Freeform 3">
            <a:extLst>
              <a:ext uri="{FF2B5EF4-FFF2-40B4-BE49-F238E27FC236}">
                <a16:creationId xmlns:a16="http://schemas.microsoft.com/office/drawing/2014/main" id="{C09F0074-0981-81AC-4656-E50E45F04DD4}"/>
              </a:ext>
            </a:extLst>
          </p:cNvPr>
          <p:cNvSpPr/>
          <p:nvPr/>
        </p:nvSpPr>
        <p:spPr>
          <a:xfrm>
            <a:off x="10696662" y="4161534"/>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8" name="Picture 57">
            <a:extLst>
              <a:ext uri="{FF2B5EF4-FFF2-40B4-BE49-F238E27FC236}">
                <a16:creationId xmlns:a16="http://schemas.microsoft.com/office/drawing/2014/main" id="{AD2E2C9A-F35D-4E0A-C92F-E157E2D5F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3328" y="4325857"/>
            <a:ext cx="928204" cy="941006"/>
          </a:xfrm>
          <a:prstGeom prst="rect">
            <a:avLst/>
          </a:prstGeom>
        </p:spPr>
      </p:pic>
      <p:sp>
        <p:nvSpPr>
          <p:cNvPr id="59" name="5">
            <a:hlinkClick r:id="rId27" action="ppaction://hlinksldjump"/>
            <a:extLst>
              <a:ext uri="{FF2B5EF4-FFF2-40B4-BE49-F238E27FC236}">
                <a16:creationId xmlns:a16="http://schemas.microsoft.com/office/drawing/2014/main" id="{746B6F00-185F-C57F-615D-EA10D24DA71E}"/>
              </a:ext>
            </a:extLst>
          </p:cNvPr>
          <p:cNvSpPr txBox="1"/>
          <p:nvPr/>
        </p:nvSpPr>
        <p:spPr>
          <a:xfrm>
            <a:off x="10870819" y="4317223"/>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5</a:t>
            </a:r>
          </a:p>
        </p:txBody>
      </p:sp>
      <p:sp>
        <p:nvSpPr>
          <p:cNvPr id="60" name="Freeform 3">
            <a:extLst>
              <a:ext uri="{FF2B5EF4-FFF2-40B4-BE49-F238E27FC236}">
                <a16:creationId xmlns:a16="http://schemas.microsoft.com/office/drawing/2014/main" id="{1A57AD31-03F1-8DAC-3653-B34EBB1C5F69}"/>
              </a:ext>
            </a:extLst>
          </p:cNvPr>
          <p:cNvSpPr/>
          <p:nvPr/>
        </p:nvSpPr>
        <p:spPr>
          <a:xfrm>
            <a:off x="10695358" y="5467992"/>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61" name="Picture 60">
            <a:extLst>
              <a:ext uri="{FF2B5EF4-FFF2-40B4-BE49-F238E27FC236}">
                <a16:creationId xmlns:a16="http://schemas.microsoft.com/office/drawing/2014/main" id="{C6AFF67D-6BB2-531A-7F9E-32BFEE6808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813" y="5632315"/>
            <a:ext cx="928204" cy="941006"/>
          </a:xfrm>
          <a:prstGeom prst="rect">
            <a:avLst/>
          </a:prstGeom>
        </p:spPr>
      </p:pic>
      <p:sp>
        <p:nvSpPr>
          <p:cNvPr id="62" name="87">
            <a:hlinkClick r:id="rId28" action="ppaction://hlinksldjump"/>
            <a:extLst>
              <a:ext uri="{FF2B5EF4-FFF2-40B4-BE49-F238E27FC236}">
                <a16:creationId xmlns:a16="http://schemas.microsoft.com/office/drawing/2014/main" id="{0715C623-28E0-3E01-07CD-09CC056840BB}"/>
              </a:ext>
            </a:extLst>
          </p:cNvPr>
          <p:cNvSpPr txBox="1"/>
          <p:nvPr/>
        </p:nvSpPr>
        <p:spPr>
          <a:xfrm>
            <a:off x="10832600" y="5641153"/>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87</a:t>
            </a:r>
          </a:p>
        </p:txBody>
      </p:sp>
      <p:sp>
        <p:nvSpPr>
          <p:cNvPr id="63" name="Freeform 3">
            <a:extLst>
              <a:ext uri="{FF2B5EF4-FFF2-40B4-BE49-F238E27FC236}">
                <a16:creationId xmlns:a16="http://schemas.microsoft.com/office/drawing/2014/main" id="{EF20352C-36D5-FD1B-A9C1-D9AA23AC2D87}"/>
              </a:ext>
            </a:extLst>
          </p:cNvPr>
          <p:cNvSpPr/>
          <p:nvPr/>
        </p:nvSpPr>
        <p:spPr>
          <a:xfrm>
            <a:off x="10695358" y="6788740"/>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64" name="Picture 63">
            <a:extLst>
              <a:ext uri="{FF2B5EF4-FFF2-40B4-BE49-F238E27FC236}">
                <a16:creationId xmlns:a16="http://schemas.microsoft.com/office/drawing/2014/main" id="{4EC61AF4-7FEF-0AFB-0125-71FD342473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813" y="6953063"/>
            <a:ext cx="928204" cy="941006"/>
          </a:xfrm>
          <a:prstGeom prst="rect">
            <a:avLst/>
          </a:prstGeom>
        </p:spPr>
      </p:pic>
      <p:sp>
        <p:nvSpPr>
          <p:cNvPr id="65" name="21">
            <a:hlinkClick r:id="rId29" action="ppaction://hlinksldjump"/>
            <a:extLst>
              <a:ext uri="{FF2B5EF4-FFF2-40B4-BE49-F238E27FC236}">
                <a16:creationId xmlns:a16="http://schemas.microsoft.com/office/drawing/2014/main" id="{434C5552-5E9D-4B15-593F-0358E5484E47}"/>
              </a:ext>
            </a:extLst>
          </p:cNvPr>
          <p:cNvSpPr txBox="1"/>
          <p:nvPr/>
        </p:nvSpPr>
        <p:spPr>
          <a:xfrm>
            <a:off x="10832600" y="6961901"/>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21</a:t>
            </a:r>
          </a:p>
        </p:txBody>
      </p:sp>
      <p:sp>
        <p:nvSpPr>
          <p:cNvPr id="66" name="Freeform 3">
            <a:extLst>
              <a:ext uri="{FF2B5EF4-FFF2-40B4-BE49-F238E27FC236}">
                <a16:creationId xmlns:a16="http://schemas.microsoft.com/office/drawing/2014/main" id="{B03F7822-87CE-0675-04F7-D446F54B063E}"/>
              </a:ext>
            </a:extLst>
          </p:cNvPr>
          <p:cNvSpPr/>
          <p:nvPr/>
        </p:nvSpPr>
        <p:spPr>
          <a:xfrm>
            <a:off x="10643579" y="8109488"/>
            <a:ext cx="1309731" cy="129782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67" name="Picture 66">
            <a:extLst>
              <a:ext uri="{FF2B5EF4-FFF2-40B4-BE49-F238E27FC236}">
                <a16:creationId xmlns:a16="http://schemas.microsoft.com/office/drawing/2014/main" id="{ABF4BE96-A29E-9850-0A68-457ECFE9B5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32034" y="8273811"/>
            <a:ext cx="928204" cy="941006"/>
          </a:xfrm>
          <a:prstGeom prst="rect">
            <a:avLst/>
          </a:prstGeom>
        </p:spPr>
      </p:pic>
      <p:sp>
        <p:nvSpPr>
          <p:cNvPr id="68" name="27">
            <a:hlinkClick r:id="rId30" action="ppaction://hlinksldjump"/>
            <a:extLst>
              <a:ext uri="{FF2B5EF4-FFF2-40B4-BE49-F238E27FC236}">
                <a16:creationId xmlns:a16="http://schemas.microsoft.com/office/drawing/2014/main" id="{0BEAB8C1-A582-787C-34F2-5D457C883D4A}"/>
              </a:ext>
            </a:extLst>
          </p:cNvPr>
          <p:cNvSpPr txBox="1"/>
          <p:nvPr/>
        </p:nvSpPr>
        <p:spPr>
          <a:xfrm>
            <a:off x="10780821" y="8282649"/>
            <a:ext cx="1001157" cy="923330"/>
          </a:xfrm>
          <a:prstGeom prst="rect">
            <a:avLst/>
          </a:prstGeom>
          <a:solidFill>
            <a:srgbClr val="EADDCA"/>
          </a:solidFill>
        </p:spPr>
        <p:txBody>
          <a:bodyPr wrap="square" lIns="0" tIns="0" rIns="0" bIns="0" rtlCol="0" anchor="t">
            <a:spAutoFit/>
          </a:bodyPr>
          <a:lstStyle/>
          <a:p>
            <a:pPr algn="ctr"/>
            <a:r>
              <a:rPr lang="en-US" sz="6000">
                <a:solidFill>
                  <a:srgbClr val="9B6543"/>
                </a:solidFill>
                <a:latin typeface="Montserrat SemiBold" panose="00000700000000000000" pitchFamily="2" charset="0"/>
              </a:rPr>
              <a:t>27</a:t>
            </a:r>
          </a:p>
        </p:txBody>
      </p:sp>
      <p:pic>
        <p:nvPicPr>
          <p:cNvPr id="4" name="Picture 3">
            <a:extLst>
              <a:ext uri="{FF2B5EF4-FFF2-40B4-BE49-F238E27FC236}">
                <a16:creationId xmlns:a16="http://schemas.microsoft.com/office/drawing/2014/main" id="{DB5E266B-3CB8-0C5C-E334-7E549F0B4E7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40305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1000" fill="hold"/>
                                        <p:tgtEl>
                                          <p:spTgt spid="28"/>
                                        </p:tgtEl>
                                        <p:attrNameLst>
                                          <p:attrName>ppt_w</p:attrName>
                                        </p:attrNameLst>
                                      </p:cBhvr>
                                      <p:tavLst>
                                        <p:tav tm="0">
                                          <p:val>
                                            <p:fltVal val="0"/>
                                          </p:val>
                                        </p:tav>
                                        <p:tav tm="100000">
                                          <p:val>
                                            <p:strVal val="#ppt_w"/>
                                          </p:val>
                                        </p:tav>
                                      </p:tavLst>
                                    </p:anim>
                                    <p:anim calcmode="lin" valueType="num">
                                      <p:cBhvr>
                                        <p:cTn id="44" dur="1000" fill="hold"/>
                                        <p:tgtEl>
                                          <p:spTgt spid="28"/>
                                        </p:tgtEl>
                                        <p:attrNameLst>
                                          <p:attrName>ppt_h</p:attrName>
                                        </p:attrNameLst>
                                      </p:cBhvr>
                                      <p:tavLst>
                                        <p:tav tm="0">
                                          <p:val>
                                            <p:fltVal val="0"/>
                                          </p:val>
                                        </p:tav>
                                        <p:tav tm="100000">
                                          <p:val>
                                            <p:strVal val="#ppt_h"/>
                                          </p:val>
                                        </p:tav>
                                      </p:tavLst>
                                    </p:anim>
                                    <p:anim calcmode="lin" valueType="num">
                                      <p:cBhvr>
                                        <p:cTn id="45" dur="1000" fill="hold"/>
                                        <p:tgtEl>
                                          <p:spTgt spid="28"/>
                                        </p:tgtEl>
                                        <p:attrNameLst>
                                          <p:attrName>style.rotation</p:attrName>
                                        </p:attrNameLst>
                                      </p:cBhvr>
                                      <p:tavLst>
                                        <p:tav tm="0">
                                          <p:val>
                                            <p:fltVal val="90"/>
                                          </p:val>
                                        </p:tav>
                                        <p:tav tm="100000">
                                          <p:val>
                                            <p:fltVal val="0"/>
                                          </p:val>
                                        </p:tav>
                                      </p:tavLst>
                                    </p:anim>
                                    <p:animEffect transition="in" filter="fade">
                                      <p:cBhvr>
                                        <p:cTn id="46" dur="1000"/>
                                        <p:tgtEl>
                                          <p:spTgt spid="2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500"/>
                                        <p:tgtEl>
                                          <p:spTgt spid="3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horizontal)">
                                      <p:cBhvr>
                                        <p:cTn id="52" dur="500"/>
                                        <p:tgtEl>
                                          <p:spTgt spid="3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par>
                                <p:cTn id="59" presetID="14" presetClass="entr" presetSubtype="1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par>
                                <p:cTn id="62" presetID="14" presetClass="entr" presetSubtype="1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randombar(horizontal)">
                                      <p:cBhvr>
                                        <p:cTn id="64" dur="500"/>
                                        <p:tgtEl>
                                          <p:spTgt spid="3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500"/>
                                        <p:tgtEl>
                                          <p:spTgt spid="38"/>
                                        </p:tgtEl>
                                      </p:cBhvr>
                                    </p:animEffect>
                                  </p:childTnLst>
                                </p:cTn>
                              </p:par>
                              <p:par>
                                <p:cTn id="68" presetID="14" presetClass="entr" presetSubtype="1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randombar(horizontal)">
                                      <p:cBhvr>
                                        <p:cTn id="70" dur="500"/>
                                        <p:tgtEl>
                                          <p:spTgt spid="39"/>
                                        </p:tgtEl>
                                      </p:cBhvr>
                                    </p:animEffect>
                                  </p:childTnLst>
                                </p:cTn>
                              </p:par>
                              <p:par>
                                <p:cTn id="71" presetID="14" presetClass="entr" presetSubtype="1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randombar(horizontal)">
                                      <p:cBhvr>
                                        <p:cTn id="73" dur="500"/>
                                        <p:tgtEl>
                                          <p:spTgt spid="40"/>
                                        </p:tgtEl>
                                      </p:cBhvr>
                                    </p:animEffect>
                                  </p:childTnLst>
                                </p:cTn>
                              </p:par>
                              <p:par>
                                <p:cTn id="74" presetID="14" presetClass="entr" presetSubtype="1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randombar(horizontal)">
                                      <p:cBhvr>
                                        <p:cTn id="76" dur="500"/>
                                        <p:tgtEl>
                                          <p:spTgt spid="41"/>
                                        </p:tgtEl>
                                      </p:cBhvr>
                                    </p:animEffect>
                                  </p:childTnLst>
                                </p:cTn>
                              </p:par>
                              <p:par>
                                <p:cTn id="77" presetID="14" presetClass="entr" presetSubtype="1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randombar(horizontal)">
                                      <p:cBhvr>
                                        <p:cTn id="79" dur="500"/>
                                        <p:tgtEl>
                                          <p:spTgt spid="4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randombar(horizontal)">
                                      <p:cBhvr>
                                        <p:cTn id="82" dur="500"/>
                                        <p:tgtEl>
                                          <p:spTgt spid="43"/>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randombar(horizontal)">
                                      <p:cBhvr>
                                        <p:cTn id="85" dur="500"/>
                                        <p:tgtEl>
                                          <p:spTgt spid="44"/>
                                        </p:tgtEl>
                                      </p:cBhvr>
                                    </p:animEffect>
                                  </p:childTnLst>
                                </p:cTn>
                              </p:par>
                              <p:par>
                                <p:cTn id="86" presetID="14" presetClass="entr" presetSubtype="10"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randombar(horizontal)">
                                      <p:cBhvr>
                                        <p:cTn id="88" dur="500"/>
                                        <p:tgtEl>
                                          <p:spTgt spid="45"/>
                                        </p:tgtEl>
                                      </p:cBhvr>
                                    </p:animEffect>
                                  </p:childTnLst>
                                </p:cTn>
                              </p:par>
                              <p:par>
                                <p:cTn id="89" presetID="14" presetClass="entr" presetSubtype="10"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randombar(horizontal)">
                                      <p:cBhvr>
                                        <p:cTn id="91" dur="500"/>
                                        <p:tgtEl>
                                          <p:spTgt spid="46"/>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randombar(horizontal)">
                                      <p:cBhvr>
                                        <p:cTn id="94" dur="500"/>
                                        <p:tgtEl>
                                          <p:spTgt spid="47"/>
                                        </p:tgtEl>
                                      </p:cBhvr>
                                    </p:animEffect>
                                  </p:childTnLst>
                                </p:cTn>
                              </p:par>
                              <p:par>
                                <p:cTn id="95" presetID="14" presetClass="entr" presetSubtype="1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randombar(horizontal)">
                                      <p:cBhvr>
                                        <p:cTn id="97" dur="500"/>
                                        <p:tgtEl>
                                          <p:spTgt spid="48"/>
                                        </p:tgtEl>
                                      </p:cBhvr>
                                    </p:animEffect>
                                  </p:childTnLst>
                                </p:cTn>
                              </p:par>
                              <p:par>
                                <p:cTn id="98" presetID="14" presetClass="entr" presetSubtype="1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randombar(horizontal)">
                                      <p:cBhvr>
                                        <p:cTn id="100" dur="500"/>
                                        <p:tgtEl>
                                          <p:spTgt spid="49"/>
                                        </p:tgtEl>
                                      </p:cBhvr>
                                    </p:animEffect>
                                  </p:childTnLst>
                                </p:cTn>
                              </p:par>
                              <p:par>
                                <p:cTn id="101" presetID="14" presetClass="entr" presetSubtype="1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randombar(horizontal)">
                                      <p:cBhvr>
                                        <p:cTn id="103" dur="500"/>
                                        <p:tgtEl>
                                          <p:spTgt spid="50"/>
                                        </p:tgtEl>
                                      </p:cBhvr>
                                    </p:animEffect>
                                  </p:childTnLst>
                                </p:cTn>
                              </p:par>
                              <p:par>
                                <p:cTn id="104" presetID="14" presetClass="entr" presetSubtype="10"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randombar(horizontal)">
                                      <p:cBhvr>
                                        <p:cTn id="106" dur="500"/>
                                        <p:tgtEl>
                                          <p:spTgt spid="51"/>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randombar(horizontal)">
                                      <p:cBhvr>
                                        <p:cTn id="109" dur="500"/>
                                        <p:tgtEl>
                                          <p:spTgt spid="52"/>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randombar(horizontal)">
                                      <p:cBhvr>
                                        <p:cTn id="112" dur="500"/>
                                        <p:tgtEl>
                                          <p:spTgt spid="53"/>
                                        </p:tgtEl>
                                      </p:cBhvr>
                                    </p:animEffect>
                                  </p:childTnLst>
                                </p:cTn>
                              </p:par>
                              <p:par>
                                <p:cTn id="113" presetID="14" presetClass="entr" presetSubtype="1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randombar(horizontal)">
                                      <p:cBhvr>
                                        <p:cTn id="115" dur="500"/>
                                        <p:tgtEl>
                                          <p:spTgt spid="54"/>
                                        </p:tgtEl>
                                      </p:cBhvr>
                                    </p:animEffect>
                                  </p:childTnLst>
                                </p:cTn>
                              </p:par>
                              <p:par>
                                <p:cTn id="116" presetID="14" presetClass="entr" presetSubtype="10" fill="hold" nodeType="with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randombar(horizontal)">
                                      <p:cBhvr>
                                        <p:cTn id="118" dur="500"/>
                                        <p:tgtEl>
                                          <p:spTgt spid="55"/>
                                        </p:tgtEl>
                                      </p:cBhvr>
                                    </p:animEffect>
                                  </p:childTnLst>
                                </p:cTn>
                              </p:par>
                              <p:par>
                                <p:cTn id="119" presetID="14" presetClass="entr" presetSubtype="1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randombar(horizontal)">
                                      <p:cBhvr>
                                        <p:cTn id="121" dur="500"/>
                                        <p:tgtEl>
                                          <p:spTgt spid="56"/>
                                        </p:tgtEl>
                                      </p:cBhvr>
                                    </p:animEffect>
                                  </p:childTnLst>
                                </p:cTn>
                              </p:par>
                              <p:par>
                                <p:cTn id="122" presetID="14" presetClass="entr" presetSubtype="10" fill="hold"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randombar(horizontal)">
                                      <p:cBhvr>
                                        <p:cTn id="124" dur="500"/>
                                        <p:tgtEl>
                                          <p:spTgt spid="57"/>
                                        </p:tgtEl>
                                      </p:cBhvr>
                                    </p:animEffect>
                                  </p:childTnLst>
                                </p:cTn>
                              </p:par>
                              <p:par>
                                <p:cTn id="125" presetID="14" presetClass="entr" presetSubtype="10" fill="hold"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randombar(horizontal)">
                                      <p:cBhvr>
                                        <p:cTn id="127" dur="500"/>
                                        <p:tgtEl>
                                          <p:spTgt spid="58"/>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randombar(horizontal)">
                                      <p:cBhvr>
                                        <p:cTn id="130" dur="500"/>
                                        <p:tgtEl>
                                          <p:spTgt spid="59"/>
                                        </p:tgtEl>
                                      </p:cBhvr>
                                    </p:animEffect>
                                  </p:childTnLst>
                                </p:cTn>
                              </p:par>
                              <p:par>
                                <p:cTn id="131" presetID="14" presetClass="entr" presetSubtype="1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randombar(horizontal)">
                                      <p:cBhvr>
                                        <p:cTn id="133" dur="500"/>
                                        <p:tgtEl>
                                          <p:spTgt spid="60"/>
                                        </p:tgtEl>
                                      </p:cBhvr>
                                    </p:animEffect>
                                  </p:childTnLst>
                                </p:cTn>
                              </p:par>
                              <p:par>
                                <p:cTn id="134" presetID="14" presetClass="entr" presetSubtype="10" fill="hold"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randombar(horizontal)">
                                      <p:cBhvr>
                                        <p:cTn id="136" dur="500"/>
                                        <p:tgtEl>
                                          <p:spTgt spid="61"/>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randombar(horizontal)">
                                      <p:cBhvr>
                                        <p:cTn id="139" dur="500"/>
                                        <p:tgtEl>
                                          <p:spTgt spid="62"/>
                                        </p:tgtEl>
                                      </p:cBhvr>
                                    </p:animEffect>
                                  </p:childTnLst>
                                </p:cTn>
                              </p:par>
                              <p:par>
                                <p:cTn id="140" presetID="14" presetClass="entr" presetSubtype="10" fill="hold" nodeType="with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randombar(horizontal)">
                                      <p:cBhvr>
                                        <p:cTn id="142" dur="500"/>
                                        <p:tgtEl>
                                          <p:spTgt spid="63"/>
                                        </p:tgtEl>
                                      </p:cBhvr>
                                    </p:animEffect>
                                  </p:childTnLst>
                                </p:cTn>
                              </p:par>
                              <p:par>
                                <p:cTn id="143" presetID="14" presetClass="entr" presetSubtype="10" fill="hold"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randombar(horizontal)">
                                      <p:cBhvr>
                                        <p:cTn id="145" dur="500"/>
                                        <p:tgtEl>
                                          <p:spTgt spid="64"/>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randombar(horizontal)">
                                      <p:cBhvr>
                                        <p:cTn id="148" dur="500"/>
                                        <p:tgtEl>
                                          <p:spTgt spid="65"/>
                                        </p:tgtEl>
                                      </p:cBhvr>
                                    </p:animEffect>
                                  </p:childTnLst>
                                </p:cTn>
                              </p:par>
                              <p:par>
                                <p:cTn id="149" presetID="14" presetClass="entr" presetSubtype="10" fill="hold" nodeType="with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randombar(horizontal)">
                                      <p:cBhvr>
                                        <p:cTn id="151" dur="500"/>
                                        <p:tgtEl>
                                          <p:spTgt spid="66"/>
                                        </p:tgtEl>
                                      </p:cBhvr>
                                    </p:animEffect>
                                  </p:childTnLst>
                                </p:cTn>
                              </p:par>
                              <p:par>
                                <p:cTn id="152" presetID="14" presetClass="entr" presetSubtype="10" fill="hold" nodeType="with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randombar(horizontal)">
                                      <p:cBhvr>
                                        <p:cTn id="154" dur="500"/>
                                        <p:tgtEl>
                                          <p:spTgt spid="67"/>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68"/>
                                        </p:tgtEl>
                                        <p:attrNameLst>
                                          <p:attrName>style.visibility</p:attrName>
                                        </p:attrNameLst>
                                      </p:cBhvr>
                                      <p:to>
                                        <p:strVal val="visible"/>
                                      </p:to>
                                    </p:set>
                                    <p:animEffect transition="in" filter="randombar(horizontal)">
                                      <p:cBhvr>
                                        <p:cTn id="15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8" restart="whenNotActive" fill="hold" evtFilter="cancelBubble" nodeType="interactiveSeq">
                <p:stCondLst>
                  <p:cond evt="onClick" delay="0">
                    <p:tgtEl>
                      <p:spTgt spid="12"/>
                    </p:tgtEl>
                  </p:cond>
                </p:stCondLst>
                <p:endSync evt="end" delay="0">
                  <p:rtn val="all"/>
                </p:endSync>
                <p:childTnLst>
                  <p:par>
                    <p:cTn id="159" fill="hold">
                      <p:stCondLst>
                        <p:cond delay="0"/>
                      </p:stCondLst>
                      <p:childTnLst>
                        <p:par>
                          <p:cTn id="160" fill="hold">
                            <p:stCondLst>
                              <p:cond delay="0"/>
                            </p:stCondLst>
                            <p:childTnLst>
                              <p:par>
                                <p:cTn id="161" presetID="2" presetClass="exit" presetSubtype="4" fill="hold" grpId="1" nodeType="clickEffect">
                                  <p:stCondLst>
                                    <p:cond delay="0"/>
                                  </p:stCondLst>
                                  <p:childTnLst>
                                    <p:anim calcmode="lin" valueType="num">
                                      <p:cBhvr additive="base">
                                        <p:cTn id="162" dur="500"/>
                                        <p:tgtEl>
                                          <p:spTgt spid="12"/>
                                        </p:tgtEl>
                                        <p:attrNameLst>
                                          <p:attrName>ppt_x</p:attrName>
                                        </p:attrNameLst>
                                      </p:cBhvr>
                                      <p:tavLst>
                                        <p:tav tm="0">
                                          <p:val>
                                            <p:strVal val="ppt_x"/>
                                          </p:val>
                                        </p:tav>
                                        <p:tav tm="100000">
                                          <p:val>
                                            <p:strVal val="ppt_x"/>
                                          </p:val>
                                        </p:tav>
                                      </p:tavLst>
                                    </p:anim>
                                    <p:anim calcmode="lin" valueType="num">
                                      <p:cBhvr additive="base">
                                        <p:cTn id="163" dur="500"/>
                                        <p:tgtEl>
                                          <p:spTgt spid="12"/>
                                        </p:tgtEl>
                                        <p:attrNameLst>
                                          <p:attrName>ppt_y</p:attrName>
                                        </p:attrNameLst>
                                      </p:cBhvr>
                                      <p:tavLst>
                                        <p:tav tm="0">
                                          <p:val>
                                            <p:strVal val="ppt_y"/>
                                          </p:val>
                                        </p:tav>
                                        <p:tav tm="100000">
                                          <p:val>
                                            <p:strVal val="1+ppt_h/2"/>
                                          </p:val>
                                        </p:tav>
                                      </p:tavLst>
                                    </p:anim>
                                    <p:set>
                                      <p:cBhvr>
                                        <p:cTn id="1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5" restart="whenNotActive" fill="hold" evtFilter="cancelBubble" nodeType="interactiveSeq">
                <p:stCondLst>
                  <p:cond evt="onClick" delay="0">
                    <p:tgtEl>
                      <p:spTgt spid="32"/>
                    </p:tgtEl>
                  </p:cond>
                </p:stCondLst>
                <p:endSync evt="end" delay="0">
                  <p:rtn val="all"/>
                </p:endSync>
                <p:childTnLst>
                  <p:par>
                    <p:cTn id="166" fill="hold">
                      <p:stCondLst>
                        <p:cond delay="0"/>
                      </p:stCondLst>
                      <p:childTnLst>
                        <p:par>
                          <p:cTn id="167" fill="hold">
                            <p:stCondLst>
                              <p:cond delay="0"/>
                            </p:stCondLst>
                            <p:childTnLst>
                              <p:par>
                                <p:cTn id="168" presetID="2" presetClass="exit" presetSubtype="4" fill="hold" grpId="1" nodeType="clickEffect">
                                  <p:stCondLst>
                                    <p:cond delay="0"/>
                                  </p:stCondLst>
                                  <p:childTnLst>
                                    <p:anim calcmode="lin" valueType="num">
                                      <p:cBhvr additive="base">
                                        <p:cTn id="169" dur="500"/>
                                        <p:tgtEl>
                                          <p:spTgt spid="32"/>
                                        </p:tgtEl>
                                        <p:attrNameLst>
                                          <p:attrName>ppt_x</p:attrName>
                                        </p:attrNameLst>
                                      </p:cBhvr>
                                      <p:tavLst>
                                        <p:tav tm="0">
                                          <p:val>
                                            <p:strVal val="ppt_x"/>
                                          </p:val>
                                        </p:tav>
                                        <p:tav tm="100000">
                                          <p:val>
                                            <p:strVal val="ppt_x"/>
                                          </p:val>
                                        </p:tav>
                                      </p:tavLst>
                                    </p:anim>
                                    <p:anim calcmode="lin" valueType="num">
                                      <p:cBhvr additive="base">
                                        <p:cTn id="170" dur="500"/>
                                        <p:tgtEl>
                                          <p:spTgt spid="32"/>
                                        </p:tgtEl>
                                        <p:attrNameLst>
                                          <p:attrName>ppt_y</p:attrName>
                                        </p:attrNameLst>
                                      </p:cBhvr>
                                      <p:tavLst>
                                        <p:tav tm="0">
                                          <p:val>
                                            <p:strVal val="ppt_y"/>
                                          </p:val>
                                        </p:tav>
                                        <p:tav tm="100000">
                                          <p:val>
                                            <p:strVal val="1+ppt_h/2"/>
                                          </p:val>
                                        </p:tav>
                                      </p:tavLst>
                                    </p:anim>
                                    <p:set>
                                      <p:cBhvr>
                                        <p:cTn id="1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72" restart="whenNotActive" fill="hold" evtFilter="cancelBubble" nodeType="interactiveSeq">
                <p:stCondLst>
                  <p:cond evt="onClick" delay="0">
                    <p:tgtEl>
                      <p:spTgt spid="33"/>
                    </p:tgtEl>
                  </p:cond>
                </p:stCondLst>
                <p:endSync evt="end" delay="0">
                  <p:rtn val="all"/>
                </p:endSync>
                <p:childTnLst>
                  <p:par>
                    <p:cTn id="173" fill="hold">
                      <p:stCondLst>
                        <p:cond delay="0"/>
                      </p:stCondLst>
                      <p:childTnLst>
                        <p:par>
                          <p:cTn id="174" fill="hold">
                            <p:stCondLst>
                              <p:cond delay="0"/>
                            </p:stCondLst>
                            <p:childTnLst>
                              <p:par>
                                <p:cTn id="175" presetID="2" presetClass="exit" presetSubtype="4" fill="hold" grpId="1" nodeType="clickEffect">
                                  <p:stCondLst>
                                    <p:cond delay="0"/>
                                  </p:stCondLst>
                                  <p:childTnLst>
                                    <p:anim calcmode="lin" valueType="num">
                                      <p:cBhvr additive="base">
                                        <p:cTn id="176" dur="500"/>
                                        <p:tgtEl>
                                          <p:spTgt spid="33"/>
                                        </p:tgtEl>
                                        <p:attrNameLst>
                                          <p:attrName>ppt_x</p:attrName>
                                        </p:attrNameLst>
                                      </p:cBhvr>
                                      <p:tavLst>
                                        <p:tav tm="0">
                                          <p:val>
                                            <p:strVal val="ppt_x"/>
                                          </p:val>
                                        </p:tav>
                                        <p:tav tm="100000">
                                          <p:val>
                                            <p:strVal val="ppt_x"/>
                                          </p:val>
                                        </p:tav>
                                      </p:tavLst>
                                    </p:anim>
                                    <p:anim calcmode="lin" valueType="num">
                                      <p:cBhvr additive="base">
                                        <p:cTn id="177" dur="500"/>
                                        <p:tgtEl>
                                          <p:spTgt spid="33"/>
                                        </p:tgtEl>
                                        <p:attrNameLst>
                                          <p:attrName>ppt_y</p:attrName>
                                        </p:attrNameLst>
                                      </p:cBhvr>
                                      <p:tavLst>
                                        <p:tav tm="0">
                                          <p:val>
                                            <p:strVal val="ppt_y"/>
                                          </p:val>
                                        </p:tav>
                                        <p:tav tm="100000">
                                          <p:val>
                                            <p:strVal val="1+ppt_h/2"/>
                                          </p:val>
                                        </p:tav>
                                      </p:tavLst>
                                    </p:anim>
                                    <p:set>
                                      <p:cBhvr>
                                        <p:cTn id="17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79" restart="whenNotActive" fill="hold" evtFilter="cancelBubble" nodeType="interactiveSeq">
                <p:stCondLst>
                  <p:cond evt="onClick" delay="0">
                    <p:tgtEl>
                      <p:spTgt spid="34"/>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4" fill="hold" grpId="1" nodeType="clickEffect">
                                  <p:stCondLst>
                                    <p:cond delay="0"/>
                                  </p:stCondLst>
                                  <p:childTnLst>
                                    <p:anim calcmode="lin" valueType="num">
                                      <p:cBhvr additive="base">
                                        <p:cTn id="183" dur="500"/>
                                        <p:tgtEl>
                                          <p:spTgt spid="34"/>
                                        </p:tgtEl>
                                        <p:attrNameLst>
                                          <p:attrName>ppt_x</p:attrName>
                                        </p:attrNameLst>
                                      </p:cBhvr>
                                      <p:tavLst>
                                        <p:tav tm="0">
                                          <p:val>
                                            <p:strVal val="ppt_x"/>
                                          </p:val>
                                        </p:tav>
                                        <p:tav tm="100000">
                                          <p:val>
                                            <p:strVal val="ppt_x"/>
                                          </p:val>
                                        </p:tav>
                                      </p:tavLst>
                                    </p:anim>
                                    <p:anim calcmode="lin" valueType="num">
                                      <p:cBhvr additive="base">
                                        <p:cTn id="184" dur="500"/>
                                        <p:tgtEl>
                                          <p:spTgt spid="34"/>
                                        </p:tgtEl>
                                        <p:attrNameLst>
                                          <p:attrName>ppt_y</p:attrName>
                                        </p:attrNameLst>
                                      </p:cBhvr>
                                      <p:tavLst>
                                        <p:tav tm="0">
                                          <p:val>
                                            <p:strVal val="ppt_y"/>
                                          </p:val>
                                        </p:tav>
                                        <p:tav tm="100000">
                                          <p:val>
                                            <p:strVal val="1+ppt_h/2"/>
                                          </p:val>
                                        </p:tav>
                                      </p:tavLst>
                                    </p:anim>
                                    <p:set>
                                      <p:cBhvr>
                                        <p:cTn id="18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86" restart="whenNotActive" fill="hold" evtFilter="cancelBubble" nodeType="interactiveSeq">
                <p:stCondLst>
                  <p:cond evt="onClick" delay="0">
                    <p:tgtEl>
                      <p:spTgt spid="35"/>
                    </p:tgtEl>
                  </p:cond>
                </p:stCondLst>
                <p:endSync evt="end" delay="0">
                  <p:rtn val="all"/>
                </p:endSync>
                <p:childTnLst>
                  <p:par>
                    <p:cTn id="187" fill="hold">
                      <p:stCondLst>
                        <p:cond delay="0"/>
                      </p:stCondLst>
                      <p:childTnLst>
                        <p:par>
                          <p:cTn id="188" fill="hold">
                            <p:stCondLst>
                              <p:cond delay="0"/>
                            </p:stCondLst>
                            <p:childTnLst>
                              <p:par>
                                <p:cTn id="189" presetID="2" presetClass="exit" presetSubtype="4" fill="hold" grpId="1" nodeType="clickEffect">
                                  <p:stCondLst>
                                    <p:cond delay="0"/>
                                  </p:stCondLst>
                                  <p:childTnLst>
                                    <p:anim calcmode="lin" valueType="num">
                                      <p:cBhvr additive="base">
                                        <p:cTn id="190" dur="500"/>
                                        <p:tgtEl>
                                          <p:spTgt spid="35"/>
                                        </p:tgtEl>
                                        <p:attrNameLst>
                                          <p:attrName>ppt_x</p:attrName>
                                        </p:attrNameLst>
                                      </p:cBhvr>
                                      <p:tavLst>
                                        <p:tav tm="0">
                                          <p:val>
                                            <p:strVal val="ppt_x"/>
                                          </p:val>
                                        </p:tav>
                                        <p:tav tm="100000">
                                          <p:val>
                                            <p:strVal val="ppt_x"/>
                                          </p:val>
                                        </p:tav>
                                      </p:tavLst>
                                    </p:anim>
                                    <p:anim calcmode="lin" valueType="num">
                                      <p:cBhvr additive="base">
                                        <p:cTn id="191" dur="500"/>
                                        <p:tgtEl>
                                          <p:spTgt spid="35"/>
                                        </p:tgtEl>
                                        <p:attrNameLst>
                                          <p:attrName>ppt_y</p:attrName>
                                        </p:attrNameLst>
                                      </p:cBhvr>
                                      <p:tavLst>
                                        <p:tav tm="0">
                                          <p:val>
                                            <p:strVal val="ppt_y"/>
                                          </p:val>
                                        </p:tav>
                                        <p:tav tm="100000">
                                          <p:val>
                                            <p:strVal val="1+ppt_h/2"/>
                                          </p:val>
                                        </p:tav>
                                      </p:tavLst>
                                    </p:anim>
                                    <p:set>
                                      <p:cBhvr>
                                        <p:cTn id="192"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3" restart="whenNotActive" fill="hold" evtFilter="cancelBubble" nodeType="interactiveSeq">
                <p:stCondLst>
                  <p:cond evt="onClick" delay="0">
                    <p:tgtEl>
                      <p:spTgt spid="38"/>
                    </p:tgtEl>
                  </p:cond>
                </p:stCondLst>
                <p:endSync evt="end" delay="0">
                  <p:rtn val="all"/>
                </p:endSync>
                <p:childTnLst>
                  <p:par>
                    <p:cTn id="194" fill="hold">
                      <p:stCondLst>
                        <p:cond delay="0"/>
                      </p:stCondLst>
                      <p:childTnLst>
                        <p:par>
                          <p:cTn id="195" fill="hold">
                            <p:stCondLst>
                              <p:cond delay="0"/>
                            </p:stCondLst>
                            <p:childTnLst>
                              <p:par>
                                <p:cTn id="196" presetID="2" presetClass="exit" presetSubtype="4" fill="hold" grpId="1" nodeType="clickEffect">
                                  <p:stCondLst>
                                    <p:cond delay="0"/>
                                  </p:stCondLst>
                                  <p:childTnLst>
                                    <p:anim calcmode="lin" valueType="num">
                                      <p:cBhvr additive="base">
                                        <p:cTn id="197" dur="500"/>
                                        <p:tgtEl>
                                          <p:spTgt spid="38"/>
                                        </p:tgtEl>
                                        <p:attrNameLst>
                                          <p:attrName>ppt_x</p:attrName>
                                        </p:attrNameLst>
                                      </p:cBhvr>
                                      <p:tavLst>
                                        <p:tav tm="0">
                                          <p:val>
                                            <p:strVal val="ppt_x"/>
                                          </p:val>
                                        </p:tav>
                                        <p:tav tm="100000">
                                          <p:val>
                                            <p:strVal val="ppt_x"/>
                                          </p:val>
                                        </p:tav>
                                      </p:tavLst>
                                    </p:anim>
                                    <p:anim calcmode="lin" valueType="num">
                                      <p:cBhvr additive="base">
                                        <p:cTn id="198" dur="500"/>
                                        <p:tgtEl>
                                          <p:spTgt spid="38"/>
                                        </p:tgtEl>
                                        <p:attrNameLst>
                                          <p:attrName>ppt_y</p:attrName>
                                        </p:attrNameLst>
                                      </p:cBhvr>
                                      <p:tavLst>
                                        <p:tav tm="0">
                                          <p:val>
                                            <p:strVal val="ppt_y"/>
                                          </p:val>
                                        </p:tav>
                                        <p:tav tm="100000">
                                          <p:val>
                                            <p:strVal val="1+ppt_h/2"/>
                                          </p:val>
                                        </p:tav>
                                      </p:tavLst>
                                    </p:anim>
                                    <p:set>
                                      <p:cBhvr>
                                        <p:cTn id="19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0" restart="whenNotActive" fill="hold" evtFilter="cancelBubble" nodeType="interactiveSeq">
                <p:stCondLst>
                  <p:cond evt="onClick" delay="0">
                    <p:tgtEl>
                      <p:spTgt spid="43"/>
                    </p:tgtEl>
                  </p:cond>
                </p:stCondLst>
                <p:endSync evt="end" delay="0">
                  <p:rtn val="all"/>
                </p:endSync>
                <p:childTnLst>
                  <p:par>
                    <p:cTn id="201" fill="hold">
                      <p:stCondLst>
                        <p:cond delay="0"/>
                      </p:stCondLst>
                      <p:childTnLst>
                        <p:par>
                          <p:cTn id="202" fill="hold">
                            <p:stCondLst>
                              <p:cond delay="0"/>
                            </p:stCondLst>
                            <p:childTnLst>
                              <p:par>
                                <p:cTn id="203" presetID="2" presetClass="exit" presetSubtype="4" fill="hold" grpId="1" nodeType="clickEffect">
                                  <p:stCondLst>
                                    <p:cond delay="0"/>
                                  </p:stCondLst>
                                  <p:childTnLst>
                                    <p:anim calcmode="lin" valueType="num">
                                      <p:cBhvr additive="base">
                                        <p:cTn id="204" dur="500"/>
                                        <p:tgtEl>
                                          <p:spTgt spid="43"/>
                                        </p:tgtEl>
                                        <p:attrNameLst>
                                          <p:attrName>ppt_x</p:attrName>
                                        </p:attrNameLst>
                                      </p:cBhvr>
                                      <p:tavLst>
                                        <p:tav tm="0">
                                          <p:val>
                                            <p:strVal val="ppt_x"/>
                                          </p:val>
                                        </p:tav>
                                        <p:tav tm="100000">
                                          <p:val>
                                            <p:strVal val="ppt_x"/>
                                          </p:val>
                                        </p:tav>
                                      </p:tavLst>
                                    </p:anim>
                                    <p:anim calcmode="lin" valueType="num">
                                      <p:cBhvr additive="base">
                                        <p:cTn id="205" dur="500"/>
                                        <p:tgtEl>
                                          <p:spTgt spid="43"/>
                                        </p:tgtEl>
                                        <p:attrNameLst>
                                          <p:attrName>ppt_y</p:attrName>
                                        </p:attrNameLst>
                                      </p:cBhvr>
                                      <p:tavLst>
                                        <p:tav tm="0">
                                          <p:val>
                                            <p:strVal val="ppt_y"/>
                                          </p:val>
                                        </p:tav>
                                        <p:tav tm="100000">
                                          <p:val>
                                            <p:strVal val="1+ppt_h/2"/>
                                          </p:val>
                                        </p:tav>
                                      </p:tavLst>
                                    </p:anim>
                                    <p:set>
                                      <p:cBhvr>
                                        <p:cTn id="20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7" restart="whenNotActive" fill="hold" evtFilter="cancelBubble" nodeType="interactiveSeq">
                <p:stCondLst>
                  <p:cond evt="onClick" delay="0">
                    <p:tgtEl>
                      <p:spTgt spid="44"/>
                    </p:tgtEl>
                  </p:cond>
                </p:stCondLst>
                <p:endSync evt="end" delay="0">
                  <p:rtn val="all"/>
                </p:endSync>
                <p:childTnLst>
                  <p:par>
                    <p:cTn id="208" fill="hold">
                      <p:stCondLst>
                        <p:cond delay="0"/>
                      </p:stCondLst>
                      <p:childTnLst>
                        <p:par>
                          <p:cTn id="209" fill="hold">
                            <p:stCondLst>
                              <p:cond delay="0"/>
                            </p:stCondLst>
                            <p:childTnLst>
                              <p:par>
                                <p:cTn id="210" presetID="2" presetClass="exit" presetSubtype="4" fill="hold" grpId="1" nodeType="clickEffect">
                                  <p:stCondLst>
                                    <p:cond delay="0"/>
                                  </p:stCondLst>
                                  <p:childTnLst>
                                    <p:anim calcmode="lin" valueType="num">
                                      <p:cBhvr additive="base">
                                        <p:cTn id="211" dur="500"/>
                                        <p:tgtEl>
                                          <p:spTgt spid="44"/>
                                        </p:tgtEl>
                                        <p:attrNameLst>
                                          <p:attrName>ppt_x</p:attrName>
                                        </p:attrNameLst>
                                      </p:cBhvr>
                                      <p:tavLst>
                                        <p:tav tm="0">
                                          <p:val>
                                            <p:strVal val="ppt_x"/>
                                          </p:val>
                                        </p:tav>
                                        <p:tav tm="100000">
                                          <p:val>
                                            <p:strVal val="ppt_x"/>
                                          </p:val>
                                        </p:tav>
                                      </p:tavLst>
                                    </p:anim>
                                    <p:anim calcmode="lin" valueType="num">
                                      <p:cBhvr additive="base">
                                        <p:cTn id="212" dur="500"/>
                                        <p:tgtEl>
                                          <p:spTgt spid="44"/>
                                        </p:tgtEl>
                                        <p:attrNameLst>
                                          <p:attrName>ppt_y</p:attrName>
                                        </p:attrNameLst>
                                      </p:cBhvr>
                                      <p:tavLst>
                                        <p:tav tm="0">
                                          <p:val>
                                            <p:strVal val="ppt_y"/>
                                          </p:val>
                                        </p:tav>
                                        <p:tav tm="100000">
                                          <p:val>
                                            <p:strVal val="1+ppt_h/2"/>
                                          </p:val>
                                        </p:tav>
                                      </p:tavLst>
                                    </p:anim>
                                    <p:set>
                                      <p:cBhvr>
                                        <p:cTn id="21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14" restart="whenNotActive" fill="hold" evtFilter="cancelBubble" nodeType="interactiveSeq">
                <p:stCondLst>
                  <p:cond evt="onClick" delay="0">
                    <p:tgtEl>
                      <p:spTgt spid="47"/>
                    </p:tgtEl>
                  </p:cond>
                </p:stCondLst>
                <p:endSync evt="end" delay="0">
                  <p:rtn val="all"/>
                </p:endSync>
                <p:childTnLst>
                  <p:par>
                    <p:cTn id="215" fill="hold">
                      <p:stCondLst>
                        <p:cond delay="0"/>
                      </p:stCondLst>
                      <p:childTnLst>
                        <p:par>
                          <p:cTn id="216" fill="hold">
                            <p:stCondLst>
                              <p:cond delay="0"/>
                            </p:stCondLst>
                            <p:childTnLst>
                              <p:par>
                                <p:cTn id="217" presetID="2" presetClass="exit" presetSubtype="4" fill="hold" grpId="1" nodeType="clickEffect">
                                  <p:stCondLst>
                                    <p:cond delay="0"/>
                                  </p:stCondLst>
                                  <p:childTnLst>
                                    <p:anim calcmode="lin" valueType="num">
                                      <p:cBhvr additive="base">
                                        <p:cTn id="218" dur="500"/>
                                        <p:tgtEl>
                                          <p:spTgt spid="47"/>
                                        </p:tgtEl>
                                        <p:attrNameLst>
                                          <p:attrName>ppt_x</p:attrName>
                                        </p:attrNameLst>
                                      </p:cBhvr>
                                      <p:tavLst>
                                        <p:tav tm="0">
                                          <p:val>
                                            <p:strVal val="ppt_x"/>
                                          </p:val>
                                        </p:tav>
                                        <p:tav tm="100000">
                                          <p:val>
                                            <p:strVal val="ppt_x"/>
                                          </p:val>
                                        </p:tav>
                                      </p:tavLst>
                                    </p:anim>
                                    <p:anim calcmode="lin" valueType="num">
                                      <p:cBhvr additive="base">
                                        <p:cTn id="219" dur="500"/>
                                        <p:tgtEl>
                                          <p:spTgt spid="47"/>
                                        </p:tgtEl>
                                        <p:attrNameLst>
                                          <p:attrName>ppt_y</p:attrName>
                                        </p:attrNameLst>
                                      </p:cBhvr>
                                      <p:tavLst>
                                        <p:tav tm="0">
                                          <p:val>
                                            <p:strVal val="ppt_y"/>
                                          </p:val>
                                        </p:tav>
                                        <p:tav tm="100000">
                                          <p:val>
                                            <p:strVal val="1+ppt_h/2"/>
                                          </p:val>
                                        </p:tav>
                                      </p:tavLst>
                                    </p:anim>
                                    <p:set>
                                      <p:cBhvr>
                                        <p:cTn id="22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21" restart="whenNotActive" fill="hold" evtFilter="cancelBubble" nodeType="interactiveSeq">
                <p:stCondLst>
                  <p:cond evt="onClick" delay="0">
                    <p:tgtEl>
                      <p:spTgt spid="52"/>
                    </p:tgtEl>
                  </p:cond>
                </p:stCondLst>
                <p:endSync evt="end" delay="0">
                  <p:rtn val="all"/>
                </p:endSync>
                <p:childTnLst>
                  <p:par>
                    <p:cTn id="222" fill="hold">
                      <p:stCondLst>
                        <p:cond delay="0"/>
                      </p:stCondLst>
                      <p:childTnLst>
                        <p:par>
                          <p:cTn id="223" fill="hold">
                            <p:stCondLst>
                              <p:cond delay="0"/>
                            </p:stCondLst>
                            <p:childTnLst>
                              <p:par>
                                <p:cTn id="224" presetID="2" presetClass="exit" presetSubtype="4" fill="hold" grpId="1" nodeType="clickEffect">
                                  <p:stCondLst>
                                    <p:cond delay="0"/>
                                  </p:stCondLst>
                                  <p:childTnLst>
                                    <p:anim calcmode="lin" valueType="num">
                                      <p:cBhvr additive="base">
                                        <p:cTn id="225" dur="500"/>
                                        <p:tgtEl>
                                          <p:spTgt spid="52"/>
                                        </p:tgtEl>
                                        <p:attrNameLst>
                                          <p:attrName>ppt_x</p:attrName>
                                        </p:attrNameLst>
                                      </p:cBhvr>
                                      <p:tavLst>
                                        <p:tav tm="0">
                                          <p:val>
                                            <p:strVal val="ppt_x"/>
                                          </p:val>
                                        </p:tav>
                                        <p:tav tm="100000">
                                          <p:val>
                                            <p:strVal val="ppt_x"/>
                                          </p:val>
                                        </p:tav>
                                      </p:tavLst>
                                    </p:anim>
                                    <p:anim calcmode="lin" valueType="num">
                                      <p:cBhvr additive="base">
                                        <p:cTn id="226" dur="500"/>
                                        <p:tgtEl>
                                          <p:spTgt spid="52"/>
                                        </p:tgtEl>
                                        <p:attrNameLst>
                                          <p:attrName>ppt_y</p:attrName>
                                        </p:attrNameLst>
                                      </p:cBhvr>
                                      <p:tavLst>
                                        <p:tav tm="0">
                                          <p:val>
                                            <p:strVal val="ppt_y"/>
                                          </p:val>
                                        </p:tav>
                                        <p:tav tm="100000">
                                          <p:val>
                                            <p:strVal val="1+ppt_h/2"/>
                                          </p:val>
                                        </p:tav>
                                      </p:tavLst>
                                    </p:anim>
                                    <p:set>
                                      <p:cBhvr>
                                        <p:cTn id="22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28" restart="whenNotActive" fill="hold" evtFilter="cancelBubble" nodeType="interactiveSeq">
                <p:stCondLst>
                  <p:cond evt="onClick" delay="0">
                    <p:tgtEl>
                      <p:spTgt spid="53"/>
                    </p:tgtEl>
                  </p:cond>
                </p:stCondLst>
                <p:endSync evt="end" delay="0">
                  <p:rtn val="all"/>
                </p:endSync>
                <p:childTnLst>
                  <p:par>
                    <p:cTn id="229" fill="hold">
                      <p:stCondLst>
                        <p:cond delay="0"/>
                      </p:stCondLst>
                      <p:childTnLst>
                        <p:par>
                          <p:cTn id="230" fill="hold">
                            <p:stCondLst>
                              <p:cond delay="0"/>
                            </p:stCondLst>
                            <p:childTnLst>
                              <p:par>
                                <p:cTn id="231" presetID="2" presetClass="exit" presetSubtype="4" fill="hold" grpId="1" nodeType="clickEffect">
                                  <p:stCondLst>
                                    <p:cond delay="0"/>
                                  </p:stCondLst>
                                  <p:childTnLst>
                                    <p:anim calcmode="lin" valueType="num">
                                      <p:cBhvr additive="base">
                                        <p:cTn id="232" dur="500"/>
                                        <p:tgtEl>
                                          <p:spTgt spid="53"/>
                                        </p:tgtEl>
                                        <p:attrNameLst>
                                          <p:attrName>ppt_x</p:attrName>
                                        </p:attrNameLst>
                                      </p:cBhvr>
                                      <p:tavLst>
                                        <p:tav tm="0">
                                          <p:val>
                                            <p:strVal val="ppt_x"/>
                                          </p:val>
                                        </p:tav>
                                        <p:tav tm="100000">
                                          <p:val>
                                            <p:strVal val="ppt_x"/>
                                          </p:val>
                                        </p:tav>
                                      </p:tavLst>
                                    </p:anim>
                                    <p:anim calcmode="lin" valueType="num">
                                      <p:cBhvr additive="base">
                                        <p:cTn id="233" dur="500"/>
                                        <p:tgtEl>
                                          <p:spTgt spid="53"/>
                                        </p:tgtEl>
                                        <p:attrNameLst>
                                          <p:attrName>ppt_y</p:attrName>
                                        </p:attrNameLst>
                                      </p:cBhvr>
                                      <p:tavLst>
                                        <p:tav tm="0">
                                          <p:val>
                                            <p:strVal val="ppt_y"/>
                                          </p:val>
                                        </p:tav>
                                        <p:tav tm="100000">
                                          <p:val>
                                            <p:strVal val="1+ppt_h/2"/>
                                          </p:val>
                                        </p:tav>
                                      </p:tavLst>
                                    </p:anim>
                                    <p:set>
                                      <p:cBhvr>
                                        <p:cTn id="23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35" restart="whenNotActive" fill="hold" evtFilter="cancelBubble" nodeType="interactiveSeq">
                <p:stCondLst>
                  <p:cond evt="onClick" delay="0">
                    <p:tgtEl>
                      <p:spTgt spid="56"/>
                    </p:tgtEl>
                  </p:cond>
                </p:stCondLst>
                <p:endSync evt="end" delay="0">
                  <p:rtn val="all"/>
                </p:endSync>
                <p:childTnLst>
                  <p:par>
                    <p:cTn id="236" fill="hold">
                      <p:stCondLst>
                        <p:cond delay="0"/>
                      </p:stCondLst>
                      <p:childTnLst>
                        <p:par>
                          <p:cTn id="237" fill="hold">
                            <p:stCondLst>
                              <p:cond delay="0"/>
                            </p:stCondLst>
                            <p:childTnLst>
                              <p:par>
                                <p:cTn id="238" presetID="2" presetClass="exit" presetSubtype="4" fill="hold" grpId="1" nodeType="clickEffect">
                                  <p:stCondLst>
                                    <p:cond delay="0"/>
                                  </p:stCondLst>
                                  <p:childTnLst>
                                    <p:anim calcmode="lin" valueType="num">
                                      <p:cBhvr additive="base">
                                        <p:cTn id="239" dur="500"/>
                                        <p:tgtEl>
                                          <p:spTgt spid="56"/>
                                        </p:tgtEl>
                                        <p:attrNameLst>
                                          <p:attrName>ppt_x</p:attrName>
                                        </p:attrNameLst>
                                      </p:cBhvr>
                                      <p:tavLst>
                                        <p:tav tm="0">
                                          <p:val>
                                            <p:strVal val="ppt_x"/>
                                          </p:val>
                                        </p:tav>
                                        <p:tav tm="100000">
                                          <p:val>
                                            <p:strVal val="ppt_x"/>
                                          </p:val>
                                        </p:tav>
                                      </p:tavLst>
                                    </p:anim>
                                    <p:anim calcmode="lin" valueType="num">
                                      <p:cBhvr additive="base">
                                        <p:cTn id="240" dur="500"/>
                                        <p:tgtEl>
                                          <p:spTgt spid="56"/>
                                        </p:tgtEl>
                                        <p:attrNameLst>
                                          <p:attrName>ppt_y</p:attrName>
                                        </p:attrNameLst>
                                      </p:cBhvr>
                                      <p:tavLst>
                                        <p:tav tm="0">
                                          <p:val>
                                            <p:strVal val="ppt_y"/>
                                          </p:val>
                                        </p:tav>
                                        <p:tav tm="100000">
                                          <p:val>
                                            <p:strVal val="1+ppt_h/2"/>
                                          </p:val>
                                        </p:tav>
                                      </p:tavLst>
                                    </p:anim>
                                    <p:set>
                                      <p:cBhvr>
                                        <p:cTn id="24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42" restart="whenNotActive" fill="hold" evtFilter="cancelBubble" nodeType="interactiveSeq">
                <p:stCondLst>
                  <p:cond evt="onClick" delay="0">
                    <p:tgtEl>
                      <p:spTgt spid="59"/>
                    </p:tgtEl>
                  </p:cond>
                </p:stCondLst>
                <p:endSync evt="end" delay="0">
                  <p:rtn val="all"/>
                </p:endSync>
                <p:childTnLst>
                  <p:par>
                    <p:cTn id="243" fill="hold">
                      <p:stCondLst>
                        <p:cond delay="0"/>
                      </p:stCondLst>
                      <p:childTnLst>
                        <p:par>
                          <p:cTn id="244" fill="hold">
                            <p:stCondLst>
                              <p:cond delay="0"/>
                            </p:stCondLst>
                            <p:childTnLst>
                              <p:par>
                                <p:cTn id="245" presetID="2" presetClass="exit" presetSubtype="4" fill="hold" grpId="1" nodeType="clickEffect">
                                  <p:stCondLst>
                                    <p:cond delay="0"/>
                                  </p:stCondLst>
                                  <p:childTnLst>
                                    <p:anim calcmode="lin" valueType="num">
                                      <p:cBhvr additive="base">
                                        <p:cTn id="246" dur="500"/>
                                        <p:tgtEl>
                                          <p:spTgt spid="59"/>
                                        </p:tgtEl>
                                        <p:attrNameLst>
                                          <p:attrName>ppt_x</p:attrName>
                                        </p:attrNameLst>
                                      </p:cBhvr>
                                      <p:tavLst>
                                        <p:tav tm="0">
                                          <p:val>
                                            <p:strVal val="ppt_x"/>
                                          </p:val>
                                        </p:tav>
                                        <p:tav tm="100000">
                                          <p:val>
                                            <p:strVal val="ppt_x"/>
                                          </p:val>
                                        </p:tav>
                                      </p:tavLst>
                                    </p:anim>
                                    <p:anim calcmode="lin" valueType="num">
                                      <p:cBhvr additive="base">
                                        <p:cTn id="247" dur="500"/>
                                        <p:tgtEl>
                                          <p:spTgt spid="59"/>
                                        </p:tgtEl>
                                        <p:attrNameLst>
                                          <p:attrName>ppt_y</p:attrName>
                                        </p:attrNameLst>
                                      </p:cBhvr>
                                      <p:tavLst>
                                        <p:tav tm="0">
                                          <p:val>
                                            <p:strVal val="ppt_y"/>
                                          </p:val>
                                        </p:tav>
                                        <p:tav tm="100000">
                                          <p:val>
                                            <p:strVal val="1+ppt_h/2"/>
                                          </p:val>
                                        </p:tav>
                                      </p:tavLst>
                                    </p:anim>
                                    <p:set>
                                      <p:cBhvr>
                                        <p:cTn id="24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49" restart="whenNotActive" fill="hold" evtFilter="cancelBubble" nodeType="interactiveSeq">
                <p:stCondLst>
                  <p:cond evt="onClick" delay="0">
                    <p:tgtEl>
                      <p:spTgt spid="62"/>
                    </p:tgtEl>
                  </p:cond>
                </p:stCondLst>
                <p:endSync evt="end" delay="0">
                  <p:rtn val="all"/>
                </p:endSync>
                <p:childTnLst>
                  <p:par>
                    <p:cTn id="250" fill="hold">
                      <p:stCondLst>
                        <p:cond delay="0"/>
                      </p:stCondLst>
                      <p:childTnLst>
                        <p:par>
                          <p:cTn id="251" fill="hold">
                            <p:stCondLst>
                              <p:cond delay="0"/>
                            </p:stCondLst>
                            <p:childTnLst>
                              <p:par>
                                <p:cTn id="252" presetID="2" presetClass="exit" presetSubtype="4" fill="hold" grpId="1" nodeType="clickEffect">
                                  <p:stCondLst>
                                    <p:cond delay="0"/>
                                  </p:stCondLst>
                                  <p:childTnLst>
                                    <p:anim calcmode="lin" valueType="num">
                                      <p:cBhvr additive="base">
                                        <p:cTn id="253" dur="500"/>
                                        <p:tgtEl>
                                          <p:spTgt spid="62"/>
                                        </p:tgtEl>
                                        <p:attrNameLst>
                                          <p:attrName>ppt_x</p:attrName>
                                        </p:attrNameLst>
                                      </p:cBhvr>
                                      <p:tavLst>
                                        <p:tav tm="0">
                                          <p:val>
                                            <p:strVal val="ppt_x"/>
                                          </p:val>
                                        </p:tav>
                                        <p:tav tm="100000">
                                          <p:val>
                                            <p:strVal val="ppt_x"/>
                                          </p:val>
                                        </p:tav>
                                      </p:tavLst>
                                    </p:anim>
                                    <p:anim calcmode="lin" valueType="num">
                                      <p:cBhvr additive="base">
                                        <p:cTn id="254" dur="500"/>
                                        <p:tgtEl>
                                          <p:spTgt spid="62"/>
                                        </p:tgtEl>
                                        <p:attrNameLst>
                                          <p:attrName>ppt_y</p:attrName>
                                        </p:attrNameLst>
                                      </p:cBhvr>
                                      <p:tavLst>
                                        <p:tav tm="0">
                                          <p:val>
                                            <p:strVal val="ppt_y"/>
                                          </p:val>
                                        </p:tav>
                                        <p:tav tm="100000">
                                          <p:val>
                                            <p:strVal val="1+ppt_h/2"/>
                                          </p:val>
                                        </p:tav>
                                      </p:tavLst>
                                    </p:anim>
                                    <p:set>
                                      <p:cBhvr>
                                        <p:cTn id="2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56" restart="whenNotActive" fill="hold" evtFilter="cancelBubble" nodeType="interactiveSeq">
                <p:stCondLst>
                  <p:cond evt="onClick" delay="0">
                    <p:tgtEl>
                      <p:spTgt spid="65"/>
                    </p:tgtEl>
                  </p:cond>
                </p:stCondLst>
                <p:endSync evt="end" delay="0">
                  <p:rtn val="all"/>
                </p:endSync>
                <p:childTnLst>
                  <p:par>
                    <p:cTn id="257" fill="hold">
                      <p:stCondLst>
                        <p:cond delay="0"/>
                      </p:stCondLst>
                      <p:childTnLst>
                        <p:par>
                          <p:cTn id="258" fill="hold">
                            <p:stCondLst>
                              <p:cond delay="0"/>
                            </p:stCondLst>
                            <p:childTnLst>
                              <p:par>
                                <p:cTn id="259" presetID="2" presetClass="exit" presetSubtype="4" fill="hold" grpId="1" nodeType="clickEffect">
                                  <p:stCondLst>
                                    <p:cond delay="0"/>
                                  </p:stCondLst>
                                  <p:childTnLst>
                                    <p:anim calcmode="lin" valueType="num">
                                      <p:cBhvr additive="base">
                                        <p:cTn id="260" dur="500"/>
                                        <p:tgtEl>
                                          <p:spTgt spid="65"/>
                                        </p:tgtEl>
                                        <p:attrNameLst>
                                          <p:attrName>ppt_x</p:attrName>
                                        </p:attrNameLst>
                                      </p:cBhvr>
                                      <p:tavLst>
                                        <p:tav tm="0">
                                          <p:val>
                                            <p:strVal val="ppt_x"/>
                                          </p:val>
                                        </p:tav>
                                        <p:tav tm="100000">
                                          <p:val>
                                            <p:strVal val="ppt_x"/>
                                          </p:val>
                                        </p:tav>
                                      </p:tavLst>
                                    </p:anim>
                                    <p:anim calcmode="lin" valueType="num">
                                      <p:cBhvr additive="base">
                                        <p:cTn id="261" dur="500"/>
                                        <p:tgtEl>
                                          <p:spTgt spid="65"/>
                                        </p:tgtEl>
                                        <p:attrNameLst>
                                          <p:attrName>ppt_y</p:attrName>
                                        </p:attrNameLst>
                                      </p:cBhvr>
                                      <p:tavLst>
                                        <p:tav tm="0">
                                          <p:val>
                                            <p:strVal val="ppt_y"/>
                                          </p:val>
                                        </p:tav>
                                        <p:tav tm="100000">
                                          <p:val>
                                            <p:strVal val="1+ppt_h/2"/>
                                          </p:val>
                                        </p:tav>
                                      </p:tavLst>
                                    </p:anim>
                                    <p:set>
                                      <p:cBhvr>
                                        <p:cTn id="26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3" restart="whenNotActive" fill="hold" evtFilter="cancelBubble" nodeType="interactiveSeq">
                <p:stCondLst>
                  <p:cond evt="onClick" delay="0">
                    <p:tgtEl>
                      <p:spTgt spid="68"/>
                    </p:tgtEl>
                  </p:cond>
                </p:stCondLst>
                <p:endSync evt="end" delay="0">
                  <p:rtn val="all"/>
                </p:endSync>
                <p:childTnLst>
                  <p:par>
                    <p:cTn id="264" fill="hold">
                      <p:stCondLst>
                        <p:cond delay="0"/>
                      </p:stCondLst>
                      <p:childTnLst>
                        <p:par>
                          <p:cTn id="265" fill="hold">
                            <p:stCondLst>
                              <p:cond delay="0"/>
                            </p:stCondLst>
                            <p:childTnLst>
                              <p:par>
                                <p:cTn id="266" presetID="2" presetClass="exit" presetSubtype="4" fill="hold" grpId="1" nodeType="clickEffect">
                                  <p:stCondLst>
                                    <p:cond delay="0"/>
                                  </p:stCondLst>
                                  <p:childTnLst>
                                    <p:anim calcmode="lin" valueType="num">
                                      <p:cBhvr additive="base">
                                        <p:cTn id="267" dur="500"/>
                                        <p:tgtEl>
                                          <p:spTgt spid="68"/>
                                        </p:tgtEl>
                                        <p:attrNameLst>
                                          <p:attrName>ppt_x</p:attrName>
                                        </p:attrNameLst>
                                      </p:cBhvr>
                                      <p:tavLst>
                                        <p:tav tm="0">
                                          <p:val>
                                            <p:strVal val="ppt_x"/>
                                          </p:val>
                                        </p:tav>
                                        <p:tav tm="100000">
                                          <p:val>
                                            <p:strVal val="ppt_x"/>
                                          </p:val>
                                        </p:tav>
                                      </p:tavLst>
                                    </p:anim>
                                    <p:anim calcmode="lin" valueType="num">
                                      <p:cBhvr additive="base">
                                        <p:cTn id="268" dur="500"/>
                                        <p:tgtEl>
                                          <p:spTgt spid="68"/>
                                        </p:tgtEl>
                                        <p:attrNameLst>
                                          <p:attrName>ppt_y</p:attrName>
                                        </p:attrNameLst>
                                      </p:cBhvr>
                                      <p:tavLst>
                                        <p:tav tm="0">
                                          <p:val>
                                            <p:strVal val="ppt_y"/>
                                          </p:val>
                                        </p:tav>
                                        <p:tav tm="100000">
                                          <p:val>
                                            <p:strVal val="1+ppt_h/2"/>
                                          </p:val>
                                        </p:tav>
                                      </p:tavLst>
                                    </p:anim>
                                    <p:set>
                                      <p:cBhvr>
                                        <p:cTn id="26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12" grpId="0" animBg="1"/>
      <p:bldP spid="12" grpId="1" animBg="1"/>
      <p:bldP spid="32" grpId="0" animBg="1"/>
      <p:bldP spid="32" grpId="1" animBg="1"/>
      <p:bldP spid="33" grpId="0" animBg="1"/>
      <p:bldP spid="33" grpId="1" animBg="1"/>
      <p:bldP spid="34" grpId="0" animBg="1"/>
      <p:bldP spid="34" grpId="1" animBg="1"/>
      <p:bldP spid="35" grpId="0" animBg="1"/>
      <p:bldP spid="35" grpId="1" animBg="1"/>
      <p:bldP spid="38" grpId="0" animBg="1"/>
      <p:bldP spid="38" grpId="1" animBg="1"/>
      <p:bldP spid="43" grpId="0" animBg="1"/>
      <p:bldP spid="43" grpId="1" animBg="1"/>
      <p:bldP spid="44" grpId="0" animBg="1"/>
      <p:bldP spid="44" grpId="1" animBg="1"/>
      <p:bldP spid="47" grpId="0" animBg="1"/>
      <p:bldP spid="47" grpId="1" animBg="1"/>
      <p:bldP spid="52" grpId="0" animBg="1"/>
      <p:bldP spid="52" grpId="1" animBg="1"/>
      <p:bldP spid="53" grpId="0" animBg="1"/>
      <p:bldP spid="53" grpId="1" animBg="1"/>
      <p:bldP spid="56" grpId="0" animBg="1"/>
      <p:bldP spid="56" grpId="1" animBg="1"/>
      <p:bldP spid="59" grpId="0" animBg="1"/>
      <p:bldP spid="59" grpId="1" animBg="1"/>
      <p:bldP spid="62" grpId="0" animBg="1"/>
      <p:bldP spid="62" grpId="1" animBg="1"/>
      <p:bldP spid="65" grpId="0" animBg="1"/>
      <p:bldP spid="65" grpId="1" animBg="1"/>
      <p:bldP spid="68" grpId="0" animBg="1"/>
      <p:bldP spid="6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17952B7-EBCD-3032-26B2-78FCB0CB8487}"/>
              </a:ext>
            </a:extLst>
          </p:cNvPr>
          <p:cNvPicPr>
            <a:picLocks noChangeAspect="1"/>
          </p:cNvPicPr>
          <p:nvPr/>
        </p:nvPicPr>
        <p:blipFill>
          <a:blip r:embed="rId3"/>
          <a:stretch>
            <a:fillRect/>
          </a:stretch>
        </p:blipFill>
        <p:spPr>
          <a:xfrm>
            <a:off x="2370404" y="2362199"/>
            <a:ext cx="13713064" cy="6989754"/>
          </a:xfrm>
          <a:prstGeom prst="rect">
            <a:avLst/>
          </a:prstGeom>
          <a:effectLst>
            <a:outerShdw blurRad="63500" sx="102000" sy="102000" algn="ctr" rotWithShape="0">
              <a:prstClr val="black">
                <a:alpha val="40000"/>
              </a:prstClr>
            </a:outerShdw>
          </a:effectLst>
        </p:spPr>
      </p:pic>
      <p:sp>
        <p:nvSpPr>
          <p:cNvPr id="5" name="Freeform 5"/>
          <p:cNvSpPr/>
          <p:nvPr/>
        </p:nvSpPr>
        <p:spPr>
          <a:xfrm rot="-4573699">
            <a:off x="-336577" y="7240557"/>
            <a:ext cx="3730939" cy="41148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979549" flipH="1">
            <a:off x="15378041" y="-1039957"/>
            <a:ext cx="3730939" cy="41148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2857" y="502683"/>
            <a:ext cx="2686038" cy="4545603"/>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6018378">
            <a:off x="9234413" y="8357216"/>
            <a:ext cx="1129019" cy="1428231"/>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7830990" flipH="1" flipV="1">
            <a:off x="15204803" y="2540535"/>
            <a:ext cx="1129019" cy="1428231"/>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604D8F46-B555-6276-9D75-26906EC293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16" name="TextBox 15">
            <a:extLst>
              <a:ext uri="{FF2B5EF4-FFF2-40B4-BE49-F238E27FC236}">
                <a16:creationId xmlns:a16="http://schemas.microsoft.com/office/drawing/2014/main" id="{D1F0DB66-AB0B-3D5C-F5A5-829977C3B181}"/>
              </a:ext>
            </a:extLst>
          </p:cNvPr>
          <p:cNvSpPr txBox="1"/>
          <p:nvPr/>
        </p:nvSpPr>
        <p:spPr>
          <a:xfrm>
            <a:off x="4770208" y="722056"/>
            <a:ext cx="9830178" cy="923330"/>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r>
              <a:rPr lang="en-US" altLang="zh-CN" sz="6000"/>
              <a:t>ĐÁNH GIÁ SẢN PHẨM</a:t>
            </a:r>
            <a:endParaRPr lang="vi-VN" altLang="zh-CN" sz="6000"/>
          </a:p>
        </p:txBody>
      </p:sp>
      <p:sp>
        <p:nvSpPr>
          <p:cNvPr id="18" name="TextBox 17">
            <a:extLst>
              <a:ext uri="{FF2B5EF4-FFF2-40B4-BE49-F238E27FC236}">
                <a16:creationId xmlns:a16="http://schemas.microsoft.com/office/drawing/2014/main" id="{B6AD7E27-0538-BF44-F6F4-94ECAB44F94B}"/>
              </a:ext>
            </a:extLst>
          </p:cNvPr>
          <p:cNvSpPr txBox="1"/>
          <p:nvPr/>
        </p:nvSpPr>
        <p:spPr>
          <a:xfrm>
            <a:off x="9798923" y="2718810"/>
            <a:ext cx="5422022" cy="861774"/>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r>
              <a:rPr lang="pt-BR"/>
              <a:t> </a:t>
            </a:r>
            <a:r>
              <a:rPr lang="de-DE" dirty="0"/>
              <a:t>Thực hiện đánh giá bằng </a:t>
            </a:r>
            <a:r>
              <a:rPr lang="de-DE"/>
              <a:t>hình dán</a:t>
            </a:r>
            <a:endParaRPr lang="en-US" dirty="0"/>
          </a:p>
        </p:txBody>
      </p:sp>
      <p:pic>
        <p:nvPicPr>
          <p:cNvPr id="19" name="Picture 18">
            <a:extLst>
              <a:ext uri="{FF2B5EF4-FFF2-40B4-BE49-F238E27FC236}">
                <a16:creationId xmlns:a16="http://schemas.microsoft.com/office/drawing/2014/main" id="{C31FFB00-EC15-2E4C-D3B2-BCA73C4AD5DB}"/>
              </a:ext>
            </a:extLst>
          </p:cNvPr>
          <p:cNvPicPr>
            <a:picLocks noChangeAspect="1"/>
          </p:cNvPicPr>
          <p:nvPr/>
        </p:nvPicPr>
        <p:blipFill rotWithShape="1">
          <a:blip r:embed="rId11"/>
          <a:srcRect l="6827" t="7035" r="5654" b="3542"/>
          <a:stretch/>
        </p:blipFill>
        <p:spPr>
          <a:xfrm>
            <a:off x="10102903" y="6145691"/>
            <a:ext cx="999219" cy="999219"/>
          </a:xfrm>
          <a:prstGeom prst="ellipse">
            <a:avLst/>
          </a:prstGeom>
        </p:spPr>
      </p:pic>
      <p:pic>
        <p:nvPicPr>
          <p:cNvPr id="20" name="Picture 19">
            <a:extLst>
              <a:ext uri="{FF2B5EF4-FFF2-40B4-BE49-F238E27FC236}">
                <a16:creationId xmlns:a16="http://schemas.microsoft.com/office/drawing/2014/main" id="{F2A374CE-C941-5090-AC83-E469C3FC63AB}"/>
              </a:ext>
            </a:extLst>
          </p:cNvPr>
          <p:cNvPicPr>
            <a:picLocks noChangeAspect="1"/>
          </p:cNvPicPr>
          <p:nvPr/>
        </p:nvPicPr>
        <p:blipFill rotWithShape="1">
          <a:blip r:embed="rId12"/>
          <a:srcRect l="9571" t="6413" r="10420" b="6660"/>
          <a:stretch/>
        </p:blipFill>
        <p:spPr>
          <a:xfrm>
            <a:off x="12011143" y="7577086"/>
            <a:ext cx="978762" cy="978762"/>
          </a:xfrm>
          <a:prstGeom prst="ellipse">
            <a:avLst/>
          </a:prstGeom>
        </p:spPr>
      </p:pic>
      <p:pic>
        <p:nvPicPr>
          <p:cNvPr id="21" name="Picture 20">
            <a:extLst>
              <a:ext uri="{FF2B5EF4-FFF2-40B4-BE49-F238E27FC236}">
                <a16:creationId xmlns:a16="http://schemas.microsoft.com/office/drawing/2014/main" id="{2FF906CA-DC43-8299-DEA4-4E4E5D20A536}"/>
              </a:ext>
            </a:extLst>
          </p:cNvPr>
          <p:cNvPicPr>
            <a:picLocks noChangeAspect="1"/>
          </p:cNvPicPr>
          <p:nvPr/>
        </p:nvPicPr>
        <p:blipFill rotWithShape="1">
          <a:blip r:embed="rId13"/>
          <a:srcRect l="5642" t="6399" r="6278" b="6897"/>
          <a:stretch/>
        </p:blipFill>
        <p:spPr>
          <a:xfrm>
            <a:off x="14142447" y="7604394"/>
            <a:ext cx="1078498" cy="1078498"/>
          </a:xfrm>
          <a:prstGeom prst="ellipse">
            <a:avLst/>
          </a:prstGeom>
        </p:spPr>
      </p:pic>
      <p:sp>
        <p:nvSpPr>
          <p:cNvPr id="26" name="TextBox 10">
            <a:extLst>
              <a:ext uri="{FF2B5EF4-FFF2-40B4-BE49-F238E27FC236}">
                <a16:creationId xmlns:a16="http://schemas.microsoft.com/office/drawing/2014/main" id="{8499DA74-7F90-62A3-5565-B59E774D87D9}"/>
              </a:ext>
            </a:extLst>
          </p:cNvPr>
          <p:cNvSpPr txBox="1"/>
          <p:nvPr/>
        </p:nvSpPr>
        <p:spPr>
          <a:xfrm>
            <a:off x="3851849" y="6060654"/>
            <a:ext cx="5305280" cy="1169294"/>
          </a:xfrm>
          <a:prstGeom prst="rect">
            <a:avLst/>
          </a:prstGeom>
        </p:spPr>
        <p:txBody>
          <a:bodyPr wrap="square" lIns="0" tIns="0" rIns="0" bIns="0" rtlCol="0" anchor="t">
            <a:spAutoFit/>
          </a:bodyPr>
          <a:lstStyle/>
          <a:p>
            <a:pPr>
              <a:lnSpc>
                <a:spcPts val="3098"/>
              </a:lnSpc>
            </a:pPr>
            <a:r>
              <a:rPr lang="en-US" sz="2400">
                <a:solidFill>
                  <a:srgbClr val="002060"/>
                </a:solidFill>
                <a:latin typeface="Montserrat Medium" panose="00000600000000000000" pitchFamily="2" charset="0"/>
              </a:rPr>
              <a:t>Sử dụng để lập các số thập phân có đến ba chữ số ở phần nguyên, ba chữ số ở phần thập phân.</a:t>
            </a:r>
          </a:p>
        </p:txBody>
      </p:sp>
      <p:sp>
        <p:nvSpPr>
          <p:cNvPr id="27" name="TextBox 10">
            <a:extLst>
              <a:ext uri="{FF2B5EF4-FFF2-40B4-BE49-F238E27FC236}">
                <a16:creationId xmlns:a16="http://schemas.microsoft.com/office/drawing/2014/main" id="{5BA0C3DF-AD0E-C691-4453-B6DE7854F780}"/>
              </a:ext>
            </a:extLst>
          </p:cNvPr>
          <p:cNvSpPr txBox="1"/>
          <p:nvPr/>
        </p:nvSpPr>
        <p:spPr>
          <a:xfrm>
            <a:off x="3902873" y="7746099"/>
            <a:ext cx="4936215" cy="795089"/>
          </a:xfrm>
          <a:prstGeom prst="rect">
            <a:avLst/>
          </a:prstGeom>
        </p:spPr>
        <p:txBody>
          <a:bodyPr wrap="square" lIns="0" tIns="0" rIns="0" bIns="0" rtlCol="0" anchor="t">
            <a:spAutoFit/>
          </a:bodyPr>
          <a:lstStyle/>
          <a:p>
            <a:pPr>
              <a:lnSpc>
                <a:spcPts val="3098"/>
              </a:lnSpc>
            </a:pPr>
            <a:r>
              <a:rPr lang="en-US" sz="2400">
                <a:solidFill>
                  <a:srgbClr val="002060"/>
                </a:solidFill>
                <a:latin typeface="Montserrat Medium" panose="00000600000000000000" pitchFamily="2" charset="0"/>
              </a:rPr>
              <a:t>Dễ sử dụng, đảm bảo tính thẩm mĩ và chắc chắn.</a:t>
            </a:r>
          </a:p>
        </p:txBody>
      </p:sp>
    </p:spTree>
    <p:extLst>
      <p:ext uri="{BB962C8B-B14F-4D97-AF65-F5344CB8AC3E}">
        <p14:creationId xmlns:p14="http://schemas.microsoft.com/office/powerpoint/2010/main" val="28420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5A8D95"/>
            </a:solidFill>
            <a:prstDash val="solid"/>
            <a:headEnd type="none" w="sm" len="sm"/>
            <a:tailEnd type="none" w="sm" len="sm"/>
          </a:ln>
        </p:spPr>
        <p:txBody>
          <a:bodyPr/>
          <a:lstStyle/>
          <a:p>
            <a:endParaRPr lang="en-US"/>
          </a:p>
        </p:txBody>
      </p:sp>
      <p:sp>
        <p:nvSpPr>
          <p:cNvPr id="3" name="AutoShape 3"/>
          <p:cNvSpPr/>
          <p:nvPr/>
        </p:nvSpPr>
        <p:spPr>
          <a:xfrm flipV="1">
            <a:off x="2147049" y="-5105346"/>
            <a:ext cx="0" cy="17120890"/>
          </a:xfrm>
          <a:prstGeom prst="line">
            <a:avLst/>
          </a:prstGeom>
          <a:ln w="38100" cap="flat">
            <a:solidFill>
              <a:srgbClr val="5A8D95"/>
            </a:solidFill>
            <a:prstDash val="solid"/>
            <a:headEnd type="none" w="sm" len="sm"/>
            <a:tailEnd type="none" w="sm" len="sm"/>
          </a:ln>
        </p:spPr>
        <p:txBody>
          <a:bodyPr/>
          <a:lstStyle/>
          <a:p>
            <a:endParaRPr lang="en-US"/>
          </a:p>
        </p:txBody>
      </p:sp>
      <p:sp>
        <p:nvSpPr>
          <p:cNvPr id="4" name="Freeform 4"/>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311361" y="8005196"/>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flipV="1">
            <a:off x="13126254" y="-10252"/>
            <a:ext cx="5216125" cy="6154720"/>
          </a:xfrm>
          <a:custGeom>
            <a:avLst/>
            <a:gdLst/>
            <a:ahLst/>
            <a:cxnLst/>
            <a:rect l="l" t="t" r="r" b="b"/>
            <a:pathLst>
              <a:path w="5216125" h="6154720">
                <a:moveTo>
                  <a:pt x="5216125" y="6154720"/>
                </a:moveTo>
                <a:lnTo>
                  <a:pt x="0" y="6154720"/>
                </a:lnTo>
                <a:lnTo>
                  <a:pt x="0" y="0"/>
                </a:lnTo>
                <a:lnTo>
                  <a:pt x="5216125" y="0"/>
                </a:lnTo>
                <a:lnTo>
                  <a:pt x="5216125" y="6154720"/>
                </a:lnTo>
                <a:close/>
              </a:path>
            </a:pathLst>
          </a:custGeom>
          <a:blipFill>
            <a:blip r:embed="rId5">
              <a:duotone>
                <a:prstClr val="black"/>
                <a:schemeClr val="accent5">
                  <a:tint val="45000"/>
                  <a:satMod val="400000"/>
                </a:schemeClr>
              </a:duotone>
            </a:blip>
            <a:stretch>
              <a:fillRect/>
            </a:stretch>
          </a:blipFill>
        </p:spPr>
        <p:txBody>
          <a:bodyPr/>
          <a:lstStyle/>
          <a:p>
            <a:endParaRPr lang="en-US"/>
          </a:p>
        </p:txBody>
      </p:sp>
      <p:sp>
        <p:nvSpPr>
          <p:cNvPr id="7" name="TextBox 7"/>
          <p:cNvSpPr txBox="1"/>
          <p:nvPr/>
        </p:nvSpPr>
        <p:spPr>
          <a:xfrm>
            <a:off x="3093926" y="3373149"/>
            <a:ext cx="13047025" cy="1881541"/>
          </a:xfrm>
          <a:prstGeom prst="rect">
            <a:avLst/>
          </a:prstGeom>
        </p:spPr>
        <p:txBody>
          <a:bodyPr lIns="0" tIns="0" rIns="0" bIns="0" rtlCol="0" anchor="t">
            <a:spAutoFit/>
          </a:bodyPr>
          <a:lstStyle/>
          <a:p>
            <a:pPr algn="l">
              <a:lnSpc>
                <a:spcPts val="16396"/>
              </a:lnSpc>
            </a:pPr>
            <a:r>
              <a:rPr lang="en-US" sz="9600">
                <a:solidFill>
                  <a:srgbClr val="002060"/>
                </a:solidFill>
                <a:latin typeface="Montserrat SemiBold" panose="00000700000000000000" pitchFamily="2" charset="0"/>
              </a:rPr>
              <a:t>TẠM BIỆT CÁC EM</a:t>
            </a:r>
          </a:p>
        </p:txBody>
      </p:sp>
      <p:sp>
        <p:nvSpPr>
          <p:cNvPr id="8" name="Freeform 8"/>
          <p:cNvSpPr/>
          <p:nvPr/>
        </p:nvSpPr>
        <p:spPr>
          <a:xfrm>
            <a:off x="-427834" y="7497110"/>
            <a:ext cx="4382529" cy="2908406"/>
          </a:xfrm>
          <a:custGeom>
            <a:avLst/>
            <a:gdLst/>
            <a:ahLst/>
            <a:cxnLst/>
            <a:rect l="l" t="t" r="r" b="b"/>
            <a:pathLst>
              <a:path w="4382529" h="2908406">
                <a:moveTo>
                  <a:pt x="0" y="0"/>
                </a:moveTo>
                <a:lnTo>
                  <a:pt x="4382529" y="0"/>
                </a:lnTo>
                <a:lnTo>
                  <a:pt x="4382529" y="2908406"/>
                </a:lnTo>
                <a:lnTo>
                  <a:pt x="0" y="2908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18522" y="6144468"/>
            <a:ext cx="2469478" cy="4179117"/>
          </a:xfrm>
          <a:custGeom>
            <a:avLst/>
            <a:gdLst/>
            <a:ahLst/>
            <a:cxnLst/>
            <a:rect l="l" t="t" r="r" b="b"/>
            <a:pathLst>
              <a:path w="2469478" h="4179117">
                <a:moveTo>
                  <a:pt x="0" y="0"/>
                </a:moveTo>
                <a:lnTo>
                  <a:pt x="2469478" y="0"/>
                </a:lnTo>
                <a:lnTo>
                  <a:pt x="2469478" y="4179116"/>
                </a:lnTo>
                <a:lnTo>
                  <a:pt x="0" y="4179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949165" y="305983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C8A228FC-24DE-3E7A-EB3E-4C5841A10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40951" y="382693"/>
            <a:ext cx="2066123" cy="1460060"/>
          </a:xfrm>
          <a:prstGeom prst="rect">
            <a:avLst/>
          </a:prstGeom>
        </p:spPr>
      </p:pic>
      <p:pic>
        <p:nvPicPr>
          <p:cNvPr id="12" name="Picture 11">
            <a:extLst>
              <a:ext uri="{FF2B5EF4-FFF2-40B4-BE49-F238E27FC236}">
                <a16:creationId xmlns:a16="http://schemas.microsoft.com/office/drawing/2014/main" id="{3D30C6DC-2506-31EE-BDCA-A333E150D3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13580" y="5254690"/>
            <a:ext cx="2117794" cy="3333019"/>
          </a:xfrm>
          <a:prstGeom prst="rect">
            <a:avLst/>
          </a:prstGeom>
        </p:spPr>
      </p:pic>
    </p:spTree>
    <p:extLst>
      <p:ext uri="{BB962C8B-B14F-4D97-AF65-F5344CB8AC3E}">
        <p14:creationId xmlns:p14="http://schemas.microsoft.com/office/powerpoint/2010/main" val="11063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2019988"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590662" y="5471052"/>
            <a:ext cx="314659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540 080 002</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73867" y="5417002"/>
            <a:ext cx="5216125" cy="738664"/>
          </a:xfrm>
          <a:prstGeom prst="rect">
            <a:avLst/>
          </a:prstGeom>
        </p:spPr>
        <p:txBody>
          <a:bodyPr wrap="square" lIns="0" tIns="0" rIns="0" bIns="0" rtlCol="0" anchor="t">
            <a:spAutoFit/>
          </a:bodyPr>
          <a:lstStyle/>
          <a:p>
            <a:pPr algn="l"/>
            <a:r>
              <a:rPr lang="vi-VN" sz="2400">
                <a:solidFill>
                  <a:srgbClr val="FFFFFF"/>
                </a:solidFill>
                <a:latin typeface="Montserrat Medium" panose="00000600000000000000" pitchFamily="2" charset="0"/>
              </a:rPr>
              <a:t>Số gồm 5 trăm triệu, 4 chục triệu, 8 chục nghìn, 2 đơn vị là</a:t>
            </a:r>
            <a:r>
              <a:rPr lang="en-US" sz="2400">
                <a:solidFill>
                  <a:srgbClr val="FFFFFF"/>
                </a:solidFill>
                <a:latin typeface="Montserrat Medium" panose="00000600000000000000" pitchFamily="2" charset="0"/>
              </a:rPr>
              <a:t>:</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05B0A847-A040-95C2-4D77-46256373D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713507" y="5134676"/>
            <a:ext cx="641801"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9</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984922" y="5031581"/>
            <a:ext cx="5216125" cy="369332"/>
          </a:xfrm>
          <a:prstGeom prst="rect">
            <a:avLst/>
          </a:prstGeom>
        </p:spPr>
        <p:txBody>
          <a:bodyPr wrap="square" lIns="0" tIns="0" rIns="0" bIns="0" rtlCol="0" anchor="t">
            <a:spAutoFit/>
          </a:bodyPr>
          <a:lstStyle/>
          <a:p>
            <a:pPr algn="l"/>
            <a:r>
              <a:rPr lang="en-US" sz="2400">
                <a:solidFill>
                  <a:srgbClr val="FFFFFF"/>
                </a:solidFill>
                <a:latin typeface="Montserrat Medium" panose="00000600000000000000" pitchFamily="2" charset="0"/>
              </a:rPr>
              <a:t>Kết quả của phép tính sau </a:t>
            </a:r>
            <a:r>
              <a:rPr lang="vi-VN" sz="2400">
                <a:solidFill>
                  <a:srgbClr val="FFFFFF"/>
                </a:solidFill>
                <a:latin typeface="Montserrat Medium" panose="00000600000000000000" pitchFamily="2" charset="0"/>
              </a:rPr>
              <a:t>là</a:t>
            </a:r>
            <a:r>
              <a:rPr lang="en-US" sz="2400">
                <a:solidFill>
                  <a:srgbClr val="FFFFFF"/>
                </a:solidFill>
                <a:latin typeface="Montserrat Medium" panose="00000600000000000000" pitchFamily="2" charset="0"/>
              </a:rPr>
              <a:t>:</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32" name="Picture 31">
            <a:extLst>
              <a:ext uri="{FF2B5EF4-FFF2-40B4-BE49-F238E27FC236}">
                <a16:creationId xmlns:a16="http://schemas.microsoft.com/office/drawing/2014/main" id="{2FE06061-69C9-47E8-51FA-5E183AA02A44}"/>
              </a:ext>
            </a:extLst>
          </p:cNvPr>
          <p:cNvPicPr>
            <a:picLocks noChangeAspect="1"/>
          </p:cNvPicPr>
          <p:nvPr/>
        </p:nvPicPr>
        <p:blipFill>
          <a:blip r:embed="rId11"/>
          <a:stretch>
            <a:fillRect/>
          </a:stretch>
        </p:blipFill>
        <p:spPr>
          <a:xfrm>
            <a:off x="4213232" y="5627119"/>
            <a:ext cx="2246664" cy="1309208"/>
          </a:xfrm>
          <a:prstGeom prst="rect">
            <a:avLst/>
          </a:prstGeom>
        </p:spPr>
      </p:pic>
      <p:sp>
        <p:nvSpPr>
          <p:cNvPr id="33" name="TextBox 5">
            <a:extLst>
              <a:ext uri="{FF2B5EF4-FFF2-40B4-BE49-F238E27FC236}">
                <a16:creationId xmlns:a16="http://schemas.microsoft.com/office/drawing/2014/main" id="{D26871EA-9C4A-B411-82DF-65BDFC4D53D7}"/>
              </a:ext>
            </a:extLst>
          </p:cNvPr>
          <p:cNvSpPr txBox="1"/>
          <p:nvPr/>
        </p:nvSpPr>
        <p:spPr>
          <a:xfrm>
            <a:off x="12563396" y="5962590"/>
            <a:ext cx="848003"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10</a:t>
            </a:r>
          </a:p>
        </p:txBody>
      </p:sp>
      <p:cxnSp>
        <p:nvCxnSpPr>
          <p:cNvPr id="35" name="Straight Connector 34">
            <a:extLst>
              <a:ext uri="{FF2B5EF4-FFF2-40B4-BE49-F238E27FC236}">
                <a16:creationId xmlns:a16="http://schemas.microsoft.com/office/drawing/2014/main" id="{384D98A2-AD25-82A7-43DF-F10D6D703562}"/>
              </a:ext>
            </a:extLst>
          </p:cNvPr>
          <p:cNvCxnSpPr/>
          <p:nvPr/>
        </p:nvCxnSpPr>
        <p:spPr>
          <a:xfrm>
            <a:off x="12563396" y="5711650"/>
            <a:ext cx="6766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9DCCCD5-B2C2-3DA2-18F9-8AE6211B70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121453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21" presetClass="entr" presetSubtype="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heel(1)">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xit" presetSubtype="1" fill="hold" grpId="1" nodeType="clickEffect">
                                  <p:stCondLst>
                                    <p:cond delay="0"/>
                                  </p:stCondLst>
                                  <p:childTnLst>
                                    <p:animEffect transition="out" filter="wheel(1)">
                                      <p:cBhvr>
                                        <p:cTn id="43" dur="10000"/>
                                        <p:tgtEl>
                                          <p:spTgt spid="19"/>
                                        </p:tgtEl>
                                      </p:cBhvr>
                                    </p:animEffect>
                                    <p:set>
                                      <p:cBhvr>
                                        <p:cTn id="44" dur="1" fill="hold">
                                          <p:stCondLst>
                                            <p:cond delay="9999"/>
                                          </p:stCondLst>
                                        </p:cTn>
                                        <p:tgtEl>
                                          <p:spTgt spid="1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grpId="0" nodeType="withEffect">
                                  <p:stCondLst>
                                    <p:cond delay="10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childTnLst>
                                </p:cTn>
                              </p:par>
                              <p:par>
                                <p:cTn id="51" presetID="10" presetClass="exit" presetSubtype="0" fill="hold" grpId="1" nodeType="withEffect">
                                  <p:stCondLst>
                                    <p:cond delay="100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ntr" presetSubtype="0" fill="hold" grpId="0" nodeType="withEffect">
                                  <p:stCondLst>
                                    <p:cond delay="200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xit" presetSubtype="0" fill="hold" grpId="1" nodeType="withEffect">
                                  <p:stCondLst>
                                    <p:cond delay="200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0" presetClass="entr" presetSubtype="0" fill="hold" grpId="0" nodeType="withEffect">
                                  <p:stCondLst>
                                    <p:cond delay="30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xit" presetSubtype="0" fill="hold" grpId="1" nodeType="withEffect">
                                  <p:stCondLst>
                                    <p:cond delay="300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ntr" presetSubtype="0" fill="hold" grpId="0" nodeType="withEffect">
                                  <p:stCondLst>
                                    <p:cond delay="400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xit" presetSubtype="0" fill="hold" grpId="1" nodeType="withEffect">
                                  <p:stCondLst>
                                    <p:cond delay="400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ntr" presetSubtype="0" fill="hold" grpId="0" nodeType="withEffect">
                                  <p:stCondLst>
                                    <p:cond delay="500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xit" presetSubtype="0" fill="hold" grpId="1" nodeType="withEffect">
                                  <p:stCondLst>
                                    <p:cond delay="5000"/>
                                  </p:stCondLst>
                                  <p:childTnLst>
                                    <p:animEffect transition="out" filter="fad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par>
                                <p:cTn id="78" presetID="10" presetClass="entr" presetSubtype="0" fill="hold" grpId="0" nodeType="withEffect">
                                  <p:stCondLst>
                                    <p:cond delay="600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xit" presetSubtype="0" fill="hold" grpId="1" nodeType="withEffect">
                                  <p:stCondLst>
                                    <p:cond delay="600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ntr" presetSubtype="0" fill="hold" grpId="0" nodeType="withEffect">
                                  <p:stCondLst>
                                    <p:cond delay="700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xit" presetSubtype="0" fill="hold" grpId="1" nodeType="withEffect">
                                  <p:stCondLst>
                                    <p:cond delay="700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0" presetClass="entr" presetSubtype="0" fill="hold" grpId="0" nodeType="withEffect">
                                  <p:stCondLst>
                                    <p:cond delay="800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par>
                                <p:cTn id="93" presetID="10" presetClass="exit" presetSubtype="0" fill="hold" grpId="1" nodeType="withEffect">
                                  <p:stCondLst>
                                    <p:cond delay="80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ntr" presetSubtype="0" fill="hold" grpId="0" nodeType="withEffect">
                                  <p:stCondLst>
                                    <p:cond delay="900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xit" presetSubtype="0" fill="hold" grpId="1" nodeType="withEffect">
                                  <p:stCondLst>
                                    <p:cond delay="900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ntr" presetSubtype="0" fill="hold" grpId="0" nodeType="withEffect">
                                  <p:stCondLst>
                                    <p:cond delay="1000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ppt_w</p:attrName>
                                        </p:attrNameLst>
                                      </p:cBhvr>
                                      <p:tavLst>
                                        <p:tav tm="0">
                                          <p:val>
                                            <p:fltVal val="0"/>
                                          </p:val>
                                        </p:tav>
                                        <p:tav tm="100000">
                                          <p:val>
                                            <p:strVal val="#ppt_w"/>
                                          </p:val>
                                        </p:tav>
                                      </p:tavLst>
                                    </p:anim>
                                    <p:anim calcmode="lin" valueType="num">
                                      <p:cBhvr>
                                        <p:cTn id="111" dur="500" fill="hold"/>
                                        <p:tgtEl>
                                          <p:spTgt spid="5"/>
                                        </p:tgtEl>
                                        <p:attrNameLst>
                                          <p:attrName>ppt_h</p:attrName>
                                        </p:attrNameLst>
                                      </p:cBhvr>
                                      <p:tavLst>
                                        <p:tav tm="0">
                                          <p:val>
                                            <p:fltVal val="0"/>
                                          </p:val>
                                        </p:tav>
                                        <p:tav tm="100000">
                                          <p:val>
                                            <p:strVal val="#ppt_h"/>
                                          </p:val>
                                        </p:tav>
                                      </p:tavLst>
                                    </p:anim>
                                    <p:animEffect transition="in" filter="fade">
                                      <p:cBhvr>
                                        <p:cTn id="112" dur="500"/>
                                        <p:tgtEl>
                                          <p:spTgt spid="5"/>
                                        </p:tgtEl>
                                      </p:cBhvr>
                                    </p:animEffect>
                                  </p:childTnLst>
                                </p:cTn>
                              </p:par>
                              <p:par>
                                <p:cTn id="113" presetID="10" presetClass="entr" presetSubtype="0"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3"/>
                                        </p:tgtEl>
                                        <p:attrNameLst>
                                          <p:attrName>style.visibility</p:attrName>
                                        </p:attrNameLst>
                                      </p:cBhvr>
                                      <p:to>
                                        <p:strVal val="visible"/>
                                      </p:to>
                                    </p:set>
                                    <p:anim calcmode="lin" valueType="num">
                                      <p:cBhvr>
                                        <p:cTn id="118" dur="500" fill="hold"/>
                                        <p:tgtEl>
                                          <p:spTgt spid="33"/>
                                        </p:tgtEl>
                                        <p:attrNameLst>
                                          <p:attrName>ppt_w</p:attrName>
                                        </p:attrNameLst>
                                      </p:cBhvr>
                                      <p:tavLst>
                                        <p:tav tm="0">
                                          <p:val>
                                            <p:fltVal val="0"/>
                                          </p:val>
                                        </p:tav>
                                        <p:tav tm="100000">
                                          <p:val>
                                            <p:strVal val="#ppt_w"/>
                                          </p:val>
                                        </p:tav>
                                      </p:tavLst>
                                    </p:anim>
                                    <p:anim calcmode="lin" valueType="num">
                                      <p:cBhvr>
                                        <p:cTn id="119" dur="500" fill="hold"/>
                                        <p:tgtEl>
                                          <p:spTgt spid="33"/>
                                        </p:tgtEl>
                                        <p:attrNameLst>
                                          <p:attrName>ppt_h</p:attrName>
                                        </p:attrNameLst>
                                      </p:cBhvr>
                                      <p:tavLst>
                                        <p:tav tm="0">
                                          <p:val>
                                            <p:fltVal val="0"/>
                                          </p:val>
                                        </p:tav>
                                        <p:tav tm="100000">
                                          <p:val>
                                            <p:strVal val="#ppt_h"/>
                                          </p:val>
                                        </p:tav>
                                      </p:tavLst>
                                    </p:anim>
                                    <p:animEffect transition="in" filter="fade">
                                      <p:cBhvr>
                                        <p:cTn id="120" dur="500"/>
                                        <p:tgtEl>
                                          <p:spTgt spid="33"/>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590662" y="5471052"/>
            <a:ext cx="113473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D.</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984922" y="5047670"/>
            <a:ext cx="5216125" cy="738664"/>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Trong các phân số sau, phân số nào bằng 1</a:t>
            </a:r>
            <a:r>
              <a:rPr lang="en-GB" sz="2400">
                <a:solidFill>
                  <a:srgbClr val="FFFFFF"/>
                </a:solidFill>
                <a:latin typeface="Montserrat Medium" panose="00000600000000000000" pitchFamily="2" charset="0"/>
              </a:rPr>
              <a:t>?</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32" name="Picture 31">
            <a:extLst>
              <a:ext uri="{FF2B5EF4-FFF2-40B4-BE49-F238E27FC236}">
                <a16:creationId xmlns:a16="http://schemas.microsoft.com/office/drawing/2014/main" id="{253E6C39-31E0-7C3B-9621-FC7398FCAD44}"/>
              </a:ext>
            </a:extLst>
          </p:cNvPr>
          <p:cNvPicPr>
            <a:picLocks noChangeAspect="1"/>
          </p:cNvPicPr>
          <p:nvPr/>
        </p:nvPicPr>
        <p:blipFill>
          <a:blip r:embed="rId11"/>
          <a:stretch>
            <a:fillRect/>
          </a:stretch>
        </p:blipFill>
        <p:spPr>
          <a:xfrm>
            <a:off x="3075826" y="5921544"/>
            <a:ext cx="4635261" cy="1245008"/>
          </a:xfrm>
          <a:prstGeom prst="rect">
            <a:avLst/>
          </a:prstGeom>
        </p:spPr>
      </p:pic>
      <p:sp>
        <p:nvSpPr>
          <p:cNvPr id="35" name="TextBox 5">
            <a:extLst>
              <a:ext uri="{FF2B5EF4-FFF2-40B4-BE49-F238E27FC236}">
                <a16:creationId xmlns:a16="http://schemas.microsoft.com/office/drawing/2014/main" id="{3213392D-B5FB-2703-6B9C-DCF23FAAD7D0}"/>
              </a:ext>
            </a:extLst>
          </p:cNvPr>
          <p:cNvSpPr txBox="1"/>
          <p:nvPr/>
        </p:nvSpPr>
        <p:spPr>
          <a:xfrm>
            <a:off x="12713507" y="5134676"/>
            <a:ext cx="641801"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5</a:t>
            </a:r>
          </a:p>
        </p:txBody>
      </p:sp>
      <p:sp>
        <p:nvSpPr>
          <p:cNvPr id="36" name="TextBox 5">
            <a:extLst>
              <a:ext uri="{FF2B5EF4-FFF2-40B4-BE49-F238E27FC236}">
                <a16:creationId xmlns:a16="http://schemas.microsoft.com/office/drawing/2014/main" id="{1BD639AC-C485-DF2A-BD68-7EF0F34812DC}"/>
              </a:ext>
            </a:extLst>
          </p:cNvPr>
          <p:cNvSpPr txBox="1"/>
          <p:nvPr/>
        </p:nvSpPr>
        <p:spPr>
          <a:xfrm>
            <a:off x="12733348" y="5952249"/>
            <a:ext cx="848003"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5</a:t>
            </a:r>
          </a:p>
        </p:txBody>
      </p:sp>
      <p:cxnSp>
        <p:nvCxnSpPr>
          <p:cNvPr id="37" name="Straight Connector 36">
            <a:extLst>
              <a:ext uri="{FF2B5EF4-FFF2-40B4-BE49-F238E27FC236}">
                <a16:creationId xmlns:a16="http://schemas.microsoft.com/office/drawing/2014/main" id="{C58BD4EF-FC99-81FF-C2BF-2781CC2CE7A6}"/>
              </a:ext>
            </a:extLst>
          </p:cNvPr>
          <p:cNvCxnSpPr/>
          <p:nvPr/>
        </p:nvCxnSpPr>
        <p:spPr>
          <a:xfrm>
            <a:off x="12563396" y="5711650"/>
            <a:ext cx="6766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FC97084-42B3-EFEE-41F0-BAC8D4A365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4372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xit" presetSubtype="1" fill="hold" grpId="1" nodeType="clickEffect">
                                  <p:stCondLst>
                                    <p:cond delay="0"/>
                                  </p:stCondLst>
                                  <p:childTnLst>
                                    <p:animEffect transition="out" filter="wheel(1)">
                                      <p:cBhvr>
                                        <p:cTn id="43" dur="10000"/>
                                        <p:tgtEl>
                                          <p:spTgt spid="19"/>
                                        </p:tgtEl>
                                      </p:cBhvr>
                                    </p:animEffect>
                                    <p:set>
                                      <p:cBhvr>
                                        <p:cTn id="44" dur="1" fill="hold">
                                          <p:stCondLst>
                                            <p:cond delay="9999"/>
                                          </p:stCondLst>
                                        </p:cTn>
                                        <p:tgtEl>
                                          <p:spTgt spid="1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grpId="0" nodeType="withEffect">
                                  <p:stCondLst>
                                    <p:cond delay="10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childTnLst>
                                </p:cTn>
                              </p:par>
                              <p:par>
                                <p:cTn id="51" presetID="10" presetClass="exit" presetSubtype="0" fill="hold" grpId="1" nodeType="withEffect">
                                  <p:stCondLst>
                                    <p:cond delay="100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ntr" presetSubtype="0" fill="hold" grpId="0" nodeType="withEffect">
                                  <p:stCondLst>
                                    <p:cond delay="200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xit" presetSubtype="0" fill="hold" grpId="1" nodeType="withEffect">
                                  <p:stCondLst>
                                    <p:cond delay="200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0" presetClass="entr" presetSubtype="0" fill="hold" grpId="0" nodeType="withEffect">
                                  <p:stCondLst>
                                    <p:cond delay="30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xit" presetSubtype="0" fill="hold" grpId="1" nodeType="withEffect">
                                  <p:stCondLst>
                                    <p:cond delay="300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ntr" presetSubtype="0" fill="hold" grpId="0" nodeType="withEffect">
                                  <p:stCondLst>
                                    <p:cond delay="400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xit" presetSubtype="0" fill="hold" grpId="1" nodeType="withEffect">
                                  <p:stCondLst>
                                    <p:cond delay="400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ntr" presetSubtype="0" fill="hold" grpId="0" nodeType="withEffect">
                                  <p:stCondLst>
                                    <p:cond delay="500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xit" presetSubtype="0" fill="hold" grpId="1" nodeType="withEffect">
                                  <p:stCondLst>
                                    <p:cond delay="5000"/>
                                  </p:stCondLst>
                                  <p:childTnLst>
                                    <p:animEffect transition="out" filter="fad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par>
                                <p:cTn id="78" presetID="10" presetClass="entr" presetSubtype="0" fill="hold" grpId="0" nodeType="withEffect">
                                  <p:stCondLst>
                                    <p:cond delay="600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xit" presetSubtype="0" fill="hold" grpId="1" nodeType="withEffect">
                                  <p:stCondLst>
                                    <p:cond delay="600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ntr" presetSubtype="0" fill="hold" grpId="0" nodeType="withEffect">
                                  <p:stCondLst>
                                    <p:cond delay="700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xit" presetSubtype="0" fill="hold" grpId="1" nodeType="withEffect">
                                  <p:stCondLst>
                                    <p:cond delay="700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0" presetClass="entr" presetSubtype="0" fill="hold" grpId="0" nodeType="withEffect">
                                  <p:stCondLst>
                                    <p:cond delay="800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par>
                                <p:cTn id="93" presetID="10" presetClass="exit" presetSubtype="0" fill="hold" grpId="1" nodeType="withEffect">
                                  <p:stCondLst>
                                    <p:cond delay="80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ntr" presetSubtype="0" fill="hold" grpId="0" nodeType="withEffect">
                                  <p:stCondLst>
                                    <p:cond delay="900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xit" presetSubtype="0" fill="hold" grpId="1" nodeType="withEffect">
                                  <p:stCondLst>
                                    <p:cond delay="900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ntr" presetSubtype="0" fill="hold" grpId="0" nodeType="withEffect">
                                  <p:stCondLst>
                                    <p:cond delay="1000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ppt_w</p:attrName>
                                        </p:attrNameLst>
                                      </p:cBhvr>
                                      <p:tavLst>
                                        <p:tav tm="0">
                                          <p:val>
                                            <p:fltVal val="0"/>
                                          </p:val>
                                        </p:tav>
                                        <p:tav tm="100000">
                                          <p:val>
                                            <p:strVal val="#ppt_w"/>
                                          </p:val>
                                        </p:tav>
                                      </p:tavLst>
                                    </p:anim>
                                    <p:anim calcmode="lin" valueType="num">
                                      <p:cBhvr>
                                        <p:cTn id="111" dur="500" fill="hold"/>
                                        <p:tgtEl>
                                          <p:spTgt spid="5"/>
                                        </p:tgtEl>
                                        <p:attrNameLst>
                                          <p:attrName>ppt_h</p:attrName>
                                        </p:attrNameLst>
                                      </p:cBhvr>
                                      <p:tavLst>
                                        <p:tav tm="0">
                                          <p:val>
                                            <p:fltVal val="0"/>
                                          </p:val>
                                        </p:tav>
                                        <p:tav tm="100000">
                                          <p:val>
                                            <p:strVal val="#ppt_h"/>
                                          </p:val>
                                        </p:tav>
                                      </p:tavLst>
                                    </p:anim>
                                    <p:animEffect transition="in" filter="fade">
                                      <p:cBhvr>
                                        <p:cTn id="112" dur="500"/>
                                        <p:tgtEl>
                                          <p:spTgt spid="5"/>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fltVal val="0"/>
                                          </p:val>
                                        </p:tav>
                                        <p:tav tm="100000">
                                          <p:val>
                                            <p:strVal val="#ppt_w"/>
                                          </p:val>
                                        </p:tav>
                                      </p:tavLst>
                                    </p:anim>
                                    <p:anim calcmode="lin" valueType="num">
                                      <p:cBhvr>
                                        <p:cTn id="116" dur="500" fill="hold"/>
                                        <p:tgtEl>
                                          <p:spTgt spid="35"/>
                                        </p:tgtEl>
                                        <p:attrNameLst>
                                          <p:attrName>ppt_h</p:attrName>
                                        </p:attrNameLst>
                                      </p:cBhvr>
                                      <p:tavLst>
                                        <p:tav tm="0">
                                          <p:val>
                                            <p:fltVal val="0"/>
                                          </p:val>
                                        </p:tav>
                                        <p:tav tm="100000">
                                          <p:val>
                                            <p:strVal val="#ppt_h"/>
                                          </p:val>
                                        </p:tav>
                                      </p:tavLst>
                                    </p:anim>
                                    <p:animEffect transition="in" filter="fade">
                                      <p:cBhvr>
                                        <p:cTn id="117" dur="500"/>
                                        <p:tgtEl>
                                          <p:spTgt spid="35"/>
                                        </p:tgtEl>
                                      </p:cBhvr>
                                    </p:animEffect>
                                  </p:childTnLst>
                                </p:cTn>
                              </p:par>
                              <p:par>
                                <p:cTn id="118" presetID="10" presetClass="entr" presetSubtype="0" fill="hold" nodeType="with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fade">
                                      <p:cBhvr>
                                        <p:cTn id="120" dur="500"/>
                                        <p:tgtEl>
                                          <p:spTgt spid="37"/>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p:cTn id="123" dur="500" fill="hold"/>
                                        <p:tgtEl>
                                          <p:spTgt spid="36"/>
                                        </p:tgtEl>
                                        <p:attrNameLst>
                                          <p:attrName>ppt_w</p:attrName>
                                        </p:attrNameLst>
                                      </p:cBhvr>
                                      <p:tavLst>
                                        <p:tav tm="0">
                                          <p:val>
                                            <p:fltVal val="0"/>
                                          </p:val>
                                        </p:tav>
                                        <p:tav tm="100000">
                                          <p:val>
                                            <p:strVal val="#ppt_w"/>
                                          </p:val>
                                        </p:tav>
                                      </p:tavLst>
                                    </p:anim>
                                    <p:anim calcmode="lin" valueType="num">
                                      <p:cBhvr>
                                        <p:cTn id="124" dur="500" fill="hold"/>
                                        <p:tgtEl>
                                          <p:spTgt spid="36"/>
                                        </p:tgtEl>
                                        <p:attrNameLst>
                                          <p:attrName>ppt_h</p:attrName>
                                        </p:attrNameLst>
                                      </p:cBhvr>
                                      <p:tavLst>
                                        <p:tav tm="0">
                                          <p:val>
                                            <p:fltVal val="0"/>
                                          </p:val>
                                        </p:tav>
                                        <p:tav tm="100000">
                                          <p:val>
                                            <p:strVal val="#ppt_h"/>
                                          </p:val>
                                        </p:tav>
                                      </p:tavLst>
                                    </p:anim>
                                    <p:animEffect transition="in" filter="fade">
                                      <p:cBhvr>
                                        <p:cTn id="125" dur="500"/>
                                        <p:tgtEl>
                                          <p:spTgt spid="36"/>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5"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496800" y="5242122"/>
            <a:ext cx="3146598" cy="492443"/>
          </a:xfrm>
          <a:prstGeom prst="rect">
            <a:avLst/>
          </a:prstGeom>
        </p:spPr>
        <p:txBody>
          <a:bodyPr wrap="square" lIns="0" tIns="0" rIns="0" bIns="0" rtlCol="0" anchor="t">
            <a:spAutoFit/>
          </a:bodyPr>
          <a:lstStyle/>
          <a:p>
            <a:r>
              <a:rPr lang="en-US" sz="3200">
                <a:solidFill>
                  <a:srgbClr val="FFFFFF"/>
                </a:solidFill>
                <a:latin typeface="Montserrat Medium" panose="00000600000000000000" pitchFamily="2" charset="0"/>
              </a:rPr>
              <a:t> 52 m</a:t>
            </a:r>
            <a:r>
              <a:rPr lang="en-US" sz="3200" baseline="30000">
                <a:solidFill>
                  <a:srgbClr val="FFFFFF"/>
                </a:solidFill>
                <a:latin typeface="Montserrat Medium" panose="00000600000000000000" pitchFamily="2" charset="0"/>
              </a:rPr>
              <a:t>2</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383071" y="5365233"/>
            <a:ext cx="6179856" cy="369332"/>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Kết quả của phép tính 15m</a:t>
            </a:r>
            <a:r>
              <a:rPr lang="vi-VN" sz="2400" baseline="30000">
                <a:solidFill>
                  <a:srgbClr val="FFFFFF"/>
                </a:solidFill>
                <a:latin typeface="Montserrat Medium" panose="00000600000000000000" pitchFamily="2" charset="0"/>
              </a:rPr>
              <a:t>2</a:t>
            </a:r>
            <a:r>
              <a:rPr lang="vi-VN" sz="2400">
                <a:solidFill>
                  <a:srgbClr val="FFFFFF"/>
                </a:solidFill>
                <a:latin typeface="Montserrat Medium" panose="00000600000000000000" pitchFamily="2" charset="0"/>
              </a:rPr>
              <a:t> + 37m</a:t>
            </a:r>
            <a:r>
              <a:rPr lang="vi-VN" sz="2400" baseline="30000">
                <a:solidFill>
                  <a:srgbClr val="FFFFFF"/>
                </a:solidFill>
                <a:latin typeface="Montserrat Medium" panose="00000600000000000000" pitchFamily="2" charset="0"/>
              </a:rPr>
              <a:t>2</a:t>
            </a:r>
            <a:r>
              <a:rPr lang="vi-VN" sz="2400">
                <a:solidFill>
                  <a:srgbClr val="FFFFFF"/>
                </a:solidFill>
                <a:latin typeface="Montserrat Medium" panose="00000600000000000000" pitchFamily="2" charset="0"/>
              </a:rPr>
              <a:t> là</a:t>
            </a:r>
            <a:r>
              <a:rPr lang="en-US" sz="2400">
                <a:solidFill>
                  <a:srgbClr val="FFFFFF"/>
                </a:solidFill>
                <a:latin typeface="Montserrat Medium" panose="00000600000000000000" pitchFamily="2" charset="0"/>
              </a:rPr>
              <a:t>:</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C5E767B2-2CBD-F662-007F-522B2158CC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7612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705291" y="5554683"/>
            <a:ext cx="189673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Hình 4</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20843" y="4885005"/>
            <a:ext cx="5216125" cy="738664"/>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Trong các hình dưới đây hình nào là hình thoi</a:t>
            </a:r>
            <a:r>
              <a:rPr lang="en-US" sz="2400">
                <a:solidFill>
                  <a:srgbClr val="FFFFFF"/>
                </a:solidFill>
                <a:latin typeface="Montserrat Medium" panose="00000600000000000000" pitchFamily="2" charset="0"/>
              </a:rPr>
              <a:t>?</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32" name="Picture 31">
            <a:extLst>
              <a:ext uri="{FF2B5EF4-FFF2-40B4-BE49-F238E27FC236}">
                <a16:creationId xmlns:a16="http://schemas.microsoft.com/office/drawing/2014/main" id="{8CB5069C-2010-EB5E-EC7B-D66FA86443E8}"/>
              </a:ext>
            </a:extLst>
          </p:cNvPr>
          <p:cNvPicPr>
            <a:picLocks noChangeAspect="1"/>
          </p:cNvPicPr>
          <p:nvPr/>
        </p:nvPicPr>
        <p:blipFill>
          <a:blip r:embed="rId11"/>
          <a:stretch>
            <a:fillRect/>
          </a:stretch>
        </p:blipFill>
        <p:spPr>
          <a:xfrm>
            <a:off x="2075133" y="5966242"/>
            <a:ext cx="6801479" cy="1025526"/>
          </a:xfrm>
          <a:prstGeom prst="rect">
            <a:avLst/>
          </a:prstGeom>
        </p:spPr>
      </p:pic>
      <p:pic>
        <p:nvPicPr>
          <p:cNvPr id="12" name="Picture 11">
            <a:extLst>
              <a:ext uri="{FF2B5EF4-FFF2-40B4-BE49-F238E27FC236}">
                <a16:creationId xmlns:a16="http://schemas.microsoft.com/office/drawing/2014/main" id="{8490AFD4-8D2E-2231-CCFF-8BD775FB8B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136868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342336" y="5456354"/>
            <a:ext cx="3146598" cy="492443"/>
          </a:xfrm>
          <a:prstGeom prst="rect">
            <a:avLst/>
          </a:prstGeom>
        </p:spPr>
        <p:txBody>
          <a:bodyPr wrap="square" lIns="0" tIns="0" rIns="0" bIns="0" rtlCol="0" anchor="t">
            <a:spAutoFit/>
          </a:bodyPr>
          <a:lstStyle/>
          <a:p>
            <a:r>
              <a:rPr lang="en-US" sz="3200">
                <a:solidFill>
                  <a:srgbClr val="FFFFFF"/>
                </a:solidFill>
                <a:latin typeface="Montserrat Medium" panose="00000600000000000000" pitchFamily="2" charset="0"/>
              </a:rPr>
              <a:t> B. 500</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188676" y="4872028"/>
            <a:ext cx="6545600" cy="2153538"/>
          </a:xfrm>
          <a:prstGeom prst="rect">
            <a:avLst/>
          </a:prstGeom>
        </p:spPr>
        <p:txBody>
          <a:bodyPr wrap="square" lIns="0" tIns="0" rIns="0" bIns="0" rtlCol="0" anchor="t">
            <a:spAutoFit/>
          </a:bodyPr>
          <a:lstStyle/>
          <a:p>
            <a:pPr algn="ctr">
              <a:lnSpc>
                <a:spcPct val="150000"/>
              </a:lnSpc>
            </a:pPr>
            <a:r>
              <a:rPr lang="en-US" sz="2400">
                <a:solidFill>
                  <a:srgbClr val="FFFFFF"/>
                </a:solidFill>
                <a:latin typeface="Montserrat Medium" panose="00000600000000000000" pitchFamily="2" charset="0"/>
              </a:rPr>
              <a:t>Chọn s</a:t>
            </a:r>
            <a:r>
              <a:rPr lang="vi-VN" sz="2400">
                <a:solidFill>
                  <a:srgbClr val="FFFFFF"/>
                </a:solidFill>
                <a:latin typeface="Montserrat Medium" panose="00000600000000000000" pitchFamily="2" charset="0"/>
              </a:rPr>
              <a:t>ố thích hợp điền vào chỗ </a:t>
            </a:r>
            <a:r>
              <a:rPr lang="en-US" sz="2400">
                <a:solidFill>
                  <a:srgbClr val="FFFFFF"/>
                </a:solidFill>
                <a:latin typeface="Montserrat Medium" panose="00000600000000000000" pitchFamily="2" charset="0"/>
              </a:rPr>
              <a:t>chấm</a:t>
            </a:r>
            <a:r>
              <a:rPr lang="vi-VN" sz="2400">
                <a:solidFill>
                  <a:srgbClr val="FFFFFF"/>
                </a:solidFill>
                <a:latin typeface="Montserrat Medium" panose="00000600000000000000" pitchFamily="2" charset="0"/>
              </a:rPr>
              <a:t>: </a:t>
            </a:r>
            <a:endParaRPr lang="en-GB" sz="2400">
              <a:solidFill>
                <a:srgbClr val="FFFFFF"/>
              </a:solidFill>
              <a:latin typeface="Montserrat Medium" panose="00000600000000000000" pitchFamily="2" charset="0"/>
            </a:endParaRPr>
          </a:p>
          <a:p>
            <a:pPr algn="ctr">
              <a:lnSpc>
                <a:spcPct val="150000"/>
              </a:lnSpc>
            </a:pPr>
            <a:r>
              <a:rPr lang="vi-VN" sz="2400">
                <a:solidFill>
                  <a:srgbClr val="FFFFFF"/>
                </a:solidFill>
                <a:latin typeface="Montserrat Medium" panose="00000600000000000000" pitchFamily="2" charset="0"/>
              </a:rPr>
              <a:t>5</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m</a:t>
            </a:r>
            <a:r>
              <a:rPr lang="vi-VN" sz="2400" baseline="30000">
                <a:solidFill>
                  <a:srgbClr val="FFFFFF"/>
                </a:solidFill>
                <a:latin typeface="Montserrat Medium" panose="00000600000000000000" pitchFamily="2" charset="0"/>
              </a:rPr>
              <a:t>2</a:t>
            </a:r>
            <a:r>
              <a:rPr lang="en-US" sz="2400" baseline="300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 ………</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dm</a:t>
            </a:r>
            <a:r>
              <a:rPr lang="vi-VN" sz="2400" baseline="30000">
                <a:solidFill>
                  <a:srgbClr val="FFFFFF"/>
                </a:solidFill>
                <a:latin typeface="Montserrat Medium" panose="00000600000000000000" pitchFamily="2" charset="0"/>
              </a:rPr>
              <a:t>2</a:t>
            </a:r>
            <a:r>
              <a:rPr lang="vi-VN" sz="2400">
                <a:solidFill>
                  <a:srgbClr val="FFFFFF"/>
                </a:solidFill>
                <a:latin typeface="Montserrat Medium" panose="00000600000000000000" pitchFamily="2" charset="0"/>
              </a:rPr>
              <a:t> </a:t>
            </a:r>
            <a:r>
              <a:rPr lang="en-US" sz="2400">
                <a:solidFill>
                  <a:srgbClr val="FFFFFF"/>
                </a:solidFill>
                <a:latin typeface="Montserrat Medium" panose="00000600000000000000" pitchFamily="2" charset="0"/>
              </a:rPr>
              <a:t> </a:t>
            </a:r>
          </a:p>
          <a:p>
            <a:pPr algn="just">
              <a:lnSpc>
                <a:spcPct val="150000"/>
              </a:lnSpc>
            </a:pPr>
            <a:r>
              <a:rPr lang="en-US" sz="2400">
                <a:solidFill>
                  <a:srgbClr val="FFFFFF"/>
                </a:solidFill>
                <a:latin typeface="Montserrat Medium" panose="00000600000000000000" pitchFamily="2" charset="0"/>
              </a:rPr>
              <a:t>A. 52 	    B. 500        C. 5 000       D. 500 000</a:t>
            </a:r>
          </a:p>
          <a:p>
            <a:pPr algn="ctr">
              <a:lnSpc>
                <a:spcPct val="150000"/>
              </a:lnSpc>
            </a:pP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B7B79BF6-5CBC-1D4D-F38D-06AF96B30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34474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35176"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342336" y="5409410"/>
            <a:ext cx="314659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90 phút</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73867" y="5417002"/>
            <a:ext cx="5216125" cy="369332"/>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1 giờ 30 phút = ………</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phút ?</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857F7EA5-FE7F-B9BB-5D1B-8A21A3799F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14208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514600" y="5282389"/>
            <a:ext cx="5908927" cy="369332"/>
          </a:xfrm>
          <a:prstGeom prst="rect">
            <a:avLst/>
          </a:prstGeom>
        </p:spPr>
        <p:txBody>
          <a:bodyPr wrap="square" lIns="0" tIns="0" rIns="0" bIns="0" rtlCol="0" anchor="t">
            <a:spAutoFit/>
          </a:bodyPr>
          <a:lstStyle/>
          <a:p>
            <a:r>
              <a:rPr lang="en-GB" sz="2400">
                <a:solidFill>
                  <a:srgbClr val="FFFFFF"/>
                </a:solidFill>
                <a:latin typeface="Montserrat Medium" panose="00000600000000000000" pitchFamily="2" charset="0"/>
              </a:rPr>
              <a:t>R</a:t>
            </a:r>
            <a:r>
              <a:rPr lang="vi-VN" sz="2400">
                <a:solidFill>
                  <a:srgbClr val="FFFFFF"/>
                </a:solidFill>
                <a:latin typeface="Montserrat Medium" panose="00000600000000000000" pitchFamily="2" charset="0"/>
              </a:rPr>
              <a:t>út gọn phân số </a:t>
            </a:r>
            <a:r>
              <a:rPr lang="en-US" sz="2400">
                <a:solidFill>
                  <a:srgbClr val="FFFFFF"/>
                </a:solidFill>
                <a:latin typeface="Montserrat Medium" panose="00000600000000000000" pitchFamily="2" charset="0"/>
              </a:rPr>
              <a:t>          </a:t>
            </a:r>
            <a:r>
              <a:rPr lang="en-GB" sz="2400">
                <a:solidFill>
                  <a:srgbClr val="FFFFFF"/>
                </a:solidFill>
                <a:latin typeface="Montserrat Medium" panose="00000600000000000000" pitchFamily="2" charset="0"/>
              </a:rPr>
              <a:t>được kết quả là</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sp>
        <p:nvSpPr>
          <p:cNvPr id="12" name="TextBox 5">
            <a:extLst>
              <a:ext uri="{FF2B5EF4-FFF2-40B4-BE49-F238E27FC236}">
                <a16:creationId xmlns:a16="http://schemas.microsoft.com/office/drawing/2014/main" id="{442AE831-9AA2-7E4E-07AB-B07146D18939}"/>
              </a:ext>
            </a:extLst>
          </p:cNvPr>
          <p:cNvSpPr txBox="1"/>
          <p:nvPr/>
        </p:nvSpPr>
        <p:spPr>
          <a:xfrm>
            <a:off x="13141649" y="4980713"/>
            <a:ext cx="641801"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3</a:t>
            </a:r>
          </a:p>
        </p:txBody>
      </p:sp>
      <p:sp>
        <p:nvSpPr>
          <p:cNvPr id="32" name="TextBox 5">
            <a:extLst>
              <a:ext uri="{FF2B5EF4-FFF2-40B4-BE49-F238E27FC236}">
                <a16:creationId xmlns:a16="http://schemas.microsoft.com/office/drawing/2014/main" id="{45F404A5-F52D-5461-FA4D-38C80E067E85}"/>
              </a:ext>
            </a:extLst>
          </p:cNvPr>
          <p:cNvSpPr txBox="1"/>
          <p:nvPr/>
        </p:nvSpPr>
        <p:spPr>
          <a:xfrm>
            <a:off x="13161490" y="5798286"/>
            <a:ext cx="848003"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5</a:t>
            </a:r>
          </a:p>
        </p:txBody>
      </p:sp>
      <p:cxnSp>
        <p:nvCxnSpPr>
          <p:cNvPr id="33" name="Straight Connector 32">
            <a:extLst>
              <a:ext uri="{FF2B5EF4-FFF2-40B4-BE49-F238E27FC236}">
                <a16:creationId xmlns:a16="http://schemas.microsoft.com/office/drawing/2014/main" id="{A5122EE2-56C0-4145-2D54-FF70CE085EC6}"/>
              </a:ext>
            </a:extLst>
          </p:cNvPr>
          <p:cNvCxnSpPr/>
          <p:nvPr/>
        </p:nvCxnSpPr>
        <p:spPr>
          <a:xfrm>
            <a:off x="12991538" y="5557687"/>
            <a:ext cx="6766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5">
            <a:extLst>
              <a:ext uri="{FF2B5EF4-FFF2-40B4-BE49-F238E27FC236}">
                <a16:creationId xmlns:a16="http://schemas.microsoft.com/office/drawing/2014/main" id="{BA300845-4FEB-12BA-71BE-6E8218AA14A3}"/>
              </a:ext>
            </a:extLst>
          </p:cNvPr>
          <p:cNvSpPr txBox="1"/>
          <p:nvPr/>
        </p:nvSpPr>
        <p:spPr>
          <a:xfrm>
            <a:off x="5343048" y="4909783"/>
            <a:ext cx="641801"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6</a:t>
            </a:r>
          </a:p>
        </p:txBody>
      </p:sp>
      <p:sp>
        <p:nvSpPr>
          <p:cNvPr id="35" name="TextBox 5">
            <a:extLst>
              <a:ext uri="{FF2B5EF4-FFF2-40B4-BE49-F238E27FC236}">
                <a16:creationId xmlns:a16="http://schemas.microsoft.com/office/drawing/2014/main" id="{34AD2119-114F-8715-82B4-E54519E0FC4A}"/>
              </a:ext>
            </a:extLst>
          </p:cNvPr>
          <p:cNvSpPr txBox="1"/>
          <p:nvPr/>
        </p:nvSpPr>
        <p:spPr>
          <a:xfrm>
            <a:off x="5240271" y="5712468"/>
            <a:ext cx="848003"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10</a:t>
            </a:r>
          </a:p>
        </p:txBody>
      </p:sp>
      <p:cxnSp>
        <p:nvCxnSpPr>
          <p:cNvPr id="36" name="Straight Connector 35">
            <a:extLst>
              <a:ext uri="{FF2B5EF4-FFF2-40B4-BE49-F238E27FC236}">
                <a16:creationId xmlns:a16="http://schemas.microsoft.com/office/drawing/2014/main" id="{4676AC9E-FF22-1343-7182-3A38600D1587}"/>
              </a:ext>
            </a:extLst>
          </p:cNvPr>
          <p:cNvCxnSpPr/>
          <p:nvPr/>
        </p:nvCxnSpPr>
        <p:spPr>
          <a:xfrm>
            <a:off x="5192937" y="5486757"/>
            <a:ext cx="6766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5A9F368-4251-1488-3FAA-BD2A3A26B5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36498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xit" presetSubtype="1" fill="hold" grpId="1" nodeType="clickEffect">
                                  <p:stCondLst>
                                    <p:cond delay="0"/>
                                  </p:stCondLst>
                                  <p:childTnLst>
                                    <p:animEffect transition="out" filter="wheel(1)">
                                      <p:cBhvr>
                                        <p:cTn id="53" dur="10000"/>
                                        <p:tgtEl>
                                          <p:spTgt spid="19"/>
                                        </p:tgtEl>
                                      </p:cBhvr>
                                    </p:animEffect>
                                    <p:set>
                                      <p:cBhvr>
                                        <p:cTn id="54" dur="1" fill="hold">
                                          <p:stCondLst>
                                            <p:cond delay="9999"/>
                                          </p:stCondLst>
                                        </p:cTn>
                                        <p:tgtEl>
                                          <p:spTgt spid="1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ntr" presetSubtype="0" fill="hold" grpId="0"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childTnLst>
                                </p:cTn>
                              </p:par>
                              <p:par>
                                <p:cTn id="61" presetID="10" presetClass="exit" presetSubtype="0" fill="hold" grpId="1" nodeType="withEffect">
                                  <p:stCondLst>
                                    <p:cond delay="100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par>
                                <p:cTn id="64" presetID="10" presetClass="entr" presetSubtype="0" fill="hold" grpId="0" nodeType="withEffect">
                                  <p:stCondLst>
                                    <p:cond delay="20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xit" presetSubtype="0" fill="hold" grpId="1" nodeType="withEffect">
                                  <p:stCondLst>
                                    <p:cond delay="2000"/>
                                  </p:stCondLst>
                                  <p:childTnLst>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10" presetClass="entr" presetSubtype="0" fill="hold" grpId="0" nodeType="withEffect">
                                  <p:stCondLst>
                                    <p:cond delay="300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xit" presetSubtype="0" fill="hold" grpId="1" nodeType="withEffect">
                                  <p:stCondLst>
                                    <p:cond delay="300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0" presetClass="entr" presetSubtype="0" fill="hold" grpId="0" nodeType="withEffect">
                                  <p:stCondLst>
                                    <p:cond delay="400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xit" presetSubtype="0" fill="hold" grpId="1" nodeType="withEffect">
                                  <p:stCondLst>
                                    <p:cond delay="400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0" presetClass="entr" presetSubtype="0" fill="hold" grpId="0" nodeType="withEffect">
                                  <p:stCondLst>
                                    <p:cond delay="500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par>
                                <p:cTn id="85" presetID="10" presetClass="exit" presetSubtype="0" fill="hold" grpId="1" nodeType="withEffect">
                                  <p:stCondLst>
                                    <p:cond delay="500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10" presetClass="entr" presetSubtype="0" fill="hold" grpId="0" nodeType="withEffect">
                                  <p:stCondLst>
                                    <p:cond delay="600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par>
                                <p:cTn id="91" presetID="10" presetClass="exit" presetSubtype="0" fill="hold" grpId="1" nodeType="withEffect">
                                  <p:stCondLst>
                                    <p:cond delay="600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ntr" presetSubtype="0" fill="hold" grpId="0" nodeType="withEffect">
                                  <p:stCondLst>
                                    <p:cond delay="700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par>
                                <p:cTn id="97" presetID="10" presetClass="exit" presetSubtype="0" fill="hold" grpId="1" nodeType="withEffect">
                                  <p:stCondLst>
                                    <p:cond delay="700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par>
                                <p:cTn id="100" presetID="10" presetClass="entr" presetSubtype="0" fill="hold" grpId="0" nodeType="withEffect">
                                  <p:stCondLst>
                                    <p:cond delay="80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par>
                                <p:cTn id="103" presetID="10" presetClass="exit" presetSubtype="0" fill="hold" grpId="1" nodeType="withEffect">
                                  <p:stCondLst>
                                    <p:cond delay="8000"/>
                                  </p:stCondLst>
                                  <p:childTnLst>
                                    <p:animEffect transition="out" filter="fade">
                                      <p:cBhvr>
                                        <p:cTn id="104" dur="500"/>
                                        <p:tgtEl>
                                          <p:spTgt spid="23"/>
                                        </p:tgtEl>
                                      </p:cBhvr>
                                    </p:animEffect>
                                    <p:set>
                                      <p:cBhvr>
                                        <p:cTn id="105" dur="1" fill="hold">
                                          <p:stCondLst>
                                            <p:cond delay="499"/>
                                          </p:stCondLst>
                                        </p:cTn>
                                        <p:tgtEl>
                                          <p:spTgt spid="23"/>
                                        </p:tgtEl>
                                        <p:attrNameLst>
                                          <p:attrName>style.visibility</p:attrName>
                                        </p:attrNameLst>
                                      </p:cBhvr>
                                      <p:to>
                                        <p:strVal val="hidden"/>
                                      </p:to>
                                    </p:set>
                                  </p:childTnLst>
                                </p:cTn>
                              </p:par>
                              <p:par>
                                <p:cTn id="106" presetID="10" presetClass="entr" presetSubtype="0" fill="hold" grpId="0" nodeType="withEffect">
                                  <p:stCondLst>
                                    <p:cond delay="900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xit" presetSubtype="0" fill="hold" grpId="1" nodeType="withEffect">
                                  <p:stCondLst>
                                    <p:cond delay="900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0" presetClass="entr" presetSubtype="0" fill="hold" grpId="0" nodeType="withEffect">
                                  <p:stCondLst>
                                    <p:cond delay="1000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12"/>
                                        </p:tgtEl>
                                        <p:attrNameLst>
                                          <p:attrName>style.visibility</p:attrName>
                                        </p:attrNameLst>
                                      </p:cBhvr>
                                      <p:to>
                                        <p:strVal val="visible"/>
                                      </p:to>
                                    </p:set>
                                    <p:anim calcmode="lin" valueType="num">
                                      <p:cBhvr>
                                        <p:cTn id="120" dur="500" fill="hold"/>
                                        <p:tgtEl>
                                          <p:spTgt spid="12"/>
                                        </p:tgtEl>
                                        <p:attrNameLst>
                                          <p:attrName>ppt_w</p:attrName>
                                        </p:attrNameLst>
                                      </p:cBhvr>
                                      <p:tavLst>
                                        <p:tav tm="0">
                                          <p:val>
                                            <p:fltVal val="0"/>
                                          </p:val>
                                        </p:tav>
                                        <p:tav tm="100000">
                                          <p:val>
                                            <p:strVal val="#ppt_w"/>
                                          </p:val>
                                        </p:tav>
                                      </p:tavLst>
                                    </p:anim>
                                    <p:anim calcmode="lin" valueType="num">
                                      <p:cBhvr>
                                        <p:cTn id="121" dur="500" fill="hold"/>
                                        <p:tgtEl>
                                          <p:spTgt spid="12"/>
                                        </p:tgtEl>
                                        <p:attrNameLst>
                                          <p:attrName>ppt_h</p:attrName>
                                        </p:attrNameLst>
                                      </p:cBhvr>
                                      <p:tavLst>
                                        <p:tav tm="0">
                                          <p:val>
                                            <p:fltVal val="0"/>
                                          </p:val>
                                        </p:tav>
                                        <p:tav tm="100000">
                                          <p:val>
                                            <p:strVal val="#ppt_h"/>
                                          </p:val>
                                        </p:tav>
                                      </p:tavLst>
                                    </p:anim>
                                    <p:animEffect transition="in" filter="fade">
                                      <p:cBhvr>
                                        <p:cTn id="122" dur="500"/>
                                        <p:tgtEl>
                                          <p:spTgt spid="12"/>
                                        </p:tgtEl>
                                      </p:cBhvr>
                                    </p:animEffect>
                                  </p:childTnLst>
                                </p:cTn>
                              </p:par>
                              <p:par>
                                <p:cTn id="123" presetID="10" presetClass="entr" presetSubtype="0" fill="hold"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500"/>
                                        <p:tgtEl>
                                          <p:spTgt spid="33"/>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 calcmode="lin" valueType="num">
                                      <p:cBhvr>
                                        <p:cTn id="128" dur="500" fill="hold"/>
                                        <p:tgtEl>
                                          <p:spTgt spid="32"/>
                                        </p:tgtEl>
                                        <p:attrNameLst>
                                          <p:attrName>ppt_w</p:attrName>
                                        </p:attrNameLst>
                                      </p:cBhvr>
                                      <p:tavLst>
                                        <p:tav tm="0">
                                          <p:val>
                                            <p:fltVal val="0"/>
                                          </p:val>
                                        </p:tav>
                                        <p:tav tm="100000">
                                          <p:val>
                                            <p:strVal val="#ppt_w"/>
                                          </p:val>
                                        </p:tav>
                                      </p:tavLst>
                                    </p:anim>
                                    <p:anim calcmode="lin" valueType="num">
                                      <p:cBhvr>
                                        <p:cTn id="129" dur="500" fill="hold"/>
                                        <p:tgtEl>
                                          <p:spTgt spid="32"/>
                                        </p:tgtEl>
                                        <p:attrNameLst>
                                          <p:attrName>ppt_h</p:attrName>
                                        </p:attrNameLst>
                                      </p:cBhvr>
                                      <p:tavLst>
                                        <p:tav tm="0">
                                          <p:val>
                                            <p:fltVal val="0"/>
                                          </p:val>
                                        </p:tav>
                                        <p:tav tm="100000">
                                          <p:val>
                                            <p:strVal val="#ppt_h"/>
                                          </p:val>
                                        </p:tav>
                                      </p:tavLst>
                                    </p:anim>
                                    <p:animEffect transition="in" filter="fade">
                                      <p:cBhvr>
                                        <p:cTn id="130" dur="500"/>
                                        <p:tgtEl>
                                          <p:spTgt spid="32"/>
                                        </p:tgtEl>
                                      </p:cBhvr>
                                    </p:animEffect>
                                  </p:childTnLst>
                                </p:cTn>
                              </p:par>
                            </p:childTnLst>
                          </p:cTn>
                        </p:par>
                      </p:childTnLst>
                    </p:cTn>
                  </p:par>
                </p:childTnLst>
              </p:cTn>
              <p:nextCondLst>
                <p:cond evt="onClick" delay="0">
                  <p:tgtEl>
                    <p:spTgt spid="3"/>
                  </p:tgtEl>
                </p:cond>
              </p:nextCondLst>
            </p:seq>
          </p:childTnLst>
        </p:cTn>
      </p:par>
    </p:tnLst>
    <p:bldLst>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12" grpId="0"/>
      <p:bldP spid="32"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txBody>
          <a:bodyPr/>
          <a:lstStyle/>
          <a:p>
            <a:endParaRPr lang="en-US"/>
          </a:p>
        </p:txBody>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txBody>
          <a:bodyPr/>
          <a:lstStyle/>
          <a:p>
            <a:endParaRPr lang="en-US"/>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2876052" y="2217068"/>
            <a:ext cx="10563659" cy="2584554"/>
          </a:xfrm>
          <a:prstGeom prst="rect">
            <a:avLst/>
          </a:prstGeom>
        </p:spPr>
        <p:txBody>
          <a:bodyPr lIns="0" tIns="0" rIns="0" bIns="0" rtlCol="0" anchor="t">
            <a:spAutoFit/>
          </a:bodyPr>
          <a:lstStyle/>
          <a:p>
            <a:pPr algn="l">
              <a:lnSpc>
                <a:spcPts val="10517"/>
              </a:lnSpc>
            </a:pPr>
            <a:r>
              <a:rPr lang="en-US" sz="7200">
                <a:solidFill>
                  <a:srgbClr val="9B6543"/>
                </a:solidFill>
                <a:latin typeface="Montserrat SemiBold" panose="00000700000000000000" pitchFamily="2" charset="0"/>
              </a:rPr>
              <a:t>CHÚNG TA BẮT ĐẦU VÀO BÀI HỌC</a:t>
            </a:r>
          </a:p>
        </p:txBody>
      </p:sp>
      <p:pic>
        <p:nvPicPr>
          <p:cNvPr id="4" name="Picture 3">
            <a:extLst>
              <a:ext uri="{FF2B5EF4-FFF2-40B4-BE49-F238E27FC236}">
                <a16:creationId xmlns:a16="http://schemas.microsoft.com/office/drawing/2014/main" id="{D185BDD3-16EF-C2E1-C84D-DE68C51A5A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grpSp>
        <p:nvGrpSpPr>
          <p:cNvPr id="12" name="Group 9">
            <a:extLst>
              <a:ext uri="{FF2B5EF4-FFF2-40B4-BE49-F238E27FC236}">
                <a16:creationId xmlns:a16="http://schemas.microsoft.com/office/drawing/2014/main" id="{F9B2B332-15A6-58EE-4E6D-7DB10DAA5613}"/>
              </a:ext>
            </a:extLst>
          </p:cNvPr>
          <p:cNvGrpSpPr/>
          <p:nvPr/>
        </p:nvGrpSpPr>
        <p:grpSpPr>
          <a:xfrm>
            <a:off x="11569175" y="3763797"/>
            <a:ext cx="5246968" cy="5246370"/>
            <a:chOff x="0" y="0"/>
            <a:chExt cx="6350013" cy="6349289"/>
          </a:xfrm>
        </p:grpSpPr>
        <p:sp>
          <p:nvSpPr>
            <p:cNvPr id="13" name="Freeform 10">
              <a:extLst>
                <a:ext uri="{FF2B5EF4-FFF2-40B4-BE49-F238E27FC236}">
                  <a16:creationId xmlns:a16="http://schemas.microsoft.com/office/drawing/2014/main" id="{DB60FF6C-0F63-1022-F217-60C72EA40BAB}"/>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2"/>
              <a:stretch>
                <a:fillRect l="-25321" r="-25321"/>
              </a:stretch>
            </a:blipFill>
          </p:spPr>
          <p:txBody>
            <a:bodyPr/>
            <a:lstStyle/>
            <a:p>
              <a:endParaRPr lang="en-US"/>
            </a:p>
          </p:txBody>
        </p:sp>
      </p:grpSp>
      <p:pic>
        <p:nvPicPr>
          <p:cNvPr id="14" name="Picture 13">
            <a:extLst>
              <a:ext uri="{FF2B5EF4-FFF2-40B4-BE49-F238E27FC236}">
                <a16:creationId xmlns:a16="http://schemas.microsoft.com/office/drawing/2014/main" id="{A91C7BFD-4BC3-F76E-68BF-0C4513C63C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373694" y="5339257"/>
            <a:ext cx="2377357" cy="2979070"/>
          </a:xfrm>
          <a:prstGeom prst="rect">
            <a:avLst/>
          </a:prstGeom>
        </p:spPr>
      </p:pic>
    </p:spTree>
    <p:extLst>
      <p:ext uri="{BB962C8B-B14F-4D97-AF65-F5344CB8AC3E}">
        <p14:creationId xmlns:p14="http://schemas.microsoft.com/office/powerpoint/2010/main" val="184325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2000" fill="hold"/>
                                        <p:tgtEl>
                                          <p:spTgt spid="12"/>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90469" y="5035992"/>
            <a:ext cx="5216125" cy="738664"/>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Sắp xếp các phân số sau theo thứ tự từ bé đến lớn</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32" name="Picture 31">
            <a:extLst>
              <a:ext uri="{FF2B5EF4-FFF2-40B4-BE49-F238E27FC236}">
                <a16:creationId xmlns:a16="http://schemas.microsoft.com/office/drawing/2014/main" id="{BAEFCFC0-A07B-7337-3783-3D98299A7EA2}"/>
              </a:ext>
            </a:extLst>
          </p:cNvPr>
          <p:cNvPicPr>
            <a:picLocks noChangeAspect="1"/>
          </p:cNvPicPr>
          <p:nvPr/>
        </p:nvPicPr>
        <p:blipFill>
          <a:blip r:embed="rId11"/>
          <a:stretch>
            <a:fillRect/>
          </a:stretch>
        </p:blipFill>
        <p:spPr>
          <a:xfrm>
            <a:off x="3811716" y="5892066"/>
            <a:ext cx="2931273" cy="1310452"/>
          </a:xfrm>
          <a:prstGeom prst="rect">
            <a:avLst/>
          </a:prstGeom>
        </p:spPr>
      </p:pic>
      <p:pic>
        <p:nvPicPr>
          <p:cNvPr id="34" name="Picture 33">
            <a:extLst>
              <a:ext uri="{FF2B5EF4-FFF2-40B4-BE49-F238E27FC236}">
                <a16:creationId xmlns:a16="http://schemas.microsoft.com/office/drawing/2014/main" id="{D2AC5467-C687-92FB-F90A-4ADF2CD9C8DB}"/>
              </a:ext>
            </a:extLst>
          </p:cNvPr>
          <p:cNvPicPr>
            <a:picLocks noChangeAspect="1"/>
          </p:cNvPicPr>
          <p:nvPr/>
        </p:nvPicPr>
        <p:blipFill>
          <a:blip r:embed="rId12"/>
          <a:stretch>
            <a:fillRect/>
          </a:stretch>
        </p:blipFill>
        <p:spPr>
          <a:xfrm>
            <a:off x="11228148" y="5135240"/>
            <a:ext cx="3834937" cy="1677785"/>
          </a:xfrm>
          <a:prstGeom prst="rect">
            <a:avLst/>
          </a:prstGeom>
        </p:spPr>
      </p:pic>
      <p:pic>
        <p:nvPicPr>
          <p:cNvPr id="5" name="Picture 4">
            <a:extLst>
              <a:ext uri="{FF2B5EF4-FFF2-40B4-BE49-F238E27FC236}">
                <a16:creationId xmlns:a16="http://schemas.microsoft.com/office/drawing/2014/main" id="{B7B012B0-B3F0-CE73-489A-747D2187D3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421966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16" presetClass="entr" presetSubtype="21" fill="hold" nodeType="clickEffect">
                                  <p:stCondLst>
                                    <p:cond delay="10000"/>
                                  </p:stCondLst>
                                  <p:childTnLst>
                                    <p:set>
                                      <p:cBhvr>
                                        <p:cTn id="106" dur="1" fill="hold">
                                          <p:stCondLst>
                                            <p:cond delay="0"/>
                                          </p:stCondLst>
                                        </p:cTn>
                                        <p:tgtEl>
                                          <p:spTgt spid="34"/>
                                        </p:tgtEl>
                                        <p:attrNameLst>
                                          <p:attrName>style.visibility</p:attrName>
                                        </p:attrNameLst>
                                      </p:cBhvr>
                                      <p:to>
                                        <p:strVal val="visible"/>
                                      </p:to>
                                    </p:set>
                                    <p:animEffect transition="in" filter="barn(inVertical)">
                                      <p:cBhvr>
                                        <p:cTn id="107" dur="500"/>
                                        <p:tgtEl>
                                          <p:spTgt spid="34"/>
                                        </p:tgtEl>
                                      </p:cBhvr>
                                    </p:animEffect>
                                  </p:childTnLst>
                                </p:cTn>
                              </p:par>
                            </p:childTnLst>
                          </p:cTn>
                        </p:par>
                      </p:childTnLst>
                    </p:cTn>
                  </p:par>
                </p:childTnLst>
              </p:cTn>
              <p:nextCondLst>
                <p:cond evt="onClick" delay="0">
                  <p:tgtEl>
                    <p:spTgt spid="3"/>
                  </p:tgtEl>
                </p:cond>
              </p:nextCondLst>
            </p:seq>
          </p:childTnLst>
        </p:cTn>
      </p:par>
    </p:tnLst>
    <p:bldLst>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007399" y="5473156"/>
            <a:ext cx="3146598" cy="492443"/>
          </a:xfrm>
          <a:prstGeom prst="rect">
            <a:avLst/>
          </a:prstGeom>
        </p:spPr>
        <p:txBody>
          <a:bodyPr wrap="square" lIns="0" tIns="0" rIns="0" bIns="0" rtlCol="0" anchor="t">
            <a:spAutoFit/>
          </a:bodyPr>
          <a:lstStyle/>
          <a:p>
            <a:r>
              <a:rPr lang="en-US" sz="3200">
                <a:solidFill>
                  <a:srgbClr val="FFFFFF"/>
                </a:solidFill>
                <a:latin typeface="Montserrat Medium" panose="00000600000000000000" pitchFamily="2" charset="0"/>
              </a:rPr>
              <a:t> 5 tấn 100 kg </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942403" y="5162296"/>
            <a:ext cx="4323458" cy="1753429"/>
          </a:xfrm>
          <a:prstGeom prst="rect">
            <a:avLst/>
          </a:prstGeom>
        </p:spPr>
        <p:txBody>
          <a:bodyPr wrap="square" lIns="0" tIns="0" rIns="0" bIns="0" rtlCol="0" anchor="t">
            <a:spAutoFit/>
          </a:bodyPr>
          <a:lstStyle/>
          <a:p>
            <a:pPr algn="ctr">
              <a:lnSpc>
                <a:spcPct val="150000"/>
              </a:lnSpc>
              <a:spcAft>
                <a:spcPts val="600"/>
              </a:spcAft>
            </a:pPr>
            <a:r>
              <a:rPr lang="en-US" sz="2400">
                <a:solidFill>
                  <a:srgbClr val="FFFFFF"/>
                </a:solidFill>
                <a:latin typeface="Montserrat Medium" panose="00000600000000000000" pitchFamily="2" charset="0"/>
              </a:rPr>
              <a:t>Thực hiện </a:t>
            </a:r>
            <a:r>
              <a:rPr lang="vi-VN" sz="2400">
                <a:solidFill>
                  <a:srgbClr val="FFFFFF"/>
                </a:solidFill>
                <a:latin typeface="Montserrat Medium" panose="00000600000000000000" pitchFamily="2" charset="0"/>
              </a:rPr>
              <a:t>phép tính</a:t>
            </a:r>
            <a:r>
              <a:rPr lang="en-US" sz="2400">
                <a:solidFill>
                  <a:srgbClr val="FFFFFF"/>
                </a:solidFill>
                <a:latin typeface="Montserrat Medium" panose="00000600000000000000" pitchFamily="2" charset="0"/>
              </a:rPr>
              <a:t>:</a:t>
            </a:r>
            <a:endParaRPr lang="en-GB" sz="2400">
              <a:solidFill>
                <a:srgbClr val="FFFFFF"/>
              </a:solidFill>
              <a:latin typeface="Montserrat Medium" panose="00000600000000000000" pitchFamily="2" charset="0"/>
            </a:endParaRPr>
          </a:p>
          <a:p>
            <a:pPr algn="ctr">
              <a:lnSpc>
                <a:spcPct val="150000"/>
              </a:lnSpc>
              <a:spcAft>
                <a:spcPts val="600"/>
              </a:spcAft>
            </a:pPr>
            <a:r>
              <a:rPr lang="vi-VN" sz="2400">
                <a:solidFill>
                  <a:srgbClr val="FFFFFF"/>
                </a:solidFill>
                <a:latin typeface="Montserrat Medium" panose="00000600000000000000" pitchFamily="2" charset="0"/>
              </a:rPr>
              <a:t>5 tấn 70</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kg + 30</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kg</a:t>
            </a:r>
            <a:r>
              <a:rPr lang="en-GB" sz="2400">
                <a:solidFill>
                  <a:srgbClr val="FFFFFF"/>
                </a:solidFill>
                <a:latin typeface="Montserrat Medium" panose="00000600000000000000" pitchFamily="2" charset="0"/>
              </a:rPr>
              <a:t> = </a:t>
            </a:r>
            <a:r>
              <a:rPr lang="en-US" sz="2400">
                <a:solidFill>
                  <a:srgbClr val="FFFFFF"/>
                </a:solidFill>
                <a:latin typeface="Montserrat Medium" panose="00000600000000000000" pitchFamily="2" charset="0"/>
              </a:rPr>
              <a:t>?</a:t>
            </a:r>
          </a:p>
          <a:p>
            <a:pPr algn="ctr">
              <a:lnSpc>
                <a:spcPct val="150000"/>
              </a:lnSpc>
              <a:spcAft>
                <a:spcPts val="600"/>
              </a:spcAft>
            </a:pPr>
            <a:r>
              <a:rPr lang="en-US" sz="2400">
                <a:solidFill>
                  <a:srgbClr val="FFFFFF"/>
                </a:solidFill>
                <a:latin typeface="Montserrat Medium" panose="00000600000000000000" pitchFamily="2" charset="0"/>
              </a:rPr>
              <a:t>được kết quả là</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1BD6D1F8-8FA5-13C2-75E3-99830F0CF6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18753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590662" y="5471052"/>
            <a:ext cx="3146598" cy="984885"/>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Mẹ 44 tuổi, con 11 tuổi</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73867" y="5417002"/>
            <a:ext cx="5216125" cy="1107996"/>
          </a:xfrm>
          <a:prstGeom prst="rect">
            <a:avLst/>
          </a:prstGeom>
        </p:spPr>
        <p:txBody>
          <a:bodyPr wrap="square" lIns="0" tIns="0" rIns="0" bIns="0" rtlCol="0" anchor="t">
            <a:spAutoFit/>
          </a:bodyPr>
          <a:lstStyle/>
          <a:p>
            <a:pPr algn="just"/>
            <a:r>
              <a:rPr lang="vi-VN" sz="2400">
                <a:solidFill>
                  <a:srgbClr val="FFFFFF"/>
                </a:solidFill>
                <a:latin typeface="Montserrat Medium" panose="00000600000000000000" pitchFamily="2" charset="0"/>
              </a:rPr>
              <a:t>Tuổi mẹ và con là 55 tuổi, mẹ hơn con 33 tuổi. Hỏi mẹ bao nhiêu tuổi, con bao nhiêu tuổi?</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6EA1D9C8-12D8-4EDB-7172-DB628FB46C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16946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2780897" y="5308462"/>
            <a:ext cx="113473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151</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494962" y="5344522"/>
            <a:ext cx="5216125" cy="738664"/>
          </a:xfrm>
          <a:prstGeom prst="rect">
            <a:avLst/>
          </a:prstGeom>
        </p:spPr>
        <p:txBody>
          <a:bodyPr wrap="square" lIns="0" tIns="0" rIns="0" bIns="0" rtlCol="0" anchor="t">
            <a:spAutoFit/>
          </a:bodyPr>
          <a:lstStyle/>
          <a:p>
            <a:pPr algn="ctr"/>
            <a:r>
              <a:rPr lang="vi-VN" sz="2400">
                <a:solidFill>
                  <a:srgbClr val="FFFFFF"/>
                </a:solidFill>
                <a:latin typeface="Montserrat Medium" panose="00000600000000000000" pitchFamily="2" charset="0"/>
              </a:rPr>
              <a:t>Trung bình cộng của các số </a:t>
            </a:r>
            <a:endParaRPr lang="en-GB" sz="2400">
              <a:solidFill>
                <a:srgbClr val="FFFFFF"/>
              </a:solidFill>
              <a:latin typeface="Montserrat Medium" panose="00000600000000000000" pitchFamily="2" charset="0"/>
            </a:endParaRPr>
          </a:p>
          <a:p>
            <a:pPr algn="ctr"/>
            <a:r>
              <a:rPr lang="vi-VN" sz="2400">
                <a:solidFill>
                  <a:srgbClr val="FFFFFF"/>
                </a:solidFill>
                <a:latin typeface="Montserrat Medium" panose="00000600000000000000" pitchFamily="2" charset="0"/>
              </a:rPr>
              <a:t>150, 151 và 152</a:t>
            </a:r>
            <a:r>
              <a:rPr lang="en-US" sz="2400">
                <a:solidFill>
                  <a:srgbClr val="FFFFFF"/>
                </a:solidFill>
                <a:latin typeface="Montserrat Medium" panose="00000600000000000000" pitchFamily="2" charset="0"/>
              </a:rPr>
              <a:t> là</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365287FB-FC7B-E498-5295-59FA78F19A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28190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590662" y="5471052"/>
            <a:ext cx="314659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900 năm</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73867" y="5417002"/>
            <a:ext cx="5216125" cy="369332"/>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9 thế kỉ = …. năm</a:t>
            </a:r>
            <a:r>
              <a:rPr lang="en-US" sz="2400">
                <a:solidFill>
                  <a:srgbClr val="FFFFFF"/>
                </a:solidFill>
                <a:latin typeface="Montserrat Medium" panose="00000600000000000000" pitchFamily="2" charset="0"/>
              </a:rPr>
              <a:t>?</a:t>
            </a: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ABCD0F54-4D35-AEA5-09F9-21188D6597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26861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590662" y="5471052"/>
            <a:ext cx="314659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S = 48 m</a:t>
            </a:r>
            <a:r>
              <a:rPr lang="en-US" sz="3200" baseline="30000">
                <a:solidFill>
                  <a:srgbClr val="FFFFFF"/>
                </a:solidFill>
                <a:latin typeface="Montserrat Medium" panose="00000600000000000000" pitchFamily="2" charset="0"/>
              </a:rPr>
              <a:t>2</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725115" y="5279988"/>
            <a:ext cx="5475932" cy="1107996"/>
          </a:xfrm>
          <a:prstGeom prst="rect">
            <a:avLst/>
          </a:prstGeom>
        </p:spPr>
        <p:txBody>
          <a:bodyPr wrap="square" lIns="0" tIns="0" rIns="0" bIns="0" rtlCol="0" anchor="t">
            <a:spAutoFit/>
          </a:bodyPr>
          <a:lstStyle/>
          <a:p>
            <a:r>
              <a:rPr lang="en-GB" sz="2400">
                <a:solidFill>
                  <a:srgbClr val="FFFFFF"/>
                </a:solidFill>
                <a:latin typeface="Montserrat Medium" panose="00000600000000000000" pitchFamily="2" charset="0"/>
              </a:rPr>
              <a:t>H</a:t>
            </a:r>
            <a:r>
              <a:rPr lang="vi-VN" sz="2400">
                <a:solidFill>
                  <a:srgbClr val="FFFFFF"/>
                </a:solidFill>
                <a:latin typeface="Montserrat Medium" panose="00000600000000000000" pitchFamily="2" charset="0"/>
              </a:rPr>
              <a:t>ình chữ nhật </a:t>
            </a:r>
            <a:r>
              <a:rPr lang="en-GB" sz="2400">
                <a:solidFill>
                  <a:srgbClr val="FFFFFF"/>
                </a:solidFill>
                <a:latin typeface="Montserrat Medium" panose="00000600000000000000" pitchFamily="2" charset="0"/>
              </a:rPr>
              <a:t>có chiều dài là</a:t>
            </a:r>
            <a:r>
              <a:rPr lang="vi-VN" sz="2400">
                <a:solidFill>
                  <a:srgbClr val="FFFFFF"/>
                </a:solidFill>
                <a:latin typeface="Montserrat Medium" panose="00000600000000000000" pitchFamily="2" charset="0"/>
              </a:rPr>
              <a:t> </a:t>
            </a:r>
            <a:r>
              <a:rPr lang="en-GB" sz="2400">
                <a:solidFill>
                  <a:srgbClr val="FFFFFF"/>
                </a:solidFill>
                <a:latin typeface="Montserrat Medium" panose="00000600000000000000" pitchFamily="2" charset="0"/>
              </a:rPr>
              <a:t>12</a:t>
            </a:r>
            <a:r>
              <a:rPr lang="vi-VN" sz="2400">
                <a:solidFill>
                  <a:srgbClr val="FFFFFF"/>
                </a:solidFill>
                <a:latin typeface="Montserrat Medium" panose="00000600000000000000" pitchFamily="2" charset="0"/>
              </a:rPr>
              <a:t> m. Chiều dài hơn chiều rộng </a:t>
            </a:r>
            <a:r>
              <a:rPr lang="en-US" sz="2400">
                <a:solidFill>
                  <a:srgbClr val="FFFFFF"/>
                </a:solidFill>
                <a:latin typeface="Montserrat Medium" panose="00000600000000000000" pitchFamily="2" charset="0"/>
              </a:rPr>
              <a:t>8</a:t>
            </a:r>
            <a:r>
              <a:rPr lang="vi-VN" sz="2400">
                <a:solidFill>
                  <a:srgbClr val="FFFFFF"/>
                </a:solidFill>
                <a:latin typeface="Montserrat Medium" panose="00000600000000000000" pitchFamily="2" charset="0"/>
              </a:rPr>
              <a:t> m. </a:t>
            </a:r>
            <a:r>
              <a:rPr lang="en-US" sz="2400">
                <a:solidFill>
                  <a:srgbClr val="FFFFFF"/>
                </a:solidFill>
                <a:latin typeface="Montserrat Medium" panose="00000600000000000000" pitchFamily="2" charset="0"/>
              </a:rPr>
              <a:t>D</a:t>
            </a:r>
            <a:r>
              <a:rPr lang="vi-VN" sz="2400">
                <a:solidFill>
                  <a:srgbClr val="FFFFFF"/>
                </a:solidFill>
                <a:latin typeface="Montserrat Medium" panose="00000600000000000000" pitchFamily="2" charset="0"/>
              </a:rPr>
              <a:t>iện tích hình chữ nhật đó</a:t>
            </a:r>
            <a:r>
              <a:rPr lang="en-GB" sz="2400">
                <a:solidFill>
                  <a:srgbClr val="FFFFFF"/>
                </a:solidFill>
                <a:latin typeface="Montserrat Medium" panose="00000600000000000000" pitchFamily="2" charset="0"/>
              </a:rPr>
              <a:t> là</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90D17D18-748C-478F-A260-0B8ABC8341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386724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590662" y="5471052"/>
            <a:ext cx="3146598"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C = 60 cm</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73867" y="5417002"/>
            <a:ext cx="5216125" cy="738664"/>
          </a:xfrm>
          <a:prstGeom prst="rect">
            <a:avLst/>
          </a:prstGeom>
        </p:spPr>
        <p:txBody>
          <a:bodyPr wrap="square" lIns="0" tIns="0" rIns="0" bIns="0" rtlCol="0" anchor="t">
            <a:spAutoFit/>
          </a:bodyPr>
          <a:lstStyle/>
          <a:p>
            <a:pPr algn="l"/>
            <a:r>
              <a:rPr lang="en-GB" sz="2400">
                <a:solidFill>
                  <a:srgbClr val="FFFFFF"/>
                </a:solidFill>
                <a:latin typeface="Montserrat Medium" panose="00000600000000000000" pitchFamily="2" charset="0"/>
              </a:rPr>
              <a:t>Tính chu vi hình vuông có cạnh bằng 15 cm.</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7AB37CEA-4903-5DDB-8157-92E3D42A9A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72670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0967898" y="5454771"/>
            <a:ext cx="4714597" cy="984885"/>
          </a:xfrm>
          <a:prstGeom prst="rect">
            <a:avLst/>
          </a:prstGeom>
        </p:spPr>
        <p:txBody>
          <a:bodyPr wrap="square" lIns="0" tIns="0" rIns="0" bIns="0" rtlCol="0" anchor="t">
            <a:spAutoFit/>
          </a:bodyPr>
          <a:lstStyle/>
          <a:p>
            <a:r>
              <a:rPr lang="en-US" sz="3200">
                <a:solidFill>
                  <a:srgbClr val="FFFFFF"/>
                </a:solidFill>
                <a:latin typeface="Montserrat Medium" panose="00000600000000000000" pitchFamily="2" charset="0"/>
              </a:rPr>
              <a:t> (189 + 211) + (555 + 45)</a:t>
            </a:r>
          </a:p>
          <a:p>
            <a:r>
              <a:rPr lang="en-US" sz="3200">
                <a:solidFill>
                  <a:srgbClr val="FFFFFF"/>
                </a:solidFill>
                <a:latin typeface="Montserrat Medium" panose="00000600000000000000" pitchFamily="2" charset="0"/>
              </a:rPr>
              <a:t>= 400 + 600 = 1 000</a:t>
            </a:r>
          </a:p>
        </p:txBody>
      </p:sp>
      <p:sp>
        <p:nvSpPr>
          <p:cNvPr id="6" name="Freeform 6"/>
          <p:cNvSpPr/>
          <p:nvPr/>
        </p:nvSpPr>
        <p:spPr>
          <a:xfrm flipH="1">
            <a:off x="14782799" y="7229674"/>
            <a:ext cx="3986229" cy="4697114"/>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873867" y="5417002"/>
            <a:ext cx="5216125" cy="1045543"/>
          </a:xfrm>
          <a:prstGeom prst="rect">
            <a:avLst/>
          </a:prstGeom>
        </p:spPr>
        <p:txBody>
          <a:bodyPr wrap="square" lIns="0" tIns="0" rIns="0" bIns="0" rtlCol="0" anchor="t">
            <a:spAutoFit/>
          </a:bodyPr>
          <a:lstStyle/>
          <a:p>
            <a:pPr algn="ctr">
              <a:lnSpc>
                <a:spcPct val="150000"/>
              </a:lnSpc>
            </a:pPr>
            <a:r>
              <a:rPr lang="vi-VN" sz="2400">
                <a:solidFill>
                  <a:srgbClr val="FFFFFF"/>
                </a:solidFill>
                <a:latin typeface="Montserrat Medium" panose="00000600000000000000" pitchFamily="2" charset="0"/>
              </a:rPr>
              <a:t>Tính bằng cách thuận tiện nhất:</a:t>
            </a:r>
            <a:endParaRPr lang="en-GB" sz="2400">
              <a:solidFill>
                <a:srgbClr val="FFFFFF"/>
              </a:solidFill>
              <a:latin typeface="Montserrat Medium" panose="00000600000000000000" pitchFamily="2" charset="0"/>
            </a:endParaRPr>
          </a:p>
          <a:p>
            <a:pPr algn="ctr">
              <a:lnSpc>
                <a:spcPct val="150000"/>
              </a:lnSpc>
            </a:pPr>
            <a:r>
              <a:rPr lang="vi-VN" sz="2400">
                <a:solidFill>
                  <a:srgbClr val="FFFFFF"/>
                </a:solidFill>
                <a:latin typeface="Montserrat Medium" panose="00000600000000000000" pitchFamily="2" charset="0"/>
              </a:rPr>
              <a:t> 189 +</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555</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+ 211</a:t>
            </a:r>
            <a:r>
              <a:rPr lang="en-US" sz="2400">
                <a:solidFill>
                  <a:srgbClr val="FFFFFF"/>
                </a:solidFill>
                <a:latin typeface="Montserrat Medium" panose="00000600000000000000" pitchFamily="2" charset="0"/>
              </a:rPr>
              <a:t> </a:t>
            </a:r>
            <a:r>
              <a:rPr lang="vi-VN" sz="2400">
                <a:solidFill>
                  <a:srgbClr val="FFFFFF"/>
                </a:solidFill>
                <a:latin typeface="Montserrat Medium" panose="00000600000000000000" pitchFamily="2" charset="0"/>
              </a:rPr>
              <a:t>+ 45</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5EEFDA2F-D352-EB62-9695-32DFA287F0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40136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981200"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82452" y="3404504"/>
            <a:ext cx="6895412" cy="4024996"/>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323433" y="-681564"/>
            <a:ext cx="5216125" cy="6154720"/>
          </a:xfrm>
          <a:custGeom>
            <a:avLst/>
            <a:gdLst/>
            <a:ahLst/>
            <a:cxnLst/>
            <a:rect l="l" t="t" r="r" b="b"/>
            <a:pathLst>
              <a:path w="5216125" h="6154720">
                <a:moveTo>
                  <a:pt x="0" y="6154720"/>
                </a:moveTo>
                <a:lnTo>
                  <a:pt x="5216125" y="6154720"/>
                </a:lnTo>
                <a:lnTo>
                  <a:pt x="5216125" y="0"/>
                </a:lnTo>
                <a:lnTo>
                  <a:pt x="0" y="0"/>
                </a:lnTo>
                <a:lnTo>
                  <a:pt x="0" y="6154720"/>
                </a:lnTo>
                <a:close/>
              </a:path>
            </a:pathLst>
          </a:custGeom>
          <a:blipFill>
            <a:blip r:embed="rId5"/>
            <a:stretch>
              <a:fillRect/>
            </a:stretch>
          </a:blipFill>
        </p:spPr>
        <p:txBody>
          <a:bodyPr/>
          <a:lstStyle/>
          <a:p>
            <a:endParaRPr lang="en-US"/>
          </a:p>
        </p:txBody>
      </p:sp>
      <p:sp>
        <p:nvSpPr>
          <p:cNvPr id="5" name="TextBox 5"/>
          <p:cNvSpPr txBox="1"/>
          <p:nvPr/>
        </p:nvSpPr>
        <p:spPr>
          <a:xfrm>
            <a:off x="11930827" y="5434238"/>
            <a:ext cx="2788740" cy="492443"/>
          </a:xfrm>
          <a:prstGeom prst="rect">
            <a:avLst/>
          </a:prstGeom>
        </p:spPr>
        <p:txBody>
          <a:bodyPr wrap="square" lIns="0" tIns="0" rIns="0" bIns="0" rtlCol="0" anchor="t">
            <a:spAutoFit/>
          </a:bodyPr>
          <a:lstStyle/>
          <a:p>
            <a:pPr algn="l"/>
            <a:r>
              <a:rPr lang="en-US" sz="3200">
                <a:solidFill>
                  <a:srgbClr val="FFFFFF"/>
                </a:solidFill>
                <a:latin typeface="Montserrat Medium" panose="00000600000000000000" pitchFamily="2" charset="0"/>
              </a:rPr>
              <a:t> 1901 - 2000</a:t>
            </a:r>
          </a:p>
        </p:txBody>
      </p:sp>
      <p:sp>
        <p:nvSpPr>
          <p:cNvPr id="6" name="Freeform 6"/>
          <p:cNvSpPr/>
          <p:nvPr/>
        </p:nvSpPr>
        <p:spPr>
          <a:xfrm flipH="1">
            <a:off x="13915635" y="6000975"/>
            <a:ext cx="4853394" cy="5925813"/>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5"/>
            <a:stretch>
              <a:fillRect/>
            </a:stretch>
          </a:blipFill>
        </p:spPr>
        <p:txBody>
          <a:bodyPr/>
          <a:lstStyle/>
          <a:p>
            <a:endParaRPr lang="en-US"/>
          </a:p>
        </p:txBody>
      </p:sp>
      <p:sp>
        <p:nvSpPr>
          <p:cNvPr id="7" name="Freeform 7"/>
          <p:cNvSpPr/>
          <p:nvPr/>
        </p:nvSpPr>
        <p:spPr>
          <a:xfrm>
            <a:off x="0" y="727679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6"/>
            <a:stretch>
              <a:fillRect/>
            </a:stretch>
          </a:blipFill>
        </p:spPr>
        <p:txBody>
          <a:bodyPr/>
          <a:lstStyle/>
          <a:p>
            <a:endParaRPr lang="en-US"/>
          </a:p>
        </p:txBody>
      </p:sp>
      <p:sp>
        <p:nvSpPr>
          <p:cNvPr id="8" name="Freeform 8"/>
          <p:cNvSpPr/>
          <p:nvPr/>
        </p:nvSpPr>
        <p:spPr>
          <a:xfrm flipH="1" flipV="1">
            <a:off x="16062672" y="-1351049"/>
            <a:ext cx="2887722" cy="4601947"/>
          </a:xfrm>
          <a:custGeom>
            <a:avLst/>
            <a:gdLst/>
            <a:ahLst/>
            <a:cxnLst/>
            <a:rect l="l" t="t" r="r" b="b"/>
            <a:pathLst>
              <a:path w="2887722" h="4601947">
                <a:moveTo>
                  <a:pt x="2887722" y="4601947"/>
                </a:moveTo>
                <a:lnTo>
                  <a:pt x="0" y="4601947"/>
                </a:lnTo>
                <a:lnTo>
                  <a:pt x="0" y="0"/>
                </a:lnTo>
                <a:lnTo>
                  <a:pt x="2887722" y="0"/>
                </a:lnTo>
                <a:lnTo>
                  <a:pt x="2887722" y="4601947"/>
                </a:lnTo>
                <a:close/>
              </a:path>
            </a:pathLst>
          </a:custGeom>
          <a:blipFill>
            <a:blip r:embed="rId6"/>
            <a:stretch>
              <a:fillRect/>
            </a:stretch>
          </a:blipFill>
        </p:spPr>
        <p:txBody>
          <a:bodyPr/>
          <a:lstStyle/>
          <a:p>
            <a:endParaRPr lang="en-US"/>
          </a:p>
        </p:txBody>
      </p:sp>
      <p:sp>
        <p:nvSpPr>
          <p:cNvPr id="9" name="Freeform 9"/>
          <p:cNvSpPr/>
          <p:nvPr/>
        </p:nvSpPr>
        <p:spPr>
          <a:xfrm>
            <a:off x="7064202" y="-542822"/>
            <a:ext cx="7315200" cy="1492746"/>
          </a:xfrm>
          <a:custGeom>
            <a:avLst/>
            <a:gdLst/>
            <a:ahLst/>
            <a:cxnLst/>
            <a:rect l="l" t="t" r="r" b="b"/>
            <a:pathLst>
              <a:path w="7315200" h="1492746">
                <a:moveTo>
                  <a:pt x="0" y="0"/>
                </a:moveTo>
                <a:lnTo>
                  <a:pt x="7315200" y="0"/>
                </a:lnTo>
                <a:lnTo>
                  <a:pt x="7315200" y="1492746"/>
                </a:lnTo>
                <a:lnTo>
                  <a:pt x="0" y="1492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954442" y="5262311"/>
            <a:ext cx="5216125" cy="738664"/>
          </a:xfrm>
          <a:prstGeom prst="rect">
            <a:avLst/>
          </a:prstGeom>
        </p:spPr>
        <p:txBody>
          <a:bodyPr wrap="square" lIns="0" tIns="0" rIns="0" bIns="0" rtlCol="0" anchor="t">
            <a:spAutoFit/>
          </a:bodyPr>
          <a:lstStyle/>
          <a:p>
            <a:r>
              <a:rPr lang="vi-VN" sz="2400">
                <a:solidFill>
                  <a:srgbClr val="FFFFFF"/>
                </a:solidFill>
                <a:latin typeface="Montserrat Medium" panose="00000600000000000000" pitchFamily="2" charset="0"/>
              </a:rPr>
              <a:t>Thế kỉ thứ XX bắt đầu từ năm nào đến năm nào?</a:t>
            </a:r>
            <a:endParaRPr lang="en-US" sz="2400">
              <a:solidFill>
                <a:srgbClr val="FFFFFF"/>
              </a:solidFill>
              <a:latin typeface="Montserrat Medium" panose="00000600000000000000" pitchFamily="2" charset="0"/>
            </a:endParaRPr>
          </a:p>
        </p:txBody>
      </p:sp>
      <p:sp>
        <p:nvSpPr>
          <p:cNvPr id="11" name="TextBox 11"/>
          <p:cNvSpPr txBox="1"/>
          <p:nvPr/>
        </p:nvSpPr>
        <p:spPr>
          <a:xfrm>
            <a:off x="3207402" y="3687203"/>
            <a:ext cx="3892332" cy="996555"/>
          </a:xfrm>
          <a:prstGeom prst="rect">
            <a:avLst/>
          </a:prstGeom>
        </p:spPr>
        <p:txBody>
          <a:bodyPr wrap="square" lIns="0" tIns="0" rIns="0" bIns="0" rtlCol="0" anchor="t">
            <a:spAutoFit/>
          </a:bodyPr>
          <a:lstStyle>
            <a:defPPr>
              <a:defRPr lang="en-US"/>
            </a:defPPr>
            <a:lvl1pPr>
              <a:lnSpc>
                <a:spcPts val="6864"/>
              </a:lnSpc>
              <a:defRPr sz="6476">
                <a:solidFill>
                  <a:srgbClr val="FFFFFF"/>
                </a:solidFill>
                <a:latin typeface="Open Sauce Bold"/>
              </a:defRPr>
            </a:lvl1pPr>
          </a:lstStyle>
          <a:p>
            <a:pPr>
              <a:lnSpc>
                <a:spcPct val="100000"/>
              </a:lnSpc>
            </a:pPr>
            <a:r>
              <a:rPr lang="en-US">
                <a:latin typeface="Montserrat SemiBold" panose="00000700000000000000" pitchFamily="2" charset="0"/>
              </a:rPr>
              <a:t>CÂU HỎI</a:t>
            </a:r>
          </a:p>
        </p:txBody>
      </p:sp>
      <p:sp>
        <p:nvSpPr>
          <p:cNvPr id="13" name="TextBox 13"/>
          <p:cNvSpPr txBox="1"/>
          <p:nvPr/>
        </p:nvSpPr>
        <p:spPr>
          <a:xfrm>
            <a:off x="11496397" y="3668198"/>
            <a:ext cx="3657600" cy="996555"/>
          </a:xfrm>
          <a:prstGeom prst="rect">
            <a:avLst/>
          </a:prstGeom>
        </p:spPr>
        <p:txBody>
          <a:bodyPr wrap="square" lIns="0" tIns="0" rIns="0" bIns="0" rtlCol="0" anchor="t">
            <a:spAutoFit/>
          </a:bodyPr>
          <a:lstStyle/>
          <a:p>
            <a:pPr algn="l"/>
            <a:r>
              <a:rPr lang="en-US" sz="6476">
                <a:solidFill>
                  <a:srgbClr val="FFFFFF"/>
                </a:solidFill>
                <a:latin typeface="Montserrat SemiBold" panose="00000700000000000000" pitchFamily="2" charset="0"/>
              </a:rPr>
              <a:t>ĐÁP ÁN</a:t>
            </a:r>
          </a:p>
        </p:txBody>
      </p:sp>
      <p:sp>
        <p:nvSpPr>
          <p:cNvPr id="14" name="Freeform 14"/>
          <p:cNvSpPr/>
          <p:nvPr/>
        </p:nvSpPr>
        <p:spPr>
          <a:xfrm>
            <a:off x="4053487" y="9577772"/>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E76A7358-D8E1-B938-1FC5-D880BF0CB32F}"/>
              </a:ext>
            </a:extLst>
          </p:cNvPr>
          <p:cNvGrpSpPr/>
          <p:nvPr/>
        </p:nvGrpSpPr>
        <p:grpSpPr>
          <a:xfrm>
            <a:off x="8228512" y="8048497"/>
            <a:ext cx="1830976" cy="1830767"/>
            <a:chOff x="8228512" y="8048497"/>
            <a:chExt cx="1830976" cy="1830767"/>
          </a:xfrm>
        </p:grpSpPr>
        <p:grpSp>
          <p:nvGrpSpPr>
            <p:cNvPr id="15" name="Group 9">
              <a:extLst>
                <a:ext uri="{FF2B5EF4-FFF2-40B4-BE49-F238E27FC236}">
                  <a16:creationId xmlns:a16="http://schemas.microsoft.com/office/drawing/2014/main" id="{6A690111-16CA-B1F0-087A-3664EFE73524}"/>
                </a:ext>
              </a:extLst>
            </p:cNvPr>
            <p:cNvGrpSpPr/>
            <p:nvPr/>
          </p:nvGrpSpPr>
          <p:grpSpPr>
            <a:xfrm>
              <a:off x="8228512" y="8048497"/>
              <a:ext cx="1830976" cy="1830767"/>
              <a:chOff x="0" y="0"/>
              <a:chExt cx="6350013" cy="6349289"/>
            </a:xfrm>
          </p:grpSpPr>
          <p:sp>
            <p:nvSpPr>
              <p:cNvPr id="16" name="Freeform 10">
                <a:hlinkClick r:id="rId9" action="ppaction://hlinksldjump"/>
                <a:extLst>
                  <a:ext uri="{FF2B5EF4-FFF2-40B4-BE49-F238E27FC236}">
                    <a16:creationId xmlns:a16="http://schemas.microsoft.com/office/drawing/2014/main" id="{CF26D14B-24B1-0444-F675-9B8802A55CB9}"/>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0"/>
                <a:stretch>
                  <a:fillRect l="-25321" r="-25321"/>
                </a:stretch>
              </a:blipFill>
            </p:spPr>
            <p:txBody>
              <a:bodyPr/>
              <a:lstStyle/>
              <a:p>
                <a:endParaRPr lang="en-US"/>
              </a:p>
            </p:txBody>
          </p:sp>
        </p:grpSp>
        <p:sp>
          <p:nvSpPr>
            <p:cNvPr id="17" name="TextBox 5">
              <a:extLst>
                <a:ext uri="{FF2B5EF4-FFF2-40B4-BE49-F238E27FC236}">
                  <a16:creationId xmlns:a16="http://schemas.microsoft.com/office/drawing/2014/main" id="{9B90A73B-B1D8-61EE-DF4E-6D4B403FDBB9}"/>
                </a:ext>
              </a:extLst>
            </p:cNvPr>
            <p:cNvSpPr txBox="1"/>
            <p:nvPr/>
          </p:nvSpPr>
          <p:spPr>
            <a:xfrm>
              <a:off x="8349799" y="8882456"/>
              <a:ext cx="1632401" cy="399533"/>
            </a:xfrm>
            <a:prstGeom prst="rect">
              <a:avLst/>
            </a:prstGeom>
          </p:spPr>
          <p:txBody>
            <a:bodyPr wrap="square" lIns="0" tIns="0" rIns="0" bIns="0" rtlCol="0" anchor="t">
              <a:spAutoFit/>
            </a:bodyPr>
            <a:lstStyle/>
            <a:p>
              <a:pPr algn="l">
                <a:lnSpc>
                  <a:spcPts val="3098"/>
                </a:lnSpc>
              </a:pPr>
              <a:r>
                <a:rPr lang="en-US" sz="3200" b="1">
                  <a:solidFill>
                    <a:srgbClr val="FFFFFF"/>
                  </a:solidFill>
                  <a:latin typeface="Montserrat SemiBold" panose="00000700000000000000" pitchFamily="2" charset="0"/>
                </a:rPr>
                <a:t> </a:t>
              </a:r>
              <a:r>
                <a:rPr lang="en-US" sz="3200" b="1">
                  <a:solidFill>
                    <a:srgbClr val="FFFFFF"/>
                  </a:solidFill>
                  <a:latin typeface="Montserrat SemiBold" panose="00000700000000000000" pitchFamily="2" charset="0"/>
                  <a:hlinkClick r:id="rId9" action="ppaction://hlinksldjump"/>
                </a:rPr>
                <a:t>HOME</a:t>
              </a:r>
              <a:endParaRPr lang="en-US" sz="3200" b="1">
                <a:solidFill>
                  <a:srgbClr val="FFFFFF"/>
                </a:solidFill>
                <a:latin typeface="Montserrat SemiBold" panose="00000700000000000000" pitchFamily="2" charset="0"/>
              </a:endParaRPr>
            </a:p>
          </p:txBody>
        </p:sp>
      </p:grpSp>
      <p:sp>
        <p:nvSpPr>
          <p:cNvPr id="19" name="Oval 18">
            <a:extLst>
              <a:ext uri="{FF2B5EF4-FFF2-40B4-BE49-F238E27FC236}">
                <a16:creationId xmlns:a16="http://schemas.microsoft.com/office/drawing/2014/main" id="{E27227A7-FCC2-8F15-8405-C93BF99699E0}"/>
              </a:ext>
            </a:extLst>
          </p:cNvPr>
          <p:cNvSpPr/>
          <p:nvPr/>
        </p:nvSpPr>
        <p:spPr>
          <a:xfrm>
            <a:off x="8679201" y="2638325"/>
            <a:ext cx="1085850" cy="1085850"/>
          </a:xfrm>
          <a:prstGeom prst="ellipse">
            <a:avLst/>
          </a:prstGeom>
          <a:gradFill flip="none" rotWithShape="1">
            <a:gsLst>
              <a:gs pos="0">
                <a:srgbClr val="FF0000"/>
              </a:gs>
              <a:gs pos="50000">
                <a:srgbClr val="92D050"/>
              </a:gs>
              <a:gs pos="100000">
                <a:srgbClr val="FFFF00"/>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58FFB4-BD6C-4B6D-1AD9-25449AE17053}"/>
              </a:ext>
            </a:extLst>
          </p:cNvPr>
          <p:cNvSpPr/>
          <p:nvPr/>
        </p:nvSpPr>
        <p:spPr>
          <a:xfrm>
            <a:off x="8830588" y="2799121"/>
            <a:ext cx="764257" cy="7642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F5147C-4D75-F40A-8CE6-2CA84F6972C9}"/>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0</a:t>
            </a:r>
          </a:p>
        </p:txBody>
      </p:sp>
      <p:sp>
        <p:nvSpPr>
          <p:cNvPr id="22" name="TextBox 21">
            <a:extLst>
              <a:ext uri="{FF2B5EF4-FFF2-40B4-BE49-F238E27FC236}">
                <a16:creationId xmlns:a16="http://schemas.microsoft.com/office/drawing/2014/main" id="{8C3D2685-DE73-80FF-63C7-4E5F442B114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a:t>
            </a:r>
          </a:p>
        </p:txBody>
      </p:sp>
      <p:sp>
        <p:nvSpPr>
          <p:cNvPr id="23" name="TextBox 22">
            <a:extLst>
              <a:ext uri="{FF2B5EF4-FFF2-40B4-BE49-F238E27FC236}">
                <a16:creationId xmlns:a16="http://schemas.microsoft.com/office/drawing/2014/main" id="{6C9E7E0A-E654-3526-014E-50D627FC3182}"/>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2</a:t>
            </a:r>
          </a:p>
        </p:txBody>
      </p:sp>
      <p:sp>
        <p:nvSpPr>
          <p:cNvPr id="24" name="TextBox 23">
            <a:extLst>
              <a:ext uri="{FF2B5EF4-FFF2-40B4-BE49-F238E27FC236}">
                <a16:creationId xmlns:a16="http://schemas.microsoft.com/office/drawing/2014/main" id="{642214F9-340A-3F54-F9BF-9696EF947B35}"/>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3</a:t>
            </a:r>
          </a:p>
        </p:txBody>
      </p:sp>
      <p:sp>
        <p:nvSpPr>
          <p:cNvPr id="25" name="TextBox 24">
            <a:extLst>
              <a:ext uri="{FF2B5EF4-FFF2-40B4-BE49-F238E27FC236}">
                <a16:creationId xmlns:a16="http://schemas.microsoft.com/office/drawing/2014/main" id="{D0359355-FE64-D485-C3D5-824DCA1F6E40}"/>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4</a:t>
            </a:r>
          </a:p>
        </p:txBody>
      </p:sp>
      <p:sp>
        <p:nvSpPr>
          <p:cNvPr id="26" name="TextBox 25">
            <a:extLst>
              <a:ext uri="{FF2B5EF4-FFF2-40B4-BE49-F238E27FC236}">
                <a16:creationId xmlns:a16="http://schemas.microsoft.com/office/drawing/2014/main" id="{E525FDAA-92AB-290A-F5D7-6EEEF37F9118}"/>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5</a:t>
            </a:r>
          </a:p>
        </p:txBody>
      </p:sp>
      <p:sp>
        <p:nvSpPr>
          <p:cNvPr id="27" name="TextBox 26">
            <a:extLst>
              <a:ext uri="{FF2B5EF4-FFF2-40B4-BE49-F238E27FC236}">
                <a16:creationId xmlns:a16="http://schemas.microsoft.com/office/drawing/2014/main" id="{5DEFEF3E-070C-6F35-129E-801A3D6B18AE}"/>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6</a:t>
            </a:r>
          </a:p>
        </p:txBody>
      </p:sp>
      <p:sp>
        <p:nvSpPr>
          <p:cNvPr id="28" name="TextBox 27">
            <a:extLst>
              <a:ext uri="{FF2B5EF4-FFF2-40B4-BE49-F238E27FC236}">
                <a16:creationId xmlns:a16="http://schemas.microsoft.com/office/drawing/2014/main" id="{CDEDAD0E-6358-CA54-56FA-8995C8718956}"/>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7</a:t>
            </a:r>
          </a:p>
        </p:txBody>
      </p:sp>
      <p:sp>
        <p:nvSpPr>
          <p:cNvPr id="29" name="TextBox 28">
            <a:extLst>
              <a:ext uri="{FF2B5EF4-FFF2-40B4-BE49-F238E27FC236}">
                <a16:creationId xmlns:a16="http://schemas.microsoft.com/office/drawing/2014/main" id="{13010C48-3922-0C39-D9FE-6F11D7908E2D}"/>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8</a:t>
            </a:r>
          </a:p>
        </p:txBody>
      </p:sp>
      <p:sp>
        <p:nvSpPr>
          <p:cNvPr id="30" name="TextBox 29">
            <a:extLst>
              <a:ext uri="{FF2B5EF4-FFF2-40B4-BE49-F238E27FC236}">
                <a16:creationId xmlns:a16="http://schemas.microsoft.com/office/drawing/2014/main" id="{59A96228-AA53-8FC6-38A8-3C6C3A83B8E4}"/>
              </a:ext>
            </a:extLst>
          </p:cNvPr>
          <p:cNvSpPr txBox="1"/>
          <p:nvPr/>
        </p:nvSpPr>
        <p:spPr>
          <a:xfrm>
            <a:off x="8821164" y="2799121"/>
            <a:ext cx="773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9</a:t>
            </a:r>
          </a:p>
        </p:txBody>
      </p:sp>
      <p:sp>
        <p:nvSpPr>
          <p:cNvPr id="31" name="TextBox 30">
            <a:extLst>
              <a:ext uri="{FF2B5EF4-FFF2-40B4-BE49-F238E27FC236}">
                <a16:creationId xmlns:a16="http://schemas.microsoft.com/office/drawing/2014/main" id="{254F88BB-E304-0845-BD0B-788211FC033F}"/>
              </a:ext>
            </a:extLst>
          </p:cNvPr>
          <p:cNvSpPr txBox="1"/>
          <p:nvPr/>
        </p:nvSpPr>
        <p:spPr>
          <a:xfrm>
            <a:off x="8773202" y="2799121"/>
            <a:ext cx="773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10</a:t>
            </a:r>
          </a:p>
        </p:txBody>
      </p:sp>
      <p:pic>
        <p:nvPicPr>
          <p:cNvPr id="12" name="Picture 11">
            <a:extLst>
              <a:ext uri="{FF2B5EF4-FFF2-40B4-BE49-F238E27FC236}">
                <a16:creationId xmlns:a16="http://schemas.microsoft.com/office/drawing/2014/main" id="{ED888CA9-B9EB-8FF3-35AF-8767C9E9ED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Tree>
    <p:extLst>
      <p:ext uri="{BB962C8B-B14F-4D97-AF65-F5344CB8AC3E}">
        <p14:creationId xmlns:p14="http://schemas.microsoft.com/office/powerpoint/2010/main" val="22242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10000"/>
                                        <p:tgtEl>
                                          <p:spTgt spid="19"/>
                                        </p:tgtEl>
                                      </p:cBhvr>
                                    </p:animEffect>
                                    <p:set>
                                      <p:cBhvr>
                                        <p:cTn id="41" dur="1" fill="hold">
                                          <p:stCondLst>
                                            <p:cond delay="99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10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xit" presetSubtype="0" fill="hold" grpId="1" nodeType="withEffect">
                                  <p:stCondLst>
                                    <p:cond delay="100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xit" presetSubtype="0" fill="hold" grpId="1" nodeType="withEffect">
                                  <p:stCondLst>
                                    <p:cond delay="2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grpId="0" nodeType="withEffect">
                                  <p:stCondLst>
                                    <p:cond delay="300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grpId="1" nodeType="withEffect">
                                  <p:stCondLst>
                                    <p:cond delay="30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grpId="0" nodeType="withEffect">
                                  <p:stCondLst>
                                    <p:cond delay="4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xit" presetSubtype="0" fill="hold" grpId="1" nodeType="withEffect">
                                  <p:stCondLst>
                                    <p:cond delay="400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5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xit" presetSubtype="0" fill="hold" grpId="1" nodeType="withEffect">
                                  <p:stCondLst>
                                    <p:cond delay="500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0" nodeType="withEffect">
                                  <p:stCondLst>
                                    <p:cond delay="60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xit" presetSubtype="0" fill="hold" grpId="1" nodeType="withEffect">
                                  <p:stCondLst>
                                    <p:cond delay="600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ntr" presetSubtype="0" fill="hold" grpId="0" nodeType="withEffect">
                                  <p:stCondLst>
                                    <p:cond delay="7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 nodeType="withEffect">
                                  <p:stCondLst>
                                    <p:cond delay="70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800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xit" presetSubtype="0" fill="hold" grpId="1" nodeType="withEffect">
                                  <p:stCondLst>
                                    <p:cond delay="800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ntr" presetSubtype="0" fill="hold" grpId="0" nodeType="withEffect">
                                  <p:stCondLst>
                                    <p:cond delay="900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xit" presetSubtype="0" fill="hold" grpId="1" nodeType="withEffect">
                                  <p:stCondLst>
                                    <p:cond delay="900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ntr" presetSubtype="0" fill="hold" grpId="0" nodeType="withEffect">
                                  <p:stCondLst>
                                    <p:cond delay="10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3"/>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childTnLst>
                          </p:cTn>
                        </p:par>
                      </p:childTnLst>
                    </p:cTn>
                  </p:par>
                </p:childTnLst>
              </p:cTn>
              <p:nextCondLst>
                <p:cond evt="onClick" delay="0">
                  <p:tgtEl>
                    <p:spTgt spid="3"/>
                  </p:tgtEl>
                </p:cond>
              </p:nextCondLst>
            </p:seq>
          </p:childTnLst>
        </p:cTn>
      </p:par>
    </p:tnLst>
    <p:bldLst>
      <p:bldP spid="5" grpId="0"/>
      <p:bldP spid="10" grpId="0"/>
      <p:bldP spid="11" grpId="0"/>
      <p:bldP spid="13" grpId="0"/>
      <p:bldP spid="19" grpId="0" animBg="1"/>
      <p:bldP spid="19" grpId="1" animBg="1"/>
      <p:bldP spid="20" grpId="0" animBg="1"/>
      <p:bldP spid="21" grpId="0"/>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5744518" y="885573"/>
            <a:ext cx="3657600" cy="1435608"/>
          </a:xfrm>
          <a:custGeom>
            <a:avLst/>
            <a:gdLst/>
            <a:ahLst/>
            <a:cxnLst/>
            <a:rect l="l" t="t" r="r" b="b"/>
            <a:pathLst>
              <a:path w="3657600" h="1435608">
                <a:moveTo>
                  <a:pt x="0" y="0"/>
                </a:moveTo>
                <a:lnTo>
                  <a:pt x="3657600" y="0"/>
                </a:lnTo>
                <a:lnTo>
                  <a:pt x="3657600" y="1435608"/>
                </a:lnTo>
                <a:lnTo>
                  <a:pt x="0" y="1435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08424" y="3014510"/>
            <a:ext cx="3556163" cy="3523834"/>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9816169" y="6769198"/>
            <a:ext cx="3556163" cy="2215991"/>
          </a:xfrm>
          <a:prstGeom prst="rect">
            <a:avLst/>
          </a:prstGeom>
        </p:spPr>
        <p:txBody>
          <a:bodyPr wrap="square" lIns="0" tIns="0" rIns="0" bIns="0" rtlCol="0" anchor="t">
            <a:spAutoFit/>
          </a:bodyPr>
          <a:lstStyle/>
          <a:p>
            <a:pPr algn="ctr"/>
            <a:r>
              <a:rPr lang="vi-VN" sz="2400">
                <a:solidFill>
                  <a:srgbClr val="9B6543"/>
                </a:solidFill>
                <a:latin typeface="Montserrat SemiBold" panose="00000700000000000000" pitchFamily="2" charset="0"/>
              </a:rPr>
              <a:t>Làm tròn được một số thập phân tới số tự nhiên gần nhất hoặc tới số thập phân có một hoặc hai chữ số ở phần thập phân. </a:t>
            </a:r>
            <a:endParaRPr lang="en-US" sz="2400">
              <a:solidFill>
                <a:srgbClr val="9B6543"/>
              </a:solidFill>
              <a:latin typeface="Montserrat SemiBold" panose="00000700000000000000" pitchFamily="2" charset="0"/>
            </a:endParaRPr>
          </a:p>
        </p:txBody>
      </p:sp>
      <p:sp>
        <p:nvSpPr>
          <p:cNvPr id="5" name="Freeform 5"/>
          <p:cNvSpPr/>
          <p:nvPr/>
        </p:nvSpPr>
        <p:spPr>
          <a:xfrm>
            <a:off x="5334000" y="3014510"/>
            <a:ext cx="3556163" cy="3523834"/>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9828789" y="2978035"/>
            <a:ext cx="3556163" cy="3523834"/>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V="1">
            <a:off x="-381000" y="-535375"/>
            <a:ext cx="5034342" cy="2894656"/>
          </a:xfrm>
          <a:custGeom>
            <a:avLst/>
            <a:gdLst/>
            <a:ahLst/>
            <a:cxnLst/>
            <a:rect l="l" t="t" r="r" b="b"/>
            <a:pathLst>
              <a:path w="5863057" h="4114800">
                <a:moveTo>
                  <a:pt x="0" y="4114800"/>
                </a:moveTo>
                <a:lnTo>
                  <a:pt x="5863056" y="4114800"/>
                </a:lnTo>
                <a:lnTo>
                  <a:pt x="5863056"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221173" y="7432263"/>
            <a:ext cx="2686038" cy="738664"/>
          </a:xfrm>
          <a:prstGeom prst="rect">
            <a:avLst/>
          </a:prstGeom>
        </p:spPr>
        <p:txBody>
          <a:bodyPr wrap="square" lIns="0" tIns="0" rIns="0" bIns="0" rtlCol="0" anchor="t">
            <a:spAutoFit/>
          </a:bodyPr>
          <a:lstStyle/>
          <a:p>
            <a:pPr algn="ctr"/>
            <a:r>
              <a:rPr lang="vi-VN" sz="2400">
                <a:solidFill>
                  <a:srgbClr val="9B6543"/>
                </a:solidFill>
                <a:latin typeface="Montserrat SemiBold" panose="00000700000000000000" pitchFamily="2" charset="0"/>
              </a:rPr>
              <a:t>Đọc, viết được số thập phân</a:t>
            </a:r>
            <a:r>
              <a:rPr lang="en-US" sz="2400">
                <a:solidFill>
                  <a:srgbClr val="9B6543"/>
                </a:solidFill>
                <a:latin typeface="Montserrat SemiBold" panose="00000700000000000000" pitchFamily="2" charset="0"/>
              </a:rPr>
              <a:t>.</a:t>
            </a:r>
            <a:r>
              <a:rPr lang="vi-VN" sz="2400">
                <a:solidFill>
                  <a:srgbClr val="9B6543"/>
                </a:solidFill>
                <a:latin typeface="Montserrat SemiBold" panose="00000700000000000000" pitchFamily="2" charset="0"/>
              </a:rPr>
              <a:t> </a:t>
            </a:r>
            <a:endParaRPr lang="en-US" sz="2400">
              <a:solidFill>
                <a:srgbClr val="9B6543"/>
              </a:solidFill>
              <a:latin typeface="Montserrat SemiBold" panose="00000700000000000000" pitchFamily="2" charset="0"/>
            </a:endParaRPr>
          </a:p>
        </p:txBody>
      </p:sp>
      <p:sp>
        <p:nvSpPr>
          <p:cNvPr id="9" name="Freeform 9"/>
          <p:cNvSpPr/>
          <p:nvPr/>
        </p:nvSpPr>
        <p:spPr>
          <a:xfrm flipH="1">
            <a:off x="15964588" y="8522084"/>
            <a:ext cx="3217460" cy="1664874"/>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964225" y="5996571"/>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5334000" y="951926"/>
            <a:ext cx="8746065" cy="923330"/>
          </a:xfrm>
          <a:prstGeom prst="rect">
            <a:avLst/>
          </a:prstGeom>
        </p:spPr>
        <p:txBody>
          <a:bodyPr lIns="0" tIns="0" rIns="0" bIns="0" rtlCol="0" anchor="t">
            <a:spAutoFit/>
          </a:bodyPr>
          <a:lstStyle/>
          <a:p>
            <a:pPr algn="ctr"/>
            <a:r>
              <a:rPr lang="en-US" sz="6000" b="1">
                <a:solidFill>
                  <a:srgbClr val="9B6543"/>
                </a:solidFill>
                <a:latin typeface="Montserrat SemiBold" panose="00000700000000000000" pitchFamily="2" charset="0"/>
              </a:rPr>
              <a:t>MỤC TIÊU</a:t>
            </a:r>
          </a:p>
        </p:txBody>
      </p:sp>
      <p:sp>
        <p:nvSpPr>
          <p:cNvPr id="13" name="TextBox 13"/>
          <p:cNvSpPr txBox="1"/>
          <p:nvPr/>
        </p:nvSpPr>
        <p:spPr>
          <a:xfrm>
            <a:off x="5334001" y="6912033"/>
            <a:ext cx="3556162" cy="1846659"/>
          </a:xfrm>
          <a:prstGeom prst="rect">
            <a:avLst/>
          </a:prstGeom>
        </p:spPr>
        <p:txBody>
          <a:bodyPr wrap="square" lIns="0" tIns="0" rIns="0" bIns="0" rtlCol="0" anchor="t">
            <a:spAutoFit/>
          </a:bodyPr>
          <a:lstStyle/>
          <a:p>
            <a:pPr algn="ctr"/>
            <a:r>
              <a:rPr lang="vi-VN" sz="2400">
                <a:solidFill>
                  <a:srgbClr val="9B6543"/>
                </a:solidFill>
                <a:latin typeface="Montserrat SemiBold" panose="00000700000000000000" pitchFamily="2" charset="0"/>
              </a:rPr>
              <a:t>Nhận biết được số thập phân gồm phần nguyên, phần thập phân và hàng của số thập phân.</a:t>
            </a:r>
            <a:endParaRPr lang="en-US" sz="2400">
              <a:solidFill>
                <a:srgbClr val="9B6543"/>
              </a:solidFill>
              <a:latin typeface="Montserrat SemiBold" panose="00000700000000000000" pitchFamily="2" charset="0"/>
            </a:endParaRPr>
          </a:p>
        </p:txBody>
      </p:sp>
      <p:pic>
        <p:nvPicPr>
          <p:cNvPr id="16" name="Picture 15">
            <a:extLst>
              <a:ext uri="{FF2B5EF4-FFF2-40B4-BE49-F238E27FC236}">
                <a16:creationId xmlns:a16="http://schemas.microsoft.com/office/drawing/2014/main" id="{C90F5DA5-F4BB-9D6D-7336-4481C2F332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sp>
        <p:nvSpPr>
          <p:cNvPr id="17" name="TextBox 4">
            <a:extLst>
              <a:ext uri="{FF2B5EF4-FFF2-40B4-BE49-F238E27FC236}">
                <a16:creationId xmlns:a16="http://schemas.microsoft.com/office/drawing/2014/main" id="{E2827776-A906-F784-AAE1-DB33AD61C6B1}"/>
              </a:ext>
            </a:extLst>
          </p:cNvPr>
          <p:cNvSpPr txBox="1"/>
          <p:nvPr/>
        </p:nvSpPr>
        <p:spPr>
          <a:xfrm>
            <a:off x="14037858" y="6727366"/>
            <a:ext cx="3657600" cy="1846659"/>
          </a:xfrm>
          <a:prstGeom prst="rect">
            <a:avLst/>
          </a:prstGeom>
        </p:spPr>
        <p:txBody>
          <a:bodyPr wrap="square" lIns="0" tIns="0" rIns="0" bIns="0" rtlCol="0" anchor="t">
            <a:spAutoFit/>
          </a:bodyPr>
          <a:lstStyle/>
          <a:p>
            <a:pPr algn="ctr"/>
            <a:r>
              <a:rPr lang="vi-VN" sz="2400">
                <a:solidFill>
                  <a:srgbClr val="9B6543"/>
                </a:solidFill>
                <a:latin typeface="Montserrat SemiBold" panose="00000700000000000000" pitchFamily="2" charset="0"/>
              </a:rPr>
              <a:t>Vận dụng kĩ năng thiết kế sản phẩm thủ công kĩ thuật đơn giản để làm sản phẩm “Dụng cụ học số thập phân”.</a:t>
            </a:r>
            <a:endParaRPr lang="en-US" sz="2400">
              <a:solidFill>
                <a:srgbClr val="9B6543"/>
              </a:solidFill>
              <a:latin typeface="Montserrat SemiBold" panose="00000700000000000000" pitchFamily="2" charset="0"/>
            </a:endParaRPr>
          </a:p>
        </p:txBody>
      </p:sp>
      <p:sp>
        <p:nvSpPr>
          <p:cNvPr id="18" name="Freeform 6">
            <a:extLst>
              <a:ext uri="{FF2B5EF4-FFF2-40B4-BE49-F238E27FC236}">
                <a16:creationId xmlns:a16="http://schemas.microsoft.com/office/drawing/2014/main" id="{451782BA-3AA9-3F64-9540-165100772C92}"/>
              </a:ext>
            </a:extLst>
          </p:cNvPr>
          <p:cNvSpPr/>
          <p:nvPr/>
        </p:nvSpPr>
        <p:spPr>
          <a:xfrm>
            <a:off x="14116684" y="2978035"/>
            <a:ext cx="3556163" cy="3523834"/>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7">
            <a:extLst>
              <a:ext uri="{FF2B5EF4-FFF2-40B4-BE49-F238E27FC236}">
                <a16:creationId xmlns:a16="http://schemas.microsoft.com/office/drawing/2014/main" id="{37F8399B-3179-9695-D5B1-2D09CF4A13CD}"/>
              </a:ext>
            </a:extLst>
          </p:cNvPr>
          <p:cNvSpPr txBox="1"/>
          <p:nvPr/>
        </p:nvSpPr>
        <p:spPr>
          <a:xfrm>
            <a:off x="1386958" y="3850468"/>
            <a:ext cx="2354468" cy="1692771"/>
          </a:xfrm>
          <a:prstGeom prst="rect">
            <a:avLst/>
          </a:prstGeom>
        </p:spPr>
        <p:txBody>
          <a:bodyPr wrap="square" lIns="0" tIns="0" rIns="0" bIns="0" rtlCol="0" anchor="t">
            <a:spAutoFit/>
          </a:bodyPr>
          <a:lstStyle/>
          <a:p>
            <a:pPr algn="ctr">
              <a:lnSpc>
                <a:spcPct val="150000"/>
              </a:lnSpc>
            </a:pPr>
            <a:r>
              <a:rPr lang="en-US" sz="8000">
                <a:solidFill>
                  <a:srgbClr val="002060"/>
                </a:solidFill>
                <a:latin typeface="Pattaya" panose="00000500000000000000" pitchFamily="2" charset="-34"/>
                <a:cs typeface="Pattaya" panose="00000500000000000000" pitchFamily="2" charset="-34"/>
              </a:rPr>
              <a:t>2,67</a:t>
            </a:r>
          </a:p>
        </p:txBody>
      </p:sp>
      <p:pic>
        <p:nvPicPr>
          <p:cNvPr id="21" name="Picture 20">
            <a:extLst>
              <a:ext uri="{FF2B5EF4-FFF2-40B4-BE49-F238E27FC236}">
                <a16:creationId xmlns:a16="http://schemas.microsoft.com/office/drawing/2014/main" id="{D053F022-1664-6BB8-A3C1-BE82A2D3B929}"/>
              </a:ext>
            </a:extLst>
          </p:cNvPr>
          <p:cNvPicPr>
            <a:picLocks noChangeAspect="1"/>
          </p:cNvPicPr>
          <p:nvPr/>
        </p:nvPicPr>
        <p:blipFill>
          <a:blip r:embed="rId12"/>
          <a:stretch>
            <a:fillRect/>
          </a:stretch>
        </p:blipFill>
        <p:spPr>
          <a:xfrm>
            <a:off x="5563845" y="4024170"/>
            <a:ext cx="3036265" cy="1345365"/>
          </a:xfrm>
          <a:prstGeom prst="rect">
            <a:avLst/>
          </a:prstGeom>
        </p:spPr>
      </p:pic>
      <p:pic>
        <p:nvPicPr>
          <p:cNvPr id="14" name="Picture 13">
            <a:extLst>
              <a:ext uri="{FF2B5EF4-FFF2-40B4-BE49-F238E27FC236}">
                <a16:creationId xmlns:a16="http://schemas.microsoft.com/office/drawing/2014/main" id="{C0F1A150-92B9-C961-5C9F-F9AC30F3369C}"/>
              </a:ext>
            </a:extLst>
          </p:cNvPr>
          <p:cNvPicPr>
            <a:picLocks noChangeAspect="1"/>
          </p:cNvPicPr>
          <p:nvPr/>
        </p:nvPicPr>
        <p:blipFill>
          <a:blip r:embed="rId13"/>
          <a:stretch>
            <a:fillRect/>
          </a:stretch>
        </p:blipFill>
        <p:spPr>
          <a:xfrm>
            <a:off x="10278298" y="3843790"/>
            <a:ext cx="2657143" cy="1838095"/>
          </a:xfrm>
          <a:prstGeom prst="rect">
            <a:avLst/>
          </a:prstGeom>
        </p:spPr>
      </p:pic>
      <p:pic>
        <p:nvPicPr>
          <p:cNvPr id="20" name="Picture 19">
            <a:extLst>
              <a:ext uri="{FF2B5EF4-FFF2-40B4-BE49-F238E27FC236}">
                <a16:creationId xmlns:a16="http://schemas.microsoft.com/office/drawing/2014/main" id="{37B603F3-009F-0D0E-4EC5-9A4695F3BC42}"/>
              </a:ext>
            </a:extLst>
          </p:cNvPr>
          <p:cNvPicPr>
            <a:picLocks noChangeAspect="1"/>
          </p:cNvPicPr>
          <p:nvPr/>
        </p:nvPicPr>
        <p:blipFill>
          <a:blip r:embed="rId14"/>
          <a:stretch>
            <a:fillRect/>
          </a:stretch>
        </p:blipFill>
        <p:spPr>
          <a:xfrm>
            <a:off x="14480940" y="3857475"/>
            <a:ext cx="2898636" cy="1838095"/>
          </a:xfrm>
          <a:prstGeom prst="rect">
            <a:avLst/>
          </a:prstGeom>
        </p:spPr>
      </p:pic>
    </p:spTree>
    <p:extLst>
      <p:ext uri="{BB962C8B-B14F-4D97-AF65-F5344CB8AC3E}">
        <p14:creationId xmlns:p14="http://schemas.microsoft.com/office/powerpoint/2010/main" val="425531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21" presetClass="entr" presetSubtype="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heel(1)">
                                      <p:cBhvr>
                                        <p:cTn id="47" dur="2000"/>
                                        <p:tgtEl>
                                          <p:spTgt spid="6"/>
                                        </p:tgtEl>
                                      </p:cBhvr>
                                    </p:animEffect>
                                  </p:childTnLst>
                                </p:cTn>
                              </p:par>
                              <p:par>
                                <p:cTn id="48" presetID="21" presetClass="entr" presetSubtype="1"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fltVal val="0"/>
                                          </p:val>
                                        </p:tav>
                                        <p:tav tm="100000">
                                          <p:val>
                                            <p:strVal val="#ppt_w"/>
                                          </p:val>
                                        </p:tav>
                                      </p:tavLst>
                                    </p:anim>
                                    <p:anim calcmode="lin" valueType="num">
                                      <p:cBhvr>
                                        <p:cTn id="61" dur="1000" fill="hold"/>
                                        <p:tgtEl>
                                          <p:spTgt spid="18"/>
                                        </p:tgtEl>
                                        <p:attrNameLst>
                                          <p:attrName>ppt_h</p:attrName>
                                        </p:attrNameLst>
                                      </p:cBhvr>
                                      <p:tavLst>
                                        <p:tav tm="0">
                                          <p:val>
                                            <p:fltVal val="0"/>
                                          </p:val>
                                        </p:tav>
                                        <p:tav tm="100000">
                                          <p:val>
                                            <p:strVal val="#ppt_h"/>
                                          </p:val>
                                        </p:tav>
                                      </p:tavLst>
                                    </p:anim>
                                    <p:anim calcmode="lin" valueType="num">
                                      <p:cBhvr>
                                        <p:cTn id="62" dur="1000" fill="hold"/>
                                        <p:tgtEl>
                                          <p:spTgt spid="18"/>
                                        </p:tgtEl>
                                        <p:attrNameLst>
                                          <p:attrName>style.rotation</p:attrName>
                                        </p:attrNameLst>
                                      </p:cBhvr>
                                      <p:tavLst>
                                        <p:tav tm="0">
                                          <p:val>
                                            <p:fltVal val="90"/>
                                          </p:val>
                                        </p:tav>
                                        <p:tav tm="100000">
                                          <p:val>
                                            <p:fltVal val="0"/>
                                          </p:val>
                                        </p:tav>
                                      </p:tavLst>
                                    </p:anim>
                                    <p:animEffect transition="in" filter="fade">
                                      <p:cBhvr>
                                        <p:cTn id="63" dur="1000"/>
                                        <p:tgtEl>
                                          <p:spTgt spid="18"/>
                                        </p:tgtEl>
                                      </p:cBhvr>
                                    </p:animEffect>
                                  </p:childTnLst>
                                </p:cTn>
                              </p:par>
                              <p:par>
                                <p:cTn id="64" presetID="31"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fltVal val="0"/>
                                          </p:val>
                                        </p:tav>
                                        <p:tav tm="100000">
                                          <p:val>
                                            <p:strVal val="#ppt_w"/>
                                          </p:val>
                                        </p:tav>
                                      </p:tavLst>
                                    </p:anim>
                                    <p:anim calcmode="lin" valueType="num">
                                      <p:cBhvr>
                                        <p:cTn id="67" dur="1000" fill="hold"/>
                                        <p:tgtEl>
                                          <p:spTgt spid="20"/>
                                        </p:tgtEl>
                                        <p:attrNameLst>
                                          <p:attrName>ppt_h</p:attrName>
                                        </p:attrNameLst>
                                      </p:cBhvr>
                                      <p:tavLst>
                                        <p:tav tm="0">
                                          <p:val>
                                            <p:fltVal val="0"/>
                                          </p:val>
                                        </p:tav>
                                        <p:tav tm="100000">
                                          <p:val>
                                            <p:strVal val="#ppt_h"/>
                                          </p:val>
                                        </p:tav>
                                      </p:tavLst>
                                    </p:anim>
                                    <p:anim calcmode="lin" valueType="num">
                                      <p:cBhvr>
                                        <p:cTn id="68" dur="1000" fill="hold"/>
                                        <p:tgtEl>
                                          <p:spTgt spid="20"/>
                                        </p:tgtEl>
                                        <p:attrNameLst>
                                          <p:attrName>style.rotation</p:attrName>
                                        </p:attrNameLst>
                                      </p:cBhvr>
                                      <p:tavLst>
                                        <p:tav tm="0">
                                          <p:val>
                                            <p:fltVal val="90"/>
                                          </p:val>
                                        </p:tav>
                                        <p:tav tm="100000">
                                          <p:val>
                                            <p:fltVal val="0"/>
                                          </p:val>
                                        </p:tav>
                                      </p:tavLst>
                                    </p:anim>
                                    <p:animEffect transition="in" filter="fade">
                                      <p:cBhvr>
                                        <p:cTn id="6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3"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txBody>
          <a:bodyPr/>
          <a:lstStyle/>
          <a:p>
            <a:endParaRPr lang="en-US"/>
          </a:p>
        </p:txBody>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txBody>
          <a:bodyPr/>
          <a:lstStyle/>
          <a:p>
            <a:endParaRPr lang="en-US"/>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4495800" y="2470016"/>
            <a:ext cx="6267948" cy="1238031"/>
          </a:xfrm>
          <a:prstGeom prst="rect">
            <a:avLst/>
          </a:prstGeom>
        </p:spPr>
        <p:txBody>
          <a:bodyPr wrap="square" lIns="0" tIns="0" rIns="0" bIns="0" rtlCol="0" anchor="t">
            <a:spAutoFit/>
          </a:bodyPr>
          <a:lstStyle/>
          <a:p>
            <a:pPr algn="l">
              <a:lnSpc>
                <a:spcPts val="10517"/>
              </a:lnSpc>
            </a:pPr>
            <a:r>
              <a:rPr lang="en-US" sz="7200">
                <a:solidFill>
                  <a:srgbClr val="9B6543"/>
                </a:solidFill>
                <a:latin typeface="Montserrat SemiBold" panose="00000700000000000000" pitchFamily="2" charset="0"/>
              </a:rPr>
              <a:t>KHÁM PHÁ</a:t>
            </a:r>
          </a:p>
        </p:txBody>
      </p:sp>
      <p:pic>
        <p:nvPicPr>
          <p:cNvPr id="4" name="Picture 3">
            <a:extLst>
              <a:ext uri="{FF2B5EF4-FFF2-40B4-BE49-F238E27FC236}">
                <a16:creationId xmlns:a16="http://schemas.microsoft.com/office/drawing/2014/main" id="{D185BDD3-16EF-C2E1-C84D-DE68C51A5A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grpSp>
        <p:nvGrpSpPr>
          <p:cNvPr id="12" name="Group 9">
            <a:extLst>
              <a:ext uri="{FF2B5EF4-FFF2-40B4-BE49-F238E27FC236}">
                <a16:creationId xmlns:a16="http://schemas.microsoft.com/office/drawing/2014/main" id="{F9B2B332-15A6-58EE-4E6D-7DB10DAA5613}"/>
              </a:ext>
            </a:extLst>
          </p:cNvPr>
          <p:cNvGrpSpPr/>
          <p:nvPr/>
        </p:nvGrpSpPr>
        <p:grpSpPr>
          <a:xfrm>
            <a:off x="11569175" y="3763797"/>
            <a:ext cx="5246968" cy="5246370"/>
            <a:chOff x="0" y="0"/>
            <a:chExt cx="6350013" cy="6349289"/>
          </a:xfrm>
        </p:grpSpPr>
        <p:sp>
          <p:nvSpPr>
            <p:cNvPr id="13" name="Freeform 10">
              <a:extLst>
                <a:ext uri="{FF2B5EF4-FFF2-40B4-BE49-F238E27FC236}">
                  <a16:creationId xmlns:a16="http://schemas.microsoft.com/office/drawing/2014/main" id="{DB60FF6C-0F63-1022-F217-60C72EA40BAB}"/>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1"/>
              <a:stretch>
                <a:fillRect l="-25321" r="-25321"/>
              </a:stretch>
            </a:blipFill>
          </p:spPr>
          <p:txBody>
            <a:bodyPr/>
            <a:lstStyle/>
            <a:p>
              <a:endParaRPr lang="en-US"/>
            </a:p>
          </p:txBody>
        </p:sp>
      </p:grpSp>
      <p:pic>
        <p:nvPicPr>
          <p:cNvPr id="9" name="Picture 8">
            <a:extLst>
              <a:ext uri="{FF2B5EF4-FFF2-40B4-BE49-F238E27FC236}">
                <a16:creationId xmlns:a16="http://schemas.microsoft.com/office/drawing/2014/main" id="{B3C4F2A0-779B-0B5C-53A5-75BE1DC2F0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373694" y="5339257"/>
            <a:ext cx="2377357" cy="2979070"/>
          </a:xfrm>
          <a:prstGeom prst="rect">
            <a:avLst/>
          </a:prstGeom>
        </p:spPr>
      </p:pic>
    </p:spTree>
    <p:extLst>
      <p:ext uri="{BB962C8B-B14F-4D97-AF65-F5344CB8AC3E}">
        <p14:creationId xmlns:p14="http://schemas.microsoft.com/office/powerpoint/2010/main" val="41093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2000" fill="hold"/>
                                        <p:tgtEl>
                                          <p:spTgt spid="12"/>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3BD9729-AC5A-D9DC-CFB6-9E3D63511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7438" y="90802"/>
            <a:ext cx="2066123" cy="1460060"/>
          </a:xfrm>
          <a:prstGeom prst="rect">
            <a:avLst/>
          </a:prstGeom>
        </p:spPr>
      </p:pic>
      <p:sp>
        <p:nvSpPr>
          <p:cNvPr id="5" name="Freeform 2">
            <a:extLst>
              <a:ext uri="{FF2B5EF4-FFF2-40B4-BE49-F238E27FC236}">
                <a16:creationId xmlns:a16="http://schemas.microsoft.com/office/drawing/2014/main" id="{0C0445A1-6E35-647B-8581-28F71AE7E00E}"/>
              </a:ext>
            </a:extLst>
          </p:cNvPr>
          <p:cNvSpPr/>
          <p:nvPr/>
        </p:nvSpPr>
        <p:spPr>
          <a:xfrm>
            <a:off x="891739" y="402201"/>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B52928A-14C3-DDBE-D3B7-1E808C2766C5}"/>
              </a:ext>
            </a:extLst>
          </p:cNvPr>
          <p:cNvSpPr txBox="1"/>
          <p:nvPr/>
        </p:nvSpPr>
        <p:spPr>
          <a:xfrm>
            <a:off x="5093999" y="1367396"/>
            <a:ext cx="7978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accent2">
                    <a:lumMod val="50000"/>
                  </a:schemeClr>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6000" b="1" i="0" u="none" strike="noStrike" kern="1200" cap="none" spc="0" normalizeH="0" baseline="0" noProof="0" dirty="0">
              <a:ln>
                <a:noFill/>
              </a:ln>
              <a:solidFill>
                <a:schemeClr val="accent2">
                  <a:lumMod val="50000"/>
                </a:schemeClr>
              </a:solidFill>
              <a:effectLst/>
              <a:uLnTx/>
              <a:uFillTx/>
              <a:latin typeface="Pangolin" panose="000005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B22C5B3C-8207-23D2-5F1E-EC370BA1D90C}"/>
              </a:ext>
            </a:extLst>
          </p:cNvPr>
          <p:cNvSpPr txBox="1"/>
          <p:nvPr/>
        </p:nvSpPr>
        <p:spPr>
          <a:xfrm>
            <a:off x="3830657" y="2605410"/>
            <a:ext cx="11355119" cy="523220"/>
          </a:xfrm>
          <a:prstGeom prst="rect">
            <a:avLst/>
          </a:prstGeom>
          <a:noFill/>
        </p:spPr>
        <p:txBody>
          <a:bodyPr wrap="square" rtlCol="0">
            <a:spAutoFit/>
          </a:bodyPr>
          <a:lstStyle/>
          <a:p>
            <a:pPr lvl="0">
              <a:defRPr/>
            </a:pPr>
            <a:r>
              <a:rPr lang="vi-VN" altLang="zh-CN" sz="2800">
                <a:solidFill>
                  <a:srgbClr val="002060"/>
                </a:solidFill>
                <a:latin typeface="Montserrat SemiBold" panose="00000700000000000000" pitchFamily="2" charset="0"/>
              </a:rPr>
              <a:t>Viết số, phần nguyên, phần thập phân của các số sau</a:t>
            </a:r>
          </a:p>
        </p:txBody>
      </p:sp>
      <p:graphicFrame>
        <p:nvGraphicFramePr>
          <p:cNvPr id="9" name="Table 8">
            <a:extLst>
              <a:ext uri="{FF2B5EF4-FFF2-40B4-BE49-F238E27FC236}">
                <a16:creationId xmlns:a16="http://schemas.microsoft.com/office/drawing/2014/main" id="{B211AAF9-1ACB-AB57-25E0-E0610F7F65A4}"/>
              </a:ext>
            </a:extLst>
          </p:cNvPr>
          <p:cNvGraphicFramePr>
            <a:graphicFrameLocks noGrp="1"/>
          </p:cNvGraphicFramePr>
          <p:nvPr>
            <p:extLst>
              <p:ext uri="{D42A27DB-BD31-4B8C-83A1-F6EECF244321}">
                <p14:modId xmlns:p14="http://schemas.microsoft.com/office/powerpoint/2010/main" val="2378879231"/>
              </p:ext>
            </p:extLst>
          </p:nvPr>
        </p:nvGraphicFramePr>
        <p:xfrm>
          <a:off x="2667001" y="3628908"/>
          <a:ext cx="13310006" cy="4672997"/>
        </p:xfrm>
        <a:graphic>
          <a:graphicData uri="http://schemas.openxmlformats.org/drawingml/2006/table">
            <a:tbl>
              <a:tblPr firstRow="1" firstCol="1" bandRow="1">
                <a:tableStyleId>{0505E3EF-67EA-436B-97B2-0124C06EBD24}</a:tableStyleId>
              </a:tblPr>
              <a:tblGrid>
                <a:gridCol w="1981199">
                  <a:extLst>
                    <a:ext uri="{9D8B030D-6E8A-4147-A177-3AD203B41FA5}">
                      <a16:colId xmlns:a16="http://schemas.microsoft.com/office/drawing/2014/main" val="3017132423"/>
                    </a:ext>
                  </a:extLst>
                </a:gridCol>
                <a:gridCol w="5775430">
                  <a:extLst>
                    <a:ext uri="{9D8B030D-6E8A-4147-A177-3AD203B41FA5}">
                      <a16:colId xmlns:a16="http://schemas.microsoft.com/office/drawing/2014/main" val="4053277182"/>
                    </a:ext>
                  </a:extLst>
                </a:gridCol>
                <a:gridCol w="2630346">
                  <a:extLst>
                    <a:ext uri="{9D8B030D-6E8A-4147-A177-3AD203B41FA5}">
                      <a16:colId xmlns:a16="http://schemas.microsoft.com/office/drawing/2014/main" val="2255459587"/>
                    </a:ext>
                  </a:extLst>
                </a:gridCol>
                <a:gridCol w="2923031">
                  <a:extLst>
                    <a:ext uri="{9D8B030D-6E8A-4147-A177-3AD203B41FA5}">
                      <a16:colId xmlns:a16="http://schemas.microsoft.com/office/drawing/2014/main" val="1309910100"/>
                    </a:ext>
                  </a:extLst>
                </a:gridCol>
              </a:tblGrid>
              <a:tr h="1050533">
                <a:tc>
                  <a:txBody>
                    <a:bodyPr/>
                    <a:lstStyle/>
                    <a:p>
                      <a:pPr algn="ctr">
                        <a:lnSpc>
                          <a:spcPct val="115000"/>
                        </a:lnSpc>
                        <a:spcBef>
                          <a:spcPts val="600"/>
                        </a:spcBef>
                        <a:spcAft>
                          <a:spcPts val="600"/>
                        </a:spcAft>
                      </a:pPr>
                      <a:r>
                        <a:rPr lang="en-US" sz="2400" kern="1200">
                          <a:effectLst/>
                          <a:latin typeface="Montserrat Medium" panose="00000600000000000000" pitchFamily="2" charset="0"/>
                        </a:rPr>
                        <a:t>Số</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algn="ctr">
                        <a:lnSpc>
                          <a:spcPct val="115000"/>
                        </a:lnSpc>
                        <a:spcBef>
                          <a:spcPts val="600"/>
                        </a:spcBef>
                        <a:spcAft>
                          <a:spcPts val="600"/>
                        </a:spcAft>
                      </a:pPr>
                      <a:r>
                        <a:rPr lang="en-US" sz="2400" kern="1200">
                          <a:effectLst/>
                          <a:latin typeface="Montserrat Medium" panose="00000600000000000000" pitchFamily="2" charset="0"/>
                        </a:rPr>
                        <a:t>Cách đọc</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nchor="ctr">
                    <a:solidFill>
                      <a:schemeClr val="accent3">
                        <a:lumMod val="60000"/>
                        <a:lumOff val="40000"/>
                      </a:schemeClr>
                    </a:solidFill>
                  </a:tcPr>
                </a:tc>
                <a:tc>
                  <a:txBody>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lang="en-US" sz="2400" b="1" kern="1200">
                          <a:solidFill>
                            <a:schemeClr val="dk1"/>
                          </a:solidFill>
                          <a:effectLst/>
                          <a:latin typeface="Montserrat Medium" panose="00000600000000000000" pitchFamily="2" charset="0"/>
                          <a:ea typeface="+mn-ea"/>
                          <a:cs typeface="+mn-cs"/>
                        </a:rPr>
                        <a:t>Phần nguyên</a:t>
                      </a:r>
                    </a:p>
                  </a:txBody>
                  <a:tcPr marL="68580" marR="68580" marT="0" marB="0" anchor="ctr">
                    <a:solidFill>
                      <a:schemeClr val="accent3">
                        <a:lumMod val="60000"/>
                        <a:lumOff val="40000"/>
                      </a:schemeClr>
                    </a:solidFill>
                  </a:tcPr>
                </a:tc>
                <a:tc>
                  <a:txBody>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lang="en-US" sz="2400" b="1" kern="1200">
                          <a:solidFill>
                            <a:schemeClr val="dk1"/>
                          </a:solidFill>
                          <a:effectLst/>
                          <a:latin typeface="Montserrat Medium" panose="00000600000000000000" pitchFamily="2" charset="0"/>
                          <a:ea typeface="+mn-ea"/>
                          <a:cs typeface="+mn-cs"/>
                        </a:rPr>
                        <a:t>Phần thập phân</a:t>
                      </a:r>
                    </a:p>
                  </a:txBody>
                  <a:tcPr marL="68580" marR="68580" marT="0" marB="0" anchor="ctr">
                    <a:solidFill>
                      <a:schemeClr val="accent3">
                        <a:lumMod val="60000"/>
                        <a:lumOff val="40000"/>
                      </a:schemeClr>
                    </a:solidFill>
                  </a:tcPr>
                </a:tc>
                <a:extLst>
                  <a:ext uri="{0D108BD9-81ED-4DB2-BD59-A6C34878D82A}">
                    <a16:rowId xmlns:a16="http://schemas.microsoft.com/office/drawing/2014/main" val="1183542162"/>
                  </a:ext>
                </a:extLst>
              </a:tr>
              <a:tr h="845059">
                <a:tc>
                  <a:txBody>
                    <a:bodyPr/>
                    <a:lstStyle/>
                    <a:p>
                      <a:pPr algn="just">
                        <a:lnSpc>
                          <a:spcPct val="115000"/>
                        </a:lnSpc>
                        <a:spcBef>
                          <a:spcPts val="300"/>
                        </a:spcBef>
                        <a:spcAft>
                          <a:spcPts val="300"/>
                        </a:spcAft>
                      </a:pPr>
                      <a:r>
                        <a:rPr lang="en-US" sz="2400" kern="1200">
                          <a:effectLst/>
                          <a:latin typeface="Montserrat Medium" panose="00000600000000000000" pitchFamily="2" charset="0"/>
                        </a:rPr>
                        <a:t> </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300"/>
                        </a:spcAft>
                      </a:pPr>
                      <a:r>
                        <a:rPr lang="en-US" sz="2400" kern="1200">
                          <a:effectLst/>
                          <a:latin typeface="Montserrat Medium" panose="00000600000000000000" pitchFamily="2" charset="0"/>
                        </a:rPr>
                        <a:t>Sáu mươi bảy phẩy chín mươi hai</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300"/>
                        </a:spcBef>
                        <a:spcAft>
                          <a:spcPts val="3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300"/>
                        </a:spcBef>
                        <a:spcAft>
                          <a:spcPts val="3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14155543"/>
                  </a:ext>
                </a:extLst>
              </a:tr>
              <a:tr h="917845">
                <a:tc>
                  <a:txBody>
                    <a:bodyPr/>
                    <a:lstStyle/>
                    <a:p>
                      <a:pPr algn="just">
                        <a:lnSpc>
                          <a:spcPct val="115000"/>
                        </a:lnSpc>
                        <a:spcBef>
                          <a:spcPts val="300"/>
                        </a:spcBef>
                        <a:spcAft>
                          <a:spcPts val="300"/>
                        </a:spcAft>
                      </a:pPr>
                      <a:r>
                        <a:rPr lang="en-US" sz="2400" kern="1200">
                          <a:effectLst/>
                          <a:latin typeface="Montserrat Medium" panose="00000600000000000000" pitchFamily="2" charset="0"/>
                        </a:rPr>
                        <a:t> </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kern="1200">
                          <a:effectLst/>
                          <a:latin typeface="Montserrat Medium" panose="00000600000000000000" pitchFamily="2" charset="0"/>
                        </a:rPr>
                        <a:t>Ba phẩy không trăm ba mươi ba</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32102318"/>
                  </a:ext>
                </a:extLst>
              </a:tr>
              <a:tr h="951202">
                <a:tc>
                  <a:txBody>
                    <a:bodyPr/>
                    <a:lstStyle/>
                    <a:p>
                      <a:pPr algn="just">
                        <a:lnSpc>
                          <a:spcPct val="115000"/>
                        </a:lnSpc>
                        <a:spcBef>
                          <a:spcPts val="300"/>
                        </a:spcBef>
                        <a:spcAft>
                          <a:spcPts val="300"/>
                        </a:spcAft>
                      </a:pPr>
                      <a:r>
                        <a:rPr lang="en-US" sz="2400" kern="1200">
                          <a:effectLst/>
                          <a:latin typeface="Montserrat Medium" panose="00000600000000000000" pitchFamily="2" charset="0"/>
                        </a:rPr>
                        <a:t> </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kern="1200">
                          <a:effectLst/>
                          <a:latin typeface="Montserrat Medium" panose="00000600000000000000" pitchFamily="2" charset="0"/>
                        </a:rPr>
                        <a:t>Bốn trăm linh năm phẩy một</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69476998"/>
                  </a:ext>
                </a:extLst>
              </a:tr>
              <a:tr h="908358">
                <a:tc>
                  <a:txBody>
                    <a:bodyPr/>
                    <a:lstStyle/>
                    <a:p>
                      <a:pPr algn="just">
                        <a:lnSpc>
                          <a:spcPct val="115000"/>
                        </a:lnSpc>
                        <a:spcBef>
                          <a:spcPts val="300"/>
                        </a:spcBef>
                        <a:spcAft>
                          <a:spcPts val="300"/>
                        </a:spcAft>
                      </a:pPr>
                      <a:r>
                        <a:rPr lang="en-US" sz="2400" kern="1200">
                          <a:effectLst/>
                          <a:latin typeface="Montserrat Medium" panose="00000600000000000000" pitchFamily="2" charset="0"/>
                        </a:rPr>
                        <a:t> </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300"/>
                        </a:spcBef>
                        <a:spcAft>
                          <a:spcPts val="300"/>
                        </a:spcAft>
                      </a:pPr>
                      <a:r>
                        <a:rPr lang="en-US" sz="2400" kern="1200">
                          <a:effectLst/>
                          <a:latin typeface="Montserrat Medium" panose="00000600000000000000" pitchFamily="2" charset="0"/>
                        </a:rPr>
                        <a:t>Bảy mươi phẩy chín trăm linh bảy</a:t>
                      </a: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300"/>
                        </a:spcBef>
                        <a:spcAft>
                          <a:spcPts val="3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15000"/>
                        </a:lnSpc>
                        <a:spcBef>
                          <a:spcPts val="300"/>
                        </a:spcBef>
                        <a:spcAft>
                          <a:spcPts val="300"/>
                        </a:spcAft>
                      </a:pPr>
                      <a:endParaRPr lang="en-US" sz="2400">
                        <a:effectLst/>
                        <a:latin typeface="Montserrat Medium" panose="00000600000000000000" pitchFamily="2"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16577490"/>
                  </a:ext>
                </a:extLst>
              </a:tr>
            </a:tbl>
          </a:graphicData>
        </a:graphic>
      </p:graphicFrame>
      <p:sp>
        <p:nvSpPr>
          <p:cNvPr id="10" name="TextBox 9">
            <a:extLst>
              <a:ext uri="{FF2B5EF4-FFF2-40B4-BE49-F238E27FC236}">
                <a16:creationId xmlns:a16="http://schemas.microsoft.com/office/drawing/2014/main" id="{E3CFEBC9-335B-C3F6-1A8A-63573E1212DB}"/>
              </a:ext>
            </a:extLst>
          </p:cNvPr>
          <p:cNvSpPr txBox="1"/>
          <p:nvPr/>
        </p:nvSpPr>
        <p:spPr>
          <a:xfrm>
            <a:off x="3047999" y="4889686"/>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67,92</a:t>
            </a:r>
            <a:endParaRPr lang="vi-VN" altLang="zh-CN" sz="2800">
              <a:solidFill>
                <a:srgbClr val="C00000"/>
              </a:solidFill>
              <a:latin typeface="Montserrat SemiBold" panose="00000700000000000000" pitchFamily="2" charset="0"/>
            </a:endParaRPr>
          </a:p>
        </p:txBody>
      </p:sp>
      <p:sp>
        <p:nvSpPr>
          <p:cNvPr id="11" name="TextBox 10">
            <a:extLst>
              <a:ext uri="{FF2B5EF4-FFF2-40B4-BE49-F238E27FC236}">
                <a16:creationId xmlns:a16="http://schemas.microsoft.com/office/drawing/2014/main" id="{9AEEDD16-59C9-5A1E-6D2E-06B8387EB370}"/>
              </a:ext>
            </a:extLst>
          </p:cNvPr>
          <p:cNvSpPr txBox="1"/>
          <p:nvPr/>
        </p:nvSpPr>
        <p:spPr>
          <a:xfrm>
            <a:off x="11472498" y="4828397"/>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67</a:t>
            </a:r>
            <a:endParaRPr lang="vi-VN" altLang="zh-CN" sz="2800">
              <a:solidFill>
                <a:srgbClr val="C00000"/>
              </a:solidFill>
              <a:latin typeface="Montserrat SemiBold" panose="00000700000000000000" pitchFamily="2" charset="0"/>
            </a:endParaRPr>
          </a:p>
        </p:txBody>
      </p:sp>
      <p:sp>
        <p:nvSpPr>
          <p:cNvPr id="12" name="TextBox 11">
            <a:extLst>
              <a:ext uri="{FF2B5EF4-FFF2-40B4-BE49-F238E27FC236}">
                <a16:creationId xmlns:a16="http://schemas.microsoft.com/office/drawing/2014/main" id="{6061D8EC-2C25-A68E-1F87-C96A45361C61}"/>
              </a:ext>
            </a:extLst>
          </p:cNvPr>
          <p:cNvSpPr txBox="1"/>
          <p:nvPr/>
        </p:nvSpPr>
        <p:spPr>
          <a:xfrm>
            <a:off x="14160093" y="4826760"/>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92</a:t>
            </a:r>
            <a:endParaRPr lang="vi-VN" altLang="zh-CN" sz="2800">
              <a:solidFill>
                <a:srgbClr val="C00000"/>
              </a:solidFill>
              <a:latin typeface="Montserrat SemiBold" panose="00000700000000000000" pitchFamily="2" charset="0"/>
            </a:endParaRPr>
          </a:p>
        </p:txBody>
      </p:sp>
      <p:sp>
        <p:nvSpPr>
          <p:cNvPr id="13" name="TextBox 12">
            <a:extLst>
              <a:ext uri="{FF2B5EF4-FFF2-40B4-BE49-F238E27FC236}">
                <a16:creationId xmlns:a16="http://schemas.microsoft.com/office/drawing/2014/main" id="{E1A26DB2-8185-A540-ED4F-EF902D620750}"/>
              </a:ext>
            </a:extLst>
          </p:cNvPr>
          <p:cNvSpPr txBox="1"/>
          <p:nvPr/>
        </p:nvSpPr>
        <p:spPr>
          <a:xfrm>
            <a:off x="3047999" y="5781722"/>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3,033</a:t>
            </a:r>
            <a:endParaRPr lang="vi-VN" altLang="zh-CN" sz="2800">
              <a:solidFill>
                <a:srgbClr val="C00000"/>
              </a:solidFill>
              <a:latin typeface="Montserrat SemiBold" panose="00000700000000000000" pitchFamily="2" charset="0"/>
            </a:endParaRPr>
          </a:p>
        </p:txBody>
      </p:sp>
      <p:sp>
        <p:nvSpPr>
          <p:cNvPr id="17" name="TextBox 16">
            <a:extLst>
              <a:ext uri="{FF2B5EF4-FFF2-40B4-BE49-F238E27FC236}">
                <a16:creationId xmlns:a16="http://schemas.microsoft.com/office/drawing/2014/main" id="{BDCF053A-2AB7-DF3C-961D-D33045D25172}"/>
              </a:ext>
            </a:extLst>
          </p:cNvPr>
          <p:cNvSpPr txBox="1"/>
          <p:nvPr/>
        </p:nvSpPr>
        <p:spPr>
          <a:xfrm>
            <a:off x="3047999" y="6708424"/>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405,1</a:t>
            </a:r>
            <a:endParaRPr lang="vi-VN" altLang="zh-CN" sz="2800">
              <a:solidFill>
                <a:srgbClr val="C00000"/>
              </a:solidFill>
              <a:latin typeface="Montserrat SemiBold" panose="00000700000000000000" pitchFamily="2" charset="0"/>
            </a:endParaRPr>
          </a:p>
        </p:txBody>
      </p:sp>
      <p:sp>
        <p:nvSpPr>
          <p:cNvPr id="19" name="TextBox 18">
            <a:extLst>
              <a:ext uri="{FF2B5EF4-FFF2-40B4-BE49-F238E27FC236}">
                <a16:creationId xmlns:a16="http://schemas.microsoft.com/office/drawing/2014/main" id="{0DCE001B-7F22-3633-F552-5F46B71907B5}"/>
              </a:ext>
            </a:extLst>
          </p:cNvPr>
          <p:cNvSpPr txBox="1"/>
          <p:nvPr/>
        </p:nvSpPr>
        <p:spPr>
          <a:xfrm>
            <a:off x="2978775" y="7605575"/>
            <a:ext cx="1557702"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70,907</a:t>
            </a:r>
            <a:endParaRPr lang="vi-VN" altLang="zh-CN" sz="2800">
              <a:solidFill>
                <a:srgbClr val="C00000"/>
              </a:solidFill>
              <a:latin typeface="Montserrat SemiBold" panose="00000700000000000000" pitchFamily="2" charset="0"/>
            </a:endParaRPr>
          </a:p>
        </p:txBody>
      </p:sp>
      <p:sp>
        <p:nvSpPr>
          <p:cNvPr id="20" name="TextBox 19">
            <a:extLst>
              <a:ext uri="{FF2B5EF4-FFF2-40B4-BE49-F238E27FC236}">
                <a16:creationId xmlns:a16="http://schemas.microsoft.com/office/drawing/2014/main" id="{8DE70A83-2D7E-AF4F-1AC1-79D61F4A86A3}"/>
              </a:ext>
            </a:extLst>
          </p:cNvPr>
          <p:cNvSpPr txBox="1"/>
          <p:nvPr/>
        </p:nvSpPr>
        <p:spPr>
          <a:xfrm>
            <a:off x="11633697" y="5703796"/>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3</a:t>
            </a:r>
            <a:endParaRPr lang="vi-VN" altLang="zh-CN" sz="2800">
              <a:solidFill>
                <a:srgbClr val="C00000"/>
              </a:solidFill>
              <a:latin typeface="Montserrat SemiBold" panose="00000700000000000000" pitchFamily="2" charset="0"/>
            </a:endParaRPr>
          </a:p>
        </p:txBody>
      </p:sp>
      <p:sp>
        <p:nvSpPr>
          <p:cNvPr id="21" name="TextBox 20">
            <a:extLst>
              <a:ext uri="{FF2B5EF4-FFF2-40B4-BE49-F238E27FC236}">
                <a16:creationId xmlns:a16="http://schemas.microsoft.com/office/drawing/2014/main" id="{57909A5B-B9A7-41AF-F016-8D5DC60586F0}"/>
              </a:ext>
            </a:extLst>
          </p:cNvPr>
          <p:cNvSpPr txBox="1"/>
          <p:nvPr/>
        </p:nvSpPr>
        <p:spPr>
          <a:xfrm>
            <a:off x="11149817" y="6716167"/>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405</a:t>
            </a:r>
            <a:endParaRPr lang="vi-VN" altLang="zh-CN" sz="2800">
              <a:solidFill>
                <a:srgbClr val="C00000"/>
              </a:solidFill>
              <a:latin typeface="Montserrat SemiBold" panose="00000700000000000000" pitchFamily="2" charset="0"/>
            </a:endParaRPr>
          </a:p>
        </p:txBody>
      </p:sp>
      <p:sp>
        <p:nvSpPr>
          <p:cNvPr id="22" name="TextBox 21">
            <a:extLst>
              <a:ext uri="{FF2B5EF4-FFF2-40B4-BE49-F238E27FC236}">
                <a16:creationId xmlns:a16="http://schemas.microsoft.com/office/drawing/2014/main" id="{983DB7FB-4EC0-9846-7098-62A9511A69F7}"/>
              </a:ext>
            </a:extLst>
          </p:cNvPr>
          <p:cNvSpPr txBox="1"/>
          <p:nvPr/>
        </p:nvSpPr>
        <p:spPr>
          <a:xfrm>
            <a:off x="11472498" y="7591566"/>
            <a:ext cx="1557702"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70</a:t>
            </a:r>
            <a:endParaRPr lang="vi-VN" altLang="zh-CN" sz="2800">
              <a:solidFill>
                <a:srgbClr val="C00000"/>
              </a:solidFill>
              <a:latin typeface="Montserrat SemiBold" panose="00000700000000000000" pitchFamily="2" charset="0"/>
            </a:endParaRPr>
          </a:p>
        </p:txBody>
      </p:sp>
      <p:sp>
        <p:nvSpPr>
          <p:cNvPr id="23" name="TextBox 22">
            <a:extLst>
              <a:ext uri="{FF2B5EF4-FFF2-40B4-BE49-F238E27FC236}">
                <a16:creationId xmlns:a16="http://schemas.microsoft.com/office/drawing/2014/main" id="{95419AEB-D7F7-2EC4-1A20-2AC805F28403}"/>
              </a:ext>
            </a:extLst>
          </p:cNvPr>
          <p:cNvSpPr txBox="1"/>
          <p:nvPr/>
        </p:nvSpPr>
        <p:spPr>
          <a:xfrm>
            <a:off x="14139072" y="5697995"/>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033</a:t>
            </a:r>
            <a:endParaRPr lang="vi-VN" altLang="zh-CN" sz="2800">
              <a:solidFill>
                <a:srgbClr val="C00000"/>
              </a:solidFill>
              <a:latin typeface="Montserrat SemiBold" panose="00000700000000000000" pitchFamily="2" charset="0"/>
            </a:endParaRPr>
          </a:p>
        </p:txBody>
      </p:sp>
      <p:sp>
        <p:nvSpPr>
          <p:cNvPr id="24" name="TextBox 23">
            <a:extLst>
              <a:ext uri="{FF2B5EF4-FFF2-40B4-BE49-F238E27FC236}">
                <a16:creationId xmlns:a16="http://schemas.microsoft.com/office/drawing/2014/main" id="{5C6EDAA1-B811-4A05-22F9-6CB75F9DA4A9}"/>
              </a:ext>
            </a:extLst>
          </p:cNvPr>
          <p:cNvSpPr txBox="1"/>
          <p:nvPr/>
        </p:nvSpPr>
        <p:spPr>
          <a:xfrm>
            <a:off x="14170603" y="6547832"/>
            <a:ext cx="1353007"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1</a:t>
            </a:r>
            <a:endParaRPr lang="vi-VN" altLang="zh-CN" sz="2800">
              <a:solidFill>
                <a:srgbClr val="C00000"/>
              </a:solidFill>
              <a:latin typeface="Montserrat SemiBold" panose="00000700000000000000" pitchFamily="2" charset="0"/>
            </a:endParaRPr>
          </a:p>
        </p:txBody>
      </p:sp>
      <p:sp>
        <p:nvSpPr>
          <p:cNvPr id="25" name="TextBox 24">
            <a:extLst>
              <a:ext uri="{FF2B5EF4-FFF2-40B4-BE49-F238E27FC236}">
                <a16:creationId xmlns:a16="http://schemas.microsoft.com/office/drawing/2014/main" id="{E75A9F13-05DF-C520-B513-A5D2768D8043}"/>
              </a:ext>
            </a:extLst>
          </p:cNvPr>
          <p:cNvSpPr txBox="1"/>
          <p:nvPr/>
        </p:nvSpPr>
        <p:spPr>
          <a:xfrm>
            <a:off x="14170603" y="7479578"/>
            <a:ext cx="1557702" cy="523220"/>
          </a:xfrm>
          <a:prstGeom prst="rect">
            <a:avLst/>
          </a:prstGeom>
          <a:noFill/>
        </p:spPr>
        <p:txBody>
          <a:bodyPr wrap="square" rtlCol="0">
            <a:spAutoFit/>
          </a:bodyPr>
          <a:lstStyle/>
          <a:p>
            <a:pPr lvl="0">
              <a:defRPr/>
            </a:pPr>
            <a:r>
              <a:rPr lang="en-US" altLang="zh-CN" sz="2800">
                <a:solidFill>
                  <a:srgbClr val="C00000"/>
                </a:solidFill>
                <a:latin typeface="Montserrat SemiBold" panose="00000700000000000000" pitchFamily="2" charset="0"/>
              </a:rPr>
              <a:t>907</a:t>
            </a:r>
            <a:endParaRPr lang="vi-VN" altLang="zh-CN" sz="2800">
              <a:solidFill>
                <a:srgbClr val="C00000"/>
              </a:solidFill>
              <a:latin typeface="Montserrat SemiBold" panose="00000700000000000000" pitchFamily="2" charset="0"/>
            </a:endParaRPr>
          </a:p>
        </p:txBody>
      </p:sp>
    </p:spTree>
    <p:extLst>
      <p:ext uri="{BB962C8B-B14F-4D97-AF65-F5344CB8AC3E}">
        <p14:creationId xmlns:p14="http://schemas.microsoft.com/office/powerpoint/2010/main" val="1458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500" fill="hold"/>
                                        <p:tgtEl>
                                          <p:spTgt spid="22"/>
                                        </p:tgtEl>
                                        <p:attrNameLst>
                                          <p:attrName>ppt_w</p:attrName>
                                        </p:attrNameLst>
                                      </p:cBhvr>
                                      <p:tavLst>
                                        <p:tav tm="0">
                                          <p:val>
                                            <p:fltVal val="0"/>
                                          </p:val>
                                        </p:tav>
                                        <p:tav tm="100000">
                                          <p:val>
                                            <p:strVal val="#ppt_w"/>
                                          </p:val>
                                        </p:tav>
                                      </p:tavLst>
                                    </p:anim>
                                    <p:anim calcmode="lin" valueType="num">
                                      <p:cBhvr>
                                        <p:cTn id="91" dur="500" fill="hold"/>
                                        <p:tgtEl>
                                          <p:spTgt spid="22"/>
                                        </p:tgtEl>
                                        <p:attrNameLst>
                                          <p:attrName>ppt_h</p:attrName>
                                        </p:attrNameLst>
                                      </p:cBhvr>
                                      <p:tavLst>
                                        <p:tav tm="0">
                                          <p:val>
                                            <p:fltVal val="0"/>
                                          </p:val>
                                        </p:tav>
                                        <p:tav tm="100000">
                                          <p:val>
                                            <p:strVal val="#ppt_h"/>
                                          </p:val>
                                        </p:tav>
                                      </p:tavLst>
                                    </p:anim>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0" grpId="0"/>
      <p:bldP spid="11" grpId="0"/>
      <p:bldP spid="12" grpId="0"/>
      <p:bldP spid="13" grpId="0"/>
      <p:bldP spid="17" grpId="0"/>
      <p:bldP spid="19" grpId="0"/>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56FE7A0C-E939-E698-526A-7539B383BA9E}"/>
              </a:ext>
            </a:extLst>
          </p:cNvPr>
          <p:cNvSpPr/>
          <p:nvPr/>
        </p:nvSpPr>
        <p:spPr>
          <a:xfrm rot="-5503936">
            <a:off x="8002103" y="180167"/>
            <a:ext cx="2033283" cy="4236873"/>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516980" y="4226926"/>
            <a:ext cx="5163920" cy="3077766"/>
          </a:xfrm>
          <a:prstGeom prst="rect">
            <a:avLst/>
          </a:prstGeom>
        </p:spPr>
        <p:txBody>
          <a:bodyPr wrap="square" lIns="0" tIns="0" rIns="0" bIns="0" rtlCol="0" anchor="t">
            <a:spAutoFit/>
          </a:bodyPr>
          <a:lstStyle/>
          <a:p>
            <a:pPr algn="l"/>
            <a:r>
              <a:rPr lang="vi-VN" sz="4000">
                <a:solidFill>
                  <a:srgbClr val="9B6543"/>
                </a:solidFill>
                <a:latin typeface="Montserrat SemiBold" panose="00000700000000000000" pitchFamily="2" charset="0"/>
              </a:rPr>
              <a:t>Quan sát tranh và đoán xem các bạn trong tranh đang chơi trò chơi như thế nào?</a:t>
            </a:r>
            <a:endParaRPr lang="en-US" sz="4000">
              <a:solidFill>
                <a:srgbClr val="9B6543"/>
              </a:solidFill>
              <a:latin typeface="Montserrat SemiBold" panose="00000700000000000000" pitchFamily="2" charset="0"/>
            </a:endParaRPr>
          </a:p>
        </p:txBody>
      </p:sp>
      <p:sp>
        <p:nvSpPr>
          <p:cNvPr id="5" name="Freeform 5"/>
          <p:cNvSpPr/>
          <p:nvPr/>
        </p:nvSpPr>
        <p:spPr>
          <a:xfrm rot="630381" flipV="1">
            <a:off x="-2286763" y="-384983"/>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7639400" y="1774181"/>
            <a:ext cx="2722762" cy="1107996"/>
          </a:xfrm>
          <a:prstGeom prst="rect">
            <a:avLst/>
          </a:prstGeom>
        </p:spPr>
        <p:txBody>
          <a:bodyPr wrap="square" lIns="0" tIns="0" rIns="0" bIns="0" rtlCol="0" anchor="t">
            <a:spAutoFit/>
          </a:bodyPr>
          <a:lstStyle/>
          <a:p>
            <a:pPr algn="l"/>
            <a:r>
              <a:rPr lang="vi-VN" sz="2400">
                <a:solidFill>
                  <a:srgbClr val="9B6543"/>
                </a:solidFill>
                <a:latin typeface="Montserrat Medium" panose="00000600000000000000" pitchFamily="2" charset="0"/>
              </a:rPr>
              <a:t>Tôi cần số bốn trăm ba mươi hai phẩy sáu</a:t>
            </a:r>
            <a:endParaRPr lang="en-US" sz="2400">
              <a:solidFill>
                <a:srgbClr val="9B6543"/>
              </a:solidFill>
              <a:latin typeface="Montserrat Medium" panose="00000600000000000000" pitchFamily="2" charset="0"/>
            </a:endParaRPr>
          </a:p>
        </p:txBody>
      </p:sp>
      <p:sp>
        <p:nvSpPr>
          <p:cNvPr id="9" name="Freeform 9"/>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27E818EF-B8D9-F4AF-0026-377BBB6F48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80" y="79718"/>
            <a:ext cx="2066123" cy="1460060"/>
          </a:xfrm>
          <a:prstGeom prst="rect">
            <a:avLst/>
          </a:prstGeom>
        </p:spPr>
      </p:pic>
      <p:pic>
        <p:nvPicPr>
          <p:cNvPr id="12" name="Picture 11">
            <a:extLst>
              <a:ext uri="{FF2B5EF4-FFF2-40B4-BE49-F238E27FC236}">
                <a16:creationId xmlns:a16="http://schemas.microsoft.com/office/drawing/2014/main" id="{27030D3A-A2CC-2795-021B-36D25B5196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5199" y="3111498"/>
            <a:ext cx="6776669" cy="5114912"/>
          </a:xfrm>
          <a:prstGeom prst="rect">
            <a:avLst/>
          </a:prstGeom>
        </p:spPr>
      </p:pic>
      <p:sp>
        <p:nvSpPr>
          <p:cNvPr id="13" name="TextBox 8">
            <a:extLst>
              <a:ext uri="{FF2B5EF4-FFF2-40B4-BE49-F238E27FC236}">
                <a16:creationId xmlns:a16="http://schemas.microsoft.com/office/drawing/2014/main" id="{0A18FF49-2A9D-86AF-BA1E-40D114430FEC}"/>
              </a:ext>
            </a:extLst>
          </p:cNvPr>
          <p:cNvSpPr txBox="1"/>
          <p:nvPr/>
        </p:nvSpPr>
        <p:spPr>
          <a:xfrm>
            <a:off x="14351606" y="2749598"/>
            <a:ext cx="2842491" cy="1477328"/>
          </a:xfrm>
          <a:prstGeom prst="rect">
            <a:avLst/>
          </a:prstGeom>
        </p:spPr>
        <p:txBody>
          <a:bodyPr wrap="square" lIns="0" tIns="0" rIns="0" bIns="0" rtlCol="0" anchor="t">
            <a:spAutoFit/>
          </a:bodyPr>
          <a:lstStyle/>
          <a:p>
            <a:pPr algn="l"/>
            <a:r>
              <a:rPr lang="vi-VN" sz="2400">
                <a:solidFill>
                  <a:srgbClr val="9B6543"/>
                </a:solidFill>
                <a:latin typeface="Montserrat Medium" panose="00000600000000000000" pitchFamily="2" charset="0"/>
              </a:rPr>
              <a:t>Hai trăm tám mươi bảy ph</a:t>
            </a:r>
            <a:r>
              <a:rPr lang="en-US" sz="2400">
                <a:solidFill>
                  <a:srgbClr val="9B6543"/>
                </a:solidFill>
                <a:latin typeface="Montserrat Medium" panose="00000600000000000000" pitchFamily="2" charset="0"/>
              </a:rPr>
              <a:t>ẩ</a:t>
            </a:r>
            <a:r>
              <a:rPr lang="vi-VN" sz="2400">
                <a:solidFill>
                  <a:srgbClr val="9B6543"/>
                </a:solidFill>
                <a:latin typeface="Montserrat Medium" panose="00000600000000000000" pitchFamily="2" charset="0"/>
              </a:rPr>
              <a:t>y bốn trăm năm mươi mốt</a:t>
            </a:r>
            <a:endParaRPr lang="en-US" sz="2400">
              <a:solidFill>
                <a:srgbClr val="9B6543"/>
              </a:solidFill>
              <a:latin typeface="Montserrat Medium" panose="00000600000000000000" pitchFamily="2" charset="0"/>
            </a:endParaRPr>
          </a:p>
        </p:txBody>
      </p:sp>
      <p:sp>
        <p:nvSpPr>
          <p:cNvPr id="15" name="Freeform 2">
            <a:extLst>
              <a:ext uri="{FF2B5EF4-FFF2-40B4-BE49-F238E27FC236}">
                <a16:creationId xmlns:a16="http://schemas.microsoft.com/office/drawing/2014/main" id="{FB7D43A3-34B5-56DB-5315-A351BFEBA331}"/>
              </a:ext>
            </a:extLst>
          </p:cNvPr>
          <p:cNvSpPr/>
          <p:nvPr/>
        </p:nvSpPr>
        <p:spPr>
          <a:xfrm rot="-5503936">
            <a:off x="14487732" y="1334325"/>
            <a:ext cx="2033283" cy="4236873"/>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7654E7E1-3796-59AA-47CF-1F5FA571B8EB}"/>
              </a:ext>
            </a:extLst>
          </p:cNvPr>
          <p:cNvSpPr txBox="1"/>
          <p:nvPr/>
        </p:nvSpPr>
        <p:spPr>
          <a:xfrm>
            <a:off x="1450231" y="3083429"/>
            <a:ext cx="4749480" cy="738664"/>
          </a:xfrm>
          <a:prstGeom prst="rect">
            <a:avLst/>
          </a:prstGeom>
        </p:spPr>
        <p:txBody>
          <a:bodyPr wrap="square" lIns="0" tIns="0" rIns="0" bIns="0" rtlCol="0" anchor="t">
            <a:spAutoFit/>
          </a:bodyPr>
          <a:lstStyle/>
          <a:p>
            <a:pPr algn="l"/>
            <a:r>
              <a:rPr lang="en-US" sz="4800">
                <a:solidFill>
                  <a:srgbClr val="7030A0"/>
                </a:solidFill>
                <a:latin typeface="Montserrat SemiBold" panose="00000700000000000000" pitchFamily="2" charset="0"/>
              </a:rPr>
              <a:t>HOẠT ĐỘNG 1</a:t>
            </a:r>
          </a:p>
        </p:txBody>
      </p:sp>
      <p:sp>
        <p:nvSpPr>
          <p:cNvPr id="17" name="TextBox 5">
            <a:extLst>
              <a:ext uri="{FF2B5EF4-FFF2-40B4-BE49-F238E27FC236}">
                <a16:creationId xmlns:a16="http://schemas.microsoft.com/office/drawing/2014/main" id="{B7B30A61-1B85-E41A-E619-7FF134B33596}"/>
              </a:ext>
            </a:extLst>
          </p:cNvPr>
          <p:cNvSpPr txBox="1"/>
          <p:nvPr/>
        </p:nvSpPr>
        <p:spPr>
          <a:xfrm>
            <a:off x="2133600" y="9917668"/>
            <a:ext cx="5141210" cy="369332"/>
          </a:xfrm>
          <a:prstGeom prst="rect">
            <a:avLst/>
          </a:prstGeom>
        </p:spPr>
        <p:txBody>
          <a:bodyPr wrap="square" lIns="0" tIns="0" rIns="0" bIns="0" rtlCol="0" anchor="t">
            <a:spAutoFit/>
          </a:bodyPr>
          <a:lstStyle/>
          <a:p>
            <a:r>
              <a:rPr lang="en-US" sz="2400">
                <a:solidFill>
                  <a:srgbClr val="9B6543"/>
                </a:solidFill>
                <a:latin typeface="Montserrat Medium" panose="00000600000000000000" pitchFamily="2" charset="0"/>
              </a:rPr>
              <a:t>Xem hình trang 12 SGK</a:t>
            </a:r>
          </a:p>
        </p:txBody>
      </p:sp>
    </p:spTree>
    <p:extLst>
      <p:ext uri="{BB962C8B-B14F-4D97-AF65-F5344CB8AC3E}">
        <p14:creationId xmlns:p14="http://schemas.microsoft.com/office/powerpoint/2010/main" val="32131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16" presetClass="entr" presetSubtype="37"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outVertical)">
                                      <p:cBhvr>
                                        <p:cTn id="29" dur="500"/>
                                        <p:tgtEl>
                                          <p:spTgt spid="16"/>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3510</Words>
  <Application>Microsoft Office PowerPoint</Application>
  <PresentationFormat>Custom</PresentationFormat>
  <Paragraphs>665</Paragraphs>
  <Slides>58</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Roboto Black</vt:lpstr>
      <vt:lpstr>Times New Roman</vt:lpstr>
      <vt:lpstr>Pattaya</vt:lpstr>
      <vt:lpstr>Montserrat Medium</vt:lpstr>
      <vt:lpstr>Calibri</vt:lpstr>
      <vt:lpstr>Arial</vt:lpstr>
      <vt:lpstr>Montserrat SemiBold</vt:lpstr>
      <vt:lpstr>Pangolin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presentation</dc:title>
  <dc:creator>Admin</dc:creator>
  <cp:lastModifiedBy>Van Minh Nguyen</cp:lastModifiedBy>
  <cp:revision>26</cp:revision>
  <dcterms:created xsi:type="dcterms:W3CDTF">2006-08-16T00:00:00Z</dcterms:created>
  <dcterms:modified xsi:type="dcterms:W3CDTF">2024-05-20T09:17:09Z</dcterms:modified>
  <dc:identifier>DAGELSzKWNg</dc:identifier>
</cp:coreProperties>
</file>