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269" r:id="rId4"/>
    <p:sldId id="257" r:id="rId5"/>
    <p:sldId id="271" r:id="rId6"/>
    <p:sldId id="261" r:id="rId7"/>
    <p:sldId id="270" r:id="rId8"/>
    <p:sldId id="273" r:id="rId9"/>
    <p:sldId id="274" r:id="rId10"/>
    <p:sldId id="275" r:id="rId11"/>
    <p:sldId id="276" r:id="rId12"/>
    <p:sldId id="281" r:id="rId13"/>
    <p:sldId id="267" r:id="rId14"/>
    <p:sldId id="268" r:id="rId15"/>
    <p:sldId id="279" r:id="rId16"/>
    <p:sldId id="282" r:id="rId17"/>
    <p:sldId id="283" r:id="rId18"/>
    <p:sldId id="278" r:id="rId19"/>
    <p:sldId id="284" r:id="rId20"/>
    <p:sldId id="285" r:id="rId21"/>
    <p:sldId id="286" r:id="rId22"/>
    <p:sldId id="288" r:id="rId23"/>
    <p:sldId id="265" r:id="rId24"/>
    <p:sldId id="289" r:id="rId25"/>
    <p:sldId id="290" r:id="rId26"/>
    <p:sldId id="293" r:id="rId27"/>
    <p:sldId id="258" r:id="rId28"/>
    <p:sldId id="292" r:id="rId29"/>
    <p:sldId id="291" r:id="rId30"/>
    <p:sldId id="297" r:id="rId31"/>
    <p:sldId id="296" r:id="rId32"/>
    <p:sldId id="298" r:id="rId33"/>
    <p:sldId id="299" r:id="rId34"/>
    <p:sldId id="300" r:id="rId35"/>
    <p:sldId id="301" r:id="rId36"/>
    <p:sldId id="302" r:id="rId37"/>
    <p:sldId id="303" r:id="rId38"/>
    <p:sldId id="304" r:id="rId39"/>
    <p:sldId id="306" r:id="rId40"/>
    <p:sldId id="263" r:id="rId41"/>
    <p:sldId id="287" r:id="rId42"/>
  </p:sldIdLst>
  <p:sldSz cx="18288000" cy="10287000"/>
  <p:notesSz cx="6858000" cy="9144000"/>
  <p:embeddedFontLst>
    <p:embeddedFont>
      <p:font typeface="Baloo Thambi" panose="020B0604020202020204" charset="0"/>
      <p:regular r:id="rId44"/>
    </p:embeddedFont>
    <p:embeddedFont>
      <p:font typeface="Calibri" panose="020F0502020204030204" pitchFamily="34" charset="0"/>
      <p:regular r:id="rId45"/>
      <p:bold r:id="rId46"/>
      <p:italic r:id="rId47"/>
      <p:boldItalic r:id="rId48"/>
    </p:embeddedFont>
    <p:embeddedFont>
      <p:font typeface="宋体" panose="02010600030101010101" pitchFamily="2" charset="-122"/>
      <p:regular r:id="rId49"/>
    </p:embeddedFont>
    <p:embeddedFont>
      <p:font typeface="Montserrat SemiBold" panose="020B0604020202020204" charset="0"/>
      <p:bold r:id="rId50"/>
      <p:boldItalic r:id="rId51"/>
    </p:embeddedFont>
    <p:embeddedFont>
      <p:font typeface="宋体" panose="02010600030101010101" pitchFamily="2" charset="-122"/>
      <p:regular r:id="rId49"/>
    </p:embeddedFont>
    <p:embeddedFont>
      <p:font typeface="Raleway Black" panose="020B0A03030101060003" pitchFamily="34" charset="0"/>
      <p:bold r:id="rId52"/>
      <p:boldItalic r:id="rId53"/>
    </p:embeddedFont>
    <p:embeddedFont>
      <p:font typeface="Montserrat Medium" panose="020B0604020202020204" charset="0"/>
      <p:regular r:id="rId54"/>
      <p:italic r:id="rId55"/>
    </p:embeddedFont>
    <p:embeddedFont>
      <p:font typeface="Roboto" panose="02000000000000000000" pitchFamily="2" charset="0"/>
      <p:regular r:id="rId56"/>
      <p:bold r:id="rId57"/>
      <p:italic r:id="rId58"/>
      <p:boldItalic r:id="rId59"/>
    </p:embeddedFont>
    <p:embeddedFont>
      <p:font typeface="Dosis ExtraBold" panose="020B0604020202020204" charset="0"/>
      <p:bold r:id="rId60"/>
    </p:embeddedFont>
    <p:embeddedFont>
      <p:font typeface="Kurale" panose="020B0604020202020204" charset="0"/>
      <p:regular r:id="rId61"/>
    </p:embeddedFont>
    <p:embeddedFont>
      <p:font typeface="Raleway ExtraBold" panose="020B0903030101060003" pitchFamily="34" charset="0"/>
      <p:bold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E7"/>
    <a:srgbClr val="A6D1D9"/>
    <a:srgbClr val="E2B6B6"/>
    <a:srgbClr val="FBF8E7"/>
    <a:srgbClr val="C4B0F4"/>
    <a:srgbClr val="B9CDE5"/>
    <a:srgbClr val="483A00"/>
    <a:srgbClr val="FFEEB2"/>
    <a:srgbClr val="FEE27E"/>
    <a:srgbClr val="F97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843" autoAdjust="0"/>
  </p:normalViewPr>
  <p:slideViewPr>
    <p:cSldViewPr>
      <p:cViewPr varScale="1">
        <p:scale>
          <a:sx n="47" d="100"/>
          <a:sy n="47" d="100"/>
        </p:scale>
        <p:origin x="109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898C9-C7AA-4416-82D3-AF41EC6A33E7}"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5E17-3679-4CD2-88A0-AA67A07ED4F7}" type="slidenum">
              <a:rPr lang="en-US" smtClean="0"/>
              <a:t>‹#›</a:t>
            </a:fld>
            <a:endParaRPr lang="en-US"/>
          </a:p>
        </p:txBody>
      </p:sp>
    </p:spTree>
    <p:extLst>
      <p:ext uri="{BB962C8B-B14F-4D97-AF65-F5344CB8AC3E}">
        <p14:creationId xmlns:p14="http://schemas.microsoft.com/office/powerpoint/2010/main" val="1403237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bài học</a:t>
            </a:r>
          </a:p>
        </p:txBody>
      </p:sp>
      <p:sp>
        <p:nvSpPr>
          <p:cNvPr id="4" name="Slide Number Placeholder 3"/>
          <p:cNvSpPr>
            <a:spLocks noGrp="1"/>
          </p:cNvSpPr>
          <p:nvPr>
            <p:ph type="sldNum" sz="quarter" idx="5"/>
          </p:nvPr>
        </p:nvSpPr>
        <p:spPr/>
        <p:txBody>
          <a:bodyPr/>
          <a:lstStyle/>
          <a:p>
            <a:fld id="{D7A55E17-3679-4CD2-88A0-AA67A07ED4F7}" type="slidenum">
              <a:rPr lang="en-US" smtClean="0"/>
              <a:t>3</a:t>
            </a:fld>
            <a:endParaRPr lang="en-US"/>
          </a:p>
        </p:txBody>
      </p:sp>
    </p:spTree>
    <p:extLst>
      <p:ext uri="{BB962C8B-B14F-4D97-AF65-F5344CB8AC3E}">
        <p14:creationId xmlns:p14="http://schemas.microsoft.com/office/powerpoint/2010/main" val="418532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12</a:t>
            </a:fld>
            <a:endParaRPr lang="en-US"/>
          </a:p>
        </p:txBody>
      </p:sp>
    </p:spTree>
    <p:extLst>
      <p:ext uri="{BB962C8B-B14F-4D97-AF65-F5344CB8AC3E}">
        <p14:creationId xmlns:p14="http://schemas.microsoft.com/office/powerpoint/2010/main" val="105413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13</a:t>
            </a:fld>
            <a:endParaRPr lang="en-US"/>
          </a:p>
        </p:txBody>
      </p:sp>
    </p:spTree>
    <p:extLst>
      <p:ext uri="{BB962C8B-B14F-4D97-AF65-F5344CB8AC3E}">
        <p14:creationId xmlns:p14="http://schemas.microsoft.com/office/powerpoint/2010/main" val="137050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14</a:t>
            </a:fld>
            <a:endParaRPr lang="en-US"/>
          </a:p>
        </p:txBody>
      </p:sp>
    </p:spTree>
    <p:extLst>
      <p:ext uri="{BB962C8B-B14F-4D97-AF65-F5344CB8AC3E}">
        <p14:creationId xmlns:p14="http://schemas.microsoft.com/office/powerpoint/2010/main" val="217007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15</a:t>
            </a:fld>
            <a:endParaRPr lang="en-US"/>
          </a:p>
        </p:txBody>
      </p:sp>
    </p:spTree>
    <p:extLst>
      <p:ext uri="{BB962C8B-B14F-4D97-AF65-F5344CB8AC3E}">
        <p14:creationId xmlns:p14="http://schemas.microsoft.com/office/powerpoint/2010/main" val="339484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16</a:t>
            </a:fld>
            <a:endParaRPr lang="en-US"/>
          </a:p>
        </p:txBody>
      </p:sp>
    </p:spTree>
    <p:extLst>
      <p:ext uri="{BB962C8B-B14F-4D97-AF65-F5344CB8AC3E}">
        <p14:creationId xmlns:p14="http://schemas.microsoft.com/office/powerpoint/2010/main" val="54537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17</a:t>
            </a:fld>
            <a:endParaRPr lang="en-US"/>
          </a:p>
        </p:txBody>
      </p:sp>
    </p:spTree>
    <p:extLst>
      <p:ext uri="{BB962C8B-B14F-4D97-AF65-F5344CB8AC3E}">
        <p14:creationId xmlns:p14="http://schemas.microsoft.com/office/powerpoint/2010/main" val="2742455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gợi ý và chốt nội dung.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fld id="{D7A55E17-3679-4CD2-88A0-AA67A07ED4F7}" type="slidenum">
              <a:rPr lang="en-US" smtClean="0"/>
              <a:t>18</a:t>
            </a:fld>
            <a:endParaRPr lang="en-US"/>
          </a:p>
        </p:txBody>
      </p:sp>
    </p:spTree>
    <p:extLst>
      <p:ext uri="{BB962C8B-B14F-4D97-AF65-F5344CB8AC3E}">
        <p14:creationId xmlns:p14="http://schemas.microsoft.com/office/powerpoint/2010/main" val="3433504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gợi ý và chốt nội dung.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fld id="{D7A55E17-3679-4CD2-88A0-AA67A07ED4F7}" type="slidenum">
              <a:rPr lang="en-US" smtClean="0"/>
              <a:t>19</a:t>
            </a:fld>
            <a:endParaRPr lang="en-US"/>
          </a:p>
        </p:txBody>
      </p:sp>
    </p:spTree>
    <p:extLst>
      <p:ext uri="{BB962C8B-B14F-4D97-AF65-F5344CB8AC3E}">
        <p14:creationId xmlns:p14="http://schemas.microsoft.com/office/powerpoint/2010/main" val="425112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gợi ý và chốt nội dung.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a:t>Gió là một hiện tượng tự nhiên. Nó được tạo ra từ quá trình tổng hợp hạt nhân của mặt trời.</a:t>
            </a:r>
            <a:r>
              <a:rPr lang="en-US"/>
              <a:t> </a:t>
            </a:r>
            <a:r>
              <a:rPr lang="vi-VN"/>
              <a:t>Chính vì vậy mà bất cứ khi nào mặt trời vẫn chiếu sáng thì năng lượng gió vẫn có thể được khai thác. Không giống với các năng lượng hóa thạch, chẳng hạn như dầu và khí tự nhiên.</a:t>
            </a:r>
            <a:r>
              <a:rPr lang="en-US"/>
              <a:t> </a:t>
            </a:r>
            <a:r>
              <a:rPr lang="vi-VN"/>
              <a:t>Đây là một nguồn năng lượng xanh, sạch vì nó không gây ô nhiễm cho môi trường</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Roboto" panose="02000000000000000000" pitchFamily="2" charset="0"/>
              </a:rPr>
              <a:t>Âm thanh do các tuabin gió có thể truyền đi xa đến 2km. </a:t>
            </a:r>
            <a:endParaRPr lang="vi-VN"/>
          </a:p>
        </p:txBody>
      </p:sp>
      <p:sp>
        <p:nvSpPr>
          <p:cNvPr id="4" name="Slide Number Placeholder 3"/>
          <p:cNvSpPr>
            <a:spLocks noGrp="1"/>
          </p:cNvSpPr>
          <p:nvPr>
            <p:ph type="sldNum" sz="quarter" idx="5"/>
          </p:nvPr>
        </p:nvSpPr>
        <p:spPr/>
        <p:txBody>
          <a:bodyPr/>
          <a:lstStyle/>
          <a:p>
            <a:fld id="{D7A55E17-3679-4CD2-88A0-AA67A07ED4F7}" type="slidenum">
              <a:rPr lang="en-US" smtClean="0"/>
              <a:t>20</a:t>
            </a:fld>
            <a:endParaRPr lang="en-US"/>
          </a:p>
        </p:txBody>
      </p:sp>
    </p:spTree>
    <p:extLst>
      <p:ext uri="{BB962C8B-B14F-4D97-AF65-F5344CB8AC3E}">
        <p14:creationId xmlns:p14="http://schemas.microsoft.com/office/powerpoint/2010/main" val="3012650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gợi ý và chốt nội dung.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Roboto" panose="02000000000000000000" pitchFamily="2" charset="0"/>
              </a:rPr>
              <a:t>Vị trí địa lý của Việt Nam cực kỳ thuận lợi cho việc đầu tư và phát triển năng lượng gió. Việt Nam nằm gần xích đạo nên có khí hậu khô, gió nhiều. Hướng gió ở các tỉnh thuộc Nam Trung Bộ rất ổn định. Tốc độ gió trung bình tại Biển Đông khá mạnh và có sự thay đổi theo mùa. </a:t>
            </a:r>
            <a:endParaRPr lang="vi-VN"/>
          </a:p>
        </p:txBody>
      </p:sp>
      <p:sp>
        <p:nvSpPr>
          <p:cNvPr id="4" name="Slide Number Placeholder 3"/>
          <p:cNvSpPr>
            <a:spLocks noGrp="1"/>
          </p:cNvSpPr>
          <p:nvPr>
            <p:ph type="sldNum" sz="quarter" idx="5"/>
          </p:nvPr>
        </p:nvSpPr>
        <p:spPr/>
        <p:txBody>
          <a:bodyPr/>
          <a:lstStyle/>
          <a:p>
            <a:fld id="{D7A55E17-3679-4CD2-88A0-AA67A07ED4F7}" type="slidenum">
              <a:rPr lang="en-US" smtClean="0"/>
              <a:t>21</a:t>
            </a:fld>
            <a:endParaRPr lang="en-US"/>
          </a:p>
        </p:txBody>
      </p:sp>
    </p:spTree>
    <p:extLst>
      <p:ext uri="{BB962C8B-B14F-4D97-AF65-F5344CB8AC3E}">
        <p14:creationId xmlns:p14="http://schemas.microsoft.com/office/powerpoint/2010/main" val="294210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Bài học này giúp các em</a:t>
            </a:r>
          </a:p>
          <a:p>
            <a:r>
              <a:rPr lang="en-US" sz="1800">
                <a:effectLst/>
                <a:latin typeface="Times New Roman" panose="02020603050405020304" pitchFamily="18" charset="0"/>
                <a:ea typeface="Calibri" panose="020F0502020204030204" pitchFamily="34" charset="0"/>
              </a:rPr>
              <a:t>Nêu được một số phương tiện, máy móc sử dụng năng lượng gió, vận dụng kĩ năng toán học, công nghệ, mĩ thuật đề phác họa và xây dựng mô hình thuyền buồm chạy bằng gió</a:t>
            </a:r>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4</a:t>
            </a:fld>
            <a:endParaRPr lang="en-US"/>
          </a:p>
        </p:txBody>
      </p:sp>
    </p:spTree>
    <p:extLst>
      <p:ext uri="{BB962C8B-B14F-4D97-AF65-F5344CB8AC3E}">
        <p14:creationId xmlns:p14="http://schemas.microsoft.com/office/powerpoint/2010/main" val="312042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22</a:t>
            </a:fld>
            <a:endParaRPr lang="en-US"/>
          </a:p>
        </p:txBody>
      </p:sp>
    </p:spTree>
    <p:extLst>
      <p:ext uri="{BB962C8B-B14F-4D97-AF65-F5344CB8AC3E}">
        <p14:creationId xmlns:p14="http://schemas.microsoft.com/office/powerpoint/2010/main" val="89998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23</a:t>
            </a:fld>
            <a:endParaRPr lang="en-US"/>
          </a:p>
        </p:txBody>
      </p:sp>
    </p:spTree>
    <p:extLst>
      <p:ext uri="{BB962C8B-B14F-4D97-AF65-F5344CB8AC3E}">
        <p14:creationId xmlns:p14="http://schemas.microsoft.com/office/powerpoint/2010/main" val="297651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nội dung tiết 2</a:t>
            </a:r>
          </a:p>
        </p:txBody>
      </p:sp>
      <p:sp>
        <p:nvSpPr>
          <p:cNvPr id="4" name="Slide Number Placeholder 3"/>
          <p:cNvSpPr>
            <a:spLocks noGrp="1"/>
          </p:cNvSpPr>
          <p:nvPr>
            <p:ph type="sldNum" sz="quarter" idx="5"/>
          </p:nvPr>
        </p:nvSpPr>
        <p:spPr/>
        <p:txBody>
          <a:bodyPr/>
          <a:lstStyle/>
          <a:p>
            <a:fld id="{D7A55E17-3679-4CD2-88A0-AA67A07ED4F7}" type="slidenum">
              <a:rPr lang="en-US" smtClean="0"/>
              <a:t>25</a:t>
            </a:fld>
            <a:endParaRPr lang="en-US"/>
          </a:p>
        </p:txBody>
      </p:sp>
    </p:spTree>
    <p:extLst>
      <p:ext uri="{BB962C8B-B14F-4D97-AF65-F5344CB8AC3E}">
        <p14:creationId xmlns:p14="http://schemas.microsoft.com/office/powerpoint/2010/main" val="237531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nêu nhiệm vụ của hoạt động 4. HS làm việc theo nhóm</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26</a:t>
            </a:fld>
            <a:endParaRPr lang="en-US"/>
          </a:p>
        </p:txBody>
      </p:sp>
    </p:spTree>
    <p:extLst>
      <p:ext uri="{BB962C8B-B14F-4D97-AF65-F5344CB8AC3E}">
        <p14:creationId xmlns:p14="http://schemas.microsoft.com/office/powerpoint/2010/main" val="2916699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a:t>
            </a:r>
            <a:endParaRPr lang="en-US">
              <a:effectLst/>
            </a:endParaRPr>
          </a:p>
          <a:p>
            <a:r>
              <a:rPr lang="vi-VN">
                <a:effectLst/>
              </a:rPr>
              <a:t>GV chiếu tiêu chí sản phẩm và yêu cầu nội dung thảo luận của học sinh bám sát với các tiêu chí đó</a:t>
            </a:r>
            <a:endParaRPr lang="en-US"/>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27</a:t>
            </a:fld>
            <a:endParaRPr lang="en-US"/>
          </a:p>
        </p:txBody>
      </p:sp>
    </p:spTree>
    <p:extLst>
      <p:ext uri="{BB962C8B-B14F-4D97-AF65-F5344CB8AC3E}">
        <p14:creationId xmlns:p14="http://schemas.microsoft.com/office/powerpoint/2010/main" val="4086259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thảo luận nhóm để thống nhất ý tưởng của nhóm, hỗ trợ nếu nhóm gặp khó khăn trong việc thể hiện ý tưởng</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28</a:t>
            </a:fld>
            <a:endParaRPr lang="en-US"/>
          </a:p>
        </p:txBody>
      </p:sp>
    </p:spTree>
    <p:extLst>
      <p:ext uri="{BB962C8B-B14F-4D97-AF65-F5344CB8AC3E}">
        <p14:creationId xmlns:p14="http://schemas.microsoft.com/office/powerpoint/2010/main" val="4166588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a:t>
            </a:r>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29</a:t>
            </a:fld>
            <a:endParaRPr lang="en-US"/>
          </a:p>
        </p:txBody>
      </p:sp>
    </p:spTree>
    <p:extLst>
      <p:ext uri="{BB962C8B-B14F-4D97-AF65-F5344CB8AC3E}">
        <p14:creationId xmlns:p14="http://schemas.microsoft.com/office/powerpoint/2010/main" val="2575938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30</a:t>
            </a:fld>
            <a:endParaRPr lang="en-US"/>
          </a:p>
        </p:txBody>
      </p:sp>
    </p:spTree>
    <p:extLst>
      <p:ext uri="{BB962C8B-B14F-4D97-AF65-F5344CB8AC3E}">
        <p14:creationId xmlns:p14="http://schemas.microsoft.com/office/powerpoint/2010/main" val="1676129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thực hiện sản phẩm</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31</a:t>
            </a:fld>
            <a:endParaRPr lang="en-US"/>
          </a:p>
        </p:txBody>
      </p:sp>
    </p:spTree>
    <p:extLst>
      <p:ext uri="{BB962C8B-B14F-4D97-AF65-F5344CB8AC3E}">
        <p14:creationId xmlns:p14="http://schemas.microsoft.com/office/powerpoint/2010/main" val="690414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a:t>
            </a:r>
            <a:r>
              <a:rPr lang="en-US" baseline="0"/>
              <a:t> lựa chọn vật liệu dùng làm sản phẩm</a:t>
            </a:r>
            <a:endParaRPr lang="vi-VN"/>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32</a:t>
            </a:fld>
            <a:endParaRPr lang="en-US"/>
          </a:p>
        </p:txBody>
      </p:sp>
    </p:spTree>
    <p:extLst>
      <p:ext uri="{BB962C8B-B14F-4D97-AF65-F5344CB8AC3E}">
        <p14:creationId xmlns:p14="http://schemas.microsoft.com/office/powerpoint/2010/main" val="142720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nội dung phần học</a:t>
            </a:r>
          </a:p>
        </p:txBody>
      </p:sp>
      <p:sp>
        <p:nvSpPr>
          <p:cNvPr id="4" name="Slide Number Placeholder 3"/>
          <p:cNvSpPr>
            <a:spLocks noGrp="1"/>
          </p:cNvSpPr>
          <p:nvPr>
            <p:ph type="sldNum" sz="quarter" idx="5"/>
          </p:nvPr>
        </p:nvSpPr>
        <p:spPr/>
        <p:txBody>
          <a:bodyPr/>
          <a:lstStyle/>
          <a:p>
            <a:fld id="{D7A55E17-3679-4CD2-88A0-AA67A07ED4F7}" type="slidenum">
              <a:rPr lang="en-US" smtClean="0"/>
              <a:t>5</a:t>
            </a:fld>
            <a:endParaRPr lang="en-US"/>
          </a:p>
        </p:txBody>
      </p:sp>
    </p:spTree>
    <p:extLst>
      <p:ext uri="{BB962C8B-B14F-4D97-AF65-F5344CB8AC3E}">
        <p14:creationId xmlns:p14="http://schemas.microsoft.com/office/powerpoint/2010/main" val="3211355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33</a:t>
            </a:fld>
            <a:endParaRPr lang="en-US"/>
          </a:p>
        </p:txBody>
      </p:sp>
    </p:spTree>
    <p:extLst>
      <p:ext uri="{BB962C8B-B14F-4D97-AF65-F5344CB8AC3E}">
        <p14:creationId xmlns:p14="http://schemas.microsoft.com/office/powerpoint/2010/main" val="95249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34</a:t>
            </a:fld>
            <a:endParaRPr lang="en-US"/>
          </a:p>
        </p:txBody>
      </p:sp>
    </p:spTree>
    <p:extLst>
      <p:ext uri="{BB962C8B-B14F-4D97-AF65-F5344CB8AC3E}">
        <p14:creationId xmlns:p14="http://schemas.microsoft.com/office/powerpoint/2010/main" val="2221939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35</a:t>
            </a:fld>
            <a:endParaRPr lang="en-US"/>
          </a:p>
        </p:txBody>
      </p:sp>
    </p:spTree>
    <p:extLst>
      <p:ext uri="{BB962C8B-B14F-4D97-AF65-F5344CB8AC3E}">
        <p14:creationId xmlns:p14="http://schemas.microsoft.com/office/powerpoint/2010/main" val="1554179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36</a:t>
            </a:fld>
            <a:endParaRPr lang="en-US"/>
          </a:p>
        </p:txBody>
      </p:sp>
    </p:spTree>
    <p:extLst>
      <p:ext uri="{BB962C8B-B14F-4D97-AF65-F5344CB8AC3E}">
        <p14:creationId xmlns:p14="http://schemas.microsoft.com/office/powerpoint/2010/main" val="2182958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37</a:t>
            </a:fld>
            <a:endParaRPr lang="en-US"/>
          </a:p>
        </p:txBody>
      </p:sp>
    </p:spTree>
    <p:extLst>
      <p:ext uri="{BB962C8B-B14F-4D97-AF65-F5344CB8AC3E}">
        <p14:creationId xmlns:p14="http://schemas.microsoft.com/office/powerpoint/2010/main" val="325736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tổ chức cho các nhóm lên báo cáo mô hình của nhòm theo các gợi ý </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38</a:t>
            </a:fld>
            <a:endParaRPr lang="en-US"/>
          </a:p>
        </p:txBody>
      </p:sp>
    </p:spTree>
    <p:extLst>
      <p:ext uri="{BB962C8B-B14F-4D97-AF65-F5344CB8AC3E}">
        <p14:creationId xmlns:p14="http://schemas.microsoft.com/office/powerpoint/2010/main" val="4237535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39</a:t>
            </a:fld>
            <a:endParaRPr lang="en-US"/>
          </a:p>
        </p:txBody>
      </p:sp>
    </p:spTree>
    <p:extLst>
      <p:ext uri="{BB962C8B-B14F-4D97-AF65-F5344CB8AC3E}">
        <p14:creationId xmlns:p14="http://schemas.microsoft.com/office/powerpoint/2010/main" val="374344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40</a:t>
            </a:fld>
            <a:endParaRPr lang="en-US"/>
          </a:p>
        </p:txBody>
      </p:sp>
    </p:spTree>
    <p:extLst>
      <p:ext uri="{BB962C8B-B14F-4D97-AF65-F5344CB8AC3E}">
        <p14:creationId xmlns:p14="http://schemas.microsoft.com/office/powerpoint/2010/main" val="1481550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41</a:t>
            </a:fld>
            <a:endParaRPr lang="en-US"/>
          </a:p>
        </p:txBody>
      </p:sp>
    </p:spTree>
    <p:extLst>
      <p:ext uri="{BB962C8B-B14F-4D97-AF65-F5344CB8AC3E}">
        <p14:creationId xmlns:p14="http://schemas.microsoft.com/office/powerpoint/2010/main" val="126000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cách chơi và tổ chức cho HS chơi trò chơi</a:t>
            </a:r>
          </a:p>
        </p:txBody>
      </p:sp>
      <p:sp>
        <p:nvSpPr>
          <p:cNvPr id="4" name="Slide Number Placeholder 3"/>
          <p:cNvSpPr>
            <a:spLocks noGrp="1"/>
          </p:cNvSpPr>
          <p:nvPr>
            <p:ph type="sldNum" sz="quarter" idx="5"/>
          </p:nvPr>
        </p:nvSpPr>
        <p:spPr/>
        <p:txBody>
          <a:bodyPr/>
          <a:lstStyle/>
          <a:p>
            <a:fld id="{D7A55E17-3679-4CD2-88A0-AA67A07ED4F7}" type="slidenum">
              <a:rPr lang="en-US" smtClean="0"/>
              <a:t>6</a:t>
            </a:fld>
            <a:endParaRPr lang="en-US"/>
          </a:p>
        </p:txBody>
      </p:sp>
    </p:spTree>
    <p:extLst>
      <p:ext uri="{BB962C8B-B14F-4D97-AF65-F5344CB8AC3E}">
        <p14:creationId xmlns:p14="http://schemas.microsoft.com/office/powerpoint/2010/main" val="342408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7</a:t>
            </a:fld>
            <a:endParaRPr lang="en-US"/>
          </a:p>
        </p:txBody>
      </p:sp>
    </p:spTree>
    <p:extLst>
      <p:ext uri="{BB962C8B-B14F-4D97-AF65-F5344CB8AC3E}">
        <p14:creationId xmlns:p14="http://schemas.microsoft.com/office/powerpoint/2010/main" val="258882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chốt nội dung và giải thích thêm thông tin</a:t>
            </a:r>
          </a:p>
          <a:p>
            <a:r>
              <a:rPr lang="vi-VN"/>
              <a:t>Gió là sự chuyển động của không khí từ nơi có khí áp cao về nơi có khí áp thấp.</a:t>
            </a:r>
            <a:endParaRPr lang="en-US"/>
          </a:p>
          <a:p>
            <a:r>
              <a:rPr lang="en-US"/>
              <a:t>G</a:t>
            </a:r>
            <a:r>
              <a:rPr lang="vi-VN"/>
              <a:t>ió có vai trò vô cùng quan trong cuộc sống cũng như sự phát triển kinh tế, xã hội:</a:t>
            </a:r>
          </a:p>
          <a:p>
            <a:r>
              <a:rPr lang="vi-VN"/>
              <a:t>- Góp phần tạo nên bản chất thời tiết, khí hậu ở các khu vực, các vùng, các quốc gia trên Trái Đất.</a:t>
            </a:r>
          </a:p>
          <a:p>
            <a:r>
              <a:rPr lang="vi-VN"/>
              <a:t>- Tác động trực tiếp đến các hoạt động sản xuất, canh tác nông nghiệp, trồng trọt, chăn nuôi thủy hải sản…</a:t>
            </a:r>
            <a:r>
              <a:rPr lang="en-US"/>
              <a:t> </a:t>
            </a:r>
            <a:r>
              <a:rPr lang="vi-VN"/>
              <a:t>Ví dụ gió giúp các loại hoa màu thụ phấn…</a:t>
            </a:r>
            <a:endParaRPr lang="en-US"/>
          </a:p>
        </p:txBody>
      </p:sp>
      <p:sp>
        <p:nvSpPr>
          <p:cNvPr id="4" name="Slide Number Placeholder 3"/>
          <p:cNvSpPr>
            <a:spLocks noGrp="1"/>
          </p:cNvSpPr>
          <p:nvPr>
            <p:ph type="sldNum" sz="quarter" idx="5"/>
          </p:nvPr>
        </p:nvSpPr>
        <p:spPr/>
        <p:txBody>
          <a:bodyPr/>
          <a:lstStyle/>
          <a:p>
            <a:fld id="{D7A55E17-3679-4CD2-88A0-AA67A07ED4F7}" type="slidenum">
              <a:rPr lang="en-US" smtClean="0"/>
              <a:t>8</a:t>
            </a:fld>
            <a:endParaRPr lang="en-US"/>
          </a:p>
        </p:txBody>
      </p:sp>
    </p:spTree>
    <p:extLst>
      <p:ext uri="{BB962C8B-B14F-4D97-AF65-F5344CB8AC3E}">
        <p14:creationId xmlns:p14="http://schemas.microsoft.com/office/powerpoint/2010/main" val="110838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đặt câu hỏi, cho HS thảo luận và trả lời. GV gợi ý và chốt nội dung.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Gió l</a:t>
            </a:r>
            <a:r>
              <a:rPr lang="vi-VN" dirty="0"/>
              <a:t>à nguồn năng lượng sạch, giúp bảo vệ môi trường và tiết kiệm chi phí đầu tư, sử dụng. </a:t>
            </a:r>
            <a:r>
              <a:rPr lang="en-US" dirty="0"/>
              <a:t>N</a:t>
            </a:r>
            <a:r>
              <a:rPr lang="vi-VN" dirty="0"/>
              <a:t>guồn năng lượng gió</a:t>
            </a:r>
            <a:r>
              <a:rPr lang="en-US" dirty="0"/>
              <a:t> được ứ</a:t>
            </a:r>
            <a:r>
              <a:rPr lang="vi-VN" dirty="0"/>
              <a:t>ng dụng trong nhiều lĩnh vực khác nhau </a:t>
            </a:r>
            <a:r>
              <a:rPr lang="en-US" dirty="0"/>
              <a:t>như: lao động sản xuất (cối xay gió, phơi khô lương thực, thực phẩm…), giao thông vận tải đường thủy (tàu thuyền buồm dung sức gió), hoạt động thể thao (nhảy dù, thả diều, khinh khí cầu, các môn thể thao như cầu lông, </a:t>
            </a:r>
            <a:r>
              <a:rPr lang="vi-VN" dirty="0"/>
              <a:t>bóng bàn, lướt ván, lướt s</a:t>
            </a:r>
            <a:r>
              <a:rPr lang="en-US" dirty="0"/>
              <a:t>ó</a:t>
            </a:r>
            <a:r>
              <a:rPr lang="vi-VN" dirty="0"/>
              <a:t>ng</a:t>
            </a:r>
            <a:r>
              <a:rPr lang="en-US" dirty="0"/>
              <a:t>), hoạt động vui chơi (thả diều), </a:t>
            </a:r>
            <a:r>
              <a:rPr lang="vi-VN" dirty="0"/>
              <a:t>dự báo thời tiết.</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D7A55E17-3679-4CD2-88A0-AA67A07ED4F7}" type="slidenum">
              <a:rPr lang="en-US" smtClean="0"/>
              <a:t>9</a:t>
            </a:fld>
            <a:endParaRPr lang="en-US"/>
          </a:p>
        </p:txBody>
      </p:sp>
    </p:spTree>
    <p:extLst>
      <p:ext uri="{BB962C8B-B14F-4D97-AF65-F5344CB8AC3E}">
        <p14:creationId xmlns:p14="http://schemas.microsoft.com/office/powerpoint/2010/main" val="177542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trong bài học này</a:t>
            </a:r>
          </a:p>
        </p:txBody>
      </p:sp>
      <p:sp>
        <p:nvSpPr>
          <p:cNvPr id="4" name="Slide Number Placeholder 3"/>
          <p:cNvSpPr>
            <a:spLocks noGrp="1"/>
          </p:cNvSpPr>
          <p:nvPr>
            <p:ph type="sldNum" sz="quarter" idx="5"/>
          </p:nvPr>
        </p:nvSpPr>
        <p:spPr/>
        <p:txBody>
          <a:bodyPr/>
          <a:lstStyle/>
          <a:p>
            <a:fld id="{D7A55E17-3679-4CD2-88A0-AA67A07ED4F7}" type="slidenum">
              <a:rPr lang="en-US" smtClean="0"/>
              <a:t>10</a:t>
            </a:fld>
            <a:endParaRPr lang="en-US"/>
          </a:p>
        </p:txBody>
      </p:sp>
    </p:spTree>
    <p:extLst>
      <p:ext uri="{BB962C8B-B14F-4D97-AF65-F5344CB8AC3E}">
        <p14:creationId xmlns:p14="http://schemas.microsoft.com/office/powerpoint/2010/main" val="375111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nêu tiêu chí sản phẩm. GV chốt nội dung.</a:t>
            </a:r>
          </a:p>
          <a:p>
            <a:r>
              <a:rPr lang="en-US"/>
              <a:t>Gv: Từ tiêu chí trên, hãy thảo luận để xây dựng tiêu chí cho sản phẩm của nhóm em</a:t>
            </a:r>
          </a:p>
        </p:txBody>
      </p:sp>
      <p:sp>
        <p:nvSpPr>
          <p:cNvPr id="4" name="Slide Number Placeholder 3"/>
          <p:cNvSpPr>
            <a:spLocks noGrp="1"/>
          </p:cNvSpPr>
          <p:nvPr>
            <p:ph type="sldNum" sz="quarter" idx="5"/>
          </p:nvPr>
        </p:nvSpPr>
        <p:spPr/>
        <p:txBody>
          <a:bodyPr/>
          <a:lstStyle/>
          <a:p>
            <a:fld id="{D7A55E17-3679-4CD2-88A0-AA67A07ED4F7}" type="slidenum">
              <a:rPr lang="en-US" smtClean="0"/>
              <a:t>11</a:t>
            </a:fld>
            <a:endParaRPr lang="en-US"/>
          </a:p>
        </p:txBody>
      </p:sp>
    </p:spTree>
    <p:extLst>
      <p:ext uri="{BB962C8B-B14F-4D97-AF65-F5344CB8AC3E}">
        <p14:creationId xmlns:p14="http://schemas.microsoft.com/office/powerpoint/2010/main" val="2569537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11.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36.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4" Type="http://schemas.openxmlformats.org/officeDocument/2006/relationships/image" Target="../media/image36.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1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9.svg"/><Relationship Id="rId17" Type="http://schemas.openxmlformats.org/officeDocument/2006/relationships/image" Target="../media/image5.png"/><Relationship Id="rId2" Type="http://schemas.openxmlformats.org/officeDocument/2006/relationships/notesSlide" Target="../notesSlides/notesSlide10.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4.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6.JP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4.png"/><Relationship Id="rId5" Type="http://schemas.openxmlformats.org/officeDocument/2006/relationships/image" Target="../media/image6.png"/><Relationship Id="rId10" Type="http://schemas.openxmlformats.org/officeDocument/2006/relationships/image" Target="../media/image48.svg"/><Relationship Id="rId4" Type="http://schemas.openxmlformats.org/officeDocument/2006/relationships/image" Target="../media/image4.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2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22.sv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22.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22.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41.jpg"/><Relationship Id="rId4" Type="http://schemas.openxmlformats.org/officeDocument/2006/relationships/image" Target="../media/image36.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43.jpeg"/><Relationship Id="rId4" Type="http://schemas.openxmlformats.org/officeDocument/2006/relationships/image" Target="../media/image36.sv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2.png"/><Relationship Id="rId7"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36.sv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1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9.svg"/><Relationship Id="rId17" Type="http://schemas.openxmlformats.org/officeDocument/2006/relationships/image" Target="../media/image5.png"/><Relationship Id="rId2" Type="http://schemas.openxmlformats.org/officeDocument/2006/relationships/notesSlide" Target="../notesSlides/notesSlide20.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4.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7.svg"/><Relationship Id="rId4" Type="http://schemas.openxmlformats.org/officeDocument/2006/relationships/image" Target="../media/image22.svg"/><Relationship Id="rId9" Type="http://schemas.openxmlformats.org/officeDocument/2006/relationships/image" Target="../media/image9.png"/><Relationship Id="rId14" Type="http://schemas.openxmlformats.org/officeDocument/2006/relationships/image" Target="../media/image19.sv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svg"/><Relationship Id="rId21" Type="http://schemas.openxmlformats.org/officeDocument/2006/relationships/image" Target="../media/image48.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51.png"/><Relationship Id="rId5" Type="http://schemas.openxmlformats.org/officeDocument/2006/relationships/image" Target="../media/image63.svg"/><Relationship Id="rId15" Type="http://schemas.openxmlformats.org/officeDocument/2006/relationships/image" Target="../media/image14.svg"/><Relationship Id="rId23" Type="http://schemas.openxmlformats.org/officeDocument/2006/relationships/image" Target="../media/image50.png"/><Relationship Id="rId10" Type="http://schemas.openxmlformats.org/officeDocument/2006/relationships/image" Target="../media/image5.png"/><Relationship Id="rId19" Type="http://schemas.openxmlformats.org/officeDocument/2006/relationships/image" Target="../media/image19.svg"/><Relationship Id="rId4" Type="http://schemas.openxmlformats.org/officeDocument/2006/relationships/image" Target="../media/image47.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png"/><Relationship Id="rId7" Type="http://schemas.openxmlformats.org/officeDocument/2006/relationships/image" Target="../media/image25.svg"/><Relationship Id="rId12"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52.png"/><Relationship Id="rId10" Type="http://schemas.openxmlformats.org/officeDocument/2006/relationships/image" Target="../media/image18.png"/><Relationship Id="rId4" Type="http://schemas.openxmlformats.org/officeDocument/2006/relationships/image" Target="../media/image63.svg"/><Relationship Id="rId9" Type="http://schemas.openxmlformats.org/officeDocument/2006/relationships/image" Target="../media/image30.svg"/></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3.pn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image" Target="../media/image63.svg"/><Relationship Id="rId9" Type="http://schemas.openxmlformats.org/officeDocument/2006/relationships/image" Target="../media/image10.pn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3.png"/><Relationship Id="rId12"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4.png"/><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image" Target="../media/image63.sv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3.png"/><Relationship Id="rId12"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image" Target="../media/image63.sv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png"/><Relationship Id="rId3" Type="http://schemas.openxmlformats.org/officeDocument/2006/relationships/image" Target="../media/image47.png"/><Relationship Id="rId7" Type="http://schemas.openxmlformats.org/officeDocument/2006/relationships/image" Target="../media/image9.png"/><Relationship Id="rId12" Type="http://schemas.openxmlformats.org/officeDocument/2006/relationships/image" Target="../media/image19.svg"/><Relationship Id="rId2" Type="http://schemas.openxmlformats.org/officeDocument/2006/relationships/notesSlide" Target="../notesSlides/notesSlide26.xml"/><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6.svg"/><Relationship Id="rId4" Type="http://schemas.openxmlformats.org/officeDocument/2006/relationships/image" Target="../media/image63.svg"/><Relationship Id="rId9" Type="http://schemas.openxmlformats.org/officeDocument/2006/relationships/image" Target="../media/image3.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0.sv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22.sv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59.png"/><Relationship Id="rId7" Type="http://schemas.openxmlformats.org/officeDocument/2006/relationships/image" Target="../media/image9.png"/><Relationship Id="rId12" Type="http://schemas.openxmlformats.org/officeDocument/2006/relationships/image" Target="../media/image19.svg"/><Relationship Id="rId17" Type="http://schemas.openxmlformats.org/officeDocument/2006/relationships/image" Target="../media/image56.png"/><Relationship Id="rId2" Type="http://schemas.openxmlformats.org/officeDocument/2006/relationships/notesSlide" Target="../notesSlides/notesSlide27.xml"/><Relationship Id="rId16" Type="http://schemas.openxmlformats.org/officeDocument/2006/relationships/image" Target="../media/image10.sv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6.svg"/><Relationship Id="rId19" Type="http://schemas.microsoft.com/office/2007/relationships/hdphoto" Target="../media/hdphoto1.wdp"/><Relationship Id="rId4" Type="http://schemas.openxmlformats.org/officeDocument/2006/relationships/image" Target="../media/image63.svg"/><Relationship Id="rId9" Type="http://schemas.openxmlformats.org/officeDocument/2006/relationships/image" Target="../media/image3.png"/><Relationship Id="rId14"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7.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52.png"/><Relationship Id="rId4" Type="http://schemas.openxmlformats.org/officeDocument/2006/relationships/image" Target="../media/image63.sv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image" Target="../media/image47.png"/><Relationship Id="rId7" Type="http://schemas.openxmlformats.org/officeDocument/2006/relationships/image" Target="../media/image9.png"/><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notesSlide" Target="../notesSlides/notesSlide29.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61.png"/><Relationship Id="rId5" Type="http://schemas.openxmlformats.org/officeDocument/2006/relationships/image" Target="../media/image6.png"/><Relationship Id="rId15" Type="http://schemas.openxmlformats.org/officeDocument/2006/relationships/image" Target="../media/image63.png"/><Relationship Id="rId10" Type="http://schemas.microsoft.com/office/2007/relationships/hdphoto" Target="../media/hdphoto2.wdp"/><Relationship Id="rId19" Type="http://schemas.microsoft.com/office/2007/relationships/hdphoto" Target="../media/hdphoto6.wdp"/><Relationship Id="rId4" Type="http://schemas.openxmlformats.org/officeDocument/2006/relationships/image" Target="../media/image63.svg"/><Relationship Id="rId9" Type="http://schemas.openxmlformats.org/officeDocument/2006/relationships/image" Target="../media/image60.png"/><Relationship Id="rId14"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3.sv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3.sv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3.sv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3.sv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12" Type="http://schemas.openxmlformats.org/officeDocument/2006/relationships/image" Target="../media/image6.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52.png"/><Relationship Id="rId4" Type="http://schemas.openxmlformats.org/officeDocument/2006/relationships/image" Target="../media/image63.svg"/><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4.sv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6.svg"/><Relationship Id="rId12"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3.png"/><Relationship Id="rId5" Type="http://schemas.openxmlformats.org/officeDocument/2006/relationships/image" Target="../media/image70.png"/><Relationship Id="rId10" Type="http://schemas.microsoft.com/office/2007/relationships/hdphoto" Target="../media/hdphoto7.wdp"/><Relationship Id="rId4" Type="http://schemas.openxmlformats.org/officeDocument/2006/relationships/image" Target="../media/image63.sv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10.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7.svg"/><Relationship Id="rId4" Type="http://schemas.openxmlformats.org/officeDocument/2006/relationships/image" Target="../media/image63.svg"/><Relationship Id="rId9" Type="http://schemas.openxmlformats.org/officeDocument/2006/relationships/image" Target="../media/image9.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25.sv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2.sv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6.sv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1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9.svg"/><Relationship Id="rId17" Type="http://schemas.openxmlformats.org/officeDocument/2006/relationships/image" Target="../media/image5.png"/><Relationship Id="rId2" Type="http://schemas.openxmlformats.org/officeDocument/2006/relationships/notesSlide" Target="../notesSlides/notesSlide5.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4.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4" Type="http://schemas.openxmlformats.org/officeDocument/2006/relationships/image" Target="../media/image36.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7.jpeg"/><Relationship Id="rId5" Type="http://schemas.openxmlformats.org/officeDocument/2006/relationships/image" Target="../media/image6.png"/><Relationship Id="rId10" Type="http://schemas.openxmlformats.org/officeDocument/2006/relationships/image" Target="../media/image26.jpeg"/><Relationship Id="rId4" Type="http://schemas.openxmlformats.org/officeDocument/2006/relationships/image" Target="../media/image36.sv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110393" y="1800108"/>
            <a:ext cx="12067213" cy="6686783"/>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6077" y="6993902"/>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567483" y="8581621"/>
            <a:ext cx="5537118" cy="899611"/>
            <a:chOff x="0" y="0"/>
            <a:chExt cx="1458336" cy="236934"/>
          </a:xfrm>
        </p:grpSpPr>
        <p:sp>
          <p:nvSpPr>
            <p:cNvPr id="14" name="Freeform 14"/>
            <p:cNvSpPr/>
            <p:nvPr/>
          </p:nvSpPr>
          <p:spPr>
            <a:xfrm>
              <a:off x="0" y="0"/>
              <a:ext cx="1458336" cy="236934"/>
            </a:xfrm>
            <a:custGeom>
              <a:avLst/>
              <a:gdLst/>
              <a:ahLst/>
              <a:cxnLst/>
              <a:rect l="l" t="t" r="r" b="b"/>
              <a:pathLst>
                <a:path w="1458336" h="236934">
                  <a:moveTo>
                    <a:pt x="40547" y="0"/>
                  </a:moveTo>
                  <a:lnTo>
                    <a:pt x="1417788" y="0"/>
                  </a:lnTo>
                  <a:cubicBezTo>
                    <a:pt x="1440182" y="0"/>
                    <a:pt x="1458336" y="18154"/>
                    <a:pt x="1458336" y="40547"/>
                  </a:cubicBezTo>
                  <a:lnTo>
                    <a:pt x="1458336" y="196387"/>
                  </a:lnTo>
                  <a:cubicBezTo>
                    <a:pt x="1458336" y="218781"/>
                    <a:pt x="1440182" y="236934"/>
                    <a:pt x="1417788" y="236934"/>
                  </a:cubicBezTo>
                  <a:lnTo>
                    <a:pt x="40547" y="236934"/>
                  </a:lnTo>
                  <a:cubicBezTo>
                    <a:pt x="18154" y="236934"/>
                    <a:pt x="0" y="218781"/>
                    <a:pt x="0" y="196387"/>
                  </a:cubicBezTo>
                  <a:lnTo>
                    <a:pt x="0" y="40547"/>
                  </a:lnTo>
                  <a:cubicBezTo>
                    <a:pt x="0" y="18154"/>
                    <a:pt x="18154" y="0"/>
                    <a:pt x="40547" y="0"/>
                  </a:cubicBezTo>
                  <a:close/>
                </a:path>
              </a:pathLst>
            </a:custGeom>
            <a:solidFill>
              <a:srgbClr val="000000">
                <a:alpha val="0"/>
              </a:srgbClr>
            </a:solidFill>
            <a:ln w="133350" cap="rnd">
              <a:solidFill>
                <a:srgbClr val="FFFFFF"/>
              </a:solidFill>
              <a:prstDash val="solid"/>
              <a:round/>
            </a:ln>
          </p:spPr>
        </p:sp>
        <p:sp>
          <p:nvSpPr>
            <p:cNvPr id="15" name="TextBox 15"/>
            <p:cNvSpPr txBox="1"/>
            <p:nvPr/>
          </p:nvSpPr>
          <p:spPr>
            <a:xfrm>
              <a:off x="0" y="-38100"/>
              <a:ext cx="1458336" cy="275034"/>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672264" y="8684220"/>
            <a:ext cx="5327556" cy="647890"/>
            <a:chOff x="0" y="0"/>
            <a:chExt cx="1403142" cy="170638"/>
          </a:xfrm>
        </p:grpSpPr>
        <p:sp>
          <p:nvSpPr>
            <p:cNvPr id="17" name="Freeform 17"/>
            <p:cNvSpPr/>
            <p:nvPr/>
          </p:nvSpPr>
          <p:spPr>
            <a:xfrm>
              <a:off x="0" y="0"/>
              <a:ext cx="1403142" cy="170638"/>
            </a:xfrm>
            <a:custGeom>
              <a:avLst/>
              <a:gdLst/>
              <a:ahLst/>
              <a:cxnLst/>
              <a:rect l="l" t="t" r="r" b="b"/>
              <a:pathLst>
                <a:path w="1403142" h="170638">
                  <a:moveTo>
                    <a:pt x="15985" y="0"/>
                  </a:moveTo>
                  <a:lnTo>
                    <a:pt x="1387157" y="0"/>
                  </a:lnTo>
                  <a:cubicBezTo>
                    <a:pt x="1395986" y="0"/>
                    <a:pt x="1403142" y="7157"/>
                    <a:pt x="1403142" y="15985"/>
                  </a:cubicBezTo>
                  <a:lnTo>
                    <a:pt x="1403142" y="154653"/>
                  </a:lnTo>
                  <a:cubicBezTo>
                    <a:pt x="1403142" y="163481"/>
                    <a:pt x="1395986" y="170638"/>
                    <a:pt x="1387157" y="170638"/>
                  </a:cubicBezTo>
                  <a:lnTo>
                    <a:pt x="15985" y="170638"/>
                  </a:lnTo>
                  <a:cubicBezTo>
                    <a:pt x="7157" y="170638"/>
                    <a:pt x="0" y="163481"/>
                    <a:pt x="0" y="154653"/>
                  </a:cubicBezTo>
                  <a:lnTo>
                    <a:pt x="0" y="15985"/>
                  </a:lnTo>
                  <a:cubicBezTo>
                    <a:pt x="0" y="7157"/>
                    <a:pt x="7157" y="0"/>
                    <a:pt x="15985" y="0"/>
                  </a:cubicBezTo>
                  <a:close/>
                </a:path>
              </a:pathLst>
            </a:custGeom>
            <a:solidFill>
              <a:srgbClr val="C0D494"/>
            </a:solidFill>
            <a:ln w="38100" cap="sq">
              <a:solidFill>
                <a:srgbClr val="483A00"/>
              </a:solidFill>
              <a:prstDash val="solid"/>
              <a:miter/>
            </a:ln>
          </p:spPr>
        </p:sp>
        <p:sp>
          <p:nvSpPr>
            <p:cNvPr id="18" name="TextBox 18"/>
            <p:cNvSpPr txBox="1"/>
            <p:nvPr/>
          </p:nvSpPr>
          <p:spPr>
            <a:xfrm>
              <a:off x="0" y="-38100"/>
              <a:ext cx="1403142" cy="208738"/>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547271">
            <a:off x="626238" y="4580441"/>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rot="808354">
            <a:off x="16000291" y="390789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TextBox 23"/>
          <p:cNvSpPr txBox="1"/>
          <p:nvPr/>
        </p:nvSpPr>
        <p:spPr>
          <a:xfrm>
            <a:off x="5672956" y="8875559"/>
            <a:ext cx="5326171" cy="372218"/>
          </a:xfrm>
          <a:prstGeom prst="rect">
            <a:avLst/>
          </a:prstGeom>
        </p:spPr>
        <p:txBody>
          <a:bodyPr lIns="0" tIns="0" rIns="0" bIns="0" rtlCol="0" anchor="t">
            <a:spAutoFit/>
          </a:bodyPr>
          <a:lstStyle/>
          <a:p>
            <a:pPr algn="ctr">
              <a:lnSpc>
                <a:spcPts val="2721"/>
              </a:lnSpc>
            </a:pPr>
            <a:r>
              <a:rPr lang="en-US" sz="2926">
                <a:solidFill>
                  <a:srgbClr val="483A00"/>
                </a:solidFill>
                <a:latin typeface="Kurale"/>
              </a:rPr>
              <a:t>Tiết 1</a:t>
            </a:r>
          </a:p>
        </p:txBody>
      </p:sp>
      <p:sp>
        <p:nvSpPr>
          <p:cNvPr id="8" name="Freeform 8"/>
          <p:cNvSpPr/>
          <p:nvPr/>
        </p:nvSpPr>
        <p:spPr>
          <a:xfrm rot="1173307">
            <a:off x="14851698" y="7790921"/>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2527578" y="7400827"/>
            <a:ext cx="1885713" cy="1313142"/>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27" name="Picture 26">
            <a:extLst>
              <a:ext uri="{FF2B5EF4-FFF2-40B4-BE49-F238E27FC236}">
                <a16:creationId xmlns:a16="http://schemas.microsoft.com/office/drawing/2014/main" xmlns="" id="{86F267F8-A350-CD36-CEF7-54D9612D026D}"/>
              </a:ext>
            </a:extLst>
          </p:cNvPr>
          <p:cNvPicPr>
            <a:picLocks noChangeAspect="1"/>
          </p:cNvPicPr>
          <p:nvPr/>
        </p:nvPicPr>
        <p:blipFill>
          <a:blip r:embed="rId16"/>
          <a:stretch>
            <a:fillRect/>
          </a:stretch>
        </p:blipFill>
        <p:spPr>
          <a:xfrm>
            <a:off x="3191980" y="1800108"/>
            <a:ext cx="11945431" cy="6643782"/>
          </a:xfrm>
          <a:prstGeom prst="rect">
            <a:avLst/>
          </a:prstGeom>
        </p:spPr>
      </p:pic>
      <p:sp>
        <p:nvSpPr>
          <p:cNvPr id="12" name="TextBox 12"/>
          <p:cNvSpPr txBox="1"/>
          <p:nvPr/>
        </p:nvSpPr>
        <p:spPr>
          <a:xfrm>
            <a:off x="3959648" y="2252513"/>
            <a:ext cx="10461537" cy="3267433"/>
          </a:xfrm>
          <a:prstGeom prst="rect">
            <a:avLst/>
          </a:prstGeom>
        </p:spPr>
        <p:txBody>
          <a:bodyPr wrap="square" lIns="0" tIns="0" rIns="0" bIns="0" rtlCol="0" anchor="t">
            <a:spAutoFit/>
          </a:bodyPr>
          <a:lstStyle/>
          <a:p>
            <a:pPr algn="ctr">
              <a:lnSpc>
                <a:spcPts val="12257"/>
              </a:lnSpc>
            </a:pPr>
            <a:r>
              <a:rPr lang="en-US" sz="13180">
                <a:solidFill>
                  <a:srgbClr val="FFFF00"/>
                </a:solidFill>
                <a:latin typeface="Baloo Thambi"/>
              </a:rPr>
              <a:t>Mô hình thuyền buồm</a:t>
            </a:r>
          </a:p>
        </p:txBody>
      </p:sp>
      <p:sp>
        <p:nvSpPr>
          <p:cNvPr id="19" name="Freeform 19"/>
          <p:cNvSpPr/>
          <p:nvPr/>
        </p:nvSpPr>
        <p:spPr>
          <a:xfrm rot="403428">
            <a:off x="13998561" y="1480511"/>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10"/>
          <p:cNvSpPr/>
          <p:nvPr/>
        </p:nvSpPr>
        <p:spPr>
          <a:xfrm rot="-211310">
            <a:off x="2575703" y="1515660"/>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0" name="TextBox 12">
            <a:extLst>
              <a:ext uri="{FF2B5EF4-FFF2-40B4-BE49-F238E27FC236}">
                <a16:creationId xmlns:a16="http://schemas.microsoft.com/office/drawing/2014/main" xmlns="" id="{9F6C0B4A-8ADD-E503-7E31-F7AEBC4AD461}"/>
              </a:ext>
            </a:extLst>
          </p:cNvPr>
          <p:cNvSpPr txBox="1"/>
          <p:nvPr/>
        </p:nvSpPr>
        <p:spPr>
          <a:xfrm>
            <a:off x="4540363" y="153284"/>
            <a:ext cx="3001199" cy="830997"/>
          </a:xfrm>
          <a:prstGeom prst="rect">
            <a:avLst/>
          </a:prstGeom>
        </p:spPr>
        <p:txBody>
          <a:bodyPr wrap="square" lIns="0" tIns="0" rIns="0" bIns="0" rtlCol="0" anchor="t">
            <a:spAutoFit/>
          </a:bodyPr>
          <a:lstStyle/>
          <a:p>
            <a:pPr algn="ctr"/>
            <a:r>
              <a:rPr lang="en-US" sz="5400">
                <a:solidFill>
                  <a:srgbClr val="002060"/>
                </a:solidFill>
                <a:latin typeface="Baloo Thambi"/>
              </a:rPr>
              <a:t>Bài 5</a:t>
            </a:r>
          </a:p>
        </p:txBody>
      </p:sp>
      <p:pic>
        <p:nvPicPr>
          <p:cNvPr id="24" name="Picture 23">
            <a:extLst>
              <a:ext uri="{FF2B5EF4-FFF2-40B4-BE49-F238E27FC236}">
                <a16:creationId xmlns:a16="http://schemas.microsoft.com/office/drawing/2014/main" xmlns="" id="{B5C59C2E-7DF9-1BF7-7085-24A9B479663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239294" y="21911"/>
            <a:ext cx="2066123" cy="14600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570188" y="799228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
        <p:nvSpPr>
          <p:cNvPr id="11" name="Freeform 11"/>
          <p:cNvSpPr/>
          <p:nvPr/>
        </p:nvSpPr>
        <p:spPr>
          <a:xfrm>
            <a:off x="8545676" y="1690828"/>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3">
            <a:extLst>
              <a:ext uri="{FF2B5EF4-FFF2-40B4-BE49-F238E27FC236}">
                <a16:creationId xmlns:a16="http://schemas.microsoft.com/office/drawing/2014/main" xmlns="" id="{DDD37123-E746-EF30-F41C-F982493DF97E}"/>
              </a:ext>
            </a:extLst>
          </p:cNvPr>
          <p:cNvSpPr txBox="1"/>
          <p:nvPr/>
        </p:nvSpPr>
        <p:spPr>
          <a:xfrm>
            <a:off x="3011093" y="7875910"/>
            <a:ext cx="3886201" cy="677108"/>
          </a:xfrm>
          <a:prstGeom prst="rect">
            <a:avLst/>
          </a:prstGeom>
        </p:spPr>
        <p:txBody>
          <a:bodyPr wrap="square" lIns="0" tIns="0" rIns="0" bIns="0" rtlCol="0" anchor="t">
            <a:spAutoFit/>
          </a:bodyPr>
          <a:lstStyle/>
          <a:p>
            <a:r>
              <a:rPr lang="en-US" sz="4400">
                <a:solidFill>
                  <a:srgbClr val="483A00"/>
                </a:solidFill>
                <a:latin typeface="Baloo Thambi"/>
              </a:rPr>
              <a:t>Thuyền buồm</a:t>
            </a:r>
          </a:p>
        </p:txBody>
      </p:sp>
      <p:pic>
        <p:nvPicPr>
          <p:cNvPr id="9" name="Picture 8">
            <a:extLst>
              <a:ext uri="{FF2B5EF4-FFF2-40B4-BE49-F238E27FC236}">
                <a16:creationId xmlns:a16="http://schemas.microsoft.com/office/drawing/2014/main" xmlns="" id="{69D70665-1828-C5EA-EEE3-5F62DAAD6E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87483" y="4963012"/>
            <a:ext cx="2929499" cy="4415233"/>
          </a:xfrm>
          <a:prstGeom prst="rect">
            <a:avLst/>
          </a:prstGeom>
        </p:spPr>
      </p:pic>
      <p:pic>
        <p:nvPicPr>
          <p:cNvPr id="17" name="Picture 16">
            <a:extLst>
              <a:ext uri="{FF2B5EF4-FFF2-40B4-BE49-F238E27FC236}">
                <a16:creationId xmlns:a16="http://schemas.microsoft.com/office/drawing/2014/main" xmlns="" id="{903D29D9-6EA9-201B-227F-E9B1B6559E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2332" y="2853379"/>
            <a:ext cx="4266903" cy="4317250"/>
          </a:xfrm>
          <a:prstGeom prst="rect">
            <a:avLst/>
          </a:prstGeom>
        </p:spPr>
      </p:pic>
      <p:sp>
        <p:nvSpPr>
          <p:cNvPr id="40" name="Freeform: Shape 39">
            <a:extLst>
              <a:ext uri="{FF2B5EF4-FFF2-40B4-BE49-F238E27FC236}">
                <a16:creationId xmlns:a16="http://schemas.microsoft.com/office/drawing/2014/main" xmlns="" id="{1752EAE4-2F53-588C-0837-A24D8C3BCB48}"/>
              </a:ext>
            </a:extLst>
          </p:cNvPr>
          <p:cNvSpPr/>
          <p:nvPr/>
        </p:nvSpPr>
        <p:spPr>
          <a:xfrm>
            <a:off x="9670951" y="2552700"/>
            <a:ext cx="6201387" cy="3509809"/>
          </a:xfrm>
          <a:custGeom>
            <a:avLst/>
            <a:gdLst>
              <a:gd name="connsiteX0" fmla="*/ 2424907 w 7778052"/>
              <a:gd name="connsiteY0" fmla="*/ 0 h 3890073"/>
              <a:gd name="connsiteX1" fmla="*/ 3284470 w 7778052"/>
              <a:gd name="connsiteY1" fmla="*/ 330298 h 3890073"/>
              <a:gd name="connsiteX2" fmla="*/ 3318120 w 7778052"/>
              <a:gd name="connsiteY2" fmla="*/ 375102 h 3890073"/>
              <a:gd name="connsiteX3" fmla="*/ 3355485 w 7778052"/>
              <a:gd name="connsiteY3" fmla="*/ 329790 h 3890073"/>
              <a:gd name="connsiteX4" fmla="*/ 3884927 w 7778052"/>
              <a:gd name="connsiteY4" fmla="*/ 110366 h 3890073"/>
              <a:gd name="connsiteX5" fmla="*/ 4414369 w 7778052"/>
              <a:gd name="connsiteY5" fmla="*/ 329790 h 3890073"/>
              <a:gd name="connsiteX6" fmla="*/ 4424323 w 7778052"/>
              <a:gd name="connsiteY6" fmla="*/ 341862 h 3890073"/>
              <a:gd name="connsiteX7" fmla="*/ 4440118 w 7778052"/>
              <a:gd name="connsiteY7" fmla="*/ 322724 h 3890073"/>
              <a:gd name="connsiteX8" fmla="*/ 5299681 w 7778052"/>
              <a:gd name="connsiteY8" fmla="*/ 22157 h 3890073"/>
              <a:gd name="connsiteX9" fmla="*/ 6032666 w 7778052"/>
              <a:gd name="connsiteY9" fmla="*/ 221830 h 3890073"/>
              <a:gd name="connsiteX10" fmla="*/ 6104924 w 7778052"/>
              <a:gd name="connsiteY10" fmla="*/ 279426 h 3890073"/>
              <a:gd name="connsiteX11" fmla="*/ 6121851 w 7778052"/>
              <a:gd name="connsiteY11" fmla="*/ 258899 h 3890073"/>
              <a:gd name="connsiteX12" fmla="*/ 6651293 w 7778052"/>
              <a:gd name="connsiteY12" fmla="*/ 39475 h 3890073"/>
              <a:gd name="connsiteX13" fmla="*/ 7400037 w 7778052"/>
              <a:gd name="connsiteY13" fmla="*/ 788636 h 3890073"/>
              <a:gd name="connsiteX14" fmla="*/ 7341197 w 7778052"/>
              <a:gd name="connsiteY14" fmla="*/ 1080243 h 3890073"/>
              <a:gd name="connsiteX15" fmla="*/ 7340867 w 7778052"/>
              <a:gd name="connsiteY15" fmla="*/ 1080851 h 3890073"/>
              <a:gd name="connsiteX16" fmla="*/ 7349003 w 7778052"/>
              <a:gd name="connsiteY16" fmla="*/ 1081628 h 3890073"/>
              <a:gd name="connsiteX17" fmla="*/ 7778052 w 7778052"/>
              <a:gd name="connsiteY17" fmla="*/ 1580377 h 3890073"/>
              <a:gd name="connsiteX18" fmla="*/ 7541143 w 7778052"/>
              <a:gd name="connsiteY18" fmla="*/ 2002524 h 3890073"/>
              <a:gd name="connsiteX19" fmla="*/ 7500380 w 7778052"/>
              <a:gd name="connsiteY19" fmla="*/ 2023486 h 3890073"/>
              <a:gd name="connsiteX20" fmla="*/ 7510092 w 7778052"/>
              <a:gd name="connsiteY20" fmla="*/ 2102805 h 3890073"/>
              <a:gd name="connsiteX21" fmla="*/ 6612506 w 7778052"/>
              <a:gd name="connsiteY21" fmla="*/ 2921737 h 3890073"/>
              <a:gd name="connsiteX22" fmla="*/ 6528098 w 7778052"/>
              <a:gd name="connsiteY22" fmla="*/ 2925247 h 3890073"/>
              <a:gd name="connsiteX23" fmla="*/ 7079025 w 7778052"/>
              <a:gd name="connsiteY23" fmla="*/ 3890073 h 3890073"/>
              <a:gd name="connsiteX24" fmla="*/ 6021298 w 7778052"/>
              <a:gd name="connsiteY24" fmla="*/ 3008663 h 3890073"/>
              <a:gd name="connsiteX25" fmla="*/ 5992694 w 7778052"/>
              <a:gd name="connsiteY25" fmla="*/ 3028681 h 3890073"/>
              <a:gd name="connsiteX26" fmla="*/ 5498851 w 7778052"/>
              <a:gd name="connsiteY26" fmla="*/ 3156625 h 3890073"/>
              <a:gd name="connsiteX27" fmla="*/ 4874286 w 7778052"/>
              <a:gd name="connsiteY27" fmla="*/ 2937201 h 3890073"/>
              <a:gd name="connsiteX28" fmla="*/ 4813970 w 7778052"/>
              <a:gd name="connsiteY28" fmla="*/ 2875197 h 3890073"/>
              <a:gd name="connsiteX29" fmla="*/ 4678808 w 7778052"/>
              <a:gd name="connsiteY29" fmla="*/ 2949952 h 3890073"/>
              <a:gd name="connsiteX30" fmla="*/ 3855423 w 7778052"/>
              <a:gd name="connsiteY30" fmla="*/ 3105586 h 3890073"/>
              <a:gd name="connsiteX31" fmla="*/ 3032037 w 7778052"/>
              <a:gd name="connsiteY31" fmla="*/ 2949952 h 3890073"/>
              <a:gd name="connsiteX32" fmla="*/ 2956607 w 7778052"/>
              <a:gd name="connsiteY32" fmla="*/ 2908233 h 3890073"/>
              <a:gd name="connsiteX33" fmla="*/ 2916734 w 7778052"/>
              <a:gd name="connsiteY33" fmla="*/ 2947592 h 3890073"/>
              <a:gd name="connsiteX34" fmla="*/ 2266292 w 7778052"/>
              <a:gd name="connsiteY34" fmla="*/ 3167016 h 3890073"/>
              <a:gd name="connsiteX35" fmla="*/ 1503526 w 7778052"/>
              <a:gd name="connsiteY35" fmla="*/ 2836718 h 3890073"/>
              <a:gd name="connsiteX36" fmla="*/ 1497869 w 7778052"/>
              <a:gd name="connsiteY36" fmla="*/ 2828230 h 3890073"/>
              <a:gd name="connsiteX37" fmla="*/ 1471369 w 7778052"/>
              <a:gd name="connsiteY37" fmla="*/ 2840962 h 3890073"/>
              <a:gd name="connsiteX38" fmla="*/ 1143173 w 7778052"/>
              <a:gd name="connsiteY38" fmla="*/ 2899612 h 3890073"/>
              <a:gd name="connsiteX39" fmla="*/ 300012 w 7778052"/>
              <a:gd name="connsiteY39" fmla="*/ 2153284 h 3890073"/>
              <a:gd name="connsiteX40" fmla="*/ 311313 w 7778052"/>
              <a:gd name="connsiteY40" fmla="*/ 2054055 h 3890073"/>
              <a:gd name="connsiteX41" fmla="*/ 236909 w 7778052"/>
              <a:gd name="connsiteY41" fmla="*/ 2014258 h 3890073"/>
              <a:gd name="connsiteX42" fmla="*/ 0 w 7778052"/>
              <a:gd name="connsiteY42" fmla="*/ 1575169 h 3890073"/>
              <a:gd name="connsiteX43" fmla="*/ 429049 w 7778052"/>
              <a:gd name="connsiteY43" fmla="*/ 1056404 h 3890073"/>
              <a:gd name="connsiteX44" fmla="*/ 447852 w 7778052"/>
              <a:gd name="connsiteY44" fmla="*/ 1054536 h 3890073"/>
              <a:gd name="connsiteX45" fmla="*/ 412200 w 7778052"/>
              <a:gd name="connsiteY45" fmla="*/ 939618 h 3890073"/>
              <a:gd name="connsiteX46" fmla="*/ 396987 w 7778052"/>
              <a:gd name="connsiteY46" fmla="*/ 788636 h 3890073"/>
              <a:gd name="connsiteX47" fmla="*/ 1145731 w 7778052"/>
              <a:gd name="connsiteY47" fmla="*/ 39475 h 3890073"/>
              <a:gd name="connsiteX48" fmla="*/ 1564361 w 7778052"/>
              <a:gd name="connsiteY48" fmla="*/ 167420 h 3890073"/>
              <a:gd name="connsiteX49" fmla="*/ 1660595 w 7778052"/>
              <a:gd name="connsiteY49" fmla="*/ 246864 h 3890073"/>
              <a:gd name="connsiteX50" fmla="*/ 1691922 w 7778052"/>
              <a:gd name="connsiteY50" fmla="*/ 219424 h 3890073"/>
              <a:gd name="connsiteX51" fmla="*/ 2424907 w 7778052"/>
              <a:gd name="connsiteY51" fmla="*/ 0 h 38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78052" h="3890073">
                <a:moveTo>
                  <a:pt x="2424907" y="0"/>
                </a:moveTo>
                <a:cubicBezTo>
                  <a:pt x="2782717" y="0"/>
                  <a:pt x="3098186" y="131020"/>
                  <a:pt x="3284470" y="330298"/>
                </a:cubicBezTo>
                <a:lnTo>
                  <a:pt x="3318120" y="375102"/>
                </a:lnTo>
                <a:lnTo>
                  <a:pt x="3355485" y="329790"/>
                </a:lnTo>
                <a:cubicBezTo>
                  <a:pt x="3490981" y="194219"/>
                  <a:pt x="3678167" y="110366"/>
                  <a:pt x="3884927" y="110366"/>
                </a:cubicBezTo>
                <a:cubicBezTo>
                  <a:pt x="4091687" y="110366"/>
                  <a:pt x="4278873" y="194219"/>
                  <a:pt x="4414369" y="329790"/>
                </a:cubicBezTo>
                <a:lnTo>
                  <a:pt x="4424323" y="341862"/>
                </a:lnTo>
                <a:lnTo>
                  <a:pt x="4440118" y="322724"/>
                </a:lnTo>
                <a:cubicBezTo>
                  <a:pt x="4626402" y="141384"/>
                  <a:pt x="4941870" y="22157"/>
                  <a:pt x="5299681" y="22157"/>
                </a:cubicBezTo>
                <a:cubicBezTo>
                  <a:pt x="5585929" y="22157"/>
                  <a:pt x="5845079" y="98462"/>
                  <a:pt x="6032666" y="221830"/>
                </a:cubicBezTo>
                <a:lnTo>
                  <a:pt x="6104924" y="279426"/>
                </a:lnTo>
                <a:lnTo>
                  <a:pt x="6121851" y="258899"/>
                </a:lnTo>
                <a:cubicBezTo>
                  <a:pt x="6257347" y="123328"/>
                  <a:pt x="6444533" y="39475"/>
                  <a:pt x="6651293" y="39475"/>
                </a:cubicBezTo>
                <a:cubicBezTo>
                  <a:pt x="7064813" y="39475"/>
                  <a:pt x="7400037" y="374886"/>
                  <a:pt x="7400037" y="788636"/>
                </a:cubicBezTo>
                <a:cubicBezTo>
                  <a:pt x="7400037" y="892073"/>
                  <a:pt x="7379085" y="990615"/>
                  <a:pt x="7341197" y="1080243"/>
                </a:cubicBezTo>
                <a:lnTo>
                  <a:pt x="7340867" y="1080851"/>
                </a:lnTo>
                <a:lnTo>
                  <a:pt x="7349003" y="1081628"/>
                </a:lnTo>
                <a:cubicBezTo>
                  <a:pt x="7593861" y="1129099"/>
                  <a:pt x="7778052" y="1334359"/>
                  <a:pt x="7778052" y="1580377"/>
                </a:cubicBezTo>
                <a:cubicBezTo>
                  <a:pt x="7778052" y="1756105"/>
                  <a:pt x="7684077" y="1911037"/>
                  <a:pt x="7541143" y="2002524"/>
                </a:cubicBezTo>
                <a:lnTo>
                  <a:pt x="7500380" y="2023486"/>
                </a:lnTo>
                <a:lnTo>
                  <a:pt x="7510092" y="2102805"/>
                </a:lnTo>
                <a:cubicBezTo>
                  <a:pt x="7510092" y="2529022"/>
                  <a:pt x="7116666" y="2879582"/>
                  <a:pt x="6612506" y="2921737"/>
                </a:cubicBezTo>
                <a:lnTo>
                  <a:pt x="6528098" y="2925247"/>
                </a:lnTo>
                <a:lnTo>
                  <a:pt x="7079025" y="3890073"/>
                </a:lnTo>
                <a:lnTo>
                  <a:pt x="6021298" y="3008663"/>
                </a:lnTo>
                <a:lnTo>
                  <a:pt x="5992694" y="3028681"/>
                </a:lnTo>
                <a:cubicBezTo>
                  <a:pt x="5851724" y="3109459"/>
                  <a:pt x="5681781" y="3156625"/>
                  <a:pt x="5498851" y="3156625"/>
                </a:cubicBezTo>
                <a:cubicBezTo>
                  <a:pt x="5254943" y="3156625"/>
                  <a:pt x="5034126" y="3072773"/>
                  <a:pt x="4874286" y="2937201"/>
                </a:cubicBezTo>
                <a:lnTo>
                  <a:pt x="4813970" y="2875197"/>
                </a:lnTo>
                <a:lnTo>
                  <a:pt x="4678808" y="2949952"/>
                </a:lnTo>
                <a:cubicBezTo>
                  <a:pt x="4468086" y="3046111"/>
                  <a:pt x="4176975" y="3105586"/>
                  <a:pt x="3855423" y="3105586"/>
                </a:cubicBezTo>
                <a:cubicBezTo>
                  <a:pt x="3533871" y="3105586"/>
                  <a:pt x="3242760" y="3046111"/>
                  <a:pt x="3032037" y="2949952"/>
                </a:cubicBezTo>
                <a:lnTo>
                  <a:pt x="2956607" y="2908233"/>
                </a:lnTo>
                <a:lnTo>
                  <a:pt x="2916734" y="2947592"/>
                </a:lnTo>
                <a:cubicBezTo>
                  <a:pt x="2750271" y="3083163"/>
                  <a:pt x="2520305" y="3167016"/>
                  <a:pt x="2266292" y="3167016"/>
                </a:cubicBezTo>
                <a:cubicBezTo>
                  <a:pt x="1948775" y="3167016"/>
                  <a:pt x="1668832" y="3035996"/>
                  <a:pt x="1503526" y="2836718"/>
                </a:cubicBezTo>
                <a:lnTo>
                  <a:pt x="1497869" y="2828230"/>
                </a:lnTo>
                <a:lnTo>
                  <a:pt x="1471369" y="2840962"/>
                </a:lnTo>
                <a:cubicBezTo>
                  <a:pt x="1370495" y="2878728"/>
                  <a:pt x="1259589" y="2899612"/>
                  <a:pt x="1143173" y="2899612"/>
                </a:cubicBezTo>
                <a:cubicBezTo>
                  <a:pt x="677508" y="2899612"/>
                  <a:pt x="300012" y="2565470"/>
                  <a:pt x="300012" y="2153284"/>
                </a:cubicBezTo>
                <a:lnTo>
                  <a:pt x="311313" y="2054055"/>
                </a:lnTo>
                <a:lnTo>
                  <a:pt x="236909" y="2014258"/>
                </a:lnTo>
                <a:cubicBezTo>
                  <a:pt x="93975" y="1919099"/>
                  <a:pt x="0" y="1757949"/>
                  <a:pt x="0" y="1575169"/>
                </a:cubicBezTo>
                <a:cubicBezTo>
                  <a:pt x="0" y="1319278"/>
                  <a:pt x="184191" y="1105780"/>
                  <a:pt x="429049" y="1056404"/>
                </a:cubicBezTo>
                <a:lnTo>
                  <a:pt x="447852" y="1054536"/>
                </a:lnTo>
                <a:lnTo>
                  <a:pt x="412200" y="939618"/>
                </a:lnTo>
                <a:cubicBezTo>
                  <a:pt x="402225" y="890849"/>
                  <a:pt x="396987" y="840355"/>
                  <a:pt x="396987" y="788636"/>
                </a:cubicBezTo>
                <a:cubicBezTo>
                  <a:pt x="396987" y="374886"/>
                  <a:pt x="732211" y="39475"/>
                  <a:pt x="1145731" y="39475"/>
                </a:cubicBezTo>
                <a:cubicBezTo>
                  <a:pt x="1300802" y="39475"/>
                  <a:pt x="1444861" y="86642"/>
                  <a:pt x="1564361" y="167420"/>
                </a:cubicBezTo>
                <a:lnTo>
                  <a:pt x="1660595" y="246864"/>
                </a:lnTo>
                <a:lnTo>
                  <a:pt x="1691922" y="219424"/>
                </a:lnTo>
                <a:cubicBezTo>
                  <a:pt x="1879509" y="83853"/>
                  <a:pt x="2138658" y="0"/>
                  <a:pt x="2424907" y="0"/>
                </a:cubicBezTo>
                <a:close/>
              </a:path>
            </a:pathLst>
          </a:custGeom>
          <a:solidFill>
            <a:schemeClr val="bg1"/>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2"/>
          <p:cNvSpPr txBox="1"/>
          <p:nvPr/>
        </p:nvSpPr>
        <p:spPr>
          <a:xfrm>
            <a:off x="10460672" y="2846458"/>
            <a:ext cx="5003976" cy="2337948"/>
          </a:xfrm>
          <a:prstGeom prst="rect">
            <a:avLst/>
          </a:prstGeom>
        </p:spPr>
        <p:txBody>
          <a:bodyPr wrap="square" lIns="0" tIns="0" rIns="0" bIns="0" rtlCol="0" anchor="t">
            <a:spAutoFit/>
          </a:bodyPr>
          <a:lstStyle/>
          <a:p>
            <a:pPr>
              <a:lnSpc>
                <a:spcPct val="120000"/>
              </a:lnSpc>
            </a:pPr>
            <a:r>
              <a:rPr lang="vi-VN" sz="3200">
                <a:solidFill>
                  <a:srgbClr val="483A00"/>
                </a:solidFill>
                <a:latin typeface="Kurale"/>
              </a:rPr>
              <a:t>Chúng mình hãy cùng làm chiếc thuyền buồm để xem năng lượng gió được sử dụng như thế nào nhé!</a:t>
            </a:r>
          </a:p>
        </p:txBody>
      </p:sp>
    </p:spTree>
    <p:extLst>
      <p:ext uri="{BB962C8B-B14F-4D97-AF65-F5344CB8AC3E}">
        <p14:creationId xmlns:p14="http://schemas.microsoft.com/office/powerpoint/2010/main" val="252530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3000" fill="hold"/>
                                        <p:tgtEl>
                                          <p:spTgt spid="17"/>
                                        </p:tgtEl>
                                        <p:attrNameLst>
                                          <p:attrName>ppt_x</p:attrName>
                                        </p:attrNameLst>
                                      </p:cBhvr>
                                      <p:tavLst>
                                        <p:tav tm="0">
                                          <p:val>
                                            <p:strVal val="0-#ppt_w/2"/>
                                          </p:val>
                                        </p:tav>
                                        <p:tav tm="100000">
                                          <p:val>
                                            <p:strVal val="#ppt_x"/>
                                          </p:val>
                                        </p:tav>
                                      </p:tavLst>
                                    </p:anim>
                                    <p:anim calcmode="lin" valueType="num">
                                      <p:cBhvr additive="base">
                                        <p:cTn id="31" dur="30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570188" y="799228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10794392" y="4111148"/>
            <a:ext cx="5591191" cy="494494"/>
          </a:xfrm>
          <a:prstGeom prst="rect">
            <a:avLst/>
          </a:prstGeom>
        </p:spPr>
        <p:txBody>
          <a:bodyPr wrap="square" lIns="0" tIns="0" rIns="0" bIns="0" rtlCol="0" anchor="t">
            <a:spAutoFit/>
          </a:bodyPr>
          <a:lstStyle/>
          <a:p>
            <a:pPr>
              <a:lnSpc>
                <a:spcPct val="120000"/>
              </a:lnSpc>
            </a:pPr>
            <a:r>
              <a:rPr lang="vi-VN" sz="2800">
                <a:solidFill>
                  <a:srgbClr val="483A00"/>
                </a:solidFill>
                <a:latin typeface="Kurale"/>
              </a:rPr>
              <a:t>Mô hình nổi được trên mặt nước</a:t>
            </a: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
        <p:nvSpPr>
          <p:cNvPr id="11" name="Freeform 11"/>
          <p:cNvSpPr/>
          <p:nvPr/>
        </p:nvSpPr>
        <p:spPr>
          <a:xfrm>
            <a:off x="8545676" y="1690828"/>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3">
            <a:extLst>
              <a:ext uri="{FF2B5EF4-FFF2-40B4-BE49-F238E27FC236}">
                <a16:creationId xmlns:a16="http://schemas.microsoft.com/office/drawing/2014/main" xmlns="" id="{DDD37123-E746-EF30-F41C-F982493DF97E}"/>
              </a:ext>
            </a:extLst>
          </p:cNvPr>
          <p:cNvSpPr txBox="1"/>
          <p:nvPr/>
        </p:nvSpPr>
        <p:spPr>
          <a:xfrm>
            <a:off x="3011093" y="7875910"/>
            <a:ext cx="3886201" cy="677108"/>
          </a:xfrm>
          <a:prstGeom prst="rect">
            <a:avLst/>
          </a:prstGeom>
        </p:spPr>
        <p:txBody>
          <a:bodyPr wrap="square" lIns="0" tIns="0" rIns="0" bIns="0" rtlCol="0" anchor="t">
            <a:spAutoFit/>
          </a:bodyPr>
          <a:lstStyle/>
          <a:p>
            <a:r>
              <a:rPr lang="en-US" sz="4400">
                <a:solidFill>
                  <a:srgbClr val="483A00"/>
                </a:solidFill>
                <a:latin typeface="Baloo Thambi"/>
              </a:rPr>
              <a:t>Thuyền buồm</a:t>
            </a:r>
          </a:p>
        </p:txBody>
      </p:sp>
      <p:pic>
        <p:nvPicPr>
          <p:cNvPr id="17" name="Picture 16">
            <a:extLst>
              <a:ext uri="{FF2B5EF4-FFF2-40B4-BE49-F238E27FC236}">
                <a16:creationId xmlns:a16="http://schemas.microsoft.com/office/drawing/2014/main" xmlns="" id="{903D29D9-6EA9-201B-227F-E9B1B6559E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732332" y="2892635"/>
            <a:ext cx="4266903" cy="4238738"/>
          </a:xfrm>
          <a:prstGeom prst="rect">
            <a:avLst/>
          </a:prstGeom>
        </p:spPr>
      </p:pic>
      <p:sp>
        <p:nvSpPr>
          <p:cNvPr id="13" name="TextBox 13">
            <a:extLst>
              <a:ext uri="{FF2B5EF4-FFF2-40B4-BE49-F238E27FC236}">
                <a16:creationId xmlns:a16="http://schemas.microsoft.com/office/drawing/2014/main" xmlns="" id="{E57AE13A-2883-FE25-CEED-6869F72FB7A4}"/>
              </a:ext>
            </a:extLst>
          </p:cNvPr>
          <p:cNvSpPr txBox="1"/>
          <p:nvPr/>
        </p:nvSpPr>
        <p:spPr>
          <a:xfrm>
            <a:off x="11053938" y="2514825"/>
            <a:ext cx="5815927" cy="677108"/>
          </a:xfrm>
          <a:prstGeom prst="rect">
            <a:avLst/>
          </a:prstGeom>
        </p:spPr>
        <p:txBody>
          <a:bodyPr wrap="square" lIns="0" tIns="0" rIns="0" bIns="0" rtlCol="0" anchor="t">
            <a:spAutoFit/>
          </a:bodyPr>
          <a:lstStyle/>
          <a:p>
            <a:r>
              <a:rPr lang="en-US" sz="4400">
                <a:solidFill>
                  <a:srgbClr val="483A00"/>
                </a:solidFill>
                <a:latin typeface="Baloo Thambi"/>
              </a:rPr>
              <a:t>Tiêu chí sản phẩm</a:t>
            </a:r>
          </a:p>
        </p:txBody>
      </p:sp>
      <p:sp>
        <p:nvSpPr>
          <p:cNvPr id="14" name="TextBox 12">
            <a:extLst>
              <a:ext uri="{FF2B5EF4-FFF2-40B4-BE49-F238E27FC236}">
                <a16:creationId xmlns:a16="http://schemas.microsoft.com/office/drawing/2014/main" xmlns="" id="{18400948-E995-3A1D-F044-15D3099D98A0}"/>
              </a:ext>
            </a:extLst>
          </p:cNvPr>
          <p:cNvSpPr txBox="1"/>
          <p:nvPr/>
        </p:nvSpPr>
        <p:spPr>
          <a:xfrm>
            <a:off x="10794392" y="5135911"/>
            <a:ext cx="5591191" cy="494494"/>
          </a:xfrm>
          <a:prstGeom prst="rect">
            <a:avLst/>
          </a:prstGeom>
        </p:spPr>
        <p:txBody>
          <a:bodyPr wrap="square" lIns="0" tIns="0" rIns="0" bIns="0" rtlCol="0" anchor="t">
            <a:spAutoFit/>
          </a:bodyPr>
          <a:lstStyle/>
          <a:p>
            <a:pPr>
              <a:lnSpc>
                <a:spcPct val="120000"/>
              </a:lnSpc>
            </a:pPr>
            <a:r>
              <a:rPr lang="vi-VN" sz="2800">
                <a:solidFill>
                  <a:srgbClr val="483A00"/>
                </a:solidFill>
                <a:latin typeface="Kurale"/>
              </a:rPr>
              <a:t>Mô hình di chuyển được khi có gió.</a:t>
            </a:r>
          </a:p>
        </p:txBody>
      </p:sp>
      <p:sp>
        <p:nvSpPr>
          <p:cNvPr id="15" name="TextBox 12">
            <a:extLst>
              <a:ext uri="{FF2B5EF4-FFF2-40B4-BE49-F238E27FC236}">
                <a16:creationId xmlns:a16="http://schemas.microsoft.com/office/drawing/2014/main" xmlns="" id="{0561A6D2-4AB0-1A4C-10CA-0765CA4A83C1}"/>
              </a:ext>
            </a:extLst>
          </p:cNvPr>
          <p:cNvSpPr txBox="1"/>
          <p:nvPr/>
        </p:nvSpPr>
        <p:spPr>
          <a:xfrm>
            <a:off x="10818931" y="6327687"/>
            <a:ext cx="5591191" cy="494494"/>
          </a:xfrm>
          <a:prstGeom prst="rect">
            <a:avLst/>
          </a:prstGeom>
        </p:spPr>
        <p:txBody>
          <a:bodyPr wrap="square" lIns="0" tIns="0" rIns="0" bIns="0" rtlCol="0" anchor="t">
            <a:spAutoFit/>
          </a:bodyPr>
          <a:lstStyle/>
          <a:p>
            <a:pPr>
              <a:lnSpc>
                <a:spcPct val="120000"/>
              </a:lnSpc>
            </a:pPr>
            <a:r>
              <a:rPr lang="vi-VN" sz="2800">
                <a:solidFill>
                  <a:srgbClr val="483A00"/>
                </a:solidFill>
                <a:latin typeface="Kurale"/>
              </a:rPr>
              <a:t>Vật liệu dễ kiếm, dễ sử dụng</a:t>
            </a:r>
          </a:p>
        </p:txBody>
      </p:sp>
    </p:spTree>
    <p:extLst>
      <p:ext uri="{BB962C8B-B14F-4D97-AF65-F5344CB8AC3E}">
        <p14:creationId xmlns:p14="http://schemas.microsoft.com/office/powerpoint/2010/main" val="333545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3000" fill="hold"/>
                                        <p:tgtEl>
                                          <p:spTgt spid="17"/>
                                        </p:tgtEl>
                                        <p:attrNameLst>
                                          <p:attrName>ppt_x</p:attrName>
                                        </p:attrNameLst>
                                      </p:cBhvr>
                                      <p:tavLst>
                                        <p:tav tm="0">
                                          <p:val>
                                            <p:strVal val="0-#ppt_w/2"/>
                                          </p:val>
                                        </p:tav>
                                        <p:tav tm="100000">
                                          <p:val>
                                            <p:strVal val="#ppt_x"/>
                                          </p:val>
                                        </p:tav>
                                      </p:tavLst>
                                    </p:anim>
                                    <p:anim calcmode="lin" valueType="num">
                                      <p:cBhvr additive="base">
                                        <p:cTn id="30" dur="30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2327335" y="1800786"/>
            <a:ext cx="13653682" cy="6728160"/>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endParaRPr/>
            </a:p>
          </p:txBody>
        </p:sp>
      </p:grpSp>
      <p:sp>
        <p:nvSpPr>
          <p:cNvPr id="8" name="Freeform 8"/>
          <p:cNvSpPr/>
          <p:nvPr/>
        </p:nvSpPr>
        <p:spPr>
          <a:xfrm rot="1173307">
            <a:off x="15422771" y="752043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743582" y="7478260"/>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211310">
            <a:off x="1989412" y="1454928"/>
            <a:ext cx="1244315" cy="1364291"/>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4820006" y="249710"/>
            <a:ext cx="8647985" cy="1015663"/>
          </a:xfrm>
          <a:prstGeom prst="rect">
            <a:avLst/>
          </a:prstGeom>
        </p:spPr>
        <p:txBody>
          <a:bodyPr wrap="square" lIns="0" tIns="0" rIns="0" bIns="0" rtlCol="0" anchor="t">
            <a:spAutoFit/>
          </a:bodyPr>
          <a:lstStyle/>
          <a:p>
            <a:pPr algn="ctr"/>
            <a:r>
              <a:rPr lang="en-US" sz="6600">
                <a:solidFill>
                  <a:srgbClr val="483A00"/>
                </a:solidFill>
                <a:latin typeface="Baloo Thambi"/>
              </a:rPr>
              <a:t>PHIẾU HỌC TẬP SỐ 2</a:t>
            </a:r>
          </a:p>
        </p:txBody>
      </p:sp>
      <p:sp>
        <p:nvSpPr>
          <p:cNvPr id="19" name="Freeform 19"/>
          <p:cNvSpPr/>
          <p:nvPr/>
        </p:nvSpPr>
        <p:spPr>
          <a:xfrm rot="403428">
            <a:off x="14820928" y="1104039"/>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547271">
            <a:off x="489425" y="4729080"/>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rot="808354">
            <a:off x="16619472" y="426595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3" name="TextBox 23"/>
          <p:cNvSpPr txBox="1"/>
          <p:nvPr/>
        </p:nvSpPr>
        <p:spPr>
          <a:xfrm>
            <a:off x="3274455" y="2265970"/>
            <a:ext cx="11469456" cy="5539978"/>
          </a:xfrm>
          <a:prstGeom prst="rect">
            <a:avLst/>
          </a:prstGeom>
        </p:spPr>
        <p:txBody>
          <a:bodyPr wrap="square" lIns="0" tIns="0" rIns="0" bIns="0" rtlCol="0" anchor="t">
            <a:spAutoFit/>
          </a:bodyPr>
          <a:lstStyle/>
          <a:p>
            <a:pPr algn="just">
              <a:spcBef>
                <a:spcPts val="600"/>
              </a:spcBef>
            </a:pPr>
            <a:r>
              <a:rPr lang="vi-VN" sz="3200">
                <a:solidFill>
                  <a:srgbClr val="483A00"/>
                </a:solidFill>
                <a:latin typeface="Kurale"/>
              </a:rPr>
              <a:t>1. Nêu những việc mà con người có sử dụng năng lượng gió.</a:t>
            </a: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a:p>
            <a:pPr algn="just">
              <a:spcBef>
                <a:spcPts val="600"/>
              </a:spcBef>
            </a:pPr>
            <a:r>
              <a:rPr lang="vi-VN" sz="3200">
                <a:solidFill>
                  <a:srgbClr val="483A00"/>
                </a:solidFill>
                <a:latin typeface="Kurale"/>
              </a:rPr>
              <a:t>2. Kể tên một số phương tiện, máy móc và hoạt động khác của con người có sử dụng năng lượng gió mà em biết.</a:t>
            </a: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a:p>
            <a:pPr algn="just">
              <a:spcBef>
                <a:spcPts val="600"/>
              </a:spcBef>
            </a:pPr>
            <a:r>
              <a:rPr lang="vi-VN" sz="3200">
                <a:solidFill>
                  <a:srgbClr val="483A00"/>
                </a:solidFill>
                <a:latin typeface="Kurale"/>
              </a:rPr>
              <a:t>3. Nêu vai trò và lợi ích của năng lượng gió đối với con người.</a:t>
            </a: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p:txBody>
      </p:sp>
      <p:sp>
        <p:nvSpPr>
          <p:cNvPr id="11" name="TextBox 11">
            <a:extLst>
              <a:ext uri="{FF2B5EF4-FFF2-40B4-BE49-F238E27FC236}">
                <a16:creationId xmlns:a16="http://schemas.microsoft.com/office/drawing/2014/main" xmlns="" id="{A8C3CA2D-1146-5021-D6E2-D98D183B610F}"/>
              </a:ext>
            </a:extLst>
          </p:cNvPr>
          <p:cNvSpPr txBox="1"/>
          <p:nvPr/>
        </p:nvSpPr>
        <p:spPr>
          <a:xfrm>
            <a:off x="58945" y="255729"/>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2</a:t>
            </a:r>
          </a:p>
        </p:txBody>
      </p:sp>
      <p:sp>
        <p:nvSpPr>
          <p:cNvPr id="13" name="TextBox 5">
            <a:extLst>
              <a:ext uri="{FF2B5EF4-FFF2-40B4-BE49-F238E27FC236}">
                <a16:creationId xmlns:a16="http://schemas.microsoft.com/office/drawing/2014/main" xmlns="" id="{24553781-82B8-1120-725A-B9D0D9A6F4D3}"/>
              </a:ext>
            </a:extLst>
          </p:cNvPr>
          <p:cNvSpPr txBox="1"/>
          <p:nvPr/>
        </p:nvSpPr>
        <p:spPr>
          <a:xfrm>
            <a:off x="3429000" y="9699342"/>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Tree>
    <p:extLst>
      <p:ext uri="{BB962C8B-B14F-4D97-AF65-F5344CB8AC3E}">
        <p14:creationId xmlns:p14="http://schemas.microsoft.com/office/powerpoint/2010/main" val="348895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914400" y="5184490"/>
            <a:ext cx="4884023" cy="3877080"/>
            <a:chOff x="0" y="0"/>
            <a:chExt cx="1358082" cy="1078085"/>
          </a:xfrm>
        </p:grpSpPr>
        <p:sp>
          <p:nvSpPr>
            <p:cNvPr id="4" name="Freeform 4"/>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037710" y="2272985"/>
            <a:ext cx="10212578" cy="2108515"/>
            <a:chOff x="0" y="0"/>
            <a:chExt cx="952587" cy="196673"/>
          </a:xfrm>
        </p:grpSpPr>
        <p:sp>
          <p:nvSpPr>
            <p:cNvPr id="7" name="Freeform 7"/>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701988" y="5184490"/>
            <a:ext cx="4884023" cy="3877080"/>
            <a:chOff x="0" y="0"/>
            <a:chExt cx="1358082" cy="1078085"/>
          </a:xfrm>
        </p:grpSpPr>
        <p:sp>
          <p:nvSpPr>
            <p:cNvPr id="10" name="Freeform 10"/>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11" name="TextBox 11"/>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375277" y="5184490"/>
            <a:ext cx="4884023" cy="3877080"/>
            <a:chOff x="0" y="0"/>
            <a:chExt cx="1358082" cy="1078085"/>
          </a:xfrm>
        </p:grpSpPr>
        <p:sp>
          <p:nvSpPr>
            <p:cNvPr id="13" name="Freeform 13"/>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14" name="TextBox 14"/>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961778">
            <a:off x="417131" y="4281359"/>
            <a:ext cx="1685196" cy="1642300"/>
          </a:xfrm>
          <a:custGeom>
            <a:avLst/>
            <a:gdLst/>
            <a:ahLst/>
            <a:cxnLst/>
            <a:rect l="l" t="t" r="r" b="b"/>
            <a:pathLst>
              <a:path w="1685196" h="1642300">
                <a:moveTo>
                  <a:pt x="0" y="0"/>
                </a:moveTo>
                <a:lnTo>
                  <a:pt x="1685196" y="0"/>
                </a:lnTo>
                <a:lnTo>
                  <a:pt x="1685196" y="1642300"/>
                </a:lnTo>
                <a:lnTo>
                  <a:pt x="0" y="16423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5900837" y="4800340"/>
            <a:ext cx="1723600" cy="1778574"/>
          </a:xfrm>
          <a:custGeom>
            <a:avLst/>
            <a:gdLst/>
            <a:ahLst/>
            <a:cxnLst/>
            <a:rect l="l" t="t" r="r" b="b"/>
            <a:pathLst>
              <a:path w="1723600" h="1778574">
                <a:moveTo>
                  <a:pt x="0" y="0"/>
                </a:moveTo>
                <a:lnTo>
                  <a:pt x="1723600" y="0"/>
                </a:lnTo>
                <a:lnTo>
                  <a:pt x="1723600"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7470208" y="5339020"/>
            <a:ext cx="2748506" cy="3053895"/>
          </a:xfrm>
          <a:custGeom>
            <a:avLst/>
            <a:gdLst/>
            <a:ahLst/>
            <a:cxnLst/>
            <a:rect l="l" t="t" r="r" b="b"/>
            <a:pathLst>
              <a:path w="2345302" h="2605891">
                <a:moveTo>
                  <a:pt x="0" y="0"/>
                </a:moveTo>
                <a:lnTo>
                  <a:pt x="2345302" y="0"/>
                </a:lnTo>
                <a:lnTo>
                  <a:pt x="2345302" y="2605891"/>
                </a:lnTo>
                <a:lnTo>
                  <a:pt x="0" y="26058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Freeform 20"/>
          <p:cNvSpPr/>
          <p:nvPr/>
        </p:nvSpPr>
        <p:spPr>
          <a:xfrm>
            <a:off x="13246391" y="5339020"/>
            <a:ext cx="2748506" cy="3053895"/>
          </a:xfrm>
          <a:custGeom>
            <a:avLst/>
            <a:gdLst/>
            <a:ahLst/>
            <a:cxnLst/>
            <a:rect l="l" t="t" r="r" b="b"/>
            <a:pathLst>
              <a:path w="2345302" h="2605891">
                <a:moveTo>
                  <a:pt x="0" y="0"/>
                </a:moveTo>
                <a:lnTo>
                  <a:pt x="2345302" y="0"/>
                </a:lnTo>
                <a:lnTo>
                  <a:pt x="2345302" y="2605891"/>
                </a:lnTo>
                <a:lnTo>
                  <a:pt x="0" y="26058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p:nvPr/>
        </p:nvGrpSpPr>
        <p:grpSpPr>
          <a:xfrm>
            <a:off x="606798" y="8419343"/>
            <a:ext cx="5539779" cy="1143757"/>
            <a:chOff x="0" y="0"/>
            <a:chExt cx="952587" cy="196673"/>
          </a:xfrm>
        </p:grpSpPr>
        <p:sp>
          <p:nvSpPr>
            <p:cNvPr id="22" name="Freeform 22"/>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23" name="TextBox 23"/>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128325" y="8719387"/>
            <a:ext cx="4496725" cy="628377"/>
          </a:xfrm>
          <a:prstGeom prst="rect">
            <a:avLst/>
          </a:prstGeom>
        </p:spPr>
        <p:txBody>
          <a:bodyPr lIns="0" tIns="0" rIns="0" bIns="0" rtlCol="0" anchor="t">
            <a:spAutoFit/>
          </a:bodyPr>
          <a:lstStyle/>
          <a:p>
            <a:pPr algn="ctr">
              <a:lnSpc>
                <a:spcPts val="4948"/>
              </a:lnSpc>
            </a:pPr>
            <a:r>
              <a:rPr lang="en-US" sz="3600">
                <a:solidFill>
                  <a:srgbClr val="483A00"/>
                </a:solidFill>
                <a:latin typeface="Baloo Thambi"/>
              </a:rPr>
              <a:t>Máy phát điện gió</a:t>
            </a:r>
          </a:p>
        </p:txBody>
      </p:sp>
      <p:grpSp>
        <p:nvGrpSpPr>
          <p:cNvPr id="25" name="Group 25"/>
          <p:cNvGrpSpPr/>
          <p:nvPr/>
        </p:nvGrpSpPr>
        <p:grpSpPr>
          <a:xfrm>
            <a:off x="6374111" y="8419343"/>
            <a:ext cx="5539779" cy="1143757"/>
            <a:chOff x="0" y="0"/>
            <a:chExt cx="952587" cy="196673"/>
          </a:xfrm>
        </p:grpSpPr>
        <p:sp>
          <p:nvSpPr>
            <p:cNvPr id="26" name="Freeform 26"/>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27" name="TextBox 27"/>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6895638" y="8719387"/>
            <a:ext cx="4496725" cy="628377"/>
          </a:xfrm>
          <a:prstGeom prst="rect">
            <a:avLst/>
          </a:prstGeom>
        </p:spPr>
        <p:txBody>
          <a:bodyPr lIns="0" tIns="0" rIns="0" bIns="0" rtlCol="0" anchor="t">
            <a:spAutoFit/>
          </a:bodyPr>
          <a:lstStyle/>
          <a:p>
            <a:pPr algn="ctr">
              <a:lnSpc>
                <a:spcPts val="4948"/>
              </a:lnSpc>
            </a:pPr>
            <a:r>
              <a:rPr lang="vi-VN" sz="3600">
                <a:solidFill>
                  <a:srgbClr val="483A00"/>
                </a:solidFill>
                <a:latin typeface="Baloo Thambi"/>
              </a:rPr>
              <a:t>Chơi chong chóng</a:t>
            </a:r>
            <a:endParaRPr lang="en-US" sz="3600">
              <a:solidFill>
                <a:srgbClr val="483A00"/>
              </a:solidFill>
              <a:latin typeface="Baloo Thambi"/>
            </a:endParaRPr>
          </a:p>
        </p:txBody>
      </p:sp>
      <p:grpSp>
        <p:nvGrpSpPr>
          <p:cNvPr id="29" name="Group 29"/>
          <p:cNvGrpSpPr/>
          <p:nvPr/>
        </p:nvGrpSpPr>
        <p:grpSpPr>
          <a:xfrm>
            <a:off x="12141423" y="8419343"/>
            <a:ext cx="5539779" cy="1143757"/>
            <a:chOff x="0" y="0"/>
            <a:chExt cx="952587" cy="196673"/>
          </a:xfrm>
        </p:grpSpPr>
        <p:sp>
          <p:nvSpPr>
            <p:cNvPr id="30" name="Freeform 30"/>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31" name="TextBox 31"/>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2662951" y="8719387"/>
            <a:ext cx="4496725" cy="575157"/>
          </a:xfrm>
          <a:prstGeom prst="rect">
            <a:avLst/>
          </a:prstGeom>
        </p:spPr>
        <p:txBody>
          <a:bodyPr lIns="0" tIns="0" rIns="0" bIns="0" rtlCol="0" anchor="t">
            <a:spAutoFit/>
          </a:bodyPr>
          <a:lstStyle/>
          <a:p>
            <a:pPr algn="ctr">
              <a:lnSpc>
                <a:spcPts val="4948"/>
              </a:lnSpc>
            </a:pPr>
            <a:r>
              <a:rPr lang="en-US" sz="3600">
                <a:solidFill>
                  <a:srgbClr val="483A00"/>
                </a:solidFill>
                <a:latin typeface="Dosis ExtraBold" pitchFamily="2" charset="0"/>
              </a:rPr>
              <a:t>Quạt lúa</a:t>
            </a:r>
          </a:p>
        </p:txBody>
      </p:sp>
      <p:grpSp>
        <p:nvGrpSpPr>
          <p:cNvPr id="33" name="Group 6">
            <a:extLst>
              <a:ext uri="{FF2B5EF4-FFF2-40B4-BE49-F238E27FC236}">
                <a16:creationId xmlns:a16="http://schemas.microsoft.com/office/drawing/2014/main" xmlns="" id="{FA0EAC2E-E3FE-4292-6B53-80F3665E46B9}"/>
              </a:ext>
            </a:extLst>
          </p:cNvPr>
          <p:cNvGrpSpPr/>
          <p:nvPr/>
        </p:nvGrpSpPr>
        <p:grpSpPr>
          <a:xfrm>
            <a:off x="2080418" y="1063951"/>
            <a:ext cx="14163379" cy="2052583"/>
            <a:chOff x="0" y="0"/>
            <a:chExt cx="1406886" cy="159294"/>
          </a:xfrm>
        </p:grpSpPr>
        <p:sp>
          <p:nvSpPr>
            <p:cNvPr id="34" name="Freeform 7">
              <a:extLst>
                <a:ext uri="{FF2B5EF4-FFF2-40B4-BE49-F238E27FC236}">
                  <a16:creationId xmlns:a16="http://schemas.microsoft.com/office/drawing/2014/main" xmlns="" id="{8A929D76-E494-C42C-E5B3-7B05AD3673B0}"/>
                </a:ext>
              </a:extLst>
            </p:cNvPr>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35" name="TextBox 8">
              <a:extLst>
                <a:ext uri="{FF2B5EF4-FFF2-40B4-BE49-F238E27FC236}">
                  <a16:creationId xmlns:a16="http://schemas.microsoft.com/office/drawing/2014/main" xmlns="" id="{17364171-1C77-26BE-274C-27966B9EB400}"/>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36" name="TextBox 12">
            <a:extLst>
              <a:ext uri="{FF2B5EF4-FFF2-40B4-BE49-F238E27FC236}">
                <a16:creationId xmlns:a16="http://schemas.microsoft.com/office/drawing/2014/main" xmlns="" id="{EA575FF3-2CB8-314F-800C-1986E9764607}"/>
              </a:ext>
            </a:extLst>
          </p:cNvPr>
          <p:cNvSpPr txBox="1"/>
          <p:nvPr/>
        </p:nvSpPr>
        <p:spPr>
          <a:xfrm>
            <a:off x="3245848" y="1268334"/>
            <a:ext cx="12066761" cy="1846659"/>
          </a:xfrm>
          <a:prstGeom prst="rect">
            <a:avLst/>
          </a:prstGeom>
        </p:spPr>
        <p:txBody>
          <a:bodyPr lIns="0" tIns="0" rIns="0" bIns="0" rtlCol="0" anchor="t">
            <a:spAutoFit/>
          </a:bodyPr>
          <a:lstStyle/>
          <a:p>
            <a:pPr algn="ctr"/>
            <a:r>
              <a:rPr lang="vi-VN" sz="6000">
                <a:solidFill>
                  <a:srgbClr val="483A00"/>
                </a:solidFill>
                <a:latin typeface="Baloo Thambi"/>
              </a:rPr>
              <a:t>Tìm hiểu vai trò và lợi ích của năng lượng gió trong đời sống</a:t>
            </a:r>
            <a:endParaRPr lang="en-US" sz="6000">
              <a:solidFill>
                <a:srgbClr val="483A00"/>
              </a:solidFill>
              <a:latin typeface="Baloo Thambi"/>
            </a:endParaRPr>
          </a:p>
        </p:txBody>
      </p:sp>
      <p:sp>
        <p:nvSpPr>
          <p:cNvPr id="39" name="TextBox 9">
            <a:extLst>
              <a:ext uri="{FF2B5EF4-FFF2-40B4-BE49-F238E27FC236}">
                <a16:creationId xmlns:a16="http://schemas.microsoft.com/office/drawing/2014/main" xmlns="" id="{DBD27B32-29DC-CB54-D078-31D10F127691}"/>
              </a:ext>
            </a:extLst>
          </p:cNvPr>
          <p:cNvSpPr txBox="1"/>
          <p:nvPr/>
        </p:nvSpPr>
        <p:spPr>
          <a:xfrm>
            <a:off x="5077823" y="3356163"/>
            <a:ext cx="8168568" cy="984885"/>
          </a:xfrm>
          <a:prstGeom prst="rect">
            <a:avLst/>
          </a:prstGeom>
        </p:spPr>
        <p:txBody>
          <a:bodyPr wrap="square" lIns="0" tIns="0" rIns="0" bIns="0" rtlCol="0" anchor="t">
            <a:spAutoFit/>
          </a:bodyPr>
          <a:lstStyle/>
          <a:p>
            <a:pPr algn="ctr"/>
            <a:r>
              <a:rPr lang="vi-VN" sz="3200">
                <a:solidFill>
                  <a:srgbClr val="483A00"/>
                </a:solidFill>
                <a:latin typeface="Kurale"/>
              </a:rPr>
              <a:t>Nêu những việc mà con người có sử dụng </a:t>
            </a:r>
            <a:r>
              <a:rPr lang="vi-VN" sz="3200" b="1">
                <a:solidFill>
                  <a:srgbClr val="002060"/>
                </a:solidFill>
                <a:latin typeface="Kurale"/>
              </a:rPr>
              <a:t>năng lượng gió</a:t>
            </a:r>
            <a:endParaRPr lang="en-US" sz="3200" b="1">
              <a:solidFill>
                <a:srgbClr val="002060"/>
              </a:solidFill>
              <a:latin typeface="Kurale"/>
            </a:endParaRPr>
          </a:p>
        </p:txBody>
      </p:sp>
      <p:sp>
        <p:nvSpPr>
          <p:cNvPr id="42" name="TextBox 24">
            <a:extLst>
              <a:ext uri="{FF2B5EF4-FFF2-40B4-BE49-F238E27FC236}">
                <a16:creationId xmlns:a16="http://schemas.microsoft.com/office/drawing/2014/main" xmlns="" id="{1933DFF2-DF0E-E855-F525-5D0C09F3087B}"/>
              </a:ext>
            </a:extLst>
          </p:cNvPr>
          <p:cNvSpPr txBox="1"/>
          <p:nvPr/>
        </p:nvSpPr>
        <p:spPr>
          <a:xfrm>
            <a:off x="1896888" y="3324642"/>
            <a:ext cx="2279460" cy="818686"/>
          </a:xfrm>
          <a:prstGeom prst="rect">
            <a:avLst/>
          </a:prstGeom>
        </p:spPr>
        <p:txBody>
          <a:bodyPr wrap="square" lIns="0" tIns="0" rIns="0" bIns="0" rtlCol="0" anchor="t">
            <a:spAutoFit/>
          </a:bodyPr>
          <a:lstStyle/>
          <a:p>
            <a:pPr algn="ctr"/>
            <a:r>
              <a:rPr lang="en-US" sz="5320">
                <a:solidFill>
                  <a:srgbClr val="FF0000"/>
                </a:solidFill>
                <a:latin typeface="Baloo Thambi"/>
              </a:rPr>
              <a:t>GỢI Ý</a:t>
            </a:r>
          </a:p>
        </p:txBody>
      </p:sp>
      <p:sp>
        <p:nvSpPr>
          <p:cNvPr id="46" name="Freeform 19">
            <a:extLst>
              <a:ext uri="{FF2B5EF4-FFF2-40B4-BE49-F238E27FC236}">
                <a16:creationId xmlns:a16="http://schemas.microsoft.com/office/drawing/2014/main" xmlns="" id="{F7478B40-6811-8FEF-99B9-508AA9576DE3}"/>
              </a:ext>
            </a:extLst>
          </p:cNvPr>
          <p:cNvSpPr/>
          <p:nvPr/>
        </p:nvSpPr>
        <p:spPr>
          <a:xfrm>
            <a:off x="1827642" y="5295900"/>
            <a:ext cx="2748506" cy="3053895"/>
          </a:xfrm>
          <a:custGeom>
            <a:avLst/>
            <a:gdLst/>
            <a:ahLst/>
            <a:cxnLst/>
            <a:rect l="l" t="t" r="r" b="b"/>
            <a:pathLst>
              <a:path w="2345302" h="2605891">
                <a:moveTo>
                  <a:pt x="0" y="0"/>
                </a:moveTo>
                <a:lnTo>
                  <a:pt x="2345302" y="0"/>
                </a:lnTo>
                <a:lnTo>
                  <a:pt x="2345302" y="2605891"/>
                </a:lnTo>
                <a:lnTo>
                  <a:pt x="0" y="26058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53" name="Picture 52">
            <a:extLst>
              <a:ext uri="{FF2B5EF4-FFF2-40B4-BE49-F238E27FC236}">
                <a16:creationId xmlns:a16="http://schemas.microsoft.com/office/drawing/2014/main" xmlns="" id="{ABD6C58A-6BA3-A918-5913-7A287E0B454B}"/>
              </a:ext>
            </a:extLst>
          </p:cNvPr>
          <p:cNvPicPr>
            <a:picLocks noChangeAspect="1"/>
          </p:cNvPicPr>
          <p:nvPr/>
        </p:nvPicPr>
        <p:blipFill>
          <a:blip r:embed="rId11"/>
          <a:srcRect l="7510" t="7042" r="2262" b="9808"/>
          <a:stretch>
            <a:fillRect/>
          </a:stretch>
        </p:blipFill>
        <p:spPr>
          <a:xfrm>
            <a:off x="2030691" y="5441424"/>
            <a:ext cx="2374925" cy="2840859"/>
          </a:xfrm>
          <a:custGeom>
            <a:avLst/>
            <a:gdLst>
              <a:gd name="connsiteX0" fmla="*/ 1011184 w 2026525"/>
              <a:gd name="connsiteY0" fmla="*/ 29 h 2424107"/>
              <a:gd name="connsiteX1" fmla="*/ 1728276 w 2026525"/>
              <a:gd name="connsiteY1" fmla="*/ 291419 h 2424107"/>
              <a:gd name="connsiteX2" fmla="*/ 1731216 w 2026525"/>
              <a:gd name="connsiteY2" fmla="*/ 1724423 h 2424107"/>
              <a:gd name="connsiteX3" fmla="*/ 1016157 w 2026525"/>
              <a:gd name="connsiteY3" fmla="*/ 2424107 h 2424107"/>
              <a:gd name="connsiteX4" fmla="*/ 298250 w 2026525"/>
              <a:gd name="connsiteY4" fmla="*/ 1735211 h 2424107"/>
              <a:gd name="connsiteX5" fmla="*/ 295310 w 2026525"/>
              <a:gd name="connsiteY5" fmla="*/ 302207 h 2424107"/>
              <a:gd name="connsiteX6" fmla="*/ 1011184 w 2026525"/>
              <a:gd name="connsiteY6" fmla="*/ 29 h 24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525" h="2424107">
                <a:moveTo>
                  <a:pt x="1011184" y="29"/>
                </a:moveTo>
                <a:cubicBezTo>
                  <a:pt x="1270500" y="-1923"/>
                  <a:pt x="1530019" y="95053"/>
                  <a:pt x="1728276" y="291419"/>
                </a:cubicBezTo>
                <a:cubicBezTo>
                  <a:pt x="2124791" y="684153"/>
                  <a:pt x="2126106" y="1325731"/>
                  <a:pt x="1731216" y="1724423"/>
                </a:cubicBezTo>
                <a:cubicBezTo>
                  <a:pt x="1496572" y="1961325"/>
                  <a:pt x="1258219" y="2194553"/>
                  <a:pt x="1016157" y="2424107"/>
                </a:cubicBezTo>
                <a:cubicBezTo>
                  <a:pt x="773161" y="2198205"/>
                  <a:pt x="533858" y="1968573"/>
                  <a:pt x="298250" y="1735211"/>
                </a:cubicBezTo>
                <a:cubicBezTo>
                  <a:pt x="-98265" y="1342477"/>
                  <a:pt x="-99580" y="700899"/>
                  <a:pt x="295310" y="302207"/>
                </a:cubicBezTo>
                <a:cubicBezTo>
                  <a:pt x="492756" y="102862"/>
                  <a:pt x="751868" y="1981"/>
                  <a:pt x="1011184" y="29"/>
                </a:cubicBezTo>
                <a:close/>
              </a:path>
            </a:pathLst>
          </a:custGeom>
          <a:solidFill>
            <a:srgbClr val="FFFFFF">
              <a:shade val="85000"/>
            </a:srgbClr>
          </a:solidFill>
          <a:ln w="28575" cap="sq">
            <a:solidFill>
              <a:srgbClr val="483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Picture 53">
            <a:extLst>
              <a:ext uri="{FF2B5EF4-FFF2-40B4-BE49-F238E27FC236}">
                <a16:creationId xmlns:a16="http://schemas.microsoft.com/office/drawing/2014/main" xmlns="" id="{E7FEF555-D0CC-2FB4-8D1E-247196765612}"/>
              </a:ext>
            </a:extLst>
          </p:cNvPr>
          <p:cNvPicPr>
            <a:picLocks noChangeAspect="1"/>
          </p:cNvPicPr>
          <p:nvPr/>
        </p:nvPicPr>
        <p:blipFill>
          <a:blip r:embed="rId12">
            <a:extLst>
              <a:ext uri="{28A0092B-C50C-407E-A947-70E740481C1C}">
                <a14:useLocalDpi xmlns:a14="http://schemas.microsoft.com/office/drawing/2010/main" val="0"/>
              </a:ext>
            </a:extLst>
          </a:blip>
          <a:srcRect l="22104" r="22104"/>
          <a:stretch/>
        </p:blipFill>
        <p:spPr>
          <a:xfrm>
            <a:off x="7702465" y="5469729"/>
            <a:ext cx="2374925" cy="2840859"/>
          </a:xfrm>
          <a:custGeom>
            <a:avLst/>
            <a:gdLst>
              <a:gd name="connsiteX0" fmla="*/ 1011184 w 2026525"/>
              <a:gd name="connsiteY0" fmla="*/ 29 h 2424107"/>
              <a:gd name="connsiteX1" fmla="*/ 1728276 w 2026525"/>
              <a:gd name="connsiteY1" fmla="*/ 291419 h 2424107"/>
              <a:gd name="connsiteX2" fmla="*/ 1731216 w 2026525"/>
              <a:gd name="connsiteY2" fmla="*/ 1724423 h 2424107"/>
              <a:gd name="connsiteX3" fmla="*/ 1016157 w 2026525"/>
              <a:gd name="connsiteY3" fmla="*/ 2424107 h 2424107"/>
              <a:gd name="connsiteX4" fmla="*/ 298250 w 2026525"/>
              <a:gd name="connsiteY4" fmla="*/ 1735211 h 2424107"/>
              <a:gd name="connsiteX5" fmla="*/ 295310 w 2026525"/>
              <a:gd name="connsiteY5" fmla="*/ 302207 h 2424107"/>
              <a:gd name="connsiteX6" fmla="*/ 1011184 w 2026525"/>
              <a:gd name="connsiteY6" fmla="*/ 29 h 24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525" h="2424107">
                <a:moveTo>
                  <a:pt x="1011184" y="29"/>
                </a:moveTo>
                <a:cubicBezTo>
                  <a:pt x="1270500" y="-1923"/>
                  <a:pt x="1530019" y="95053"/>
                  <a:pt x="1728276" y="291419"/>
                </a:cubicBezTo>
                <a:cubicBezTo>
                  <a:pt x="2124791" y="684153"/>
                  <a:pt x="2126106" y="1325731"/>
                  <a:pt x="1731216" y="1724423"/>
                </a:cubicBezTo>
                <a:cubicBezTo>
                  <a:pt x="1496572" y="1961325"/>
                  <a:pt x="1258219" y="2194553"/>
                  <a:pt x="1016157" y="2424107"/>
                </a:cubicBezTo>
                <a:cubicBezTo>
                  <a:pt x="773161" y="2198205"/>
                  <a:pt x="533858" y="1968573"/>
                  <a:pt x="298250" y="1735211"/>
                </a:cubicBezTo>
                <a:cubicBezTo>
                  <a:pt x="-98265" y="1342477"/>
                  <a:pt x="-99580" y="700899"/>
                  <a:pt x="295310" y="302207"/>
                </a:cubicBezTo>
                <a:cubicBezTo>
                  <a:pt x="492756" y="102862"/>
                  <a:pt x="751868" y="1981"/>
                  <a:pt x="1011184" y="29"/>
                </a:cubicBezTo>
                <a:close/>
              </a:path>
            </a:pathLst>
          </a:custGeom>
          <a:blipFill dpi="0" rotWithShape="1">
            <a:blip r:embed="rId12">
              <a:extLst>
                <a:ext uri="{28A0092B-C50C-407E-A947-70E740481C1C}">
                  <a14:useLocalDpi xmlns:a14="http://schemas.microsoft.com/office/drawing/2010/main" val="0"/>
                </a:ext>
              </a:extLst>
            </a:blip>
            <a:srcRect/>
            <a:stretch>
              <a:fillRect/>
            </a:stretch>
          </a:blipFill>
          <a:ln w="28575" cap="sq">
            <a:solidFill>
              <a:srgbClr val="483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 name="Picture 54">
            <a:extLst>
              <a:ext uri="{FF2B5EF4-FFF2-40B4-BE49-F238E27FC236}">
                <a16:creationId xmlns:a16="http://schemas.microsoft.com/office/drawing/2014/main" xmlns="" id="{BEAF55E8-E67E-E813-250A-12FEA0DF66B6}"/>
              </a:ext>
            </a:extLst>
          </p:cNvPr>
          <p:cNvPicPr>
            <a:picLocks noChangeAspect="1"/>
          </p:cNvPicPr>
          <p:nvPr/>
        </p:nvPicPr>
        <p:blipFill>
          <a:blip r:embed="rId13" cstate="print">
            <a:extLst>
              <a:ext uri="{28A0092B-C50C-407E-A947-70E740481C1C}">
                <a14:useLocalDpi xmlns:a14="http://schemas.microsoft.com/office/drawing/2010/main" val="0"/>
              </a:ext>
            </a:extLst>
          </a:blip>
          <a:srcRect l="15558" r="15558"/>
          <a:stretch/>
        </p:blipFill>
        <p:spPr>
          <a:xfrm>
            <a:off x="13481269" y="5501582"/>
            <a:ext cx="2374925" cy="2840859"/>
          </a:xfrm>
          <a:custGeom>
            <a:avLst/>
            <a:gdLst>
              <a:gd name="connsiteX0" fmla="*/ 1011184 w 2026525"/>
              <a:gd name="connsiteY0" fmla="*/ 29 h 2424107"/>
              <a:gd name="connsiteX1" fmla="*/ 1728276 w 2026525"/>
              <a:gd name="connsiteY1" fmla="*/ 291419 h 2424107"/>
              <a:gd name="connsiteX2" fmla="*/ 1731216 w 2026525"/>
              <a:gd name="connsiteY2" fmla="*/ 1724423 h 2424107"/>
              <a:gd name="connsiteX3" fmla="*/ 1016157 w 2026525"/>
              <a:gd name="connsiteY3" fmla="*/ 2424107 h 2424107"/>
              <a:gd name="connsiteX4" fmla="*/ 298250 w 2026525"/>
              <a:gd name="connsiteY4" fmla="*/ 1735211 h 2424107"/>
              <a:gd name="connsiteX5" fmla="*/ 295310 w 2026525"/>
              <a:gd name="connsiteY5" fmla="*/ 302207 h 2424107"/>
              <a:gd name="connsiteX6" fmla="*/ 1011184 w 2026525"/>
              <a:gd name="connsiteY6" fmla="*/ 29 h 24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525" h="2424107">
                <a:moveTo>
                  <a:pt x="1011184" y="29"/>
                </a:moveTo>
                <a:cubicBezTo>
                  <a:pt x="1270500" y="-1923"/>
                  <a:pt x="1530019" y="95053"/>
                  <a:pt x="1728276" y="291419"/>
                </a:cubicBezTo>
                <a:cubicBezTo>
                  <a:pt x="2124791" y="684153"/>
                  <a:pt x="2126106" y="1325731"/>
                  <a:pt x="1731216" y="1724423"/>
                </a:cubicBezTo>
                <a:cubicBezTo>
                  <a:pt x="1496572" y="1961325"/>
                  <a:pt x="1258219" y="2194553"/>
                  <a:pt x="1016157" y="2424107"/>
                </a:cubicBezTo>
                <a:cubicBezTo>
                  <a:pt x="773161" y="2198205"/>
                  <a:pt x="533858" y="1968573"/>
                  <a:pt x="298250" y="1735211"/>
                </a:cubicBezTo>
                <a:cubicBezTo>
                  <a:pt x="-98265" y="1342477"/>
                  <a:pt x="-99580" y="700899"/>
                  <a:pt x="295310" y="302207"/>
                </a:cubicBezTo>
                <a:cubicBezTo>
                  <a:pt x="492756" y="102862"/>
                  <a:pt x="751868" y="1981"/>
                  <a:pt x="1011184" y="29"/>
                </a:cubicBezTo>
                <a:close/>
              </a:path>
            </a:pathLst>
          </a:custGeom>
          <a:solidFill>
            <a:srgbClr val="FFFFFF">
              <a:shade val="85000"/>
            </a:srgbClr>
          </a:solidFill>
          <a:ln w="28575" cap="sq">
            <a:solidFill>
              <a:srgbClr val="483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TextBox 5">
            <a:extLst>
              <a:ext uri="{FF2B5EF4-FFF2-40B4-BE49-F238E27FC236}">
                <a16:creationId xmlns:a16="http://schemas.microsoft.com/office/drawing/2014/main" xmlns="" id="{5995D764-968C-9243-AB1B-B59EA0E0F9F6}"/>
              </a:ext>
            </a:extLst>
          </p:cNvPr>
          <p:cNvSpPr txBox="1"/>
          <p:nvPr/>
        </p:nvSpPr>
        <p:spPr>
          <a:xfrm>
            <a:off x="299633" y="185624"/>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Tree>
    <p:extLst>
      <p:ext uri="{BB962C8B-B14F-4D97-AF65-F5344CB8AC3E}">
        <p14:creationId xmlns:p14="http://schemas.microsoft.com/office/powerpoint/2010/main" val="178581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par>
                                <p:cTn id="31" presetID="14"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randombar(horizontal)">
                                      <p:cBhvr>
                                        <p:cTn id="42" dur="500"/>
                                        <p:tgtEl>
                                          <p:spTgt spid="46"/>
                                        </p:tgtEl>
                                      </p:cBhvr>
                                    </p:animEffect>
                                  </p:childTnLst>
                                </p:cTn>
                              </p:par>
                              <p:par>
                                <p:cTn id="43" presetID="14" presetClass="entr" presetSubtype="1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randombar(horizontal)">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randombar(horizontal)">
                                      <p:cBhvr>
                                        <p:cTn id="56" dur="500"/>
                                        <p:tgtEl>
                                          <p:spTgt spid="2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randombar(horizontal)">
                                      <p:cBhvr>
                                        <p:cTn id="59" dur="500"/>
                                        <p:tgtEl>
                                          <p:spTgt spid="28"/>
                                        </p:tgtEl>
                                      </p:cBhvr>
                                    </p:animEffect>
                                  </p:childTnLst>
                                </p:cTn>
                              </p:par>
                              <p:par>
                                <p:cTn id="60" presetID="14" presetClass="entr" presetSubtype="1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randombar(horizont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randombar(horizontal)">
                                      <p:cBhvr>
                                        <p:cTn id="67" dur="500"/>
                                        <p:tgtEl>
                                          <p:spTgt spid="12"/>
                                        </p:tgtEl>
                                      </p:cBhvr>
                                    </p:animEffect>
                                  </p:childTnLst>
                                </p:cTn>
                              </p:par>
                              <p:par>
                                <p:cTn id="68" presetID="14" presetClass="entr" presetSubtype="1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randombar(horizontal)">
                                      <p:cBhvr>
                                        <p:cTn id="70" dur="500"/>
                                        <p:tgtEl>
                                          <p:spTgt spid="16"/>
                                        </p:tgtEl>
                                      </p:cBhvr>
                                    </p:animEffect>
                                  </p:childTnLst>
                                </p:cTn>
                              </p:par>
                              <p:par>
                                <p:cTn id="71" presetID="14" presetClass="entr" presetSubtype="1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randombar(horizontal)">
                                      <p:cBhvr>
                                        <p:cTn id="73" dur="500"/>
                                        <p:tgtEl>
                                          <p:spTgt spid="20"/>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randombar(horizontal)">
                                      <p:cBhvr>
                                        <p:cTn id="79" dur="500"/>
                                        <p:tgtEl>
                                          <p:spTgt spid="32"/>
                                        </p:tgtEl>
                                      </p:cBhvr>
                                    </p:animEffect>
                                  </p:childTnLst>
                                </p:cTn>
                              </p:par>
                              <p:par>
                                <p:cTn id="80" presetID="14" presetClass="entr" presetSubtype="1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randombar(horizontal)">
                                      <p:cBhvr>
                                        <p:cTn id="82" dur="500"/>
                                        <p:tgtEl>
                                          <p:spTgt spid="55"/>
                                        </p:tgtEl>
                                      </p:cBhvr>
                                    </p:animEffect>
                                  </p:childTnLst>
                                </p:cTn>
                              </p:par>
                              <p:par>
                                <p:cTn id="83" presetID="47"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2" grpId="0"/>
      <p:bldP spid="36" grpId="0"/>
      <p:bldP spid="39" grpId="0"/>
      <p:bldP spid="42"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1" name="Group 3">
            <a:extLst>
              <a:ext uri="{FF2B5EF4-FFF2-40B4-BE49-F238E27FC236}">
                <a16:creationId xmlns:a16="http://schemas.microsoft.com/office/drawing/2014/main" xmlns="" id="{A44AADC9-C7AA-9B85-5A65-0AAE79D4BFDE}"/>
              </a:ext>
            </a:extLst>
          </p:cNvPr>
          <p:cNvGrpSpPr/>
          <p:nvPr/>
        </p:nvGrpSpPr>
        <p:grpSpPr>
          <a:xfrm>
            <a:off x="1081940" y="2095500"/>
            <a:ext cx="16177360" cy="7313173"/>
            <a:chOff x="0" y="0"/>
            <a:chExt cx="4068862" cy="1839379"/>
          </a:xfrm>
        </p:grpSpPr>
        <p:sp>
          <p:nvSpPr>
            <p:cNvPr id="12" name="Freeform 4">
              <a:extLst>
                <a:ext uri="{FF2B5EF4-FFF2-40B4-BE49-F238E27FC236}">
                  <a16:creationId xmlns:a16="http://schemas.microsoft.com/office/drawing/2014/main" xmlns="" id="{95859646-9F8C-EF78-80EB-A6AC559A13E7}"/>
                </a:ext>
              </a:extLst>
            </p:cNvPr>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13" name="TextBox 5">
              <a:extLst>
                <a:ext uri="{FF2B5EF4-FFF2-40B4-BE49-F238E27FC236}">
                  <a16:creationId xmlns:a16="http://schemas.microsoft.com/office/drawing/2014/main" xmlns="" id="{5D846847-9219-D387-181B-616326DB0CAB}"/>
                </a:ext>
              </a:extLst>
            </p:cNvPr>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14" name="Group 6">
            <a:extLst>
              <a:ext uri="{FF2B5EF4-FFF2-40B4-BE49-F238E27FC236}">
                <a16:creationId xmlns:a16="http://schemas.microsoft.com/office/drawing/2014/main" xmlns="" id="{0E2C5563-1594-F675-8E70-D58DD8411DDE}"/>
              </a:ext>
            </a:extLst>
          </p:cNvPr>
          <p:cNvGrpSpPr/>
          <p:nvPr/>
        </p:nvGrpSpPr>
        <p:grpSpPr>
          <a:xfrm>
            <a:off x="2080418" y="1063951"/>
            <a:ext cx="14163379" cy="2052583"/>
            <a:chOff x="0" y="0"/>
            <a:chExt cx="1406886" cy="159294"/>
          </a:xfrm>
        </p:grpSpPr>
        <p:sp>
          <p:nvSpPr>
            <p:cNvPr id="15" name="Freeform 7">
              <a:extLst>
                <a:ext uri="{FF2B5EF4-FFF2-40B4-BE49-F238E27FC236}">
                  <a16:creationId xmlns:a16="http://schemas.microsoft.com/office/drawing/2014/main" xmlns="" id="{4CC70B06-B30A-02BB-A06E-94D777917E3B}"/>
                </a:ext>
              </a:extLst>
            </p:cNvPr>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F94EDE6B-BF34-6C6E-D8B0-7C5DA2C20A1F}"/>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17" name="TextBox 9">
            <a:extLst>
              <a:ext uri="{FF2B5EF4-FFF2-40B4-BE49-F238E27FC236}">
                <a16:creationId xmlns:a16="http://schemas.microsoft.com/office/drawing/2014/main" xmlns="" id="{43F0AD6C-E663-7938-8468-E20198F26F31}"/>
              </a:ext>
            </a:extLst>
          </p:cNvPr>
          <p:cNvSpPr txBox="1"/>
          <p:nvPr/>
        </p:nvSpPr>
        <p:spPr>
          <a:xfrm>
            <a:off x="2975391" y="3455658"/>
            <a:ext cx="11321071" cy="984885"/>
          </a:xfrm>
          <a:prstGeom prst="rect">
            <a:avLst/>
          </a:prstGeom>
        </p:spPr>
        <p:txBody>
          <a:bodyPr wrap="square" lIns="0" tIns="0" rIns="0" bIns="0" rtlCol="0" anchor="t">
            <a:spAutoFit/>
          </a:bodyPr>
          <a:lstStyle/>
          <a:p>
            <a:pPr algn="ctr"/>
            <a:r>
              <a:rPr lang="vi-VN" sz="3200">
                <a:solidFill>
                  <a:srgbClr val="483A00"/>
                </a:solidFill>
                <a:latin typeface="Kurale"/>
              </a:rPr>
              <a:t>Kể tên một số phương tiện, máy móc và hoạt động khác của con người có sử dụng năng lượng gió mà em biết</a:t>
            </a:r>
            <a:endParaRPr lang="en-US" sz="3200">
              <a:solidFill>
                <a:srgbClr val="483A00"/>
              </a:solidFill>
              <a:latin typeface="Kurale"/>
            </a:endParaRPr>
          </a:p>
        </p:txBody>
      </p:sp>
      <p:sp>
        <p:nvSpPr>
          <p:cNvPr id="18" name="Freeform 10">
            <a:extLst>
              <a:ext uri="{FF2B5EF4-FFF2-40B4-BE49-F238E27FC236}">
                <a16:creationId xmlns:a16="http://schemas.microsoft.com/office/drawing/2014/main" xmlns="" id="{42865C1B-8642-CA32-7445-2888107A2CF5}"/>
              </a:ext>
            </a:extLst>
          </p:cNvPr>
          <p:cNvSpPr/>
          <p:nvPr/>
        </p:nvSpPr>
        <p:spPr>
          <a:xfrm>
            <a:off x="15453978" y="3033152"/>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TextBox 12">
            <a:extLst>
              <a:ext uri="{FF2B5EF4-FFF2-40B4-BE49-F238E27FC236}">
                <a16:creationId xmlns:a16="http://schemas.microsoft.com/office/drawing/2014/main" xmlns="" id="{DDA78E6A-5E56-0BC4-E596-34E5732D537C}"/>
              </a:ext>
            </a:extLst>
          </p:cNvPr>
          <p:cNvSpPr txBox="1"/>
          <p:nvPr/>
        </p:nvSpPr>
        <p:spPr>
          <a:xfrm>
            <a:off x="3232933" y="1315641"/>
            <a:ext cx="12066761" cy="1846659"/>
          </a:xfrm>
          <a:prstGeom prst="rect">
            <a:avLst/>
          </a:prstGeom>
        </p:spPr>
        <p:txBody>
          <a:bodyPr lIns="0" tIns="0" rIns="0" bIns="0" rtlCol="0" anchor="t">
            <a:spAutoFit/>
          </a:bodyPr>
          <a:lstStyle/>
          <a:p>
            <a:pPr algn="ctr"/>
            <a:r>
              <a:rPr lang="vi-VN" sz="6000">
                <a:solidFill>
                  <a:srgbClr val="483A00"/>
                </a:solidFill>
                <a:latin typeface="Baloo Thambi"/>
              </a:rPr>
              <a:t>Tìm hiểu vai trò và lợi ích của năng lượng gió trong đời sống</a:t>
            </a:r>
            <a:endParaRPr lang="en-US" sz="6000">
              <a:solidFill>
                <a:srgbClr val="483A00"/>
              </a:solidFill>
              <a:latin typeface="Baloo Thambi"/>
            </a:endParaRPr>
          </a:p>
        </p:txBody>
      </p:sp>
      <p:sp>
        <p:nvSpPr>
          <p:cNvPr id="22" name="TextBox 5">
            <a:extLst>
              <a:ext uri="{FF2B5EF4-FFF2-40B4-BE49-F238E27FC236}">
                <a16:creationId xmlns:a16="http://schemas.microsoft.com/office/drawing/2014/main" xmlns="" id="{ED277C97-9DF3-B7C3-D69C-AEB8F7824009}"/>
              </a:ext>
            </a:extLst>
          </p:cNvPr>
          <p:cNvSpPr txBox="1"/>
          <p:nvPr/>
        </p:nvSpPr>
        <p:spPr>
          <a:xfrm>
            <a:off x="299633" y="185624"/>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
        <p:nvSpPr>
          <p:cNvPr id="3" name="TextBox 13">
            <a:extLst>
              <a:ext uri="{FF2B5EF4-FFF2-40B4-BE49-F238E27FC236}">
                <a16:creationId xmlns:a16="http://schemas.microsoft.com/office/drawing/2014/main" xmlns="" id="{01FD8379-7B2B-AEF4-C228-C1C6368B9926}"/>
              </a:ext>
            </a:extLst>
          </p:cNvPr>
          <p:cNvSpPr txBox="1"/>
          <p:nvPr/>
        </p:nvSpPr>
        <p:spPr>
          <a:xfrm>
            <a:off x="2413367" y="8800924"/>
            <a:ext cx="3121781" cy="553998"/>
          </a:xfrm>
          <a:prstGeom prst="rect">
            <a:avLst/>
          </a:prstGeom>
        </p:spPr>
        <p:txBody>
          <a:bodyPr wrap="square" lIns="0" tIns="0" rIns="0" bIns="0" rtlCol="0" anchor="t">
            <a:spAutoFit/>
          </a:bodyPr>
          <a:lstStyle/>
          <a:p>
            <a:r>
              <a:rPr lang="en-US" sz="3600">
                <a:solidFill>
                  <a:srgbClr val="0070C0"/>
                </a:solidFill>
                <a:latin typeface="Baloo Thambi"/>
              </a:rPr>
              <a:t>Khinh khí cầu</a:t>
            </a:r>
          </a:p>
        </p:txBody>
      </p:sp>
      <p:sp>
        <p:nvSpPr>
          <p:cNvPr id="4" name="TextBox 13">
            <a:extLst>
              <a:ext uri="{FF2B5EF4-FFF2-40B4-BE49-F238E27FC236}">
                <a16:creationId xmlns:a16="http://schemas.microsoft.com/office/drawing/2014/main" xmlns="" id="{2BC5357F-B40F-BB56-8920-BCBEF3458C08}"/>
              </a:ext>
            </a:extLst>
          </p:cNvPr>
          <p:cNvSpPr txBox="1"/>
          <p:nvPr/>
        </p:nvSpPr>
        <p:spPr>
          <a:xfrm>
            <a:off x="7243624" y="8888568"/>
            <a:ext cx="3121782" cy="553998"/>
          </a:xfrm>
          <a:prstGeom prst="rect">
            <a:avLst/>
          </a:prstGeom>
        </p:spPr>
        <p:txBody>
          <a:bodyPr wrap="square" lIns="0" tIns="0" rIns="0" bIns="0" rtlCol="0" anchor="t">
            <a:spAutoFit/>
          </a:bodyPr>
          <a:lstStyle/>
          <a:p>
            <a:r>
              <a:rPr lang="en-US" sz="3600">
                <a:solidFill>
                  <a:srgbClr val="0070C0"/>
                </a:solidFill>
                <a:latin typeface="Baloo Thambi"/>
              </a:rPr>
              <a:t>Thuyền buồm</a:t>
            </a:r>
          </a:p>
        </p:txBody>
      </p:sp>
      <p:sp>
        <p:nvSpPr>
          <p:cNvPr id="5" name="TextBox 13">
            <a:extLst>
              <a:ext uri="{FF2B5EF4-FFF2-40B4-BE49-F238E27FC236}">
                <a16:creationId xmlns:a16="http://schemas.microsoft.com/office/drawing/2014/main" xmlns="" id="{C237F06F-867B-6AD5-E873-52BACC7BA363}"/>
              </a:ext>
            </a:extLst>
          </p:cNvPr>
          <p:cNvSpPr txBox="1"/>
          <p:nvPr/>
        </p:nvSpPr>
        <p:spPr>
          <a:xfrm>
            <a:off x="13236335" y="8871586"/>
            <a:ext cx="2362200" cy="553998"/>
          </a:xfrm>
          <a:prstGeom prst="rect">
            <a:avLst/>
          </a:prstGeom>
        </p:spPr>
        <p:txBody>
          <a:bodyPr wrap="square" lIns="0" tIns="0" rIns="0" bIns="0" rtlCol="0" anchor="t">
            <a:spAutoFit/>
          </a:bodyPr>
          <a:lstStyle/>
          <a:p>
            <a:r>
              <a:rPr lang="en-US" sz="3600">
                <a:solidFill>
                  <a:srgbClr val="0070C0"/>
                </a:solidFill>
                <a:latin typeface="Baloo Thambi"/>
              </a:rPr>
              <a:t>Lướt sóng</a:t>
            </a:r>
          </a:p>
        </p:txBody>
      </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4" name="Picture 23">
            <a:extLst>
              <a:ext uri="{FF2B5EF4-FFF2-40B4-BE49-F238E27FC236}">
                <a16:creationId xmlns:a16="http://schemas.microsoft.com/office/drawing/2014/main" xmlns="" id="{AA47961A-53E6-B1C9-37AB-D8F4BB0F7EB0}"/>
              </a:ext>
            </a:extLst>
          </p:cNvPr>
          <p:cNvPicPr>
            <a:picLocks noChangeAspect="1"/>
          </p:cNvPicPr>
          <p:nvPr/>
        </p:nvPicPr>
        <p:blipFill>
          <a:blip r:embed="rId9"/>
          <a:stretch>
            <a:fillRect/>
          </a:stretch>
        </p:blipFill>
        <p:spPr>
          <a:xfrm>
            <a:off x="1813747" y="4761146"/>
            <a:ext cx="4333333" cy="3695238"/>
          </a:xfrm>
          <a:prstGeom prst="rect">
            <a:avLst/>
          </a:prstGeom>
        </p:spPr>
      </p:pic>
      <p:pic>
        <p:nvPicPr>
          <p:cNvPr id="26" name="Picture 25">
            <a:extLst>
              <a:ext uri="{FF2B5EF4-FFF2-40B4-BE49-F238E27FC236}">
                <a16:creationId xmlns:a16="http://schemas.microsoft.com/office/drawing/2014/main" xmlns="" id="{EEE04459-5170-B3F2-42F8-D5392C332B9A}"/>
              </a:ext>
            </a:extLst>
          </p:cNvPr>
          <p:cNvPicPr>
            <a:picLocks noChangeAspect="1"/>
          </p:cNvPicPr>
          <p:nvPr/>
        </p:nvPicPr>
        <p:blipFill>
          <a:blip r:embed="rId10"/>
          <a:stretch>
            <a:fillRect/>
          </a:stretch>
        </p:blipFill>
        <p:spPr>
          <a:xfrm>
            <a:off x="11882014" y="4832719"/>
            <a:ext cx="4591685" cy="3881438"/>
          </a:xfrm>
          <a:prstGeom prst="rect">
            <a:avLst/>
          </a:prstGeom>
        </p:spPr>
      </p:pic>
      <p:pic>
        <p:nvPicPr>
          <p:cNvPr id="28" name="Picture 27">
            <a:extLst>
              <a:ext uri="{FF2B5EF4-FFF2-40B4-BE49-F238E27FC236}">
                <a16:creationId xmlns:a16="http://schemas.microsoft.com/office/drawing/2014/main" xmlns="" id="{90CB1C43-3360-59FA-2A99-8634D7275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5056" y="4462372"/>
            <a:ext cx="4648200" cy="4371975"/>
          </a:xfrm>
          <a:prstGeom prst="rect">
            <a:avLst/>
          </a:prstGeom>
        </p:spPr>
      </p:pic>
    </p:spTree>
    <p:extLst>
      <p:ext uri="{BB962C8B-B14F-4D97-AF65-F5344CB8AC3E}">
        <p14:creationId xmlns:p14="http://schemas.microsoft.com/office/powerpoint/2010/main" val="351822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000"/>
                                        <p:tgtEl>
                                          <p:spTgt spid="28"/>
                                        </p:tgtEl>
                                      </p:cBhvr>
                                    </p:animEffect>
                                  </p:childTnLst>
                                </p:cTn>
                              </p:par>
                              <p:par>
                                <p:cTn id="27" presetID="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par>
                                <p:cTn id="38" presetID="2" presetClass="entr" presetSubtype="8"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0-#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1" name="Group 3">
            <a:extLst>
              <a:ext uri="{FF2B5EF4-FFF2-40B4-BE49-F238E27FC236}">
                <a16:creationId xmlns:a16="http://schemas.microsoft.com/office/drawing/2014/main" xmlns="" id="{A44AADC9-C7AA-9B85-5A65-0AAE79D4BFDE}"/>
              </a:ext>
            </a:extLst>
          </p:cNvPr>
          <p:cNvGrpSpPr/>
          <p:nvPr/>
        </p:nvGrpSpPr>
        <p:grpSpPr>
          <a:xfrm>
            <a:off x="1081940" y="2095500"/>
            <a:ext cx="16177360" cy="7819823"/>
            <a:chOff x="0" y="0"/>
            <a:chExt cx="4068862" cy="1839379"/>
          </a:xfrm>
        </p:grpSpPr>
        <p:sp>
          <p:nvSpPr>
            <p:cNvPr id="12" name="Freeform 4">
              <a:extLst>
                <a:ext uri="{FF2B5EF4-FFF2-40B4-BE49-F238E27FC236}">
                  <a16:creationId xmlns:a16="http://schemas.microsoft.com/office/drawing/2014/main" xmlns="" id="{95859646-9F8C-EF78-80EB-A6AC559A13E7}"/>
                </a:ext>
              </a:extLst>
            </p:cNvPr>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13" name="TextBox 5">
              <a:extLst>
                <a:ext uri="{FF2B5EF4-FFF2-40B4-BE49-F238E27FC236}">
                  <a16:creationId xmlns:a16="http://schemas.microsoft.com/office/drawing/2014/main" xmlns="" id="{5D846847-9219-D387-181B-616326DB0CAB}"/>
                </a:ext>
              </a:extLst>
            </p:cNvPr>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14" name="Group 6">
            <a:extLst>
              <a:ext uri="{FF2B5EF4-FFF2-40B4-BE49-F238E27FC236}">
                <a16:creationId xmlns:a16="http://schemas.microsoft.com/office/drawing/2014/main" xmlns="" id="{0E2C5563-1594-F675-8E70-D58DD8411DDE}"/>
              </a:ext>
            </a:extLst>
          </p:cNvPr>
          <p:cNvGrpSpPr/>
          <p:nvPr/>
        </p:nvGrpSpPr>
        <p:grpSpPr>
          <a:xfrm>
            <a:off x="2080418" y="1063951"/>
            <a:ext cx="14163379" cy="2052583"/>
            <a:chOff x="0" y="0"/>
            <a:chExt cx="1406886" cy="159294"/>
          </a:xfrm>
        </p:grpSpPr>
        <p:sp>
          <p:nvSpPr>
            <p:cNvPr id="15" name="Freeform 7">
              <a:extLst>
                <a:ext uri="{FF2B5EF4-FFF2-40B4-BE49-F238E27FC236}">
                  <a16:creationId xmlns:a16="http://schemas.microsoft.com/office/drawing/2014/main" xmlns="" id="{4CC70B06-B30A-02BB-A06E-94D777917E3B}"/>
                </a:ext>
              </a:extLst>
            </p:cNvPr>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F94EDE6B-BF34-6C6E-D8B0-7C5DA2C20A1F}"/>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17" name="TextBox 9">
            <a:extLst>
              <a:ext uri="{FF2B5EF4-FFF2-40B4-BE49-F238E27FC236}">
                <a16:creationId xmlns:a16="http://schemas.microsoft.com/office/drawing/2014/main" xmlns="" id="{43F0AD6C-E663-7938-8468-E20198F26F31}"/>
              </a:ext>
            </a:extLst>
          </p:cNvPr>
          <p:cNvSpPr txBox="1"/>
          <p:nvPr/>
        </p:nvSpPr>
        <p:spPr>
          <a:xfrm>
            <a:off x="2878749" y="3395748"/>
            <a:ext cx="12583742" cy="602857"/>
          </a:xfrm>
          <a:prstGeom prst="rect">
            <a:avLst/>
          </a:prstGeom>
        </p:spPr>
        <p:txBody>
          <a:bodyPr lIns="0" tIns="0" rIns="0" bIns="0" rtlCol="0" anchor="t">
            <a:spAutoFit/>
          </a:bodyPr>
          <a:lstStyle/>
          <a:p>
            <a:pPr algn="ctr">
              <a:lnSpc>
                <a:spcPts val="5014"/>
              </a:lnSpc>
            </a:pPr>
            <a:r>
              <a:rPr lang="vi-VN" sz="3200">
                <a:solidFill>
                  <a:srgbClr val="483A00"/>
                </a:solidFill>
                <a:latin typeface="Kurale"/>
              </a:rPr>
              <a:t>Nêu vai trò và lợi ích của năng lượng gió đối với con người</a:t>
            </a:r>
            <a:endParaRPr lang="en-US" sz="3200">
              <a:solidFill>
                <a:srgbClr val="483A00"/>
              </a:solidFill>
              <a:latin typeface="Kurale"/>
            </a:endParaRPr>
          </a:p>
        </p:txBody>
      </p:sp>
      <p:sp>
        <p:nvSpPr>
          <p:cNvPr id="18" name="Freeform 10">
            <a:extLst>
              <a:ext uri="{FF2B5EF4-FFF2-40B4-BE49-F238E27FC236}">
                <a16:creationId xmlns:a16="http://schemas.microsoft.com/office/drawing/2014/main" xmlns="" id="{42865C1B-8642-CA32-7445-2888107A2CF5}"/>
              </a:ext>
            </a:extLst>
          </p:cNvPr>
          <p:cNvSpPr/>
          <p:nvPr/>
        </p:nvSpPr>
        <p:spPr>
          <a:xfrm>
            <a:off x="15973826" y="2018092"/>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TextBox 12">
            <a:extLst>
              <a:ext uri="{FF2B5EF4-FFF2-40B4-BE49-F238E27FC236}">
                <a16:creationId xmlns:a16="http://schemas.microsoft.com/office/drawing/2014/main" xmlns="" id="{DDA78E6A-5E56-0BC4-E596-34E5732D537C}"/>
              </a:ext>
            </a:extLst>
          </p:cNvPr>
          <p:cNvSpPr txBox="1"/>
          <p:nvPr/>
        </p:nvSpPr>
        <p:spPr>
          <a:xfrm>
            <a:off x="3232933" y="1315641"/>
            <a:ext cx="12066761" cy="1846659"/>
          </a:xfrm>
          <a:prstGeom prst="rect">
            <a:avLst/>
          </a:prstGeom>
        </p:spPr>
        <p:txBody>
          <a:bodyPr lIns="0" tIns="0" rIns="0" bIns="0" rtlCol="0" anchor="t">
            <a:spAutoFit/>
          </a:bodyPr>
          <a:lstStyle/>
          <a:p>
            <a:pPr algn="ctr"/>
            <a:r>
              <a:rPr lang="vi-VN" sz="6000">
                <a:solidFill>
                  <a:srgbClr val="483A00"/>
                </a:solidFill>
                <a:latin typeface="Baloo Thambi"/>
              </a:rPr>
              <a:t>Tìm hiểu vai trò và lợi ích của năng lượng gió trong đời sống</a:t>
            </a:r>
            <a:endParaRPr lang="en-US" sz="6000">
              <a:solidFill>
                <a:srgbClr val="483A00"/>
              </a:solidFill>
              <a:latin typeface="Baloo Thambi"/>
            </a:endParaRPr>
          </a:p>
        </p:txBody>
      </p:sp>
      <p:sp>
        <p:nvSpPr>
          <p:cNvPr id="22" name="TextBox 5">
            <a:extLst>
              <a:ext uri="{FF2B5EF4-FFF2-40B4-BE49-F238E27FC236}">
                <a16:creationId xmlns:a16="http://schemas.microsoft.com/office/drawing/2014/main" xmlns="" id="{ED277C97-9DF3-B7C3-D69C-AEB8F7824009}"/>
              </a:ext>
            </a:extLst>
          </p:cNvPr>
          <p:cNvSpPr txBox="1"/>
          <p:nvPr/>
        </p:nvSpPr>
        <p:spPr>
          <a:xfrm>
            <a:off x="271933" y="162644"/>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
        <p:nvSpPr>
          <p:cNvPr id="3" name="TextBox 9">
            <a:extLst>
              <a:ext uri="{FF2B5EF4-FFF2-40B4-BE49-F238E27FC236}">
                <a16:creationId xmlns:a16="http://schemas.microsoft.com/office/drawing/2014/main" xmlns="" id="{4C7A691E-E946-A938-2299-407063B9DB06}"/>
              </a:ext>
            </a:extLst>
          </p:cNvPr>
          <p:cNvSpPr txBox="1"/>
          <p:nvPr/>
        </p:nvSpPr>
        <p:spPr>
          <a:xfrm>
            <a:off x="1557237" y="5156434"/>
            <a:ext cx="3448317" cy="2154436"/>
          </a:xfrm>
          <a:prstGeom prst="rect">
            <a:avLst/>
          </a:prstGeom>
        </p:spPr>
        <p:txBody>
          <a:bodyPr wrap="square" lIns="0" tIns="0" rIns="0" bIns="0" rtlCol="0" anchor="t">
            <a:spAutoFit/>
          </a:bodyPr>
          <a:lstStyle/>
          <a:p>
            <a:pPr algn="just"/>
            <a:r>
              <a:rPr lang="vi-VN" sz="2800">
                <a:solidFill>
                  <a:srgbClr val="483A00"/>
                </a:solidFill>
                <a:latin typeface="Kurale"/>
              </a:rPr>
              <a:t>- Góp phần tạo nên bản chất thời tiết, khí hậu ở các khu vực, các vùng, các quốc gia trên Trái Đất.</a:t>
            </a:r>
          </a:p>
        </p:txBody>
      </p:sp>
      <p:sp>
        <p:nvSpPr>
          <p:cNvPr id="5" name="TextBox 24">
            <a:extLst>
              <a:ext uri="{FF2B5EF4-FFF2-40B4-BE49-F238E27FC236}">
                <a16:creationId xmlns:a16="http://schemas.microsoft.com/office/drawing/2014/main" xmlns="" id="{A914A41F-7004-9B3C-7024-9BA40E0729D9}"/>
              </a:ext>
            </a:extLst>
          </p:cNvPr>
          <p:cNvSpPr txBox="1"/>
          <p:nvPr/>
        </p:nvSpPr>
        <p:spPr>
          <a:xfrm>
            <a:off x="1997121" y="4082464"/>
            <a:ext cx="2279460" cy="818686"/>
          </a:xfrm>
          <a:prstGeom prst="rect">
            <a:avLst/>
          </a:prstGeom>
        </p:spPr>
        <p:txBody>
          <a:bodyPr wrap="square" lIns="0" tIns="0" rIns="0" bIns="0" rtlCol="0" anchor="t">
            <a:spAutoFit/>
          </a:bodyPr>
          <a:lstStyle/>
          <a:p>
            <a:pPr algn="ctr"/>
            <a:r>
              <a:rPr lang="en-US" sz="5320">
                <a:solidFill>
                  <a:srgbClr val="FF0000"/>
                </a:solidFill>
                <a:latin typeface="Baloo Thambi"/>
              </a:rPr>
              <a:t>GỢI Ý</a:t>
            </a:r>
          </a:p>
        </p:txBody>
      </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24">
            <a:extLst>
              <a:ext uri="{FF2B5EF4-FFF2-40B4-BE49-F238E27FC236}">
                <a16:creationId xmlns:a16="http://schemas.microsoft.com/office/drawing/2014/main" xmlns="" id="{BAC005CD-3DD5-B5F1-40FD-2B7DF86A43C1}"/>
              </a:ext>
            </a:extLst>
          </p:cNvPr>
          <p:cNvSpPr txBox="1"/>
          <p:nvPr/>
        </p:nvSpPr>
        <p:spPr>
          <a:xfrm>
            <a:off x="4646809" y="4191628"/>
            <a:ext cx="9187112" cy="553998"/>
          </a:xfrm>
          <a:prstGeom prst="rect">
            <a:avLst/>
          </a:prstGeom>
        </p:spPr>
        <p:txBody>
          <a:bodyPr wrap="square" lIns="0" tIns="0" rIns="0" bIns="0" rtlCol="0" anchor="t">
            <a:spAutoFit/>
          </a:bodyPr>
          <a:lstStyle/>
          <a:p>
            <a:pPr algn="ctr"/>
            <a:r>
              <a:rPr lang="vi-VN" sz="3600">
                <a:solidFill>
                  <a:srgbClr val="0070C0"/>
                </a:solidFill>
                <a:latin typeface="Baloo Thambi"/>
              </a:rPr>
              <a:t>- Ảnh hưởng đến môi trường và đời sống.</a:t>
            </a:r>
          </a:p>
        </p:txBody>
      </p:sp>
      <p:sp>
        <p:nvSpPr>
          <p:cNvPr id="10" name="TextBox 9">
            <a:extLst>
              <a:ext uri="{FF2B5EF4-FFF2-40B4-BE49-F238E27FC236}">
                <a16:creationId xmlns:a16="http://schemas.microsoft.com/office/drawing/2014/main" xmlns="" id="{37675C36-3FFF-06A0-8631-67D373A3B423}"/>
              </a:ext>
            </a:extLst>
          </p:cNvPr>
          <p:cNvSpPr txBox="1"/>
          <p:nvPr/>
        </p:nvSpPr>
        <p:spPr>
          <a:xfrm>
            <a:off x="12268289" y="5348114"/>
            <a:ext cx="4376721" cy="2585323"/>
          </a:xfrm>
          <a:prstGeom prst="rect">
            <a:avLst/>
          </a:prstGeom>
        </p:spPr>
        <p:txBody>
          <a:bodyPr wrap="square" lIns="0" tIns="0" rIns="0" bIns="0" rtlCol="0" anchor="t">
            <a:spAutoFit/>
          </a:bodyPr>
          <a:lstStyle/>
          <a:p>
            <a:pPr algn="just"/>
            <a:r>
              <a:rPr lang="vi-VN" sz="2800">
                <a:solidFill>
                  <a:srgbClr val="483A00"/>
                </a:solidFill>
                <a:latin typeface="Kurale"/>
              </a:rPr>
              <a:t>- Trong thể thao, gió được nghiên cứu và ứng dụng trong các môn thể thao liên quan đến hướng gió như cầu lông, bóng bàn, lướt ván, lướt sóng…</a:t>
            </a:r>
            <a:endParaRPr lang="en-US" sz="2800">
              <a:solidFill>
                <a:srgbClr val="483A00"/>
              </a:solidFill>
              <a:latin typeface="Kurale"/>
            </a:endParaRPr>
          </a:p>
        </p:txBody>
      </p:sp>
      <p:sp>
        <p:nvSpPr>
          <p:cNvPr id="23" name="TextBox 9">
            <a:extLst>
              <a:ext uri="{FF2B5EF4-FFF2-40B4-BE49-F238E27FC236}">
                <a16:creationId xmlns:a16="http://schemas.microsoft.com/office/drawing/2014/main" xmlns="" id="{1D3752B6-DF82-C36C-EEDC-23CC237E8DA0}"/>
              </a:ext>
            </a:extLst>
          </p:cNvPr>
          <p:cNvSpPr txBox="1"/>
          <p:nvPr/>
        </p:nvSpPr>
        <p:spPr>
          <a:xfrm>
            <a:off x="4295107" y="7721678"/>
            <a:ext cx="3980075" cy="2154436"/>
          </a:xfrm>
          <a:prstGeom prst="rect">
            <a:avLst/>
          </a:prstGeom>
        </p:spPr>
        <p:txBody>
          <a:bodyPr wrap="square" lIns="0" tIns="0" rIns="0" bIns="0" rtlCol="0" anchor="t">
            <a:spAutoFit/>
          </a:bodyPr>
          <a:lstStyle/>
          <a:p>
            <a:pPr algn="just"/>
            <a:r>
              <a:rPr lang="vi-VN" sz="2800">
                <a:solidFill>
                  <a:srgbClr val="483A00"/>
                </a:solidFill>
                <a:latin typeface="Kurale"/>
              </a:rPr>
              <a:t>- Tác động trực tiếp đến các hoạt động sản xuất, canh tác nông nghiệp, trồng trọt, chăn nuôi thủy hải sản…</a:t>
            </a:r>
          </a:p>
        </p:txBody>
      </p:sp>
      <p:sp>
        <p:nvSpPr>
          <p:cNvPr id="4" name="TextBox 9">
            <a:extLst>
              <a:ext uri="{FF2B5EF4-FFF2-40B4-BE49-F238E27FC236}">
                <a16:creationId xmlns:a16="http://schemas.microsoft.com/office/drawing/2014/main" xmlns="" id="{2463AFD6-1BA7-7E5A-C8E5-7949BF409FC6}"/>
              </a:ext>
            </a:extLst>
          </p:cNvPr>
          <p:cNvSpPr txBox="1"/>
          <p:nvPr/>
        </p:nvSpPr>
        <p:spPr>
          <a:xfrm>
            <a:off x="7542475" y="4971604"/>
            <a:ext cx="3980075" cy="2154436"/>
          </a:xfrm>
          <a:prstGeom prst="rect">
            <a:avLst/>
          </a:prstGeom>
        </p:spPr>
        <p:txBody>
          <a:bodyPr wrap="square" lIns="0" tIns="0" rIns="0" bIns="0" rtlCol="0" anchor="t">
            <a:spAutoFit/>
          </a:bodyPr>
          <a:lstStyle/>
          <a:p>
            <a:pPr algn="just"/>
            <a:r>
              <a:rPr lang="vi-VN" sz="2800">
                <a:solidFill>
                  <a:srgbClr val="483A00"/>
                </a:solidFill>
                <a:latin typeface="Kurale"/>
              </a:rPr>
              <a:t>- Trong khoa học, việc nghiên cứu tốc độ, hướng di chuyển của gió giúp dự báo thời tiết chính xác hơn.</a:t>
            </a:r>
          </a:p>
        </p:txBody>
      </p:sp>
      <p:sp>
        <p:nvSpPr>
          <p:cNvPr id="8" name="TextBox 9">
            <a:extLst>
              <a:ext uri="{FF2B5EF4-FFF2-40B4-BE49-F238E27FC236}">
                <a16:creationId xmlns:a16="http://schemas.microsoft.com/office/drawing/2014/main" xmlns="" id="{07C84D5C-BBDF-4027-95B0-4F8846156998}"/>
              </a:ext>
            </a:extLst>
          </p:cNvPr>
          <p:cNvSpPr txBox="1"/>
          <p:nvPr/>
        </p:nvSpPr>
        <p:spPr>
          <a:xfrm>
            <a:off x="9532512" y="8094264"/>
            <a:ext cx="3980075" cy="1723549"/>
          </a:xfrm>
          <a:prstGeom prst="rect">
            <a:avLst/>
          </a:prstGeom>
        </p:spPr>
        <p:txBody>
          <a:bodyPr wrap="square" lIns="0" tIns="0" rIns="0" bIns="0" rtlCol="0" anchor="t">
            <a:spAutoFit/>
          </a:bodyPr>
          <a:lstStyle/>
          <a:p>
            <a:pPr algn="just"/>
            <a:r>
              <a:rPr lang="vi-VN" sz="2800">
                <a:solidFill>
                  <a:srgbClr val="483A00"/>
                </a:solidFill>
                <a:latin typeface="Kurale"/>
              </a:rPr>
              <a:t>- Trong giao thông vận tải đường thủy, ứng dụng trong việc thiết kế tàu thuyền.</a:t>
            </a:r>
          </a:p>
        </p:txBody>
      </p:sp>
      <p:sp>
        <p:nvSpPr>
          <p:cNvPr id="9" name="Freeform 22">
            <a:extLst>
              <a:ext uri="{FF2B5EF4-FFF2-40B4-BE49-F238E27FC236}">
                <a16:creationId xmlns:a16="http://schemas.microsoft.com/office/drawing/2014/main" xmlns="" id="{0C4BE8C6-ABB8-EC29-8803-4754123FBA6C}"/>
              </a:ext>
            </a:extLst>
          </p:cNvPr>
          <p:cNvSpPr/>
          <p:nvPr/>
        </p:nvSpPr>
        <p:spPr>
          <a:xfrm rot="808354">
            <a:off x="1211948" y="4791977"/>
            <a:ext cx="690577" cy="910833"/>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2">
            <a:extLst>
              <a:ext uri="{FF2B5EF4-FFF2-40B4-BE49-F238E27FC236}">
                <a16:creationId xmlns:a16="http://schemas.microsoft.com/office/drawing/2014/main" xmlns="" id="{CCAC0CDE-7566-A226-491A-473EA4943C5E}"/>
              </a:ext>
            </a:extLst>
          </p:cNvPr>
          <p:cNvSpPr/>
          <p:nvPr/>
        </p:nvSpPr>
        <p:spPr>
          <a:xfrm rot="808354">
            <a:off x="3847992" y="7374730"/>
            <a:ext cx="690577" cy="910833"/>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2">
            <a:extLst>
              <a:ext uri="{FF2B5EF4-FFF2-40B4-BE49-F238E27FC236}">
                <a16:creationId xmlns:a16="http://schemas.microsoft.com/office/drawing/2014/main" xmlns="" id="{46526569-0D84-782D-2B0C-AA8116696EC5}"/>
              </a:ext>
            </a:extLst>
          </p:cNvPr>
          <p:cNvSpPr/>
          <p:nvPr/>
        </p:nvSpPr>
        <p:spPr>
          <a:xfrm rot="808354">
            <a:off x="7197186" y="4587078"/>
            <a:ext cx="690577" cy="910833"/>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2">
            <a:extLst>
              <a:ext uri="{FF2B5EF4-FFF2-40B4-BE49-F238E27FC236}">
                <a16:creationId xmlns:a16="http://schemas.microsoft.com/office/drawing/2014/main" xmlns="" id="{12436F95-2D0F-6400-6A1C-C2465D4FBE89}"/>
              </a:ext>
            </a:extLst>
          </p:cNvPr>
          <p:cNvSpPr/>
          <p:nvPr/>
        </p:nvSpPr>
        <p:spPr>
          <a:xfrm rot="808354">
            <a:off x="9187223" y="7736083"/>
            <a:ext cx="690577" cy="910833"/>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22">
            <a:extLst>
              <a:ext uri="{FF2B5EF4-FFF2-40B4-BE49-F238E27FC236}">
                <a16:creationId xmlns:a16="http://schemas.microsoft.com/office/drawing/2014/main" xmlns="" id="{4CE1DF66-BA69-78A9-F318-F319E31304D8}"/>
              </a:ext>
            </a:extLst>
          </p:cNvPr>
          <p:cNvSpPr/>
          <p:nvPr/>
        </p:nvSpPr>
        <p:spPr>
          <a:xfrm rot="808354">
            <a:off x="11951847" y="4909780"/>
            <a:ext cx="690577" cy="910833"/>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167144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heel(1)">
                                      <p:cBhvr>
                                        <p:cTn id="50" dur="2000"/>
                                        <p:tgtEl>
                                          <p:spTgt spid="25"/>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1)">
                                      <p:cBhvr>
                                        <p:cTn id="53" dur="2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circle(in)">
                                      <p:cBhvr>
                                        <p:cTn id="6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5" grpId="0"/>
      <p:bldP spid="6" grpId="0"/>
      <p:bldP spid="10" grpId="0"/>
      <p:bldP spid="23" grpId="0"/>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1" name="Group 3">
            <a:extLst>
              <a:ext uri="{FF2B5EF4-FFF2-40B4-BE49-F238E27FC236}">
                <a16:creationId xmlns:a16="http://schemas.microsoft.com/office/drawing/2014/main" xmlns="" id="{A44AADC9-C7AA-9B85-5A65-0AAE79D4BFDE}"/>
              </a:ext>
            </a:extLst>
          </p:cNvPr>
          <p:cNvGrpSpPr/>
          <p:nvPr/>
        </p:nvGrpSpPr>
        <p:grpSpPr>
          <a:xfrm>
            <a:off x="1081940" y="2095500"/>
            <a:ext cx="16177360" cy="7313173"/>
            <a:chOff x="0" y="0"/>
            <a:chExt cx="4068862" cy="1839379"/>
          </a:xfrm>
        </p:grpSpPr>
        <p:sp>
          <p:nvSpPr>
            <p:cNvPr id="12" name="Freeform 4">
              <a:extLst>
                <a:ext uri="{FF2B5EF4-FFF2-40B4-BE49-F238E27FC236}">
                  <a16:creationId xmlns:a16="http://schemas.microsoft.com/office/drawing/2014/main" xmlns="" id="{95859646-9F8C-EF78-80EB-A6AC559A13E7}"/>
                </a:ext>
              </a:extLst>
            </p:cNvPr>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13" name="TextBox 5">
              <a:extLst>
                <a:ext uri="{FF2B5EF4-FFF2-40B4-BE49-F238E27FC236}">
                  <a16:creationId xmlns:a16="http://schemas.microsoft.com/office/drawing/2014/main" xmlns="" id="{5D846847-9219-D387-181B-616326DB0CAB}"/>
                </a:ext>
              </a:extLst>
            </p:cNvPr>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14" name="Group 6">
            <a:extLst>
              <a:ext uri="{FF2B5EF4-FFF2-40B4-BE49-F238E27FC236}">
                <a16:creationId xmlns:a16="http://schemas.microsoft.com/office/drawing/2014/main" xmlns="" id="{0E2C5563-1594-F675-8E70-D58DD8411DDE}"/>
              </a:ext>
            </a:extLst>
          </p:cNvPr>
          <p:cNvGrpSpPr/>
          <p:nvPr/>
        </p:nvGrpSpPr>
        <p:grpSpPr>
          <a:xfrm>
            <a:off x="2080418" y="1063951"/>
            <a:ext cx="14163379" cy="2052583"/>
            <a:chOff x="0" y="0"/>
            <a:chExt cx="1406886" cy="159294"/>
          </a:xfrm>
        </p:grpSpPr>
        <p:sp>
          <p:nvSpPr>
            <p:cNvPr id="15" name="Freeform 7">
              <a:extLst>
                <a:ext uri="{FF2B5EF4-FFF2-40B4-BE49-F238E27FC236}">
                  <a16:creationId xmlns:a16="http://schemas.microsoft.com/office/drawing/2014/main" xmlns="" id="{4CC70B06-B30A-02BB-A06E-94D777917E3B}"/>
                </a:ext>
              </a:extLst>
            </p:cNvPr>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F94EDE6B-BF34-6C6E-D8B0-7C5DA2C20A1F}"/>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17" name="TextBox 9">
            <a:extLst>
              <a:ext uri="{FF2B5EF4-FFF2-40B4-BE49-F238E27FC236}">
                <a16:creationId xmlns:a16="http://schemas.microsoft.com/office/drawing/2014/main" xmlns="" id="{43F0AD6C-E663-7938-8468-E20198F26F31}"/>
              </a:ext>
            </a:extLst>
          </p:cNvPr>
          <p:cNvSpPr txBox="1"/>
          <p:nvPr/>
        </p:nvSpPr>
        <p:spPr>
          <a:xfrm>
            <a:off x="2878749" y="3395748"/>
            <a:ext cx="12583742" cy="602857"/>
          </a:xfrm>
          <a:prstGeom prst="rect">
            <a:avLst/>
          </a:prstGeom>
        </p:spPr>
        <p:txBody>
          <a:bodyPr lIns="0" tIns="0" rIns="0" bIns="0" rtlCol="0" anchor="t">
            <a:spAutoFit/>
          </a:bodyPr>
          <a:lstStyle/>
          <a:p>
            <a:pPr algn="ctr">
              <a:lnSpc>
                <a:spcPts val="5014"/>
              </a:lnSpc>
            </a:pPr>
            <a:r>
              <a:rPr lang="vi-VN" sz="3200">
                <a:solidFill>
                  <a:srgbClr val="483A00"/>
                </a:solidFill>
                <a:latin typeface="Kurale"/>
              </a:rPr>
              <a:t>Nêu vai trò và lợi ích của năng lượng gió đối với con người</a:t>
            </a:r>
            <a:endParaRPr lang="en-US" sz="3200">
              <a:solidFill>
                <a:srgbClr val="483A00"/>
              </a:solidFill>
              <a:latin typeface="Kurale"/>
            </a:endParaRPr>
          </a:p>
        </p:txBody>
      </p:sp>
      <p:sp>
        <p:nvSpPr>
          <p:cNvPr id="18" name="Freeform 10">
            <a:extLst>
              <a:ext uri="{FF2B5EF4-FFF2-40B4-BE49-F238E27FC236}">
                <a16:creationId xmlns:a16="http://schemas.microsoft.com/office/drawing/2014/main" xmlns="" id="{42865C1B-8642-CA32-7445-2888107A2CF5}"/>
              </a:ext>
            </a:extLst>
          </p:cNvPr>
          <p:cNvSpPr/>
          <p:nvPr/>
        </p:nvSpPr>
        <p:spPr>
          <a:xfrm>
            <a:off x="15453978" y="3033152"/>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TextBox 12">
            <a:extLst>
              <a:ext uri="{FF2B5EF4-FFF2-40B4-BE49-F238E27FC236}">
                <a16:creationId xmlns:a16="http://schemas.microsoft.com/office/drawing/2014/main" xmlns="" id="{DDA78E6A-5E56-0BC4-E596-34E5732D537C}"/>
              </a:ext>
            </a:extLst>
          </p:cNvPr>
          <p:cNvSpPr txBox="1"/>
          <p:nvPr/>
        </p:nvSpPr>
        <p:spPr>
          <a:xfrm>
            <a:off x="3232933" y="1315641"/>
            <a:ext cx="12066761" cy="1846659"/>
          </a:xfrm>
          <a:prstGeom prst="rect">
            <a:avLst/>
          </a:prstGeom>
        </p:spPr>
        <p:txBody>
          <a:bodyPr lIns="0" tIns="0" rIns="0" bIns="0" rtlCol="0" anchor="t">
            <a:spAutoFit/>
          </a:bodyPr>
          <a:lstStyle/>
          <a:p>
            <a:pPr algn="ctr"/>
            <a:r>
              <a:rPr lang="vi-VN" sz="6000">
                <a:solidFill>
                  <a:srgbClr val="483A00"/>
                </a:solidFill>
                <a:latin typeface="Baloo Thambi"/>
              </a:rPr>
              <a:t>Tìm hiểu vai trò và lợi ích của năng lượng gió trong đời sống</a:t>
            </a:r>
            <a:endParaRPr lang="en-US" sz="6000">
              <a:solidFill>
                <a:srgbClr val="483A00"/>
              </a:solidFill>
              <a:latin typeface="Baloo Thambi"/>
            </a:endParaRPr>
          </a:p>
        </p:txBody>
      </p:sp>
      <p:sp>
        <p:nvSpPr>
          <p:cNvPr id="22" name="TextBox 5">
            <a:extLst>
              <a:ext uri="{FF2B5EF4-FFF2-40B4-BE49-F238E27FC236}">
                <a16:creationId xmlns:a16="http://schemas.microsoft.com/office/drawing/2014/main" xmlns="" id="{ED277C97-9DF3-B7C3-D69C-AEB8F7824009}"/>
              </a:ext>
            </a:extLst>
          </p:cNvPr>
          <p:cNvSpPr txBox="1"/>
          <p:nvPr/>
        </p:nvSpPr>
        <p:spPr>
          <a:xfrm>
            <a:off x="337047" y="23001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
        <p:nvSpPr>
          <p:cNvPr id="3" name="TextBox 9">
            <a:extLst>
              <a:ext uri="{FF2B5EF4-FFF2-40B4-BE49-F238E27FC236}">
                <a16:creationId xmlns:a16="http://schemas.microsoft.com/office/drawing/2014/main" xmlns="" id="{4C7A691E-E946-A938-2299-407063B9DB06}"/>
              </a:ext>
            </a:extLst>
          </p:cNvPr>
          <p:cNvSpPr txBox="1"/>
          <p:nvPr/>
        </p:nvSpPr>
        <p:spPr>
          <a:xfrm>
            <a:off x="3198774" y="6226584"/>
            <a:ext cx="11853672" cy="1885260"/>
          </a:xfrm>
          <a:prstGeom prst="rect">
            <a:avLst/>
          </a:prstGeom>
        </p:spPr>
        <p:txBody>
          <a:bodyPr wrap="square" lIns="0" tIns="0" rIns="0" bIns="0" rtlCol="0" anchor="t">
            <a:spAutoFit/>
          </a:bodyPr>
          <a:lstStyle/>
          <a:p>
            <a:pPr algn="ctr">
              <a:lnSpc>
                <a:spcPts val="5014"/>
              </a:lnSpc>
            </a:pPr>
            <a:r>
              <a:rPr lang="vi-VN" sz="3200">
                <a:solidFill>
                  <a:srgbClr val="483A00"/>
                </a:solidFill>
                <a:latin typeface="Kurale"/>
              </a:rPr>
              <a:t>- Ứng dụng trong nhiều lĩnh vực khác nhau từ nguồn năng lượng gió. Là nguồn năng lượng sạch, giúp bảo vệ môi trường và tiết kiệm chi phí đầu tư, sử dụng</a:t>
            </a:r>
            <a:endParaRPr lang="en-US" sz="3200">
              <a:solidFill>
                <a:srgbClr val="483A00"/>
              </a:solidFill>
              <a:latin typeface="Kurale"/>
            </a:endParaRPr>
          </a:p>
        </p:txBody>
      </p:sp>
      <p:sp>
        <p:nvSpPr>
          <p:cNvPr id="5" name="TextBox 24">
            <a:extLst>
              <a:ext uri="{FF2B5EF4-FFF2-40B4-BE49-F238E27FC236}">
                <a16:creationId xmlns:a16="http://schemas.microsoft.com/office/drawing/2014/main" xmlns="" id="{A914A41F-7004-9B3C-7024-9BA40E0729D9}"/>
              </a:ext>
            </a:extLst>
          </p:cNvPr>
          <p:cNvSpPr txBox="1"/>
          <p:nvPr/>
        </p:nvSpPr>
        <p:spPr>
          <a:xfrm>
            <a:off x="1383580" y="4147939"/>
            <a:ext cx="2279460" cy="818686"/>
          </a:xfrm>
          <a:prstGeom prst="rect">
            <a:avLst/>
          </a:prstGeom>
        </p:spPr>
        <p:txBody>
          <a:bodyPr wrap="square" lIns="0" tIns="0" rIns="0" bIns="0" rtlCol="0" anchor="t">
            <a:spAutoFit/>
          </a:bodyPr>
          <a:lstStyle/>
          <a:p>
            <a:pPr algn="ctr"/>
            <a:r>
              <a:rPr lang="en-US" sz="5320">
                <a:solidFill>
                  <a:srgbClr val="FF0000"/>
                </a:solidFill>
                <a:latin typeface="Baloo Thambi"/>
              </a:rPr>
              <a:t>GỢI Ý</a:t>
            </a:r>
          </a:p>
        </p:txBody>
      </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24">
            <a:extLst>
              <a:ext uri="{FF2B5EF4-FFF2-40B4-BE49-F238E27FC236}">
                <a16:creationId xmlns:a16="http://schemas.microsoft.com/office/drawing/2014/main" xmlns="" id="{E8A5F3CB-0C04-82CA-A708-1C8B7F9D48F4}"/>
              </a:ext>
            </a:extLst>
          </p:cNvPr>
          <p:cNvSpPr txBox="1"/>
          <p:nvPr/>
        </p:nvSpPr>
        <p:spPr>
          <a:xfrm>
            <a:off x="5191261" y="5005904"/>
            <a:ext cx="6614261" cy="553998"/>
          </a:xfrm>
          <a:prstGeom prst="rect">
            <a:avLst/>
          </a:prstGeom>
        </p:spPr>
        <p:txBody>
          <a:bodyPr wrap="square" lIns="0" tIns="0" rIns="0" bIns="0" rtlCol="0" anchor="t">
            <a:spAutoFit/>
          </a:bodyPr>
          <a:lstStyle/>
          <a:p>
            <a:pPr algn="ctr"/>
            <a:r>
              <a:rPr lang="vi-VN" sz="3600">
                <a:solidFill>
                  <a:srgbClr val="0070C0"/>
                </a:solidFill>
                <a:latin typeface="Baloo Thambi"/>
              </a:rPr>
              <a:t>- Hiệu quả về chi phí khai thác</a:t>
            </a:r>
          </a:p>
        </p:txBody>
      </p:sp>
      <p:sp>
        <p:nvSpPr>
          <p:cNvPr id="4" name="Freeform 22">
            <a:extLst>
              <a:ext uri="{FF2B5EF4-FFF2-40B4-BE49-F238E27FC236}">
                <a16:creationId xmlns:a16="http://schemas.microsoft.com/office/drawing/2014/main" xmlns="" id="{DA44A1DA-EC50-6AE4-7DBA-024ABCE7A0DC}"/>
              </a:ext>
            </a:extLst>
          </p:cNvPr>
          <p:cNvSpPr/>
          <p:nvPr/>
        </p:nvSpPr>
        <p:spPr>
          <a:xfrm rot="808354">
            <a:off x="3329534" y="6051489"/>
            <a:ext cx="690577" cy="910833"/>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12887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a:extLst>
              <a:ext uri="{FF2B5EF4-FFF2-40B4-BE49-F238E27FC236}">
                <a16:creationId xmlns:a16="http://schemas.microsoft.com/office/drawing/2014/main" xmlns="" id="{CF23B05D-DEC8-E4BF-3975-DE42A192E67E}"/>
              </a:ext>
            </a:extLst>
          </p:cNvPr>
          <p:cNvGrpSpPr/>
          <p:nvPr/>
        </p:nvGrpSpPr>
        <p:grpSpPr>
          <a:xfrm>
            <a:off x="1028700" y="5143500"/>
            <a:ext cx="4884023" cy="3877080"/>
            <a:chOff x="0" y="0"/>
            <a:chExt cx="1358082" cy="1078085"/>
          </a:xfrm>
        </p:grpSpPr>
        <p:sp>
          <p:nvSpPr>
            <p:cNvPr id="5" name="Freeform 4">
              <a:extLst>
                <a:ext uri="{FF2B5EF4-FFF2-40B4-BE49-F238E27FC236}">
                  <a16:creationId xmlns:a16="http://schemas.microsoft.com/office/drawing/2014/main" xmlns="" id="{34755585-6B4B-ADD7-B1E9-9C8593D6ACF5}"/>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24" name="TextBox 5">
              <a:extLst>
                <a:ext uri="{FF2B5EF4-FFF2-40B4-BE49-F238E27FC236}">
                  <a16:creationId xmlns:a16="http://schemas.microsoft.com/office/drawing/2014/main" xmlns="" id="{0AAA35C4-DEFD-F290-E367-440B8F024B09}"/>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25" name="Group 9">
            <a:extLst>
              <a:ext uri="{FF2B5EF4-FFF2-40B4-BE49-F238E27FC236}">
                <a16:creationId xmlns:a16="http://schemas.microsoft.com/office/drawing/2014/main" xmlns="" id="{EAAFE6E8-1649-F144-0413-4DB1DFEB5F95}"/>
              </a:ext>
            </a:extLst>
          </p:cNvPr>
          <p:cNvGrpSpPr/>
          <p:nvPr/>
        </p:nvGrpSpPr>
        <p:grpSpPr>
          <a:xfrm>
            <a:off x="6701988" y="5143500"/>
            <a:ext cx="4884023" cy="3877080"/>
            <a:chOff x="0" y="0"/>
            <a:chExt cx="1358082" cy="1078085"/>
          </a:xfrm>
        </p:grpSpPr>
        <p:sp>
          <p:nvSpPr>
            <p:cNvPr id="26" name="Freeform 10">
              <a:extLst>
                <a:ext uri="{FF2B5EF4-FFF2-40B4-BE49-F238E27FC236}">
                  <a16:creationId xmlns:a16="http://schemas.microsoft.com/office/drawing/2014/main" xmlns="" id="{B2C297AE-19DB-BB4B-280D-8070ADB84F31}"/>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27" name="TextBox 11">
              <a:extLst>
                <a:ext uri="{FF2B5EF4-FFF2-40B4-BE49-F238E27FC236}">
                  <a16:creationId xmlns:a16="http://schemas.microsoft.com/office/drawing/2014/main" xmlns="" id="{C1FF02D1-8A0F-941A-2117-4A542234D7CD}"/>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28" name="Group 12">
            <a:extLst>
              <a:ext uri="{FF2B5EF4-FFF2-40B4-BE49-F238E27FC236}">
                <a16:creationId xmlns:a16="http://schemas.microsoft.com/office/drawing/2014/main" xmlns="" id="{B22BA47B-8FB3-A45A-01C2-D61865D295AF}"/>
              </a:ext>
            </a:extLst>
          </p:cNvPr>
          <p:cNvGrpSpPr/>
          <p:nvPr/>
        </p:nvGrpSpPr>
        <p:grpSpPr>
          <a:xfrm>
            <a:off x="12375277" y="5143500"/>
            <a:ext cx="4884023" cy="3877080"/>
            <a:chOff x="0" y="0"/>
            <a:chExt cx="1358082" cy="1078085"/>
          </a:xfrm>
        </p:grpSpPr>
        <p:sp>
          <p:nvSpPr>
            <p:cNvPr id="29" name="Freeform 13">
              <a:extLst>
                <a:ext uri="{FF2B5EF4-FFF2-40B4-BE49-F238E27FC236}">
                  <a16:creationId xmlns:a16="http://schemas.microsoft.com/office/drawing/2014/main" xmlns="" id="{3CA444B2-7FCB-B33C-7D81-9FA2B61FFB01}"/>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30" name="TextBox 14">
              <a:extLst>
                <a:ext uri="{FF2B5EF4-FFF2-40B4-BE49-F238E27FC236}">
                  <a16:creationId xmlns:a16="http://schemas.microsoft.com/office/drawing/2014/main" xmlns="" id="{1A630B7C-F416-7D66-4C86-A0AC5D48DCB1}"/>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35" name="Group 21">
            <a:extLst>
              <a:ext uri="{FF2B5EF4-FFF2-40B4-BE49-F238E27FC236}">
                <a16:creationId xmlns:a16="http://schemas.microsoft.com/office/drawing/2014/main" xmlns="" id="{4A778197-ACF9-14BA-90BD-523B2CD756B0}"/>
              </a:ext>
            </a:extLst>
          </p:cNvPr>
          <p:cNvGrpSpPr/>
          <p:nvPr/>
        </p:nvGrpSpPr>
        <p:grpSpPr>
          <a:xfrm>
            <a:off x="700821" y="8378352"/>
            <a:ext cx="5539779" cy="1143757"/>
            <a:chOff x="0" y="0"/>
            <a:chExt cx="952587" cy="196673"/>
          </a:xfrm>
        </p:grpSpPr>
        <p:sp>
          <p:nvSpPr>
            <p:cNvPr id="36" name="Freeform 22">
              <a:extLst>
                <a:ext uri="{FF2B5EF4-FFF2-40B4-BE49-F238E27FC236}">
                  <a16:creationId xmlns:a16="http://schemas.microsoft.com/office/drawing/2014/main" xmlns="" id="{CEE64083-EF1C-90CE-8587-0A71FAC0E825}"/>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37" name="TextBox 23">
              <a:extLst>
                <a:ext uri="{FF2B5EF4-FFF2-40B4-BE49-F238E27FC236}">
                  <a16:creationId xmlns:a16="http://schemas.microsoft.com/office/drawing/2014/main" xmlns="" id="{67D20638-E268-B493-35E0-7CACC7B70F1A}"/>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grpSp>
        <p:nvGrpSpPr>
          <p:cNvPr id="39" name="Group 25">
            <a:extLst>
              <a:ext uri="{FF2B5EF4-FFF2-40B4-BE49-F238E27FC236}">
                <a16:creationId xmlns:a16="http://schemas.microsoft.com/office/drawing/2014/main" xmlns="" id="{1B195FD0-1115-A3FE-5A64-1CB54A00544E}"/>
              </a:ext>
            </a:extLst>
          </p:cNvPr>
          <p:cNvGrpSpPr/>
          <p:nvPr/>
        </p:nvGrpSpPr>
        <p:grpSpPr>
          <a:xfrm>
            <a:off x="6374111" y="8378353"/>
            <a:ext cx="5539779" cy="1143757"/>
            <a:chOff x="0" y="0"/>
            <a:chExt cx="952587" cy="196673"/>
          </a:xfrm>
        </p:grpSpPr>
        <p:sp>
          <p:nvSpPr>
            <p:cNvPr id="40" name="Freeform 26">
              <a:extLst>
                <a:ext uri="{FF2B5EF4-FFF2-40B4-BE49-F238E27FC236}">
                  <a16:creationId xmlns:a16="http://schemas.microsoft.com/office/drawing/2014/main" xmlns="" id="{2ABA506C-29DB-546F-728A-20E1C3211BB3}"/>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41" name="TextBox 27">
              <a:extLst>
                <a:ext uri="{FF2B5EF4-FFF2-40B4-BE49-F238E27FC236}">
                  <a16:creationId xmlns:a16="http://schemas.microsoft.com/office/drawing/2014/main" xmlns="" id="{0263E043-D303-6707-592E-0498C2614A32}"/>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grpSp>
        <p:nvGrpSpPr>
          <p:cNvPr id="43" name="Group 29">
            <a:extLst>
              <a:ext uri="{FF2B5EF4-FFF2-40B4-BE49-F238E27FC236}">
                <a16:creationId xmlns:a16="http://schemas.microsoft.com/office/drawing/2014/main" xmlns="" id="{EB145663-9A43-DF63-375C-84B6CC97E037}"/>
              </a:ext>
            </a:extLst>
          </p:cNvPr>
          <p:cNvGrpSpPr/>
          <p:nvPr/>
        </p:nvGrpSpPr>
        <p:grpSpPr>
          <a:xfrm>
            <a:off x="12031070" y="8399480"/>
            <a:ext cx="5539779" cy="1143757"/>
            <a:chOff x="0" y="0"/>
            <a:chExt cx="952587" cy="196673"/>
          </a:xfrm>
        </p:grpSpPr>
        <p:sp>
          <p:nvSpPr>
            <p:cNvPr id="44" name="Freeform 30">
              <a:extLst>
                <a:ext uri="{FF2B5EF4-FFF2-40B4-BE49-F238E27FC236}">
                  <a16:creationId xmlns:a16="http://schemas.microsoft.com/office/drawing/2014/main" xmlns="" id="{D4AE20CB-AC88-DCA9-07F8-4EFE81737217}"/>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45" name="TextBox 31">
              <a:extLst>
                <a:ext uri="{FF2B5EF4-FFF2-40B4-BE49-F238E27FC236}">
                  <a16:creationId xmlns:a16="http://schemas.microsoft.com/office/drawing/2014/main" xmlns="" id="{4652055D-678D-38BC-3D5E-AC813D8693F7}"/>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8" name="Freeform 10">
            <a:extLst>
              <a:ext uri="{FF2B5EF4-FFF2-40B4-BE49-F238E27FC236}">
                <a16:creationId xmlns:a16="http://schemas.microsoft.com/office/drawing/2014/main" xmlns="" id="{42865C1B-8642-CA32-7445-2888107A2CF5}"/>
              </a:ext>
            </a:extLst>
          </p:cNvPr>
          <p:cNvSpPr/>
          <p:nvPr/>
        </p:nvSpPr>
        <p:spPr>
          <a:xfrm>
            <a:off x="15687909" y="1253328"/>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TextBox 5">
            <a:extLst>
              <a:ext uri="{FF2B5EF4-FFF2-40B4-BE49-F238E27FC236}">
                <a16:creationId xmlns:a16="http://schemas.microsoft.com/office/drawing/2014/main" xmlns="" id="{ED277C97-9DF3-B7C3-D69C-AEB8F7824009}"/>
              </a:ext>
            </a:extLst>
          </p:cNvPr>
          <p:cNvSpPr txBox="1"/>
          <p:nvPr/>
        </p:nvSpPr>
        <p:spPr>
          <a:xfrm>
            <a:off x="404786" y="9682107"/>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28 SGK)</a:t>
            </a:r>
          </a:p>
        </p:txBody>
      </p:sp>
      <p:sp>
        <p:nvSpPr>
          <p:cNvPr id="7" name="Freeform 7"/>
          <p:cNvSpPr/>
          <p:nvPr/>
        </p:nvSpPr>
        <p:spPr>
          <a:xfrm>
            <a:off x="85115" y="2869017"/>
            <a:ext cx="1995303" cy="1905744"/>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24">
            <a:extLst>
              <a:ext uri="{FF2B5EF4-FFF2-40B4-BE49-F238E27FC236}">
                <a16:creationId xmlns:a16="http://schemas.microsoft.com/office/drawing/2014/main" xmlns="" id="{E8A5F3CB-0C04-82CA-A708-1C8B7F9D48F4}"/>
              </a:ext>
            </a:extLst>
          </p:cNvPr>
          <p:cNvSpPr txBox="1"/>
          <p:nvPr/>
        </p:nvSpPr>
        <p:spPr>
          <a:xfrm>
            <a:off x="1169387" y="5569461"/>
            <a:ext cx="4611007" cy="2769989"/>
          </a:xfrm>
          <a:prstGeom prst="rect">
            <a:avLst/>
          </a:prstGeom>
        </p:spPr>
        <p:txBody>
          <a:bodyPr wrap="square" lIns="0" tIns="0" rIns="0" bIns="0" rtlCol="0" anchor="t">
            <a:spAutoFit/>
          </a:bodyPr>
          <a:lstStyle/>
          <a:p>
            <a:pPr algn="ctr"/>
            <a:r>
              <a:rPr lang="vi-VN" sz="3600">
                <a:solidFill>
                  <a:srgbClr val="0070C0"/>
                </a:solidFill>
                <a:latin typeface="Raleway ExtraBold" pitchFamily="2" charset="0"/>
              </a:rPr>
              <a:t> Những hoạt động trong đời sống hay trong sản xuất có khai thác và sử dụng năng lượng gió.</a:t>
            </a:r>
          </a:p>
        </p:txBody>
      </p:sp>
      <p:sp>
        <p:nvSpPr>
          <p:cNvPr id="6" name="TextBox 11">
            <a:extLst>
              <a:ext uri="{FF2B5EF4-FFF2-40B4-BE49-F238E27FC236}">
                <a16:creationId xmlns:a16="http://schemas.microsoft.com/office/drawing/2014/main" xmlns="" id="{DC4F750A-1849-AC4A-FBEE-5915D0DB5B8C}"/>
              </a:ext>
            </a:extLst>
          </p:cNvPr>
          <p:cNvSpPr txBox="1"/>
          <p:nvPr/>
        </p:nvSpPr>
        <p:spPr>
          <a:xfrm>
            <a:off x="58945" y="255729"/>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3</a:t>
            </a:r>
          </a:p>
        </p:txBody>
      </p:sp>
      <p:sp>
        <p:nvSpPr>
          <p:cNvPr id="9" name="TextBox 24">
            <a:extLst>
              <a:ext uri="{FF2B5EF4-FFF2-40B4-BE49-F238E27FC236}">
                <a16:creationId xmlns:a16="http://schemas.microsoft.com/office/drawing/2014/main" xmlns="" id="{AC8F76D7-BC13-C543-C30D-F50CC619C16C}"/>
              </a:ext>
            </a:extLst>
          </p:cNvPr>
          <p:cNvSpPr txBox="1"/>
          <p:nvPr/>
        </p:nvSpPr>
        <p:spPr>
          <a:xfrm>
            <a:off x="7112901" y="5447841"/>
            <a:ext cx="4115437" cy="2769989"/>
          </a:xfrm>
          <a:prstGeom prst="rect">
            <a:avLst/>
          </a:prstGeom>
        </p:spPr>
        <p:txBody>
          <a:bodyPr wrap="square" lIns="0" tIns="0" rIns="0" bIns="0" rtlCol="0" anchor="t">
            <a:spAutoFit/>
          </a:bodyPr>
          <a:lstStyle/>
          <a:p>
            <a:pPr algn="ctr"/>
            <a:r>
              <a:rPr lang="vi-VN" sz="3600">
                <a:solidFill>
                  <a:srgbClr val="0070C0"/>
                </a:solidFill>
                <a:latin typeface="Raleway ExtraBold" pitchFamily="2" charset="0"/>
              </a:rPr>
              <a:t>Lợi ích của việc khai thác và sử dụng năng lượng gió trong những hoạt động đó.</a:t>
            </a:r>
          </a:p>
        </p:txBody>
      </p:sp>
      <p:sp>
        <p:nvSpPr>
          <p:cNvPr id="10" name="TextBox 24">
            <a:extLst>
              <a:ext uri="{FF2B5EF4-FFF2-40B4-BE49-F238E27FC236}">
                <a16:creationId xmlns:a16="http://schemas.microsoft.com/office/drawing/2014/main" xmlns="" id="{B60DE898-5282-B269-C1A8-523324564A17}"/>
              </a:ext>
            </a:extLst>
          </p:cNvPr>
          <p:cNvSpPr txBox="1"/>
          <p:nvPr/>
        </p:nvSpPr>
        <p:spPr>
          <a:xfrm>
            <a:off x="12743242" y="5557966"/>
            <a:ext cx="4115437" cy="2215991"/>
          </a:xfrm>
          <a:prstGeom prst="rect">
            <a:avLst/>
          </a:prstGeom>
        </p:spPr>
        <p:txBody>
          <a:bodyPr wrap="square" lIns="0" tIns="0" rIns="0" bIns="0" rtlCol="0" anchor="t">
            <a:spAutoFit/>
          </a:bodyPr>
          <a:lstStyle/>
          <a:p>
            <a:pPr algn="ctr"/>
            <a:r>
              <a:rPr lang="vi-VN" sz="3600">
                <a:solidFill>
                  <a:srgbClr val="0070C0"/>
                </a:solidFill>
                <a:latin typeface="Raleway ExtraBold" pitchFamily="2" charset="0"/>
              </a:rPr>
              <a:t>Ưu và nhược điểm của việc khai thác và sử dụng năng lượng gió.</a:t>
            </a:r>
          </a:p>
        </p:txBody>
      </p:sp>
      <p:sp>
        <p:nvSpPr>
          <p:cNvPr id="19" name="Freeform 11">
            <a:extLst>
              <a:ext uri="{FF2B5EF4-FFF2-40B4-BE49-F238E27FC236}">
                <a16:creationId xmlns:a16="http://schemas.microsoft.com/office/drawing/2014/main" xmlns="" id="{2F0668A7-9C2D-50AA-63AB-6B871C5DF4C7}"/>
              </a:ext>
            </a:extLst>
          </p:cNvPr>
          <p:cNvSpPr/>
          <p:nvPr/>
        </p:nvSpPr>
        <p:spPr>
          <a:xfrm>
            <a:off x="2878749" y="8553384"/>
            <a:ext cx="1732813" cy="899966"/>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11">
            <a:extLst>
              <a:ext uri="{FF2B5EF4-FFF2-40B4-BE49-F238E27FC236}">
                <a16:creationId xmlns:a16="http://schemas.microsoft.com/office/drawing/2014/main" xmlns="" id="{B5604A8E-E54E-91D6-BA22-BB86CFB83D5F}"/>
              </a:ext>
            </a:extLst>
          </p:cNvPr>
          <p:cNvSpPr/>
          <p:nvPr/>
        </p:nvSpPr>
        <p:spPr>
          <a:xfrm>
            <a:off x="8019633" y="8439402"/>
            <a:ext cx="1732813" cy="899966"/>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11">
            <a:extLst>
              <a:ext uri="{FF2B5EF4-FFF2-40B4-BE49-F238E27FC236}">
                <a16:creationId xmlns:a16="http://schemas.microsoft.com/office/drawing/2014/main" xmlns="" id="{EC010199-3D67-2F73-19B8-D1311EB1284D}"/>
              </a:ext>
            </a:extLst>
          </p:cNvPr>
          <p:cNvSpPr/>
          <p:nvPr/>
        </p:nvSpPr>
        <p:spPr>
          <a:xfrm>
            <a:off x="13955096" y="8323083"/>
            <a:ext cx="1732813" cy="899966"/>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47" name="Group 6">
            <a:extLst>
              <a:ext uri="{FF2B5EF4-FFF2-40B4-BE49-F238E27FC236}">
                <a16:creationId xmlns:a16="http://schemas.microsoft.com/office/drawing/2014/main" xmlns="" id="{C9EFC2BE-FC28-0EEA-6D80-8CFE7AF95DB1}"/>
              </a:ext>
            </a:extLst>
          </p:cNvPr>
          <p:cNvGrpSpPr/>
          <p:nvPr/>
        </p:nvGrpSpPr>
        <p:grpSpPr>
          <a:xfrm>
            <a:off x="2062309" y="3208570"/>
            <a:ext cx="14163379" cy="1490182"/>
            <a:chOff x="0" y="0"/>
            <a:chExt cx="1406886" cy="159294"/>
          </a:xfrm>
        </p:grpSpPr>
        <p:sp>
          <p:nvSpPr>
            <p:cNvPr id="48" name="Freeform 7">
              <a:extLst>
                <a:ext uri="{FF2B5EF4-FFF2-40B4-BE49-F238E27FC236}">
                  <a16:creationId xmlns:a16="http://schemas.microsoft.com/office/drawing/2014/main" xmlns="" id="{C4D87D43-9181-5CC1-47A9-AC31CFE452FF}"/>
                </a:ext>
              </a:extLst>
            </p:cNvPr>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49" name="TextBox 8">
              <a:extLst>
                <a:ext uri="{FF2B5EF4-FFF2-40B4-BE49-F238E27FC236}">
                  <a16:creationId xmlns:a16="http://schemas.microsoft.com/office/drawing/2014/main" xmlns="" id="{2E17AF7B-2007-AB0E-8AA3-901B1C90ED66}"/>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grpSp>
        <p:nvGrpSpPr>
          <p:cNvPr id="14" name="Group 6">
            <a:extLst>
              <a:ext uri="{FF2B5EF4-FFF2-40B4-BE49-F238E27FC236}">
                <a16:creationId xmlns:a16="http://schemas.microsoft.com/office/drawing/2014/main" xmlns="" id="{0E2C5563-1594-F675-8E70-D58DD8411DDE}"/>
              </a:ext>
            </a:extLst>
          </p:cNvPr>
          <p:cNvGrpSpPr/>
          <p:nvPr/>
        </p:nvGrpSpPr>
        <p:grpSpPr>
          <a:xfrm>
            <a:off x="2080418" y="1063951"/>
            <a:ext cx="14163379" cy="2052583"/>
            <a:chOff x="0" y="0"/>
            <a:chExt cx="1406886" cy="159294"/>
          </a:xfrm>
        </p:grpSpPr>
        <p:sp>
          <p:nvSpPr>
            <p:cNvPr id="15" name="Freeform 7">
              <a:extLst>
                <a:ext uri="{FF2B5EF4-FFF2-40B4-BE49-F238E27FC236}">
                  <a16:creationId xmlns:a16="http://schemas.microsoft.com/office/drawing/2014/main" xmlns="" id="{4CC70B06-B30A-02BB-A06E-94D777917E3B}"/>
                </a:ext>
              </a:extLst>
            </p:cNvPr>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F94EDE6B-BF34-6C6E-D8B0-7C5DA2C20A1F}"/>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17" name="TextBox 9">
            <a:extLst>
              <a:ext uri="{FF2B5EF4-FFF2-40B4-BE49-F238E27FC236}">
                <a16:creationId xmlns:a16="http://schemas.microsoft.com/office/drawing/2014/main" xmlns="" id="{43F0AD6C-E663-7938-8468-E20198F26F31}"/>
              </a:ext>
            </a:extLst>
          </p:cNvPr>
          <p:cNvSpPr txBox="1"/>
          <p:nvPr/>
        </p:nvSpPr>
        <p:spPr>
          <a:xfrm>
            <a:off x="2925571" y="3316113"/>
            <a:ext cx="12583742" cy="1244059"/>
          </a:xfrm>
          <a:prstGeom prst="rect">
            <a:avLst/>
          </a:prstGeom>
        </p:spPr>
        <p:txBody>
          <a:bodyPr lIns="0" tIns="0" rIns="0" bIns="0" rtlCol="0" anchor="t">
            <a:spAutoFit/>
          </a:bodyPr>
          <a:lstStyle/>
          <a:p>
            <a:pPr algn="ctr">
              <a:lnSpc>
                <a:spcPts val="5014"/>
              </a:lnSpc>
            </a:pPr>
            <a:r>
              <a:rPr lang="vi-VN" sz="3200">
                <a:solidFill>
                  <a:srgbClr val="483A00"/>
                </a:solidFill>
                <a:latin typeface="Kurale"/>
              </a:rPr>
              <a:t>Dựa vào những thông tin đã thu thập được, thảo luận việc khai thác và sử dụng năng lượng gió ở nước ta theo gợi ý</a:t>
            </a:r>
            <a:r>
              <a:rPr lang="en-US" sz="3200">
                <a:solidFill>
                  <a:srgbClr val="483A00"/>
                </a:solidFill>
                <a:latin typeface="Kurale"/>
              </a:rPr>
              <a:t>:</a:t>
            </a:r>
          </a:p>
        </p:txBody>
      </p:sp>
      <p:sp>
        <p:nvSpPr>
          <p:cNvPr id="20" name="TextBox 12">
            <a:extLst>
              <a:ext uri="{FF2B5EF4-FFF2-40B4-BE49-F238E27FC236}">
                <a16:creationId xmlns:a16="http://schemas.microsoft.com/office/drawing/2014/main" xmlns="" id="{DDA78E6A-5E56-0BC4-E596-34E5732D537C}"/>
              </a:ext>
            </a:extLst>
          </p:cNvPr>
          <p:cNvSpPr txBox="1"/>
          <p:nvPr/>
        </p:nvSpPr>
        <p:spPr>
          <a:xfrm>
            <a:off x="3232933" y="1315641"/>
            <a:ext cx="12066761" cy="1846659"/>
          </a:xfrm>
          <a:prstGeom prst="rect">
            <a:avLst/>
          </a:prstGeom>
        </p:spPr>
        <p:txBody>
          <a:bodyPr lIns="0" tIns="0" rIns="0" bIns="0" rtlCol="0" anchor="t">
            <a:spAutoFit/>
          </a:bodyPr>
          <a:lstStyle/>
          <a:p>
            <a:pPr algn="ctr"/>
            <a:r>
              <a:rPr lang="vi-VN" sz="6000">
                <a:solidFill>
                  <a:srgbClr val="483A00"/>
                </a:solidFill>
                <a:latin typeface="Baloo Thambi"/>
              </a:rPr>
              <a:t>Tìm hiểu việc khai thác và sử dụng năng lượng gió</a:t>
            </a:r>
            <a:endParaRPr lang="en-US" sz="6000">
              <a:solidFill>
                <a:srgbClr val="483A00"/>
              </a:solidFill>
              <a:latin typeface="Baloo Thambi"/>
            </a:endParaRPr>
          </a:p>
        </p:txBody>
      </p:sp>
    </p:spTree>
    <p:extLst>
      <p:ext uri="{BB962C8B-B14F-4D97-AF65-F5344CB8AC3E}">
        <p14:creationId xmlns:p14="http://schemas.microsoft.com/office/powerpoint/2010/main" val="11687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14" presetClass="entr" presetSubtype="1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randombar(horizontal)">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par>
                                <p:cTn id="56" presetID="53" presetClass="entr" presetSubtype="16"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Effect transition="in" filter="fade">
                                      <p:cBhvr>
                                        <p:cTn id="60" dur="500"/>
                                        <p:tgtEl>
                                          <p:spTgt spid="9"/>
                                        </p:tgtEl>
                                      </p:cBhvr>
                                    </p:animEffect>
                                  </p:childTnLst>
                                </p:cTn>
                              </p:par>
                              <p:par>
                                <p:cTn id="61" presetID="53" presetClass="entr" presetSubtype="16"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53" presetClass="entr" presetSubtype="16"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par>
                                <p:cTn id="82" presetID="53" presetClass="entr" presetSubtype="16"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53" presetClass="entr" presetSubtype="16"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6" grpId="0"/>
      <p:bldP spid="9" grpId="0"/>
      <p:bldP spid="10"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33296" y="1964579"/>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570188" y="799228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3">
            <a:extLst>
              <a:ext uri="{FF2B5EF4-FFF2-40B4-BE49-F238E27FC236}">
                <a16:creationId xmlns:a16="http://schemas.microsoft.com/office/drawing/2014/main" xmlns="" id="{E2F7E692-C033-2D71-CB8D-2DC57B76231D}"/>
              </a:ext>
            </a:extLst>
          </p:cNvPr>
          <p:cNvSpPr txBox="1"/>
          <p:nvPr/>
        </p:nvSpPr>
        <p:spPr>
          <a:xfrm>
            <a:off x="3873031" y="152108"/>
            <a:ext cx="13296900" cy="1354217"/>
          </a:xfrm>
          <a:prstGeom prst="rect">
            <a:avLst/>
          </a:prstGeom>
        </p:spPr>
        <p:txBody>
          <a:bodyPr wrap="square" lIns="0" tIns="0" rIns="0" bIns="0" rtlCol="0" anchor="t">
            <a:spAutoFit/>
          </a:bodyPr>
          <a:lstStyle/>
          <a:p>
            <a:pPr algn="l"/>
            <a:r>
              <a:rPr lang="vi-VN" sz="4400">
                <a:solidFill>
                  <a:srgbClr val="483A00"/>
                </a:solidFill>
                <a:latin typeface="Raleway ExtraBold" pitchFamily="2" charset="0"/>
              </a:rPr>
              <a:t>Những hoạt động trong đời sống hay trong sản xuất có khai thác và sử dụng năng lượng gió</a:t>
            </a:r>
            <a:endParaRPr lang="en-US" sz="4400">
              <a:solidFill>
                <a:srgbClr val="483A00"/>
              </a:solidFill>
              <a:latin typeface="Raleway ExtraBold" pitchFamily="2" charset="0"/>
            </a:endParaRP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28 SGK)</a:t>
            </a:r>
          </a:p>
        </p:txBody>
      </p:sp>
      <p:sp>
        <p:nvSpPr>
          <p:cNvPr id="11" name="Freeform 11"/>
          <p:cNvSpPr/>
          <p:nvPr/>
        </p:nvSpPr>
        <p:spPr>
          <a:xfrm>
            <a:off x="7891721" y="1533162"/>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3">
            <a:extLst>
              <a:ext uri="{FF2B5EF4-FFF2-40B4-BE49-F238E27FC236}">
                <a16:creationId xmlns:a16="http://schemas.microsoft.com/office/drawing/2014/main" xmlns="" id="{DDD37123-E746-EF30-F41C-F982493DF97E}"/>
              </a:ext>
            </a:extLst>
          </p:cNvPr>
          <p:cNvSpPr txBox="1"/>
          <p:nvPr/>
        </p:nvSpPr>
        <p:spPr>
          <a:xfrm>
            <a:off x="1776247" y="6230258"/>
            <a:ext cx="2362200" cy="553998"/>
          </a:xfrm>
          <a:prstGeom prst="rect">
            <a:avLst/>
          </a:prstGeom>
        </p:spPr>
        <p:txBody>
          <a:bodyPr wrap="square" lIns="0" tIns="0" rIns="0" bIns="0" rtlCol="0" anchor="t">
            <a:spAutoFit/>
          </a:bodyPr>
          <a:lstStyle/>
          <a:p>
            <a:r>
              <a:rPr lang="en-US" sz="3600">
                <a:solidFill>
                  <a:srgbClr val="0070C0"/>
                </a:solidFill>
                <a:latin typeface="Baloo Thambi"/>
              </a:rPr>
              <a:t>Cối xay gió</a:t>
            </a:r>
          </a:p>
        </p:txBody>
      </p:sp>
      <p:pic>
        <p:nvPicPr>
          <p:cNvPr id="15" name="Picture 14">
            <a:extLst>
              <a:ext uri="{FF2B5EF4-FFF2-40B4-BE49-F238E27FC236}">
                <a16:creationId xmlns:a16="http://schemas.microsoft.com/office/drawing/2014/main" xmlns="" id="{4F02D9B8-33F6-2467-184C-9DA647030D55}"/>
              </a:ext>
            </a:extLst>
          </p:cNvPr>
          <p:cNvPicPr>
            <a:picLocks noChangeAspect="1"/>
          </p:cNvPicPr>
          <p:nvPr/>
        </p:nvPicPr>
        <p:blipFill>
          <a:blip r:embed="rId9"/>
          <a:stretch>
            <a:fillRect/>
          </a:stretch>
        </p:blipFill>
        <p:spPr>
          <a:xfrm>
            <a:off x="1560793" y="2691604"/>
            <a:ext cx="2385068" cy="2730276"/>
          </a:xfrm>
          <a:prstGeom prst="rect">
            <a:avLst/>
          </a:prstGeom>
          <a:ln w="88900" cap="sq" cmpd="thickThin">
            <a:solidFill>
              <a:srgbClr val="C4B0F4"/>
            </a:solidFill>
            <a:prstDash val="solid"/>
            <a:miter lim="800000"/>
          </a:ln>
          <a:effectLst>
            <a:innerShdw blurRad="76200">
              <a:srgbClr val="000000"/>
            </a:innerShdw>
          </a:effectLst>
        </p:spPr>
      </p:pic>
      <p:pic>
        <p:nvPicPr>
          <p:cNvPr id="1026" name="Picture 2">
            <a:extLst>
              <a:ext uri="{FF2B5EF4-FFF2-40B4-BE49-F238E27FC236}">
                <a16:creationId xmlns:a16="http://schemas.microsoft.com/office/drawing/2014/main" xmlns="" id="{BBD4C112-62D1-FEAF-3F73-8C67C2FFCC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1145564" y="5495684"/>
            <a:ext cx="2895838" cy="3381375"/>
          </a:xfrm>
          <a:prstGeom prst="rect">
            <a:avLst/>
          </a:prstGeom>
          <a:ln w="88900" cap="sq" cmpd="thickThin">
            <a:solidFill>
              <a:srgbClr val="C4B0F4"/>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98DFE268-9C4B-D551-BDF9-64F8AC831D5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500216" y="2141764"/>
            <a:ext cx="3314700" cy="2923603"/>
          </a:xfrm>
          <a:prstGeom prst="rect">
            <a:avLst/>
          </a:prstGeom>
        </p:spPr>
      </p:pic>
      <p:pic>
        <p:nvPicPr>
          <p:cNvPr id="22" name="Picture 21">
            <a:extLst>
              <a:ext uri="{FF2B5EF4-FFF2-40B4-BE49-F238E27FC236}">
                <a16:creationId xmlns:a16="http://schemas.microsoft.com/office/drawing/2014/main" xmlns="" id="{307D1A78-6E62-782B-CA93-DCD5F35C9A8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231829" y="4181468"/>
            <a:ext cx="2879396" cy="2879396"/>
          </a:xfrm>
          <a:prstGeom prst="rect">
            <a:avLst/>
          </a:prstGeom>
          <a:ln w="88900" cap="sq" cmpd="thickThin">
            <a:solidFill>
              <a:srgbClr val="C4B0F4"/>
            </a:solidFill>
            <a:prstDash val="solid"/>
            <a:miter lim="800000"/>
          </a:ln>
          <a:effectLst>
            <a:innerShdw blurRad="76200">
              <a:srgbClr val="000000"/>
            </a:innerShdw>
          </a:effectLst>
        </p:spPr>
      </p:pic>
      <p:sp>
        <p:nvSpPr>
          <p:cNvPr id="23" name="TextBox 13">
            <a:extLst>
              <a:ext uri="{FF2B5EF4-FFF2-40B4-BE49-F238E27FC236}">
                <a16:creationId xmlns:a16="http://schemas.microsoft.com/office/drawing/2014/main" xmlns="" id="{E708BB1C-351C-DA64-4B5F-07C2A3CA0707}"/>
              </a:ext>
            </a:extLst>
          </p:cNvPr>
          <p:cNvSpPr txBox="1"/>
          <p:nvPr/>
        </p:nvSpPr>
        <p:spPr>
          <a:xfrm>
            <a:off x="10382311" y="2878413"/>
            <a:ext cx="3005990" cy="553998"/>
          </a:xfrm>
          <a:prstGeom prst="rect">
            <a:avLst/>
          </a:prstGeom>
        </p:spPr>
        <p:txBody>
          <a:bodyPr wrap="square" lIns="0" tIns="0" rIns="0" bIns="0" rtlCol="0" anchor="t">
            <a:spAutoFit/>
          </a:bodyPr>
          <a:lstStyle/>
          <a:p>
            <a:r>
              <a:rPr lang="en-US" sz="3600">
                <a:solidFill>
                  <a:srgbClr val="0070C0"/>
                </a:solidFill>
                <a:latin typeface="Baloo Thambi"/>
              </a:rPr>
              <a:t>Thuyền buồm</a:t>
            </a:r>
          </a:p>
        </p:txBody>
      </p:sp>
      <p:sp>
        <p:nvSpPr>
          <p:cNvPr id="24" name="TextBox 13">
            <a:extLst>
              <a:ext uri="{FF2B5EF4-FFF2-40B4-BE49-F238E27FC236}">
                <a16:creationId xmlns:a16="http://schemas.microsoft.com/office/drawing/2014/main" xmlns="" id="{CC60B4A1-FBBE-8DBF-3228-375628D7673E}"/>
              </a:ext>
            </a:extLst>
          </p:cNvPr>
          <p:cNvSpPr txBox="1"/>
          <p:nvPr/>
        </p:nvSpPr>
        <p:spPr>
          <a:xfrm>
            <a:off x="5626434" y="7533265"/>
            <a:ext cx="2362200" cy="553998"/>
          </a:xfrm>
          <a:prstGeom prst="rect">
            <a:avLst/>
          </a:prstGeom>
        </p:spPr>
        <p:txBody>
          <a:bodyPr wrap="square" lIns="0" tIns="0" rIns="0" bIns="0" rtlCol="0" anchor="t">
            <a:spAutoFit/>
          </a:bodyPr>
          <a:lstStyle/>
          <a:p>
            <a:r>
              <a:rPr lang="en-US" sz="3600">
                <a:solidFill>
                  <a:srgbClr val="0070C0"/>
                </a:solidFill>
                <a:latin typeface="Baloo Thambi"/>
              </a:rPr>
              <a:t>Nhảy dù</a:t>
            </a:r>
          </a:p>
        </p:txBody>
      </p:sp>
      <p:sp>
        <p:nvSpPr>
          <p:cNvPr id="25" name="TextBox 13">
            <a:extLst>
              <a:ext uri="{FF2B5EF4-FFF2-40B4-BE49-F238E27FC236}">
                <a16:creationId xmlns:a16="http://schemas.microsoft.com/office/drawing/2014/main" xmlns="" id="{A16C1AE0-05D9-5807-2F0F-DFD610B4D920}"/>
              </a:ext>
            </a:extLst>
          </p:cNvPr>
          <p:cNvSpPr txBox="1"/>
          <p:nvPr/>
        </p:nvSpPr>
        <p:spPr>
          <a:xfrm>
            <a:off x="14710227" y="7591238"/>
            <a:ext cx="2362200" cy="553998"/>
          </a:xfrm>
          <a:prstGeom prst="rect">
            <a:avLst/>
          </a:prstGeom>
        </p:spPr>
        <p:txBody>
          <a:bodyPr wrap="square" lIns="0" tIns="0" rIns="0" bIns="0" rtlCol="0" anchor="t">
            <a:spAutoFit/>
          </a:bodyPr>
          <a:lstStyle/>
          <a:p>
            <a:r>
              <a:rPr lang="en-US" sz="3600">
                <a:solidFill>
                  <a:srgbClr val="0070C0"/>
                </a:solidFill>
                <a:latin typeface="Baloo Thambi"/>
              </a:rPr>
              <a:t>Thả diều</a:t>
            </a:r>
          </a:p>
        </p:txBody>
      </p:sp>
    </p:spTree>
    <p:extLst>
      <p:ext uri="{BB962C8B-B14F-4D97-AF65-F5344CB8AC3E}">
        <p14:creationId xmlns:p14="http://schemas.microsoft.com/office/powerpoint/2010/main" val="9147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000" fill="hold"/>
                                        <p:tgtEl>
                                          <p:spTgt spid="20"/>
                                        </p:tgtEl>
                                        <p:attrNameLst>
                                          <p:attrName>ppt_x</p:attrName>
                                        </p:attrNameLst>
                                      </p:cBhvr>
                                      <p:tavLst>
                                        <p:tav tm="0">
                                          <p:val>
                                            <p:strVal val="1+#ppt_w/2"/>
                                          </p:val>
                                        </p:tav>
                                        <p:tav tm="100000">
                                          <p:val>
                                            <p:strVal val="#ppt_x"/>
                                          </p:val>
                                        </p:tav>
                                      </p:tavLst>
                                    </p:anim>
                                    <p:anim calcmode="lin" valueType="num">
                                      <p:cBhvr additive="base">
                                        <p:cTn id="33" dur="2000" fill="hold"/>
                                        <p:tgtEl>
                                          <p:spTgt spid="2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0" fill="hold"/>
                                        <p:tgtEl>
                                          <p:spTgt spid="22"/>
                                        </p:tgtEl>
                                        <p:attrNameLst>
                                          <p:attrName>ppt_x</p:attrName>
                                        </p:attrNameLst>
                                      </p:cBhvr>
                                      <p:tavLst>
                                        <p:tav tm="0">
                                          <p:val>
                                            <p:strVal val="#ppt_x"/>
                                          </p:val>
                                        </p:tav>
                                        <p:tav tm="100000">
                                          <p:val>
                                            <p:strVal val="#ppt_x"/>
                                          </p:val>
                                        </p:tav>
                                      </p:tavLst>
                                    </p:anim>
                                    <p:anim calcmode="lin" valueType="num">
                                      <p:cBhvr additive="base">
                                        <p:cTn id="43" dur="5000" fill="hold"/>
                                        <p:tgtEl>
                                          <p:spTgt spid="22"/>
                                        </p:tgtEl>
                                        <p:attrNameLst>
                                          <p:attrName>ppt_y</p:attrName>
                                        </p:attrNameLst>
                                      </p:cBhvr>
                                      <p:tavLst>
                                        <p:tav tm="0">
                                          <p:val>
                                            <p:strVal val="0-#ppt_h/2"/>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0-#ppt_w/2"/>
                                          </p:val>
                                        </p:tav>
                                        <p:tav tm="100000">
                                          <p:val>
                                            <p:strVal val="#ppt_x"/>
                                          </p:val>
                                        </p:tav>
                                      </p:tavLst>
                                    </p:anim>
                                    <p:anim calcmode="lin" valueType="num">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 calcmode="lin" valueType="num">
                                      <p:cBhvr>
                                        <p:cTn id="52" dur="1000" fill="hold"/>
                                        <p:tgtEl>
                                          <p:spTgt spid="1026"/>
                                        </p:tgtEl>
                                        <p:attrNameLst>
                                          <p:attrName>ppt_w</p:attrName>
                                        </p:attrNameLst>
                                      </p:cBhvr>
                                      <p:tavLst>
                                        <p:tav tm="0">
                                          <p:val>
                                            <p:fltVal val="0"/>
                                          </p:val>
                                        </p:tav>
                                        <p:tav tm="100000">
                                          <p:val>
                                            <p:strVal val="#ppt_w"/>
                                          </p:val>
                                        </p:tav>
                                      </p:tavLst>
                                    </p:anim>
                                    <p:anim calcmode="lin" valueType="num">
                                      <p:cBhvr>
                                        <p:cTn id="53" dur="1000" fill="hold"/>
                                        <p:tgtEl>
                                          <p:spTgt spid="1026"/>
                                        </p:tgtEl>
                                        <p:attrNameLst>
                                          <p:attrName>ppt_h</p:attrName>
                                        </p:attrNameLst>
                                      </p:cBhvr>
                                      <p:tavLst>
                                        <p:tav tm="0">
                                          <p:val>
                                            <p:fltVal val="0"/>
                                          </p:val>
                                        </p:tav>
                                        <p:tav tm="100000">
                                          <p:val>
                                            <p:strVal val="#ppt_h"/>
                                          </p:val>
                                        </p:tav>
                                      </p:tavLst>
                                    </p:anim>
                                    <p:anim calcmode="lin" valueType="num">
                                      <p:cBhvr>
                                        <p:cTn id="54" dur="1000" fill="hold"/>
                                        <p:tgtEl>
                                          <p:spTgt spid="1026"/>
                                        </p:tgtEl>
                                        <p:attrNameLst>
                                          <p:attrName>style.rotation</p:attrName>
                                        </p:attrNameLst>
                                      </p:cBhvr>
                                      <p:tavLst>
                                        <p:tav tm="0">
                                          <p:val>
                                            <p:fltVal val="90"/>
                                          </p:val>
                                        </p:tav>
                                        <p:tav tm="100000">
                                          <p:val>
                                            <p:fltVal val="0"/>
                                          </p:val>
                                        </p:tav>
                                      </p:tavLst>
                                    </p:anim>
                                    <p:animEffect transition="in" filter="fade">
                                      <p:cBhvr>
                                        <p:cTn id="55" dur="1000"/>
                                        <p:tgtEl>
                                          <p:spTgt spid="1026"/>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51689" y="1952816"/>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377076" y="805855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3">
            <a:extLst>
              <a:ext uri="{FF2B5EF4-FFF2-40B4-BE49-F238E27FC236}">
                <a16:creationId xmlns:a16="http://schemas.microsoft.com/office/drawing/2014/main" xmlns="" id="{E2F7E692-C033-2D71-CB8D-2DC57B76231D}"/>
              </a:ext>
            </a:extLst>
          </p:cNvPr>
          <p:cNvSpPr txBox="1"/>
          <p:nvPr/>
        </p:nvSpPr>
        <p:spPr>
          <a:xfrm>
            <a:off x="3873031" y="152108"/>
            <a:ext cx="13296900" cy="1354217"/>
          </a:xfrm>
          <a:prstGeom prst="rect">
            <a:avLst/>
          </a:prstGeom>
        </p:spPr>
        <p:txBody>
          <a:bodyPr wrap="square" lIns="0" tIns="0" rIns="0" bIns="0" rtlCol="0" anchor="t">
            <a:spAutoFit/>
          </a:bodyPr>
          <a:lstStyle/>
          <a:p>
            <a:pPr algn="l"/>
            <a:r>
              <a:rPr lang="vi-VN" sz="4400">
                <a:solidFill>
                  <a:srgbClr val="483A00"/>
                </a:solidFill>
                <a:latin typeface="Raleway ExtraBold" pitchFamily="2" charset="0"/>
              </a:rPr>
              <a:t>Lợi ích của việc khai thác và sử dụng năng lượng gió trong những hoạt động đó</a:t>
            </a:r>
            <a:endParaRPr lang="en-US" sz="4400">
              <a:solidFill>
                <a:srgbClr val="483A00"/>
              </a:solidFill>
              <a:latin typeface="Raleway ExtraBold" pitchFamily="2" charset="0"/>
            </a:endParaRP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28 SGK)</a:t>
            </a:r>
          </a:p>
        </p:txBody>
      </p:sp>
      <p:sp>
        <p:nvSpPr>
          <p:cNvPr id="11" name="Freeform 11"/>
          <p:cNvSpPr/>
          <p:nvPr/>
        </p:nvSpPr>
        <p:spPr>
          <a:xfrm>
            <a:off x="7891721" y="1533162"/>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3">
            <a:extLst>
              <a:ext uri="{FF2B5EF4-FFF2-40B4-BE49-F238E27FC236}">
                <a16:creationId xmlns:a16="http://schemas.microsoft.com/office/drawing/2014/main" xmlns="" id="{DDD37123-E746-EF30-F41C-F982493DF97E}"/>
              </a:ext>
            </a:extLst>
          </p:cNvPr>
          <p:cNvSpPr txBox="1"/>
          <p:nvPr/>
        </p:nvSpPr>
        <p:spPr>
          <a:xfrm>
            <a:off x="1382447" y="5254530"/>
            <a:ext cx="2362200" cy="553998"/>
          </a:xfrm>
          <a:prstGeom prst="rect">
            <a:avLst/>
          </a:prstGeom>
        </p:spPr>
        <p:txBody>
          <a:bodyPr wrap="square" lIns="0" tIns="0" rIns="0" bIns="0" rtlCol="0" anchor="t">
            <a:spAutoFit/>
          </a:bodyPr>
          <a:lstStyle/>
          <a:p>
            <a:r>
              <a:rPr lang="en-US" sz="3600">
                <a:solidFill>
                  <a:srgbClr val="0070C0"/>
                </a:solidFill>
                <a:latin typeface="Baloo Thambi"/>
              </a:rPr>
              <a:t>Cối xay gió</a:t>
            </a:r>
          </a:p>
        </p:txBody>
      </p:sp>
      <p:pic>
        <p:nvPicPr>
          <p:cNvPr id="15" name="Picture 14">
            <a:extLst>
              <a:ext uri="{FF2B5EF4-FFF2-40B4-BE49-F238E27FC236}">
                <a16:creationId xmlns:a16="http://schemas.microsoft.com/office/drawing/2014/main" xmlns="" id="{4F02D9B8-33F6-2467-184C-9DA647030D55}"/>
              </a:ext>
            </a:extLst>
          </p:cNvPr>
          <p:cNvPicPr>
            <a:picLocks noChangeAspect="1"/>
          </p:cNvPicPr>
          <p:nvPr/>
        </p:nvPicPr>
        <p:blipFill>
          <a:blip r:embed="rId9"/>
          <a:stretch>
            <a:fillRect/>
          </a:stretch>
        </p:blipFill>
        <p:spPr>
          <a:xfrm>
            <a:off x="1274728" y="2260975"/>
            <a:ext cx="2385068" cy="2730276"/>
          </a:xfrm>
          <a:prstGeom prst="rect">
            <a:avLst/>
          </a:prstGeom>
          <a:ln w="88900" cap="sq" cmpd="thickThin">
            <a:solidFill>
              <a:srgbClr val="C4B0F4"/>
            </a:solidFill>
            <a:prstDash val="solid"/>
            <a:miter lim="800000"/>
          </a:ln>
          <a:effectLst>
            <a:innerShdw blurRad="76200">
              <a:srgbClr val="000000"/>
            </a:innerShdw>
          </a:effectLst>
        </p:spPr>
      </p:pic>
      <p:pic>
        <p:nvPicPr>
          <p:cNvPr id="1026" name="Picture 2">
            <a:extLst>
              <a:ext uri="{FF2B5EF4-FFF2-40B4-BE49-F238E27FC236}">
                <a16:creationId xmlns:a16="http://schemas.microsoft.com/office/drawing/2014/main" xmlns="" id="{BBD4C112-62D1-FEAF-3F73-8C67C2FFCC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0090490" y="5715638"/>
            <a:ext cx="2362201" cy="2758265"/>
          </a:xfrm>
          <a:prstGeom prst="rect">
            <a:avLst/>
          </a:prstGeom>
          <a:ln w="88900" cap="sq" cmpd="thickThin">
            <a:solidFill>
              <a:srgbClr val="C4B0F4"/>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98DFE268-9C4B-D551-BDF9-64F8AC831D5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2842" y="5877170"/>
            <a:ext cx="2861410" cy="2523796"/>
          </a:xfrm>
          <a:prstGeom prst="rect">
            <a:avLst/>
          </a:prstGeom>
        </p:spPr>
      </p:pic>
      <p:pic>
        <p:nvPicPr>
          <p:cNvPr id="22" name="Picture 21">
            <a:extLst>
              <a:ext uri="{FF2B5EF4-FFF2-40B4-BE49-F238E27FC236}">
                <a16:creationId xmlns:a16="http://schemas.microsoft.com/office/drawing/2014/main" xmlns="" id="{307D1A78-6E62-782B-CA93-DCD5F35C9A8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0008954" y="2235745"/>
            <a:ext cx="2406951" cy="2406951"/>
          </a:xfrm>
          <a:prstGeom prst="rect">
            <a:avLst/>
          </a:prstGeom>
          <a:ln w="88900" cap="sq" cmpd="thickThin">
            <a:solidFill>
              <a:srgbClr val="C4B0F4"/>
            </a:solidFill>
            <a:prstDash val="solid"/>
            <a:miter lim="800000"/>
          </a:ln>
          <a:effectLst>
            <a:innerShdw blurRad="76200">
              <a:srgbClr val="000000"/>
            </a:innerShdw>
          </a:effectLst>
        </p:spPr>
      </p:pic>
      <p:sp>
        <p:nvSpPr>
          <p:cNvPr id="23" name="TextBox 13">
            <a:extLst>
              <a:ext uri="{FF2B5EF4-FFF2-40B4-BE49-F238E27FC236}">
                <a16:creationId xmlns:a16="http://schemas.microsoft.com/office/drawing/2014/main" xmlns="" id="{E708BB1C-351C-DA64-4B5F-07C2A3CA0707}"/>
              </a:ext>
            </a:extLst>
          </p:cNvPr>
          <p:cNvSpPr txBox="1"/>
          <p:nvPr/>
        </p:nvSpPr>
        <p:spPr>
          <a:xfrm>
            <a:off x="1293735" y="8661449"/>
            <a:ext cx="3005990" cy="553998"/>
          </a:xfrm>
          <a:prstGeom prst="rect">
            <a:avLst/>
          </a:prstGeom>
        </p:spPr>
        <p:txBody>
          <a:bodyPr wrap="square" lIns="0" tIns="0" rIns="0" bIns="0" rtlCol="0" anchor="t">
            <a:spAutoFit/>
          </a:bodyPr>
          <a:lstStyle/>
          <a:p>
            <a:r>
              <a:rPr lang="en-US" sz="3600">
                <a:solidFill>
                  <a:srgbClr val="0070C0"/>
                </a:solidFill>
                <a:latin typeface="Baloo Thambi"/>
              </a:rPr>
              <a:t>Thuyền buồm</a:t>
            </a:r>
          </a:p>
        </p:txBody>
      </p:sp>
      <p:sp>
        <p:nvSpPr>
          <p:cNvPr id="24" name="TextBox 13">
            <a:extLst>
              <a:ext uri="{FF2B5EF4-FFF2-40B4-BE49-F238E27FC236}">
                <a16:creationId xmlns:a16="http://schemas.microsoft.com/office/drawing/2014/main" xmlns="" id="{CC60B4A1-FBBE-8DBF-3228-375628D7673E}"/>
              </a:ext>
            </a:extLst>
          </p:cNvPr>
          <p:cNvSpPr txBox="1"/>
          <p:nvPr/>
        </p:nvSpPr>
        <p:spPr>
          <a:xfrm>
            <a:off x="10225940" y="4808900"/>
            <a:ext cx="2362200" cy="553998"/>
          </a:xfrm>
          <a:prstGeom prst="rect">
            <a:avLst/>
          </a:prstGeom>
        </p:spPr>
        <p:txBody>
          <a:bodyPr wrap="square" lIns="0" tIns="0" rIns="0" bIns="0" rtlCol="0" anchor="t">
            <a:spAutoFit/>
          </a:bodyPr>
          <a:lstStyle/>
          <a:p>
            <a:r>
              <a:rPr lang="en-US" sz="3600">
                <a:solidFill>
                  <a:srgbClr val="0070C0"/>
                </a:solidFill>
                <a:latin typeface="Baloo Thambi"/>
              </a:rPr>
              <a:t>Nhảy dù</a:t>
            </a:r>
          </a:p>
        </p:txBody>
      </p:sp>
      <p:sp>
        <p:nvSpPr>
          <p:cNvPr id="25" name="TextBox 13">
            <a:extLst>
              <a:ext uri="{FF2B5EF4-FFF2-40B4-BE49-F238E27FC236}">
                <a16:creationId xmlns:a16="http://schemas.microsoft.com/office/drawing/2014/main" xmlns="" id="{A16C1AE0-05D9-5807-2F0F-DFD610B4D920}"/>
              </a:ext>
            </a:extLst>
          </p:cNvPr>
          <p:cNvSpPr txBox="1"/>
          <p:nvPr/>
        </p:nvSpPr>
        <p:spPr>
          <a:xfrm>
            <a:off x="10344135" y="8704302"/>
            <a:ext cx="2362200" cy="553998"/>
          </a:xfrm>
          <a:prstGeom prst="rect">
            <a:avLst/>
          </a:prstGeom>
        </p:spPr>
        <p:txBody>
          <a:bodyPr wrap="square" lIns="0" tIns="0" rIns="0" bIns="0" rtlCol="0" anchor="t">
            <a:spAutoFit/>
          </a:bodyPr>
          <a:lstStyle/>
          <a:p>
            <a:r>
              <a:rPr lang="en-US" sz="3600">
                <a:solidFill>
                  <a:srgbClr val="0070C0"/>
                </a:solidFill>
                <a:latin typeface="Baloo Thambi"/>
              </a:rPr>
              <a:t>Thả diều</a:t>
            </a:r>
          </a:p>
        </p:txBody>
      </p:sp>
      <p:sp>
        <p:nvSpPr>
          <p:cNvPr id="9" name="TextBox 9">
            <a:extLst>
              <a:ext uri="{FF2B5EF4-FFF2-40B4-BE49-F238E27FC236}">
                <a16:creationId xmlns:a16="http://schemas.microsoft.com/office/drawing/2014/main" xmlns="" id="{38538463-5E02-FFDC-8E89-39B649359BA7}"/>
              </a:ext>
            </a:extLst>
          </p:cNvPr>
          <p:cNvSpPr txBox="1"/>
          <p:nvPr/>
        </p:nvSpPr>
        <p:spPr>
          <a:xfrm>
            <a:off x="4741736" y="3626113"/>
            <a:ext cx="2726240" cy="492443"/>
          </a:xfrm>
          <a:prstGeom prst="rect">
            <a:avLst/>
          </a:prstGeom>
        </p:spPr>
        <p:txBody>
          <a:bodyPr wrap="square" lIns="0" tIns="0" rIns="0" bIns="0" rtlCol="0" anchor="t">
            <a:spAutoFit/>
          </a:bodyPr>
          <a:lstStyle/>
          <a:p>
            <a:pPr algn="ctr"/>
            <a:r>
              <a:rPr lang="en-US" sz="3200">
                <a:solidFill>
                  <a:srgbClr val="483A00"/>
                </a:solidFill>
                <a:latin typeface="Kurale"/>
              </a:rPr>
              <a:t>Dễ sử dụng</a:t>
            </a:r>
          </a:p>
        </p:txBody>
      </p:sp>
      <p:sp>
        <p:nvSpPr>
          <p:cNvPr id="12" name="TextBox 9">
            <a:extLst>
              <a:ext uri="{FF2B5EF4-FFF2-40B4-BE49-F238E27FC236}">
                <a16:creationId xmlns:a16="http://schemas.microsoft.com/office/drawing/2014/main" xmlns="" id="{641E1A8B-8E3D-0337-119F-4E3068433B74}"/>
              </a:ext>
            </a:extLst>
          </p:cNvPr>
          <p:cNvSpPr txBox="1"/>
          <p:nvPr/>
        </p:nvSpPr>
        <p:spPr>
          <a:xfrm>
            <a:off x="4333943" y="5405447"/>
            <a:ext cx="3880139" cy="492443"/>
          </a:xfrm>
          <a:prstGeom prst="rect">
            <a:avLst/>
          </a:prstGeom>
        </p:spPr>
        <p:txBody>
          <a:bodyPr wrap="square" lIns="0" tIns="0" rIns="0" bIns="0" rtlCol="0" anchor="t">
            <a:spAutoFit/>
          </a:bodyPr>
          <a:lstStyle/>
          <a:p>
            <a:pPr algn="ctr"/>
            <a:r>
              <a:rPr lang="en-US" sz="3200">
                <a:solidFill>
                  <a:srgbClr val="483A00"/>
                </a:solidFill>
                <a:latin typeface="Kurale"/>
              </a:rPr>
              <a:t>Bảo vệ môi trường</a:t>
            </a:r>
          </a:p>
        </p:txBody>
      </p:sp>
      <p:sp>
        <p:nvSpPr>
          <p:cNvPr id="13" name="TextBox 9">
            <a:extLst>
              <a:ext uri="{FF2B5EF4-FFF2-40B4-BE49-F238E27FC236}">
                <a16:creationId xmlns:a16="http://schemas.microsoft.com/office/drawing/2014/main" xmlns="" id="{3087A359-2545-AD24-84E2-699CDFFD5FFF}"/>
              </a:ext>
            </a:extLst>
          </p:cNvPr>
          <p:cNvSpPr txBox="1"/>
          <p:nvPr/>
        </p:nvSpPr>
        <p:spPr>
          <a:xfrm>
            <a:off x="4242279" y="7272183"/>
            <a:ext cx="3525848" cy="492443"/>
          </a:xfrm>
          <a:prstGeom prst="rect">
            <a:avLst/>
          </a:prstGeom>
        </p:spPr>
        <p:txBody>
          <a:bodyPr wrap="square" lIns="0" tIns="0" rIns="0" bIns="0" rtlCol="0" anchor="t">
            <a:spAutoFit/>
          </a:bodyPr>
          <a:lstStyle/>
          <a:p>
            <a:pPr algn="ctr"/>
            <a:r>
              <a:rPr lang="en-US" sz="3200">
                <a:solidFill>
                  <a:srgbClr val="483A00"/>
                </a:solidFill>
                <a:latin typeface="Kurale"/>
              </a:rPr>
              <a:t>Tiết kiệm chi phí</a:t>
            </a:r>
          </a:p>
        </p:txBody>
      </p:sp>
      <p:sp>
        <p:nvSpPr>
          <p:cNvPr id="14" name="TextBox 9">
            <a:extLst>
              <a:ext uri="{FF2B5EF4-FFF2-40B4-BE49-F238E27FC236}">
                <a16:creationId xmlns:a16="http://schemas.microsoft.com/office/drawing/2014/main" xmlns="" id="{748F5E48-B1E9-5EB0-85A4-7194E306F74E}"/>
              </a:ext>
            </a:extLst>
          </p:cNvPr>
          <p:cNvSpPr txBox="1"/>
          <p:nvPr/>
        </p:nvSpPr>
        <p:spPr>
          <a:xfrm>
            <a:off x="13790518" y="2660406"/>
            <a:ext cx="2726240" cy="492443"/>
          </a:xfrm>
          <a:prstGeom prst="rect">
            <a:avLst/>
          </a:prstGeom>
        </p:spPr>
        <p:txBody>
          <a:bodyPr wrap="square" lIns="0" tIns="0" rIns="0" bIns="0" rtlCol="0" anchor="t">
            <a:spAutoFit/>
          </a:bodyPr>
          <a:lstStyle/>
          <a:p>
            <a:pPr algn="ctr"/>
            <a:r>
              <a:rPr lang="en-US" sz="3200">
                <a:solidFill>
                  <a:srgbClr val="483A00"/>
                </a:solidFill>
                <a:latin typeface="Kurale"/>
              </a:rPr>
              <a:t>Giải trí</a:t>
            </a:r>
          </a:p>
        </p:txBody>
      </p:sp>
      <p:sp>
        <p:nvSpPr>
          <p:cNvPr id="17" name="TextBox 9">
            <a:extLst>
              <a:ext uri="{FF2B5EF4-FFF2-40B4-BE49-F238E27FC236}">
                <a16:creationId xmlns:a16="http://schemas.microsoft.com/office/drawing/2014/main" xmlns="" id="{546573AD-94D7-75A0-1883-80A0C882DF73}"/>
              </a:ext>
            </a:extLst>
          </p:cNvPr>
          <p:cNvSpPr txBox="1"/>
          <p:nvPr/>
        </p:nvSpPr>
        <p:spPr>
          <a:xfrm>
            <a:off x="13933382" y="3708697"/>
            <a:ext cx="2726240" cy="492443"/>
          </a:xfrm>
          <a:prstGeom prst="rect">
            <a:avLst/>
          </a:prstGeom>
        </p:spPr>
        <p:txBody>
          <a:bodyPr wrap="square" lIns="0" tIns="0" rIns="0" bIns="0" rtlCol="0" anchor="t">
            <a:spAutoFit/>
          </a:bodyPr>
          <a:lstStyle/>
          <a:p>
            <a:pPr algn="ctr"/>
            <a:r>
              <a:rPr lang="en-US" sz="3200">
                <a:solidFill>
                  <a:srgbClr val="483A00"/>
                </a:solidFill>
                <a:latin typeface="Kurale"/>
              </a:rPr>
              <a:t>Vận động</a:t>
            </a:r>
          </a:p>
        </p:txBody>
      </p:sp>
      <p:sp>
        <p:nvSpPr>
          <p:cNvPr id="21" name="TextBox 9">
            <a:extLst>
              <a:ext uri="{FF2B5EF4-FFF2-40B4-BE49-F238E27FC236}">
                <a16:creationId xmlns:a16="http://schemas.microsoft.com/office/drawing/2014/main" xmlns="" id="{7E3BB435-57D5-2698-3A67-CD82FDC7C569}"/>
              </a:ext>
            </a:extLst>
          </p:cNvPr>
          <p:cNvSpPr txBox="1"/>
          <p:nvPr/>
        </p:nvSpPr>
        <p:spPr>
          <a:xfrm>
            <a:off x="13790518" y="6533519"/>
            <a:ext cx="2726240" cy="984885"/>
          </a:xfrm>
          <a:prstGeom prst="rect">
            <a:avLst/>
          </a:prstGeom>
        </p:spPr>
        <p:txBody>
          <a:bodyPr wrap="square" lIns="0" tIns="0" rIns="0" bIns="0" rtlCol="0" anchor="t">
            <a:spAutoFit/>
          </a:bodyPr>
          <a:lstStyle/>
          <a:p>
            <a:pPr algn="ctr"/>
            <a:r>
              <a:rPr lang="en-US" sz="3200">
                <a:solidFill>
                  <a:srgbClr val="483A00"/>
                </a:solidFill>
                <a:latin typeface="Kurale"/>
              </a:rPr>
              <a:t>Giảm căng thẳng, mệt mỏi</a:t>
            </a:r>
          </a:p>
        </p:txBody>
      </p:sp>
    </p:spTree>
    <p:extLst>
      <p:ext uri="{BB962C8B-B14F-4D97-AF65-F5344CB8AC3E}">
        <p14:creationId xmlns:p14="http://schemas.microsoft.com/office/powerpoint/2010/main" val="13731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 fill="hold"/>
                                        <p:tgtEl>
                                          <p:spTgt spid="20"/>
                                        </p:tgtEl>
                                        <p:attrNameLst>
                                          <p:attrName>ppt_x</p:attrName>
                                        </p:attrNameLst>
                                      </p:cBhvr>
                                      <p:tavLst>
                                        <p:tav tm="0">
                                          <p:val>
                                            <p:strVal val="1+#ppt_w/2"/>
                                          </p:val>
                                        </p:tav>
                                        <p:tav tm="100000">
                                          <p:val>
                                            <p:strVal val="#ppt_x"/>
                                          </p:val>
                                        </p:tav>
                                      </p:tavLst>
                                    </p:anim>
                                    <p:anim calcmode="lin" valueType="num">
                                      <p:cBhvr additive="base">
                                        <p:cTn id="29" dur="200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0" fill="hold"/>
                                        <p:tgtEl>
                                          <p:spTgt spid="22"/>
                                        </p:tgtEl>
                                        <p:attrNameLst>
                                          <p:attrName>ppt_x</p:attrName>
                                        </p:attrNameLst>
                                      </p:cBhvr>
                                      <p:tavLst>
                                        <p:tav tm="0">
                                          <p:val>
                                            <p:strVal val="#ppt_x"/>
                                          </p:val>
                                        </p:tav>
                                        <p:tav tm="100000">
                                          <p:val>
                                            <p:strVal val="#ppt_x"/>
                                          </p:val>
                                        </p:tav>
                                      </p:tavLst>
                                    </p:anim>
                                    <p:anim calcmode="lin" valueType="num">
                                      <p:cBhvr additive="base">
                                        <p:cTn id="37" dur="5000" fill="hold"/>
                                        <p:tgtEl>
                                          <p:spTgt spid="22"/>
                                        </p:tgtEl>
                                        <p:attrNameLst>
                                          <p:attrName>ppt_y</p:attrName>
                                        </p:attrNameLst>
                                      </p:cBhvr>
                                      <p:tavLst>
                                        <p:tav tm="0">
                                          <p:val>
                                            <p:strVal val="0-#ppt_h/2"/>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0-#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par>
                                <p:cTn id="42" presetID="31" presetClass="entr" presetSubtype="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anim calcmode="lin" valueType="num">
                                      <p:cBhvr>
                                        <p:cTn id="44" dur="1000" fill="hold"/>
                                        <p:tgtEl>
                                          <p:spTgt spid="1026"/>
                                        </p:tgtEl>
                                        <p:attrNameLst>
                                          <p:attrName>ppt_w</p:attrName>
                                        </p:attrNameLst>
                                      </p:cBhvr>
                                      <p:tavLst>
                                        <p:tav tm="0">
                                          <p:val>
                                            <p:fltVal val="0"/>
                                          </p:val>
                                        </p:tav>
                                        <p:tav tm="100000">
                                          <p:val>
                                            <p:strVal val="#ppt_w"/>
                                          </p:val>
                                        </p:tav>
                                      </p:tavLst>
                                    </p:anim>
                                    <p:anim calcmode="lin" valueType="num">
                                      <p:cBhvr>
                                        <p:cTn id="45" dur="1000" fill="hold"/>
                                        <p:tgtEl>
                                          <p:spTgt spid="1026"/>
                                        </p:tgtEl>
                                        <p:attrNameLst>
                                          <p:attrName>ppt_h</p:attrName>
                                        </p:attrNameLst>
                                      </p:cBhvr>
                                      <p:tavLst>
                                        <p:tav tm="0">
                                          <p:val>
                                            <p:fltVal val="0"/>
                                          </p:val>
                                        </p:tav>
                                        <p:tav tm="100000">
                                          <p:val>
                                            <p:strVal val="#ppt_h"/>
                                          </p:val>
                                        </p:tav>
                                      </p:tavLst>
                                    </p:anim>
                                    <p:anim calcmode="lin" valueType="num">
                                      <p:cBhvr>
                                        <p:cTn id="46" dur="1000" fill="hold"/>
                                        <p:tgtEl>
                                          <p:spTgt spid="1026"/>
                                        </p:tgtEl>
                                        <p:attrNameLst>
                                          <p:attrName>style.rotation</p:attrName>
                                        </p:attrNameLst>
                                      </p:cBhvr>
                                      <p:tavLst>
                                        <p:tav tm="0">
                                          <p:val>
                                            <p:fltVal val="90"/>
                                          </p:val>
                                        </p:tav>
                                        <p:tav tm="100000">
                                          <p:val>
                                            <p:fltVal val="0"/>
                                          </p:val>
                                        </p:tav>
                                      </p:tavLst>
                                    </p:anim>
                                    <p:animEffect transition="in" filter="fade">
                                      <p:cBhvr>
                                        <p:cTn id="47" dur="1000"/>
                                        <p:tgtEl>
                                          <p:spTgt spid="1026"/>
                                        </p:tgtEl>
                                      </p:cBhvr>
                                    </p:animEffect>
                                  </p:childTnLst>
                                </p:cTn>
                              </p:par>
                              <p:par>
                                <p:cTn id="48" presetID="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0-#ppt_w/2"/>
                                          </p:val>
                                        </p:tav>
                                        <p:tav tm="100000">
                                          <p:val>
                                            <p:strVal val="#ppt_x"/>
                                          </p:val>
                                        </p:tav>
                                      </p:tavLst>
                                    </p:anim>
                                    <p:anim calcmode="lin" valueType="num">
                                      <p:cBhvr additive="base">
                                        <p:cTn id="5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P spid="9" grpId="0"/>
      <p:bldP spid="12" grpId="0"/>
      <p:bldP spid="13" grpId="0"/>
      <p:bldP spid="14" grpId="0"/>
      <p:bldP spid="17"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dpi="0" rotWithShape="1">
            <a:blip r:embed="rId6">
              <a:extLst>
                <a:ext uri="{28A0092B-C50C-407E-A947-70E740481C1C}">
                  <a14:useLocalDpi xmlns:a14="http://schemas.microsoft.com/office/drawing/2010/main" val="0"/>
                </a:ext>
              </a:extLst>
            </a:blip>
            <a:srcRect/>
            <a:stretch>
              <a:fillRect/>
            </a:stretch>
          </a:blipFill>
        </p:spPr>
      </p:sp>
      <p:sp>
        <p:nvSpPr>
          <p:cNvPr id="9" name="Freeform 9"/>
          <p:cNvSpPr/>
          <p:nvPr/>
        </p:nvSpPr>
        <p:spPr>
          <a:xfrm>
            <a:off x="10838410" y="969822"/>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2425678" y="2973756"/>
            <a:ext cx="7456179" cy="4188006"/>
          </a:xfrm>
          <a:prstGeom prst="rect">
            <a:avLst/>
          </a:prstGeom>
        </p:spPr>
        <p:txBody>
          <a:bodyPr wrap="square" lIns="0" tIns="0" rIns="0" bIns="0" rtlCol="0" anchor="t">
            <a:spAutoFit/>
          </a:bodyPr>
          <a:lstStyle/>
          <a:p>
            <a:pPr algn="ctr">
              <a:lnSpc>
                <a:spcPct val="150000"/>
              </a:lnSpc>
            </a:pPr>
            <a:r>
              <a:rPr lang="en-US" sz="9466">
                <a:solidFill>
                  <a:srgbClr val="483A00"/>
                </a:solidFill>
                <a:latin typeface="Baloo Thambi" panose="020B0604020202020204" charset="0"/>
              </a:rPr>
              <a:t>KHỞI ĐỘNG TIẾT HỌC</a:t>
            </a:r>
          </a:p>
        </p:txBody>
      </p:sp>
      <p:pic>
        <p:nvPicPr>
          <p:cNvPr id="12" name="Picture 11">
            <a:extLst>
              <a:ext uri="{FF2B5EF4-FFF2-40B4-BE49-F238E27FC236}">
                <a16:creationId xmlns:a16="http://schemas.microsoft.com/office/drawing/2014/main" xmlns="" id="{2309111C-ED93-0864-FCEC-FE0D864703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00339" y="5224451"/>
            <a:ext cx="2011888" cy="17517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51689" y="1952816"/>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EB2"/>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377076" y="805855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3">
            <a:extLst>
              <a:ext uri="{FF2B5EF4-FFF2-40B4-BE49-F238E27FC236}">
                <a16:creationId xmlns:a16="http://schemas.microsoft.com/office/drawing/2014/main" xmlns="" id="{E2F7E692-C033-2D71-CB8D-2DC57B76231D}"/>
              </a:ext>
            </a:extLst>
          </p:cNvPr>
          <p:cNvSpPr txBox="1"/>
          <p:nvPr/>
        </p:nvSpPr>
        <p:spPr>
          <a:xfrm>
            <a:off x="3994252" y="229687"/>
            <a:ext cx="10213028" cy="1354217"/>
          </a:xfrm>
          <a:prstGeom prst="rect">
            <a:avLst/>
          </a:prstGeom>
        </p:spPr>
        <p:txBody>
          <a:bodyPr wrap="square" lIns="0" tIns="0" rIns="0" bIns="0" rtlCol="0" anchor="t">
            <a:spAutoFit/>
          </a:bodyPr>
          <a:lstStyle/>
          <a:p>
            <a:pPr algn="ctr"/>
            <a:r>
              <a:rPr lang="vi-VN" sz="4400">
                <a:solidFill>
                  <a:srgbClr val="483A00"/>
                </a:solidFill>
                <a:latin typeface="Raleway ExtraBold" pitchFamily="2" charset="0"/>
              </a:rPr>
              <a:t>Ưu và nhược điểm của việc khai thác và sử dụng năng lượng gió</a:t>
            </a:r>
            <a:endParaRPr lang="en-US" sz="4400">
              <a:solidFill>
                <a:srgbClr val="483A00"/>
              </a:solidFill>
              <a:latin typeface="Raleway ExtraBold" pitchFamily="2" charset="0"/>
            </a:endParaRP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28 SGK)</a:t>
            </a:r>
          </a:p>
        </p:txBody>
      </p:sp>
      <p:sp>
        <p:nvSpPr>
          <p:cNvPr id="11" name="Freeform 11"/>
          <p:cNvSpPr/>
          <p:nvPr/>
        </p:nvSpPr>
        <p:spPr>
          <a:xfrm>
            <a:off x="8323874" y="1761406"/>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3">
            <a:extLst>
              <a:ext uri="{FF2B5EF4-FFF2-40B4-BE49-F238E27FC236}">
                <a16:creationId xmlns:a16="http://schemas.microsoft.com/office/drawing/2014/main" xmlns="" id="{DDD37123-E746-EF30-F41C-F982493DF97E}"/>
              </a:ext>
            </a:extLst>
          </p:cNvPr>
          <p:cNvSpPr txBox="1"/>
          <p:nvPr/>
        </p:nvSpPr>
        <p:spPr>
          <a:xfrm>
            <a:off x="4239604" y="2383407"/>
            <a:ext cx="2362200" cy="553998"/>
          </a:xfrm>
          <a:prstGeom prst="rect">
            <a:avLst/>
          </a:prstGeom>
        </p:spPr>
        <p:txBody>
          <a:bodyPr wrap="square" lIns="0" tIns="0" rIns="0" bIns="0" rtlCol="0" anchor="t">
            <a:spAutoFit/>
          </a:bodyPr>
          <a:lstStyle/>
          <a:p>
            <a:r>
              <a:rPr lang="en-US" sz="3600">
                <a:solidFill>
                  <a:srgbClr val="0070C0"/>
                </a:solidFill>
                <a:latin typeface="Baloo Thambi"/>
              </a:rPr>
              <a:t>Ưu điểm</a:t>
            </a:r>
          </a:p>
        </p:txBody>
      </p:sp>
      <p:sp>
        <p:nvSpPr>
          <p:cNvPr id="24" name="TextBox 13">
            <a:extLst>
              <a:ext uri="{FF2B5EF4-FFF2-40B4-BE49-F238E27FC236}">
                <a16:creationId xmlns:a16="http://schemas.microsoft.com/office/drawing/2014/main" xmlns="" id="{CC60B4A1-FBBE-8DBF-3228-375628D7673E}"/>
              </a:ext>
            </a:extLst>
          </p:cNvPr>
          <p:cNvSpPr txBox="1"/>
          <p:nvPr/>
        </p:nvSpPr>
        <p:spPr>
          <a:xfrm>
            <a:off x="12193600" y="2373694"/>
            <a:ext cx="2955944" cy="553998"/>
          </a:xfrm>
          <a:prstGeom prst="rect">
            <a:avLst/>
          </a:prstGeom>
        </p:spPr>
        <p:txBody>
          <a:bodyPr wrap="square" lIns="0" tIns="0" rIns="0" bIns="0" rtlCol="0" anchor="t">
            <a:spAutoFit/>
          </a:bodyPr>
          <a:lstStyle/>
          <a:p>
            <a:r>
              <a:rPr lang="en-US" sz="3600">
                <a:solidFill>
                  <a:srgbClr val="0070C0"/>
                </a:solidFill>
                <a:latin typeface="Baloo Thambi"/>
              </a:rPr>
              <a:t>Nhược điểm</a:t>
            </a:r>
          </a:p>
        </p:txBody>
      </p:sp>
      <p:sp>
        <p:nvSpPr>
          <p:cNvPr id="9" name="TextBox 9">
            <a:extLst>
              <a:ext uri="{FF2B5EF4-FFF2-40B4-BE49-F238E27FC236}">
                <a16:creationId xmlns:a16="http://schemas.microsoft.com/office/drawing/2014/main" xmlns="" id="{38538463-5E02-FFDC-8E89-39B649359BA7}"/>
              </a:ext>
            </a:extLst>
          </p:cNvPr>
          <p:cNvSpPr txBox="1"/>
          <p:nvPr/>
        </p:nvSpPr>
        <p:spPr>
          <a:xfrm>
            <a:off x="2156902" y="3449976"/>
            <a:ext cx="5863127" cy="492443"/>
          </a:xfrm>
          <a:prstGeom prst="rect">
            <a:avLst/>
          </a:prstGeom>
        </p:spPr>
        <p:txBody>
          <a:bodyPr wrap="square" lIns="0" tIns="0" rIns="0" bIns="0" rtlCol="0" anchor="t">
            <a:spAutoFit/>
          </a:bodyPr>
          <a:lstStyle/>
          <a:p>
            <a:pPr algn="ctr"/>
            <a:r>
              <a:rPr lang="vi-VN" sz="3200">
                <a:solidFill>
                  <a:srgbClr val="483A00"/>
                </a:solidFill>
                <a:latin typeface="Kurale"/>
              </a:rPr>
              <a:t>Nguồn năng lượng vô hạn</a:t>
            </a:r>
            <a:endParaRPr lang="en-US" sz="3200">
              <a:solidFill>
                <a:srgbClr val="483A00"/>
              </a:solidFill>
              <a:latin typeface="Kurale"/>
            </a:endParaRPr>
          </a:p>
        </p:txBody>
      </p:sp>
      <p:sp>
        <p:nvSpPr>
          <p:cNvPr id="12" name="TextBox 9">
            <a:extLst>
              <a:ext uri="{FF2B5EF4-FFF2-40B4-BE49-F238E27FC236}">
                <a16:creationId xmlns:a16="http://schemas.microsoft.com/office/drawing/2014/main" xmlns="" id="{641E1A8B-8E3D-0337-119F-4E3068433B74}"/>
              </a:ext>
            </a:extLst>
          </p:cNvPr>
          <p:cNvSpPr txBox="1"/>
          <p:nvPr/>
        </p:nvSpPr>
        <p:spPr>
          <a:xfrm>
            <a:off x="2818445" y="4587007"/>
            <a:ext cx="4419600" cy="492443"/>
          </a:xfrm>
          <a:prstGeom prst="rect">
            <a:avLst/>
          </a:prstGeom>
        </p:spPr>
        <p:txBody>
          <a:bodyPr wrap="square" lIns="0" tIns="0" rIns="0" bIns="0" rtlCol="0" anchor="t">
            <a:spAutoFit/>
          </a:bodyPr>
          <a:lstStyle/>
          <a:p>
            <a:pPr algn="ctr"/>
            <a:r>
              <a:rPr lang="vi-VN" sz="3200">
                <a:solidFill>
                  <a:srgbClr val="483A00"/>
                </a:solidFill>
                <a:latin typeface="Kurale"/>
              </a:rPr>
              <a:t>Nguồn năng lượng sạch</a:t>
            </a:r>
            <a:endParaRPr lang="en-US" sz="3200">
              <a:solidFill>
                <a:srgbClr val="483A00"/>
              </a:solidFill>
              <a:latin typeface="Kurale"/>
            </a:endParaRPr>
          </a:p>
        </p:txBody>
      </p:sp>
      <p:sp>
        <p:nvSpPr>
          <p:cNvPr id="13" name="TextBox 9">
            <a:extLst>
              <a:ext uri="{FF2B5EF4-FFF2-40B4-BE49-F238E27FC236}">
                <a16:creationId xmlns:a16="http://schemas.microsoft.com/office/drawing/2014/main" xmlns="" id="{3087A359-2545-AD24-84E2-699CDFFD5FFF}"/>
              </a:ext>
            </a:extLst>
          </p:cNvPr>
          <p:cNvSpPr txBox="1"/>
          <p:nvPr/>
        </p:nvSpPr>
        <p:spPr>
          <a:xfrm>
            <a:off x="2016454" y="5804887"/>
            <a:ext cx="6144022" cy="492443"/>
          </a:xfrm>
          <a:prstGeom prst="rect">
            <a:avLst/>
          </a:prstGeom>
        </p:spPr>
        <p:txBody>
          <a:bodyPr wrap="square" lIns="0" tIns="0" rIns="0" bIns="0" rtlCol="0" anchor="t">
            <a:spAutoFit/>
          </a:bodyPr>
          <a:lstStyle/>
          <a:p>
            <a:pPr algn="ctr"/>
            <a:r>
              <a:rPr lang="vi-VN" sz="3200">
                <a:solidFill>
                  <a:srgbClr val="483A00"/>
                </a:solidFill>
                <a:latin typeface="Kurale"/>
              </a:rPr>
              <a:t>Tiết kiệm được nhiều chi phí</a:t>
            </a:r>
            <a:endParaRPr lang="en-US" sz="3200">
              <a:solidFill>
                <a:srgbClr val="483A00"/>
              </a:solidFill>
              <a:latin typeface="Kurale"/>
            </a:endParaRPr>
          </a:p>
        </p:txBody>
      </p:sp>
      <p:sp>
        <p:nvSpPr>
          <p:cNvPr id="14" name="TextBox 9">
            <a:extLst>
              <a:ext uri="{FF2B5EF4-FFF2-40B4-BE49-F238E27FC236}">
                <a16:creationId xmlns:a16="http://schemas.microsoft.com/office/drawing/2014/main" xmlns="" id="{748F5E48-B1E9-5EB0-85A4-7194E306F74E}"/>
              </a:ext>
            </a:extLst>
          </p:cNvPr>
          <p:cNvSpPr txBox="1"/>
          <p:nvPr/>
        </p:nvSpPr>
        <p:spPr>
          <a:xfrm>
            <a:off x="10830677" y="3924055"/>
            <a:ext cx="5504098" cy="492443"/>
          </a:xfrm>
          <a:prstGeom prst="rect">
            <a:avLst/>
          </a:prstGeom>
        </p:spPr>
        <p:txBody>
          <a:bodyPr wrap="square" lIns="0" tIns="0" rIns="0" bIns="0" rtlCol="0" anchor="t">
            <a:spAutoFit/>
          </a:bodyPr>
          <a:lstStyle/>
          <a:p>
            <a:pPr algn="ctr"/>
            <a:r>
              <a:rPr lang="en-US" sz="3200">
                <a:solidFill>
                  <a:srgbClr val="483A00"/>
                </a:solidFill>
                <a:latin typeface="Kurale"/>
              </a:rPr>
              <a:t>Có thể gây ô nhiễm tiếng ồn</a:t>
            </a:r>
          </a:p>
        </p:txBody>
      </p:sp>
      <p:sp>
        <p:nvSpPr>
          <p:cNvPr id="17" name="TextBox 9">
            <a:extLst>
              <a:ext uri="{FF2B5EF4-FFF2-40B4-BE49-F238E27FC236}">
                <a16:creationId xmlns:a16="http://schemas.microsoft.com/office/drawing/2014/main" xmlns="" id="{546573AD-94D7-75A0-1883-80A0C882DF73}"/>
              </a:ext>
            </a:extLst>
          </p:cNvPr>
          <p:cNvSpPr txBox="1"/>
          <p:nvPr/>
        </p:nvSpPr>
        <p:spPr>
          <a:xfrm>
            <a:off x="10239789" y="5610031"/>
            <a:ext cx="6612148" cy="492443"/>
          </a:xfrm>
          <a:prstGeom prst="rect">
            <a:avLst/>
          </a:prstGeom>
        </p:spPr>
        <p:txBody>
          <a:bodyPr wrap="square" lIns="0" tIns="0" rIns="0" bIns="0" rtlCol="0" anchor="t">
            <a:spAutoFit/>
          </a:bodyPr>
          <a:lstStyle/>
          <a:p>
            <a:pPr algn="ctr"/>
            <a:r>
              <a:rPr lang="en-US" sz="3200">
                <a:solidFill>
                  <a:srgbClr val="483A00"/>
                </a:solidFill>
                <a:latin typeface="Kurale"/>
              </a:rPr>
              <a:t>Gây sợ hãi cho động vật hoang dã</a:t>
            </a:r>
          </a:p>
        </p:txBody>
      </p:sp>
      <p:sp>
        <p:nvSpPr>
          <p:cNvPr id="21" name="TextBox 9">
            <a:extLst>
              <a:ext uri="{FF2B5EF4-FFF2-40B4-BE49-F238E27FC236}">
                <a16:creationId xmlns:a16="http://schemas.microsoft.com/office/drawing/2014/main" xmlns="" id="{7E3BB435-57D5-2698-3A67-CD82FDC7C569}"/>
              </a:ext>
            </a:extLst>
          </p:cNvPr>
          <p:cNvSpPr txBox="1"/>
          <p:nvPr/>
        </p:nvSpPr>
        <p:spPr>
          <a:xfrm>
            <a:off x="11078684" y="7278777"/>
            <a:ext cx="4934358" cy="492443"/>
          </a:xfrm>
          <a:prstGeom prst="rect">
            <a:avLst/>
          </a:prstGeom>
        </p:spPr>
        <p:txBody>
          <a:bodyPr wrap="square" lIns="0" tIns="0" rIns="0" bIns="0" rtlCol="0" anchor="t">
            <a:spAutoFit/>
          </a:bodyPr>
          <a:lstStyle/>
          <a:p>
            <a:pPr algn="ctr"/>
            <a:r>
              <a:rPr lang="en-US" sz="3200">
                <a:solidFill>
                  <a:srgbClr val="483A00"/>
                </a:solidFill>
                <a:latin typeface="Kurale"/>
              </a:rPr>
              <a:t>Sức gió không ổn định</a:t>
            </a:r>
          </a:p>
        </p:txBody>
      </p:sp>
      <p:sp>
        <p:nvSpPr>
          <p:cNvPr id="28" name="TextBox 9">
            <a:extLst>
              <a:ext uri="{FF2B5EF4-FFF2-40B4-BE49-F238E27FC236}">
                <a16:creationId xmlns:a16="http://schemas.microsoft.com/office/drawing/2014/main" xmlns="" id="{29167EFE-8624-64C2-5B6F-262F33331F1C}"/>
              </a:ext>
            </a:extLst>
          </p:cNvPr>
          <p:cNvSpPr txBox="1"/>
          <p:nvPr/>
        </p:nvSpPr>
        <p:spPr>
          <a:xfrm>
            <a:off x="2016454" y="6967376"/>
            <a:ext cx="6144022" cy="492443"/>
          </a:xfrm>
          <a:prstGeom prst="rect">
            <a:avLst/>
          </a:prstGeom>
        </p:spPr>
        <p:txBody>
          <a:bodyPr wrap="square" lIns="0" tIns="0" rIns="0" bIns="0" rtlCol="0" anchor="t">
            <a:spAutoFit/>
          </a:bodyPr>
          <a:lstStyle/>
          <a:p>
            <a:pPr algn="ctr"/>
            <a:r>
              <a:rPr lang="vi-VN" sz="3200">
                <a:solidFill>
                  <a:srgbClr val="483A00"/>
                </a:solidFill>
                <a:latin typeface="Kurale"/>
              </a:rPr>
              <a:t>Có thể được lắp đặt ở nhiều nơi</a:t>
            </a:r>
            <a:endParaRPr lang="en-US" sz="3200">
              <a:solidFill>
                <a:srgbClr val="483A00"/>
              </a:solidFill>
              <a:latin typeface="Kurale"/>
            </a:endParaRPr>
          </a:p>
        </p:txBody>
      </p:sp>
      <p:sp>
        <p:nvSpPr>
          <p:cNvPr id="29" name="TextBox 9">
            <a:extLst>
              <a:ext uri="{FF2B5EF4-FFF2-40B4-BE49-F238E27FC236}">
                <a16:creationId xmlns:a16="http://schemas.microsoft.com/office/drawing/2014/main" xmlns="" id="{4EAA0957-1390-2F95-EB69-0D90E9091E47}"/>
              </a:ext>
            </a:extLst>
          </p:cNvPr>
          <p:cNvSpPr txBox="1"/>
          <p:nvPr/>
        </p:nvSpPr>
        <p:spPr>
          <a:xfrm>
            <a:off x="1166344" y="8226510"/>
            <a:ext cx="7451916" cy="492443"/>
          </a:xfrm>
          <a:prstGeom prst="rect">
            <a:avLst/>
          </a:prstGeom>
        </p:spPr>
        <p:txBody>
          <a:bodyPr wrap="square" lIns="0" tIns="0" rIns="0" bIns="0" rtlCol="0" anchor="t">
            <a:spAutoFit/>
          </a:bodyPr>
          <a:lstStyle/>
          <a:p>
            <a:pPr algn="ctr"/>
            <a:r>
              <a:rPr lang="vi-VN" sz="3200">
                <a:solidFill>
                  <a:srgbClr val="483A00"/>
                </a:solidFill>
                <a:latin typeface="Kurale"/>
              </a:rPr>
              <a:t>Là ngành tiềm năng, cần nhiều nhân lực</a:t>
            </a:r>
            <a:endParaRPr lang="en-US" sz="3200">
              <a:solidFill>
                <a:srgbClr val="483A00"/>
              </a:solidFill>
              <a:latin typeface="Kurale"/>
            </a:endParaRPr>
          </a:p>
        </p:txBody>
      </p:sp>
    </p:spTree>
    <p:extLst>
      <p:ext uri="{BB962C8B-B14F-4D97-AF65-F5344CB8AC3E}">
        <p14:creationId xmlns:p14="http://schemas.microsoft.com/office/powerpoint/2010/main" val="126959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9" grpId="0"/>
      <p:bldP spid="12" grpId="0"/>
      <p:bldP spid="13" grpId="0"/>
      <p:bldP spid="14" grpId="0"/>
      <p:bldP spid="17" grpId="0"/>
      <p:bldP spid="21"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277979" y="1952816"/>
            <a:ext cx="8062060"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EB2"/>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xmlns="" id="{E2F7E692-C033-2D71-CB8D-2DC57B76231D}"/>
              </a:ext>
            </a:extLst>
          </p:cNvPr>
          <p:cNvSpPr txBox="1"/>
          <p:nvPr/>
        </p:nvSpPr>
        <p:spPr>
          <a:xfrm>
            <a:off x="3994252" y="229687"/>
            <a:ext cx="10213028" cy="1354217"/>
          </a:xfrm>
          <a:prstGeom prst="rect">
            <a:avLst/>
          </a:prstGeom>
        </p:spPr>
        <p:txBody>
          <a:bodyPr wrap="square" lIns="0" tIns="0" rIns="0" bIns="0" rtlCol="0" anchor="t">
            <a:spAutoFit/>
          </a:bodyPr>
          <a:lstStyle/>
          <a:p>
            <a:pPr algn="ctr"/>
            <a:r>
              <a:rPr lang="vi-VN" sz="4400">
                <a:solidFill>
                  <a:srgbClr val="483A00"/>
                </a:solidFill>
                <a:latin typeface="Raleway ExtraBold" pitchFamily="2" charset="0"/>
              </a:rPr>
              <a:t>Trình bày về việc khai thác và sử dụng năng lượng gió ở nước ta</a:t>
            </a:r>
            <a:endParaRPr lang="en-US" sz="4400">
              <a:solidFill>
                <a:srgbClr val="483A00"/>
              </a:solidFill>
              <a:latin typeface="Raleway ExtraBold" pitchFamily="2" charset="0"/>
            </a:endParaRP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28 SGK)</a:t>
            </a:r>
          </a:p>
        </p:txBody>
      </p:sp>
      <p:sp>
        <p:nvSpPr>
          <p:cNvPr id="11" name="Freeform 11"/>
          <p:cNvSpPr/>
          <p:nvPr/>
        </p:nvSpPr>
        <p:spPr>
          <a:xfrm>
            <a:off x="8323874" y="1761406"/>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a:extLst>
              <a:ext uri="{FF2B5EF4-FFF2-40B4-BE49-F238E27FC236}">
                <a16:creationId xmlns:a16="http://schemas.microsoft.com/office/drawing/2014/main" xmlns="" id="{38538463-5E02-FFDC-8E89-39B649359BA7}"/>
              </a:ext>
            </a:extLst>
          </p:cNvPr>
          <p:cNvSpPr txBox="1"/>
          <p:nvPr/>
        </p:nvSpPr>
        <p:spPr>
          <a:xfrm>
            <a:off x="1935119" y="3686187"/>
            <a:ext cx="5863127" cy="984885"/>
          </a:xfrm>
          <a:prstGeom prst="rect">
            <a:avLst/>
          </a:prstGeom>
        </p:spPr>
        <p:txBody>
          <a:bodyPr wrap="square" lIns="0" tIns="0" rIns="0" bIns="0" rtlCol="0" anchor="t">
            <a:spAutoFit/>
          </a:bodyPr>
          <a:lstStyle/>
          <a:p>
            <a:pPr algn="ctr"/>
            <a:r>
              <a:rPr lang="en-US" sz="3200">
                <a:solidFill>
                  <a:srgbClr val="483A00"/>
                </a:solidFill>
                <a:latin typeface="Kurale"/>
              </a:rPr>
              <a:t>Năng lượng gió được khai thác tạo ra năng lượng điện gió</a:t>
            </a:r>
          </a:p>
        </p:txBody>
      </p:sp>
      <p:sp>
        <p:nvSpPr>
          <p:cNvPr id="12" name="TextBox 9">
            <a:extLst>
              <a:ext uri="{FF2B5EF4-FFF2-40B4-BE49-F238E27FC236}">
                <a16:creationId xmlns:a16="http://schemas.microsoft.com/office/drawing/2014/main" xmlns="" id="{66245E72-CBFC-E8E8-E822-43A86C75896E}"/>
              </a:ext>
            </a:extLst>
          </p:cNvPr>
          <p:cNvSpPr txBox="1"/>
          <p:nvPr/>
        </p:nvSpPr>
        <p:spPr>
          <a:xfrm>
            <a:off x="1603369" y="5192168"/>
            <a:ext cx="6526625" cy="2954655"/>
          </a:xfrm>
          <a:prstGeom prst="rect">
            <a:avLst/>
          </a:prstGeom>
        </p:spPr>
        <p:txBody>
          <a:bodyPr wrap="square" lIns="0" tIns="0" rIns="0" bIns="0" rtlCol="0" anchor="t">
            <a:spAutoFit/>
          </a:bodyPr>
          <a:lstStyle/>
          <a:p>
            <a:pPr algn="ctr"/>
            <a:r>
              <a:rPr lang="en-US" sz="3200">
                <a:solidFill>
                  <a:srgbClr val="483A00"/>
                </a:solidFill>
                <a:latin typeface="Kurale"/>
              </a:rPr>
              <a:t>Xây dựng nhiều nhà máy điện gió: Nhà máy Điện gió Bình Thạnh, </a:t>
            </a:r>
            <a:r>
              <a:rPr lang="vi-VN" sz="3200">
                <a:solidFill>
                  <a:srgbClr val="483A00"/>
                </a:solidFill>
                <a:latin typeface="Kurale"/>
              </a:rPr>
              <a:t>Nhà máy điện gió Bạc Liêu</a:t>
            </a:r>
            <a:r>
              <a:rPr lang="en-US" sz="3200">
                <a:solidFill>
                  <a:srgbClr val="483A00"/>
                </a:solidFill>
                <a:latin typeface="Kurale"/>
              </a:rPr>
              <a:t>,</a:t>
            </a:r>
            <a:r>
              <a:rPr lang="vi-VN" sz="3200">
                <a:solidFill>
                  <a:srgbClr val="483A00"/>
                </a:solidFill>
                <a:latin typeface="Kurale"/>
              </a:rPr>
              <a:t> Nhà máy năng lượng điện gió Trung Nam</a:t>
            </a:r>
            <a:r>
              <a:rPr lang="en-US" sz="3200">
                <a:solidFill>
                  <a:srgbClr val="483A00"/>
                </a:solidFill>
                <a:latin typeface="Kurale"/>
              </a:rPr>
              <a:t>, </a:t>
            </a:r>
            <a:r>
              <a:rPr lang="vi-VN" sz="3200">
                <a:solidFill>
                  <a:srgbClr val="483A00"/>
                </a:solidFill>
                <a:latin typeface="Kurale"/>
              </a:rPr>
              <a:t>Ninh Thuận</a:t>
            </a:r>
            <a:r>
              <a:rPr lang="en-US" sz="3200">
                <a:solidFill>
                  <a:srgbClr val="483A00"/>
                </a:solidFill>
                <a:latin typeface="Kurale"/>
              </a:rPr>
              <a:t>, </a:t>
            </a:r>
            <a:r>
              <a:rPr lang="vi-VN" sz="3200">
                <a:solidFill>
                  <a:srgbClr val="483A00"/>
                </a:solidFill>
                <a:latin typeface="Kurale"/>
              </a:rPr>
              <a:t>Chính Thắng Mũi Dinh</a:t>
            </a:r>
            <a:r>
              <a:rPr lang="en-US" sz="3200">
                <a:solidFill>
                  <a:srgbClr val="483A00"/>
                </a:solidFill>
                <a:latin typeface="Kurale"/>
              </a:rPr>
              <a:t>,</a:t>
            </a:r>
            <a:r>
              <a:rPr lang="vi-VN" sz="3200">
                <a:solidFill>
                  <a:srgbClr val="483A00"/>
                </a:solidFill>
                <a:latin typeface="Kurale"/>
              </a:rPr>
              <a:t> Đầm Nại Phú Quý</a:t>
            </a:r>
            <a:endParaRPr lang="en-US" sz="3200">
              <a:solidFill>
                <a:srgbClr val="483A00"/>
              </a:solidFill>
              <a:latin typeface="Kurale"/>
            </a:endParaRPr>
          </a:p>
        </p:txBody>
      </p:sp>
      <p:pic>
        <p:nvPicPr>
          <p:cNvPr id="1026" name="Picture 2" descr="Nhà máy phong điện đầu tiên tại VN đã khởi động">
            <a:extLst>
              <a:ext uri="{FF2B5EF4-FFF2-40B4-BE49-F238E27FC236}">
                <a16:creationId xmlns:a16="http://schemas.microsoft.com/office/drawing/2014/main" xmlns="" id="{3257D2A1-64D2-607D-A943-DE6D9B518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5847" y="2279636"/>
            <a:ext cx="5601225" cy="3136686"/>
          </a:xfrm>
          <a:prstGeom prst="rect">
            <a:avLst/>
          </a:prstGeom>
          <a:solidFill>
            <a:srgbClr val="FFFFFF">
              <a:shade val="85000"/>
            </a:srgbClr>
          </a:solidFill>
          <a:ln w="190500" cap="rnd">
            <a:solidFill>
              <a:schemeClr val="accent5">
                <a:lumMod val="40000"/>
                <a:lumOff val="6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a:extLst>
              <a:ext uri="{FF2B5EF4-FFF2-40B4-BE49-F238E27FC236}">
                <a16:creationId xmlns:a16="http://schemas.microsoft.com/office/drawing/2014/main" xmlns="" id="{2C64E2ED-DA66-0274-FA71-EC3F1B0CFE6C}"/>
              </a:ext>
            </a:extLst>
          </p:cNvPr>
          <p:cNvPicPr>
            <a:picLocks noChangeAspect="1"/>
          </p:cNvPicPr>
          <p:nvPr/>
        </p:nvPicPr>
        <p:blipFill>
          <a:blip r:embed="rId8"/>
          <a:stretch>
            <a:fillRect/>
          </a:stretch>
        </p:blipFill>
        <p:spPr>
          <a:xfrm>
            <a:off x="9352723" y="5465863"/>
            <a:ext cx="5128867" cy="33742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Freeform 10"/>
          <p:cNvSpPr/>
          <p:nvPr/>
        </p:nvSpPr>
        <p:spPr>
          <a:xfrm>
            <a:off x="8403700" y="7985901"/>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33807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31"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 calcmode="lin" valueType="num">
                                      <p:cBhvr>
                                        <p:cTn id="39" dur="1000" fill="hold"/>
                                        <p:tgtEl>
                                          <p:spTgt spid="1026"/>
                                        </p:tgtEl>
                                        <p:attrNameLst>
                                          <p:attrName>ppt_w</p:attrName>
                                        </p:attrNameLst>
                                      </p:cBhvr>
                                      <p:tavLst>
                                        <p:tav tm="0">
                                          <p:val>
                                            <p:fltVal val="0"/>
                                          </p:val>
                                        </p:tav>
                                        <p:tav tm="100000">
                                          <p:val>
                                            <p:strVal val="#ppt_w"/>
                                          </p:val>
                                        </p:tav>
                                      </p:tavLst>
                                    </p:anim>
                                    <p:anim calcmode="lin" valueType="num">
                                      <p:cBhvr>
                                        <p:cTn id="40" dur="1000" fill="hold"/>
                                        <p:tgtEl>
                                          <p:spTgt spid="1026"/>
                                        </p:tgtEl>
                                        <p:attrNameLst>
                                          <p:attrName>ppt_h</p:attrName>
                                        </p:attrNameLst>
                                      </p:cBhvr>
                                      <p:tavLst>
                                        <p:tav tm="0">
                                          <p:val>
                                            <p:fltVal val="0"/>
                                          </p:val>
                                        </p:tav>
                                        <p:tav tm="100000">
                                          <p:val>
                                            <p:strVal val="#ppt_h"/>
                                          </p:val>
                                        </p:tav>
                                      </p:tavLst>
                                    </p:anim>
                                    <p:anim calcmode="lin" valueType="num">
                                      <p:cBhvr>
                                        <p:cTn id="41" dur="1000" fill="hold"/>
                                        <p:tgtEl>
                                          <p:spTgt spid="1026"/>
                                        </p:tgtEl>
                                        <p:attrNameLst>
                                          <p:attrName>style.rotation</p:attrName>
                                        </p:attrNameLst>
                                      </p:cBhvr>
                                      <p:tavLst>
                                        <p:tav tm="0">
                                          <p:val>
                                            <p:fltVal val="90"/>
                                          </p:val>
                                        </p:tav>
                                        <p:tav tm="100000">
                                          <p:val>
                                            <p:fltVal val="0"/>
                                          </p:val>
                                        </p:tav>
                                      </p:tavLst>
                                    </p:anim>
                                    <p:animEffect transition="in" filter="fade">
                                      <p:cBhvr>
                                        <p:cTn id="4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2327335" y="1800785"/>
            <a:ext cx="13653682" cy="7623811"/>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endParaRPr/>
            </a:p>
          </p:txBody>
        </p:sp>
      </p:grpSp>
      <p:sp>
        <p:nvSpPr>
          <p:cNvPr id="8" name="Freeform 8"/>
          <p:cNvSpPr/>
          <p:nvPr/>
        </p:nvSpPr>
        <p:spPr>
          <a:xfrm rot="1173307">
            <a:off x="15422771" y="752043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743582" y="7478260"/>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211310">
            <a:off x="1989412" y="1454928"/>
            <a:ext cx="1244315" cy="1364291"/>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4820006" y="249710"/>
            <a:ext cx="8647985" cy="1015663"/>
          </a:xfrm>
          <a:prstGeom prst="rect">
            <a:avLst/>
          </a:prstGeom>
        </p:spPr>
        <p:txBody>
          <a:bodyPr wrap="square" lIns="0" tIns="0" rIns="0" bIns="0" rtlCol="0" anchor="t">
            <a:spAutoFit/>
          </a:bodyPr>
          <a:lstStyle/>
          <a:p>
            <a:pPr algn="ctr"/>
            <a:r>
              <a:rPr lang="en-US" sz="6600">
                <a:solidFill>
                  <a:srgbClr val="483A00"/>
                </a:solidFill>
                <a:latin typeface="Baloo Thambi"/>
              </a:rPr>
              <a:t>PHIẾU HỌC TẬP SỐ 3</a:t>
            </a:r>
          </a:p>
        </p:txBody>
      </p:sp>
      <p:sp>
        <p:nvSpPr>
          <p:cNvPr id="19" name="Freeform 19"/>
          <p:cNvSpPr/>
          <p:nvPr/>
        </p:nvSpPr>
        <p:spPr>
          <a:xfrm rot="403428">
            <a:off x="14820928" y="1104039"/>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547271">
            <a:off x="489425" y="4729080"/>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rot="808354">
            <a:off x="16619472" y="426595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3" name="TextBox 23"/>
          <p:cNvSpPr txBox="1"/>
          <p:nvPr/>
        </p:nvSpPr>
        <p:spPr>
          <a:xfrm>
            <a:off x="3274454" y="2265970"/>
            <a:ext cx="11616335" cy="6678751"/>
          </a:xfrm>
          <a:prstGeom prst="rect">
            <a:avLst/>
          </a:prstGeom>
        </p:spPr>
        <p:txBody>
          <a:bodyPr wrap="square" lIns="0" tIns="0" rIns="0" bIns="0" rtlCol="0" anchor="t">
            <a:spAutoFit/>
          </a:bodyPr>
          <a:lstStyle/>
          <a:p>
            <a:pPr algn="just">
              <a:spcBef>
                <a:spcPts val="600"/>
              </a:spcBef>
            </a:pPr>
            <a:r>
              <a:rPr lang="vi-VN" sz="3200">
                <a:solidFill>
                  <a:srgbClr val="483A00"/>
                </a:solidFill>
                <a:latin typeface="Kurale"/>
              </a:rPr>
              <a:t>1. Viết chữ Đ vào ☐ trước ý kiến đúng, chữ S ☐ trước ý kiến sai.</a:t>
            </a: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endParaRPr lang="en-US" sz="3200">
              <a:solidFill>
                <a:srgbClr val="483A00"/>
              </a:solidFill>
              <a:latin typeface="Kurale"/>
            </a:endParaRPr>
          </a:p>
          <a:p>
            <a:pPr algn="just">
              <a:spcBef>
                <a:spcPts val="600"/>
              </a:spcBef>
            </a:pPr>
            <a:r>
              <a:rPr lang="en-US" sz="3200">
                <a:solidFill>
                  <a:srgbClr val="483A00"/>
                </a:solidFill>
                <a:latin typeface="Kurale"/>
              </a:rPr>
              <a:t>2</a:t>
            </a:r>
            <a:r>
              <a:rPr lang="vi-VN" sz="3200">
                <a:solidFill>
                  <a:srgbClr val="483A00"/>
                </a:solidFill>
                <a:latin typeface="Kurale"/>
              </a:rPr>
              <a:t>. Em hãy lấy ví dụ về lợi ích của gi</a:t>
            </a:r>
            <a:r>
              <a:rPr lang="en-US" sz="3200">
                <a:solidFill>
                  <a:srgbClr val="483A00"/>
                </a:solidFill>
                <a:latin typeface="Kurale"/>
              </a:rPr>
              <a:t>ó</a:t>
            </a:r>
            <a:r>
              <a:rPr lang="vi-VN" sz="3200">
                <a:solidFill>
                  <a:srgbClr val="483A00"/>
                </a:solidFill>
                <a:latin typeface="Kurale"/>
              </a:rPr>
              <a:t> đến các hoạt động sản xuất, canh tác nông nghiệp, trồng trọt, chăn nuôi thủy hải sản.</a:t>
            </a: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a:p>
            <a:pPr algn="just">
              <a:spcBef>
                <a:spcPts val="600"/>
              </a:spcBef>
            </a:pPr>
            <a:r>
              <a:rPr lang="vi-VN" sz="3200">
                <a:solidFill>
                  <a:srgbClr val="483A00"/>
                </a:solidFill>
                <a:latin typeface="Kurale"/>
              </a:rPr>
              <a:t>………………………………………………………………………………………</a:t>
            </a:r>
            <a:r>
              <a:rPr lang="en-US" sz="3200">
                <a:solidFill>
                  <a:srgbClr val="483A00"/>
                </a:solidFill>
                <a:latin typeface="Kurale"/>
              </a:rPr>
              <a:t>……………………………..</a:t>
            </a:r>
            <a:r>
              <a:rPr lang="vi-VN" sz="3200">
                <a:solidFill>
                  <a:srgbClr val="483A00"/>
                </a:solidFill>
                <a:latin typeface="Kurale"/>
              </a:rPr>
              <a:t>……</a:t>
            </a:r>
            <a:endParaRPr lang="en-US" sz="3200">
              <a:solidFill>
                <a:srgbClr val="483A00"/>
              </a:solidFill>
              <a:latin typeface="Kurale"/>
            </a:endParaRPr>
          </a:p>
        </p:txBody>
      </p:sp>
      <p:sp>
        <p:nvSpPr>
          <p:cNvPr id="13" name="TextBox 5">
            <a:extLst>
              <a:ext uri="{FF2B5EF4-FFF2-40B4-BE49-F238E27FC236}">
                <a16:creationId xmlns:a16="http://schemas.microsoft.com/office/drawing/2014/main" xmlns="" id="{24553781-82B8-1120-725A-B9D0D9A6F4D3}"/>
              </a:ext>
            </a:extLst>
          </p:cNvPr>
          <p:cNvSpPr txBox="1"/>
          <p:nvPr/>
        </p:nvSpPr>
        <p:spPr>
          <a:xfrm>
            <a:off x="3429000" y="9699342"/>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graphicFrame>
        <p:nvGraphicFramePr>
          <p:cNvPr id="15" name="Table 14">
            <a:extLst>
              <a:ext uri="{FF2B5EF4-FFF2-40B4-BE49-F238E27FC236}">
                <a16:creationId xmlns:a16="http://schemas.microsoft.com/office/drawing/2014/main" xmlns="" id="{601F3D69-78B9-C7F3-66BB-9A06165E58A3}"/>
              </a:ext>
            </a:extLst>
          </p:cNvPr>
          <p:cNvGraphicFramePr>
            <a:graphicFrameLocks noGrp="1"/>
          </p:cNvGraphicFramePr>
          <p:nvPr>
            <p:extLst>
              <p:ext uri="{D42A27DB-BD31-4B8C-83A1-F6EECF244321}">
                <p14:modId xmlns:p14="http://schemas.microsoft.com/office/powerpoint/2010/main" val="3107958245"/>
              </p:ext>
            </p:extLst>
          </p:nvPr>
        </p:nvGraphicFramePr>
        <p:xfrm>
          <a:off x="3848212" y="3446974"/>
          <a:ext cx="10611928" cy="2863342"/>
        </p:xfrm>
        <a:graphic>
          <a:graphicData uri="http://schemas.openxmlformats.org/drawingml/2006/table">
            <a:tbl>
              <a:tblPr firstRow="1" firstCol="1" bandRow="1">
                <a:tableStyleId>{C4B1156A-380E-4F78-BDF5-A606A8083BF9}</a:tableStyleId>
              </a:tblPr>
              <a:tblGrid>
                <a:gridCol w="960078">
                  <a:extLst>
                    <a:ext uri="{9D8B030D-6E8A-4147-A177-3AD203B41FA5}">
                      <a16:colId xmlns:a16="http://schemas.microsoft.com/office/drawing/2014/main" xmlns="" val="3944080591"/>
                    </a:ext>
                  </a:extLst>
                </a:gridCol>
                <a:gridCol w="9651850">
                  <a:extLst>
                    <a:ext uri="{9D8B030D-6E8A-4147-A177-3AD203B41FA5}">
                      <a16:colId xmlns:a16="http://schemas.microsoft.com/office/drawing/2014/main" xmlns="" val="752738031"/>
                    </a:ext>
                  </a:extLst>
                </a:gridCol>
              </a:tblGrid>
              <a:tr h="0">
                <a:tc>
                  <a:txBody>
                    <a:bodyPr/>
                    <a:lstStyle/>
                    <a:p>
                      <a:pPr>
                        <a:lnSpc>
                          <a:spcPct val="115000"/>
                        </a:lnSpc>
                        <a:spcBef>
                          <a:spcPts val="300"/>
                        </a:spcBef>
                        <a:spcAft>
                          <a:spcPts val="300"/>
                        </a:spcAft>
                      </a:pPr>
                      <a:r>
                        <a:rPr lang="en-US" sz="2800" b="0">
                          <a:solidFill>
                            <a:srgbClr val="483A00"/>
                          </a:solidFill>
                          <a:effectLst/>
                          <a:latin typeface="Kurale" panose="020B0604020202020204" charset="0"/>
                          <a:cs typeface="Kurale" panose="020B0604020202020204" charset="0"/>
                        </a:rPr>
                        <a:t> </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tc>
                  <a:txBody>
                    <a:bodyPr/>
                    <a:lstStyle/>
                    <a:p>
                      <a:pPr>
                        <a:lnSpc>
                          <a:spcPct val="115000"/>
                        </a:lnSpc>
                        <a:spcBef>
                          <a:spcPts val="300"/>
                        </a:spcBef>
                        <a:spcAft>
                          <a:spcPts val="300"/>
                        </a:spcAft>
                      </a:pPr>
                      <a:r>
                        <a:rPr lang="en-US" sz="2800" b="0">
                          <a:solidFill>
                            <a:srgbClr val="483A00"/>
                          </a:solidFill>
                          <a:effectLst/>
                          <a:latin typeface="Kurale" panose="020B0604020202020204" charset="0"/>
                          <a:cs typeface="Kurale" panose="020B0604020202020204" charset="0"/>
                        </a:rPr>
                        <a:t>Nghiên cứu tốc độ, hướng di chuyển của gió giúp dự báo thời tiết chính xác hơn</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extLst>
                  <a:ext uri="{0D108BD9-81ED-4DB2-BD59-A6C34878D82A}">
                    <a16:rowId xmlns:a16="http://schemas.microsoft.com/office/drawing/2014/main" xmlns="" val="603042589"/>
                  </a:ext>
                </a:extLst>
              </a:tr>
              <a:tr h="391300">
                <a:tc>
                  <a:txBody>
                    <a:bodyPr/>
                    <a:lstStyle/>
                    <a:p>
                      <a:pPr>
                        <a:lnSpc>
                          <a:spcPct val="115000"/>
                        </a:lnSpc>
                        <a:spcBef>
                          <a:spcPts val="300"/>
                        </a:spcBef>
                        <a:spcAft>
                          <a:spcPts val="300"/>
                        </a:spcAft>
                      </a:pPr>
                      <a:r>
                        <a:rPr lang="en-US" sz="2800" b="0">
                          <a:solidFill>
                            <a:srgbClr val="483A00"/>
                          </a:solidFill>
                          <a:effectLst/>
                          <a:latin typeface="Kurale" panose="020B0604020202020204" charset="0"/>
                          <a:cs typeface="Kurale" panose="020B0604020202020204" charset="0"/>
                        </a:rPr>
                        <a:t> </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tc>
                  <a:txBody>
                    <a:bodyPr/>
                    <a:lstStyle/>
                    <a:p>
                      <a:pPr>
                        <a:lnSpc>
                          <a:spcPct val="115000"/>
                        </a:lnSpc>
                        <a:spcBef>
                          <a:spcPts val="600"/>
                        </a:spcBef>
                        <a:spcAft>
                          <a:spcPts val="600"/>
                        </a:spcAft>
                      </a:pPr>
                      <a:r>
                        <a:rPr lang="en-US" sz="2800" b="0">
                          <a:solidFill>
                            <a:srgbClr val="483A00"/>
                          </a:solidFill>
                          <a:effectLst/>
                          <a:latin typeface="Kurale" panose="020B0604020202020204" charset="0"/>
                          <a:cs typeface="Kurale" panose="020B0604020202020204" charset="0"/>
                        </a:rPr>
                        <a:t>Chỉ có gió mới làm tàu thuyền di chuyển trên mặt nước</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extLst>
                  <a:ext uri="{0D108BD9-81ED-4DB2-BD59-A6C34878D82A}">
                    <a16:rowId xmlns:a16="http://schemas.microsoft.com/office/drawing/2014/main" xmlns="" val="1337215590"/>
                  </a:ext>
                </a:extLst>
              </a:tr>
              <a:tr h="0">
                <a:tc>
                  <a:txBody>
                    <a:bodyPr/>
                    <a:lstStyle/>
                    <a:p>
                      <a:pPr>
                        <a:lnSpc>
                          <a:spcPct val="115000"/>
                        </a:lnSpc>
                        <a:spcBef>
                          <a:spcPts val="300"/>
                        </a:spcBef>
                        <a:spcAft>
                          <a:spcPts val="300"/>
                        </a:spcAft>
                      </a:pPr>
                      <a:r>
                        <a:rPr lang="en-US" sz="2800" b="0">
                          <a:solidFill>
                            <a:srgbClr val="483A00"/>
                          </a:solidFill>
                          <a:effectLst/>
                          <a:latin typeface="Kurale" panose="020B0604020202020204" charset="0"/>
                          <a:cs typeface="Kurale" panose="020B0604020202020204" charset="0"/>
                        </a:rPr>
                        <a:t> </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tc>
                  <a:txBody>
                    <a:bodyPr/>
                    <a:lstStyle/>
                    <a:p>
                      <a:pPr>
                        <a:lnSpc>
                          <a:spcPct val="115000"/>
                        </a:lnSpc>
                        <a:spcBef>
                          <a:spcPts val="600"/>
                        </a:spcBef>
                        <a:spcAft>
                          <a:spcPts val="600"/>
                        </a:spcAft>
                      </a:pPr>
                      <a:r>
                        <a:rPr lang="en-US" sz="2800" b="0">
                          <a:solidFill>
                            <a:srgbClr val="483A00"/>
                          </a:solidFill>
                          <a:effectLst/>
                          <a:latin typeface="Kurale" panose="020B0604020202020204" charset="0"/>
                          <a:cs typeface="Kurale" panose="020B0604020202020204" charset="0"/>
                        </a:rPr>
                        <a:t>Năng lượng gió tạo ra dòng điện làm cho quạt quay</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extLst>
                  <a:ext uri="{0D108BD9-81ED-4DB2-BD59-A6C34878D82A}">
                    <a16:rowId xmlns:a16="http://schemas.microsoft.com/office/drawing/2014/main" xmlns="" val="745369634"/>
                  </a:ext>
                </a:extLst>
              </a:tr>
              <a:tr h="0">
                <a:tc>
                  <a:txBody>
                    <a:bodyPr/>
                    <a:lstStyle/>
                    <a:p>
                      <a:pPr>
                        <a:lnSpc>
                          <a:spcPct val="115000"/>
                        </a:lnSpc>
                        <a:spcBef>
                          <a:spcPts val="300"/>
                        </a:spcBef>
                        <a:spcAft>
                          <a:spcPts val="300"/>
                        </a:spcAft>
                      </a:pPr>
                      <a:r>
                        <a:rPr lang="en-US" sz="2800" b="0">
                          <a:solidFill>
                            <a:srgbClr val="483A00"/>
                          </a:solidFill>
                          <a:effectLst/>
                          <a:latin typeface="Kurale" panose="020B0604020202020204" charset="0"/>
                          <a:cs typeface="Kurale" panose="020B0604020202020204" charset="0"/>
                        </a:rPr>
                        <a:t> </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tc>
                  <a:txBody>
                    <a:bodyPr/>
                    <a:lstStyle/>
                    <a:p>
                      <a:pPr>
                        <a:lnSpc>
                          <a:spcPct val="115000"/>
                        </a:lnSpc>
                        <a:spcBef>
                          <a:spcPts val="600"/>
                        </a:spcBef>
                        <a:spcAft>
                          <a:spcPts val="600"/>
                        </a:spcAft>
                      </a:pPr>
                      <a:r>
                        <a:rPr lang="en-US" sz="2800" b="0">
                          <a:solidFill>
                            <a:srgbClr val="483A00"/>
                          </a:solidFill>
                          <a:effectLst/>
                          <a:latin typeface="Kurale" panose="020B0604020202020204" charset="0"/>
                          <a:cs typeface="Kurale" panose="020B0604020202020204" charset="0"/>
                        </a:rPr>
                        <a:t>Gió không có tác dụng gì ngoài việc làm mát</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extLst>
                  <a:ext uri="{0D108BD9-81ED-4DB2-BD59-A6C34878D82A}">
                    <a16:rowId xmlns:a16="http://schemas.microsoft.com/office/drawing/2014/main" xmlns="" val="3676350567"/>
                  </a:ext>
                </a:extLst>
              </a:tr>
              <a:tr h="0">
                <a:tc>
                  <a:txBody>
                    <a:bodyPr/>
                    <a:lstStyle/>
                    <a:p>
                      <a:pPr>
                        <a:lnSpc>
                          <a:spcPct val="115000"/>
                        </a:lnSpc>
                        <a:spcBef>
                          <a:spcPts val="300"/>
                        </a:spcBef>
                        <a:spcAft>
                          <a:spcPts val="300"/>
                        </a:spcAft>
                      </a:pPr>
                      <a:r>
                        <a:rPr lang="en-US" sz="2800" b="0">
                          <a:solidFill>
                            <a:srgbClr val="483A00"/>
                          </a:solidFill>
                          <a:effectLst/>
                          <a:latin typeface="Kurale" panose="020B0604020202020204" charset="0"/>
                          <a:cs typeface="Kurale" panose="020B0604020202020204" charset="0"/>
                        </a:rPr>
                        <a:t> </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tc>
                  <a:txBody>
                    <a:bodyPr/>
                    <a:lstStyle/>
                    <a:p>
                      <a:pPr>
                        <a:lnSpc>
                          <a:spcPct val="115000"/>
                        </a:lnSpc>
                        <a:spcBef>
                          <a:spcPts val="600"/>
                        </a:spcBef>
                        <a:spcAft>
                          <a:spcPts val="600"/>
                        </a:spcAft>
                      </a:pPr>
                      <a:r>
                        <a:rPr lang="en-US" sz="2800" b="0">
                          <a:solidFill>
                            <a:srgbClr val="483A00"/>
                          </a:solidFill>
                          <a:effectLst/>
                          <a:latin typeface="Kurale" panose="020B0604020202020204" charset="0"/>
                          <a:cs typeface="Kurale" panose="020B0604020202020204" charset="0"/>
                        </a:rPr>
                        <a:t>Gió có thể làm khô quần áo, trái cây</a:t>
                      </a:r>
                      <a:endParaRPr lang="en-US" sz="2800" b="0">
                        <a:solidFill>
                          <a:srgbClr val="483A00"/>
                        </a:solidFill>
                        <a:effectLst/>
                        <a:latin typeface="Kurale" panose="020B0604020202020204" charset="0"/>
                        <a:ea typeface="SimSun" panose="02010600030101010101" pitchFamily="2" charset="-122"/>
                        <a:cs typeface="Kurale" panose="020B0604020202020204" charset="0"/>
                      </a:endParaRPr>
                    </a:p>
                  </a:txBody>
                  <a:tcPr marL="68580" marR="68580" marT="0" marB="0">
                    <a:solidFill>
                      <a:schemeClr val="bg1"/>
                    </a:solidFill>
                  </a:tcPr>
                </a:tc>
                <a:extLst>
                  <a:ext uri="{0D108BD9-81ED-4DB2-BD59-A6C34878D82A}">
                    <a16:rowId xmlns:a16="http://schemas.microsoft.com/office/drawing/2014/main" xmlns="" val="2761334813"/>
                  </a:ext>
                </a:extLst>
              </a:tr>
            </a:tbl>
          </a:graphicData>
        </a:graphic>
      </p:graphicFrame>
      <p:sp>
        <p:nvSpPr>
          <p:cNvPr id="16" name="TextBox 12">
            <a:extLst>
              <a:ext uri="{FF2B5EF4-FFF2-40B4-BE49-F238E27FC236}">
                <a16:creationId xmlns:a16="http://schemas.microsoft.com/office/drawing/2014/main" xmlns="" id="{6A890BD8-0DAD-3ED1-1AC2-101A99951868}"/>
              </a:ext>
            </a:extLst>
          </p:cNvPr>
          <p:cNvSpPr txBox="1"/>
          <p:nvPr/>
        </p:nvSpPr>
        <p:spPr>
          <a:xfrm>
            <a:off x="3770355" y="3619500"/>
            <a:ext cx="1106445" cy="677108"/>
          </a:xfrm>
          <a:prstGeom prst="rect">
            <a:avLst/>
          </a:prstGeom>
        </p:spPr>
        <p:txBody>
          <a:bodyPr wrap="square" lIns="0" tIns="0" rIns="0" bIns="0" rtlCol="0" anchor="t">
            <a:spAutoFit/>
          </a:bodyPr>
          <a:lstStyle/>
          <a:p>
            <a:pPr algn="ctr"/>
            <a:r>
              <a:rPr lang="en-US" sz="4400">
                <a:solidFill>
                  <a:srgbClr val="0070C0"/>
                </a:solidFill>
                <a:latin typeface="Baloo Thambi"/>
              </a:rPr>
              <a:t>Đ</a:t>
            </a:r>
          </a:p>
        </p:txBody>
      </p:sp>
      <p:sp>
        <p:nvSpPr>
          <p:cNvPr id="17" name="TextBox 12">
            <a:extLst>
              <a:ext uri="{FF2B5EF4-FFF2-40B4-BE49-F238E27FC236}">
                <a16:creationId xmlns:a16="http://schemas.microsoft.com/office/drawing/2014/main" xmlns="" id="{FA169551-C6CB-5BAA-FF99-1559B46742F9}"/>
              </a:ext>
            </a:extLst>
          </p:cNvPr>
          <p:cNvSpPr txBox="1"/>
          <p:nvPr/>
        </p:nvSpPr>
        <p:spPr>
          <a:xfrm>
            <a:off x="3770355" y="4373958"/>
            <a:ext cx="1106445" cy="677108"/>
          </a:xfrm>
          <a:prstGeom prst="rect">
            <a:avLst/>
          </a:prstGeom>
        </p:spPr>
        <p:txBody>
          <a:bodyPr wrap="square" lIns="0" tIns="0" rIns="0" bIns="0" rtlCol="0" anchor="t">
            <a:spAutoFit/>
          </a:bodyPr>
          <a:lstStyle/>
          <a:p>
            <a:pPr algn="ctr"/>
            <a:r>
              <a:rPr lang="en-US" sz="4400">
                <a:solidFill>
                  <a:srgbClr val="0070C0"/>
                </a:solidFill>
                <a:latin typeface="Baloo Thambi"/>
              </a:rPr>
              <a:t>S</a:t>
            </a:r>
          </a:p>
        </p:txBody>
      </p:sp>
      <p:sp>
        <p:nvSpPr>
          <p:cNvPr id="18" name="TextBox 12">
            <a:extLst>
              <a:ext uri="{FF2B5EF4-FFF2-40B4-BE49-F238E27FC236}">
                <a16:creationId xmlns:a16="http://schemas.microsoft.com/office/drawing/2014/main" xmlns="" id="{87C65A0B-4023-5EEC-F400-E82D5D7CDA01}"/>
              </a:ext>
            </a:extLst>
          </p:cNvPr>
          <p:cNvSpPr txBox="1"/>
          <p:nvPr/>
        </p:nvSpPr>
        <p:spPr>
          <a:xfrm>
            <a:off x="3762247" y="4826601"/>
            <a:ext cx="1106445" cy="677108"/>
          </a:xfrm>
          <a:prstGeom prst="rect">
            <a:avLst/>
          </a:prstGeom>
        </p:spPr>
        <p:txBody>
          <a:bodyPr wrap="square" lIns="0" tIns="0" rIns="0" bIns="0" rtlCol="0" anchor="t">
            <a:spAutoFit/>
          </a:bodyPr>
          <a:lstStyle/>
          <a:p>
            <a:pPr algn="ctr"/>
            <a:r>
              <a:rPr lang="en-US" sz="4400">
                <a:solidFill>
                  <a:srgbClr val="0070C0"/>
                </a:solidFill>
                <a:latin typeface="Baloo Thambi"/>
              </a:rPr>
              <a:t>Đ</a:t>
            </a:r>
          </a:p>
        </p:txBody>
      </p:sp>
      <p:sp>
        <p:nvSpPr>
          <p:cNvPr id="20" name="TextBox 12">
            <a:extLst>
              <a:ext uri="{FF2B5EF4-FFF2-40B4-BE49-F238E27FC236}">
                <a16:creationId xmlns:a16="http://schemas.microsoft.com/office/drawing/2014/main" xmlns="" id="{1AF076D2-97D1-7EC5-005E-DB286E2064E9}"/>
              </a:ext>
            </a:extLst>
          </p:cNvPr>
          <p:cNvSpPr txBox="1"/>
          <p:nvPr/>
        </p:nvSpPr>
        <p:spPr>
          <a:xfrm>
            <a:off x="3770355" y="5298925"/>
            <a:ext cx="1106445" cy="677108"/>
          </a:xfrm>
          <a:prstGeom prst="rect">
            <a:avLst/>
          </a:prstGeom>
        </p:spPr>
        <p:txBody>
          <a:bodyPr wrap="square" lIns="0" tIns="0" rIns="0" bIns="0" rtlCol="0" anchor="t">
            <a:spAutoFit/>
          </a:bodyPr>
          <a:lstStyle/>
          <a:p>
            <a:pPr algn="ctr"/>
            <a:r>
              <a:rPr lang="en-US" sz="4400">
                <a:solidFill>
                  <a:srgbClr val="0070C0"/>
                </a:solidFill>
                <a:latin typeface="Baloo Thambi"/>
              </a:rPr>
              <a:t>S</a:t>
            </a:r>
          </a:p>
        </p:txBody>
      </p:sp>
      <p:sp>
        <p:nvSpPr>
          <p:cNvPr id="24" name="TextBox 12">
            <a:extLst>
              <a:ext uri="{FF2B5EF4-FFF2-40B4-BE49-F238E27FC236}">
                <a16:creationId xmlns:a16="http://schemas.microsoft.com/office/drawing/2014/main" xmlns="" id="{6848BF77-95D6-8507-C9BE-540A69D3F2C0}"/>
              </a:ext>
            </a:extLst>
          </p:cNvPr>
          <p:cNvSpPr txBox="1"/>
          <p:nvPr/>
        </p:nvSpPr>
        <p:spPr>
          <a:xfrm>
            <a:off x="3770355" y="5837992"/>
            <a:ext cx="1106445" cy="677108"/>
          </a:xfrm>
          <a:prstGeom prst="rect">
            <a:avLst/>
          </a:prstGeom>
        </p:spPr>
        <p:txBody>
          <a:bodyPr wrap="square" lIns="0" tIns="0" rIns="0" bIns="0" rtlCol="0" anchor="t">
            <a:spAutoFit/>
          </a:bodyPr>
          <a:lstStyle/>
          <a:p>
            <a:pPr algn="ctr"/>
            <a:r>
              <a:rPr lang="en-US" sz="4400">
                <a:solidFill>
                  <a:srgbClr val="0070C0"/>
                </a:solidFill>
                <a:latin typeface="Baloo Thambi"/>
              </a:rPr>
              <a:t>Đ</a:t>
            </a:r>
          </a:p>
        </p:txBody>
      </p:sp>
      <p:sp>
        <p:nvSpPr>
          <p:cNvPr id="25" name="TextBox 12">
            <a:extLst>
              <a:ext uri="{FF2B5EF4-FFF2-40B4-BE49-F238E27FC236}">
                <a16:creationId xmlns:a16="http://schemas.microsoft.com/office/drawing/2014/main" xmlns="" id="{FF41B94C-E71E-0424-3C5F-ED2FC90175CA}"/>
              </a:ext>
            </a:extLst>
          </p:cNvPr>
          <p:cNvSpPr txBox="1"/>
          <p:nvPr/>
        </p:nvSpPr>
        <p:spPr>
          <a:xfrm>
            <a:off x="3076299" y="7801676"/>
            <a:ext cx="11221451" cy="1477328"/>
          </a:xfrm>
          <a:prstGeom prst="rect">
            <a:avLst/>
          </a:prstGeom>
        </p:spPr>
        <p:txBody>
          <a:bodyPr wrap="square" lIns="0" tIns="0" rIns="0" bIns="0" rtlCol="0" anchor="t">
            <a:spAutoFit/>
          </a:bodyPr>
          <a:lstStyle/>
          <a:p>
            <a:pPr algn="just"/>
            <a:r>
              <a:rPr lang="vi-VN" sz="3200">
                <a:solidFill>
                  <a:srgbClr val="0070C0"/>
                </a:solidFill>
                <a:latin typeface="Baloo Thambi"/>
              </a:rPr>
              <a:t>cối xay gió</a:t>
            </a:r>
            <a:r>
              <a:rPr lang="en-US" sz="3200">
                <a:solidFill>
                  <a:srgbClr val="0070C0"/>
                </a:solidFill>
                <a:latin typeface="Baloo Thambi"/>
              </a:rPr>
              <a:t> để xay lương thực</a:t>
            </a:r>
            <a:r>
              <a:rPr lang="vi-VN" sz="3200">
                <a:solidFill>
                  <a:srgbClr val="0070C0"/>
                </a:solidFill>
                <a:latin typeface="Baloo Thambi"/>
              </a:rPr>
              <a:t>, phơi khô lương th</a:t>
            </a:r>
            <a:r>
              <a:rPr lang="en-US" sz="3200">
                <a:solidFill>
                  <a:srgbClr val="0070C0"/>
                </a:solidFill>
                <a:latin typeface="Baloo Thambi"/>
              </a:rPr>
              <a:t>ự</a:t>
            </a:r>
            <a:r>
              <a:rPr lang="vi-VN" sz="3200">
                <a:solidFill>
                  <a:srgbClr val="0070C0"/>
                </a:solidFill>
                <a:latin typeface="Baloo Thambi"/>
              </a:rPr>
              <a:t>c, thực phẩm</a:t>
            </a:r>
            <a:r>
              <a:rPr lang="en-US" sz="3200">
                <a:solidFill>
                  <a:srgbClr val="0070C0"/>
                </a:solidFill>
                <a:latin typeface="Baloo Thambi"/>
              </a:rPr>
              <a:t>, thụ phấn cho cây cối, làm mát, lưu thông không khí chuồng tr</a:t>
            </a:r>
            <a:r>
              <a:rPr lang="en-US" sz="3200">
                <a:solidFill>
                  <a:srgbClr val="0070C0"/>
                </a:solidFill>
                <a:latin typeface="Raleway Black" pitchFamily="2" charset="0"/>
              </a:rPr>
              <a:t>ạ</a:t>
            </a:r>
            <a:r>
              <a:rPr lang="en-US" sz="3200">
                <a:solidFill>
                  <a:srgbClr val="0070C0"/>
                </a:solidFill>
                <a:latin typeface="Baloo Thambi"/>
              </a:rPr>
              <a:t>i</a:t>
            </a:r>
          </a:p>
        </p:txBody>
      </p:sp>
    </p:spTree>
    <p:extLst>
      <p:ext uri="{BB962C8B-B14F-4D97-AF65-F5344CB8AC3E}">
        <p14:creationId xmlns:p14="http://schemas.microsoft.com/office/powerpoint/2010/main" val="28027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0-#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2000" fill="hold"/>
                                        <p:tgtEl>
                                          <p:spTgt spid="17"/>
                                        </p:tgtEl>
                                        <p:attrNameLst>
                                          <p:attrName>ppt_x</p:attrName>
                                        </p:attrNameLst>
                                      </p:cBhvr>
                                      <p:tavLst>
                                        <p:tav tm="0">
                                          <p:val>
                                            <p:strVal val="0-#ppt_w/2"/>
                                          </p:val>
                                        </p:tav>
                                        <p:tav tm="100000">
                                          <p:val>
                                            <p:strVal val="#ppt_x"/>
                                          </p:val>
                                        </p:tav>
                                      </p:tavLst>
                                    </p:anim>
                                    <p:anim calcmode="lin" valueType="num">
                                      <p:cBhvr additive="base">
                                        <p:cTn id="27"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2000" fill="hold"/>
                                        <p:tgtEl>
                                          <p:spTgt spid="18"/>
                                        </p:tgtEl>
                                        <p:attrNameLst>
                                          <p:attrName>ppt_x</p:attrName>
                                        </p:attrNameLst>
                                      </p:cBhvr>
                                      <p:tavLst>
                                        <p:tav tm="0">
                                          <p:val>
                                            <p:strVal val="0-#ppt_w/2"/>
                                          </p:val>
                                        </p:tav>
                                        <p:tav tm="100000">
                                          <p:val>
                                            <p:strVal val="#ppt_x"/>
                                          </p:val>
                                        </p:tav>
                                      </p:tavLst>
                                    </p:anim>
                                    <p:anim calcmode="lin" valueType="num">
                                      <p:cBhvr additive="base">
                                        <p:cTn id="33"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2000" fill="hold"/>
                                        <p:tgtEl>
                                          <p:spTgt spid="20"/>
                                        </p:tgtEl>
                                        <p:attrNameLst>
                                          <p:attrName>ppt_x</p:attrName>
                                        </p:attrNameLst>
                                      </p:cBhvr>
                                      <p:tavLst>
                                        <p:tav tm="0">
                                          <p:val>
                                            <p:strVal val="0-#ppt_w/2"/>
                                          </p:val>
                                        </p:tav>
                                        <p:tav tm="100000">
                                          <p:val>
                                            <p:strVal val="#ppt_x"/>
                                          </p:val>
                                        </p:tav>
                                      </p:tavLst>
                                    </p:anim>
                                    <p:anim calcmode="lin" valueType="num">
                                      <p:cBhvr additive="base">
                                        <p:cTn id="39"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2000" fill="hold"/>
                                        <p:tgtEl>
                                          <p:spTgt spid="24"/>
                                        </p:tgtEl>
                                        <p:attrNameLst>
                                          <p:attrName>ppt_x</p:attrName>
                                        </p:attrNameLst>
                                      </p:cBhvr>
                                      <p:tavLst>
                                        <p:tav tm="0">
                                          <p:val>
                                            <p:strVal val="0-#ppt_w/2"/>
                                          </p:val>
                                        </p:tav>
                                        <p:tav tm="100000">
                                          <p:val>
                                            <p:strVal val="#ppt_x"/>
                                          </p:val>
                                        </p:tav>
                                      </p:tavLst>
                                    </p:anim>
                                    <p:anim calcmode="lin" valueType="num">
                                      <p:cBhvr additive="base">
                                        <p:cTn id="45"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2000" fill="hold"/>
                                        <p:tgtEl>
                                          <p:spTgt spid="25"/>
                                        </p:tgtEl>
                                        <p:attrNameLst>
                                          <p:attrName>ppt_x</p:attrName>
                                        </p:attrNameLst>
                                      </p:cBhvr>
                                      <p:tavLst>
                                        <p:tav tm="0">
                                          <p:val>
                                            <p:strVal val="0-#ppt_w/2"/>
                                          </p:val>
                                        </p:tav>
                                        <p:tav tm="100000">
                                          <p:val>
                                            <p:strVal val="#ppt_x"/>
                                          </p:val>
                                        </p:tav>
                                      </p:tavLst>
                                    </p:anim>
                                    <p:anim calcmode="lin" valueType="num">
                                      <p:cBhvr additive="base">
                                        <p:cTn id="51" dur="2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6" grpId="0"/>
      <p:bldP spid="17" grpId="0"/>
      <p:bldP spid="18" grpId="0"/>
      <p:bldP spid="20"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4225466" y="3568755"/>
            <a:ext cx="9837068" cy="3149490"/>
            <a:chOff x="0" y="0"/>
            <a:chExt cx="2474178" cy="792147"/>
          </a:xfrm>
        </p:grpSpPr>
        <p:sp>
          <p:nvSpPr>
            <p:cNvPr id="4" name="Freeform 4"/>
            <p:cNvSpPr/>
            <p:nvPr/>
          </p:nvSpPr>
          <p:spPr>
            <a:xfrm>
              <a:off x="0" y="0"/>
              <a:ext cx="2474178" cy="792147"/>
            </a:xfrm>
            <a:custGeom>
              <a:avLst/>
              <a:gdLst/>
              <a:ahLst/>
              <a:cxnLst/>
              <a:rect l="l" t="t" r="r" b="b"/>
              <a:pathLst>
                <a:path w="2474178" h="792147">
                  <a:moveTo>
                    <a:pt x="40138" y="0"/>
                  </a:moveTo>
                  <a:lnTo>
                    <a:pt x="2434041" y="0"/>
                  </a:lnTo>
                  <a:cubicBezTo>
                    <a:pt x="2444686" y="0"/>
                    <a:pt x="2454895" y="4229"/>
                    <a:pt x="2462422" y="11756"/>
                  </a:cubicBezTo>
                  <a:cubicBezTo>
                    <a:pt x="2469950" y="19283"/>
                    <a:pt x="2474178" y="29493"/>
                    <a:pt x="2474178" y="40138"/>
                  </a:cubicBezTo>
                  <a:lnTo>
                    <a:pt x="2474178" y="752009"/>
                  </a:lnTo>
                  <a:cubicBezTo>
                    <a:pt x="2474178" y="774176"/>
                    <a:pt x="2456208" y="792147"/>
                    <a:pt x="2434041" y="792147"/>
                  </a:cubicBezTo>
                  <a:lnTo>
                    <a:pt x="40138" y="792147"/>
                  </a:lnTo>
                  <a:cubicBezTo>
                    <a:pt x="29493" y="792147"/>
                    <a:pt x="19283" y="787918"/>
                    <a:pt x="11756" y="780391"/>
                  </a:cubicBezTo>
                  <a:cubicBezTo>
                    <a:pt x="4229" y="772863"/>
                    <a:pt x="0" y="762654"/>
                    <a:pt x="0" y="752009"/>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83024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468667">
            <a:off x="1681091" y="6718245"/>
            <a:ext cx="1741724" cy="1767432"/>
          </a:xfrm>
          <a:custGeom>
            <a:avLst/>
            <a:gdLst/>
            <a:ahLst/>
            <a:cxnLst/>
            <a:rect l="l" t="t" r="r" b="b"/>
            <a:pathLst>
              <a:path w="1741724" h="1767432">
                <a:moveTo>
                  <a:pt x="0" y="0"/>
                </a:moveTo>
                <a:lnTo>
                  <a:pt x="1741724" y="0"/>
                </a:lnTo>
                <a:lnTo>
                  <a:pt x="1741724" y="1767432"/>
                </a:lnTo>
                <a:lnTo>
                  <a:pt x="0" y="17674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1565059">
            <a:off x="14560121" y="1235976"/>
            <a:ext cx="1954592" cy="1904838"/>
          </a:xfrm>
          <a:custGeom>
            <a:avLst/>
            <a:gdLst/>
            <a:ahLst/>
            <a:cxnLst/>
            <a:rect l="l" t="t" r="r" b="b"/>
            <a:pathLst>
              <a:path w="1954592" h="1904838">
                <a:moveTo>
                  <a:pt x="0" y="0"/>
                </a:moveTo>
                <a:lnTo>
                  <a:pt x="1954592" y="0"/>
                </a:lnTo>
                <a:lnTo>
                  <a:pt x="1954592" y="1904839"/>
                </a:lnTo>
                <a:lnTo>
                  <a:pt x="0" y="19048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2513147">
            <a:off x="15144137" y="6436838"/>
            <a:ext cx="2115163" cy="2182626"/>
          </a:xfrm>
          <a:custGeom>
            <a:avLst/>
            <a:gdLst/>
            <a:ahLst/>
            <a:cxnLst/>
            <a:rect l="l" t="t" r="r" b="b"/>
            <a:pathLst>
              <a:path w="2115163" h="2182626">
                <a:moveTo>
                  <a:pt x="0" y="0"/>
                </a:moveTo>
                <a:lnTo>
                  <a:pt x="2115163" y="0"/>
                </a:lnTo>
                <a:lnTo>
                  <a:pt x="2115163" y="2182626"/>
                </a:lnTo>
                <a:lnTo>
                  <a:pt x="0" y="21826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964633">
            <a:off x="1727627" y="1214460"/>
            <a:ext cx="1648651" cy="2174479"/>
          </a:xfrm>
          <a:custGeom>
            <a:avLst/>
            <a:gdLst/>
            <a:ahLst/>
            <a:cxnLst/>
            <a:rect l="l" t="t" r="r" b="b"/>
            <a:pathLst>
              <a:path w="1648651" h="2174479">
                <a:moveTo>
                  <a:pt x="0" y="0"/>
                </a:moveTo>
                <a:lnTo>
                  <a:pt x="1648651" y="0"/>
                </a:lnTo>
                <a:lnTo>
                  <a:pt x="1648651" y="2174479"/>
                </a:lnTo>
                <a:lnTo>
                  <a:pt x="0" y="217447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TextBox 10"/>
          <p:cNvSpPr txBox="1"/>
          <p:nvPr/>
        </p:nvSpPr>
        <p:spPr>
          <a:xfrm>
            <a:off x="4604607" y="4671686"/>
            <a:ext cx="9078787" cy="1210524"/>
          </a:xfrm>
          <a:prstGeom prst="rect">
            <a:avLst/>
          </a:prstGeom>
        </p:spPr>
        <p:txBody>
          <a:bodyPr lIns="0" tIns="0" rIns="0" bIns="0" rtlCol="0" anchor="t">
            <a:spAutoFit/>
          </a:bodyPr>
          <a:lstStyle/>
          <a:p>
            <a:pPr algn="ctr">
              <a:lnSpc>
                <a:spcPts val="8803"/>
              </a:lnSpc>
            </a:pPr>
            <a:r>
              <a:rPr lang="en-US" sz="9466">
                <a:solidFill>
                  <a:srgbClr val="483A00"/>
                </a:solidFill>
                <a:latin typeface="Baloo Thambi"/>
              </a:rPr>
              <a:t>T</a:t>
            </a:r>
            <a:r>
              <a:rPr lang="en-US" sz="9466">
                <a:solidFill>
                  <a:srgbClr val="483A00"/>
                </a:solidFill>
                <a:latin typeface="Raleway Black" pitchFamily="2" charset="0"/>
              </a:rPr>
              <a:t>ạ</a:t>
            </a:r>
            <a:r>
              <a:rPr lang="en-US" sz="9466">
                <a:solidFill>
                  <a:srgbClr val="483A00"/>
                </a:solidFill>
                <a:latin typeface="Baloo Thambi"/>
              </a:rPr>
              <a:t>m biệt các em</a:t>
            </a:r>
          </a:p>
        </p:txBody>
      </p:sp>
      <p:sp>
        <p:nvSpPr>
          <p:cNvPr id="11" name="Freeform 11"/>
          <p:cNvSpPr/>
          <p:nvPr/>
        </p:nvSpPr>
        <p:spPr>
          <a:xfrm>
            <a:off x="12520871" y="5764949"/>
            <a:ext cx="1853276" cy="1846537"/>
          </a:xfrm>
          <a:custGeom>
            <a:avLst/>
            <a:gdLst/>
            <a:ahLst/>
            <a:cxnLst/>
            <a:rect l="l" t="t" r="r" b="b"/>
            <a:pathLst>
              <a:path w="1853276" h="1846537">
                <a:moveTo>
                  <a:pt x="0" y="0"/>
                </a:moveTo>
                <a:lnTo>
                  <a:pt x="1853277" y="0"/>
                </a:lnTo>
                <a:lnTo>
                  <a:pt x="1853277" y="1846537"/>
                </a:lnTo>
                <a:lnTo>
                  <a:pt x="0" y="18465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effectLst>
            <a:outerShdw blurRad="114300" dir="10020000" algn="ctr" rotWithShape="0">
              <a:srgbClr val="000000">
                <a:alpha val="47000"/>
              </a:srgbClr>
            </a:outerShdw>
          </a:effectLst>
        </p:spPr>
      </p:sp>
      <p:grpSp>
        <p:nvGrpSpPr>
          <p:cNvPr id="5" name="Group 5"/>
          <p:cNvGrpSpPr/>
          <p:nvPr/>
        </p:nvGrpSpPr>
        <p:grpSpPr>
          <a:xfrm>
            <a:off x="3110393" y="1800108"/>
            <a:ext cx="12067213" cy="6686783"/>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6077" y="6993902"/>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567483" y="8581621"/>
            <a:ext cx="5537118" cy="899611"/>
            <a:chOff x="0" y="0"/>
            <a:chExt cx="1458336" cy="236934"/>
          </a:xfrm>
        </p:grpSpPr>
        <p:sp>
          <p:nvSpPr>
            <p:cNvPr id="14" name="Freeform 14"/>
            <p:cNvSpPr/>
            <p:nvPr/>
          </p:nvSpPr>
          <p:spPr>
            <a:xfrm>
              <a:off x="0" y="0"/>
              <a:ext cx="1458336" cy="236934"/>
            </a:xfrm>
            <a:custGeom>
              <a:avLst/>
              <a:gdLst/>
              <a:ahLst/>
              <a:cxnLst/>
              <a:rect l="l" t="t" r="r" b="b"/>
              <a:pathLst>
                <a:path w="1458336" h="236934">
                  <a:moveTo>
                    <a:pt x="40547" y="0"/>
                  </a:moveTo>
                  <a:lnTo>
                    <a:pt x="1417788" y="0"/>
                  </a:lnTo>
                  <a:cubicBezTo>
                    <a:pt x="1440182" y="0"/>
                    <a:pt x="1458336" y="18154"/>
                    <a:pt x="1458336" y="40547"/>
                  </a:cubicBezTo>
                  <a:lnTo>
                    <a:pt x="1458336" y="196387"/>
                  </a:lnTo>
                  <a:cubicBezTo>
                    <a:pt x="1458336" y="218781"/>
                    <a:pt x="1440182" y="236934"/>
                    <a:pt x="1417788" y="236934"/>
                  </a:cubicBezTo>
                  <a:lnTo>
                    <a:pt x="40547" y="236934"/>
                  </a:lnTo>
                  <a:cubicBezTo>
                    <a:pt x="18154" y="236934"/>
                    <a:pt x="0" y="218781"/>
                    <a:pt x="0" y="196387"/>
                  </a:cubicBezTo>
                  <a:lnTo>
                    <a:pt x="0" y="40547"/>
                  </a:lnTo>
                  <a:cubicBezTo>
                    <a:pt x="0" y="18154"/>
                    <a:pt x="18154" y="0"/>
                    <a:pt x="40547" y="0"/>
                  </a:cubicBezTo>
                  <a:close/>
                </a:path>
              </a:pathLst>
            </a:custGeom>
            <a:solidFill>
              <a:srgbClr val="000000">
                <a:alpha val="0"/>
              </a:srgbClr>
            </a:solidFill>
            <a:ln w="133350" cap="rnd">
              <a:solidFill>
                <a:srgbClr val="FFFFFF"/>
              </a:solidFill>
              <a:prstDash val="solid"/>
              <a:round/>
            </a:ln>
          </p:spPr>
        </p:sp>
        <p:sp>
          <p:nvSpPr>
            <p:cNvPr id="15" name="TextBox 15"/>
            <p:cNvSpPr txBox="1"/>
            <p:nvPr/>
          </p:nvSpPr>
          <p:spPr>
            <a:xfrm>
              <a:off x="0" y="-38100"/>
              <a:ext cx="1458336" cy="275034"/>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672264" y="8684220"/>
            <a:ext cx="5327556" cy="647890"/>
            <a:chOff x="0" y="0"/>
            <a:chExt cx="1403142" cy="170638"/>
          </a:xfrm>
        </p:grpSpPr>
        <p:sp>
          <p:nvSpPr>
            <p:cNvPr id="17" name="Freeform 17"/>
            <p:cNvSpPr/>
            <p:nvPr/>
          </p:nvSpPr>
          <p:spPr>
            <a:xfrm>
              <a:off x="0" y="0"/>
              <a:ext cx="1403142" cy="170638"/>
            </a:xfrm>
            <a:custGeom>
              <a:avLst/>
              <a:gdLst/>
              <a:ahLst/>
              <a:cxnLst/>
              <a:rect l="l" t="t" r="r" b="b"/>
              <a:pathLst>
                <a:path w="1403142" h="170638">
                  <a:moveTo>
                    <a:pt x="15985" y="0"/>
                  </a:moveTo>
                  <a:lnTo>
                    <a:pt x="1387157" y="0"/>
                  </a:lnTo>
                  <a:cubicBezTo>
                    <a:pt x="1395986" y="0"/>
                    <a:pt x="1403142" y="7157"/>
                    <a:pt x="1403142" y="15985"/>
                  </a:cubicBezTo>
                  <a:lnTo>
                    <a:pt x="1403142" y="154653"/>
                  </a:lnTo>
                  <a:cubicBezTo>
                    <a:pt x="1403142" y="163481"/>
                    <a:pt x="1395986" y="170638"/>
                    <a:pt x="1387157" y="170638"/>
                  </a:cubicBezTo>
                  <a:lnTo>
                    <a:pt x="15985" y="170638"/>
                  </a:lnTo>
                  <a:cubicBezTo>
                    <a:pt x="7157" y="170638"/>
                    <a:pt x="0" y="163481"/>
                    <a:pt x="0" y="154653"/>
                  </a:cubicBezTo>
                  <a:lnTo>
                    <a:pt x="0" y="15985"/>
                  </a:lnTo>
                  <a:cubicBezTo>
                    <a:pt x="0" y="7157"/>
                    <a:pt x="7157" y="0"/>
                    <a:pt x="15985" y="0"/>
                  </a:cubicBezTo>
                  <a:close/>
                </a:path>
              </a:pathLst>
            </a:custGeom>
            <a:solidFill>
              <a:srgbClr val="C0D494"/>
            </a:solidFill>
            <a:ln w="38100" cap="sq">
              <a:solidFill>
                <a:srgbClr val="483A00"/>
              </a:solidFill>
              <a:prstDash val="solid"/>
              <a:miter/>
            </a:ln>
          </p:spPr>
        </p:sp>
        <p:sp>
          <p:nvSpPr>
            <p:cNvPr id="18" name="TextBox 18"/>
            <p:cNvSpPr txBox="1"/>
            <p:nvPr/>
          </p:nvSpPr>
          <p:spPr>
            <a:xfrm>
              <a:off x="0" y="-38100"/>
              <a:ext cx="1403142" cy="208738"/>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547271">
            <a:off x="626238" y="4580441"/>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rot="808354">
            <a:off x="16422016" y="3409882"/>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TextBox 23"/>
          <p:cNvSpPr txBox="1"/>
          <p:nvPr/>
        </p:nvSpPr>
        <p:spPr>
          <a:xfrm>
            <a:off x="5672956" y="8875559"/>
            <a:ext cx="5326171" cy="372218"/>
          </a:xfrm>
          <a:prstGeom prst="rect">
            <a:avLst/>
          </a:prstGeom>
        </p:spPr>
        <p:txBody>
          <a:bodyPr lIns="0" tIns="0" rIns="0" bIns="0" rtlCol="0" anchor="t">
            <a:spAutoFit/>
          </a:bodyPr>
          <a:lstStyle/>
          <a:p>
            <a:pPr algn="ctr">
              <a:lnSpc>
                <a:spcPts val="2721"/>
              </a:lnSpc>
            </a:pPr>
            <a:r>
              <a:rPr lang="en-US" sz="2926">
                <a:solidFill>
                  <a:srgbClr val="483A00"/>
                </a:solidFill>
                <a:latin typeface="Kurale"/>
              </a:rPr>
              <a:t>Tiết 2</a:t>
            </a:r>
          </a:p>
        </p:txBody>
      </p:sp>
      <p:sp>
        <p:nvSpPr>
          <p:cNvPr id="8" name="Freeform 8"/>
          <p:cNvSpPr/>
          <p:nvPr/>
        </p:nvSpPr>
        <p:spPr>
          <a:xfrm rot="1173307">
            <a:off x="14851698" y="7790921"/>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2527578" y="7400827"/>
            <a:ext cx="1885713" cy="1313142"/>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TextBox 12"/>
          <p:cNvSpPr txBox="1"/>
          <p:nvPr/>
        </p:nvSpPr>
        <p:spPr>
          <a:xfrm>
            <a:off x="3872223" y="3719514"/>
            <a:ext cx="10461537" cy="3267433"/>
          </a:xfrm>
          <a:prstGeom prst="rect">
            <a:avLst/>
          </a:prstGeom>
        </p:spPr>
        <p:txBody>
          <a:bodyPr wrap="square" lIns="0" tIns="0" rIns="0" bIns="0" rtlCol="0" anchor="t">
            <a:spAutoFit/>
          </a:bodyPr>
          <a:lstStyle/>
          <a:p>
            <a:pPr algn="ctr">
              <a:lnSpc>
                <a:spcPts val="12257"/>
              </a:lnSpc>
            </a:pPr>
            <a:r>
              <a:rPr lang="en-US" sz="13180">
                <a:solidFill>
                  <a:srgbClr val="002060"/>
                </a:solidFill>
                <a:latin typeface="Baloo Thambi"/>
              </a:rPr>
              <a:t>Mô hình thuyền buồm</a:t>
            </a:r>
          </a:p>
        </p:txBody>
      </p:sp>
      <p:sp>
        <p:nvSpPr>
          <p:cNvPr id="19" name="Freeform 19"/>
          <p:cNvSpPr/>
          <p:nvPr/>
        </p:nvSpPr>
        <p:spPr>
          <a:xfrm rot="403428">
            <a:off x="13998561" y="1480511"/>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211310">
            <a:off x="2575703" y="1515660"/>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TextBox 12">
            <a:extLst>
              <a:ext uri="{FF2B5EF4-FFF2-40B4-BE49-F238E27FC236}">
                <a16:creationId xmlns:a16="http://schemas.microsoft.com/office/drawing/2014/main" xmlns="" id="{9F6C0B4A-8ADD-E503-7E31-F7AEBC4AD461}"/>
              </a:ext>
            </a:extLst>
          </p:cNvPr>
          <p:cNvSpPr txBox="1"/>
          <p:nvPr/>
        </p:nvSpPr>
        <p:spPr>
          <a:xfrm>
            <a:off x="4540363" y="153284"/>
            <a:ext cx="3001199" cy="830997"/>
          </a:xfrm>
          <a:prstGeom prst="rect">
            <a:avLst/>
          </a:prstGeom>
        </p:spPr>
        <p:txBody>
          <a:bodyPr wrap="square" lIns="0" tIns="0" rIns="0" bIns="0" rtlCol="0" anchor="t">
            <a:spAutoFit/>
          </a:bodyPr>
          <a:lstStyle/>
          <a:p>
            <a:pPr algn="ctr"/>
            <a:r>
              <a:rPr lang="en-US" sz="5400">
                <a:solidFill>
                  <a:srgbClr val="002060"/>
                </a:solidFill>
                <a:latin typeface="Baloo Thambi"/>
              </a:rPr>
              <a:t>Bài 5</a:t>
            </a:r>
          </a:p>
        </p:txBody>
      </p:sp>
      <p:pic>
        <p:nvPicPr>
          <p:cNvPr id="24" name="Picture 23">
            <a:extLst>
              <a:ext uri="{FF2B5EF4-FFF2-40B4-BE49-F238E27FC236}">
                <a16:creationId xmlns:a16="http://schemas.microsoft.com/office/drawing/2014/main" xmlns="" id="{B5C59C2E-7DF9-1BF7-7085-24A9B47966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239294" y="21911"/>
            <a:ext cx="2066123" cy="1460060"/>
          </a:xfrm>
          <a:prstGeom prst="rect">
            <a:avLst/>
          </a:prstGeom>
        </p:spPr>
      </p:pic>
      <p:pic>
        <p:nvPicPr>
          <p:cNvPr id="26" name="Picture 25">
            <a:extLst>
              <a:ext uri="{FF2B5EF4-FFF2-40B4-BE49-F238E27FC236}">
                <a16:creationId xmlns:a16="http://schemas.microsoft.com/office/drawing/2014/main" xmlns="" id="{3036F2EB-3BE6-00CB-5F13-211FA1C0FD1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94641" y="5815249"/>
            <a:ext cx="4105867" cy="3936802"/>
          </a:xfrm>
          <a:prstGeom prst="rect">
            <a:avLst/>
          </a:prstGeom>
        </p:spPr>
      </p:pic>
      <p:pic>
        <p:nvPicPr>
          <p:cNvPr id="29" name="Picture 28">
            <a:extLst>
              <a:ext uri="{FF2B5EF4-FFF2-40B4-BE49-F238E27FC236}">
                <a16:creationId xmlns:a16="http://schemas.microsoft.com/office/drawing/2014/main" xmlns="" id="{F0DE3A7A-5736-4FFB-48DE-3D2A473DF5F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506988" y="6443859"/>
            <a:ext cx="4498460" cy="3354388"/>
          </a:xfrm>
          <a:prstGeom prst="rect">
            <a:avLst/>
          </a:prstGeom>
        </p:spPr>
      </p:pic>
      <p:pic>
        <p:nvPicPr>
          <p:cNvPr id="31" name="Picture 30">
            <a:extLst>
              <a:ext uri="{FF2B5EF4-FFF2-40B4-BE49-F238E27FC236}">
                <a16:creationId xmlns:a16="http://schemas.microsoft.com/office/drawing/2014/main" xmlns="" id="{E100653F-DE7F-16A6-013A-1818837878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93948" y="2045512"/>
            <a:ext cx="3771900" cy="4638675"/>
          </a:xfrm>
          <a:prstGeom prst="rect">
            <a:avLst/>
          </a:prstGeom>
        </p:spPr>
      </p:pic>
      <p:pic>
        <p:nvPicPr>
          <p:cNvPr id="33" name="Picture 32">
            <a:extLst>
              <a:ext uri="{FF2B5EF4-FFF2-40B4-BE49-F238E27FC236}">
                <a16:creationId xmlns:a16="http://schemas.microsoft.com/office/drawing/2014/main" xmlns="" id="{1FC53E1B-CB2B-BAD5-8ECF-0F951BE7713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153900" y="2560474"/>
            <a:ext cx="3007701" cy="4293602"/>
          </a:xfrm>
          <a:prstGeom prst="rect">
            <a:avLst/>
          </a:prstGeom>
        </p:spPr>
      </p:pic>
    </p:spTree>
    <p:extLst>
      <p:ext uri="{BB962C8B-B14F-4D97-AF65-F5344CB8AC3E}">
        <p14:creationId xmlns:p14="http://schemas.microsoft.com/office/powerpoint/2010/main" val="75550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par>
                                <p:cTn id="23" presetID="3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par>
                                <p:cTn id="29" presetID="0" presetClass="path" presetSubtype="0" repeatCount="indefinite" accel="50000" decel="50000" fill="hold" nodeType="withEffect">
                                  <p:stCondLst>
                                    <p:cond delay="0"/>
                                  </p:stCondLst>
                                  <p:childTnLst>
                                    <p:animMotion origin="layout" path="M -0.00938 0.11096 L 0.12526 0.17917 L 0.32422 0.19769 L 0.44687 0.10957 L 0.63654 -0.0054 L 0.81875 -0.2054 L 0.99826 -0.20833 L 1.07179 -0.21419 " pathEditMode="relative" rAng="0" ptsTypes="AAAAAAAA">
                                      <p:cBhvr>
                                        <p:cTn id="30" dur="5000" fill="hold"/>
                                        <p:tgtEl>
                                          <p:spTgt spid="31"/>
                                        </p:tgtEl>
                                        <p:attrNameLst>
                                          <p:attrName>ppt_x</p:attrName>
                                          <p:attrName>ppt_y</p:attrName>
                                        </p:attrNameLst>
                                      </p:cBhvr>
                                      <p:rCtr x="54054" y="-11929"/>
                                    </p:animMotion>
                                  </p:childTnLst>
                                </p:cTn>
                              </p:par>
                              <p:par>
                                <p:cTn id="31" presetID="0" presetClass="path" presetSubtype="0" repeatCount="indefinite" accel="50000" decel="50000" fill="hold" nodeType="withEffect">
                                  <p:stCondLst>
                                    <p:cond delay="0"/>
                                  </p:stCondLst>
                                  <p:childTnLst>
                                    <p:animMotion origin="layout" path="M 0.00747 0.07901 L 0.3211 0.07114 L 0.50339 0.08055 L 0.81867 0.07145 L 0.96198 0.06651 L 1.09983 0.06666 L 1.11606 0.06682 " pathEditMode="relative" rAng="0" ptsTypes="AAAAAAA">
                                      <p:cBhvr>
                                        <p:cTn id="32" dur="7000" fill="hold"/>
                                        <p:tgtEl>
                                          <p:spTgt spid="26"/>
                                        </p:tgtEl>
                                        <p:attrNameLst>
                                          <p:attrName>ppt_x</p:attrName>
                                          <p:attrName>ppt_y</p:attrName>
                                        </p:attrNameLst>
                                      </p:cBhvr>
                                      <p:rCtr x="55425" y="-556"/>
                                    </p:animMotion>
                                  </p:childTnLst>
                                </p:cTn>
                              </p:par>
                              <p:par>
                                <p:cTn id="33" presetID="0" presetClass="path" presetSubtype="0" repeatCount="indefinite" accel="50000" decel="50000" fill="hold" nodeType="withEffect">
                                  <p:stCondLst>
                                    <p:cond delay="0"/>
                                  </p:stCondLst>
                                  <p:childTnLst>
                                    <p:animMotion origin="layout" path="M 0.01814 0.12655 L -0.31849 0.08997 L -0.44618 -0.12114 L -0.68906 -0.1767 L -0.76676 -0.37037 L -0.92387 -0.47361 L -1.04436 -0.53704 L -1.09349 -0.54336 " pathEditMode="relative" ptsTypes="AAAAAAAA">
                                      <p:cBhvr>
                                        <p:cTn id="34" dur="9000" fill="hold"/>
                                        <p:tgtEl>
                                          <p:spTgt spid="29"/>
                                        </p:tgtEl>
                                        <p:attrNameLst>
                                          <p:attrName>ppt_x</p:attrName>
                                          <p:attrName>ppt_y</p:attrName>
                                        </p:attrNameLst>
                                      </p:cBhvr>
                                    </p:animMotion>
                                  </p:childTnLst>
                                </p:cTn>
                              </p:par>
                              <p:par>
                                <p:cTn id="35" presetID="0" presetClass="path" presetSubtype="0" repeatCount="indefinite" accel="50000" decel="50000" fill="hold" nodeType="withEffect">
                                  <p:stCondLst>
                                    <p:cond delay="0"/>
                                  </p:stCondLst>
                                  <p:childTnLst>
                                    <p:animMotion origin="layout" path="M -0.00591 0.11219 L -0.10235 0.11543 L -0.26485 0.00124 L -0.43985 0.10108 L -0.58898 0.15509 L -0.76667 0.24877 L -0.90417 0.24074 L -1.0612 0.22485 L -1.09966 0.21543 " pathEditMode="relative" ptsTypes="AAAAAAAAA">
                                      <p:cBhvr>
                                        <p:cTn id="36" dur="12000" fill="hold"/>
                                        <p:tgtEl>
                                          <p:spTgt spid="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762000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63761" y="2127573"/>
            <a:ext cx="4381483" cy="5416819"/>
          </a:xfrm>
          <a:custGeom>
            <a:avLst/>
            <a:gdLst/>
            <a:ahLst/>
            <a:cxnLst/>
            <a:rect l="l" t="t" r="r" b="b"/>
            <a:pathLst>
              <a:path w="5457650" h="6906354">
                <a:moveTo>
                  <a:pt x="0" y="0"/>
                </a:moveTo>
                <a:lnTo>
                  <a:pt x="5457650" y="0"/>
                </a:lnTo>
                <a:lnTo>
                  <a:pt x="5457650" y="6906354"/>
                </a:lnTo>
                <a:lnTo>
                  <a:pt x="0" y="6906354"/>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p:spPr>
      </p:sp>
      <p:sp>
        <p:nvSpPr>
          <p:cNvPr id="9" name="Freeform 9"/>
          <p:cNvSpPr/>
          <p:nvPr/>
        </p:nvSpPr>
        <p:spPr>
          <a:xfrm>
            <a:off x="0" y="1028700"/>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20">
            <a:extLst>
              <a:ext uri="{FF2B5EF4-FFF2-40B4-BE49-F238E27FC236}">
                <a16:creationId xmlns:a16="http://schemas.microsoft.com/office/drawing/2014/main" xmlns="" id="{CE75BE14-C736-925B-62BC-A3D42119E692}"/>
              </a:ext>
            </a:extLst>
          </p:cNvPr>
          <p:cNvSpPr/>
          <p:nvPr/>
        </p:nvSpPr>
        <p:spPr>
          <a:xfrm rot="-417858">
            <a:off x="8165858" y="7206213"/>
            <a:ext cx="1741724" cy="1767432"/>
          </a:xfrm>
          <a:custGeom>
            <a:avLst/>
            <a:gdLst/>
            <a:ahLst/>
            <a:cxnLst/>
            <a:rect l="l" t="t" r="r" b="b"/>
            <a:pathLst>
              <a:path w="1741724" h="1767432">
                <a:moveTo>
                  <a:pt x="0" y="0"/>
                </a:moveTo>
                <a:lnTo>
                  <a:pt x="1741725" y="0"/>
                </a:lnTo>
                <a:lnTo>
                  <a:pt x="1741725" y="1767432"/>
                </a:lnTo>
                <a:lnTo>
                  <a:pt x="0" y="17674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a:extLst>
              <a:ext uri="{FF2B5EF4-FFF2-40B4-BE49-F238E27FC236}">
                <a16:creationId xmlns:a16="http://schemas.microsoft.com/office/drawing/2014/main" xmlns="" id="{06DE107D-1E1B-9732-5882-2A9B9C69F563}"/>
              </a:ext>
            </a:extLst>
          </p:cNvPr>
          <p:cNvSpPr txBox="1"/>
          <p:nvPr/>
        </p:nvSpPr>
        <p:spPr>
          <a:xfrm>
            <a:off x="8763369" y="3534349"/>
            <a:ext cx="7550329" cy="2720553"/>
          </a:xfrm>
          <a:prstGeom prst="rect">
            <a:avLst/>
          </a:prstGeom>
        </p:spPr>
        <p:txBody>
          <a:bodyPr wrap="square" lIns="0" tIns="0" rIns="0" bIns="0" rtlCol="0" anchor="t">
            <a:spAutoFit/>
          </a:bodyPr>
          <a:lstStyle/>
          <a:p>
            <a:pPr algn="ctr">
              <a:lnSpc>
                <a:spcPts val="10517"/>
              </a:lnSpc>
            </a:pPr>
            <a:r>
              <a:rPr lang="en-US" sz="9466">
                <a:solidFill>
                  <a:srgbClr val="483A00"/>
                </a:solidFill>
                <a:latin typeface="Baloo Thambi" panose="020B0604020202020204" charset="0"/>
              </a:rPr>
              <a:t>LUYỆN TẬP VÀ VẬN DỤNG</a:t>
            </a:r>
          </a:p>
        </p:txBody>
      </p:sp>
      <p:pic>
        <p:nvPicPr>
          <p:cNvPr id="13" name="Picture 12">
            <a:extLst>
              <a:ext uri="{FF2B5EF4-FFF2-40B4-BE49-F238E27FC236}">
                <a16:creationId xmlns:a16="http://schemas.microsoft.com/office/drawing/2014/main" xmlns="" id="{51AC63CB-4F42-A7C5-CC20-EC1F02615B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25019" y="6600394"/>
            <a:ext cx="2377357" cy="2979070"/>
          </a:xfrm>
          <a:prstGeom prst="rect">
            <a:avLst/>
          </a:prstGeom>
        </p:spPr>
      </p:pic>
      <p:sp>
        <p:nvSpPr>
          <p:cNvPr id="10" name="Freeform 19">
            <a:extLst>
              <a:ext uri="{FF2B5EF4-FFF2-40B4-BE49-F238E27FC236}">
                <a16:creationId xmlns:a16="http://schemas.microsoft.com/office/drawing/2014/main" xmlns="" id="{A2E1220F-8001-5BD0-93B6-438B43205B64}"/>
              </a:ext>
            </a:extLst>
          </p:cNvPr>
          <p:cNvSpPr/>
          <p:nvPr/>
        </p:nvSpPr>
        <p:spPr>
          <a:xfrm rot="403428">
            <a:off x="15088945" y="1423697"/>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16262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8210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6422"/>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930" y="787810"/>
            <a:ext cx="14163379" cy="238626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502161" y="1130941"/>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3110619" y="1032743"/>
            <a:ext cx="12066761" cy="2257028"/>
          </a:xfrm>
          <a:prstGeom prst="rect">
            <a:avLst/>
          </a:prstGeom>
        </p:spPr>
        <p:txBody>
          <a:bodyPr lIns="0" tIns="0" rIns="0" bIns="0" rtlCol="0" anchor="t">
            <a:spAutoFit/>
          </a:bodyPr>
          <a:lstStyle/>
          <a:p>
            <a:pPr algn="ctr">
              <a:lnSpc>
                <a:spcPts val="8804"/>
              </a:lnSpc>
            </a:pPr>
            <a:r>
              <a:rPr lang="vi-VN" sz="6600">
                <a:solidFill>
                  <a:srgbClr val="483A00"/>
                </a:solidFill>
                <a:latin typeface="Baloo Thambi"/>
              </a:rPr>
              <a:t>Đề xuất ý tưởng và cách làm </a:t>
            </a:r>
            <a:r>
              <a:rPr lang="en-US" sz="6600">
                <a:solidFill>
                  <a:srgbClr val="483A00"/>
                </a:solidFill>
                <a:latin typeface="Baloo Thambi"/>
              </a:rPr>
              <a:t>MÔ HÌNH THUYỀN BUỒM</a:t>
            </a:r>
            <a:endParaRPr lang="vi-VN" sz="6600">
              <a:solidFill>
                <a:srgbClr val="483A00"/>
              </a:solidFill>
              <a:latin typeface="Baloo Thambi"/>
            </a:endParaRPr>
          </a:p>
        </p:txBody>
      </p:sp>
      <p:pic>
        <p:nvPicPr>
          <p:cNvPr id="16" name="Picture 15">
            <a:extLst>
              <a:ext uri="{FF2B5EF4-FFF2-40B4-BE49-F238E27FC236}">
                <a16:creationId xmlns:a16="http://schemas.microsoft.com/office/drawing/2014/main" xmlns="" id="{6953103A-286A-A25C-F18B-0449D9BD7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22874" y="5142186"/>
            <a:ext cx="3976589" cy="4983070"/>
          </a:xfrm>
          <a:prstGeom prst="rect">
            <a:avLst/>
          </a:prstGeom>
        </p:spPr>
      </p:pic>
      <p:sp>
        <p:nvSpPr>
          <p:cNvPr id="17" name="TextBox 11">
            <a:extLst>
              <a:ext uri="{FF2B5EF4-FFF2-40B4-BE49-F238E27FC236}">
                <a16:creationId xmlns:a16="http://schemas.microsoft.com/office/drawing/2014/main" xmlns="" id="{94182858-0620-A68F-0D8D-07F61861A7C3}"/>
              </a:ext>
            </a:extLst>
          </p:cNvPr>
          <p:cNvSpPr txBox="1"/>
          <p:nvPr/>
        </p:nvSpPr>
        <p:spPr>
          <a:xfrm>
            <a:off x="490555" y="69323"/>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4</a:t>
            </a:r>
          </a:p>
        </p:txBody>
      </p:sp>
      <p:sp>
        <p:nvSpPr>
          <p:cNvPr id="18" name="TextBox 5">
            <a:extLst>
              <a:ext uri="{FF2B5EF4-FFF2-40B4-BE49-F238E27FC236}">
                <a16:creationId xmlns:a16="http://schemas.microsoft.com/office/drawing/2014/main" xmlns="" id="{DCA4B72F-7927-DFF9-5290-4CE2CC1E95AD}"/>
              </a:ext>
            </a:extLst>
          </p:cNvPr>
          <p:cNvSpPr txBox="1"/>
          <p:nvPr/>
        </p:nvSpPr>
        <p:spPr>
          <a:xfrm>
            <a:off x="7467601" y="9577767"/>
            <a:ext cx="2448594" cy="367656"/>
          </a:xfrm>
          <a:prstGeom prst="rect">
            <a:avLst/>
          </a:prstGeom>
          <a:solidFill>
            <a:schemeClr val="accent3">
              <a:lumMod val="40000"/>
              <a:lumOff val="60000"/>
            </a:schemeClr>
          </a:solidFill>
        </p:spPr>
        <p:txBody>
          <a:bodyPr wrap="square" lIns="0" tIns="0" rIns="0" bIns="0" rtlCol="0" anchor="t">
            <a:spAutoFit/>
          </a:bodyPr>
          <a:lstStyle/>
          <a:p>
            <a:r>
              <a:rPr lang="en-US" sz="2400">
                <a:solidFill>
                  <a:srgbClr val="558ED5"/>
                </a:solidFill>
                <a:latin typeface="Montserrat Medium" panose="00000600000000000000" pitchFamily="2" charset="0"/>
              </a:rPr>
              <a:t>(Trang 28 SGK)</a:t>
            </a:r>
          </a:p>
        </p:txBody>
      </p:sp>
      <p:pic>
        <p:nvPicPr>
          <p:cNvPr id="15" name="Picture 14">
            <a:extLst>
              <a:ext uri="{FF2B5EF4-FFF2-40B4-BE49-F238E27FC236}">
                <a16:creationId xmlns:a16="http://schemas.microsoft.com/office/drawing/2014/main" xmlns="" id="{56485B1A-151A-CA04-ECFC-C3BD58B2E9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8444" y="3281290"/>
            <a:ext cx="3113932" cy="4445251"/>
          </a:xfrm>
          <a:prstGeom prst="rect">
            <a:avLst/>
          </a:prstGeom>
        </p:spPr>
      </p:pic>
      <p:pic>
        <p:nvPicPr>
          <p:cNvPr id="20" name="Picture 19">
            <a:extLst>
              <a:ext uri="{FF2B5EF4-FFF2-40B4-BE49-F238E27FC236}">
                <a16:creationId xmlns:a16="http://schemas.microsoft.com/office/drawing/2014/main" xmlns="" id="{9B5ABF92-34F5-1B6F-6408-C91A32C4D0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5932" y="4427580"/>
            <a:ext cx="3812495" cy="4264825"/>
          </a:xfrm>
          <a:prstGeom prst="rect">
            <a:avLst/>
          </a:prstGeom>
        </p:spPr>
      </p:pic>
      <p:pic>
        <p:nvPicPr>
          <p:cNvPr id="23" name="Picture 22">
            <a:extLst>
              <a:ext uri="{FF2B5EF4-FFF2-40B4-BE49-F238E27FC236}">
                <a16:creationId xmlns:a16="http://schemas.microsoft.com/office/drawing/2014/main" xmlns="" id="{4AF9E1D6-63DC-DA94-F7C6-AB968633E8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940" y="3898477"/>
            <a:ext cx="4399641" cy="3280701"/>
          </a:xfrm>
          <a:prstGeom prst="rect">
            <a:avLst/>
          </a:prstGeom>
        </p:spPr>
      </p:pic>
    </p:spTree>
    <p:extLst>
      <p:ext uri="{BB962C8B-B14F-4D97-AF65-F5344CB8AC3E}">
        <p14:creationId xmlns:p14="http://schemas.microsoft.com/office/powerpoint/2010/main" val="117654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8210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6422"/>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930" y="787809"/>
            <a:ext cx="14163379" cy="2925757"/>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841261" y="1162631"/>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3315196" y="1041817"/>
            <a:ext cx="11612255" cy="2492990"/>
          </a:xfrm>
          <a:prstGeom prst="rect">
            <a:avLst/>
          </a:prstGeom>
        </p:spPr>
        <p:txBody>
          <a:bodyPr wrap="square" lIns="0" tIns="0" rIns="0" bIns="0" rtlCol="0" anchor="t">
            <a:spAutoFit/>
          </a:bodyPr>
          <a:lstStyle/>
          <a:p>
            <a:pPr algn="ctr"/>
            <a:r>
              <a:rPr lang="vi-VN" sz="5400">
                <a:solidFill>
                  <a:srgbClr val="483A00"/>
                </a:solidFill>
                <a:latin typeface="Baloo Thambi"/>
              </a:rPr>
              <a:t>Dựa vào tiêu chí của nhóm, hãy thảo luận và chia sẻ ý tưởng làm mô hình thuyền buồm</a:t>
            </a:r>
          </a:p>
        </p:txBody>
      </p:sp>
      <p:sp>
        <p:nvSpPr>
          <p:cNvPr id="17" name="TextBox 11">
            <a:extLst>
              <a:ext uri="{FF2B5EF4-FFF2-40B4-BE49-F238E27FC236}">
                <a16:creationId xmlns:a16="http://schemas.microsoft.com/office/drawing/2014/main" xmlns="" id="{94182858-0620-A68F-0D8D-07F61861A7C3}"/>
              </a:ext>
            </a:extLst>
          </p:cNvPr>
          <p:cNvSpPr txBox="1"/>
          <p:nvPr/>
        </p:nvSpPr>
        <p:spPr>
          <a:xfrm>
            <a:off x="490555" y="69323"/>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4</a:t>
            </a:r>
          </a:p>
        </p:txBody>
      </p:sp>
      <p:sp>
        <p:nvSpPr>
          <p:cNvPr id="18" name="TextBox 5">
            <a:extLst>
              <a:ext uri="{FF2B5EF4-FFF2-40B4-BE49-F238E27FC236}">
                <a16:creationId xmlns:a16="http://schemas.microsoft.com/office/drawing/2014/main" xmlns="" id="{DCA4B72F-7927-DFF9-5290-4CE2CC1E95AD}"/>
              </a:ext>
            </a:extLst>
          </p:cNvPr>
          <p:cNvSpPr txBox="1"/>
          <p:nvPr/>
        </p:nvSpPr>
        <p:spPr>
          <a:xfrm>
            <a:off x="7467601" y="9577767"/>
            <a:ext cx="2448594" cy="367656"/>
          </a:xfrm>
          <a:prstGeom prst="rect">
            <a:avLst/>
          </a:prstGeom>
          <a:solidFill>
            <a:schemeClr val="accent3">
              <a:lumMod val="40000"/>
              <a:lumOff val="60000"/>
            </a:schemeClr>
          </a:solidFill>
        </p:spPr>
        <p:txBody>
          <a:bodyPr wrap="square" lIns="0" tIns="0" rIns="0" bIns="0" rtlCol="0" anchor="t">
            <a:spAutoFit/>
          </a:bodyPr>
          <a:lstStyle/>
          <a:p>
            <a:r>
              <a:rPr lang="en-US" sz="2400">
                <a:solidFill>
                  <a:srgbClr val="558ED5"/>
                </a:solidFill>
                <a:latin typeface="Montserrat Medium" panose="00000600000000000000" pitchFamily="2" charset="0"/>
              </a:rPr>
              <a:t>(Trang 28 SGK)</a:t>
            </a:r>
          </a:p>
        </p:txBody>
      </p:sp>
      <p:pic>
        <p:nvPicPr>
          <p:cNvPr id="22" name="Picture 21">
            <a:extLst>
              <a:ext uri="{FF2B5EF4-FFF2-40B4-BE49-F238E27FC236}">
                <a16:creationId xmlns:a16="http://schemas.microsoft.com/office/drawing/2014/main" xmlns="" id="{6BBBFC29-13CA-A5ED-4F60-74396D3D4B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67478" y="3829576"/>
            <a:ext cx="2379717" cy="4161357"/>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xmlns="" id="{64C84C2A-B5C7-0B24-F33D-1A0EEB1144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8746" y="5251085"/>
            <a:ext cx="2763745" cy="3582166"/>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xmlns="" id="{6E206970-CC9B-6F3E-5FB7-0A9CBD0834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1181" y="4432052"/>
            <a:ext cx="3047045" cy="3242207"/>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2500" fill="hold"/>
                                        <p:tgtEl>
                                          <p:spTgt spid="24"/>
                                        </p:tgtEl>
                                        <p:attrNameLst>
                                          <p:attrName>ppt_x</p:attrName>
                                        </p:attrNameLst>
                                      </p:cBhvr>
                                      <p:tavLst>
                                        <p:tav tm="0">
                                          <p:val>
                                            <p:strVal val="0-#ppt_w/2"/>
                                          </p:val>
                                        </p:tav>
                                        <p:tav tm="100000">
                                          <p:val>
                                            <p:strVal val="#ppt_x"/>
                                          </p:val>
                                        </p:tav>
                                      </p:tavLst>
                                    </p:anim>
                                    <p:anim calcmode="lin" valueType="num">
                                      <p:cBhvr additive="base">
                                        <p:cTn id="22" dur="2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3000" fill="hold"/>
                                        <p:tgtEl>
                                          <p:spTgt spid="26"/>
                                        </p:tgtEl>
                                        <p:attrNameLst>
                                          <p:attrName>ppt_x</p:attrName>
                                        </p:attrNameLst>
                                      </p:cBhvr>
                                      <p:tavLst>
                                        <p:tav tm="0">
                                          <p:val>
                                            <p:strVal val="0-#ppt_w/2"/>
                                          </p:val>
                                        </p:tav>
                                        <p:tav tm="100000">
                                          <p:val>
                                            <p:strVal val="#ppt_x"/>
                                          </p:val>
                                        </p:tav>
                                      </p:tavLst>
                                    </p:anim>
                                    <p:anim calcmode="lin" valueType="num">
                                      <p:cBhvr additive="base">
                                        <p:cTn id="26" dur="30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500" fill="hold"/>
                                        <p:tgtEl>
                                          <p:spTgt spid="22"/>
                                        </p:tgtEl>
                                        <p:attrNameLst>
                                          <p:attrName>ppt_x</p:attrName>
                                        </p:attrNameLst>
                                      </p:cBhvr>
                                      <p:tavLst>
                                        <p:tav tm="0">
                                          <p:val>
                                            <p:strVal val="1+#ppt_w/2"/>
                                          </p:val>
                                        </p:tav>
                                        <p:tav tm="100000">
                                          <p:val>
                                            <p:strVal val="#ppt_x"/>
                                          </p:val>
                                        </p:tav>
                                      </p:tavLst>
                                    </p:anim>
                                    <p:anim calcmode="lin" valueType="num">
                                      <p:cBhvr additive="base">
                                        <p:cTn id="30" dur="1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8210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2088930" y="787810"/>
            <a:ext cx="14163379" cy="238626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368623" y="8220973"/>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06635" y="1911452"/>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502161" y="1130941"/>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3155779" y="825461"/>
            <a:ext cx="12066761" cy="2257028"/>
          </a:xfrm>
          <a:prstGeom prst="rect">
            <a:avLst/>
          </a:prstGeom>
        </p:spPr>
        <p:txBody>
          <a:bodyPr lIns="0" tIns="0" rIns="0" bIns="0" rtlCol="0" anchor="t">
            <a:spAutoFit/>
          </a:bodyPr>
          <a:lstStyle/>
          <a:p>
            <a:pPr algn="ctr">
              <a:lnSpc>
                <a:spcPts val="8804"/>
              </a:lnSpc>
            </a:pPr>
            <a:r>
              <a:rPr lang="vi-VN" sz="6600">
                <a:solidFill>
                  <a:srgbClr val="483A00"/>
                </a:solidFill>
                <a:latin typeface="Baloo Thambi"/>
              </a:rPr>
              <a:t>Lựa chọn ý tưởng và đề xuất cách làm mô hình thuyền buồm</a:t>
            </a:r>
          </a:p>
        </p:txBody>
      </p:sp>
      <p:sp>
        <p:nvSpPr>
          <p:cNvPr id="18" name="TextBox 5">
            <a:extLst>
              <a:ext uri="{FF2B5EF4-FFF2-40B4-BE49-F238E27FC236}">
                <a16:creationId xmlns:a16="http://schemas.microsoft.com/office/drawing/2014/main" xmlns="" id="{DCA4B72F-7927-DFF9-5290-4CE2CC1E95AD}"/>
              </a:ext>
            </a:extLst>
          </p:cNvPr>
          <p:cNvSpPr txBox="1"/>
          <p:nvPr/>
        </p:nvSpPr>
        <p:spPr>
          <a:xfrm>
            <a:off x="7543800" y="9886110"/>
            <a:ext cx="2448594" cy="367656"/>
          </a:xfrm>
          <a:prstGeom prst="rect">
            <a:avLst/>
          </a:prstGeom>
          <a:solidFill>
            <a:schemeClr val="accent3">
              <a:lumMod val="40000"/>
              <a:lumOff val="60000"/>
            </a:schemeClr>
          </a:solidFill>
        </p:spPr>
        <p:txBody>
          <a:bodyPr wrap="square" lIns="0" tIns="0" rIns="0" bIns="0" rtlCol="0" anchor="t">
            <a:spAutoFit/>
          </a:bodyPr>
          <a:lstStyle/>
          <a:p>
            <a:r>
              <a:rPr lang="en-US" sz="2400">
                <a:solidFill>
                  <a:srgbClr val="558ED5"/>
                </a:solidFill>
                <a:latin typeface="Montserrat Medium" panose="00000600000000000000" pitchFamily="2" charset="0"/>
              </a:rPr>
              <a:t>(Trang 28 SGK)</a:t>
            </a:r>
          </a:p>
        </p:txBody>
      </p:sp>
      <p:grpSp>
        <p:nvGrpSpPr>
          <p:cNvPr id="25" name="Group 3">
            <a:extLst>
              <a:ext uri="{FF2B5EF4-FFF2-40B4-BE49-F238E27FC236}">
                <a16:creationId xmlns:a16="http://schemas.microsoft.com/office/drawing/2014/main" xmlns="" id="{A03B7ED1-07DE-F7C6-BDEC-43C2223D1981}"/>
              </a:ext>
            </a:extLst>
          </p:cNvPr>
          <p:cNvGrpSpPr/>
          <p:nvPr/>
        </p:nvGrpSpPr>
        <p:grpSpPr>
          <a:xfrm>
            <a:off x="928772" y="4429301"/>
            <a:ext cx="4884023" cy="4769671"/>
            <a:chOff x="0" y="0"/>
            <a:chExt cx="1358082" cy="1078085"/>
          </a:xfrm>
        </p:grpSpPr>
        <p:sp>
          <p:nvSpPr>
            <p:cNvPr id="27" name="Freeform 4">
              <a:extLst>
                <a:ext uri="{FF2B5EF4-FFF2-40B4-BE49-F238E27FC236}">
                  <a16:creationId xmlns:a16="http://schemas.microsoft.com/office/drawing/2014/main" xmlns="" id="{0EAAEB82-2333-293D-F192-4FEC233148D5}"/>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28" name="TextBox 5">
              <a:extLst>
                <a:ext uri="{FF2B5EF4-FFF2-40B4-BE49-F238E27FC236}">
                  <a16:creationId xmlns:a16="http://schemas.microsoft.com/office/drawing/2014/main" xmlns="" id="{7DBD829B-5462-0638-7F8C-B14CABE06E5B}"/>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29" name="Group 21">
            <a:extLst>
              <a:ext uri="{FF2B5EF4-FFF2-40B4-BE49-F238E27FC236}">
                <a16:creationId xmlns:a16="http://schemas.microsoft.com/office/drawing/2014/main" xmlns="" id="{FBB89C47-62D0-2291-E3C3-EFF071650F1A}"/>
              </a:ext>
            </a:extLst>
          </p:cNvPr>
          <p:cNvGrpSpPr/>
          <p:nvPr/>
        </p:nvGrpSpPr>
        <p:grpSpPr>
          <a:xfrm>
            <a:off x="606798" y="8557693"/>
            <a:ext cx="5539779" cy="1143757"/>
            <a:chOff x="0" y="0"/>
            <a:chExt cx="952587" cy="196673"/>
          </a:xfrm>
        </p:grpSpPr>
        <p:sp>
          <p:nvSpPr>
            <p:cNvPr id="30" name="Freeform 22">
              <a:extLst>
                <a:ext uri="{FF2B5EF4-FFF2-40B4-BE49-F238E27FC236}">
                  <a16:creationId xmlns:a16="http://schemas.microsoft.com/office/drawing/2014/main" xmlns="" id="{76A5ADF7-0E55-C805-E158-D6F2BC76B08E}"/>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31" name="TextBox 23">
              <a:extLst>
                <a:ext uri="{FF2B5EF4-FFF2-40B4-BE49-F238E27FC236}">
                  <a16:creationId xmlns:a16="http://schemas.microsoft.com/office/drawing/2014/main" xmlns="" id="{C291CE27-87EE-DDE4-F43E-F3E000879EA9}"/>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32" name="TextBox 11">
            <a:extLst>
              <a:ext uri="{FF2B5EF4-FFF2-40B4-BE49-F238E27FC236}">
                <a16:creationId xmlns:a16="http://schemas.microsoft.com/office/drawing/2014/main" xmlns="" id="{19013FBD-8CC2-B9A8-EEC6-2C37CC157BBB}"/>
              </a:ext>
            </a:extLst>
          </p:cNvPr>
          <p:cNvSpPr txBox="1"/>
          <p:nvPr/>
        </p:nvSpPr>
        <p:spPr>
          <a:xfrm>
            <a:off x="1123797" y="8618925"/>
            <a:ext cx="4063964" cy="984885"/>
          </a:xfrm>
          <a:prstGeom prst="rect">
            <a:avLst/>
          </a:prstGeom>
        </p:spPr>
        <p:txBody>
          <a:bodyPr wrap="square" lIns="0" tIns="0" rIns="0" bIns="0" rtlCol="0" anchor="t">
            <a:spAutoFit/>
          </a:bodyPr>
          <a:lstStyle/>
          <a:p>
            <a:pPr algn="ctr"/>
            <a:r>
              <a:rPr lang="en-US" sz="3200">
                <a:solidFill>
                  <a:srgbClr val="483A00"/>
                </a:solidFill>
                <a:latin typeface="Kurale"/>
              </a:rPr>
              <a:t>Cách tạo ra mô hình (nặn, cất, xé, dán,...).</a:t>
            </a:r>
          </a:p>
        </p:txBody>
      </p:sp>
      <p:pic>
        <p:nvPicPr>
          <p:cNvPr id="20" name="Picture 19">
            <a:extLst>
              <a:ext uri="{FF2B5EF4-FFF2-40B4-BE49-F238E27FC236}">
                <a16:creationId xmlns:a16="http://schemas.microsoft.com/office/drawing/2014/main" xmlns="" id="{084D3AA6-189C-D9A2-BCA4-F40352781D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2223" y="5006266"/>
            <a:ext cx="3027112" cy="3722736"/>
          </a:xfrm>
          <a:prstGeom prst="rect">
            <a:avLst/>
          </a:prstGeom>
        </p:spPr>
      </p:pic>
      <p:grpSp>
        <p:nvGrpSpPr>
          <p:cNvPr id="33" name="Group 3">
            <a:extLst>
              <a:ext uri="{FF2B5EF4-FFF2-40B4-BE49-F238E27FC236}">
                <a16:creationId xmlns:a16="http://schemas.microsoft.com/office/drawing/2014/main" xmlns="" id="{753A04F1-A0E5-8AFE-1384-68EF8BA23ABC}"/>
              </a:ext>
            </a:extLst>
          </p:cNvPr>
          <p:cNvGrpSpPr/>
          <p:nvPr/>
        </p:nvGrpSpPr>
        <p:grpSpPr>
          <a:xfrm>
            <a:off x="6772705" y="4417961"/>
            <a:ext cx="4884023" cy="4769671"/>
            <a:chOff x="0" y="0"/>
            <a:chExt cx="1358082" cy="1078085"/>
          </a:xfrm>
        </p:grpSpPr>
        <p:sp>
          <p:nvSpPr>
            <p:cNvPr id="34" name="Freeform 4">
              <a:extLst>
                <a:ext uri="{FF2B5EF4-FFF2-40B4-BE49-F238E27FC236}">
                  <a16:creationId xmlns:a16="http://schemas.microsoft.com/office/drawing/2014/main" xmlns="" id="{2CE8C841-B5B3-F497-BC5E-41214A1BAC12}"/>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35" name="TextBox 5">
              <a:extLst>
                <a:ext uri="{FF2B5EF4-FFF2-40B4-BE49-F238E27FC236}">
                  <a16:creationId xmlns:a16="http://schemas.microsoft.com/office/drawing/2014/main" xmlns="" id="{BF8E8B66-C9BD-033D-A84B-5674FF09123B}"/>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36" name="Group 21">
            <a:extLst>
              <a:ext uri="{FF2B5EF4-FFF2-40B4-BE49-F238E27FC236}">
                <a16:creationId xmlns:a16="http://schemas.microsoft.com/office/drawing/2014/main" xmlns="" id="{84F2670A-2E48-E430-982D-C29C87273E18}"/>
              </a:ext>
            </a:extLst>
          </p:cNvPr>
          <p:cNvGrpSpPr/>
          <p:nvPr/>
        </p:nvGrpSpPr>
        <p:grpSpPr>
          <a:xfrm>
            <a:off x="6450731" y="8546353"/>
            <a:ext cx="5539779" cy="1143757"/>
            <a:chOff x="0" y="0"/>
            <a:chExt cx="952587" cy="196673"/>
          </a:xfrm>
        </p:grpSpPr>
        <p:sp>
          <p:nvSpPr>
            <p:cNvPr id="37" name="Freeform 22">
              <a:extLst>
                <a:ext uri="{FF2B5EF4-FFF2-40B4-BE49-F238E27FC236}">
                  <a16:creationId xmlns:a16="http://schemas.microsoft.com/office/drawing/2014/main" xmlns="" id="{27DD30F5-C2FE-8F2A-4173-B8950C121B81}"/>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38" name="TextBox 23">
              <a:extLst>
                <a:ext uri="{FF2B5EF4-FFF2-40B4-BE49-F238E27FC236}">
                  <a16:creationId xmlns:a16="http://schemas.microsoft.com/office/drawing/2014/main" xmlns="" id="{C254C288-B9F7-13CD-4E78-AFDF5161B88B}"/>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39" name="TextBox 11">
            <a:extLst>
              <a:ext uri="{FF2B5EF4-FFF2-40B4-BE49-F238E27FC236}">
                <a16:creationId xmlns:a16="http://schemas.microsoft.com/office/drawing/2014/main" xmlns="" id="{C44D9B79-C46D-4D46-642F-05238B6ECAB7}"/>
              </a:ext>
            </a:extLst>
          </p:cNvPr>
          <p:cNvSpPr txBox="1"/>
          <p:nvPr/>
        </p:nvSpPr>
        <p:spPr>
          <a:xfrm>
            <a:off x="6967730" y="8607585"/>
            <a:ext cx="4063964" cy="984885"/>
          </a:xfrm>
          <a:prstGeom prst="rect">
            <a:avLst/>
          </a:prstGeom>
        </p:spPr>
        <p:txBody>
          <a:bodyPr wrap="square" lIns="0" tIns="0" rIns="0" bIns="0" rtlCol="0" anchor="t">
            <a:spAutoFit/>
          </a:bodyPr>
          <a:lstStyle/>
          <a:p>
            <a:pPr algn="ctr"/>
            <a:r>
              <a:rPr lang="en-US" sz="3200">
                <a:solidFill>
                  <a:srgbClr val="483A00"/>
                </a:solidFill>
                <a:latin typeface="Kurale"/>
              </a:rPr>
              <a:t>Hình dạng các bộ phận của mô hình</a:t>
            </a:r>
          </a:p>
        </p:txBody>
      </p:sp>
      <p:grpSp>
        <p:nvGrpSpPr>
          <p:cNvPr id="40" name="Group 3">
            <a:extLst>
              <a:ext uri="{FF2B5EF4-FFF2-40B4-BE49-F238E27FC236}">
                <a16:creationId xmlns:a16="http://schemas.microsoft.com/office/drawing/2014/main" xmlns="" id="{7DC877AB-C5EC-FDE3-4C82-25796B804343}"/>
              </a:ext>
            </a:extLst>
          </p:cNvPr>
          <p:cNvGrpSpPr/>
          <p:nvPr/>
        </p:nvGrpSpPr>
        <p:grpSpPr>
          <a:xfrm>
            <a:off x="12553036" y="4429301"/>
            <a:ext cx="4884023" cy="4769671"/>
            <a:chOff x="0" y="0"/>
            <a:chExt cx="1358082" cy="1078085"/>
          </a:xfrm>
        </p:grpSpPr>
        <p:sp>
          <p:nvSpPr>
            <p:cNvPr id="41" name="Freeform 4">
              <a:extLst>
                <a:ext uri="{FF2B5EF4-FFF2-40B4-BE49-F238E27FC236}">
                  <a16:creationId xmlns:a16="http://schemas.microsoft.com/office/drawing/2014/main" xmlns="" id="{92E09A8B-E916-3B6C-73DB-02553D4FE4F3}"/>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42" name="TextBox 5">
              <a:extLst>
                <a:ext uri="{FF2B5EF4-FFF2-40B4-BE49-F238E27FC236}">
                  <a16:creationId xmlns:a16="http://schemas.microsoft.com/office/drawing/2014/main" xmlns="" id="{55779BEE-C8A5-DAFE-A5CC-EF6827CB8A1E}"/>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43" name="Group 21">
            <a:extLst>
              <a:ext uri="{FF2B5EF4-FFF2-40B4-BE49-F238E27FC236}">
                <a16:creationId xmlns:a16="http://schemas.microsoft.com/office/drawing/2014/main" xmlns="" id="{BF202138-A6F9-1B6B-052A-497FD1A55F16}"/>
              </a:ext>
            </a:extLst>
          </p:cNvPr>
          <p:cNvGrpSpPr/>
          <p:nvPr/>
        </p:nvGrpSpPr>
        <p:grpSpPr>
          <a:xfrm>
            <a:off x="12231062" y="8557693"/>
            <a:ext cx="5539779" cy="1143757"/>
            <a:chOff x="0" y="0"/>
            <a:chExt cx="952587" cy="196673"/>
          </a:xfrm>
        </p:grpSpPr>
        <p:sp>
          <p:nvSpPr>
            <p:cNvPr id="44" name="Freeform 22">
              <a:extLst>
                <a:ext uri="{FF2B5EF4-FFF2-40B4-BE49-F238E27FC236}">
                  <a16:creationId xmlns:a16="http://schemas.microsoft.com/office/drawing/2014/main" xmlns="" id="{B512269A-EBCD-9845-3630-BDA6799ACAE8}"/>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45" name="TextBox 23">
              <a:extLst>
                <a:ext uri="{FF2B5EF4-FFF2-40B4-BE49-F238E27FC236}">
                  <a16:creationId xmlns:a16="http://schemas.microsoft.com/office/drawing/2014/main" xmlns="" id="{21160267-BFBD-C99B-8A20-56101AC47F50}"/>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46" name="TextBox 11">
            <a:extLst>
              <a:ext uri="{FF2B5EF4-FFF2-40B4-BE49-F238E27FC236}">
                <a16:creationId xmlns:a16="http://schemas.microsoft.com/office/drawing/2014/main" xmlns="" id="{ACBE57F8-AE06-9A74-03DB-06445636D868}"/>
              </a:ext>
            </a:extLst>
          </p:cNvPr>
          <p:cNvSpPr txBox="1"/>
          <p:nvPr/>
        </p:nvSpPr>
        <p:spPr>
          <a:xfrm>
            <a:off x="12999127" y="8640413"/>
            <a:ext cx="4063964" cy="984885"/>
          </a:xfrm>
          <a:prstGeom prst="rect">
            <a:avLst/>
          </a:prstGeom>
        </p:spPr>
        <p:txBody>
          <a:bodyPr wrap="square" lIns="0" tIns="0" rIns="0" bIns="0" rtlCol="0" anchor="t">
            <a:spAutoFit/>
          </a:bodyPr>
          <a:lstStyle/>
          <a:p>
            <a:pPr algn="ctr"/>
            <a:r>
              <a:rPr lang="en-US" sz="3200">
                <a:solidFill>
                  <a:srgbClr val="483A00"/>
                </a:solidFill>
                <a:latin typeface="Kurale"/>
              </a:rPr>
              <a:t>Vật liệu sử dụng: giấy, bìa, đất nặn, xốp,...</a:t>
            </a:r>
          </a:p>
        </p:txBody>
      </p:sp>
      <p:pic>
        <p:nvPicPr>
          <p:cNvPr id="15" name="Picture 14">
            <a:extLst>
              <a:ext uri="{FF2B5EF4-FFF2-40B4-BE49-F238E27FC236}">
                <a16:creationId xmlns:a16="http://schemas.microsoft.com/office/drawing/2014/main" xmlns="" id="{16A8440B-56D3-4C0C-B6A6-F9546A69F3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5586" y="4380654"/>
            <a:ext cx="2276826" cy="3981434"/>
          </a:xfrm>
          <a:prstGeom prst="rect">
            <a:avLst/>
          </a:prstGeom>
        </p:spPr>
      </p:pic>
      <p:pic>
        <p:nvPicPr>
          <p:cNvPr id="23" name="Picture 22">
            <a:extLst>
              <a:ext uri="{FF2B5EF4-FFF2-40B4-BE49-F238E27FC236}">
                <a16:creationId xmlns:a16="http://schemas.microsoft.com/office/drawing/2014/main" xmlns="" id="{5A2BA37B-E1AD-DAE6-0557-9874E6C1AF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45472" y="4675852"/>
            <a:ext cx="3899149" cy="3738596"/>
          </a:xfrm>
          <a:prstGeom prst="rect">
            <a:avLst/>
          </a:prstGeom>
        </p:spPr>
      </p:pic>
      <p:sp>
        <p:nvSpPr>
          <p:cNvPr id="47" name="TextBox 18">
            <a:extLst>
              <a:ext uri="{FF2B5EF4-FFF2-40B4-BE49-F238E27FC236}">
                <a16:creationId xmlns:a16="http://schemas.microsoft.com/office/drawing/2014/main" xmlns="" id="{FE2DE437-41DE-BA3D-0BB4-5DD3FF32DA95}"/>
              </a:ext>
            </a:extLst>
          </p:cNvPr>
          <p:cNvSpPr txBox="1"/>
          <p:nvPr/>
        </p:nvSpPr>
        <p:spPr>
          <a:xfrm>
            <a:off x="6404177" y="3215601"/>
            <a:ext cx="3577707" cy="830997"/>
          </a:xfrm>
          <a:prstGeom prst="rect">
            <a:avLst/>
          </a:prstGeom>
        </p:spPr>
        <p:txBody>
          <a:bodyPr wrap="square" lIns="0" tIns="0" rIns="0" bIns="0" rtlCol="0" anchor="t">
            <a:spAutoFit/>
          </a:bodyPr>
          <a:lstStyle/>
          <a:p>
            <a:pPr algn="ctr"/>
            <a:r>
              <a:rPr lang="en-US" sz="5400">
                <a:solidFill>
                  <a:srgbClr val="C00000"/>
                </a:solidFill>
                <a:latin typeface="Baloo Thambi"/>
              </a:rPr>
              <a:t>GỢI Ý</a:t>
            </a:r>
          </a:p>
        </p:txBody>
      </p:sp>
    </p:spTree>
    <p:extLst>
      <p:ext uri="{BB962C8B-B14F-4D97-AF65-F5344CB8AC3E}">
        <p14:creationId xmlns:p14="http://schemas.microsoft.com/office/powerpoint/2010/main" val="12484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4" presetClass="entr" presetSubtype="1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randombar(horizontal)">
                                      <p:cBhvr>
                                        <p:cTn id="44" dur="500"/>
                                        <p:tgtEl>
                                          <p:spTgt spid="39"/>
                                        </p:tgtEl>
                                      </p:cBhvr>
                                    </p:animEffect>
                                  </p:childTnLst>
                                </p:cTn>
                              </p:par>
                              <p:par>
                                <p:cTn id="45" presetID="14" presetClass="entr" presetSubtype="1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randombar(horizontal)">
                                      <p:cBhvr>
                                        <p:cTn id="47" dur="500"/>
                                        <p:tgtEl>
                                          <p:spTgt spid="36"/>
                                        </p:tgtEl>
                                      </p:cBhvr>
                                    </p:animEffect>
                                  </p:childTnLst>
                                </p:cTn>
                              </p:par>
                              <p:par>
                                <p:cTn id="48" presetID="16" presetClass="entr" presetSubtype="21"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500"/>
                                        <p:tgtEl>
                                          <p:spTgt spid="4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randombar(horizontal)">
                                      <p:cBhvr>
                                        <p:cTn id="58" dur="500"/>
                                        <p:tgtEl>
                                          <p:spTgt spid="46"/>
                                        </p:tgtEl>
                                      </p:cBhvr>
                                    </p:animEffect>
                                  </p:childTnLst>
                                </p:cTn>
                              </p:par>
                              <p:par>
                                <p:cTn id="59" presetID="14" presetClass="entr" presetSubtype="1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32" grpId="0"/>
      <p:bldP spid="39"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8210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2251927" y="245523"/>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453978" y="7559157"/>
            <a:ext cx="2267301" cy="2339617"/>
          </a:xfrm>
          <a:custGeom>
            <a:avLst/>
            <a:gdLst/>
            <a:ahLst/>
            <a:cxnLst/>
            <a:rect l="l" t="t" r="r" b="b"/>
            <a:pathLst>
              <a:path w="2267301" h="2339617">
                <a:moveTo>
                  <a:pt x="0" y="0"/>
                </a:moveTo>
                <a:lnTo>
                  <a:pt x="2267301" y="0"/>
                </a:lnTo>
                <a:lnTo>
                  <a:pt x="2267301" y="2339617"/>
                </a:lnTo>
                <a:lnTo>
                  <a:pt x="0" y="23396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2870236" y="3597576"/>
            <a:ext cx="4063964" cy="1969770"/>
          </a:xfrm>
          <a:prstGeom prst="rect">
            <a:avLst/>
          </a:prstGeom>
        </p:spPr>
        <p:txBody>
          <a:bodyPr wrap="square" lIns="0" tIns="0" rIns="0" bIns="0" rtlCol="0" anchor="t">
            <a:spAutoFit/>
          </a:bodyPr>
          <a:lstStyle/>
          <a:p>
            <a:pPr algn="ctr"/>
            <a:r>
              <a:rPr lang="en-US" sz="3200">
                <a:solidFill>
                  <a:srgbClr val="483A00"/>
                </a:solidFill>
                <a:latin typeface="Kurale"/>
              </a:rPr>
              <a:t>Lorem ipsum dolor sit amet, consectetur adipiscing elit. Suspendisse</a:t>
            </a:r>
          </a:p>
        </p:txBody>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5675959" y="3146830"/>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TextBox 14"/>
          <p:cNvSpPr txBox="1"/>
          <p:nvPr/>
        </p:nvSpPr>
        <p:spPr>
          <a:xfrm>
            <a:off x="3366553" y="591894"/>
            <a:ext cx="12066761" cy="1107996"/>
          </a:xfrm>
          <a:prstGeom prst="rect">
            <a:avLst/>
          </a:prstGeom>
        </p:spPr>
        <p:txBody>
          <a:bodyPr lIns="0" tIns="0" rIns="0" bIns="0" rtlCol="0" anchor="t">
            <a:spAutoFit/>
          </a:bodyPr>
          <a:lstStyle/>
          <a:p>
            <a:pPr algn="ctr"/>
            <a:r>
              <a:rPr lang="en-US" sz="7200">
                <a:solidFill>
                  <a:srgbClr val="483A00"/>
                </a:solidFill>
                <a:latin typeface="Baloo Thambi"/>
              </a:rPr>
              <a:t>PHIẾU BÀI TẬP SỐ 4</a:t>
            </a:r>
          </a:p>
        </p:txBody>
      </p:sp>
      <p:grpSp>
        <p:nvGrpSpPr>
          <p:cNvPr id="16" name="Group 5">
            <a:extLst>
              <a:ext uri="{FF2B5EF4-FFF2-40B4-BE49-F238E27FC236}">
                <a16:creationId xmlns:a16="http://schemas.microsoft.com/office/drawing/2014/main" xmlns="" id="{5368083F-7C3C-DEF9-8E29-8313810C1646}"/>
              </a:ext>
            </a:extLst>
          </p:cNvPr>
          <p:cNvGrpSpPr/>
          <p:nvPr/>
        </p:nvGrpSpPr>
        <p:grpSpPr>
          <a:xfrm>
            <a:off x="2327335" y="1800785"/>
            <a:ext cx="13653682" cy="7623811"/>
            <a:chOff x="0" y="0"/>
            <a:chExt cx="2850029" cy="1579282"/>
          </a:xfrm>
        </p:grpSpPr>
        <p:sp>
          <p:nvSpPr>
            <p:cNvPr id="17" name="Freeform 6">
              <a:extLst>
                <a:ext uri="{FF2B5EF4-FFF2-40B4-BE49-F238E27FC236}">
                  <a16:creationId xmlns:a16="http://schemas.microsoft.com/office/drawing/2014/main" xmlns="" id="{49CCF1C2-B5B0-019E-C06E-554DCF144490}"/>
                </a:ext>
              </a:extLst>
            </p:cNvPr>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18" name="TextBox 7">
              <a:extLst>
                <a:ext uri="{FF2B5EF4-FFF2-40B4-BE49-F238E27FC236}">
                  <a16:creationId xmlns:a16="http://schemas.microsoft.com/office/drawing/2014/main" xmlns="" id="{87D7B6DE-B6D5-5019-6C83-E387F549E8F7}"/>
                </a:ext>
              </a:extLst>
            </p:cNvPr>
            <p:cNvSpPr txBox="1"/>
            <p:nvPr/>
          </p:nvSpPr>
          <p:spPr>
            <a:xfrm>
              <a:off x="0" y="-38100"/>
              <a:ext cx="2850029" cy="1617382"/>
            </a:xfrm>
            <a:prstGeom prst="rect">
              <a:avLst/>
            </a:prstGeom>
          </p:spPr>
          <p:txBody>
            <a:bodyPr lIns="50800" tIns="50800" rIns="50800" bIns="50800" rtlCol="0" anchor="ctr"/>
            <a:lstStyle/>
            <a:p>
              <a:pPr algn="ctr"/>
              <a:endParaRPr/>
            </a:p>
          </p:txBody>
        </p:sp>
      </p:grpSp>
      <p:sp>
        <p:nvSpPr>
          <p:cNvPr id="19" name="Freeform 8">
            <a:extLst>
              <a:ext uri="{FF2B5EF4-FFF2-40B4-BE49-F238E27FC236}">
                <a16:creationId xmlns:a16="http://schemas.microsoft.com/office/drawing/2014/main" xmlns="" id="{7F8848D5-AA5E-34A1-68AA-FE6DF3973030}"/>
              </a:ext>
            </a:extLst>
          </p:cNvPr>
          <p:cNvSpPr/>
          <p:nvPr/>
        </p:nvSpPr>
        <p:spPr>
          <a:xfrm rot="1173307">
            <a:off x="15422771" y="752043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9">
            <a:extLst>
              <a:ext uri="{FF2B5EF4-FFF2-40B4-BE49-F238E27FC236}">
                <a16:creationId xmlns:a16="http://schemas.microsoft.com/office/drawing/2014/main" xmlns="" id="{B8CCE882-1F29-3EAC-E896-681BB4D8411B}"/>
              </a:ext>
            </a:extLst>
          </p:cNvPr>
          <p:cNvSpPr/>
          <p:nvPr/>
        </p:nvSpPr>
        <p:spPr>
          <a:xfrm>
            <a:off x="1743582" y="7478260"/>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10">
            <a:extLst>
              <a:ext uri="{FF2B5EF4-FFF2-40B4-BE49-F238E27FC236}">
                <a16:creationId xmlns:a16="http://schemas.microsoft.com/office/drawing/2014/main" xmlns="" id="{43A66E6A-F93E-FCD9-E305-CDAB2692C598}"/>
              </a:ext>
            </a:extLst>
          </p:cNvPr>
          <p:cNvSpPr/>
          <p:nvPr/>
        </p:nvSpPr>
        <p:spPr>
          <a:xfrm rot="-211310">
            <a:off x="1989412" y="1454928"/>
            <a:ext cx="1244315" cy="1364291"/>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2" name="Freeform 19">
            <a:extLst>
              <a:ext uri="{FF2B5EF4-FFF2-40B4-BE49-F238E27FC236}">
                <a16:creationId xmlns:a16="http://schemas.microsoft.com/office/drawing/2014/main" xmlns="" id="{E70ED922-EACB-3C23-A8D3-D5BC6CEF964E}"/>
              </a:ext>
            </a:extLst>
          </p:cNvPr>
          <p:cNvSpPr/>
          <p:nvPr/>
        </p:nvSpPr>
        <p:spPr>
          <a:xfrm rot="403428">
            <a:off x="14820928" y="1104039"/>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1">
            <a:extLst>
              <a:ext uri="{FF2B5EF4-FFF2-40B4-BE49-F238E27FC236}">
                <a16:creationId xmlns:a16="http://schemas.microsoft.com/office/drawing/2014/main" xmlns="" id="{0F55B9FE-BA3D-B8B9-6E46-3F6D93F4F074}"/>
              </a:ext>
            </a:extLst>
          </p:cNvPr>
          <p:cNvSpPr/>
          <p:nvPr/>
        </p:nvSpPr>
        <p:spPr>
          <a:xfrm rot="-547271">
            <a:off x="489425" y="4729080"/>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2">
            <a:extLst>
              <a:ext uri="{FF2B5EF4-FFF2-40B4-BE49-F238E27FC236}">
                <a16:creationId xmlns:a16="http://schemas.microsoft.com/office/drawing/2014/main" xmlns="" id="{FF8EFE92-BC4A-029D-27C4-6B53F645CE4D}"/>
              </a:ext>
            </a:extLst>
          </p:cNvPr>
          <p:cNvSpPr/>
          <p:nvPr/>
        </p:nvSpPr>
        <p:spPr>
          <a:xfrm rot="808354">
            <a:off x="16619472" y="426595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6" name="TextBox 5">
            <a:extLst>
              <a:ext uri="{FF2B5EF4-FFF2-40B4-BE49-F238E27FC236}">
                <a16:creationId xmlns:a16="http://schemas.microsoft.com/office/drawing/2014/main" xmlns="" id="{338B3F40-878B-584A-1729-C6D828E00122}"/>
              </a:ext>
            </a:extLst>
          </p:cNvPr>
          <p:cNvSpPr txBox="1"/>
          <p:nvPr/>
        </p:nvSpPr>
        <p:spPr>
          <a:xfrm>
            <a:off x="3429000" y="9699342"/>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27 SGK)</a:t>
            </a:r>
          </a:p>
        </p:txBody>
      </p:sp>
      <p:sp>
        <p:nvSpPr>
          <p:cNvPr id="34" name="TextBox 11">
            <a:extLst>
              <a:ext uri="{FF2B5EF4-FFF2-40B4-BE49-F238E27FC236}">
                <a16:creationId xmlns:a16="http://schemas.microsoft.com/office/drawing/2014/main" xmlns="" id="{DADD934C-0C0B-A4C0-FCB5-0FA7162B96AF}"/>
              </a:ext>
            </a:extLst>
          </p:cNvPr>
          <p:cNvSpPr txBox="1"/>
          <p:nvPr/>
        </p:nvSpPr>
        <p:spPr>
          <a:xfrm>
            <a:off x="2599789" y="2723560"/>
            <a:ext cx="5480616" cy="1231106"/>
          </a:xfrm>
          <a:prstGeom prst="rect">
            <a:avLst/>
          </a:prstGeom>
          <a:noFill/>
        </p:spPr>
        <p:txBody>
          <a:bodyPr wrap="square" lIns="0" tIns="0" rIns="0" bIns="0" rtlCol="0" anchor="t">
            <a:spAutoFit/>
          </a:bodyPr>
          <a:lstStyle/>
          <a:p>
            <a:pPr algn="ctr"/>
            <a:r>
              <a:rPr lang="en-US" sz="4000">
                <a:solidFill>
                  <a:srgbClr val="0070C0"/>
                </a:solidFill>
                <a:latin typeface="Baloo Thambi"/>
              </a:rPr>
              <a:t>Vẽ phác thảo mô hình thuyền buồm</a:t>
            </a:r>
          </a:p>
        </p:txBody>
      </p:sp>
      <p:sp>
        <p:nvSpPr>
          <p:cNvPr id="35" name="TextBox 34">
            <a:extLst>
              <a:ext uri="{FF2B5EF4-FFF2-40B4-BE49-F238E27FC236}">
                <a16:creationId xmlns:a16="http://schemas.microsoft.com/office/drawing/2014/main" xmlns="" id="{BAA534C8-13DC-408E-1493-D80FA8A6F8CF}"/>
              </a:ext>
            </a:extLst>
          </p:cNvPr>
          <p:cNvSpPr txBox="1"/>
          <p:nvPr/>
        </p:nvSpPr>
        <p:spPr>
          <a:xfrm>
            <a:off x="8284720" y="2724857"/>
            <a:ext cx="8376135" cy="5509200"/>
          </a:xfrm>
          <a:prstGeom prst="rect">
            <a:avLst/>
          </a:prstGeom>
          <a:noFill/>
        </p:spPr>
        <p:txBody>
          <a:bodyPr wrap="square" rtlCol="0">
            <a:spAutoFit/>
          </a:bodyPr>
          <a:lstStyle/>
          <a:p>
            <a:pPr lvl="0">
              <a:defRPr/>
            </a:pPr>
            <a:r>
              <a:rPr lang="vi-VN" altLang="zh-CN" sz="3200">
                <a:solidFill>
                  <a:srgbClr val="483A00"/>
                </a:solidFill>
                <a:latin typeface="Kurale"/>
              </a:rPr>
              <a:t>-</a:t>
            </a:r>
            <a:r>
              <a:rPr lang="vi-VN" altLang="zh-CN" sz="3200">
                <a:solidFill>
                  <a:srgbClr val="0070C0"/>
                </a:solidFill>
                <a:latin typeface="Montserrat Medium" panose="00000600000000000000" pitchFamily="2" charset="0"/>
              </a:rPr>
              <a:t> </a:t>
            </a:r>
            <a:r>
              <a:rPr lang="vi-VN" altLang="zh-CN" sz="3200">
                <a:solidFill>
                  <a:srgbClr val="483A00"/>
                </a:solidFill>
                <a:latin typeface="Kurale"/>
              </a:rPr>
              <a:t>Vật liệu sử dụng làm thuyền buồm.</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 Nêu hình dạng các bộ phận của thuyền</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 Mô tả ngắn gọn cách làm sản phẩm</a:t>
            </a:r>
          </a:p>
          <a:p>
            <a:pPr lvl="0">
              <a:defRPr/>
            </a:pPr>
            <a:r>
              <a:rPr lang="vi-VN" altLang="zh-CN" sz="3200">
                <a:solidFill>
                  <a:srgbClr val="483A00"/>
                </a:solidFill>
                <a:latin typeface="Kurale"/>
              </a:rPr>
              <a:t>………………………………………………………………………</a:t>
            </a:r>
          </a:p>
          <a:p>
            <a:pPr lvl="0">
              <a:defRPr/>
            </a:pPr>
            <a:r>
              <a:rPr lang="vi-VN" altLang="zh-CN" sz="3200">
                <a:solidFill>
                  <a:srgbClr val="483A00"/>
                </a:solidFill>
                <a:latin typeface="Kurale"/>
              </a:rPr>
              <a:t>………………………………………………………………………</a:t>
            </a:r>
          </a:p>
        </p:txBody>
      </p:sp>
    </p:spTree>
    <p:extLst>
      <p:ext uri="{BB962C8B-B14F-4D97-AF65-F5344CB8AC3E}">
        <p14:creationId xmlns:p14="http://schemas.microsoft.com/office/powerpoint/2010/main" val="9036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4731154" y="8032596"/>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dpi="0" rotWithShape="1">
            <a:blip r:embed="rId7">
              <a:extLst>
                <a:ext uri="{28A0092B-C50C-407E-A947-70E740481C1C}">
                  <a14:useLocalDpi xmlns:a14="http://schemas.microsoft.com/office/drawing/2010/main" val="0"/>
                </a:ext>
              </a:extLst>
            </a:blip>
            <a:srcRect/>
            <a:stretch>
              <a:fillRect/>
            </a:stretch>
          </a:blipFill>
        </p:spPr>
      </p:sp>
      <p:sp>
        <p:nvSpPr>
          <p:cNvPr id="9" name="Freeform 9"/>
          <p:cNvSpPr/>
          <p:nvPr/>
        </p:nvSpPr>
        <p:spPr>
          <a:xfrm>
            <a:off x="10919008" y="896590"/>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20">
            <a:extLst>
              <a:ext uri="{FF2B5EF4-FFF2-40B4-BE49-F238E27FC236}">
                <a16:creationId xmlns:a16="http://schemas.microsoft.com/office/drawing/2014/main" xmlns="" id="{CE75BE14-C736-925B-62BC-A3D42119E692}"/>
              </a:ext>
            </a:extLst>
          </p:cNvPr>
          <p:cNvSpPr/>
          <p:nvPr/>
        </p:nvSpPr>
        <p:spPr>
          <a:xfrm rot="-417858">
            <a:off x="2668044" y="6223425"/>
            <a:ext cx="1741724" cy="1767432"/>
          </a:xfrm>
          <a:custGeom>
            <a:avLst/>
            <a:gdLst/>
            <a:ahLst/>
            <a:cxnLst/>
            <a:rect l="l" t="t" r="r" b="b"/>
            <a:pathLst>
              <a:path w="1741724" h="1767432">
                <a:moveTo>
                  <a:pt x="0" y="0"/>
                </a:moveTo>
                <a:lnTo>
                  <a:pt x="1741725" y="0"/>
                </a:lnTo>
                <a:lnTo>
                  <a:pt x="1741725" y="1767432"/>
                </a:lnTo>
                <a:lnTo>
                  <a:pt x="0" y="17674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a:extLst>
              <a:ext uri="{FF2B5EF4-FFF2-40B4-BE49-F238E27FC236}">
                <a16:creationId xmlns:a16="http://schemas.microsoft.com/office/drawing/2014/main" xmlns="" id="{06DE107D-1E1B-9732-5882-2A9B9C69F563}"/>
              </a:ext>
            </a:extLst>
          </p:cNvPr>
          <p:cNvSpPr txBox="1"/>
          <p:nvPr/>
        </p:nvSpPr>
        <p:spPr>
          <a:xfrm>
            <a:off x="796670" y="1885682"/>
            <a:ext cx="10563659" cy="4067075"/>
          </a:xfrm>
          <a:prstGeom prst="rect">
            <a:avLst/>
          </a:prstGeom>
        </p:spPr>
        <p:txBody>
          <a:bodyPr lIns="0" tIns="0" rIns="0" bIns="0" rtlCol="0" anchor="t">
            <a:spAutoFit/>
          </a:bodyPr>
          <a:lstStyle/>
          <a:p>
            <a:pPr algn="ctr">
              <a:lnSpc>
                <a:spcPts val="10517"/>
              </a:lnSpc>
            </a:pPr>
            <a:r>
              <a:rPr lang="en-US" sz="9466">
                <a:solidFill>
                  <a:srgbClr val="483A00"/>
                </a:solidFill>
                <a:latin typeface="Baloo Thambi" panose="020B0604020202020204" charset="0"/>
              </a:rPr>
              <a:t>CHÚNG TA </a:t>
            </a:r>
          </a:p>
          <a:p>
            <a:pPr algn="ctr">
              <a:lnSpc>
                <a:spcPts val="10517"/>
              </a:lnSpc>
            </a:pPr>
            <a:r>
              <a:rPr lang="en-US" sz="9466">
                <a:solidFill>
                  <a:srgbClr val="483A00"/>
                </a:solidFill>
                <a:latin typeface="Baloo Thambi" panose="020B0604020202020204" charset="0"/>
              </a:rPr>
              <a:t>BẮT ĐẦU </a:t>
            </a:r>
          </a:p>
          <a:p>
            <a:pPr algn="ctr">
              <a:lnSpc>
                <a:spcPts val="10517"/>
              </a:lnSpc>
            </a:pPr>
            <a:r>
              <a:rPr lang="en-US" sz="9466">
                <a:solidFill>
                  <a:srgbClr val="483A00"/>
                </a:solidFill>
                <a:latin typeface="Baloo Thambi" panose="020B0604020202020204" charset="0"/>
              </a:rPr>
              <a:t>VÀO BÀI HỌC</a:t>
            </a:r>
          </a:p>
        </p:txBody>
      </p:sp>
      <p:pic>
        <p:nvPicPr>
          <p:cNvPr id="13" name="Picture 12">
            <a:extLst>
              <a:ext uri="{FF2B5EF4-FFF2-40B4-BE49-F238E27FC236}">
                <a16:creationId xmlns:a16="http://schemas.microsoft.com/office/drawing/2014/main" xmlns="" id="{51AC63CB-4F42-A7C5-CC20-EC1F02615B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29190" y="7107142"/>
            <a:ext cx="2377357" cy="2979070"/>
          </a:xfrm>
          <a:prstGeom prst="rect">
            <a:avLst/>
          </a:prstGeom>
        </p:spPr>
      </p:pic>
    </p:spTree>
    <p:extLst>
      <p:ext uri="{BB962C8B-B14F-4D97-AF65-F5344CB8AC3E}">
        <p14:creationId xmlns:p14="http://schemas.microsoft.com/office/powerpoint/2010/main" val="136569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par>
                          <p:cTn id="26" fill="hold">
                            <p:stCondLst>
                              <p:cond delay="2000"/>
                            </p:stCondLst>
                            <p:childTnLst>
                              <p:par>
                                <p:cTn id="27" presetID="42" presetClass="path" presetSubtype="0" accel="50000" decel="50000" fill="hold" nodeType="afterEffect">
                                  <p:stCondLst>
                                    <p:cond delay="0"/>
                                  </p:stCondLst>
                                  <p:childTnLst>
                                    <p:animMotion origin="layout" path="M -0.05313 0.02669 L 0.13151 -0.27979 " pathEditMode="relative" rAng="0" ptsTypes="AA">
                                      <p:cBhvr>
                                        <p:cTn id="28" dur="2000" fill="hold"/>
                                        <p:tgtEl>
                                          <p:spTgt spid="6"/>
                                        </p:tgtEl>
                                        <p:attrNameLst>
                                          <p:attrName>ppt_x</p:attrName>
                                          <p:attrName>ppt_y</p:attrName>
                                        </p:attrNameLst>
                                      </p:cBhvr>
                                      <p:rCtr x="9227" y="-15324"/>
                                    </p:animMotion>
                                  </p:childTnLst>
                                </p:cTn>
                              </p:par>
                            </p:childTnLst>
                          </p:cTn>
                        </p:par>
                        <p:par>
                          <p:cTn id="29" fill="hold">
                            <p:stCondLst>
                              <p:cond delay="4000"/>
                            </p:stCondLst>
                            <p:childTnLst>
                              <p:par>
                                <p:cTn id="30" presetID="16" presetClass="entr" presetSubtype="37"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par>
                          <p:cTn id="33" fill="hold">
                            <p:stCondLst>
                              <p:cond delay="4500"/>
                            </p:stCondLst>
                            <p:childTnLst>
                              <p:par>
                                <p:cTn id="34" presetID="42" presetClass="path" presetSubtype="0" accel="50000" decel="50000" fill="hold" nodeType="afterEffect">
                                  <p:stCondLst>
                                    <p:cond delay="0"/>
                                  </p:stCondLst>
                                  <p:childTnLst>
                                    <p:animMotion origin="layout" path="M 0.13151 -0.27979 L 0.39913 0.17947 " pathEditMode="relative" rAng="0" ptsTypes="AA">
                                      <p:cBhvr>
                                        <p:cTn id="35" dur="2000" fill="hold"/>
                                        <p:tgtEl>
                                          <p:spTgt spid="6"/>
                                        </p:tgtEl>
                                        <p:attrNameLst>
                                          <p:attrName>ppt_x</p:attrName>
                                          <p:attrName>ppt_y</p:attrName>
                                        </p:attrNameLst>
                                      </p:cBhvr>
                                      <p:rCtr x="13377" y="2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8210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2251927" y="245523"/>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453978" y="7559157"/>
            <a:ext cx="2267301" cy="2339617"/>
          </a:xfrm>
          <a:custGeom>
            <a:avLst/>
            <a:gdLst/>
            <a:ahLst/>
            <a:cxnLst/>
            <a:rect l="l" t="t" r="r" b="b"/>
            <a:pathLst>
              <a:path w="2267301" h="2339617">
                <a:moveTo>
                  <a:pt x="0" y="0"/>
                </a:moveTo>
                <a:lnTo>
                  <a:pt x="2267301" y="0"/>
                </a:lnTo>
                <a:lnTo>
                  <a:pt x="2267301" y="2339617"/>
                </a:lnTo>
                <a:lnTo>
                  <a:pt x="0" y="23396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2870236" y="3597576"/>
            <a:ext cx="4063964" cy="1969770"/>
          </a:xfrm>
          <a:prstGeom prst="rect">
            <a:avLst/>
          </a:prstGeom>
        </p:spPr>
        <p:txBody>
          <a:bodyPr wrap="square" lIns="0" tIns="0" rIns="0" bIns="0" rtlCol="0" anchor="t">
            <a:spAutoFit/>
          </a:bodyPr>
          <a:lstStyle/>
          <a:p>
            <a:pPr algn="ctr"/>
            <a:r>
              <a:rPr lang="en-US" sz="3200">
                <a:solidFill>
                  <a:srgbClr val="483A00"/>
                </a:solidFill>
                <a:latin typeface="Kurale"/>
              </a:rPr>
              <a:t>Lorem ipsum dolor sit amet, consectetur adipiscing elit. Suspendisse</a:t>
            </a:r>
          </a:p>
        </p:txBody>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5675959" y="3146830"/>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TextBox 14"/>
          <p:cNvSpPr txBox="1"/>
          <p:nvPr/>
        </p:nvSpPr>
        <p:spPr>
          <a:xfrm>
            <a:off x="3366553" y="591894"/>
            <a:ext cx="12066761" cy="1107996"/>
          </a:xfrm>
          <a:prstGeom prst="rect">
            <a:avLst/>
          </a:prstGeom>
        </p:spPr>
        <p:txBody>
          <a:bodyPr lIns="0" tIns="0" rIns="0" bIns="0" rtlCol="0" anchor="t">
            <a:spAutoFit/>
          </a:bodyPr>
          <a:lstStyle/>
          <a:p>
            <a:pPr algn="ctr"/>
            <a:r>
              <a:rPr lang="vi-VN" sz="7200">
                <a:solidFill>
                  <a:srgbClr val="483A00"/>
                </a:solidFill>
                <a:latin typeface="Baloo Thambi"/>
              </a:rPr>
              <a:t>TRÌNH BÀY Ý TƯỞNG</a:t>
            </a:r>
          </a:p>
        </p:txBody>
      </p:sp>
      <p:grpSp>
        <p:nvGrpSpPr>
          <p:cNvPr id="16" name="Group 5">
            <a:extLst>
              <a:ext uri="{FF2B5EF4-FFF2-40B4-BE49-F238E27FC236}">
                <a16:creationId xmlns:a16="http://schemas.microsoft.com/office/drawing/2014/main" xmlns="" id="{5368083F-7C3C-DEF9-8E29-8313810C1646}"/>
              </a:ext>
            </a:extLst>
          </p:cNvPr>
          <p:cNvGrpSpPr/>
          <p:nvPr/>
        </p:nvGrpSpPr>
        <p:grpSpPr>
          <a:xfrm>
            <a:off x="2327335" y="1800785"/>
            <a:ext cx="13653682" cy="7623811"/>
            <a:chOff x="0" y="0"/>
            <a:chExt cx="2850029" cy="1579282"/>
          </a:xfrm>
        </p:grpSpPr>
        <p:sp>
          <p:nvSpPr>
            <p:cNvPr id="17" name="Freeform 6">
              <a:extLst>
                <a:ext uri="{FF2B5EF4-FFF2-40B4-BE49-F238E27FC236}">
                  <a16:creationId xmlns:a16="http://schemas.microsoft.com/office/drawing/2014/main" xmlns="" id="{49CCF1C2-B5B0-019E-C06E-554DCF144490}"/>
                </a:ext>
              </a:extLst>
            </p:cNvPr>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18" name="TextBox 7">
              <a:extLst>
                <a:ext uri="{FF2B5EF4-FFF2-40B4-BE49-F238E27FC236}">
                  <a16:creationId xmlns:a16="http://schemas.microsoft.com/office/drawing/2014/main" xmlns="" id="{87D7B6DE-B6D5-5019-6C83-E387F549E8F7}"/>
                </a:ext>
              </a:extLst>
            </p:cNvPr>
            <p:cNvSpPr txBox="1"/>
            <p:nvPr/>
          </p:nvSpPr>
          <p:spPr>
            <a:xfrm>
              <a:off x="0" y="-38100"/>
              <a:ext cx="2850029" cy="1617382"/>
            </a:xfrm>
            <a:prstGeom prst="rect">
              <a:avLst/>
            </a:prstGeom>
          </p:spPr>
          <p:txBody>
            <a:bodyPr lIns="50800" tIns="50800" rIns="50800" bIns="50800" rtlCol="0" anchor="ctr"/>
            <a:lstStyle/>
            <a:p>
              <a:pPr algn="ctr"/>
              <a:endParaRPr/>
            </a:p>
          </p:txBody>
        </p:sp>
      </p:grpSp>
      <p:sp>
        <p:nvSpPr>
          <p:cNvPr id="19" name="Freeform 8">
            <a:extLst>
              <a:ext uri="{FF2B5EF4-FFF2-40B4-BE49-F238E27FC236}">
                <a16:creationId xmlns:a16="http://schemas.microsoft.com/office/drawing/2014/main" xmlns="" id="{7F8848D5-AA5E-34A1-68AA-FE6DF3973030}"/>
              </a:ext>
            </a:extLst>
          </p:cNvPr>
          <p:cNvSpPr/>
          <p:nvPr/>
        </p:nvSpPr>
        <p:spPr>
          <a:xfrm rot="1173307">
            <a:off x="15422771" y="752043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9">
            <a:extLst>
              <a:ext uri="{FF2B5EF4-FFF2-40B4-BE49-F238E27FC236}">
                <a16:creationId xmlns:a16="http://schemas.microsoft.com/office/drawing/2014/main" xmlns="" id="{B8CCE882-1F29-3EAC-E896-681BB4D8411B}"/>
              </a:ext>
            </a:extLst>
          </p:cNvPr>
          <p:cNvSpPr/>
          <p:nvPr/>
        </p:nvSpPr>
        <p:spPr>
          <a:xfrm>
            <a:off x="1743582" y="7478260"/>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10">
            <a:extLst>
              <a:ext uri="{FF2B5EF4-FFF2-40B4-BE49-F238E27FC236}">
                <a16:creationId xmlns:a16="http://schemas.microsoft.com/office/drawing/2014/main" xmlns="" id="{43A66E6A-F93E-FCD9-E305-CDAB2692C598}"/>
              </a:ext>
            </a:extLst>
          </p:cNvPr>
          <p:cNvSpPr/>
          <p:nvPr/>
        </p:nvSpPr>
        <p:spPr>
          <a:xfrm rot="-211310">
            <a:off x="1989412" y="1454928"/>
            <a:ext cx="1244315" cy="1364291"/>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2" name="Freeform 19">
            <a:extLst>
              <a:ext uri="{FF2B5EF4-FFF2-40B4-BE49-F238E27FC236}">
                <a16:creationId xmlns:a16="http://schemas.microsoft.com/office/drawing/2014/main" xmlns="" id="{E70ED922-EACB-3C23-A8D3-D5BC6CEF964E}"/>
              </a:ext>
            </a:extLst>
          </p:cNvPr>
          <p:cNvSpPr/>
          <p:nvPr/>
        </p:nvSpPr>
        <p:spPr>
          <a:xfrm rot="403428">
            <a:off x="14820928" y="1104039"/>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1">
            <a:extLst>
              <a:ext uri="{FF2B5EF4-FFF2-40B4-BE49-F238E27FC236}">
                <a16:creationId xmlns:a16="http://schemas.microsoft.com/office/drawing/2014/main" xmlns="" id="{0F55B9FE-BA3D-B8B9-6E46-3F6D93F4F074}"/>
              </a:ext>
            </a:extLst>
          </p:cNvPr>
          <p:cNvSpPr/>
          <p:nvPr/>
        </p:nvSpPr>
        <p:spPr>
          <a:xfrm rot="-547271">
            <a:off x="489425" y="4729080"/>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2">
            <a:extLst>
              <a:ext uri="{FF2B5EF4-FFF2-40B4-BE49-F238E27FC236}">
                <a16:creationId xmlns:a16="http://schemas.microsoft.com/office/drawing/2014/main" xmlns="" id="{FF8EFE92-BC4A-029D-27C4-6B53F645CE4D}"/>
              </a:ext>
            </a:extLst>
          </p:cNvPr>
          <p:cNvSpPr/>
          <p:nvPr/>
        </p:nvSpPr>
        <p:spPr>
          <a:xfrm rot="808354">
            <a:off x="16619472" y="426595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6" name="TextBox 5">
            <a:extLst>
              <a:ext uri="{FF2B5EF4-FFF2-40B4-BE49-F238E27FC236}">
                <a16:creationId xmlns:a16="http://schemas.microsoft.com/office/drawing/2014/main" xmlns="" id="{338B3F40-878B-584A-1729-C6D828E00122}"/>
              </a:ext>
            </a:extLst>
          </p:cNvPr>
          <p:cNvSpPr txBox="1"/>
          <p:nvPr/>
        </p:nvSpPr>
        <p:spPr>
          <a:xfrm>
            <a:off x="3429000" y="9699342"/>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29 SGK)</a:t>
            </a:r>
          </a:p>
        </p:txBody>
      </p:sp>
      <p:pic>
        <p:nvPicPr>
          <p:cNvPr id="37" name="Picture 36">
            <a:extLst>
              <a:ext uri="{FF2B5EF4-FFF2-40B4-BE49-F238E27FC236}">
                <a16:creationId xmlns:a16="http://schemas.microsoft.com/office/drawing/2014/main" xmlns="" id="{3662472B-8F92-016B-C414-5BFFE22671A0}"/>
              </a:ext>
            </a:extLst>
          </p:cNvPr>
          <p:cNvPicPr>
            <a:picLocks noChangeAspect="1"/>
          </p:cNvPicPr>
          <p:nvPr/>
        </p:nvPicPr>
        <p:blipFill rotWithShape="1">
          <a:blip r:embed="rId17"/>
          <a:srcRect t="311" b="311"/>
          <a:stretch/>
        </p:blipFill>
        <p:spPr>
          <a:xfrm>
            <a:off x="4761365" y="2958627"/>
            <a:ext cx="3107335" cy="3107335"/>
          </a:xfrm>
          <a:prstGeom prst="ellipse">
            <a:avLst/>
          </a:prstGeom>
          <a:ln w="76200">
            <a:solidFill>
              <a:schemeClr val="bg1"/>
            </a:solidFill>
          </a:ln>
        </p:spPr>
      </p:pic>
      <p:pic>
        <p:nvPicPr>
          <p:cNvPr id="39" name="Picture 38">
            <a:extLst>
              <a:ext uri="{FF2B5EF4-FFF2-40B4-BE49-F238E27FC236}">
                <a16:creationId xmlns:a16="http://schemas.microsoft.com/office/drawing/2014/main" xmlns="" id="{2B1C41CA-EF47-3C11-AAFC-E1ABFB074301}"/>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tretch>
            <a:fillRect/>
          </a:stretch>
        </p:blipFill>
        <p:spPr>
          <a:xfrm>
            <a:off x="3379543" y="6206295"/>
            <a:ext cx="5539696" cy="2850300"/>
          </a:xfrm>
          <a:prstGeom prst="rect">
            <a:avLst/>
          </a:prstGeom>
        </p:spPr>
      </p:pic>
      <p:sp>
        <p:nvSpPr>
          <p:cNvPr id="3" name="TextBox 8">
            <a:extLst>
              <a:ext uri="{FF2B5EF4-FFF2-40B4-BE49-F238E27FC236}">
                <a16:creationId xmlns:a16="http://schemas.microsoft.com/office/drawing/2014/main" xmlns="" id="{305A483F-FF3D-4F5B-4E0A-1B900A1A9F86}"/>
              </a:ext>
            </a:extLst>
          </p:cNvPr>
          <p:cNvSpPr txBox="1"/>
          <p:nvPr/>
        </p:nvSpPr>
        <p:spPr>
          <a:xfrm>
            <a:off x="3858209" y="2162477"/>
            <a:ext cx="5867400" cy="461665"/>
          </a:xfrm>
          <a:prstGeom prst="rect">
            <a:avLst/>
          </a:prstGeom>
        </p:spPr>
        <p:txBody>
          <a:bodyPr wrap="square" lIns="0" tIns="0" rIns="0" bIns="0" rtlCol="0" anchor="t">
            <a:spAutoFit/>
          </a:bodyPr>
          <a:lstStyle/>
          <a:p>
            <a:r>
              <a:rPr lang="vi-VN" sz="3000">
                <a:solidFill>
                  <a:srgbClr val="0070C0"/>
                </a:solidFill>
                <a:latin typeface="Montserrat Medium" panose="00000600000000000000" pitchFamily="2" charset="0"/>
              </a:rPr>
              <a:t>Đây là </a:t>
            </a:r>
            <a:r>
              <a:rPr lang="en-US" sz="3000">
                <a:solidFill>
                  <a:srgbClr val="0070C0"/>
                </a:solidFill>
                <a:latin typeface="Montserrat Medium" panose="00000600000000000000" pitchFamily="2" charset="0"/>
              </a:rPr>
              <a:t>ý tưởng </a:t>
            </a:r>
            <a:r>
              <a:rPr lang="vi-VN" sz="3000">
                <a:solidFill>
                  <a:srgbClr val="0070C0"/>
                </a:solidFill>
                <a:latin typeface="Montserrat Medium" panose="00000600000000000000" pitchFamily="2" charset="0"/>
              </a:rPr>
              <a:t>của nhóm tớ</a:t>
            </a:r>
            <a:endParaRPr lang="en-US" sz="3000">
              <a:solidFill>
                <a:srgbClr val="0070C0"/>
              </a:solidFill>
              <a:latin typeface="Montserrat Medium" panose="00000600000000000000" pitchFamily="2" charset="0"/>
            </a:endParaRPr>
          </a:p>
        </p:txBody>
      </p:sp>
      <p:pic>
        <p:nvPicPr>
          <p:cNvPr id="4" name="Picture 3">
            <a:extLst>
              <a:ext uri="{FF2B5EF4-FFF2-40B4-BE49-F238E27FC236}">
                <a16:creationId xmlns:a16="http://schemas.microsoft.com/office/drawing/2014/main" xmlns="" id="{1FA83754-5FF2-818B-66BC-D98A80F7EEB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262441" y="2731995"/>
            <a:ext cx="3478044" cy="6324600"/>
          </a:xfrm>
          <a:prstGeom prst="rect">
            <a:avLst/>
          </a:prstGeom>
        </p:spPr>
      </p:pic>
      <p:sp>
        <p:nvSpPr>
          <p:cNvPr id="15" name="Arrow: Right 14">
            <a:extLst>
              <a:ext uri="{FF2B5EF4-FFF2-40B4-BE49-F238E27FC236}">
                <a16:creationId xmlns:a16="http://schemas.microsoft.com/office/drawing/2014/main" xmlns="" id="{394573F5-9398-3972-0CFA-22414DB935B2}"/>
              </a:ext>
            </a:extLst>
          </p:cNvPr>
          <p:cNvSpPr/>
          <p:nvPr/>
        </p:nvSpPr>
        <p:spPr>
          <a:xfrm flipH="1">
            <a:off x="9916218" y="6210300"/>
            <a:ext cx="1228623" cy="917232"/>
          </a:xfrm>
          <a:prstGeom prst="rightArrow">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xmlns="" id="{17AF0ADE-CCB2-750D-4B29-2CF044B774FC}"/>
              </a:ext>
            </a:extLst>
          </p:cNvPr>
          <p:cNvPicPr>
            <a:picLocks noChangeAspect="1"/>
          </p:cNvPicPr>
          <p:nvPr/>
        </p:nvPicPr>
        <p:blipFill>
          <a:blip r:embed="rId21"/>
          <a:stretch>
            <a:fillRect/>
          </a:stretch>
        </p:blipFill>
        <p:spPr>
          <a:xfrm>
            <a:off x="11658600" y="4061143"/>
            <a:ext cx="792941" cy="773915"/>
          </a:xfrm>
          <a:prstGeom prst="rect">
            <a:avLst/>
          </a:prstGeom>
        </p:spPr>
      </p:pic>
    </p:spTree>
    <p:extLst>
      <p:ext uri="{BB962C8B-B14F-4D97-AF65-F5344CB8AC3E}">
        <p14:creationId xmlns:p14="http://schemas.microsoft.com/office/powerpoint/2010/main" val="43882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par>
                                <p:cTn id="15" presetID="14" presetClass="entr" presetSubtype="1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2" presetClass="entr" presetSubtype="2"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2" presetClass="entr" presetSubtype="2"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15" grpId="0" animBg="1"/>
      <p:bldP spid="1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2326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2326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418095" y="7737677"/>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468813" y="2102058"/>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4" name="Group 6">
            <a:extLst>
              <a:ext uri="{FF2B5EF4-FFF2-40B4-BE49-F238E27FC236}">
                <a16:creationId xmlns:a16="http://schemas.microsoft.com/office/drawing/2014/main" xmlns="" id="{D8FFBB8A-F993-5559-0418-54F68B570ABA}"/>
              </a:ext>
            </a:extLst>
          </p:cNvPr>
          <p:cNvGrpSpPr/>
          <p:nvPr/>
        </p:nvGrpSpPr>
        <p:grpSpPr>
          <a:xfrm>
            <a:off x="4262058" y="222402"/>
            <a:ext cx="10974578" cy="1778574"/>
            <a:chOff x="0" y="0"/>
            <a:chExt cx="952587" cy="196673"/>
          </a:xfrm>
        </p:grpSpPr>
        <p:sp>
          <p:nvSpPr>
            <p:cNvPr id="15" name="Freeform 7">
              <a:extLst>
                <a:ext uri="{FF2B5EF4-FFF2-40B4-BE49-F238E27FC236}">
                  <a16:creationId xmlns:a16="http://schemas.microsoft.com/office/drawing/2014/main" xmlns="" id="{B3B16CC4-2DF1-4274-E09F-22669B405F03}"/>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A5AB2897-5B5F-F441-4EDA-0911A4702C77}"/>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7" name="TextBox 18">
            <a:extLst>
              <a:ext uri="{FF2B5EF4-FFF2-40B4-BE49-F238E27FC236}">
                <a16:creationId xmlns:a16="http://schemas.microsoft.com/office/drawing/2014/main" xmlns="" id="{DAB3BF58-85A1-09C7-470B-5A44B79744A3}"/>
              </a:ext>
            </a:extLst>
          </p:cNvPr>
          <p:cNvSpPr txBox="1"/>
          <p:nvPr/>
        </p:nvSpPr>
        <p:spPr>
          <a:xfrm>
            <a:off x="5491810" y="742534"/>
            <a:ext cx="8515071" cy="830997"/>
          </a:xfrm>
          <a:prstGeom prst="rect">
            <a:avLst/>
          </a:prstGeom>
        </p:spPr>
        <p:txBody>
          <a:bodyPr wrap="square" lIns="0" tIns="0" rIns="0" bIns="0" rtlCol="0" anchor="t">
            <a:spAutoFit/>
          </a:bodyPr>
          <a:lstStyle/>
          <a:p>
            <a:pPr algn="ctr"/>
            <a:r>
              <a:rPr lang="en-US" sz="5400">
                <a:solidFill>
                  <a:srgbClr val="483A00"/>
                </a:solidFill>
                <a:latin typeface="Baloo Thambi"/>
              </a:rPr>
              <a:t>Làm mô hình thuyền buồm</a:t>
            </a:r>
          </a:p>
        </p:txBody>
      </p:sp>
      <p:sp>
        <p:nvSpPr>
          <p:cNvPr id="18" name="TextBox 11">
            <a:extLst>
              <a:ext uri="{FF2B5EF4-FFF2-40B4-BE49-F238E27FC236}">
                <a16:creationId xmlns:a16="http://schemas.microsoft.com/office/drawing/2014/main" xmlns="" id="{2E8D68A4-EE5C-41C4-8AE4-F5D6309699C5}"/>
              </a:ext>
            </a:extLst>
          </p:cNvPr>
          <p:cNvSpPr txBox="1"/>
          <p:nvPr/>
        </p:nvSpPr>
        <p:spPr>
          <a:xfrm>
            <a:off x="-23247" y="581920"/>
            <a:ext cx="4749480" cy="738664"/>
          </a:xfrm>
          <a:prstGeom prst="rect">
            <a:avLst/>
          </a:prstGeom>
          <a:solidFill>
            <a:schemeClr val="accent3">
              <a:lumMod val="40000"/>
              <a:lumOff val="60000"/>
            </a:schemeClr>
          </a:solidFill>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5</a:t>
            </a:r>
          </a:p>
        </p:txBody>
      </p:sp>
      <p:sp>
        <p:nvSpPr>
          <p:cNvPr id="19" name="TextBox 5">
            <a:extLst>
              <a:ext uri="{FF2B5EF4-FFF2-40B4-BE49-F238E27FC236}">
                <a16:creationId xmlns:a16="http://schemas.microsoft.com/office/drawing/2014/main" xmlns="" id="{B9C9FC30-D5EC-503A-FB9A-524153B19300}"/>
              </a:ext>
            </a:extLst>
          </p:cNvPr>
          <p:cNvSpPr txBox="1"/>
          <p:nvPr/>
        </p:nvSpPr>
        <p:spPr>
          <a:xfrm>
            <a:off x="7768132" y="9778919"/>
            <a:ext cx="2448594" cy="367656"/>
          </a:xfrm>
          <a:prstGeom prst="rect">
            <a:avLst/>
          </a:prstGeom>
          <a:solidFill>
            <a:schemeClr val="accent3">
              <a:lumMod val="40000"/>
              <a:lumOff val="60000"/>
            </a:schemeClr>
          </a:solidFill>
        </p:spPr>
        <p:txBody>
          <a:bodyPr wrap="square" lIns="0" tIns="0" rIns="0" bIns="0" rtlCol="0" anchor="t">
            <a:spAutoFit/>
          </a:bodyPr>
          <a:lstStyle/>
          <a:p>
            <a:r>
              <a:rPr lang="en-US" sz="2400">
                <a:solidFill>
                  <a:srgbClr val="558ED5"/>
                </a:solidFill>
                <a:latin typeface="Montserrat Medium" panose="00000600000000000000" pitchFamily="2" charset="0"/>
              </a:rPr>
              <a:t>(Trang 29 SGK)</a:t>
            </a:r>
          </a:p>
        </p:txBody>
      </p:sp>
      <p:pic>
        <p:nvPicPr>
          <p:cNvPr id="20" name="Picture 19">
            <a:extLst>
              <a:ext uri="{FF2B5EF4-FFF2-40B4-BE49-F238E27FC236}">
                <a16:creationId xmlns:a16="http://schemas.microsoft.com/office/drawing/2014/main" xmlns="" id="{9DE0DAE8-4B14-0FF3-529E-2E0E2B53EC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73520" y="3160500"/>
            <a:ext cx="3666723" cy="4752541"/>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xmlns="" id="{799BB7DF-3FFA-5BFC-77B8-4BBB966C44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214" y="3638787"/>
            <a:ext cx="3969492" cy="42237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88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0" fill="hold"/>
                                        <p:tgtEl>
                                          <p:spTgt spid="20"/>
                                        </p:tgtEl>
                                        <p:attrNameLst>
                                          <p:attrName>ppt_x</p:attrName>
                                        </p:attrNameLst>
                                      </p:cBhvr>
                                      <p:tavLst>
                                        <p:tav tm="0">
                                          <p:val>
                                            <p:strVal val="0-#ppt_w/2"/>
                                          </p:val>
                                        </p:tav>
                                        <p:tav tm="100000">
                                          <p:val>
                                            <p:strVal val="#ppt_x"/>
                                          </p:val>
                                        </p:tav>
                                      </p:tavLst>
                                    </p:anim>
                                    <p:anim calcmode="lin" valueType="num">
                                      <p:cBhvr additive="base">
                                        <p:cTn id="16" dur="2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3000" fill="hold"/>
                                        <p:tgtEl>
                                          <p:spTgt spid="21"/>
                                        </p:tgtEl>
                                        <p:attrNameLst>
                                          <p:attrName>ppt_x</p:attrName>
                                        </p:attrNameLst>
                                      </p:cBhvr>
                                      <p:tavLst>
                                        <p:tav tm="0">
                                          <p:val>
                                            <p:strVal val="0-#ppt_w/2"/>
                                          </p:val>
                                        </p:tav>
                                        <p:tav tm="100000">
                                          <p:val>
                                            <p:strVal val="#ppt_x"/>
                                          </p:val>
                                        </p:tav>
                                      </p:tavLst>
                                    </p:anim>
                                    <p:anim calcmode="lin" valueType="num">
                                      <p:cBhvr additive="base">
                                        <p:cTn id="20" dur="3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2326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chemeClr val="bg1"/>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2326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chemeClr val="bg1"/>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418095" y="7737677"/>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468813" y="2102058"/>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4" name="Group 6">
            <a:extLst>
              <a:ext uri="{FF2B5EF4-FFF2-40B4-BE49-F238E27FC236}">
                <a16:creationId xmlns:a16="http://schemas.microsoft.com/office/drawing/2014/main" xmlns="" id="{D8FFBB8A-F993-5559-0418-54F68B570ABA}"/>
              </a:ext>
            </a:extLst>
          </p:cNvPr>
          <p:cNvGrpSpPr/>
          <p:nvPr/>
        </p:nvGrpSpPr>
        <p:grpSpPr>
          <a:xfrm>
            <a:off x="3429000" y="222402"/>
            <a:ext cx="11807636" cy="1778574"/>
            <a:chOff x="0" y="0"/>
            <a:chExt cx="952587" cy="196673"/>
          </a:xfrm>
        </p:grpSpPr>
        <p:sp>
          <p:nvSpPr>
            <p:cNvPr id="15" name="Freeform 7">
              <a:extLst>
                <a:ext uri="{FF2B5EF4-FFF2-40B4-BE49-F238E27FC236}">
                  <a16:creationId xmlns:a16="http://schemas.microsoft.com/office/drawing/2014/main" xmlns="" id="{B3B16CC4-2DF1-4274-E09F-22669B405F03}"/>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A5AB2897-5B5F-F441-4EDA-0911A4702C77}"/>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7" name="TextBox 18">
            <a:extLst>
              <a:ext uri="{FF2B5EF4-FFF2-40B4-BE49-F238E27FC236}">
                <a16:creationId xmlns:a16="http://schemas.microsoft.com/office/drawing/2014/main" xmlns="" id="{DAB3BF58-85A1-09C7-470B-5A44B79744A3}"/>
              </a:ext>
            </a:extLst>
          </p:cNvPr>
          <p:cNvSpPr txBox="1"/>
          <p:nvPr/>
        </p:nvSpPr>
        <p:spPr>
          <a:xfrm>
            <a:off x="4830878" y="760595"/>
            <a:ext cx="8926177" cy="830997"/>
          </a:xfrm>
          <a:prstGeom prst="rect">
            <a:avLst/>
          </a:prstGeom>
        </p:spPr>
        <p:txBody>
          <a:bodyPr wrap="square" lIns="0" tIns="0" rIns="0" bIns="0" rtlCol="0" anchor="t">
            <a:spAutoFit/>
          </a:bodyPr>
          <a:lstStyle/>
          <a:p>
            <a:pPr algn="ctr"/>
            <a:r>
              <a:rPr lang="en-US" sz="5400">
                <a:solidFill>
                  <a:srgbClr val="483A00"/>
                </a:solidFill>
                <a:latin typeface="Baloo Thambi"/>
              </a:rPr>
              <a:t>Lựa chọn dụng cụ và vật liệu</a:t>
            </a:r>
          </a:p>
        </p:txBody>
      </p:sp>
      <p:sp>
        <p:nvSpPr>
          <p:cNvPr id="19" name="TextBox 5">
            <a:extLst>
              <a:ext uri="{FF2B5EF4-FFF2-40B4-BE49-F238E27FC236}">
                <a16:creationId xmlns:a16="http://schemas.microsoft.com/office/drawing/2014/main" xmlns="" id="{B9C9FC30-D5EC-503A-FB9A-524153B19300}"/>
              </a:ext>
            </a:extLst>
          </p:cNvPr>
          <p:cNvSpPr txBox="1"/>
          <p:nvPr/>
        </p:nvSpPr>
        <p:spPr>
          <a:xfrm>
            <a:off x="7768132" y="9778919"/>
            <a:ext cx="2448594" cy="367656"/>
          </a:xfrm>
          <a:prstGeom prst="rect">
            <a:avLst/>
          </a:prstGeom>
          <a:solidFill>
            <a:schemeClr val="accent3">
              <a:lumMod val="40000"/>
              <a:lumOff val="60000"/>
            </a:schemeClr>
          </a:solidFill>
        </p:spPr>
        <p:txBody>
          <a:bodyPr wrap="square" lIns="0" tIns="0" rIns="0" bIns="0" rtlCol="0" anchor="t">
            <a:spAutoFit/>
          </a:bodyPr>
          <a:lstStyle/>
          <a:p>
            <a:r>
              <a:rPr lang="en-US" sz="2400">
                <a:solidFill>
                  <a:srgbClr val="558ED5"/>
                </a:solidFill>
                <a:latin typeface="Montserrat Medium" panose="00000600000000000000" pitchFamily="2" charset="0"/>
              </a:rPr>
              <a:t>(Trang 29 SGK)</a:t>
            </a:r>
          </a:p>
        </p:txBody>
      </p:sp>
      <p:pic>
        <p:nvPicPr>
          <p:cNvPr id="12" name="Picture 11">
            <a:extLst>
              <a:ext uri="{FF2B5EF4-FFF2-40B4-BE49-F238E27FC236}">
                <a16:creationId xmlns:a16="http://schemas.microsoft.com/office/drawing/2014/main" xmlns="" id="{963268A3-9FBF-78CC-3A6F-63DE1DE834F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34" b="93046" l="9910" r="92905">
                        <a14:foregroundMark x1="93018" y1="37914" x2="91104" y2="43709"/>
                        <a14:foregroundMark x1="70946" y1="91391" x2="72072" y2="93046"/>
                        <a14:foregroundMark x1="13288" y1="58940" x2="16441" y2="60596"/>
                      </a14:backgroundRemoval>
                    </a14:imgEffect>
                  </a14:imgLayer>
                </a14:imgProps>
              </a:ext>
              <a:ext uri="{28A0092B-C50C-407E-A947-70E740481C1C}">
                <a14:useLocalDpi xmlns:a14="http://schemas.microsoft.com/office/drawing/2010/main" val="0"/>
              </a:ext>
            </a:extLst>
          </a:blip>
          <a:stretch>
            <a:fillRect/>
          </a:stretch>
        </p:blipFill>
        <p:spPr>
          <a:xfrm>
            <a:off x="1175266" y="6501321"/>
            <a:ext cx="3925512" cy="2670056"/>
          </a:xfrm>
          <a:prstGeom prst="rect">
            <a:avLst/>
          </a:prstGeom>
        </p:spPr>
      </p:pic>
      <p:pic>
        <p:nvPicPr>
          <p:cNvPr id="22" name="Picture 21">
            <a:extLst>
              <a:ext uri="{FF2B5EF4-FFF2-40B4-BE49-F238E27FC236}">
                <a16:creationId xmlns:a16="http://schemas.microsoft.com/office/drawing/2014/main" xmlns="" id="{13D3EFB5-D09D-9F99-A962-2421FFC84C5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154" b="91913" l="8447" r="93460">
                        <a14:foregroundMark x1="41962" y1="7154" x2="58174" y2="9487"/>
                        <a14:foregroundMark x1="8719" y1="28927" x2="11444" y2="29860"/>
                        <a14:foregroundMark x1="38692" y1="81649" x2="35422" y2="91913"/>
                        <a14:foregroundMark x1="93460" y1="24728" x2="91826" y2="33593"/>
                      </a14:backgroundRemoval>
                    </a14:imgEffect>
                  </a14:imgLayer>
                </a14:imgProps>
              </a:ext>
              <a:ext uri="{28A0092B-C50C-407E-A947-70E740481C1C}">
                <a14:useLocalDpi xmlns:a14="http://schemas.microsoft.com/office/drawing/2010/main" val="0"/>
              </a:ext>
            </a:extLst>
          </a:blip>
          <a:stretch>
            <a:fillRect/>
          </a:stretch>
        </p:blipFill>
        <p:spPr>
          <a:xfrm>
            <a:off x="4893342" y="6166307"/>
            <a:ext cx="3821333" cy="3347571"/>
          </a:xfrm>
          <a:prstGeom prst="rect">
            <a:avLst/>
          </a:prstGeom>
        </p:spPr>
      </p:pic>
      <p:pic>
        <p:nvPicPr>
          <p:cNvPr id="24" name="Picture 23">
            <a:extLst>
              <a:ext uri="{FF2B5EF4-FFF2-40B4-BE49-F238E27FC236}">
                <a16:creationId xmlns:a16="http://schemas.microsoft.com/office/drawing/2014/main" xmlns="" id="{9A1164D1-FB24-1062-5E31-FBDB3271B6E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595" b="89655" l="6678" r="94625">
                        <a14:foregroundMark x1="21498" y1="18591" x2="32248" y2="35532"/>
                        <a14:foregroundMark x1="32248" y1="35532" x2="33713" y2="51574"/>
                        <a14:foregroundMark x1="33713" y1="51574" x2="33713" y2="51574"/>
                        <a14:foregroundMark x1="20847" y1="16042" x2="10261" y2="32984"/>
                        <a14:foregroundMark x1="10261" y1="32984" x2="6840" y2="54573"/>
                        <a14:foregroundMark x1="11401" y1="17541" x2="31759" y2="14993"/>
                        <a14:foregroundMark x1="31759" y1="14993" x2="36482" y2="28936"/>
                        <a14:foregroundMark x1="10749" y1="17091" x2="17590" y2="34933"/>
                        <a14:foregroundMark x1="17590" y1="34933" x2="18567" y2="35082"/>
                        <a14:foregroundMark x1="35342" y1="24288" x2="38762" y2="31934"/>
                        <a14:foregroundMark x1="42182" y1="47376" x2="54560" y2="59220"/>
                        <a14:foregroundMark x1="54560" y1="59220" x2="68241" y2="41679"/>
                        <a14:foregroundMark x1="68241" y1="41679" x2="92508" y2="42429"/>
                        <a14:foregroundMark x1="92508" y1="42429" x2="77524" y2="28336"/>
                        <a14:foregroundMark x1="77524" y1="28336" x2="41042" y2="60270"/>
                        <a14:foregroundMark x1="47720" y1="44828" x2="31922" y2="58471"/>
                        <a14:foregroundMark x1="31922" y1="58471" x2="69544" y2="62219"/>
                        <a14:foregroundMark x1="69544" y1="62219" x2="68404" y2="60870"/>
                        <a14:foregroundMark x1="38762" y1="54123" x2="54560" y2="44828"/>
                        <a14:foregroundMark x1="54560" y1="44828" x2="55537" y2="44828"/>
                        <a14:foregroundMark x1="71173" y1="27436" x2="92345" y2="31934"/>
                        <a14:foregroundMark x1="67752" y1="26837" x2="91042" y2="28036"/>
                        <a14:foregroundMark x1="91042" y1="28036" x2="91205" y2="28936"/>
                        <a14:foregroundMark x1="64984" y1="27886" x2="63355" y2="39280"/>
                        <a14:foregroundMark x1="64495" y1="32984" x2="59935" y2="39730"/>
                        <a14:foregroundMark x1="16938" y1="13943" x2="29805" y2="13043"/>
                        <a14:foregroundMark x1="12541" y1="12444" x2="32410" y2="13043"/>
                        <a14:foregroundMark x1="32410" y1="13043" x2="33225" y2="13493"/>
                        <a14:foregroundMark x1="34853" y1="17541" x2="39902" y2="28936"/>
                        <a14:foregroundMark x1="29316" y1="11394" x2="34202" y2="19190"/>
                        <a14:foregroundMark x1="28176" y1="12444" x2="37134" y2="23838"/>
                        <a14:foregroundMark x1="32085" y1="12444" x2="35342" y2="19640"/>
                        <a14:foregroundMark x1="9772" y1="69115" x2="17590" y2="79910"/>
                        <a14:foregroundMark x1="47068" y1="85457" x2="58795" y2="86057"/>
                        <a14:foregroundMark x1="84039" y1="76762" x2="94625" y2="75262"/>
                        <a14:foregroundMark x1="84528" y1="26387" x2="90717" y2="26387"/>
                      </a14:backgroundRemoval>
                    </a14:imgEffect>
                  </a14:imgLayer>
                </a14:imgProps>
              </a:ext>
              <a:ext uri="{28A0092B-C50C-407E-A947-70E740481C1C}">
                <a14:useLocalDpi xmlns:a14="http://schemas.microsoft.com/office/drawing/2010/main" val="0"/>
              </a:ext>
            </a:extLst>
          </a:blip>
          <a:stretch>
            <a:fillRect/>
          </a:stretch>
        </p:blipFill>
        <p:spPr>
          <a:xfrm>
            <a:off x="10192413" y="6257864"/>
            <a:ext cx="2773606" cy="3013021"/>
          </a:xfrm>
          <a:prstGeom prst="rect">
            <a:avLst/>
          </a:prstGeom>
        </p:spPr>
      </p:pic>
      <p:pic>
        <p:nvPicPr>
          <p:cNvPr id="26" name="Picture 25">
            <a:extLst>
              <a:ext uri="{FF2B5EF4-FFF2-40B4-BE49-F238E27FC236}">
                <a16:creationId xmlns:a16="http://schemas.microsoft.com/office/drawing/2014/main" xmlns="" id="{C7D26388-46EE-6A95-EC4A-4B71C68049E7}"/>
              </a:ext>
            </a:extLst>
          </p:cNvPr>
          <p:cNvPicPr>
            <a:picLocks noChangeAspect="1"/>
          </p:cNvPicPr>
          <p:nvPr/>
        </p:nvPicPr>
        <p:blipFill rotWithShape="1">
          <a:blip r:embed="rId15">
            <a:extLst>
              <a:ext uri="{28A0092B-C50C-407E-A947-70E740481C1C}">
                <a14:useLocalDpi xmlns:a14="http://schemas.microsoft.com/office/drawing/2010/main" val="0"/>
              </a:ext>
            </a:extLst>
          </a:blip>
          <a:srcRect l="8829" t="4463" r="9136" b="10474"/>
          <a:stretch/>
        </p:blipFill>
        <p:spPr>
          <a:xfrm>
            <a:off x="1848199" y="2830751"/>
            <a:ext cx="3401825" cy="2819752"/>
          </a:xfrm>
          <a:prstGeom prst="rect">
            <a:avLst/>
          </a:prstGeom>
        </p:spPr>
      </p:pic>
      <p:pic>
        <p:nvPicPr>
          <p:cNvPr id="28" name="Picture 27">
            <a:extLst>
              <a:ext uri="{FF2B5EF4-FFF2-40B4-BE49-F238E27FC236}">
                <a16:creationId xmlns:a16="http://schemas.microsoft.com/office/drawing/2014/main" xmlns="" id="{361480E8-B1FF-8198-F5A6-597A1DFA450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16578" y1="23923" x2="88770" y2="55024"/>
                      </a14:backgroundRemoval>
                    </a14:imgEffect>
                  </a14:imgLayer>
                </a14:imgProps>
              </a:ext>
              <a:ext uri="{28A0092B-C50C-407E-A947-70E740481C1C}">
                <a14:useLocalDpi xmlns:a14="http://schemas.microsoft.com/office/drawing/2010/main" val="0"/>
              </a:ext>
            </a:extLst>
          </a:blip>
          <a:stretch>
            <a:fillRect/>
          </a:stretch>
        </p:blipFill>
        <p:spPr>
          <a:xfrm>
            <a:off x="12712786" y="6894535"/>
            <a:ext cx="4799747" cy="1788141"/>
          </a:xfrm>
          <a:prstGeom prst="rect">
            <a:avLst/>
          </a:prstGeom>
        </p:spPr>
      </p:pic>
      <p:pic>
        <p:nvPicPr>
          <p:cNvPr id="30" name="Picture 29">
            <a:extLst>
              <a:ext uri="{FF2B5EF4-FFF2-40B4-BE49-F238E27FC236}">
                <a16:creationId xmlns:a16="http://schemas.microsoft.com/office/drawing/2014/main" xmlns="" id="{6FD91CD3-D439-5276-3989-F8F8DE6676F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7632" l="9642" r="97521">
                        <a14:foregroundMark x1="64738" y1="38158" x2="68182" y2="53947"/>
                        <a14:foregroundMark x1="68182" y1="53947" x2="68457" y2="54474"/>
                        <a14:foregroundMark x1="55647" y1="65789" x2="64876" y2="73947"/>
                        <a14:foregroundMark x1="64876" y1="73947" x2="65014" y2="73947"/>
                        <a14:foregroundMark x1="53994" y1="39737" x2="61019" y2="37632"/>
                        <a14:foregroundMark x1="77548" y1="14474" x2="87190" y2="50789"/>
                        <a14:foregroundMark x1="87190" y1="50789" x2="90771" y2="84211"/>
                        <a14:foregroundMark x1="91047" y1="84737" x2="93664" y2="90000"/>
                        <a14:foregroundMark x1="91322" y1="97632" x2="92975" y2="97105"/>
                        <a14:foregroundMark x1="96970" y1="89474" x2="97521" y2="90526"/>
                        <a14:foregroundMark x1="21763" y1="34474" x2="16253" y2="51579"/>
                        <a14:foregroundMark x1="16253" y1="51579" x2="13499" y2="71579"/>
                        <a14:foregroundMark x1="23691" y1="28421" x2="16253" y2="40000"/>
                        <a14:foregroundMark x1="16253" y1="40000" x2="11295" y2="53421"/>
                        <a14:foregroundMark x1="33609" y1="34474" x2="35950" y2="45789"/>
                        <a14:foregroundMark x1="16116" y1="73947" x2="20937" y2="83684"/>
                        <a14:foregroundMark x1="10468" y1="66842" x2="11570" y2="72105"/>
                        <a14:foregroundMark x1="37328" y1="51053" x2="33333" y2="78158"/>
                        <a14:foregroundMark x1="10193" y1="51053" x2="10606" y2="69211"/>
                        <a14:foregroundMark x1="10606" y1="69211" x2="11019" y2="70000"/>
                        <a14:foregroundMark x1="9642" y1="60263" x2="13774" y2="79474"/>
                        <a14:foregroundMark x1="13774" y1="79474" x2="14325" y2="80263"/>
                      </a14:backgroundRemoval>
                    </a14:imgEffect>
                  </a14:imgLayer>
                </a14:imgProps>
              </a:ext>
              <a:ext uri="{28A0092B-C50C-407E-A947-70E740481C1C}">
                <a14:useLocalDpi xmlns:a14="http://schemas.microsoft.com/office/drawing/2010/main" val="0"/>
              </a:ext>
            </a:extLst>
          </a:blip>
          <a:stretch>
            <a:fillRect/>
          </a:stretch>
        </p:blipFill>
        <p:spPr>
          <a:xfrm>
            <a:off x="11161327" y="2966160"/>
            <a:ext cx="5477448" cy="2866984"/>
          </a:xfrm>
          <a:prstGeom prst="rect">
            <a:avLst/>
          </a:prstGeom>
        </p:spPr>
      </p:pic>
      <p:sp>
        <p:nvSpPr>
          <p:cNvPr id="31" name="TextBox 11">
            <a:extLst>
              <a:ext uri="{FF2B5EF4-FFF2-40B4-BE49-F238E27FC236}">
                <a16:creationId xmlns:a16="http://schemas.microsoft.com/office/drawing/2014/main" xmlns="" id="{3704BC27-66CB-5581-DB2B-0AD1E350188A}"/>
              </a:ext>
            </a:extLst>
          </p:cNvPr>
          <p:cNvSpPr txBox="1"/>
          <p:nvPr/>
        </p:nvSpPr>
        <p:spPr>
          <a:xfrm>
            <a:off x="13365603" y="8668544"/>
            <a:ext cx="4063964" cy="492443"/>
          </a:xfrm>
          <a:prstGeom prst="rect">
            <a:avLst/>
          </a:prstGeom>
        </p:spPr>
        <p:txBody>
          <a:bodyPr wrap="square" lIns="0" tIns="0" rIns="0" bIns="0" rtlCol="0" anchor="t">
            <a:spAutoFit/>
          </a:bodyPr>
          <a:lstStyle/>
          <a:p>
            <a:pPr algn="ctr"/>
            <a:r>
              <a:rPr lang="en-US" sz="3200">
                <a:solidFill>
                  <a:srgbClr val="483A00"/>
                </a:solidFill>
                <a:latin typeface="Kurale"/>
              </a:rPr>
              <a:t>Ống hút que dài</a:t>
            </a:r>
          </a:p>
        </p:txBody>
      </p:sp>
      <p:sp>
        <p:nvSpPr>
          <p:cNvPr id="32" name="TextBox 11">
            <a:extLst>
              <a:ext uri="{FF2B5EF4-FFF2-40B4-BE49-F238E27FC236}">
                <a16:creationId xmlns:a16="http://schemas.microsoft.com/office/drawing/2014/main" xmlns="" id="{944ABCE2-E9B5-EB98-70FF-5AE974DD5252}"/>
              </a:ext>
            </a:extLst>
          </p:cNvPr>
          <p:cNvSpPr txBox="1"/>
          <p:nvPr/>
        </p:nvSpPr>
        <p:spPr>
          <a:xfrm>
            <a:off x="1546905" y="8951369"/>
            <a:ext cx="2072421" cy="492443"/>
          </a:xfrm>
          <a:prstGeom prst="rect">
            <a:avLst/>
          </a:prstGeom>
        </p:spPr>
        <p:txBody>
          <a:bodyPr wrap="square" lIns="0" tIns="0" rIns="0" bIns="0" rtlCol="0" anchor="t">
            <a:spAutoFit/>
          </a:bodyPr>
          <a:lstStyle/>
          <a:p>
            <a:pPr algn="ctr"/>
            <a:r>
              <a:rPr lang="en-US" sz="3200">
                <a:solidFill>
                  <a:srgbClr val="483A00"/>
                </a:solidFill>
                <a:latin typeface="Kurale"/>
              </a:rPr>
              <a:t>Giấy nến</a:t>
            </a:r>
          </a:p>
        </p:txBody>
      </p:sp>
      <p:sp>
        <p:nvSpPr>
          <p:cNvPr id="33" name="TextBox 11">
            <a:extLst>
              <a:ext uri="{FF2B5EF4-FFF2-40B4-BE49-F238E27FC236}">
                <a16:creationId xmlns:a16="http://schemas.microsoft.com/office/drawing/2014/main" xmlns="" id="{566FC12C-5496-1118-CEB1-70B122E97CE8}"/>
              </a:ext>
            </a:extLst>
          </p:cNvPr>
          <p:cNvSpPr txBox="1"/>
          <p:nvPr/>
        </p:nvSpPr>
        <p:spPr>
          <a:xfrm>
            <a:off x="2336464" y="5869259"/>
            <a:ext cx="2072421" cy="492443"/>
          </a:xfrm>
          <a:prstGeom prst="rect">
            <a:avLst/>
          </a:prstGeom>
        </p:spPr>
        <p:txBody>
          <a:bodyPr wrap="square" lIns="0" tIns="0" rIns="0" bIns="0" rtlCol="0" anchor="t">
            <a:spAutoFit/>
          </a:bodyPr>
          <a:lstStyle/>
          <a:p>
            <a:pPr algn="ctr"/>
            <a:r>
              <a:rPr lang="en-US" sz="3200">
                <a:solidFill>
                  <a:srgbClr val="483A00"/>
                </a:solidFill>
                <a:latin typeface="Kurale"/>
              </a:rPr>
              <a:t>Đất nặn</a:t>
            </a:r>
          </a:p>
        </p:txBody>
      </p:sp>
      <p:sp>
        <p:nvSpPr>
          <p:cNvPr id="34" name="TextBox 11">
            <a:extLst>
              <a:ext uri="{FF2B5EF4-FFF2-40B4-BE49-F238E27FC236}">
                <a16:creationId xmlns:a16="http://schemas.microsoft.com/office/drawing/2014/main" xmlns="" id="{74BB4686-BA26-EED1-E2C7-0B38083778EF}"/>
              </a:ext>
            </a:extLst>
          </p:cNvPr>
          <p:cNvSpPr txBox="1"/>
          <p:nvPr/>
        </p:nvSpPr>
        <p:spPr>
          <a:xfrm>
            <a:off x="6077863" y="5376816"/>
            <a:ext cx="2072421" cy="492443"/>
          </a:xfrm>
          <a:prstGeom prst="rect">
            <a:avLst/>
          </a:prstGeom>
        </p:spPr>
        <p:txBody>
          <a:bodyPr wrap="square" lIns="0" tIns="0" rIns="0" bIns="0" rtlCol="0" anchor="t">
            <a:spAutoFit/>
          </a:bodyPr>
          <a:lstStyle/>
          <a:p>
            <a:pPr algn="ctr"/>
            <a:r>
              <a:rPr lang="en-US" sz="3200">
                <a:solidFill>
                  <a:srgbClr val="483A00"/>
                </a:solidFill>
                <a:latin typeface="Kurale"/>
              </a:rPr>
              <a:t>Giấy màu</a:t>
            </a:r>
          </a:p>
        </p:txBody>
      </p:sp>
      <p:sp>
        <p:nvSpPr>
          <p:cNvPr id="35" name="TextBox 11">
            <a:extLst>
              <a:ext uri="{FF2B5EF4-FFF2-40B4-BE49-F238E27FC236}">
                <a16:creationId xmlns:a16="http://schemas.microsoft.com/office/drawing/2014/main" xmlns="" id="{4ABF6C43-308C-AE77-B98A-C90E0CB9B843}"/>
              </a:ext>
            </a:extLst>
          </p:cNvPr>
          <p:cNvSpPr txBox="1"/>
          <p:nvPr/>
        </p:nvSpPr>
        <p:spPr>
          <a:xfrm>
            <a:off x="11386458" y="2952158"/>
            <a:ext cx="3585956" cy="492443"/>
          </a:xfrm>
          <a:prstGeom prst="rect">
            <a:avLst/>
          </a:prstGeom>
        </p:spPr>
        <p:txBody>
          <a:bodyPr wrap="square" lIns="0" tIns="0" rIns="0" bIns="0" rtlCol="0" anchor="t">
            <a:spAutoFit/>
          </a:bodyPr>
          <a:lstStyle/>
          <a:p>
            <a:pPr algn="ctr"/>
            <a:r>
              <a:rPr lang="en-US" sz="3200">
                <a:solidFill>
                  <a:srgbClr val="483A00"/>
                </a:solidFill>
                <a:latin typeface="Kurale"/>
              </a:rPr>
              <a:t>Băng dính/Keo nến</a:t>
            </a:r>
          </a:p>
        </p:txBody>
      </p:sp>
      <p:sp>
        <p:nvSpPr>
          <p:cNvPr id="36" name="TextBox 11">
            <a:extLst>
              <a:ext uri="{FF2B5EF4-FFF2-40B4-BE49-F238E27FC236}">
                <a16:creationId xmlns:a16="http://schemas.microsoft.com/office/drawing/2014/main" xmlns="" id="{C19897E4-D9AF-3300-259B-031AC3993789}"/>
              </a:ext>
            </a:extLst>
          </p:cNvPr>
          <p:cNvSpPr txBox="1"/>
          <p:nvPr/>
        </p:nvSpPr>
        <p:spPr>
          <a:xfrm>
            <a:off x="11234131" y="6065234"/>
            <a:ext cx="2072421" cy="492443"/>
          </a:xfrm>
          <a:prstGeom prst="rect">
            <a:avLst/>
          </a:prstGeom>
        </p:spPr>
        <p:txBody>
          <a:bodyPr wrap="square" lIns="0" tIns="0" rIns="0" bIns="0" rtlCol="0" anchor="t">
            <a:spAutoFit/>
          </a:bodyPr>
          <a:lstStyle/>
          <a:p>
            <a:pPr algn="ctr"/>
            <a:r>
              <a:rPr lang="en-US" sz="3200">
                <a:solidFill>
                  <a:srgbClr val="483A00"/>
                </a:solidFill>
                <a:latin typeface="Kurale"/>
              </a:rPr>
              <a:t>Vỏ hộp sữa</a:t>
            </a:r>
          </a:p>
        </p:txBody>
      </p:sp>
    </p:spTree>
    <p:extLst>
      <p:ext uri="{BB962C8B-B14F-4D97-AF65-F5344CB8AC3E}">
        <p14:creationId xmlns:p14="http://schemas.microsoft.com/office/powerpoint/2010/main" val="23467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par>
                                <p:cTn id="28" presetID="21" presetClass="entr" presetSubtype="1"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heel(1)">
                                      <p:cBhvr>
                                        <p:cTn id="30" dur="2000"/>
                                        <p:tgtEl>
                                          <p:spTgt spid="26"/>
                                        </p:tgtEl>
                                      </p:cBhvr>
                                    </p:animEffect>
                                  </p:childTnLst>
                                </p:cTn>
                              </p:par>
                              <p:par>
                                <p:cTn id="31" presetID="21" presetClass="entr" presetSubtype="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21" presetClass="entr" presetSubtype="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2000"/>
                                        <p:tgtEl>
                                          <p:spTgt spid="22"/>
                                        </p:tgtEl>
                                      </p:cBhvr>
                                    </p:animEffect>
                                  </p:childTnLst>
                                </p:cTn>
                              </p:par>
                              <p:par>
                                <p:cTn id="37" presetID="21" presetClass="entr" presetSubtype="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2000"/>
                                        <p:tgtEl>
                                          <p:spTgt spid="24"/>
                                        </p:tgtEl>
                                      </p:cBhvr>
                                    </p:animEffect>
                                  </p:childTnLst>
                                </p:cTn>
                              </p:par>
                              <p:par>
                                <p:cTn id="40" presetID="21" presetClass="entr" presetSubtype="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par>
                                <p:cTn id="43" presetID="21" presetClass="entr" presetSubtype="1"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heel(1)">
                                      <p:cBhvr>
                                        <p:cTn id="4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p:bldP spid="32" grpId="0"/>
      <p:bldP spid="33" grpId="0"/>
      <p:bldP spid="34" grpId="0"/>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028700"/>
            <a:ext cx="9405505" cy="82296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1028700"/>
            <a:ext cx="6230542" cy="82296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7991250"/>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332662" y="59158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1327794" y="3094087"/>
            <a:ext cx="5632470" cy="3323987"/>
          </a:xfrm>
          <a:prstGeom prst="rect">
            <a:avLst/>
          </a:prstGeom>
        </p:spPr>
        <p:txBody>
          <a:bodyPr wrap="square" lIns="0" tIns="0" rIns="0" bIns="0" rtlCol="0" anchor="t">
            <a:spAutoFit/>
          </a:bodyPr>
          <a:lstStyle/>
          <a:p>
            <a:pPr algn="ctr"/>
            <a:r>
              <a:rPr lang="en-US" sz="5400">
                <a:solidFill>
                  <a:srgbClr val="483A00"/>
                </a:solidFill>
                <a:latin typeface="Baloo Thambi"/>
              </a:rPr>
              <a:t>T</a:t>
            </a:r>
            <a:r>
              <a:rPr lang="en-US" sz="5400">
                <a:solidFill>
                  <a:srgbClr val="483A00"/>
                </a:solidFill>
                <a:latin typeface="Raleway Black" pitchFamily="2" charset="0"/>
              </a:rPr>
              <a:t>ạ</a:t>
            </a:r>
            <a:r>
              <a:rPr lang="en-US" sz="5400">
                <a:solidFill>
                  <a:srgbClr val="483A00"/>
                </a:solidFill>
                <a:latin typeface="Baloo Thambi"/>
              </a:rPr>
              <a:t>o mô hình thuyền buồm theo cách của nhóm em</a:t>
            </a:r>
          </a:p>
        </p:txBody>
      </p:sp>
      <p:pic>
        <p:nvPicPr>
          <p:cNvPr id="14" name="Picture 13">
            <a:extLst>
              <a:ext uri="{FF2B5EF4-FFF2-40B4-BE49-F238E27FC236}">
                <a16:creationId xmlns:a16="http://schemas.microsoft.com/office/drawing/2014/main" xmlns="" id="{E920A308-CDBB-40FB-6CB7-326EECDECB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514850"/>
            <a:ext cx="3027112" cy="3722736"/>
          </a:xfrm>
          <a:prstGeom prst="rect">
            <a:avLst/>
          </a:prstGeom>
        </p:spPr>
      </p:pic>
      <p:pic>
        <p:nvPicPr>
          <p:cNvPr id="15" name="Picture 14">
            <a:extLst>
              <a:ext uri="{FF2B5EF4-FFF2-40B4-BE49-F238E27FC236}">
                <a16:creationId xmlns:a16="http://schemas.microsoft.com/office/drawing/2014/main" xmlns="" id="{81C185B2-CEAB-315A-090E-3A6B866239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8926" y="4009816"/>
            <a:ext cx="2276826" cy="3981434"/>
          </a:xfrm>
          <a:prstGeom prst="rect">
            <a:avLst/>
          </a:prstGeom>
        </p:spPr>
      </p:pic>
    </p:spTree>
    <p:extLst>
      <p:ext uri="{BB962C8B-B14F-4D97-AF65-F5344CB8AC3E}">
        <p14:creationId xmlns:p14="http://schemas.microsoft.com/office/powerpoint/2010/main" val="235820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2893351"/>
            <a:ext cx="9405505" cy="66294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2893351"/>
            <a:ext cx="6230542" cy="66294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8255701"/>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486055" y="201807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1201400" y="5520719"/>
            <a:ext cx="5632470" cy="553998"/>
          </a:xfrm>
          <a:prstGeom prst="rect">
            <a:avLst/>
          </a:prstGeom>
        </p:spPr>
        <p:txBody>
          <a:bodyPr wrap="square" lIns="0" tIns="0" rIns="0" bIns="0" rtlCol="0" anchor="t">
            <a:spAutoFit/>
          </a:bodyPr>
          <a:lstStyle/>
          <a:p>
            <a:pPr algn="ctr"/>
            <a:r>
              <a:rPr lang="en-US" sz="3600">
                <a:solidFill>
                  <a:srgbClr val="483A00"/>
                </a:solidFill>
                <a:latin typeface="Baloo Thambi"/>
              </a:rPr>
              <a:t>Làm thân thuyền</a:t>
            </a:r>
          </a:p>
        </p:txBody>
      </p:sp>
      <p:grpSp>
        <p:nvGrpSpPr>
          <p:cNvPr id="6" name="Group 6">
            <a:extLst>
              <a:ext uri="{FF2B5EF4-FFF2-40B4-BE49-F238E27FC236}">
                <a16:creationId xmlns:a16="http://schemas.microsoft.com/office/drawing/2014/main" xmlns="" id="{AFAC1838-2D4D-C9AA-6276-B30FDEE8C7D5}"/>
              </a:ext>
            </a:extLst>
          </p:cNvPr>
          <p:cNvGrpSpPr/>
          <p:nvPr/>
        </p:nvGrpSpPr>
        <p:grpSpPr>
          <a:xfrm>
            <a:off x="4267200" y="515839"/>
            <a:ext cx="10212578" cy="1846537"/>
            <a:chOff x="0" y="0"/>
            <a:chExt cx="952587" cy="196673"/>
          </a:xfrm>
        </p:grpSpPr>
        <p:sp>
          <p:nvSpPr>
            <p:cNvPr id="10" name="Freeform 7">
              <a:extLst>
                <a:ext uri="{FF2B5EF4-FFF2-40B4-BE49-F238E27FC236}">
                  <a16:creationId xmlns:a16="http://schemas.microsoft.com/office/drawing/2014/main" xmlns="" id="{4B54789B-78B6-F572-7FE3-DCD80BBE8069}"/>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A5F22E0B-AE80-335B-9476-70618F3939C8}"/>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7" name="TextBox 18">
            <a:extLst>
              <a:ext uri="{FF2B5EF4-FFF2-40B4-BE49-F238E27FC236}">
                <a16:creationId xmlns:a16="http://schemas.microsoft.com/office/drawing/2014/main" xmlns="" id="{1AEBBCF6-630C-9135-CDDC-E3C8A6C74270}"/>
              </a:ext>
            </a:extLst>
          </p:cNvPr>
          <p:cNvSpPr txBox="1"/>
          <p:nvPr/>
        </p:nvSpPr>
        <p:spPr>
          <a:xfrm>
            <a:off x="5583949" y="935172"/>
            <a:ext cx="7579080" cy="1107996"/>
          </a:xfrm>
          <a:prstGeom prst="rect">
            <a:avLst/>
          </a:prstGeom>
        </p:spPr>
        <p:txBody>
          <a:bodyPr lIns="0" tIns="0" rIns="0" bIns="0" rtlCol="0" anchor="t">
            <a:spAutoFit/>
          </a:bodyPr>
          <a:lstStyle/>
          <a:p>
            <a:pPr algn="ctr"/>
            <a:r>
              <a:rPr lang="en-US" sz="7200">
                <a:solidFill>
                  <a:srgbClr val="483A00"/>
                </a:solidFill>
                <a:latin typeface="Baloo Thambi"/>
              </a:rPr>
              <a:t>GỢI Ý</a:t>
            </a:r>
          </a:p>
        </p:txBody>
      </p:sp>
      <p:pic>
        <p:nvPicPr>
          <p:cNvPr id="19" name="Picture 18">
            <a:extLst>
              <a:ext uri="{FF2B5EF4-FFF2-40B4-BE49-F238E27FC236}">
                <a16:creationId xmlns:a16="http://schemas.microsoft.com/office/drawing/2014/main" xmlns="" id="{674296AE-5C10-A216-8825-25B5CAC52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4722" y="3864609"/>
            <a:ext cx="5029200" cy="4495800"/>
          </a:xfrm>
          <a:prstGeom prst="rect">
            <a:avLst/>
          </a:prstGeom>
        </p:spPr>
      </p:pic>
      <p:sp>
        <p:nvSpPr>
          <p:cNvPr id="20" name="Oval 19">
            <a:extLst>
              <a:ext uri="{FF2B5EF4-FFF2-40B4-BE49-F238E27FC236}">
                <a16:creationId xmlns:a16="http://schemas.microsoft.com/office/drawing/2014/main" xmlns="" id="{60C95867-DEAA-7E8A-01D0-5CF94D5DA3D1}"/>
              </a:ext>
            </a:extLst>
          </p:cNvPr>
          <p:cNvSpPr/>
          <p:nvPr/>
        </p:nvSpPr>
        <p:spPr>
          <a:xfrm>
            <a:off x="11582400" y="3162300"/>
            <a:ext cx="1143000" cy="1143000"/>
          </a:xfrm>
          <a:prstGeom prst="ellipse">
            <a:avLst/>
          </a:prstGeom>
          <a:solidFill>
            <a:srgbClr val="B9CDE5"/>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7030A0"/>
                </a:solidFill>
                <a:latin typeface="Baloo Thambi"/>
              </a:rPr>
              <a:t>1</a:t>
            </a:r>
          </a:p>
        </p:txBody>
      </p:sp>
    </p:spTree>
    <p:extLst>
      <p:ext uri="{BB962C8B-B14F-4D97-AF65-F5344CB8AC3E}">
        <p14:creationId xmlns:p14="http://schemas.microsoft.com/office/powerpoint/2010/main" val="357446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26"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2893351"/>
            <a:ext cx="9405505" cy="66294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2893351"/>
            <a:ext cx="6230542" cy="66294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8255701"/>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486055" y="201807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1201400" y="5520719"/>
            <a:ext cx="5632470" cy="553998"/>
          </a:xfrm>
          <a:prstGeom prst="rect">
            <a:avLst/>
          </a:prstGeom>
        </p:spPr>
        <p:txBody>
          <a:bodyPr wrap="square" lIns="0" tIns="0" rIns="0" bIns="0" rtlCol="0" anchor="t">
            <a:spAutoFit/>
          </a:bodyPr>
          <a:lstStyle/>
          <a:p>
            <a:pPr algn="ctr"/>
            <a:r>
              <a:rPr lang="en-US" sz="3600">
                <a:solidFill>
                  <a:srgbClr val="483A00"/>
                </a:solidFill>
                <a:latin typeface="Baloo Thambi"/>
              </a:rPr>
              <a:t>Làm cánh buồm</a:t>
            </a:r>
          </a:p>
        </p:txBody>
      </p:sp>
      <p:grpSp>
        <p:nvGrpSpPr>
          <p:cNvPr id="6" name="Group 6">
            <a:extLst>
              <a:ext uri="{FF2B5EF4-FFF2-40B4-BE49-F238E27FC236}">
                <a16:creationId xmlns:a16="http://schemas.microsoft.com/office/drawing/2014/main" xmlns="" id="{AFAC1838-2D4D-C9AA-6276-B30FDEE8C7D5}"/>
              </a:ext>
            </a:extLst>
          </p:cNvPr>
          <p:cNvGrpSpPr/>
          <p:nvPr/>
        </p:nvGrpSpPr>
        <p:grpSpPr>
          <a:xfrm>
            <a:off x="4267200" y="515839"/>
            <a:ext cx="10212578" cy="1846537"/>
            <a:chOff x="0" y="0"/>
            <a:chExt cx="952587" cy="196673"/>
          </a:xfrm>
        </p:grpSpPr>
        <p:sp>
          <p:nvSpPr>
            <p:cNvPr id="10" name="Freeform 7">
              <a:extLst>
                <a:ext uri="{FF2B5EF4-FFF2-40B4-BE49-F238E27FC236}">
                  <a16:creationId xmlns:a16="http://schemas.microsoft.com/office/drawing/2014/main" xmlns="" id="{4B54789B-78B6-F572-7FE3-DCD80BBE8069}"/>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A5F22E0B-AE80-335B-9476-70618F3939C8}"/>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7" name="TextBox 18">
            <a:extLst>
              <a:ext uri="{FF2B5EF4-FFF2-40B4-BE49-F238E27FC236}">
                <a16:creationId xmlns:a16="http://schemas.microsoft.com/office/drawing/2014/main" xmlns="" id="{1AEBBCF6-630C-9135-CDDC-E3C8A6C74270}"/>
              </a:ext>
            </a:extLst>
          </p:cNvPr>
          <p:cNvSpPr txBox="1"/>
          <p:nvPr/>
        </p:nvSpPr>
        <p:spPr>
          <a:xfrm>
            <a:off x="5583949" y="935172"/>
            <a:ext cx="7579080" cy="1107996"/>
          </a:xfrm>
          <a:prstGeom prst="rect">
            <a:avLst/>
          </a:prstGeom>
        </p:spPr>
        <p:txBody>
          <a:bodyPr lIns="0" tIns="0" rIns="0" bIns="0" rtlCol="0" anchor="t">
            <a:spAutoFit/>
          </a:bodyPr>
          <a:lstStyle/>
          <a:p>
            <a:pPr algn="ctr"/>
            <a:r>
              <a:rPr lang="en-US" sz="7200">
                <a:solidFill>
                  <a:srgbClr val="483A00"/>
                </a:solidFill>
                <a:latin typeface="Baloo Thambi"/>
              </a:rPr>
              <a:t>GỢI Ý</a:t>
            </a:r>
          </a:p>
        </p:txBody>
      </p:sp>
      <p:pic>
        <p:nvPicPr>
          <p:cNvPr id="19" name="Picture 18">
            <a:extLst>
              <a:ext uri="{FF2B5EF4-FFF2-40B4-BE49-F238E27FC236}">
                <a16:creationId xmlns:a16="http://schemas.microsoft.com/office/drawing/2014/main" xmlns="" id="{674296AE-5C10-A216-8825-25B5CAC522C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790827" y="3864609"/>
            <a:ext cx="4216990" cy="4495800"/>
          </a:xfrm>
          <a:prstGeom prst="rect">
            <a:avLst/>
          </a:prstGeom>
        </p:spPr>
      </p:pic>
      <p:sp>
        <p:nvSpPr>
          <p:cNvPr id="20" name="Oval 19">
            <a:extLst>
              <a:ext uri="{FF2B5EF4-FFF2-40B4-BE49-F238E27FC236}">
                <a16:creationId xmlns:a16="http://schemas.microsoft.com/office/drawing/2014/main" xmlns="" id="{60C95867-DEAA-7E8A-01D0-5CF94D5DA3D1}"/>
              </a:ext>
            </a:extLst>
          </p:cNvPr>
          <p:cNvSpPr/>
          <p:nvPr/>
        </p:nvSpPr>
        <p:spPr>
          <a:xfrm>
            <a:off x="11582400" y="3162300"/>
            <a:ext cx="1143000" cy="1143000"/>
          </a:xfrm>
          <a:prstGeom prst="ellipse">
            <a:avLst/>
          </a:prstGeom>
          <a:solidFill>
            <a:srgbClr val="B9CDE5"/>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7030A0"/>
                </a:solidFill>
                <a:latin typeface="Baloo Thambi"/>
              </a:rPr>
              <a:t>2</a:t>
            </a:r>
          </a:p>
        </p:txBody>
      </p:sp>
    </p:spTree>
    <p:extLst>
      <p:ext uri="{BB962C8B-B14F-4D97-AF65-F5344CB8AC3E}">
        <p14:creationId xmlns:p14="http://schemas.microsoft.com/office/powerpoint/2010/main" val="41409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26"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2893351"/>
            <a:ext cx="9405505" cy="66294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2893351"/>
            <a:ext cx="6230542" cy="66294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8255701"/>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486055" y="201807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1918875" y="5654053"/>
            <a:ext cx="4565670" cy="1107996"/>
          </a:xfrm>
          <a:prstGeom prst="rect">
            <a:avLst/>
          </a:prstGeom>
        </p:spPr>
        <p:txBody>
          <a:bodyPr wrap="square" lIns="0" tIns="0" rIns="0" bIns="0" rtlCol="0" anchor="t">
            <a:spAutoFit/>
          </a:bodyPr>
          <a:lstStyle/>
          <a:p>
            <a:pPr algn="ctr"/>
            <a:r>
              <a:rPr lang="en-US" sz="3600">
                <a:solidFill>
                  <a:srgbClr val="483A00"/>
                </a:solidFill>
                <a:latin typeface="Baloo Thambi"/>
              </a:rPr>
              <a:t>Gắn cánh buồm vào cột buồm</a:t>
            </a:r>
          </a:p>
        </p:txBody>
      </p:sp>
      <p:grpSp>
        <p:nvGrpSpPr>
          <p:cNvPr id="6" name="Group 6">
            <a:extLst>
              <a:ext uri="{FF2B5EF4-FFF2-40B4-BE49-F238E27FC236}">
                <a16:creationId xmlns:a16="http://schemas.microsoft.com/office/drawing/2014/main" xmlns="" id="{AFAC1838-2D4D-C9AA-6276-B30FDEE8C7D5}"/>
              </a:ext>
            </a:extLst>
          </p:cNvPr>
          <p:cNvGrpSpPr/>
          <p:nvPr/>
        </p:nvGrpSpPr>
        <p:grpSpPr>
          <a:xfrm>
            <a:off x="4267200" y="515839"/>
            <a:ext cx="10212578" cy="1846537"/>
            <a:chOff x="0" y="0"/>
            <a:chExt cx="952587" cy="196673"/>
          </a:xfrm>
        </p:grpSpPr>
        <p:sp>
          <p:nvSpPr>
            <p:cNvPr id="10" name="Freeform 7">
              <a:extLst>
                <a:ext uri="{FF2B5EF4-FFF2-40B4-BE49-F238E27FC236}">
                  <a16:creationId xmlns:a16="http://schemas.microsoft.com/office/drawing/2014/main" xmlns="" id="{4B54789B-78B6-F572-7FE3-DCD80BBE8069}"/>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A5F22E0B-AE80-335B-9476-70618F3939C8}"/>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7" name="TextBox 18">
            <a:extLst>
              <a:ext uri="{FF2B5EF4-FFF2-40B4-BE49-F238E27FC236}">
                <a16:creationId xmlns:a16="http://schemas.microsoft.com/office/drawing/2014/main" xmlns="" id="{1AEBBCF6-630C-9135-CDDC-E3C8A6C74270}"/>
              </a:ext>
            </a:extLst>
          </p:cNvPr>
          <p:cNvSpPr txBox="1"/>
          <p:nvPr/>
        </p:nvSpPr>
        <p:spPr>
          <a:xfrm>
            <a:off x="5583949" y="935172"/>
            <a:ext cx="7579080" cy="1107996"/>
          </a:xfrm>
          <a:prstGeom prst="rect">
            <a:avLst/>
          </a:prstGeom>
        </p:spPr>
        <p:txBody>
          <a:bodyPr lIns="0" tIns="0" rIns="0" bIns="0" rtlCol="0" anchor="t">
            <a:spAutoFit/>
          </a:bodyPr>
          <a:lstStyle/>
          <a:p>
            <a:pPr algn="ctr"/>
            <a:r>
              <a:rPr lang="en-US" sz="7200">
                <a:solidFill>
                  <a:srgbClr val="483A00"/>
                </a:solidFill>
                <a:latin typeface="Baloo Thambi"/>
              </a:rPr>
              <a:t>GỢI Ý</a:t>
            </a:r>
          </a:p>
        </p:txBody>
      </p:sp>
      <p:pic>
        <p:nvPicPr>
          <p:cNvPr id="19" name="Picture 18">
            <a:extLst>
              <a:ext uri="{FF2B5EF4-FFF2-40B4-BE49-F238E27FC236}">
                <a16:creationId xmlns:a16="http://schemas.microsoft.com/office/drawing/2014/main" xmlns="" id="{674296AE-5C10-A216-8825-25B5CAC522C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55738" y="3864609"/>
            <a:ext cx="3287168" cy="4495800"/>
          </a:xfrm>
          <a:prstGeom prst="rect">
            <a:avLst/>
          </a:prstGeom>
        </p:spPr>
      </p:pic>
      <p:sp>
        <p:nvSpPr>
          <p:cNvPr id="20" name="Oval 19">
            <a:extLst>
              <a:ext uri="{FF2B5EF4-FFF2-40B4-BE49-F238E27FC236}">
                <a16:creationId xmlns:a16="http://schemas.microsoft.com/office/drawing/2014/main" xmlns="" id="{60C95867-DEAA-7E8A-01D0-5CF94D5DA3D1}"/>
              </a:ext>
            </a:extLst>
          </p:cNvPr>
          <p:cNvSpPr/>
          <p:nvPr/>
        </p:nvSpPr>
        <p:spPr>
          <a:xfrm>
            <a:off x="11582400" y="3162300"/>
            <a:ext cx="1143000" cy="1143000"/>
          </a:xfrm>
          <a:prstGeom prst="ellipse">
            <a:avLst/>
          </a:prstGeom>
          <a:solidFill>
            <a:srgbClr val="B9CDE5"/>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7030A0"/>
                </a:solidFill>
                <a:latin typeface="Baloo Thambi"/>
              </a:rPr>
              <a:t>3</a:t>
            </a:r>
          </a:p>
        </p:txBody>
      </p:sp>
    </p:spTree>
    <p:extLst>
      <p:ext uri="{BB962C8B-B14F-4D97-AF65-F5344CB8AC3E}">
        <p14:creationId xmlns:p14="http://schemas.microsoft.com/office/powerpoint/2010/main" val="29226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26"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2893351"/>
            <a:ext cx="9405505" cy="66294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2893351"/>
            <a:ext cx="6230542" cy="66294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8255701"/>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486055" y="201807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1918875" y="5654053"/>
            <a:ext cx="4565670" cy="1107996"/>
          </a:xfrm>
          <a:prstGeom prst="rect">
            <a:avLst/>
          </a:prstGeom>
        </p:spPr>
        <p:txBody>
          <a:bodyPr wrap="square" lIns="0" tIns="0" rIns="0" bIns="0" rtlCol="0" anchor="t">
            <a:spAutoFit/>
          </a:bodyPr>
          <a:lstStyle/>
          <a:p>
            <a:pPr algn="ctr"/>
            <a:r>
              <a:rPr lang="en-US" sz="3600">
                <a:solidFill>
                  <a:srgbClr val="483A00"/>
                </a:solidFill>
                <a:latin typeface="Baloo Thambi"/>
              </a:rPr>
              <a:t>Gắn cột buồm vào thân thuyền</a:t>
            </a:r>
          </a:p>
        </p:txBody>
      </p:sp>
      <p:grpSp>
        <p:nvGrpSpPr>
          <p:cNvPr id="6" name="Group 6">
            <a:extLst>
              <a:ext uri="{FF2B5EF4-FFF2-40B4-BE49-F238E27FC236}">
                <a16:creationId xmlns:a16="http://schemas.microsoft.com/office/drawing/2014/main" xmlns="" id="{AFAC1838-2D4D-C9AA-6276-B30FDEE8C7D5}"/>
              </a:ext>
            </a:extLst>
          </p:cNvPr>
          <p:cNvGrpSpPr/>
          <p:nvPr/>
        </p:nvGrpSpPr>
        <p:grpSpPr>
          <a:xfrm>
            <a:off x="4267200" y="515839"/>
            <a:ext cx="10212578" cy="1846537"/>
            <a:chOff x="0" y="0"/>
            <a:chExt cx="952587" cy="196673"/>
          </a:xfrm>
        </p:grpSpPr>
        <p:sp>
          <p:nvSpPr>
            <p:cNvPr id="10" name="Freeform 7">
              <a:extLst>
                <a:ext uri="{FF2B5EF4-FFF2-40B4-BE49-F238E27FC236}">
                  <a16:creationId xmlns:a16="http://schemas.microsoft.com/office/drawing/2014/main" xmlns="" id="{4B54789B-78B6-F572-7FE3-DCD80BBE8069}"/>
                </a:ext>
              </a:extLst>
            </p:cNvPr>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16" name="TextBox 8">
              <a:extLst>
                <a:ext uri="{FF2B5EF4-FFF2-40B4-BE49-F238E27FC236}">
                  <a16:creationId xmlns:a16="http://schemas.microsoft.com/office/drawing/2014/main" xmlns="" id="{A5F22E0B-AE80-335B-9476-70618F3939C8}"/>
                </a:ext>
              </a:extLst>
            </p:cNvPr>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17" name="TextBox 18">
            <a:extLst>
              <a:ext uri="{FF2B5EF4-FFF2-40B4-BE49-F238E27FC236}">
                <a16:creationId xmlns:a16="http://schemas.microsoft.com/office/drawing/2014/main" xmlns="" id="{1AEBBCF6-630C-9135-CDDC-E3C8A6C74270}"/>
              </a:ext>
            </a:extLst>
          </p:cNvPr>
          <p:cNvSpPr txBox="1"/>
          <p:nvPr/>
        </p:nvSpPr>
        <p:spPr>
          <a:xfrm>
            <a:off x="5583949" y="935172"/>
            <a:ext cx="7579080" cy="1107996"/>
          </a:xfrm>
          <a:prstGeom prst="rect">
            <a:avLst/>
          </a:prstGeom>
        </p:spPr>
        <p:txBody>
          <a:bodyPr lIns="0" tIns="0" rIns="0" bIns="0" rtlCol="0" anchor="t">
            <a:spAutoFit/>
          </a:bodyPr>
          <a:lstStyle/>
          <a:p>
            <a:pPr algn="ctr"/>
            <a:r>
              <a:rPr lang="en-US" sz="7200">
                <a:solidFill>
                  <a:srgbClr val="483A00"/>
                </a:solidFill>
                <a:latin typeface="Baloo Thambi"/>
              </a:rPr>
              <a:t>GỢI Ý</a:t>
            </a:r>
          </a:p>
        </p:txBody>
      </p:sp>
      <p:pic>
        <p:nvPicPr>
          <p:cNvPr id="19" name="Picture 18">
            <a:extLst>
              <a:ext uri="{FF2B5EF4-FFF2-40B4-BE49-F238E27FC236}">
                <a16:creationId xmlns:a16="http://schemas.microsoft.com/office/drawing/2014/main" xmlns="" id="{674296AE-5C10-A216-8825-25B5CAC522C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55738" y="4263041"/>
            <a:ext cx="3287168" cy="3698936"/>
          </a:xfrm>
          <a:prstGeom prst="rect">
            <a:avLst/>
          </a:prstGeom>
        </p:spPr>
      </p:pic>
      <p:sp>
        <p:nvSpPr>
          <p:cNvPr id="20" name="Oval 19">
            <a:extLst>
              <a:ext uri="{FF2B5EF4-FFF2-40B4-BE49-F238E27FC236}">
                <a16:creationId xmlns:a16="http://schemas.microsoft.com/office/drawing/2014/main" xmlns="" id="{60C95867-DEAA-7E8A-01D0-5CF94D5DA3D1}"/>
              </a:ext>
            </a:extLst>
          </p:cNvPr>
          <p:cNvSpPr/>
          <p:nvPr/>
        </p:nvSpPr>
        <p:spPr>
          <a:xfrm>
            <a:off x="11582400" y="3162300"/>
            <a:ext cx="1143000" cy="1143000"/>
          </a:xfrm>
          <a:prstGeom prst="ellipse">
            <a:avLst/>
          </a:prstGeom>
          <a:solidFill>
            <a:srgbClr val="B9CDE5"/>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7030A0"/>
                </a:solidFill>
                <a:latin typeface="Baloo Thambi"/>
              </a:rPr>
              <a:t>4</a:t>
            </a:r>
          </a:p>
        </p:txBody>
      </p:sp>
    </p:spTree>
    <p:extLst>
      <p:ext uri="{BB962C8B-B14F-4D97-AF65-F5344CB8AC3E}">
        <p14:creationId xmlns:p14="http://schemas.microsoft.com/office/powerpoint/2010/main" val="24022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26"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82103" y="-11103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6422"/>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930" y="787810"/>
            <a:ext cx="14163379" cy="238626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15502161" y="1130941"/>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TextBox 14"/>
          <p:cNvSpPr txBox="1"/>
          <p:nvPr/>
        </p:nvSpPr>
        <p:spPr>
          <a:xfrm>
            <a:off x="4246137" y="924319"/>
            <a:ext cx="10120508" cy="2257028"/>
          </a:xfrm>
          <a:prstGeom prst="rect">
            <a:avLst/>
          </a:prstGeom>
        </p:spPr>
        <p:txBody>
          <a:bodyPr wrap="square" lIns="0" tIns="0" rIns="0" bIns="0" rtlCol="0" anchor="t">
            <a:spAutoFit/>
          </a:bodyPr>
          <a:lstStyle/>
          <a:p>
            <a:pPr algn="ctr">
              <a:lnSpc>
                <a:spcPts val="8804"/>
              </a:lnSpc>
            </a:pPr>
            <a:r>
              <a:rPr lang="vi-VN" sz="6600">
                <a:solidFill>
                  <a:srgbClr val="483A00"/>
                </a:solidFill>
                <a:latin typeface="Baloo Thambi"/>
              </a:rPr>
              <a:t>Trưng bày và giới thiệu mô hình thuyền buồm</a:t>
            </a:r>
          </a:p>
        </p:txBody>
      </p:sp>
      <p:sp>
        <p:nvSpPr>
          <p:cNvPr id="17" name="TextBox 11">
            <a:extLst>
              <a:ext uri="{FF2B5EF4-FFF2-40B4-BE49-F238E27FC236}">
                <a16:creationId xmlns:a16="http://schemas.microsoft.com/office/drawing/2014/main" xmlns="" id="{94182858-0620-A68F-0D8D-07F61861A7C3}"/>
              </a:ext>
            </a:extLst>
          </p:cNvPr>
          <p:cNvSpPr txBox="1"/>
          <p:nvPr/>
        </p:nvSpPr>
        <p:spPr>
          <a:xfrm>
            <a:off x="490555" y="69323"/>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6</a:t>
            </a:r>
          </a:p>
        </p:txBody>
      </p:sp>
      <p:sp>
        <p:nvSpPr>
          <p:cNvPr id="18" name="TextBox 5">
            <a:extLst>
              <a:ext uri="{FF2B5EF4-FFF2-40B4-BE49-F238E27FC236}">
                <a16:creationId xmlns:a16="http://schemas.microsoft.com/office/drawing/2014/main" xmlns="" id="{DCA4B72F-7927-DFF9-5290-4CE2CC1E95AD}"/>
              </a:ext>
            </a:extLst>
          </p:cNvPr>
          <p:cNvSpPr txBox="1"/>
          <p:nvPr/>
        </p:nvSpPr>
        <p:spPr>
          <a:xfrm>
            <a:off x="7467601" y="9577767"/>
            <a:ext cx="2448594" cy="367656"/>
          </a:xfrm>
          <a:prstGeom prst="rect">
            <a:avLst/>
          </a:prstGeom>
          <a:solidFill>
            <a:schemeClr val="accent3">
              <a:lumMod val="40000"/>
              <a:lumOff val="60000"/>
            </a:schemeClr>
          </a:solidFill>
        </p:spPr>
        <p:txBody>
          <a:bodyPr wrap="square" lIns="0" tIns="0" rIns="0" bIns="0" rtlCol="0" anchor="t">
            <a:spAutoFit/>
          </a:bodyPr>
          <a:lstStyle/>
          <a:p>
            <a:r>
              <a:rPr lang="en-US" sz="2400">
                <a:solidFill>
                  <a:srgbClr val="558ED5"/>
                </a:solidFill>
                <a:latin typeface="Montserrat Medium" panose="00000600000000000000" pitchFamily="2" charset="0"/>
              </a:rPr>
              <a:t>(Trang 30 SGK)</a:t>
            </a:r>
          </a:p>
        </p:txBody>
      </p:sp>
      <p:pic>
        <p:nvPicPr>
          <p:cNvPr id="20" name="Picture 19">
            <a:extLst>
              <a:ext uri="{FF2B5EF4-FFF2-40B4-BE49-F238E27FC236}">
                <a16:creationId xmlns:a16="http://schemas.microsoft.com/office/drawing/2014/main" xmlns="" id="{9B5ABF92-34F5-1B6F-6408-C91A32C4D0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74532" y="4561615"/>
            <a:ext cx="3812495" cy="4264825"/>
          </a:xfrm>
          <a:prstGeom prst="rect">
            <a:avLst/>
          </a:prstGeom>
        </p:spPr>
      </p:pic>
      <p:pic>
        <p:nvPicPr>
          <p:cNvPr id="10" name="Picture 9">
            <a:extLst>
              <a:ext uri="{FF2B5EF4-FFF2-40B4-BE49-F238E27FC236}">
                <a16:creationId xmlns:a16="http://schemas.microsoft.com/office/drawing/2014/main" xmlns="" id="{322AB2CB-CD57-2B1E-0A16-C0F8E19F54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5075" y="3444442"/>
            <a:ext cx="3047045" cy="3242207"/>
          </a:xfrm>
          <a:prstGeom prst="rect">
            <a:avLst/>
          </a:prstGeom>
          <a:effectLst>
            <a:outerShdw blurRad="63500" sx="102000" sy="102000" algn="ctr" rotWithShape="0">
              <a:prstClr val="black">
                <a:alpha val="40000"/>
              </a:prstClr>
            </a:outerShdw>
          </a:effectLst>
        </p:spPr>
      </p:pic>
      <p:grpSp>
        <p:nvGrpSpPr>
          <p:cNvPr id="11" name="Group 3">
            <a:extLst>
              <a:ext uri="{FF2B5EF4-FFF2-40B4-BE49-F238E27FC236}">
                <a16:creationId xmlns:a16="http://schemas.microsoft.com/office/drawing/2014/main" xmlns="" id="{27CEE8B1-84F7-1112-6D69-E2CDCC7BBC6A}"/>
              </a:ext>
            </a:extLst>
          </p:cNvPr>
          <p:cNvGrpSpPr/>
          <p:nvPr/>
        </p:nvGrpSpPr>
        <p:grpSpPr>
          <a:xfrm>
            <a:off x="2549379" y="3724353"/>
            <a:ext cx="6080335" cy="5027937"/>
            <a:chOff x="0" y="0"/>
            <a:chExt cx="1358082" cy="1078085"/>
          </a:xfrm>
        </p:grpSpPr>
        <p:sp>
          <p:nvSpPr>
            <p:cNvPr id="19" name="Freeform 4">
              <a:extLst>
                <a:ext uri="{FF2B5EF4-FFF2-40B4-BE49-F238E27FC236}">
                  <a16:creationId xmlns:a16="http://schemas.microsoft.com/office/drawing/2014/main" xmlns="" id="{E2951B5E-043E-8A3D-7CE7-F8EB83ACB44C}"/>
                </a:ext>
              </a:extLst>
            </p:cNvPr>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21" name="TextBox 5">
              <a:extLst>
                <a:ext uri="{FF2B5EF4-FFF2-40B4-BE49-F238E27FC236}">
                  <a16:creationId xmlns:a16="http://schemas.microsoft.com/office/drawing/2014/main" xmlns="" id="{FB387866-9EA8-0AC1-204F-D50AF60E490C}"/>
                </a:ext>
              </a:extLst>
            </p:cNvPr>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sp>
        <p:nvSpPr>
          <p:cNvPr id="22" name="TextBox 11">
            <a:extLst>
              <a:ext uri="{FF2B5EF4-FFF2-40B4-BE49-F238E27FC236}">
                <a16:creationId xmlns:a16="http://schemas.microsoft.com/office/drawing/2014/main" xmlns="" id="{F355D54B-DDB1-7779-3990-9045E05C8977}"/>
              </a:ext>
            </a:extLst>
          </p:cNvPr>
          <p:cNvSpPr txBox="1"/>
          <p:nvPr/>
        </p:nvSpPr>
        <p:spPr>
          <a:xfrm>
            <a:off x="3507220" y="3899852"/>
            <a:ext cx="4894146" cy="984885"/>
          </a:xfrm>
          <a:prstGeom prst="rect">
            <a:avLst/>
          </a:prstGeom>
        </p:spPr>
        <p:txBody>
          <a:bodyPr wrap="square" lIns="0" tIns="0" rIns="0" bIns="0" rtlCol="0" anchor="t">
            <a:spAutoFit/>
          </a:bodyPr>
          <a:lstStyle/>
          <a:p>
            <a:pPr algn="r"/>
            <a:r>
              <a:rPr lang="en-US" sz="3200">
                <a:solidFill>
                  <a:srgbClr val="483A00"/>
                </a:solidFill>
                <a:latin typeface="Kurale"/>
              </a:rPr>
              <a:t>Quy trình làm mô hình thuyền buồm.</a:t>
            </a:r>
          </a:p>
        </p:txBody>
      </p:sp>
      <p:sp>
        <p:nvSpPr>
          <p:cNvPr id="24" name="TextBox 11">
            <a:extLst>
              <a:ext uri="{FF2B5EF4-FFF2-40B4-BE49-F238E27FC236}">
                <a16:creationId xmlns:a16="http://schemas.microsoft.com/office/drawing/2014/main" xmlns="" id="{6BE01544-2E2F-B7D3-54C3-F3012AB0E844}"/>
              </a:ext>
            </a:extLst>
          </p:cNvPr>
          <p:cNvSpPr txBox="1"/>
          <p:nvPr/>
        </p:nvSpPr>
        <p:spPr>
          <a:xfrm>
            <a:off x="3507220" y="5629836"/>
            <a:ext cx="4894146" cy="984885"/>
          </a:xfrm>
          <a:prstGeom prst="rect">
            <a:avLst/>
          </a:prstGeom>
        </p:spPr>
        <p:txBody>
          <a:bodyPr wrap="square" lIns="0" tIns="0" rIns="0" bIns="0" rtlCol="0" anchor="t">
            <a:spAutoFit/>
          </a:bodyPr>
          <a:lstStyle/>
          <a:p>
            <a:pPr algn="r"/>
            <a:r>
              <a:rPr lang="en-US" sz="3200">
                <a:solidFill>
                  <a:srgbClr val="483A00"/>
                </a:solidFill>
                <a:latin typeface="Kurale"/>
              </a:rPr>
              <a:t>Vật liệu sử dụng để làm các bộ phận của mô hình</a:t>
            </a:r>
          </a:p>
        </p:txBody>
      </p:sp>
      <p:sp>
        <p:nvSpPr>
          <p:cNvPr id="25" name="TextBox 11">
            <a:extLst>
              <a:ext uri="{FF2B5EF4-FFF2-40B4-BE49-F238E27FC236}">
                <a16:creationId xmlns:a16="http://schemas.microsoft.com/office/drawing/2014/main" xmlns="" id="{FF16ED1C-E9FF-40DF-B2F1-3130C114051E}"/>
              </a:ext>
            </a:extLst>
          </p:cNvPr>
          <p:cNvSpPr txBox="1"/>
          <p:nvPr/>
        </p:nvSpPr>
        <p:spPr>
          <a:xfrm>
            <a:off x="3507220" y="7359821"/>
            <a:ext cx="4894146" cy="984885"/>
          </a:xfrm>
          <a:prstGeom prst="rect">
            <a:avLst/>
          </a:prstGeom>
        </p:spPr>
        <p:txBody>
          <a:bodyPr wrap="square" lIns="0" tIns="0" rIns="0" bIns="0" rtlCol="0" anchor="t">
            <a:spAutoFit/>
          </a:bodyPr>
          <a:lstStyle/>
          <a:p>
            <a:pPr algn="r"/>
            <a:r>
              <a:rPr lang="en-US" sz="3200">
                <a:solidFill>
                  <a:srgbClr val="483A00"/>
                </a:solidFill>
                <a:latin typeface="Kurale"/>
              </a:rPr>
              <a:t>Khó khăn và thuận lợi khi tạo mô hình</a:t>
            </a:r>
          </a:p>
        </p:txBody>
      </p:sp>
      <p:sp>
        <p:nvSpPr>
          <p:cNvPr id="12" name="Freeform 12"/>
          <p:cNvSpPr/>
          <p:nvPr/>
        </p:nvSpPr>
        <p:spPr>
          <a:xfrm>
            <a:off x="2763478" y="3838075"/>
            <a:ext cx="936606" cy="1178565"/>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6" name="Freeform 12">
            <a:extLst>
              <a:ext uri="{FF2B5EF4-FFF2-40B4-BE49-F238E27FC236}">
                <a16:creationId xmlns:a16="http://schemas.microsoft.com/office/drawing/2014/main" xmlns="" id="{EF5D2BCB-BC07-16EC-96AE-7FECE04E4487}"/>
              </a:ext>
            </a:extLst>
          </p:cNvPr>
          <p:cNvSpPr/>
          <p:nvPr/>
        </p:nvSpPr>
        <p:spPr>
          <a:xfrm>
            <a:off x="2635784" y="5405680"/>
            <a:ext cx="936606" cy="1178565"/>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12">
            <a:extLst>
              <a:ext uri="{FF2B5EF4-FFF2-40B4-BE49-F238E27FC236}">
                <a16:creationId xmlns:a16="http://schemas.microsoft.com/office/drawing/2014/main" xmlns="" id="{DFDF2847-DCE6-C935-75D0-D97121A65566}"/>
              </a:ext>
            </a:extLst>
          </p:cNvPr>
          <p:cNvSpPr/>
          <p:nvPr/>
        </p:nvSpPr>
        <p:spPr>
          <a:xfrm>
            <a:off x="2635784" y="6919773"/>
            <a:ext cx="936606" cy="1178565"/>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23011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2" presetClass="entr" presetSubtype="1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3000" fill="hold"/>
                                        <p:tgtEl>
                                          <p:spTgt spid="10"/>
                                        </p:tgtEl>
                                        <p:attrNameLst>
                                          <p:attrName>ppt_x</p:attrName>
                                        </p:attrNameLst>
                                      </p:cBhvr>
                                      <p:tavLst>
                                        <p:tav tm="0">
                                          <p:val>
                                            <p:strVal val="0-#ppt_w/2"/>
                                          </p:val>
                                        </p:tav>
                                        <p:tav tm="100000">
                                          <p:val>
                                            <p:strVal val="#ppt_x"/>
                                          </p:val>
                                        </p:tav>
                                      </p:tavLst>
                                    </p:anim>
                                    <p:anim calcmode="lin" valueType="num">
                                      <p:cBhvr additive="base">
                                        <p:cTn id="27"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randombar(horizont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animBg="1"/>
      <p:bldP spid="22"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7893573" y="1122786"/>
            <a:ext cx="9405505" cy="82296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8168" y="1128598"/>
            <a:ext cx="6230542" cy="82296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381000" y="8160160"/>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6722860" y="708625"/>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077204" y="2856588"/>
            <a:ext cx="5632470" cy="3693319"/>
          </a:xfrm>
          <a:prstGeom prst="rect">
            <a:avLst/>
          </a:prstGeom>
        </p:spPr>
        <p:txBody>
          <a:bodyPr wrap="square" lIns="0" tIns="0" rIns="0" bIns="0" rtlCol="0" anchor="t">
            <a:spAutoFit/>
          </a:bodyPr>
          <a:lstStyle/>
          <a:p>
            <a:pPr algn="ctr"/>
            <a:r>
              <a:rPr lang="vi-VN" sz="4800">
                <a:solidFill>
                  <a:srgbClr val="483A00"/>
                </a:solidFill>
                <a:latin typeface="Baloo Thambi"/>
              </a:rPr>
              <a:t>Dựa vào mô hình vừa t</a:t>
            </a:r>
            <a:r>
              <a:rPr lang="vi-VN" sz="4800">
                <a:solidFill>
                  <a:srgbClr val="483A00"/>
                </a:solidFill>
                <a:latin typeface="Raleway Black" pitchFamily="2" charset="0"/>
              </a:rPr>
              <a:t>ạ</a:t>
            </a:r>
            <a:r>
              <a:rPr lang="vi-VN" sz="4800">
                <a:solidFill>
                  <a:srgbClr val="483A00"/>
                </a:solidFill>
                <a:latin typeface="Baloo Thambi"/>
              </a:rPr>
              <a:t>o, giải thích cho b</a:t>
            </a:r>
            <a:r>
              <a:rPr lang="vi-VN" sz="4800">
                <a:solidFill>
                  <a:srgbClr val="483A00"/>
                </a:solidFill>
                <a:latin typeface="Raleway Black" pitchFamily="2" charset="0"/>
              </a:rPr>
              <a:t>ạ</a:t>
            </a:r>
            <a:r>
              <a:rPr lang="vi-VN" sz="4800">
                <a:solidFill>
                  <a:srgbClr val="483A00"/>
                </a:solidFill>
                <a:latin typeface="Baloo Thambi"/>
              </a:rPr>
              <a:t>n về việc sử dụng năng lượng gió của con người</a:t>
            </a:r>
            <a:endParaRPr lang="en-US" sz="4800">
              <a:solidFill>
                <a:srgbClr val="483A00"/>
              </a:solidFill>
              <a:latin typeface="Baloo Thambi"/>
            </a:endParaRPr>
          </a:p>
        </p:txBody>
      </p:sp>
      <p:pic>
        <p:nvPicPr>
          <p:cNvPr id="14" name="Picture 13">
            <a:extLst>
              <a:ext uri="{FF2B5EF4-FFF2-40B4-BE49-F238E27FC236}">
                <a16:creationId xmlns:a16="http://schemas.microsoft.com/office/drawing/2014/main" xmlns="" id="{E920A308-CDBB-40FB-6CB7-326EECDECB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1194" y="2338513"/>
            <a:ext cx="3027112" cy="3722736"/>
          </a:xfrm>
          <a:prstGeom prst="rect">
            <a:avLst/>
          </a:prstGeom>
        </p:spPr>
      </p:pic>
      <p:pic>
        <p:nvPicPr>
          <p:cNvPr id="15" name="Picture 14">
            <a:extLst>
              <a:ext uri="{FF2B5EF4-FFF2-40B4-BE49-F238E27FC236}">
                <a16:creationId xmlns:a16="http://schemas.microsoft.com/office/drawing/2014/main" xmlns="" id="{81C185B2-CEAB-315A-090E-3A6B866239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39800" y="4559190"/>
            <a:ext cx="2276826" cy="3981434"/>
          </a:xfrm>
          <a:prstGeom prst="rect">
            <a:avLst/>
          </a:prstGeom>
        </p:spPr>
      </p:pic>
    </p:spTree>
    <p:extLst>
      <p:ext uri="{BB962C8B-B14F-4D97-AF65-F5344CB8AC3E}">
        <p14:creationId xmlns:p14="http://schemas.microsoft.com/office/powerpoint/2010/main" val="39317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2110880" y="4559741"/>
            <a:ext cx="6137575" cy="4872186"/>
            <a:chOff x="0" y="0"/>
            <a:chExt cx="1358082" cy="1078085"/>
          </a:xfrm>
        </p:grpSpPr>
        <p:sp>
          <p:nvSpPr>
            <p:cNvPr id="4" name="Freeform 4"/>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037711" y="1382738"/>
            <a:ext cx="10212578" cy="2108515"/>
            <a:chOff x="0" y="0"/>
            <a:chExt cx="952587" cy="196673"/>
          </a:xfrm>
        </p:grpSpPr>
        <p:sp>
          <p:nvSpPr>
            <p:cNvPr id="7" name="Freeform 7"/>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64814" y="4640558"/>
            <a:ext cx="6137575" cy="4872186"/>
            <a:chOff x="0" y="0"/>
            <a:chExt cx="1358082" cy="1078085"/>
          </a:xfrm>
        </p:grpSpPr>
        <p:sp>
          <p:nvSpPr>
            <p:cNvPr id="13" name="Freeform 13"/>
            <p:cNvSpPr/>
            <p:nvPr/>
          </p:nvSpPr>
          <p:spPr>
            <a:xfrm>
              <a:off x="0" y="0"/>
              <a:ext cx="1358082" cy="1078085"/>
            </a:xfrm>
            <a:custGeom>
              <a:avLst/>
              <a:gdLst/>
              <a:ahLst/>
              <a:cxnLst/>
              <a:rect l="l" t="t" r="r" b="b"/>
              <a:pathLst>
                <a:path w="1358082" h="1078085">
                  <a:moveTo>
                    <a:pt x="80843" y="0"/>
                  </a:moveTo>
                  <a:lnTo>
                    <a:pt x="1277239" y="0"/>
                  </a:lnTo>
                  <a:cubicBezTo>
                    <a:pt x="1298680" y="0"/>
                    <a:pt x="1319243" y="8517"/>
                    <a:pt x="1334404" y="23678"/>
                  </a:cubicBezTo>
                  <a:cubicBezTo>
                    <a:pt x="1349565" y="38839"/>
                    <a:pt x="1358082" y="59402"/>
                    <a:pt x="1358082" y="80843"/>
                  </a:cubicBezTo>
                  <a:lnTo>
                    <a:pt x="1358082" y="997243"/>
                  </a:lnTo>
                  <a:cubicBezTo>
                    <a:pt x="1358082" y="1018683"/>
                    <a:pt x="1349565" y="1039246"/>
                    <a:pt x="1334404" y="1054407"/>
                  </a:cubicBezTo>
                  <a:cubicBezTo>
                    <a:pt x="1319243" y="1069568"/>
                    <a:pt x="1298680" y="1078085"/>
                    <a:pt x="1277239" y="1078085"/>
                  </a:cubicBezTo>
                  <a:lnTo>
                    <a:pt x="80843" y="1078085"/>
                  </a:lnTo>
                  <a:cubicBezTo>
                    <a:pt x="59402" y="1078085"/>
                    <a:pt x="38839" y="1069568"/>
                    <a:pt x="23678" y="1054407"/>
                  </a:cubicBezTo>
                  <a:cubicBezTo>
                    <a:pt x="8517" y="1039246"/>
                    <a:pt x="0" y="1018683"/>
                    <a:pt x="0" y="997243"/>
                  </a:cubicBezTo>
                  <a:lnTo>
                    <a:pt x="0" y="80843"/>
                  </a:lnTo>
                  <a:cubicBezTo>
                    <a:pt x="0" y="59402"/>
                    <a:pt x="8517" y="38839"/>
                    <a:pt x="23678" y="23678"/>
                  </a:cubicBezTo>
                  <a:cubicBezTo>
                    <a:pt x="38839" y="8517"/>
                    <a:pt x="59402" y="0"/>
                    <a:pt x="80843" y="0"/>
                  </a:cubicBezTo>
                  <a:close/>
                </a:path>
              </a:pathLst>
            </a:custGeom>
            <a:solidFill>
              <a:srgbClr val="EFF1E7"/>
            </a:solidFill>
            <a:ln w="38100" cap="rnd">
              <a:solidFill>
                <a:srgbClr val="000000"/>
              </a:solidFill>
              <a:prstDash val="solid"/>
              <a:round/>
            </a:ln>
          </p:spPr>
        </p:sp>
        <p:sp>
          <p:nvSpPr>
            <p:cNvPr id="14" name="TextBox 14"/>
            <p:cNvSpPr txBox="1"/>
            <p:nvPr/>
          </p:nvSpPr>
          <p:spPr>
            <a:xfrm>
              <a:off x="0" y="-38100"/>
              <a:ext cx="1358082" cy="111618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961778">
            <a:off x="360475" y="1832682"/>
            <a:ext cx="1685196" cy="1642300"/>
          </a:xfrm>
          <a:custGeom>
            <a:avLst/>
            <a:gdLst/>
            <a:ahLst/>
            <a:cxnLst/>
            <a:rect l="l" t="t" r="r" b="b"/>
            <a:pathLst>
              <a:path w="1685196" h="1642300">
                <a:moveTo>
                  <a:pt x="0" y="0"/>
                </a:moveTo>
                <a:lnTo>
                  <a:pt x="1685196" y="0"/>
                </a:lnTo>
                <a:lnTo>
                  <a:pt x="1685196" y="1642300"/>
                </a:lnTo>
                <a:lnTo>
                  <a:pt x="0" y="16423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6662917" y="2653832"/>
            <a:ext cx="1723600" cy="1778574"/>
          </a:xfrm>
          <a:custGeom>
            <a:avLst/>
            <a:gdLst/>
            <a:ahLst/>
            <a:cxnLst/>
            <a:rect l="l" t="t" r="r" b="b"/>
            <a:pathLst>
              <a:path w="1723600" h="1778574">
                <a:moveTo>
                  <a:pt x="0" y="0"/>
                </a:moveTo>
                <a:lnTo>
                  <a:pt x="1723600" y="0"/>
                </a:lnTo>
                <a:lnTo>
                  <a:pt x="1723600"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TextBox 18"/>
          <p:cNvSpPr txBox="1"/>
          <p:nvPr/>
        </p:nvSpPr>
        <p:spPr>
          <a:xfrm>
            <a:off x="5256523" y="1661334"/>
            <a:ext cx="7579080" cy="1551322"/>
          </a:xfrm>
          <a:prstGeom prst="rect">
            <a:avLst/>
          </a:prstGeom>
        </p:spPr>
        <p:txBody>
          <a:bodyPr lIns="0" tIns="0" rIns="0" bIns="0" rtlCol="0" anchor="t">
            <a:spAutoFit/>
          </a:bodyPr>
          <a:lstStyle/>
          <a:p>
            <a:pPr algn="ctr"/>
            <a:r>
              <a:rPr lang="en-US" sz="10081">
                <a:solidFill>
                  <a:srgbClr val="483A00"/>
                </a:solidFill>
                <a:latin typeface="Baloo Thambi"/>
              </a:rPr>
              <a:t>Mục tiêu</a:t>
            </a:r>
          </a:p>
        </p:txBody>
      </p:sp>
      <p:sp>
        <p:nvSpPr>
          <p:cNvPr id="20" name="Freeform 20"/>
          <p:cNvSpPr/>
          <p:nvPr/>
        </p:nvSpPr>
        <p:spPr>
          <a:xfrm>
            <a:off x="12115800" y="4946856"/>
            <a:ext cx="2736913" cy="2847738"/>
          </a:xfrm>
          <a:custGeom>
            <a:avLst/>
            <a:gdLst/>
            <a:ahLst/>
            <a:cxnLst/>
            <a:rect l="l" t="t" r="r" b="b"/>
            <a:pathLst>
              <a:path w="2345302" h="2605891">
                <a:moveTo>
                  <a:pt x="0" y="0"/>
                </a:moveTo>
                <a:lnTo>
                  <a:pt x="2345302" y="0"/>
                </a:lnTo>
                <a:lnTo>
                  <a:pt x="2345302" y="2605891"/>
                </a:lnTo>
                <a:lnTo>
                  <a:pt x="0" y="2605891"/>
                </a:lnTo>
                <a:lnTo>
                  <a:pt x="0" y="0"/>
                </a:lnTo>
                <a:close/>
              </a:path>
            </a:pathLst>
          </a:custGeom>
          <a:blipFill dpi="0" rotWithShape="1">
            <a:blip r:embed="rId9">
              <a:extLst>
                <a:ext uri="{28A0092B-C50C-407E-A947-70E740481C1C}">
                  <a14:useLocalDpi xmlns:a14="http://schemas.microsoft.com/office/drawing/2010/main" val="0"/>
                </a:ext>
              </a:extLst>
            </a:blip>
            <a:srcRect/>
            <a:stretch>
              <a:fillRect/>
            </a:stretch>
          </a:blipFill>
        </p:spPr>
      </p:sp>
      <p:grpSp>
        <p:nvGrpSpPr>
          <p:cNvPr id="29" name="Group 29"/>
          <p:cNvGrpSpPr/>
          <p:nvPr/>
        </p:nvGrpSpPr>
        <p:grpSpPr>
          <a:xfrm>
            <a:off x="10030960" y="7875411"/>
            <a:ext cx="6961640" cy="1437318"/>
            <a:chOff x="0" y="0"/>
            <a:chExt cx="952587" cy="196673"/>
          </a:xfrm>
        </p:grpSpPr>
        <p:sp>
          <p:nvSpPr>
            <p:cNvPr id="30" name="Freeform 30"/>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31" name="TextBox 31"/>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0651515" y="8194779"/>
            <a:ext cx="5650871" cy="861774"/>
          </a:xfrm>
          <a:prstGeom prst="rect">
            <a:avLst/>
          </a:prstGeom>
        </p:spPr>
        <p:txBody>
          <a:bodyPr wrap="square" lIns="0" tIns="0" rIns="0" bIns="0" rtlCol="0" anchor="t">
            <a:spAutoFit/>
          </a:bodyPr>
          <a:lstStyle/>
          <a:p>
            <a:pPr algn="ctr"/>
            <a:r>
              <a:rPr lang="en-US" sz="2800" b="1">
                <a:latin typeface="Kurale" panose="020B0604020202020204" charset="0"/>
                <a:cs typeface="Kurale" panose="020B0604020202020204" charset="0"/>
              </a:rPr>
              <a:t>Phác hoạ và xây dựng mô hình thuyền buồm chạy bằng gió</a:t>
            </a:r>
          </a:p>
        </p:txBody>
      </p:sp>
      <p:pic>
        <p:nvPicPr>
          <p:cNvPr id="10" name="Picture 9">
            <a:extLst>
              <a:ext uri="{FF2B5EF4-FFF2-40B4-BE49-F238E27FC236}">
                <a16:creationId xmlns:a16="http://schemas.microsoft.com/office/drawing/2014/main" xmlns="" id="{0A3C3C4E-5957-9EF1-179F-F82770B19716}"/>
              </a:ext>
            </a:extLst>
          </p:cNvPr>
          <p:cNvPicPr>
            <a:picLocks noChangeAspect="1"/>
          </p:cNvPicPr>
          <p:nvPr/>
        </p:nvPicPr>
        <p:blipFill rotWithShape="1">
          <a:blip r:embed="rId10"/>
          <a:srcRect l="30649" t="-1105" r="-28" b="1105"/>
          <a:stretch/>
        </p:blipFill>
        <p:spPr>
          <a:xfrm>
            <a:off x="3672755" y="5057794"/>
            <a:ext cx="2919304" cy="2919304"/>
          </a:xfrm>
          <a:prstGeom prst="ellipse">
            <a:avLst/>
          </a:prstGeom>
        </p:spPr>
      </p:pic>
      <p:grpSp>
        <p:nvGrpSpPr>
          <p:cNvPr id="21" name="Group 21"/>
          <p:cNvGrpSpPr/>
          <p:nvPr/>
        </p:nvGrpSpPr>
        <p:grpSpPr>
          <a:xfrm>
            <a:off x="1688978" y="7794594"/>
            <a:ext cx="6961640" cy="1437318"/>
            <a:chOff x="0" y="0"/>
            <a:chExt cx="952587" cy="196673"/>
          </a:xfrm>
        </p:grpSpPr>
        <p:sp>
          <p:nvSpPr>
            <p:cNvPr id="22" name="Freeform 22"/>
            <p:cNvSpPr/>
            <p:nvPr/>
          </p:nvSpPr>
          <p:spPr>
            <a:xfrm>
              <a:off x="0" y="0"/>
              <a:ext cx="952587" cy="196673"/>
            </a:xfrm>
            <a:custGeom>
              <a:avLst/>
              <a:gdLst/>
              <a:ahLst/>
              <a:cxnLst/>
              <a:rect l="l" t="t" r="r" b="b"/>
              <a:pathLst>
                <a:path w="952587" h="196673">
                  <a:moveTo>
                    <a:pt x="952587" y="0"/>
                  </a:moveTo>
                  <a:lnTo>
                    <a:pt x="0" y="0"/>
                  </a:lnTo>
                  <a:lnTo>
                    <a:pt x="101600" y="98337"/>
                  </a:lnTo>
                  <a:lnTo>
                    <a:pt x="0" y="196673"/>
                  </a:lnTo>
                  <a:lnTo>
                    <a:pt x="952587" y="196673"/>
                  </a:lnTo>
                  <a:lnTo>
                    <a:pt x="850987" y="98337"/>
                  </a:lnTo>
                  <a:lnTo>
                    <a:pt x="952587" y="0"/>
                  </a:lnTo>
                  <a:close/>
                </a:path>
              </a:pathLst>
            </a:custGeom>
            <a:solidFill>
              <a:srgbClr val="FEE27E"/>
            </a:solidFill>
            <a:ln w="38100" cap="sq">
              <a:solidFill>
                <a:srgbClr val="000000"/>
              </a:solidFill>
              <a:prstDash val="solid"/>
              <a:miter/>
            </a:ln>
          </p:spPr>
        </p:sp>
        <p:sp>
          <p:nvSpPr>
            <p:cNvPr id="23" name="TextBox 23"/>
            <p:cNvSpPr txBox="1"/>
            <p:nvPr/>
          </p:nvSpPr>
          <p:spPr>
            <a:xfrm>
              <a:off x="88900" y="-38100"/>
              <a:ext cx="774787" cy="23477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251201" y="8084767"/>
            <a:ext cx="5650873" cy="861774"/>
          </a:xfrm>
          <a:prstGeom prst="rect">
            <a:avLst/>
          </a:prstGeom>
        </p:spPr>
        <p:txBody>
          <a:bodyPr wrap="square" lIns="0" tIns="0" rIns="0" bIns="0" rtlCol="0" anchor="t">
            <a:spAutoFit/>
          </a:bodyPr>
          <a:lstStyle>
            <a:defPPr>
              <a:defRPr lang="en-US"/>
            </a:defPPr>
            <a:lvl1pPr algn="ctr">
              <a:defRPr sz="2800">
                <a:solidFill>
                  <a:srgbClr val="483A00"/>
                </a:solidFill>
                <a:latin typeface="Kurale" panose="020B0604020202020204" charset="0"/>
                <a:cs typeface="Kurale" panose="020B0604020202020204" charset="0"/>
              </a:defRPr>
            </a:lvl1pPr>
          </a:lstStyle>
          <a:p>
            <a:r>
              <a:rPr lang="vi-VN" b="1">
                <a:solidFill>
                  <a:schemeClr val="tx1"/>
                </a:solidFill>
              </a:rPr>
              <a:t>Nêu được một số phương tiện, máy móc sử dụng năng lượng gió</a:t>
            </a:r>
            <a:endParaRPr lang="en-US"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out)">
                                      <p:cBhvr>
                                        <p:cTn id="29" dur="2000"/>
                                        <p:tgtEl>
                                          <p:spTgt spid="12"/>
                                        </p:tgtEl>
                                      </p:cBhvr>
                                    </p:animEffect>
                                  </p:childTnLst>
                                </p:cTn>
                              </p:par>
                              <p:par>
                                <p:cTn id="30" presetID="6"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out)">
                                      <p:cBhvr>
                                        <p:cTn id="32" dur="2000"/>
                                        <p:tgtEl>
                                          <p:spTgt spid="20"/>
                                        </p:tgtEl>
                                      </p:cBhvr>
                                    </p:animEffect>
                                  </p:childTnLst>
                                </p:cTn>
                              </p:par>
                              <p:par>
                                <p:cTn id="33" presetID="6" presetClass="entr" presetSubtype="32"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ircle(out)">
                                      <p:cBhvr>
                                        <p:cTn id="35" dur="2000"/>
                                        <p:tgtEl>
                                          <p:spTgt spid="29"/>
                                        </p:tgtEl>
                                      </p:cBhvr>
                                    </p:animEffect>
                                  </p:childTnLst>
                                </p:cTn>
                              </p:par>
                              <p:par>
                                <p:cTn id="36" presetID="6" presetClass="entr" presetSubtype="32"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circle(out)">
                                      <p:cBhvr>
                                        <p:cTn id="3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5"/>
            <a:stretch>
              <a:fillRect/>
            </a:stretch>
          </a:blipFill>
        </p:spPr>
      </p:sp>
      <p:sp>
        <p:nvSpPr>
          <p:cNvPr id="13" name="Freeform 13"/>
          <p:cNvSpPr/>
          <p:nvPr/>
        </p:nvSpPr>
        <p:spPr>
          <a:xfrm>
            <a:off x="452611" y="585933"/>
            <a:ext cx="2098971" cy="2430388"/>
          </a:xfrm>
          <a:custGeom>
            <a:avLst/>
            <a:gdLst/>
            <a:ahLst/>
            <a:cxnLst/>
            <a:rect l="l" t="t" r="r" b="b"/>
            <a:pathLst>
              <a:path w="2098971" h="2430388">
                <a:moveTo>
                  <a:pt x="0" y="0"/>
                </a:moveTo>
                <a:lnTo>
                  <a:pt x="2098971" y="0"/>
                </a:lnTo>
                <a:lnTo>
                  <a:pt x="2098971" y="2430388"/>
                </a:lnTo>
                <a:lnTo>
                  <a:pt x="0" y="2430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5">
            <a:extLst>
              <a:ext uri="{FF2B5EF4-FFF2-40B4-BE49-F238E27FC236}">
                <a16:creationId xmlns:a16="http://schemas.microsoft.com/office/drawing/2014/main" xmlns="" id="{8DD435F4-4AFF-1E23-2077-CF4C27CAF59A}"/>
              </a:ext>
            </a:extLst>
          </p:cNvPr>
          <p:cNvSpPr txBox="1"/>
          <p:nvPr/>
        </p:nvSpPr>
        <p:spPr>
          <a:xfrm>
            <a:off x="4228911" y="1188294"/>
            <a:ext cx="9830178" cy="923330"/>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r>
              <a:rPr lang="en-US" altLang="zh-CN" sz="6000">
                <a:latin typeface="Baloo Thambi" panose="020B0604020202020204" charset="0"/>
                <a:cs typeface="Baloo Thambi" panose="020B0604020202020204" charset="0"/>
              </a:rPr>
              <a:t>ĐÁNH GIÁ SẢN PHẨM</a:t>
            </a:r>
            <a:endParaRPr lang="vi-VN" altLang="zh-CN" sz="6000">
              <a:latin typeface="Baloo Thambi" panose="020B0604020202020204" charset="0"/>
              <a:cs typeface="Baloo Thambi" panose="020B0604020202020204" charset="0"/>
            </a:endParaRPr>
          </a:p>
        </p:txBody>
      </p:sp>
      <p:pic>
        <p:nvPicPr>
          <p:cNvPr id="20" name="Picture 19">
            <a:extLst>
              <a:ext uri="{FF2B5EF4-FFF2-40B4-BE49-F238E27FC236}">
                <a16:creationId xmlns:a16="http://schemas.microsoft.com/office/drawing/2014/main" xmlns="" id="{1A41BA82-6158-0C3B-A12F-BC782F424238}"/>
              </a:ext>
            </a:extLst>
          </p:cNvPr>
          <p:cNvPicPr>
            <a:picLocks noChangeAspect="1"/>
          </p:cNvPicPr>
          <p:nvPr/>
        </p:nvPicPr>
        <p:blipFill>
          <a:blip r:embed="rId8"/>
          <a:stretch>
            <a:fillRect/>
          </a:stretch>
        </p:blipFill>
        <p:spPr>
          <a:xfrm>
            <a:off x="2564388" y="2225177"/>
            <a:ext cx="12430125" cy="6829425"/>
          </a:xfrm>
          <a:prstGeom prst="rect">
            <a:avLst/>
          </a:prstGeom>
        </p:spPr>
      </p:pic>
      <p:sp>
        <p:nvSpPr>
          <p:cNvPr id="18" name="TextBox 17">
            <a:extLst>
              <a:ext uri="{FF2B5EF4-FFF2-40B4-BE49-F238E27FC236}">
                <a16:creationId xmlns:a16="http://schemas.microsoft.com/office/drawing/2014/main" xmlns="" id="{FC28FD02-41CA-B03C-DAA8-71B394F60A51}"/>
              </a:ext>
            </a:extLst>
          </p:cNvPr>
          <p:cNvSpPr txBox="1"/>
          <p:nvPr/>
        </p:nvSpPr>
        <p:spPr>
          <a:xfrm>
            <a:off x="9613370" y="2505929"/>
            <a:ext cx="5422022" cy="861774"/>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r>
              <a:rPr lang="pt-BR"/>
              <a:t> </a:t>
            </a:r>
            <a:r>
              <a:rPr lang="de-DE" dirty="0"/>
              <a:t>Thực hiện đánh giá bằng </a:t>
            </a:r>
            <a:r>
              <a:rPr lang="de-DE"/>
              <a:t>hình dán</a:t>
            </a:r>
            <a:endParaRPr lang="en-US" dirty="0"/>
          </a:p>
        </p:txBody>
      </p:sp>
      <p:pic>
        <p:nvPicPr>
          <p:cNvPr id="22" name="Picture 21">
            <a:extLst>
              <a:ext uri="{FF2B5EF4-FFF2-40B4-BE49-F238E27FC236}">
                <a16:creationId xmlns:a16="http://schemas.microsoft.com/office/drawing/2014/main" xmlns="" id="{B8DBC6A9-9DE9-EEBB-EAFB-9FA602595C6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3628455" y="4257460"/>
            <a:ext cx="10190476" cy="3590476"/>
          </a:xfrm>
          <a:prstGeom prst="rect">
            <a:avLst/>
          </a:prstGeom>
        </p:spPr>
      </p:pic>
      <p:grpSp>
        <p:nvGrpSpPr>
          <p:cNvPr id="7" name="Group 7"/>
          <p:cNvGrpSpPr/>
          <p:nvPr/>
        </p:nvGrpSpPr>
        <p:grpSpPr>
          <a:xfrm>
            <a:off x="400075" y="6937240"/>
            <a:ext cx="2946776" cy="2946440"/>
            <a:chOff x="0" y="0"/>
            <a:chExt cx="6350013" cy="6349289"/>
          </a:xfrm>
          <a:effectLst>
            <a:outerShdw blurRad="63500" sx="102000" sy="102000" algn="ctr" rotWithShape="0">
              <a:prstClr val="black">
                <a:alpha val="40000"/>
              </a:prstClr>
            </a:outerShdw>
          </a:effectLst>
        </p:grpSpPr>
        <p:sp>
          <p:nvSpPr>
            <p:cNvPr id="8" name="Freeform 8"/>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solidFill>
              <a:srgbClr val="FBF8E7"/>
            </a:solidFill>
          </p:spPr>
        </p:sp>
      </p:grpSp>
      <p:grpSp>
        <p:nvGrpSpPr>
          <p:cNvPr id="9" name="Group 9"/>
          <p:cNvGrpSpPr/>
          <p:nvPr/>
        </p:nvGrpSpPr>
        <p:grpSpPr>
          <a:xfrm>
            <a:off x="15632705" y="605368"/>
            <a:ext cx="2946776" cy="2946440"/>
            <a:chOff x="0" y="0"/>
            <a:chExt cx="6350013" cy="6349289"/>
          </a:xfrm>
          <a:effectLst>
            <a:outerShdw blurRad="63500" sx="102000" sy="102000" algn="ctr" rotWithShape="0">
              <a:prstClr val="black">
                <a:alpha val="40000"/>
              </a:prstClr>
            </a:outerShdw>
          </a:effectLst>
        </p:grpSpPr>
        <p:sp>
          <p:nvSpPr>
            <p:cNvPr id="10" name="Freeform 10"/>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solidFill>
              <a:srgbClr val="A6D1D9"/>
            </a:solidFill>
          </p:spPr>
        </p:sp>
      </p:grpSp>
      <p:grpSp>
        <p:nvGrpSpPr>
          <p:cNvPr id="11" name="Group 11"/>
          <p:cNvGrpSpPr/>
          <p:nvPr/>
        </p:nvGrpSpPr>
        <p:grpSpPr>
          <a:xfrm>
            <a:off x="15376591" y="7203542"/>
            <a:ext cx="2946776" cy="2946440"/>
            <a:chOff x="0" y="0"/>
            <a:chExt cx="6350013" cy="6349289"/>
          </a:xfrm>
          <a:effectLst>
            <a:outerShdw blurRad="63500" sx="102000" sy="102000" algn="ctr" rotWithShape="0">
              <a:prstClr val="black">
                <a:alpha val="40000"/>
              </a:prstClr>
            </a:outerShdw>
          </a:effectLst>
        </p:grpSpPr>
        <p:sp>
          <p:nvSpPr>
            <p:cNvPr id="12" name="Freeform 12"/>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solidFill>
              <a:srgbClr val="E2B6B6"/>
            </a:solidFill>
          </p:spPr>
        </p:sp>
      </p:grpSp>
      <p:pic>
        <p:nvPicPr>
          <p:cNvPr id="23" name="Picture 22">
            <a:extLst>
              <a:ext uri="{FF2B5EF4-FFF2-40B4-BE49-F238E27FC236}">
                <a16:creationId xmlns:a16="http://schemas.microsoft.com/office/drawing/2014/main" xmlns="" id="{723F7494-C036-2D22-92AA-D78C0B6BE7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98976" y="7484993"/>
            <a:ext cx="1188931" cy="2079056"/>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xmlns="" id="{AF9906EA-E375-3EE5-EA65-1BAD765E85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13185" y="891682"/>
            <a:ext cx="1618942" cy="2098356"/>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xmlns="" id="{5007CB06-4B24-97C3-0AAA-3E30227A2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8594" y="7254406"/>
            <a:ext cx="2305511" cy="2453178"/>
          </a:xfrm>
          <a:prstGeom prst="rect">
            <a:avLst/>
          </a:prstGeom>
          <a:effectLst>
            <a:outerShdw blurRad="63500" sx="102000" sy="102000" algn="ctr" rotWithShape="0">
              <a:prstClr val="black">
                <a:alpha val="40000"/>
              </a:prstClr>
            </a:outerShdw>
          </a:effectLst>
        </p:spPr>
      </p:pic>
      <p:sp>
        <p:nvSpPr>
          <p:cNvPr id="26" name="TextBox 5">
            <a:extLst>
              <a:ext uri="{FF2B5EF4-FFF2-40B4-BE49-F238E27FC236}">
                <a16:creationId xmlns:a16="http://schemas.microsoft.com/office/drawing/2014/main" xmlns="" id="{06BB5297-69CC-8A67-9FE3-BB88015E38B7}"/>
              </a:ext>
            </a:extLst>
          </p:cNvPr>
          <p:cNvSpPr txBox="1"/>
          <p:nvPr/>
        </p:nvSpPr>
        <p:spPr>
          <a:xfrm>
            <a:off x="6695406" y="9699852"/>
            <a:ext cx="2448594" cy="367656"/>
          </a:xfrm>
          <a:prstGeom prst="rect">
            <a:avLst/>
          </a:prstGeom>
          <a:solidFill>
            <a:srgbClr val="EFF1E7"/>
          </a:solidFill>
        </p:spPr>
        <p:txBody>
          <a:bodyPr wrap="square" lIns="0" tIns="0" rIns="0" bIns="0" rtlCol="0" anchor="t">
            <a:spAutoFit/>
          </a:bodyPr>
          <a:lstStyle/>
          <a:p>
            <a:r>
              <a:rPr lang="en-US" sz="2400">
                <a:solidFill>
                  <a:srgbClr val="558ED5"/>
                </a:solidFill>
                <a:latin typeface="Montserrat Medium" panose="00000600000000000000" pitchFamily="2" charset="0"/>
              </a:rPr>
              <a:t>(Trang 30 SGK)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9"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2500" fill="hold"/>
                                        <p:tgtEl>
                                          <p:spTgt spid="24"/>
                                        </p:tgtEl>
                                        <p:attrNameLst>
                                          <p:attrName>ppt_x</p:attrName>
                                        </p:attrNameLst>
                                      </p:cBhvr>
                                      <p:tavLst>
                                        <p:tav tm="0">
                                          <p:val>
                                            <p:strVal val="0-#ppt_w/2"/>
                                          </p:val>
                                        </p:tav>
                                        <p:tav tm="100000">
                                          <p:val>
                                            <p:strVal val="#ppt_x"/>
                                          </p:val>
                                        </p:tav>
                                      </p:tavLst>
                                    </p:anim>
                                    <p:anim calcmode="lin" valueType="num">
                                      <p:cBhvr additive="base">
                                        <p:cTn id="14" dur="2500" fill="hold"/>
                                        <p:tgtEl>
                                          <p:spTgt spid="24"/>
                                        </p:tgtEl>
                                        <p:attrNameLst>
                                          <p:attrName>ppt_y</p:attrName>
                                        </p:attrNameLst>
                                      </p:cBhvr>
                                      <p:tavLst>
                                        <p:tav tm="0">
                                          <p:val>
                                            <p:strVal val="0-#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3000" fill="hold"/>
                                        <p:tgtEl>
                                          <p:spTgt spid="25"/>
                                        </p:tgtEl>
                                        <p:attrNameLst>
                                          <p:attrName>ppt_x</p:attrName>
                                        </p:attrNameLst>
                                      </p:cBhvr>
                                      <p:tavLst>
                                        <p:tav tm="0">
                                          <p:val>
                                            <p:strVal val="0-#ppt_w/2"/>
                                          </p:val>
                                        </p:tav>
                                        <p:tav tm="100000">
                                          <p:val>
                                            <p:strVal val="#ppt_x"/>
                                          </p:val>
                                        </p:tav>
                                      </p:tavLst>
                                    </p:anim>
                                    <p:anim calcmode="lin" valueType="num">
                                      <p:cBhvr additive="base">
                                        <p:cTn id="18" dur="30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500" fill="hold"/>
                                        <p:tgtEl>
                                          <p:spTgt spid="23"/>
                                        </p:tgtEl>
                                        <p:attrNameLst>
                                          <p:attrName>ppt_x</p:attrName>
                                        </p:attrNameLst>
                                      </p:cBhvr>
                                      <p:tavLst>
                                        <p:tav tm="0">
                                          <p:val>
                                            <p:strVal val="1+#ppt_w/2"/>
                                          </p:val>
                                        </p:tav>
                                        <p:tav tm="100000">
                                          <p:val>
                                            <p:strVal val="#ppt_x"/>
                                          </p:val>
                                        </p:tav>
                                      </p:tavLst>
                                    </p:anim>
                                    <p:anim calcmode="lin" valueType="num">
                                      <p:cBhvr additive="base">
                                        <p:cTn id="22" dur="1500" fill="hold"/>
                                        <p:tgtEl>
                                          <p:spTgt spid="23"/>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8" presetClass="emph" presetSubtype="0" fill="hold" nodeType="withEffect">
                                  <p:stCondLst>
                                    <p:cond delay="0"/>
                                  </p:stCondLst>
                                  <p:childTnLst>
                                    <p:animRot by="21600000">
                                      <p:cBhvr>
                                        <p:cTn id="33" dur="2000" fill="hold"/>
                                        <p:tgtEl>
                                          <p:spTgt spid="9"/>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11"/>
                                        </p:tgtEl>
                                        <p:attrNameLst>
                                          <p:attrName>r</p:attrName>
                                        </p:attrNameLst>
                                      </p:cBhvr>
                                    </p:animRot>
                                  </p:childTnLst>
                                </p:cTn>
                              </p:par>
                              <p:par>
                                <p:cTn id="36" presetID="8" presetClass="emph" presetSubtype="0" fill="hold" nodeType="withEffect">
                                  <p:stCondLst>
                                    <p:cond delay="0"/>
                                  </p:stCondLst>
                                  <p:childTnLst>
                                    <p:animRot by="21600000">
                                      <p:cBhvr>
                                        <p:cTn id="37" dur="2000" fill="hold"/>
                                        <p:tgtEl>
                                          <p:spTgt spid="7"/>
                                        </p:tgtEl>
                                        <p:attrNameLst>
                                          <p:attrName>r</p:attrName>
                                        </p:attrNameLst>
                                      </p:cBhvr>
                                    </p:animRot>
                                  </p:childTnLst>
                                </p:cTn>
                              </p:par>
                              <p:par>
                                <p:cTn id="38" presetID="47"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208723"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4225466" y="3568755"/>
            <a:ext cx="9837068" cy="3149490"/>
            <a:chOff x="0" y="0"/>
            <a:chExt cx="2474178" cy="792147"/>
          </a:xfrm>
        </p:grpSpPr>
        <p:sp>
          <p:nvSpPr>
            <p:cNvPr id="4" name="Freeform 4"/>
            <p:cNvSpPr/>
            <p:nvPr/>
          </p:nvSpPr>
          <p:spPr>
            <a:xfrm>
              <a:off x="0" y="0"/>
              <a:ext cx="2474178" cy="792147"/>
            </a:xfrm>
            <a:custGeom>
              <a:avLst/>
              <a:gdLst/>
              <a:ahLst/>
              <a:cxnLst/>
              <a:rect l="l" t="t" r="r" b="b"/>
              <a:pathLst>
                <a:path w="2474178" h="792147">
                  <a:moveTo>
                    <a:pt x="40138" y="0"/>
                  </a:moveTo>
                  <a:lnTo>
                    <a:pt x="2434041" y="0"/>
                  </a:lnTo>
                  <a:cubicBezTo>
                    <a:pt x="2444686" y="0"/>
                    <a:pt x="2454895" y="4229"/>
                    <a:pt x="2462422" y="11756"/>
                  </a:cubicBezTo>
                  <a:cubicBezTo>
                    <a:pt x="2469950" y="19283"/>
                    <a:pt x="2474178" y="29493"/>
                    <a:pt x="2474178" y="40138"/>
                  </a:cubicBezTo>
                  <a:lnTo>
                    <a:pt x="2474178" y="752009"/>
                  </a:lnTo>
                  <a:cubicBezTo>
                    <a:pt x="2474178" y="774176"/>
                    <a:pt x="2456208" y="792147"/>
                    <a:pt x="2434041" y="792147"/>
                  </a:cubicBezTo>
                  <a:lnTo>
                    <a:pt x="40138" y="792147"/>
                  </a:lnTo>
                  <a:cubicBezTo>
                    <a:pt x="29493" y="792147"/>
                    <a:pt x="19283" y="787918"/>
                    <a:pt x="11756" y="780391"/>
                  </a:cubicBezTo>
                  <a:cubicBezTo>
                    <a:pt x="4229" y="772863"/>
                    <a:pt x="0" y="762654"/>
                    <a:pt x="0" y="752009"/>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83024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468667">
            <a:off x="1681091" y="6718245"/>
            <a:ext cx="1741724" cy="1767432"/>
          </a:xfrm>
          <a:custGeom>
            <a:avLst/>
            <a:gdLst/>
            <a:ahLst/>
            <a:cxnLst/>
            <a:rect l="l" t="t" r="r" b="b"/>
            <a:pathLst>
              <a:path w="1741724" h="1767432">
                <a:moveTo>
                  <a:pt x="0" y="0"/>
                </a:moveTo>
                <a:lnTo>
                  <a:pt x="1741724" y="0"/>
                </a:lnTo>
                <a:lnTo>
                  <a:pt x="1741724" y="1767432"/>
                </a:lnTo>
                <a:lnTo>
                  <a:pt x="0" y="17674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1565059">
            <a:off x="14560121" y="1235976"/>
            <a:ext cx="1954592" cy="1904838"/>
          </a:xfrm>
          <a:custGeom>
            <a:avLst/>
            <a:gdLst/>
            <a:ahLst/>
            <a:cxnLst/>
            <a:rect l="l" t="t" r="r" b="b"/>
            <a:pathLst>
              <a:path w="1954592" h="1904838">
                <a:moveTo>
                  <a:pt x="0" y="0"/>
                </a:moveTo>
                <a:lnTo>
                  <a:pt x="1954592" y="0"/>
                </a:lnTo>
                <a:lnTo>
                  <a:pt x="1954592" y="1904839"/>
                </a:lnTo>
                <a:lnTo>
                  <a:pt x="0" y="19048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2513147">
            <a:off x="15144137" y="6436838"/>
            <a:ext cx="2115163" cy="2182626"/>
          </a:xfrm>
          <a:custGeom>
            <a:avLst/>
            <a:gdLst/>
            <a:ahLst/>
            <a:cxnLst/>
            <a:rect l="l" t="t" r="r" b="b"/>
            <a:pathLst>
              <a:path w="2115163" h="2182626">
                <a:moveTo>
                  <a:pt x="0" y="0"/>
                </a:moveTo>
                <a:lnTo>
                  <a:pt x="2115163" y="0"/>
                </a:lnTo>
                <a:lnTo>
                  <a:pt x="2115163" y="2182626"/>
                </a:lnTo>
                <a:lnTo>
                  <a:pt x="0" y="21826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964633">
            <a:off x="1727627" y="1214460"/>
            <a:ext cx="1648651" cy="2174479"/>
          </a:xfrm>
          <a:custGeom>
            <a:avLst/>
            <a:gdLst/>
            <a:ahLst/>
            <a:cxnLst/>
            <a:rect l="l" t="t" r="r" b="b"/>
            <a:pathLst>
              <a:path w="1648651" h="2174479">
                <a:moveTo>
                  <a:pt x="0" y="0"/>
                </a:moveTo>
                <a:lnTo>
                  <a:pt x="1648651" y="0"/>
                </a:lnTo>
                <a:lnTo>
                  <a:pt x="1648651" y="2174479"/>
                </a:lnTo>
                <a:lnTo>
                  <a:pt x="0" y="217447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TextBox 10"/>
          <p:cNvSpPr txBox="1"/>
          <p:nvPr/>
        </p:nvSpPr>
        <p:spPr>
          <a:xfrm>
            <a:off x="4604607" y="4671686"/>
            <a:ext cx="9078787" cy="1210524"/>
          </a:xfrm>
          <a:prstGeom prst="rect">
            <a:avLst/>
          </a:prstGeom>
        </p:spPr>
        <p:txBody>
          <a:bodyPr lIns="0" tIns="0" rIns="0" bIns="0" rtlCol="0" anchor="t">
            <a:spAutoFit/>
          </a:bodyPr>
          <a:lstStyle/>
          <a:p>
            <a:pPr algn="ctr">
              <a:lnSpc>
                <a:spcPts val="8803"/>
              </a:lnSpc>
            </a:pPr>
            <a:r>
              <a:rPr lang="en-US" sz="9466">
                <a:solidFill>
                  <a:srgbClr val="483A00"/>
                </a:solidFill>
                <a:latin typeface="Baloo Thambi"/>
              </a:rPr>
              <a:t>T</a:t>
            </a:r>
            <a:r>
              <a:rPr lang="en-US" sz="9466">
                <a:solidFill>
                  <a:srgbClr val="483A00"/>
                </a:solidFill>
                <a:latin typeface="Raleway Black" pitchFamily="2" charset="0"/>
              </a:rPr>
              <a:t>ạ</a:t>
            </a:r>
            <a:r>
              <a:rPr lang="en-US" sz="9466">
                <a:solidFill>
                  <a:srgbClr val="483A00"/>
                </a:solidFill>
                <a:latin typeface="Baloo Thambi"/>
              </a:rPr>
              <a:t>m biệt các em</a:t>
            </a:r>
          </a:p>
        </p:txBody>
      </p:sp>
      <p:sp>
        <p:nvSpPr>
          <p:cNvPr id="11" name="Freeform 11"/>
          <p:cNvSpPr/>
          <p:nvPr/>
        </p:nvSpPr>
        <p:spPr>
          <a:xfrm>
            <a:off x="12520871" y="5764949"/>
            <a:ext cx="1853276" cy="1846537"/>
          </a:xfrm>
          <a:custGeom>
            <a:avLst/>
            <a:gdLst/>
            <a:ahLst/>
            <a:cxnLst/>
            <a:rect l="l" t="t" r="r" b="b"/>
            <a:pathLst>
              <a:path w="1853276" h="1846537">
                <a:moveTo>
                  <a:pt x="0" y="0"/>
                </a:moveTo>
                <a:lnTo>
                  <a:pt x="1853277" y="0"/>
                </a:lnTo>
                <a:lnTo>
                  <a:pt x="1853277" y="1846537"/>
                </a:lnTo>
                <a:lnTo>
                  <a:pt x="0" y="18465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226559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p:spPr>
      </p:sp>
      <p:sp>
        <p:nvSpPr>
          <p:cNvPr id="9" name="Freeform 9"/>
          <p:cNvSpPr/>
          <p:nvPr/>
        </p:nvSpPr>
        <p:spPr>
          <a:xfrm>
            <a:off x="10820400" y="908693"/>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20">
            <a:extLst>
              <a:ext uri="{FF2B5EF4-FFF2-40B4-BE49-F238E27FC236}">
                <a16:creationId xmlns:a16="http://schemas.microsoft.com/office/drawing/2014/main" xmlns="" id="{CE75BE14-C736-925B-62BC-A3D42119E692}"/>
              </a:ext>
            </a:extLst>
          </p:cNvPr>
          <p:cNvSpPr/>
          <p:nvPr/>
        </p:nvSpPr>
        <p:spPr>
          <a:xfrm rot="-417858">
            <a:off x="2668044" y="6223425"/>
            <a:ext cx="1741724" cy="1767432"/>
          </a:xfrm>
          <a:custGeom>
            <a:avLst/>
            <a:gdLst/>
            <a:ahLst/>
            <a:cxnLst/>
            <a:rect l="l" t="t" r="r" b="b"/>
            <a:pathLst>
              <a:path w="1741724" h="1767432">
                <a:moveTo>
                  <a:pt x="0" y="0"/>
                </a:moveTo>
                <a:lnTo>
                  <a:pt x="1741725" y="0"/>
                </a:lnTo>
                <a:lnTo>
                  <a:pt x="1741725" y="1767432"/>
                </a:lnTo>
                <a:lnTo>
                  <a:pt x="0" y="17674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a:extLst>
              <a:ext uri="{FF2B5EF4-FFF2-40B4-BE49-F238E27FC236}">
                <a16:creationId xmlns:a16="http://schemas.microsoft.com/office/drawing/2014/main" xmlns="" id="{06DE107D-1E1B-9732-5882-2A9B9C69F563}"/>
              </a:ext>
            </a:extLst>
          </p:cNvPr>
          <p:cNvSpPr txBox="1"/>
          <p:nvPr/>
        </p:nvSpPr>
        <p:spPr>
          <a:xfrm>
            <a:off x="2225309" y="3534349"/>
            <a:ext cx="7550329" cy="1374030"/>
          </a:xfrm>
          <a:prstGeom prst="rect">
            <a:avLst/>
          </a:prstGeom>
        </p:spPr>
        <p:txBody>
          <a:bodyPr wrap="square" lIns="0" tIns="0" rIns="0" bIns="0" rtlCol="0" anchor="t">
            <a:spAutoFit/>
          </a:bodyPr>
          <a:lstStyle/>
          <a:p>
            <a:pPr algn="ctr">
              <a:lnSpc>
                <a:spcPts val="10517"/>
              </a:lnSpc>
            </a:pPr>
            <a:r>
              <a:rPr lang="en-US" sz="9466">
                <a:solidFill>
                  <a:srgbClr val="483A00"/>
                </a:solidFill>
                <a:latin typeface="Baloo Thambi" panose="020B0604020202020204" charset="0"/>
              </a:rPr>
              <a:t>Khám phá</a:t>
            </a:r>
          </a:p>
        </p:txBody>
      </p:sp>
      <p:pic>
        <p:nvPicPr>
          <p:cNvPr id="13" name="Picture 12">
            <a:extLst>
              <a:ext uri="{FF2B5EF4-FFF2-40B4-BE49-F238E27FC236}">
                <a16:creationId xmlns:a16="http://schemas.microsoft.com/office/drawing/2014/main" xmlns="" id="{51AC63CB-4F42-A7C5-CC20-EC1F02615B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29190" y="7107142"/>
            <a:ext cx="2377357" cy="2979070"/>
          </a:xfrm>
          <a:prstGeom prst="rect">
            <a:avLst/>
          </a:prstGeom>
        </p:spPr>
      </p:pic>
      <p:sp>
        <p:nvSpPr>
          <p:cNvPr id="10" name="Freeform 19">
            <a:extLst>
              <a:ext uri="{FF2B5EF4-FFF2-40B4-BE49-F238E27FC236}">
                <a16:creationId xmlns:a16="http://schemas.microsoft.com/office/drawing/2014/main" xmlns="" id="{A2E1220F-8001-5BD0-93B6-438B43205B64}"/>
              </a:ext>
            </a:extLst>
          </p:cNvPr>
          <p:cNvSpPr/>
          <p:nvPr/>
        </p:nvSpPr>
        <p:spPr>
          <a:xfrm rot="403428">
            <a:off x="8550885" y="1423697"/>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1295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par>
                          <p:cTn id="26" fill="hold">
                            <p:stCondLst>
                              <p:cond delay="2000"/>
                            </p:stCondLst>
                            <p:childTnLst>
                              <p:par>
                                <p:cTn id="27" presetID="42" presetClass="path" presetSubtype="0" accel="50000" decel="50000" fill="hold" nodeType="afterEffect">
                                  <p:stCondLst>
                                    <p:cond delay="0"/>
                                  </p:stCondLst>
                                  <p:childTnLst>
                                    <p:animMotion origin="layout" path="M -0.05313 0.02669 L 0.13151 -0.27979 " pathEditMode="relative" rAng="0" ptsTypes="AA">
                                      <p:cBhvr>
                                        <p:cTn id="28" dur="2000" fill="hold"/>
                                        <p:tgtEl>
                                          <p:spTgt spid="6"/>
                                        </p:tgtEl>
                                        <p:attrNameLst>
                                          <p:attrName>ppt_x</p:attrName>
                                          <p:attrName>ppt_y</p:attrName>
                                        </p:attrNameLst>
                                      </p:cBhvr>
                                      <p:rCtr x="9227" y="-15324"/>
                                    </p:animMotion>
                                  </p:childTnLst>
                                </p:cTn>
                              </p:par>
                            </p:childTnLst>
                          </p:cTn>
                        </p:par>
                        <p:par>
                          <p:cTn id="29" fill="hold">
                            <p:stCondLst>
                              <p:cond delay="4000"/>
                            </p:stCondLst>
                            <p:childTnLst>
                              <p:par>
                                <p:cTn id="30" presetID="16" presetClass="entr" presetSubtype="37"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par>
                          <p:cTn id="33" fill="hold">
                            <p:stCondLst>
                              <p:cond delay="4500"/>
                            </p:stCondLst>
                            <p:childTnLst>
                              <p:par>
                                <p:cTn id="34" presetID="42" presetClass="path" presetSubtype="0" accel="50000" decel="50000" fill="hold" nodeType="afterEffect">
                                  <p:stCondLst>
                                    <p:cond delay="0"/>
                                  </p:stCondLst>
                                  <p:childTnLst>
                                    <p:animMotion origin="layout" path="M 0.13151 -0.27979 L 0.39913 0.17947 " pathEditMode="relative" rAng="0" ptsTypes="AA">
                                      <p:cBhvr>
                                        <p:cTn id="35" dur="2000" fill="hold"/>
                                        <p:tgtEl>
                                          <p:spTgt spid="6"/>
                                        </p:tgtEl>
                                        <p:attrNameLst>
                                          <p:attrName>ppt_x</p:attrName>
                                          <p:attrName>ppt_y</p:attrName>
                                        </p:attrNameLst>
                                      </p:cBhvr>
                                      <p:rCtr x="13377" y="2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33003" y="2296073"/>
            <a:ext cx="3023212" cy="677108"/>
          </a:xfrm>
          <a:prstGeom prst="rect">
            <a:avLst/>
          </a:prstGeom>
        </p:spPr>
        <p:txBody>
          <a:bodyPr wrap="square" lIns="0" tIns="0" rIns="0" bIns="0" rtlCol="0" anchor="t">
            <a:spAutoFit/>
          </a:bodyPr>
          <a:lstStyle/>
          <a:p>
            <a:pPr algn="l"/>
            <a:r>
              <a:rPr lang="en-US" sz="4400">
                <a:solidFill>
                  <a:srgbClr val="483A00"/>
                </a:solidFill>
                <a:latin typeface="Baloo Thambi"/>
              </a:rPr>
              <a:t>a. Cách chơi</a:t>
            </a:r>
          </a:p>
        </p:txBody>
      </p:sp>
      <p:pic>
        <p:nvPicPr>
          <p:cNvPr id="15" name="Picture 14">
            <a:extLst>
              <a:ext uri="{FF2B5EF4-FFF2-40B4-BE49-F238E27FC236}">
                <a16:creationId xmlns:a16="http://schemas.microsoft.com/office/drawing/2014/main" xmlns="" id="{88887913-B418-2B96-71A2-2AD95A816BB1}"/>
              </a:ext>
            </a:extLst>
          </p:cNvPr>
          <p:cNvPicPr>
            <a:picLocks noChangeAspect="1"/>
          </p:cNvPicPr>
          <p:nvPr/>
        </p:nvPicPr>
        <p:blipFill>
          <a:blip r:embed="rId5"/>
          <a:stretch>
            <a:fillRect/>
          </a:stretch>
        </p:blipFill>
        <p:spPr>
          <a:xfrm>
            <a:off x="9823289" y="2185704"/>
            <a:ext cx="7158557" cy="6843996"/>
          </a:xfrm>
          <a:prstGeom prst="rect">
            <a:avLst/>
          </a:prstGeom>
        </p:spPr>
      </p:pic>
      <p:sp>
        <p:nvSpPr>
          <p:cNvPr id="10" name="Freeform 10"/>
          <p:cNvSpPr/>
          <p:nvPr/>
        </p:nvSpPr>
        <p:spPr>
          <a:xfrm>
            <a:off x="8570188" y="799228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1306154" y="3311736"/>
            <a:ext cx="7588326" cy="5665141"/>
          </a:xfrm>
          <a:prstGeom prst="rect">
            <a:avLst/>
          </a:prstGeom>
        </p:spPr>
        <p:txBody>
          <a:bodyPr wrap="square" lIns="0" tIns="0" rIns="0" bIns="0" rtlCol="0" anchor="t">
            <a:spAutoFit/>
          </a:bodyPr>
          <a:lstStyle/>
          <a:p>
            <a:pPr>
              <a:lnSpc>
                <a:spcPct val="120000"/>
              </a:lnSpc>
            </a:pPr>
            <a:r>
              <a:rPr lang="vi-VN" sz="2800">
                <a:solidFill>
                  <a:srgbClr val="002060"/>
                </a:solidFill>
                <a:latin typeface="Kurale"/>
              </a:rPr>
              <a:t>Cả lớp đứng tại chỗ rồi dang tay sang hai bên.</a:t>
            </a:r>
          </a:p>
          <a:p>
            <a:pPr>
              <a:lnSpc>
                <a:spcPct val="120000"/>
              </a:lnSpc>
            </a:pPr>
            <a:r>
              <a:rPr lang="vi-VN" sz="2800" b="1">
                <a:solidFill>
                  <a:srgbClr val="C00000"/>
                </a:solidFill>
                <a:latin typeface="Kurale"/>
              </a:rPr>
              <a:t>Quản trò hô: </a:t>
            </a:r>
            <a:r>
              <a:rPr lang="vi-VN" sz="2800">
                <a:solidFill>
                  <a:srgbClr val="483A00"/>
                </a:solidFill>
                <a:latin typeface="Kurale"/>
              </a:rPr>
              <a:t>Gió thổi, gió thổi.</a:t>
            </a:r>
          </a:p>
          <a:p>
            <a:pPr>
              <a:lnSpc>
                <a:spcPct val="120000"/>
              </a:lnSpc>
            </a:pPr>
            <a:r>
              <a:rPr lang="vi-VN" sz="2800" b="1">
                <a:solidFill>
                  <a:srgbClr val="7030A0"/>
                </a:solidFill>
                <a:latin typeface="Kurale"/>
              </a:rPr>
              <a:t>Cả lớp: </a:t>
            </a:r>
            <a:r>
              <a:rPr lang="vi-VN" sz="2800">
                <a:solidFill>
                  <a:srgbClr val="483A00"/>
                </a:solidFill>
                <a:latin typeface="Kurale"/>
              </a:rPr>
              <a:t>Về đâu, về đâu?</a:t>
            </a:r>
          </a:p>
          <a:p>
            <a:pPr>
              <a:lnSpc>
                <a:spcPct val="120000"/>
              </a:lnSpc>
            </a:pPr>
            <a:r>
              <a:rPr lang="vi-VN" sz="2800" b="1">
                <a:solidFill>
                  <a:srgbClr val="C00000"/>
                </a:solidFill>
                <a:latin typeface="Kurale"/>
              </a:rPr>
              <a:t>Quản trò: </a:t>
            </a:r>
            <a:r>
              <a:rPr lang="vi-VN" sz="2800">
                <a:solidFill>
                  <a:srgbClr val="483A00"/>
                </a:solidFill>
                <a:latin typeface="Kurale"/>
              </a:rPr>
              <a:t>Bên trái, bên trái.</a:t>
            </a:r>
          </a:p>
          <a:p>
            <a:pPr>
              <a:lnSpc>
                <a:spcPct val="120000"/>
              </a:lnSpc>
            </a:pPr>
            <a:r>
              <a:rPr lang="vi-VN" sz="2800" b="1">
                <a:solidFill>
                  <a:srgbClr val="7030A0"/>
                </a:solidFill>
                <a:latin typeface="Kurale"/>
              </a:rPr>
              <a:t>Cả lớp: </a:t>
            </a:r>
            <a:r>
              <a:rPr lang="vi-VN" sz="2800">
                <a:solidFill>
                  <a:srgbClr val="483A00"/>
                </a:solidFill>
                <a:latin typeface="Kurale"/>
              </a:rPr>
              <a:t>Nghiêng người sang bên trái.</a:t>
            </a:r>
          </a:p>
          <a:p>
            <a:pPr>
              <a:lnSpc>
                <a:spcPct val="120000"/>
              </a:lnSpc>
            </a:pPr>
            <a:r>
              <a:rPr lang="vi-VN" sz="2800" b="1">
                <a:solidFill>
                  <a:srgbClr val="C00000"/>
                </a:solidFill>
                <a:latin typeface="Kurale"/>
              </a:rPr>
              <a:t>Quản trò hô: </a:t>
            </a:r>
            <a:r>
              <a:rPr lang="vi-VN" sz="2800">
                <a:solidFill>
                  <a:srgbClr val="483A00"/>
                </a:solidFill>
                <a:latin typeface="Kurale"/>
              </a:rPr>
              <a:t>Gió thổi, gió thổi.</a:t>
            </a:r>
          </a:p>
          <a:p>
            <a:pPr>
              <a:lnSpc>
                <a:spcPct val="120000"/>
              </a:lnSpc>
            </a:pPr>
            <a:r>
              <a:rPr lang="vi-VN" sz="2800" b="1">
                <a:solidFill>
                  <a:srgbClr val="7030A0"/>
                </a:solidFill>
                <a:latin typeface="Kurale"/>
              </a:rPr>
              <a:t>Cả lớp: </a:t>
            </a:r>
            <a:r>
              <a:rPr lang="vi-VN" sz="2800">
                <a:solidFill>
                  <a:srgbClr val="483A00"/>
                </a:solidFill>
                <a:latin typeface="Kurale"/>
              </a:rPr>
              <a:t>Về </a:t>
            </a:r>
            <a:r>
              <a:rPr lang="en-US" sz="2800">
                <a:solidFill>
                  <a:srgbClr val="483A00"/>
                </a:solidFill>
                <a:latin typeface="Kurale"/>
              </a:rPr>
              <a:t>đ</a:t>
            </a:r>
            <a:r>
              <a:rPr lang="vi-VN" sz="2800">
                <a:solidFill>
                  <a:srgbClr val="483A00"/>
                </a:solidFill>
                <a:latin typeface="Kurale"/>
              </a:rPr>
              <a:t>âu, về đâu?</a:t>
            </a:r>
          </a:p>
          <a:p>
            <a:pPr>
              <a:lnSpc>
                <a:spcPct val="120000"/>
              </a:lnSpc>
            </a:pPr>
            <a:r>
              <a:rPr lang="vi-VN" sz="2800" b="1">
                <a:solidFill>
                  <a:srgbClr val="C00000"/>
                </a:solidFill>
                <a:latin typeface="Kurale"/>
              </a:rPr>
              <a:t>Quản trò: </a:t>
            </a:r>
            <a:r>
              <a:rPr lang="vi-VN" sz="2800">
                <a:solidFill>
                  <a:srgbClr val="483A00"/>
                </a:solidFill>
                <a:latin typeface="Kurale"/>
              </a:rPr>
              <a:t>Bên phải, bên phải.</a:t>
            </a:r>
          </a:p>
          <a:p>
            <a:pPr>
              <a:lnSpc>
                <a:spcPct val="120000"/>
              </a:lnSpc>
            </a:pPr>
            <a:r>
              <a:rPr lang="vi-VN" sz="2800" b="1">
                <a:solidFill>
                  <a:srgbClr val="7030A0"/>
                </a:solidFill>
                <a:latin typeface="Kurale"/>
              </a:rPr>
              <a:t>Cả lớp: </a:t>
            </a:r>
            <a:r>
              <a:rPr lang="vi-VN" sz="2800">
                <a:solidFill>
                  <a:srgbClr val="483A00"/>
                </a:solidFill>
                <a:latin typeface="Kurale"/>
              </a:rPr>
              <a:t>Nghiêng người sang bên phải.</a:t>
            </a:r>
          </a:p>
          <a:p>
            <a:pPr>
              <a:lnSpc>
                <a:spcPct val="120000"/>
              </a:lnSpc>
            </a:pPr>
            <a:r>
              <a:rPr lang="vi-VN" sz="2800">
                <a:solidFill>
                  <a:srgbClr val="002060"/>
                </a:solidFill>
                <a:latin typeface="Kurale"/>
              </a:rPr>
              <a:t>Quản trò hô rồi làm tiếp với các vị trí trước, sau và lặp lại vài lần với tốc độ tăng dần.</a:t>
            </a:r>
          </a:p>
        </p:txBody>
      </p:sp>
      <p:sp>
        <p:nvSpPr>
          <p:cNvPr id="16" name="TextBox 13">
            <a:extLst>
              <a:ext uri="{FF2B5EF4-FFF2-40B4-BE49-F238E27FC236}">
                <a16:creationId xmlns:a16="http://schemas.microsoft.com/office/drawing/2014/main" xmlns="" id="{E2F7E692-C033-2D71-CB8D-2DC57B76231D}"/>
              </a:ext>
            </a:extLst>
          </p:cNvPr>
          <p:cNvSpPr txBox="1"/>
          <p:nvPr/>
        </p:nvSpPr>
        <p:spPr>
          <a:xfrm>
            <a:off x="6237694" y="790216"/>
            <a:ext cx="7262302" cy="1015663"/>
          </a:xfrm>
          <a:prstGeom prst="rect">
            <a:avLst/>
          </a:prstGeom>
        </p:spPr>
        <p:txBody>
          <a:bodyPr wrap="square" lIns="0" tIns="0" rIns="0" bIns="0" rtlCol="0" anchor="t">
            <a:spAutoFit/>
          </a:bodyPr>
          <a:lstStyle/>
          <a:p>
            <a:pPr algn="l"/>
            <a:r>
              <a:rPr lang="en-US" sz="6600">
                <a:solidFill>
                  <a:srgbClr val="483A00"/>
                </a:solidFill>
                <a:latin typeface="Baloo Thambi"/>
              </a:rPr>
              <a:t>T</a:t>
            </a:r>
            <a:r>
              <a:rPr lang="vi-VN" sz="6600">
                <a:solidFill>
                  <a:srgbClr val="483A00"/>
                </a:solidFill>
                <a:latin typeface="Baloo Thambi"/>
              </a:rPr>
              <a:t>rò chơi "Gió thổi"</a:t>
            </a:r>
            <a:endParaRPr lang="en-US" sz="6600">
              <a:solidFill>
                <a:srgbClr val="483A00"/>
              </a:solidFill>
              <a:latin typeface="Baloo Thambi"/>
            </a:endParaRPr>
          </a:p>
        </p:txBody>
      </p:sp>
      <p:sp>
        <p:nvSpPr>
          <p:cNvPr id="17" name="TextBox 11">
            <a:extLst>
              <a:ext uri="{FF2B5EF4-FFF2-40B4-BE49-F238E27FC236}">
                <a16:creationId xmlns:a16="http://schemas.microsoft.com/office/drawing/2014/main" xmlns="" id="{482475EC-BA3B-742E-BE1F-59ED973AA869}"/>
              </a:ext>
            </a:extLst>
          </p:cNvPr>
          <p:cNvSpPr txBox="1"/>
          <p:nvPr/>
        </p:nvSpPr>
        <p:spPr>
          <a:xfrm>
            <a:off x="52763" y="187025"/>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1</a:t>
            </a: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4673019" y="371677"/>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26 SGK)</a:t>
            </a:r>
          </a:p>
        </p:txBody>
      </p:sp>
      <p:sp>
        <p:nvSpPr>
          <p:cNvPr id="11" name="Freeform 11"/>
          <p:cNvSpPr/>
          <p:nvPr/>
        </p:nvSpPr>
        <p:spPr>
          <a:xfrm>
            <a:off x="8490923" y="1690098"/>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110393" y="1800108"/>
            <a:ext cx="12067213" cy="6686783"/>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endParaRPr/>
            </a:p>
          </p:txBody>
        </p:sp>
      </p:grpSp>
      <p:sp>
        <p:nvSpPr>
          <p:cNvPr id="8" name="Freeform 8"/>
          <p:cNvSpPr/>
          <p:nvPr/>
        </p:nvSpPr>
        <p:spPr>
          <a:xfrm rot="1173307">
            <a:off x="14575147" y="744854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2644381" y="7353251"/>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211310">
            <a:off x="2575703" y="1515660"/>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4820006" y="249710"/>
            <a:ext cx="8647985" cy="1015663"/>
          </a:xfrm>
          <a:prstGeom prst="rect">
            <a:avLst/>
          </a:prstGeom>
        </p:spPr>
        <p:txBody>
          <a:bodyPr wrap="square" lIns="0" tIns="0" rIns="0" bIns="0" rtlCol="0" anchor="t">
            <a:spAutoFit/>
          </a:bodyPr>
          <a:lstStyle/>
          <a:p>
            <a:pPr algn="ctr"/>
            <a:r>
              <a:rPr lang="en-US" sz="6600">
                <a:solidFill>
                  <a:srgbClr val="483A00"/>
                </a:solidFill>
                <a:latin typeface="Baloo Thambi"/>
              </a:rPr>
              <a:t>PHIẾU HỌC TẬP SỐ 1</a:t>
            </a:r>
          </a:p>
        </p:txBody>
      </p:sp>
      <p:sp>
        <p:nvSpPr>
          <p:cNvPr id="19" name="Freeform 19"/>
          <p:cNvSpPr/>
          <p:nvPr/>
        </p:nvSpPr>
        <p:spPr>
          <a:xfrm rot="403428">
            <a:off x="13688137" y="1465407"/>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547271">
            <a:off x="489425" y="4729080"/>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rot="808354">
            <a:off x="16619472" y="426595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3" name="TextBox 23"/>
          <p:cNvSpPr txBox="1"/>
          <p:nvPr/>
        </p:nvSpPr>
        <p:spPr>
          <a:xfrm>
            <a:off x="4825172" y="2356716"/>
            <a:ext cx="8177244" cy="6494085"/>
          </a:xfrm>
          <a:prstGeom prst="rect">
            <a:avLst/>
          </a:prstGeom>
        </p:spPr>
        <p:txBody>
          <a:bodyPr wrap="square" lIns="0" tIns="0" rIns="0" bIns="0" rtlCol="0" anchor="t">
            <a:spAutoFit/>
          </a:bodyPr>
          <a:lstStyle/>
          <a:p>
            <a:pPr algn="just"/>
            <a:r>
              <a:rPr lang="vi-VN" sz="3200">
                <a:solidFill>
                  <a:srgbClr val="483A00"/>
                </a:solidFill>
                <a:latin typeface="Kurale"/>
              </a:rPr>
              <a:t>1. Trò chơi </a:t>
            </a:r>
            <a:r>
              <a:rPr lang="en-US" sz="3200">
                <a:solidFill>
                  <a:srgbClr val="483A00"/>
                </a:solidFill>
                <a:latin typeface="Kurale"/>
              </a:rPr>
              <a:t>tại phần a Hoạt động 1</a:t>
            </a:r>
            <a:r>
              <a:rPr lang="vi-VN" sz="3200">
                <a:solidFill>
                  <a:srgbClr val="483A00"/>
                </a:solidFill>
                <a:latin typeface="Kurale"/>
              </a:rPr>
              <a:t> nhắc đến loại năng lượng gì?</a:t>
            </a:r>
          </a:p>
          <a:p>
            <a:pPr algn="just">
              <a:spcBef>
                <a:spcPts val="1200"/>
              </a:spcBef>
            </a:pPr>
            <a:r>
              <a:rPr lang="vi-VN" sz="3200">
                <a:solidFill>
                  <a:srgbClr val="483A00"/>
                </a:solidFill>
                <a:latin typeface="Kurale"/>
              </a:rPr>
              <a:t>……………………………………………………………………………………………</a:t>
            </a:r>
            <a:endParaRPr lang="en-US" sz="3200">
              <a:solidFill>
                <a:srgbClr val="483A00"/>
              </a:solidFill>
              <a:latin typeface="Kurale"/>
            </a:endParaRPr>
          </a:p>
          <a:p>
            <a:pPr algn="just">
              <a:spcBef>
                <a:spcPts val="1200"/>
              </a:spcBef>
            </a:pPr>
            <a:r>
              <a:rPr lang="vi-VN" sz="3200">
                <a:solidFill>
                  <a:srgbClr val="483A00"/>
                </a:solidFill>
                <a:latin typeface="Kurale"/>
              </a:rPr>
              <a:t>……………………………………………………………………………………………</a:t>
            </a:r>
            <a:endParaRPr lang="en-US" sz="3200">
              <a:solidFill>
                <a:srgbClr val="483A00"/>
              </a:solidFill>
              <a:latin typeface="Kurale"/>
            </a:endParaRPr>
          </a:p>
          <a:p>
            <a:pPr algn="just"/>
            <a:r>
              <a:rPr lang="vi-VN" sz="3200">
                <a:solidFill>
                  <a:srgbClr val="483A00"/>
                </a:solidFill>
                <a:latin typeface="Kurale"/>
              </a:rPr>
              <a:t>2. Chúng ta thường sử dụng năng lượng trên vào những hoạt động gì?</a:t>
            </a:r>
          </a:p>
          <a:p>
            <a:pPr algn="just">
              <a:spcBef>
                <a:spcPts val="1200"/>
              </a:spcBef>
            </a:pPr>
            <a:r>
              <a:rPr lang="vi-VN" sz="3200">
                <a:solidFill>
                  <a:srgbClr val="483A00"/>
                </a:solidFill>
                <a:latin typeface="Kurale"/>
              </a:rPr>
              <a:t>……………………………………………………………………………………………</a:t>
            </a:r>
            <a:endParaRPr lang="en-US" sz="3200">
              <a:solidFill>
                <a:srgbClr val="483A00"/>
              </a:solidFill>
              <a:latin typeface="Kurale"/>
            </a:endParaRPr>
          </a:p>
          <a:p>
            <a:pPr algn="just">
              <a:spcBef>
                <a:spcPts val="1200"/>
              </a:spcBef>
            </a:pPr>
            <a:r>
              <a:rPr lang="vi-VN" sz="3200">
                <a:solidFill>
                  <a:srgbClr val="483A00"/>
                </a:solidFill>
                <a:latin typeface="Kurale"/>
              </a:rPr>
              <a:t>……………………………………………………………………………………………</a:t>
            </a:r>
            <a:endParaRPr lang="en-US" sz="3200">
              <a:solidFill>
                <a:srgbClr val="483A00"/>
              </a:solidFill>
              <a:latin typeface="Kurale"/>
            </a:endParaRPr>
          </a:p>
          <a:p>
            <a:pPr algn="just">
              <a:spcBef>
                <a:spcPts val="1200"/>
              </a:spcBef>
            </a:pPr>
            <a:r>
              <a:rPr lang="vi-VN" sz="3200">
                <a:solidFill>
                  <a:srgbClr val="483A00"/>
                </a:solidFill>
                <a:latin typeface="Kurale"/>
              </a:rPr>
              <a:t>……………………………………………………………………………………………</a:t>
            </a:r>
            <a:endParaRPr lang="en-US" sz="3200">
              <a:solidFill>
                <a:srgbClr val="483A00"/>
              </a:solidFill>
              <a:latin typeface="Kurale"/>
            </a:endParaRPr>
          </a:p>
          <a:p>
            <a:pPr algn="just">
              <a:spcBef>
                <a:spcPts val="1200"/>
              </a:spcBef>
            </a:pPr>
            <a:r>
              <a:rPr lang="vi-VN" sz="3200">
                <a:solidFill>
                  <a:srgbClr val="483A00"/>
                </a:solidFill>
                <a:latin typeface="Kurale"/>
              </a:rPr>
              <a:t>……………………………………………………………………………………………</a:t>
            </a:r>
            <a:endParaRPr lang="en-US" sz="3200">
              <a:solidFill>
                <a:srgbClr val="483A00"/>
              </a:solidFill>
              <a:latin typeface="Kurale"/>
            </a:endParaRPr>
          </a:p>
          <a:p>
            <a:pPr algn="just">
              <a:spcBef>
                <a:spcPts val="1200"/>
              </a:spcBef>
            </a:pPr>
            <a:endParaRPr lang="en-US" sz="3200">
              <a:solidFill>
                <a:srgbClr val="483A00"/>
              </a:solidFill>
              <a:latin typeface="Kurale"/>
            </a:endParaRPr>
          </a:p>
        </p:txBody>
      </p:sp>
    </p:spTree>
    <p:extLst>
      <p:ext uri="{BB962C8B-B14F-4D97-AF65-F5344CB8AC3E}">
        <p14:creationId xmlns:p14="http://schemas.microsoft.com/office/powerpoint/2010/main" val="2233974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570188" y="799228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2003703" y="2936543"/>
            <a:ext cx="6480293" cy="1300612"/>
          </a:xfrm>
          <a:prstGeom prst="rect">
            <a:avLst/>
          </a:prstGeom>
        </p:spPr>
        <p:txBody>
          <a:bodyPr wrap="square" lIns="0" tIns="0" rIns="0" bIns="0" rtlCol="0" anchor="t">
            <a:spAutoFit/>
          </a:bodyPr>
          <a:lstStyle/>
          <a:p>
            <a:pPr algn="ctr">
              <a:lnSpc>
                <a:spcPct val="120000"/>
              </a:lnSpc>
            </a:pPr>
            <a:r>
              <a:rPr lang="vi-VN" sz="3600" b="1">
                <a:solidFill>
                  <a:srgbClr val="483A00"/>
                </a:solidFill>
                <a:latin typeface="Kurale"/>
              </a:rPr>
              <a:t>Trò chơi tại phần a Hoạt động 1  nhắc đến loại năng lượng gì?</a:t>
            </a:r>
          </a:p>
        </p:txBody>
      </p:sp>
      <p:sp>
        <p:nvSpPr>
          <p:cNvPr id="16" name="TextBox 13">
            <a:extLst>
              <a:ext uri="{FF2B5EF4-FFF2-40B4-BE49-F238E27FC236}">
                <a16:creationId xmlns:a16="http://schemas.microsoft.com/office/drawing/2014/main" xmlns="" id="{E2F7E692-C033-2D71-CB8D-2DC57B76231D}"/>
              </a:ext>
            </a:extLst>
          </p:cNvPr>
          <p:cNvSpPr txBox="1"/>
          <p:nvPr/>
        </p:nvSpPr>
        <p:spPr>
          <a:xfrm>
            <a:off x="5721572" y="355964"/>
            <a:ext cx="7262302" cy="1015663"/>
          </a:xfrm>
          <a:prstGeom prst="rect">
            <a:avLst/>
          </a:prstGeom>
        </p:spPr>
        <p:txBody>
          <a:bodyPr wrap="square" lIns="0" tIns="0" rIns="0" bIns="0" rtlCol="0" anchor="t">
            <a:spAutoFit/>
          </a:bodyPr>
          <a:lstStyle/>
          <a:p>
            <a:pPr algn="l"/>
            <a:r>
              <a:rPr lang="en-US" sz="6600">
                <a:solidFill>
                  <a:srgbClr val="483A00"/>
                </a:solidFill>
                <a:latin typeface="Baloo Thambi"/>
              </a:rPr>
              <a:t>T</a:t>
            </a:r>
            <a:r>
              <a:rPr lang="vi-VN" sz="6600">
                <a:solidFill>
                  <a:srgbClr val="483A00"/>
                </a:solidFill>
                <a:latin typeface="Baloo Thambi"/>
              </a:rPr>
              <a:t>rò chơi "Gió thổi"</a:t>
            </a:r>
            <a:endParaRPr lang="en-US" sz="6600">
              <a:solidFill>
                <a:srgbClr val="483A00"/>
              </a:solidFill>
              <a:latin typeface="Baloo Thambi"/>
            </a:endParaRP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26 SGK)</a:t>
            </a:r>
          </a:p>
        </p:txBody>
      </p:sp>
      <p:sp>
        <p:nvSpPr>
          <p:cNvPr id="11" name="Freeform 11"/>
          <p:cNvSpPr/>
          <p:nvPr/>
        </p:nvSpPr>
        <p:spPr>
          <a:xfrm>
            <a:off x="8490923" y="1690098"/>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4" name="Picture 13">
            <a:extLst>
              <a:ext uri="{FF2B5EF4-FFF2-40B4-BE49-F238E27FC236}">
                <a16:creationId xmlns:a16="http://schemas.microsoft.com/office/drawing/2014/main" xmlns="" id="{6BF06082-539C-E32A-67BF-0DCD9A676DBC}"/>
              </a:ext>
            </a:extLst>
          </p:cNvPr>
          <p:cNvPicPr>
            <a:picLocks noChangeAspect="1"/>
          </p:cNvPicPr>
          <p:nvPr/>
        </p:nvPicPr>
        <p:blipFill>
          <a:blip r:embed="rId9"/>
          <a:stretch>
            <a:fillRect/>
          </a:stretch>
        </p:blipFill>
        <p:spPr>
          <a:xfrm>
            <a:off x="11288492" y="3371437"/>
            <a:ext cx="4201939" cy="4309070"/>
          </a:xfrm>
          <a:prstGeom prst="rect">
            <a:avLst/>
          </a:prstGeom>
        </p:spPr>
      </p:pic>
      <p:sp>
        <p:nvSpPr>
          <p:cNvPr id="19" name="TextBox 13">
            <a:extLst>
              <a:ext uri="{FF2B5EF4-FFF2-40B4-BE49-F238E27FC236}">
                <a16:creationId xmlns:a16="http://schemas.microsoft.com/office/drawing/2014/main" xmlns="" id="{DDD37123-E746-EF30-F41C-F982493DF97E}"/>
              </a:ext>
            </a:extLst>
          </p:cNvPr>
          <p:cNvSpPr txBox="1"/>
          <p:nvPr/>
        </p:nvSpPr>
        <p:spPr>
          <a:xfrm>
            <a:off x="3969970" y="5591322"/>
            <a:ext cx="2286000" cy="1015663"/>
          </a:xfrm>
          <a:prstGeom prst="rect">
            <a:avLst/>
          </a:prstGeom>
        </p:spPr>
        <p:txBody>
          <a:bodyPr wrap="square" lIns="0" tIns="0" rIns="0" bIns="0" rtlCol="0" anchor="t">
            <a:spAutoFit/>
          </a:bodyPr>
          <a:lstStyle/>
          <a:p>
            <a:r>
              <a:rPr lang="en-US" sz="6600">
                <a:solidFill>
                  <a:srgbClr val="0070C0"/>
                </a:solidFill>
                <a:latin typeface="Baloo Thambi"/>
              </a:rPr>
              <a:t>GIÓ</a:t>
            </a:r>
          </a:p>
        </p:txBody>
      </p:sp>
    </p:spTree>
    <p:extLst>
      <p:ext uri="{BB962C8B-B14F-4D97-AF65-F5344CB8AC3E}">
        <p14:creationId xmlns:p14="http://schemas.microsoft.com/office/powerpoint/2010/main" val="695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6" presetClass="emph" presetSubtype="0" fill="hold" nodeType="withEffect">
                                  <p:stCondLst>
                                    <p:cond delay="0"/>
                                  </p:stCondLst>
                                  <p:childTnLst>
                                    <p:animScale>
                                      <p:cBhvr>
                                        <p:cTn id="38" dur="2000" fill="hold"/>
                                        <p:tgtEl>
                                          <p:spTgt spid="14"/>
                                        </p:tgtEl>
                                      </p:cBhvr>
                                      <p:by x="150000" y="150000"/>
                                    </p:animScale>
                                  </p:childTnLst>
                                </p:cTn>
                              </p:par>
                              <p:par>
                                <p:cTn id="39" presetID="2" presetClass="entr" presetSubtype="8"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928328" y="2354124"/>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txBody>
            <a:bodyPr/>
            <a:lstStyle/>
            <a:p>
              <a:endParaRPr lang="en-US"/>
            </a:p>
          </p:txBody>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570188" y="7992280"/>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1165195" y="2476500"/>
            <a:ext cx="7588326" cy="1300612"/>
          </a:xfrm>
          <a:prstGeom prst="rect">
            <a:avLst/>
          </a:prstGeom>
        </p:spPr>
        <p:txBody>
          <a:bodyPr wrap="square" lIns="0" tIns="0" rIns="0" bIns="0" rtlCol="0" anchor="t">
            <a:spAutoFit/>
          </a:bodyPr>
          <a:lstStyle/>
          <a:p>
            <a:pPr algn="ctr">
              <a:lnSpc>
                <a:spcPct val="120000"/>
              </a:lnSpc>
            </a:pPr>
            <a:r>
              <a:rPr lang="vi-VN" sz="3600" b="1">
                <a:solidFill>
                  <a:srgbClr val="483A00"/>
                </a:solidFill>
                <a:latin typeface="Kurale"/>
              </a:rPr>
              <a:t>Chúng ta thường sử dụng năng lượng trên vào những hoạt động gì?</a:t>
            </a:r>
          </a:p>
        </p:txBody>
      </p:sp>
      <p:sp>
        <p:nvSpPr>
          <p:cNvPr id="16" name="TextBox 13">
            <a:extLst>
              <a:ext uri="{FF2B5EF4-FFF2-40B4-BE49-F238E27FC236}">
                <a16:creationId xmlns:a16="http://schemas.microsoft.com/office/drawing/2014/main" xmlns="" id="{E2F7E692-C033-2D71-CB8D-2DC57B76231D}"/>
              </a:ext>
            </a:extLst>
          </p:cNvPr>
          <p:cNvSpPr txBox="1"/>
          <p:nvPr/>
        </p:nvSpPr>
        <p:spPr>
          <a:xfrm>
            <a:off x="5721572" y="355964"/>
            <a:ext cx="7262302" cy="1015663"/>
          </a:xfrm>
          <a:prstGeom prst="rect">
            <a:avLst/>
          </a:prstGeom>
        </p:spPr>
        <p:txBody>
          <a:bodyPr wrap="square" lIns="0" tIns="0" rIns="0" bIns="0" rtlCol="0" anchor="t">
            <a:spAutoFit/>
          </a:bodyPr>
          <a:lstStyle/>
          <a:p>
            <a:pPr algn="l"/>
            <a:r>
              <a:rPr lang="en-US" sz="6600">
                <a:solidFill>
                  <a:srgbClr val="483A00"/>
                </a:solidFill>
                <a:latin typeface="Baloo Thambi"/>
              </a:rPr>
              <a:t>T</a:t>
            </a:r>
            <a:r>
              <a:rPr lang="vi-VN" sz="6600">
                <a:solidFill>
                  <a:srgbClr val="483A00"/>
                </a:solidFill>
                <a:latin typeface="Baloo Thambi"/>
              </a:rPr>
              <a:t>rò chơi "Gió thổi"</a:t>
            </a:r>
            <a:endParaRPr lang="en-US" sz="6600">
              <a:solidFill>
                <a:srgbClr val="483A00"/>
              </a:solidFill>
              <a:latin typeface="Baloo Thambi"/>
            </a:endParaRPr>
          </a:p>
        </p:txBody>
      </p:sp>
      <p:sp>
        <p:nvSpPr>
          <p:cNvPr id="18" name="TextBox 5">
            <a:extLst>
              <a:ext uri="{FF2B5EF4-FFF2-40B4-BE49-F238E27FC236}">
                <a16:creationId xmlns:a16="http://schemas.microsoft.com/office/drawing/2014/main" xmlns="" id="{E6EBA81B-3384-4358-6E14-6A7827E30189}"/>
              </a:ext>
            </a:extLst>
          </p:cNvPr>
          <p:cNvSpPr txBox="1"/>
          <p:nvPr/>
        </p:nvSpPr>
        <p:spPr>
          <a:xfrm>
            <a:off x="147699" y="509701"/>
            <a:ext cx="2570605" cy="369332"/>
          </a:xfrm>
          <a:prstGeom prst="rect">
            <a:avLst/>
          </a:prstGeom>
        </p:spPr>
        <p:txBody>
          <a:bodyPr wrap="square" lIns="0" tIns="0" rIns="0" bIns="0" rtlCol="0" anchor="t">
            <a:spAutoFit/>
          </a:bodyPr>
          <a:lstStyle/>
          <a:p>
            <a:r>
              <a:rPr lang="en-US" sz="2400">
                <a:solidFill>
                  <a:srgbClr val="483A00"/>
                </a:solidFill>
                <a:latin typeface="Montserrat Medium" panose="00000600000000000000" pitchFamily="2" charset="0"/>
              </a:rPr>
              <a:t>(Trang 26 SGK)</a:t>
            </a:r>
          </a:p>
        </p:txBody>
      </p:sp>
      <p:sp>
        <p:nvSpPr>
          <p:cNvPr id="11" name="Freeform 11"/>
          <p:cNvSpPr/>
          <p:nvPr/>
        </p:nvSpPr>
        <p:spPr>
          <a:xfrm>
            <a:off x="7891721" y="1533162"/>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3">
            <a:extLst>
              <a:ext uri="{FF2B5EF4-FFF2-40B4-BE49-F238E27FC236}">
                <a16:creationId xmlns:a16="http://schemas.microsoft.com/office/drawing/2014/main" xmlns="" id="{DDD37123-E746-EF30-F41C-F982493DF97E}"/>
              </a:ext>
            </a:extLst>
          </p:cNvPr>
          <p:cNvSpPr txBox="1"/>
          <p:nvPr/>
        </p:nvSpPr>
        <p:spPr>
          <a:xfrm>
            <a:off x="1752599" y="4374181"/>
            <a:ext cx="4190999" cy="553998"/>
          </a:xfrm>
          <a:prstGeom prst="rect">
            <a:avLst/>
          </a:prstGeom>
        </p:spPr>
        <p:txBody>
          <a:bodyPr wrap="square" lIns="0" tIns="0" rIns="0" bIns="0" rtlCol="0" anchor="t">
            <a:spAutoFit/>
          </a:bodyPr>
          <a:lstStyle/>
          <a:p>
            <a:r>
              <a:rPr lang="en-US" sz="3600">
                <a:solidFill>
                  <a:srgbClr val="0070C0"/>
                </a:solidFill>
                <a:latin typeface="Baloo Thambi"/>
              </a:rPr>
              <a:t>Lao động, sản xuất</a:t>
            </a:r>
          </a:p>
        </p:txBody>
      </p:sp>
      <p:pic>
        <p:nvPicPr>
          <p:cNvPr id="15" name="Picture 14">
            <a:extLst>
              <a:ext uri="{FF2B5EF4-FFF2-40B4-BE49-F238E27FC236}">
                <a16:creationId xmlns:a16="http://schemas.microsoft.com/office/drawing/2014/main" xmlns="" id="{4F02D9B8-33F6-2467-184C-9DA647030D5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004261" y="2381714"/>
            <a:ext cx="3041239" cy="2485809"/>
          </a:xfrm>
          <a:prstGeom prst="rect">
            <a:avLst/>
          </a:prstGeom>
        </p:spPr>
      </p:pic>
      <p:pic>
        <p:nvPicPr>
          <p:cNvPr id="1026" name="Picture 2">
            <a:extLst>
              <a:ext uri="{FF2B5EF4-FFF2-40B4-BE49-F238E27FC236}">
                <a16:creationId xmlns:a16="http://schemas.microsoft.com/office/drawing/2014/main" xmlns="" id="{BBD4C112-62D1-FEAF-3F73-8C67C2FFCC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33416" y="5727697"/>
            <a:ext cx="43815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98DFE268-9C4B-D551-BDF9-64F8AC831D5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3500216" y="2360661"/>
            <a:ext cx="3314700" cy="2485809"/>
          </a:xfrm>
          <a:prstGeom prst="rect">
            <a:avLst/>
          </a:prstGeom>
        </p:spPr>
      </p:pic>
      <p:pic>
        <p:nvPicPr>
          <p:cNvPr id="22" name="Picture 21">
            <a:extLst>
              <a:ext uri="{FF2B5EF4-FFF2-40B4-BE49-F238E27FC236}">
                <a16:creationId xmlns:a16="http://schemas.microsoft.com/office/drawing/2014/main" xmlns="" id="{307D1A78-6E62-782B-CA93-DCD5F35C9A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12873" y="5078693"/>
            <a:ext cx="2879396" cy="3957431"/>
          </a:xfrm>
          <a:prstGeom prst="rect">
            <a:avLst/>
          </a:prstGeom>
        </p:spPr>
      </p:pic>
      <p:sp>
        <p:nvSpPr>
          <p:cNvPr id="23" name="TextBox 13">
            <a:extLst>
              <a:ext uri="{FF2B5EF4-FFF2-40B4-BE49-F238E27FC236}">
                <a16:creationId xmlns:a16="http://schemas.microsoft.com/office/drawing/2014/main" xmlns="" id="{E708BB1C-351C-DA64-4B5F-07C2A3CA0707}"/>
              </a:ext>
            </a:extLst>
          </p:cNvPr>
          <p:cNvSpPr txBox="1"/>
          <p:nvPr/>
        </p:nvSpPr>
        <p:spPr>
          <a:xfrm>
            <a:off x="1752599" y="5318372"/>
            <a:ext cx="5486401" cy="553998"/>
          </a:xfrm>
          <a:prstGeom prst="rect">
            <a:avLst/>
          </a:prstGeom>
        </p:spPr>
        <p:txBody>
          <a:bodyPr wrap="square" lIns="0" tIns="0" rIns="0" bIns="0" rtlCol="0" anchor="t">
            <a:spAutoFit/>
          </a:bodyPr>
          <a:lstStyle/>
          <a:p>
            <a:r>
              <a:rPr lang="en-US" sz="3600">
                <a:solidFill>
                  <a:srgbClr val="0070C0"/>
                </a:solidFill>
                <a:latin typeface="Baloo Thambi"/>
              </a:rPr>
              <a:t>Giao thông đường thủy</a:t>
            </a:r>
          </a:p>
        </p:txBody>
      </p:sp>
      <p:sp>
        <p:nvSpPr>
          <p:cNvPr id="24" name="TextBox 13">
            <a:extLst>
              <a:ext uri="{FF2B5EF4-FFF2-40B4-BE49-F238E27FC236}">
                <a16:creationId xmlns:a16="http://schemas.microsoft.com/office/drawing/2014/main" xmlns="" id="{CC60B4A1-FBBE-8DBF-3228-375628D7673E}"/>
              </a:ext>
            </a:extLst>
          </p:cNvPr>
          <p:cNvSpPr txBox="1"/>
          <p:nvPr/>
        </p:nvSpPr>
        <p:spPr>
          <a:xfrm>
            <a:off x="1752599" y="6288136"/>
            <a:ext cx="2362200" cy="553998"/>
          </a:xfrm>
          <a:prstGeom prst="rect">
            <a:avLst/>
          </a:prstGeom>
        </p:spPr>
        <p:txBody>
          <a:bodyPr wrap="square" lIns="0" tIns="0" rIns="0" bIns="0" rtlCol="0" anchor="t">
            <a:spAutoFit/>
          </a:bodyPr>
          <a:lstStyle/>
          <a:p>
            <a:r>
              <a:rPr lang="en-US" sz="3600">
                <a:solidFill>
                  <a:srgbClr val="0070C0"/>
                </a:solidFill>
                <a:latin typeface="Baloo Thambi"/>
              </a:rPr>
              <a:t>Thể thao</a:t>
            </a:r>
          </a:p>
        </p:txBody>
      </p:sp>
      <p:sp>
        <p:nvSpPr>
          <p:cNvPr id="25" name="TextBox 13">
            <a:extLst>
              <a:ext uri="{FF2B5EF4-FFF2-40B4-BE49-F238E27FC236}">
                <a16:creationId xmlns:a16="http://schemas.microsoft.com/office/drawing/2014/main" xmlns="" id="{A16C1AE0-05D9-5807-2F0F-DFD610B4D920}"/>
              </a:ext>
            </a:extLst>
          </p:cNvPr>
          <p:cNvSpPr txBox="1"/>
          <p:nvPr/>
        </p:nvSpPr>
        <p:spPr>
          <a:xfrm>
            <a:off x="1752599" y="7313779"/>
            <a:ext cx="2362200" cy="553998"/>
          </a:xfrm>
          <a:prstGeom prst="rect">
            <a:avLst/>
          </a:prstGeom>
        </p:spPr>
        <p:txBody>
          <a:bodyPr wrap="square" lIns="0" tIns="0" rIns="0" bIns="0" rtlCol="0" anchor="t">
            <a:spAutoFit/>
          </a:bodyPr>
          <a:lstStyle/>
          <a:p>
            <a:r>
              <a:rPr lang="en-US" sz="3600">
                <a:solidFill>
                  <a:srgbClr val="0070C0"/>
                </a:solidFill>
                <a:latin typeface="Baloo Thambi"/>
              </a:rPr>
              <a:t>Vui chơi</a:t>
            </a:r>
          </a:p>
        </p:txBody>
      </p:sp>
      <p:pic>
        <p:nvPicPr>
          <p:cNvPr id="9" name="Picture 8">
            <a:extLst>
              <a:ext uri="{FF2B5EF4-FFF2-40B4-BE49-F238E27FC236}">
                <a16:creationId xmlns:a16="http://schemas.microsoft.com/office/drawing/2014/main" xmlns="" id="{6473DDE4-69AB-3105-FDF2-E8C94F7C4E5B}"/>
              </a:ext>
            </a:extLst>
          </p:cNvPr>
          <p:cNvPicPr>
            <a:picLocks noChangeAspect="1"/>
          </p:cNvPicPr>
          <p:nvPr/>
        </p:nvPicPr>
        <p:blipFill>
          <a:blip r:embed="rId13"/>
          <a:stretch>
            <a:fillRect/>
          </a:stretch>
        </p:blipFill>
        <p:spPr>
          <a:xfrm>
            <a:off x="9978599" y="3673658"/>
            <a:ext cx="6836317" cy="3856110"/>
          </a:xfrm>
          <a:prstGeom prst="rect">
            <a:avLst/>
          </a:prstGeom>
        </p:spPr>
      </p:pic>
      <p:sp>
        <p:nvSpPr>
          <p:cNvPr id="14" name="TextBox 13">
            <a:extLst>
              <a:ext uri="{FF2B5EF4-FFF2-40B4-BE49-F238E27FC236}">
                <a16:creationId xmlns:a16="http://schemas.microsoft.com/office/drawing/2014/main" xmlns="" id="{60CB420B-E425-3FCB-CAC7-6983AA147B07}"/>
              </a:ext>
            </a:extLst>
          </p:cNvPr>
          <p:cNvSpPr txBox="1"/>
          <p:nvPr/>
        </p:nvSpPr>
        <p:spPr>
          <a:xfrm>
            <a:off x="1752598" y="8167277"/>
            <a:ext cx="3968973" cy="553998"/>
          </a:xfrm>
          <a:prstGeom prst="rect">
            <a:avLst/>
          </a:prstGeom>
        </p:spPr>
        <p:txBody>
          <a:bodyPr wrap="square" lIns="0" tIns="0" rIns="0" bIns="0" rtlCol="0" anchor="t">
            <a:spAutoFit/>
          </a:bodyPr>
          <a:lstStyle/>
          <a:p>
            <a:r>
              <a:rPr lang="en-US" sz="3600">
                <a:solidFill>
                  <a:srgbClr val="0070C0"/>
                </a:solidFill>
                <a:latin typeface="Baloo Thambi"/>
              </a:rPr>
              <a:t>Dự báo thời tiết</a:t>
            </a:r>
          </a:p>
        </p:txBody>
      </p:sp>
    </p:spTree>
    <p:extLst>
      <p:ext uri="{BB962C8B-B14F-4D97-AF65-F5344CB8AC3E}">
        <p14:creationId xmlns:p14="http://schemas.microsoft.com/office/powerpoint/2010/main" val="11468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000" fill="hold"/>
                                        <p:tgtEl>
                                          <p:spTgt spid="20"/>
                                        </p:tgtEl>
                                        <p:attrNameLst>
                                          <p:attrName>ppt_x</p:attrName>
                                        </p:attrNameLst>
                                      </p:cBhvr>
                                      <p:tavLst>
                                        <p:tav tm="0">
                                          <p:val>
                                            <p:strVal val="1+#ppt_w/2"/>
                                          </p:val>
                                        </p:tav>
                                        <p:tav tm="100000">
                                          <p:val>
                                            <p:strVal val="#ppt_x"/>
                                          </p:val>
                                        </p:tav>
                                      </p:tavLst>
                                    </p:anim>
                                    <p:anim calcmode="lin" valueType="num">
                                      <p:cBhvr additive="base">
                                        <p:cTn id="36" dur="2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0-#ppt_w/2"/>
                                          </p:val>
                                        </p:tav>
                                        <p:tav tm="100000">
                                          <p:val>
                                            <p:strVal val="#ppt_x"/>
                                          </p:val>
                                        </p:tav>
                                      </p:tavLst>
                                    </p:anim>
                                    <p:anim calcmode="lin" valueType="num">
                                      <p:cBhvr additive="base">
                                        <p:cTn id="4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0" fill="hold"/>
                                        <p:tgtEl>
                                          <p:spTgt spid="22"/>
                                        </p:tgtEl>
                                        <p:attrNameLst>
                                          <p:attrName>ppt_x</p:attrName>
                                        </p:attrNameLst>
                                      </p:cBhvr>
                                      <p:tavLst>
                                        <p:tav tm="0">
                                          <p:val>
                                            <p:strVal val="#ppt_x"/>
                                          </p:val>
                                        </p:tav>
                                        <p:tav tm="100000">
                                          <p:val>
                                            <p:strVal val="#ppt_x"/>
                                          </p:val>
                                        </p:tav>
                                      </p:tavLst>
                                    </p:anim>
                                    <p:anim calcmode="lin" valueType="num">
                                      <p:cBhvr additive="base">
                                        <p:cTn id="46" dur="5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0-#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 calcmode="lin" valueType="num">
                                      <p:cBhvr>
                                        <p:cTn id="55" dur="1000" fill="hold"/>
                                        <p:tgtEl>
                                          <p:spTgt spid="1026"/>
                                        </p:tgtEl>
                                        <p:attrNameLst>
                                          <p:attrName>ppt_w</p:attrName>
                                        </p:attrNameLst>
                                      </p:cBhvr>
                                      <p:tavLst>
                                        <p:tav tm="0">
                                          <p:val>
                                            <p:fltVal val="0"/>
                                          </p:val>
                                        </p:tav>
                                        <p:tav tm="100000">
                                          <p:val>
                                            <p:strVal val="#ppt_w"/>
                                          </p:val>
                                        </p:tav>
                                      </p:tavLst>
                                    </p:anim>
                                    <p:anim calcmode="lin" valueType="num">
                                      <p:cBhvr>
                                        <p:cTn id="56" dur="1000" fill="hold"/>
                                        <p:tgtEl>
                                          <p:spTgt spid="1026"/>
                                        </p:tgtEl>
                                        <p:attrNameLst>
                                          <p:attrName>ppt_h</p:attrName>
                                        </p:attrNameLst>
                                      </p:cBhvr>
                                      <p:tavLst>
                                        <p:tav tm="0">
                                          <p:val>
                                            <p:fltVal val="0"/>
                                          </p:val>
                                        </p:tav>
                                        <p:tav tm="100000">
                                          <p:val>
                                            <p:strVal val="#ppt_h"/>
                                          </p:val>
                                        </p:tav>
                                      </p:tavLst>
                                    </p:anim>
                                    <p:anim calcmode="lin" valueType="num">
                                      <p:cBhvr>
                                        <p:cTn id="57" dur="1000" fill="hold"/>
                                        <p:tgtEl>
                                          <p:spTgt spid="1026"/>
                                        </p:tgtEl>
                                        <p:attrNameLst>
                                          <p:attrName>style.rotation</p:attrName>
                                        </p:attrNameLst>
                                      </p:cBhvr>
                                      <p:tavLst>
                                        <p:tav tm="0">
                                          <p:val>
                                            <p:fltVal val="90"/>
                                          </p:val>
                                        </p:tav>
                                        <p:tav tm="100000">
                                          <p:val>
                                            <p:fltVal val="0"/>
                                          </p:val>
                                        </p:tav>
                                      </p:tavLst>
                                    </p:anim>
                                    <p:animEffect transition="in" filter="fade">
                                      <p:cBhvr>
                                        <p:cTn id="58" dur="1000"/>
                                        <p:tgtEl>
                                          <p:spTgt spid="1026"/>
                                        </p:tgtEl>
                                      </p:cBhvr>
                                    </p:animEffect>
                                  </p:childTnLst>
                                </p:cTn>
                              </p:par>
                              <p:par>
                                <p:cTn id="59" presetID="2" presetClass="entr" presetSubtype="8"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2" presetClass="entr" presetSubtype="8"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0-#ppt_w/2"/>
                                          </p:val>
                                        </p:tav>
                                        <p:tav tm="100000">
                                          <p:val>
                                            <p:strVal val="#ppt_x"/>
                                          </p:val>
                                        </p:tav>
                                      </p:tavLst>
                                    </p:anim>
                                    <p:anim calcmode="lin" valueType="num">
                                      <p:cBhvr additive="base">
                                        <p:cTn id="7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3" grpId="0"/>
      <p:bldP spid="24" grpId="0"/>
      <p:bldP spid="25"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2887</Words>
  <Application>Microsoft Office PowerPoint</Application>
  <PresentationFormat>Custom</PresentationFormat>
  <Paragraphs>330</Paragraphs>
  <Slides>41</Slides>
  <Notes>38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Baloo Thambi</vt:lpstr>
      <vt:lpstr>Calibri</vt:lpstr>
      <vt:lpstr>Times New Roman</vt:lpstr>
      <vt:lpstr>宋体</vt:lpstr>
      <vt:lpstr>Montserrat SemiBold</vt:lpstr>
      <vt:lpstr>宋体</vt:lpstr>
      <vt:lpstr>Raleway Black</vt:lpstr>
      <vt:lpstr>Montserrat Medium</vt:lpstr>
      <vt:lpstr>Roboto</vt:lpstr>
      <vt:lpstr>Dosis ExtraBold</vt:lpstr>
      <vt:lpstr>Kurale</vt:lpstr>
      <vt:lpstr>Raleway ExtraBold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25</cp:revision>
  <dcterms:created xsi:type="dcterms:W3CDTF">2006-08-16T00:00:00Z</dcterms:created>
  <dcterms:modified xsi:type="dcterms:W3CDTF">2025-12-17T01:22:18Z</dcterms:modified>
  <dc:identifier>DAGExxvecyA</dc:identifier>
</cp:coreProperties>
</file>