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8" r:id="rId2"/>
    <p:sldId id="336" r:id="rId3"/>
    <p:sldId id="337" r:id="rId4"/>
    <p:sldId id="347" r:id="rId5"/>
    <p:sldId id="339" r:id="rId6"/>
    <p:sldId id="267" r:id="rId7"/>
    <p:sldId id="316" r:id="rId8"/>
    <p:sldId id="317" r:id="rId9"/>
    <p:sldId id="318" r:id="rId10"/>
    <p:sldId id="352" r:id="rId11"/>
    <p:sldId id="320" r:id="rId12"/>
    <p:sldId id="322" r:id="rId13"/>
    <p:sldId id="334" r:id="rId14"/>
    <p:sldId id="325" r:id="rId15"/>
    <p:sldId id="326" r:id="rId16"/>
    <p:sldId id="341" r:id="rId17"/>
    <p:sldId id="343" r:id="rId18"/>
    <p:sldId id="351" r:id="rId19"/>
    <p:sldId id="328" r:id="rId20"/>
    <p:sldId id="33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94650" autoAdjust="0"/>
  </p:normalViewPr>
  <p:slideViewPr>
    <p:cSldViewPr snapToGrid="0" showGuides="1">
      <p:cViewPr varScale="1">
        <p:scale>
          <a:sx n="63" d="100"/>
          <a:sy n="63" d="100"/>
        </p:scale>
        <p:origin x="54" y="25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2024/11/26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xmlns=""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xmlns=""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xmlns=""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xmlns=""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xmlns=""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xmlns=""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8" name="页脚占位符 7">
            <a:extLst>
              <a:ext uri="{FF2B5EF4-FFF2-40B4-BE49-F238E27FC236}">
                <a16:creationId xmlns:a16="http://schemas.microsoft.com/office/drawing/2014/main" xmlns=""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4" name="页脚占位符 3">
            <a:extLst>
              <a:ext uri="{FF2B5EF4-FFF2-40B4-BE49-F238E27FC236}">
                <a16:creationId xmlns:a16="http://schemas.microsoft.com/office/drawing/2014/main" xmlns=""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3" name="页脚占位符 2">
            <a:extLst>
              <a:ext uri="{FF2B5EF4-FFF2-40B4-BE49-F238E27FC236}">
                <a16:creationId xmlns:a16="http://schemas.microsoft.com/office/drawing/2014/main" xmlns=""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xmlns=""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xmlns=""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xmlns=""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xmlns=""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xmlns=""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xmlns=""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xmlns=""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xmlns=""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xmlns=""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xmlns=""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xmlns=""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xmlns=""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xmlns=""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xmlns=""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xmlns="" id="{23EE4814-CB91-4DEB-01D5-E0F708FAE0A1}"/>
              </a:ext>
            </a:extLst>
          </p:cNvPr>
          <p:cNvPicPr>
            <a:picLocks noChangeAspect="1"/>
          </p:cNvPicPr>
          <p:nvPr/>
        </p:nvPicPr>
        <p:blipFill>
          <a:blip r:embed="rId6"/>
          <a:stretch>
            <a:fillRect/>
          </a:stretch>
        </p:blipFill>
        <p:spPr>
          <a:xfrm>
            <a:off x="2410070" y="2726779"/>
            <a:ext cx="6992718" cy="1493649"/>
          </a:xfrm>
          <a:prstGeom prst="rect">
            <a:avLst/>
          </a:prstGeom>
        </p:spPr>
      </p:pic>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xmlns=""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xmlns=""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độ</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đáy</a:t>
            </a:r>
            <a:r>
              <a:rPr lang="en-US" sz="2800" b="0" i="0" u="none" strike="noStrike" dirty="0">
                <a:solidFill>
                  <a:srgbClr val="FF0000"/>
                </a:solidFill>
                <a:effectLst/>
                <a:latin typeface="Cambria" panose="02040503050406030204" pitchFamily="18" charset="0"/>
                <a:ea typeface="Cambria" panose="02040503050406030204" pitchFamily="18" charset="0"/>
              </a:rPr>
              <a:t> BC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rộng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cao</a:t>
            </a:r>
            <a:r>
              <a:rPr lang="en-US" sz="2800" b="0" i="0" u="none" strike="noStrike" dirty="0">
                <a:solidFill>
                  <a:srgbClr val="FF0000"/>
                </a:solidFill>
                <a:effectLst/>
                <a:latin typeface="Cambria" panose="02040503050406030204" pitchFamily="18" charset="0"/>
                <a:ea typeface="Cambria" panose="02040503050406030204" pitchFamily="18" charset="0"/>
              </a:rPr>
              <a:t> AH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là</a:t>
            </a:r>
            <a:r>
              <a:rPr lang="en-US" sz="2800" b="0" i="0" u="none" strike="noStrike" dirty="0">
                <a:solidFill>
                  <a:srgbClr val="FF0000"/>
                </a:solidFill>
                <a:effectLst/>
                <a:latin typeface="Cambria" panose="02040503050406030204" pitchFamily="18" charset="0"/>
                <a:ea typeface="Cambria" panose="02040503050406030204" pitchFamily="18" charset="0"/>
              </a:rPr>
              <a:t>: BC × NB = BC × AH.</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gấp</a:t>
            </a:r>
            <a:r>
              <a:rPr lang="en-US" sz="2800" b="0" i="0" u="none" strike="noStrike" dirty="0">
                <a:solidFill>
                  <a:srgbClr val="FF0000"/>
                </a:solidFill>
                <a:effectLst/>
                <a:latin typeface="Cambria" panose="02040503050406030204" pitchFamily="18" charset="0"/>
                <a:ea typeface="Cambria" panose="02040503050406030204" pitchFamily="18" charset="0"/>
              </a:rPr>
              <a:t> 2 </a:t>
            </a:r>
            <a:r>
              <a:rPr lang="en-US" sz="2800" b="0" i="0" u="none" strike="noStrike" dirty="0" err="1">
                <a:solidFill>
                  <a:srgbClr val="FF0000"/>
                </a:solidFill>
                <a:effectLst/>
                <a:latin typeface="Cambria" panose="02040503050406030204" pitchFamily="18" charset="0"/>
                <a:ea typeface="Cambria" panose="02040503050406030204" pitchFamily="18" charset="0"/>
              </a:rPr>
              <a:t>lần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Diện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chữ</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nhật</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NMBC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NM</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MC</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vi-VN" sz="3200"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200" b="0"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BC</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xmlns=""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xmlns=""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5C8C2B62-D391-4CA3-AB0A-1FAB0B02810C}"/>
              </a:ext>
            </a:extLst>
          </p:cNvPr>
          <p:cNvSpPr txBox="1"/>
          <p:nvPr/>
        </p:nvSpPr>
        <p:spPr>
          <a:xfrm>
            <a:off x="5051692" y="1182385"/>
            <a:ext cx="6108970"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xmlns=""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xmlns=""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Muốn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diện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tích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hình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tam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giác</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lấy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độ</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dài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đáy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nhân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với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chiều</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cao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cùng</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một</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đơn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vị</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rồi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chia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xmlns="" id="{94AE7AAC-C001-4CFA-A980-ADCD584C4D38}"/>
              </a:ext>
            </a:extLst>
          </p:cNvPr>
          <p:cNvSpPr txBox="1"/>
          <p:nvPr/>
        </p:nvSpPr>
        <p:spPr>
          <a:xfrm>
            <a:off x="6494619" y="2373882"/>
            <a:ext cx="20400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 S : </a:t>
            </a:r>
            <a:r>
              <a:rPr lang="en-US" sz="2800" dirty="0" err="1">
                <a:latin typeface="Cambria" panose="02040503050406030204" pitchFamily="18" charset="0"/>
                <a:ea typeface="Cambria" panose="02040503050406030204" pitchFamily="18" charset="0"/>
                <a:cs typeface="Times New Roman" pitchFamily="18" charset="0"/>
              </a:rPr>
              <a:t>diện</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tích</a:t>
            </a:r>
            <a:endParaRPr lang="vi-VN" sz="2800" dirty="0">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xmlns=""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xmlns=""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94AE7AAC-C001-4CFA-A980-ADCD584C4D38}"/>
                  </a:ext>
                </a:extLst>
              </p:cNvPr>
              <p:cNvSpPr txBox="1"/>
              <p:nvPr/>
            </p:nvSpPr>
            <p:spPr>
              <a:xfrm>
                <a:off x="8448782" y="4121108"/>
                <a:ext cx="2722959" cy="1441933"/>
              </a:xfrm>
              <a:prstGeom prst="rect">
                <a:avLst/>
              </a:prstGeom>
              <a:noFill/>
            </p:spPr>
            <p:txBody>
              <a:bodyPr wrap="square" rtlCol="0">
                <a:spAutoFit/>
              </a:bodyPr>
              <a:lstStyle/>
              <a:p>
                <a:pPr algn="ctr"/>
                <a:r>
                  <a:rPr lang="en-US" sz="4800" dirty="0">
                    <a:solidFill>
                      <a:srgbClr val="FF0000"/>
                    </a:solidFill>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lang="en-US" sz="6000" i="1" smtClean="0">
                            <a:solidFill>
                              <a:srgbClr val="FF0000"/>
                            </a:solidFill>
                            <a:latin typeface="Cambria Math" panose="02040503050406030204" pitchFamily="18" charset="0"/>
                            <a:cs typeface="Times New Roman" pitchFamily="18" charset="0"/>
                          </a:rPr>
                        </m:ctrlPr>
                      </m:fPr>
                      <m:num>
                        <m:r>
                          <m:rPr>
                            <m:sty m:val="p"/>
                          </m:rPr>
                          <a:rPr lang="en-US" sz="6000" b="0" i="0" smtClean="0">
                            <a:solidFill>
                              <a:srgbClr val="FF0000"/>
                            </a:solidFill>
                            <a:latin typeface="Cambria Math"/>
                            <a:cs typeface="Times New Roman" pitchFamily="18" charset="0"/>
                          </a:rPr>
                          <m:t>a</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x</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h</m:t>
                        </m:r>
                      </m:num>
                      <m:den>
                        <m:r>
                          <a:rPr lang="en-US" sz="6000" b="0" i="0" smtClean="0">
                            <a:solidFill>
                              <a:srgbClr val="FF0000"/>
                            </a:solidFill>
                            <a:latin typeface="Cambria Math"/>
                            <a:cs typeface="Times New Roman" pitchFamily="18" charset="0"/>
                          </a:rPr>
                          <m:t>2</m:t>
                        </m:r>
                      </m:den>
                    </m:f>
                  </m:oMath>
                </a14:m>
                <a:endParaRPr lang="vi-VN" sz="6000" b="0" dirty="0">
                  <a:solidFill>
                    <a:srgbClr val="FF0000"/>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xmlns="" id="{94AE7AAC-C001-4CFA-A980-ADCD584C4D38}"/>
              </a:ext>
            </a:extLst>
          </p:cNvPr>
          <p:cNvSpPr txBox="1"/>
          <p:nvPr/>
        </p:nvSpPr>
        <p:spPr>
          <a:xfrm>
            <a:off x="4930305" y="2791200"/>
            <a:ext cx="3864714"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cs typeface="Times New Roman" pitchFamily="18" charset="0"/>
              </a:rPr>
              <a:t>                     a : </a:t>
            </a:r>
            <a:r>
              <a:rPr lang="en-US" sz="2800" dirty="0" err="1">
                <a:latin typeface="Cambria" panose="02040503050406030204" pitchFamily="18" charset="0"/>
                <a:ea typeface="Cambria" panose="02040503050406030204" pitchFamily="18" charset="0"/>
                <a:cs typeface="Times New Roman" pitchFamily="18" charset="0"/>
              </a:rPr>
              <a:t>độ</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dài</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đáy</a:t>
            </a:r>
            <a:r>
              <a:rPr lang="en-US" sz="2800" dirty="0">
                <a:latin typeface="Cambria" panose="02040503050406030204" pitchFamily="18" charset="0"/>
                <a:ea typeface="Cambria" panose="02040503050406030204" pitchFamily="18" charset="0"/>
                <a:cs typeface="Times New Roman" pitchFamily="18" charset="0"/>
              </a:rPr>
              <a:t> </a:t>
            </a:r>
            <a:endParaRPr lang="vi-VN" sz="2800" dirty="0">
              <a:latin typeface="Cambria" panose="02040503050406030204" pitchFamily="18" charset="0"/>
              <a:ea typeface="Cambria" panose="02040503050406030204" pitchFamily="18" charset="0"/>
              <a:cs typeface="Times New Roman" pitchFamily="18" charset="0"/>
            </a:endParaRPr>
          </a:p>
          <a:p>
            <a:pPr algn="ctr"/>
            <a:r>
              <a:rPr lang="vi-VN" sz="2800" dirty="0">
                <a:latin typeface="Cambria" panose="02040503050406030204" pitchFamily="18" charset="0"/>
                <a:ea typeface="Cambria" panose="02040503050406030204" pitchFamily="18" charset="0"/>
                <a:cs typeface="Times New Roman" pitchFamily="18" charset="0"/>
              </a:rPr>
              <a:t>                   </a:t>
            </a:r>
            <a:r>
              <a:rPr lang="en-US" sz="2800" dirty="0">
                <a:latin typeface="Cambria" panose="02040503050406030204" pitchFamily="18" charset="0"/>
                <a:ea typeface="Cambria" panose="02040503050406030204" pitchFamily="18" charset="0"/>
                <a:cs typeface="Times New Roman" pitchFamily="18" charset="0"/>
              </a:rPr>
              <a:t>h : </a:t>
            </a:r>
            <a:r>
              <a:rPr lang="en-US" sz="2800" dirty="0" err="1">
                <a:latin typeface="Cambria" panose="02040503050406030204" pitchFamily="18" charset="0"/>
                <a:ea typeface="Cambria" panose="02040503050406030204" pitchFamily="18" charset="0"/>
                <a:cs typeface="Times New Roman" pitchFamily="18" charset="0"/>
              </a:rPr>
              <a:t>chiều</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cao</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CDE0D11-0E32-9B35-C5E8-A458B052D6DC}"/>
              </a:ext>
            </a:extLst>
          </p:cNvPr>
          <p:cNvPicPr>
            <a:picLocks noChangeAspect="1"/>
          </p:cNvPicPr>
          <p:nvPr/>
        </p:nvPicPr>
        <p:blipFill>
          <a:blip r:embed="rId6"/>
          <a:stretch>
            <a:fillRect/>
          </a:stretch>
        </p:blipFill>
        <p:spPr>
          <a:xfrm>
            <a:off x="960720" y="2539253"/>
            <a:ext cx="6724471" cy="2359356"/>
          </a:xfrm>
          <a:prstGeom prst="rect">
            <a:avLst/>
          </a:prstGeom>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a16="http://schemas.microsoft.com/office/drawing/2014/main" xmlns="" id="{5DD235CC-D80D-45D6-8EB2-6FFEF3C4FAB8}"/>
              </a:ext>
            </a:extLst>
          </p:cNvPr>
          <p:cNvGrpSpPr/>
          <p:nvPr/>
        </p:nvGrpSpPr>
        <p:grpSpPr>
          <a:xfrm>
            <a:off x="4547832" y="2620081"/>
            <a:ext cx="4384572" cy="3625999"/>
            <a:chOff x="1827270" y="1756250"/>
            <a:chExt cx="2592525" cy="1724117"/>
          </a:xfrm>
        </p:grpSpPr>
        <p:cxnSp>
          <p:nvCxnSpPr>
            <p:cNvPr id="5" name="Straight Arrow Connector 4">
              <a:extLst>
                <a:ext uri="{FF2B5EF4-FFF2-40B4-BE49-F238E27FC236}">
                  <a16:creationId xmlns:a16="http://schemas.microsoft.com/office/drawing/2014/main" xmlns=""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p>
          </p:txBody>
        </p:sp>
        <p:grpSp>
          <p:nvGrpSpPr>
            <p:cNvPr id="7" name="Group 6">
              <a:extLst>
                <a:ext uri="{FF2B5EF4-FFF2-40B4-BE49-F238E27FC236}">
                  <a16:creationId xmlns:a16="http://schemas.microsoft.com/office/drawing/2014/main" xmlns=""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xmlns=""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xmlns=""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xmlns=""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xmlns=""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p>
          </p:txBody>
        </p:sp>
      </p:grpSp>
      <p:grpSp>
        <p:nvGrpSpPr>
          <p:cNvPr id="13" name="组合 27">
            <a:extLst>
              <a:ext uri="{FF2B5EF4-FFF2-40B4-BE49-F238E27FC236}">
                <a16:creationId xmlns:a16="http://schemas.microsoft.com/office/drawing/2014/main" xmlns="" id="{817EB920-E29D-4D1E-B75D-5299BF3768C9}"/>
              </a:ext>
            </a:extLst>
          </p:cNvPr>
          <p:cNvGrpSpPr/>
          <p:nvPr/>
        </p:nvGrpSpPr>
        <p:grpSpPr>
          <a:xfrm>
            <a:off x="805543" y="567952"/>
            <a:ext cx="10537370" cy="1963248"/>
            <a:chOff x="2752641" y="3846647"/>
            <a:chExt cx="9964197" cy="1963248"/>
          </a:xfrm>
        </p:grpSpPr>
        <p:sp>
          <p:nvSpPr>
            <p:cNvPr id="14" name="圆角矩形 14">
              <a:extLst>
                <a:ext uri="{FF2B5EF4-FFF2-40B4-BE49-F238E27FC236}">
                  <a16:creationId xmlns:a16="http://schemas.microsoft.com/office/drawing/2014/main" xmlns="" id="{A6A7F4C5-1BC3-41B9-BAA6-A1925A08E114}"/>
                </a:ext>
              </a:extLst>
            </p:cNvPr>
            <p:cNvSpPr/>
            <p:nvPr/>
          </p:nvSpPr>
          <p:spPr>
            <a:xfrm>
              <a:off x="2752641" y="384664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xmlns="" id="{9C609DCE-E8C5-4FEF-A1E0-7DDA39B24A8D}"/>
                </a:ext>
              </a:extLst>
            </p:cNvPr>
            <p:cNvSpPr txBox="1"/>
            <p:nvPr/>
          </p:nvSpPr>
          <p:spPr>
            <a:xfrm>
              <a:off x="3450621" y="3870903"/>
              <a:ext cx="8609412" cy="1938992"/>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p:txBody>
        </p:sp>
      </p:grpSp>
      <p:grpSp>
        <p:nvGrpSpPr>
          <p:cNvPr id="17" name="组合 27">
            <a:extLst>
              <a:ext uri="{FF2B5EF4-FFF2-40B4-BE49-F238E27FC236}">
                <a16:creationId xmlns:a16="http://schemas.microsoft.com/office/drawing/2014/main" xmlns="" id="{817EB920-E29D-4D1E-B75D-5299BF3768C9}"/>
              </a:ext>
            </a:extLst>
          </p:cNvPr>
          <p:cNvGrpSpPr/>
          <p:nvPr/>
        </p:nvGrpSpPr>
        <p:grpSpPr>
          <a:xfrm>
            <a:off x="716312" y="487069"/>
            <a:ext cx="11270203" cy="2554545"/>
            <a:chOff x="2597040" y="3914447"/>
            <a:chExt cx="10037569" cy="2554545"/>
          </a:xfrm>
        </p:grpSpPr>
        <p:sp>
          <p:nvSpPr>
            <p:cNvPr id="18" name="圆角矩形 14">
              <a:extLst>
                <a:ext uri="{FF2B5EF4-FFF2-40B4-BE49-F238E27FC236}">
                  <a16:creationId xmlns:a16="http://schemas.microsoft.com/office/drawing/2014/main" xmlns="" id="{A6A7F4C5-1BC3-41B9-BAA6-A1925A08E114}"/>
                </a:ext>
              </a:extLst>
            </p:cNvPr>
            <p:cNvSpPr/>
            <p:nvPr/>
          </p:nvSpPr>
          <p:spPr>
            <a:xfrm>
              <a:off x="2597040" y="3995123"/>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a:extLst>
                <a:ext uri="{FF2B5EF4-FFF2-40B4-BE49-F238E27FC236}">
                  <a16:creationId xmlns:a16="http://schemas.microsoft.com/office/drawing/2014/main" xmlns="" id="{9C609DCE-E8C5-4FEF-A1E0-7DDA39B24A8D}"/>
                </a:ext>
              </a:extLst>
            </p:cNvPr>
            <p:cNvSpPr txBox="1"/>
            <p:nvPr/>
          </p:nvSpPr>
          <p:spPr>
            <a:xfrm>
              <a:off x="3615437" y="3914447"/>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组合 27">
            <a:extLst>
              <a:ext uri="{FF2B5EF4-FFF2-40B4-BE49-F238E27FC236}">
                <a16:creationId xmlns:a16="http://schemas.microsoft.com/office/drawing/2014/main" xmlns=""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xmlns=""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xmlns="" id="{CCB9890F-9915-4AB1-A295-7E39939FF413}"/>
                </a:ext>
              </a:extLst>
            </p:cNvPr>
            <p:cNvSpPr txBox="1"/>
            <p:nvPr/>
          </p:nvSpPr>
          <p:spPr>
            <a:xfrm>
              <a:off x="3186324"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p:txBody>
        </p:sp>
      </p:grpSp>
      <p:grpSp>
        <p:nvGrpSpPr>
          <p:cNvPr id="7" name="Group 6">
            <a:extLst>
              <a:ext uri="{FF2B5EF4-FFF2-40B4-BE49-F238E27FC236}">
                <a16:creationId xmlns:a16="http://schemas.microsoft.com/office/drawing/2014/main" xmlns="" id="{DF49CC40-2E8C-4311-ADDA-0369A3046A6A}"/>
              </a:ext>
            </a:extLst>
          </p:cNvPr>
          <p:cNvGrpSpPr/>
          <p:nvPr/>
        </p:nvGrpSpPr>
        <p:grpSpPr>
          <a:xfrm>
            <a:off x="3843365" y="2241796"/>
            <a:ext cx="4733857" cy="4181676"/>
            <a:chOff x="1827270" y="1756250"/>
            <a:chExt cx="2592525" cy="1635272"/>
          </a:xfrm>
        </p:grpSpPr>
        <p:cxnSp>
          <p:nvCxnSpPr>
            <p:cNvPr id="8" name="Straight Arrow Connector 7">
              <a:extLst>
                <a:ext uri="{FF2B5EF4-FFF2-40B4-BE49-F238E27FC236}">
                  <a16:creationId xmlns:a16="http://schemas.microsoft.com/office/drawing/2014/main" xmlns=""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AEA83BF-D35D-4AA8-80E0-D7ECC617521F}"/>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p>
          </p:txBody>
        </p:sp>
        <p:grpSp>
          <p:nvGrpSpPr>
            <p:cNvPr id="10" name="Group 9">
              <a:extLst>
                <a:ext uri="{FF2B5EF4-FFF2-40B4-BE49-F238E27FC236}">
                  <a16:creationId xmlns:a16="http://schemas.microsoft.com/office/drawing/2014/main" xmlns=""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xmlns=""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xmlns=""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xmlns=""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xmlns=""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xmlns="" id="{8761E8D5-61DF-46B5-8952-24EBB041EC91}"/>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9639AB0-882E-27AD-D7D7-4773AAE95935}"/>
              </a:ext>
            </a:extLst>
          </p:cNvPr>
          <p:cNvSpPr/>
          <p:nvPr/>
        </p:nvSpPr>
        <p:spPr>
          <a:xfrm>
            <a:off x="156117" y="144966"/>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xmlns="" id="{DABCE343-3AD4-A073-C90B-86E8DCE6AB08}"/>
              </a:ext>
            </a:extLst>
          </p:cNvPr>
          <p:cNvSpPr txBox="1"/>
          <p:nvPr/>
        </p:nvSpPr>
        <p:spPr>
          <a:xfrm>
            <a:off x="1070517" y="223025"/>
            <a:ext cx="10738624"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Diện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tam </a:t>
            </a:r>
            <a:r>
              <a:rPr lang="en-US" sz="2800" b="0" i="0" dirty="0" err="1">
                <a:solidFill>
                  <a:srgbClr val="000000"/>
                </a:solidFill>
                <a:effectLst/>
                <a:latin typeface="Cambria" panose="02040503050406030204" pitchFamily="18" charset="0"/>
                <a:ea typeface="Cambria" panose="02040503050406030204" pitchFamily="18" charset="0"/>
              </a:rPr>
              <a:t>giác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đáy</a:t>
            </a:r>
            <a:r>
              <a:rPr lang="en-US" sz="2800" b="0" i="0" dirty="0">
                <a:solidFill>
                  <a:srgbClr val="000000"/>
                </a:solidFill>
                <a:effectLst/>
                <a:latin typeface="Cambria" panose="02040503050406030204" pitchFamily="18" charset="0"/>
                <a:ea typeface="Cambria" panose="02040503050406030204" pitchFamily="18" charset="0"/>
              </a:rPr>
              <a:t> 10 cm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8 cm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80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40 cm                          C. 40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80 cm</a:t>
            </a:r>
          </a:p>
        </p:txBody>
      </p:sp>
      <p:grpSp>
        <p:nvGrpSpPr>
          <p:cNvPr id="4" name="Group 3">
            <a:extLst>
              <a:ext uri="{FF2B5EF4-FFF2-40B4-BE49-F238E27FC236}">
                <a16:creationId xmlns:a16="http://schemas.microsoft.com/office/drawing/2014/main" xmlns="" id="{392DF710-F3F9-D3F9-32C1-C0CE62C3378A}"/>
              </a:ext>
            </a:extLst>
          </p:cNvPr>
          <p:cNvGrpSpPr/>
          <p:nvPr/>
        </p:nvGrpSpPr>
        <p:grpSpPr>
          <a:xfrm>
            <a:off x="3181507" y="1894171"/>
            <a:ext cx="5985164" cy="4619984"/>
            <a:chOff x="1827270" y="1756250"/>
            <a:chExt cx="2592525" cy="1635272"/>
          </a:xfrm>
        </p:grpSpPr>
        <p:cxnSp>
          <p:nvCxnSpPr>
            <p:cNvPr id="9" name="Straight Arrow Connector 8">
              <a:extLst>
                <a:ext uri="{FF2B5EF4-FFF2-40B4-BE49-F238E27FC236}">
                  <a16:creationId xmlns:a16="http://schemas.microsoft.com/office/drawing/2014/main" xmlns="" id="{C9E89DAA-2B2D-39AA-A804-714A1913DFD3}"/>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A6C280AA-C622-D641-DE5C-5E8D73CB739B}"/>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p>
          </p:txBody>
        </p:sp>
        <p:grpSp>
          <p:nvGrpSpPr>
            <p:cNvPr id="11" name="Group 10">
              <a:extLst>
                <a:ext uri="{FF2B5EF4-FFF2-40B4-BE49-F238E27FC236}">
                  <a16:creationId xmlns:a16="http://schemas.microsoft.com/office/drawing/2014/main" xmlns="" id="{EA2677BC-A6D3-71C4-A9D2-13C4753E6E99}"/>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xmlns="" id="{26A24C9B-594A-472B-C547-79FDAC84D5CE}"/>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xmlns="" id="{370AAADE-81E7-D5CB-88C5-4307AEE3327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22B643CB-5269-0584-7CC1-0BBFC2BC3DA9}"/>
                    </a:ext>
                  </a:extLst>
                </p:cNvPr>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C4A58FD5-A53E-703C-BB54-4FD59A45ADA7}"/>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xmlns="" id="{D1014873-0C47-6232-BF5E-6100A5516916}"/>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p>
          </p:txBody>
        </p:sp>
      </p:grpSp>
      <p:sp>
        <p:nvSpPr>
          <p:cNvPr id="18" name="Oval 17">
            <a:extLst>
              <a:ext uri="{FF2B5EF4-FFF2-40B4-BE49-F238E27FC236}">
                <a16:creationId xmlns:a16="http://schemas.microsoft.com/office/drawing/2014/main" xmlns="" id="{9E61F52F-BC17-F1B1-0AE0-030901436FA0}"/>
              </a:ext>
            </a:extLst>
          </p:cNvPr>
          <p:cNvSpPr/>
          <p:nvPr/>
        </p:nvSpPr>
        <p:spPr>
          <a:xfrm>
            <a:off x="7649737" y="117087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2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5B47FE-7023-10ED-1938-20A783EBF6C4}"/>
              </a:ext>
            </a:extLst>
          </p:cNvPr>
          <p:cNvSpPr txBox="1"/>
          <p:nvPr/>
        </p:nvSpPr>
        <p:spPr>
          <a:xfrm>
            <a:off x="965199"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p>
        </p:txBody>
      </p:sp>
      <p:pic>
        <p:nvPicPr>
          <p:cNvPr id="5" name="Picture 4">
            <a:extLst>
              <a:ext uri="{FF2B5EF4-FFF2-40B4-BE49-F238E27FC236}">
                <a16:creationId xmlns:a16="http://schemas.microsoft.com/office/drawing/2014/main" xmlns="" id="{ACD0D2B5-5A9F-5F9D-8D53-B610475DE45D}"/>
              </a:ext>
            </a:extLst>
          </p:cNvPr>
          <p:cNvPicPr>
            <a:picLocks noChangeAspect="1"/>
          </p:cNvPicPr>
          <p:nvPr/>
        </p:nvPicPr>
        <p:blipFill>
          <a:blip r:embed="rId2"/>
          <a:stretch>
            <a:fillRect/>
          </a:stretch>
        </p:blipFill>
        <p:spPr>
          <a:xfrm>
            <a:off x="4689792" y="1047834"/>
            <a:ext cx="7136448" cy="3547427"/>
          </a:xfrm>
          <a:prstGeom prst="rect">
            <a:avLst/>
          </a:prstGeom>
        </p:spPr>
      </p:pic>
      <p:sp>
        <p:nvSpPr>
          <p:cNvPr id="6" name="TextBox 5">
            <a:extLst>
              <a:ext uri="{FF2B5EF4-FFF2-40B4-BE49-F238E27FC236}">
                <a16:creationId xmlns:a16="http://schemas.microsoft.com/office/drawing/2014/main" xmlns="" id="{C26BD569-32D2-FBC5-4908-0A3832C32DBA}"/>
              </a:ext>
            </a:extLst>
          </p:cNvPr>
          <p:cNvSpPr txBox="1"/>
          <p:nvPr/>
        </p:nvSpPr>
        <p:spPr>
          <a:xfrm>
            <a:off x="365760" y="4817852"/>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B552EF06-4478-9FB4-CDED-B63097A0BB6F}"/>
              </a:ext>
            </a:extLst>
          </p:cNvPr>
          <p:cNvSpPr txBox="1"/>
          <p:nvPr/>
        </p:nvSpPr>
        <p:spPr>
          <a:xfrm>
            <a:off x="1574800" y="5399253"/>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295C4552-5611-1148-E505-66AA06666D5A}"/>
              </a:ext>
            </a:extLst>
          </p:cNvPr>
          <p:cNvSpPr txBox="1"/>
          <p:nvPr/>
        </p:nvSpPr>
        <p:spPr>
          <a:xfrm>
            <a:off x="4643120" y="3150813"/>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9" name="TextBox 8">
            <a:extLst>
              <a:ext uri="{FF2B5EF4-FFF2-40B4-BE49-F238E27FC236}">
                <a16:creationId xmlns:a16="http://schemas.microsoft.com/office/drawing/2014/main" xmlns="" id="{70D52BF7-0D5D-5B79-7A92-D0835D646A45}"/>
              </a:ext>
            </a:extLst>
          </p:cNvPr>
          <p:cNvSpPr txBox="1"/>
          <p:nvPr/>
        </p:nvSpPr>
        <p:spPr>
          <a:xfrm>
            <a:off x="6253480" y="4547886"/>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10" name="Oval 9">
            <a:extLst>
              <a:ext uri="{FF2B5EF4-FFF2-40B4-BE49-F238E27FC236}">
                <a16:creationId xmlns:a16="http://schemas.microsoft.com/office/drawing/2014/main" xmlns="" id="{F51F5FF3-2DAC-9DAB-6880-040C3875F040}"/>
              </a:ext>
            </a:extLst>
          </p:cNvPr>
          <p:cNvSpPr/>
          <p:nvPr/>
        </p:nvSpPr>
        <p:spPr>
          <a:xfrm>
            <a:off x="229689" y="187008"/>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4615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BF683A2-2E0A-DFD0-EF0B-D64EE6911F3C}"/>
              </a:ext>
            </a:extLst>
          </p:cNvPr>
          <p:cNvPicPr>
            <a:picLocks noChangeAspect="1"/>
          </p:cNvPicPr>
          <p:nvPr/>
        </p:nvPicPr>
        <p:blipFill>
          <a:blip r:embed="rId6"/>
          <a:stretch>
            <a:fillRect/>
          </a:stretch>
        </p:blipFill>
        <p:spPr>
          <a:xfrm>
            <a:off x="1293847" y="2578191"/>
            <a:ext cx="6724471" cy="2353260"/>
          </a:xfrm>
          <a:prstGeom prst="rect">
            <a:avLst/>
          </a:prstGeom>
        </p:spPr>
      </p:pic>
    </p:spTree>
    <p:extLst>
      <p:ext uri="{BB962C8B-B14F-4D97-AF65-F5344CB8AC3E}">
        <p14:creationId xmlns:p14="http://schemas.microsoft.com/office/powerpoint/2010/main" val="294623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xmlns=""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xmlns=""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xmlns=""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xmlns=""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xmlns="" id="{71D0EBF8-2E7D-45D8-B575-4BAA41412FB8}"/>
              </a:ext>
            </a:extLst>
          </p:cNvPr>
          <p:cNvSpPr txBox="1"/>
          <p:nvPr/>
        </p:nvSpPr>
        <p:spPr>
          <a:xfrm>
            <a:off x="3377260" y="1989499"/>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xmlns=""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D569F31-A4F7-C9C3-4C4B-DFACC6A213A8}"/>
              </a:ext>
            </a:extLst>
          </p:cNvPr>
          <p:cNvPicPr>
            <a:picLocks noChangeAspect="1"/>
          </p:cNvPicPr>
          <p:nvPr/>
        </p:nvPicPr>
        <p:blipFill>
          <a:blip r:embed="rId6"/>
          <a:stretch>
            <a:fillRect/>
          </a:stretch>
        </p:blipFill>
        <p:spPr>
          <a:xfrm>
            <a:off x="1217198" y="2557466"/>
            <a:ext cx="6724471" cy="2389839"/>
          </a:xfrm>
          <a:prstGeom prst="rect">
            <a:avLst/>
          </a:prstGeom>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xmlns=""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xmlns=""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pic>
        <p:nvPicPr>
          <p:cNvPr id="5" name="Picture 4">
            <a:extLst>
              <a:ext uri="{FF2B5EF4-FFF2-40B4-BE49-F238E27FC236}">
                <a16:creationId xmlns:a16="http://schemas.microsoft.com/office/drawing/2014/main" xmlns="" id="{44494A2B-1C4C-43E9-A717-1C20246865E0}"/>
              </a:ext>
            </a:extLst>
          </p:cNvPr>
          <p:cNvPicPr>
            <a:picLocks noChangeAspect="1"/>
          </p:cNvPicPr>
          <p:nvPr/>
        </p:nvPicPr>
        <p:blipFill>
          <a:blip r:embed="rId3"/>
          <a:stretch>
            <a:fillRect/>
          </a:stretch>
        </p:blipFill>
        <p:spPr>
          <a:xfrm>
            <a:off x="6060134" y="599004"/>
            <a:ext cx="5432007" cy="1981372"/>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xmlns=""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xmlns=""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5306" y="1047838"/>
            <a:ext cx="11866911" cy="4944546"/>
          </a:xfrm>
          <a:prstGeom prst="rect">
            <a:avLst/>
          </a:prstGeom>
        </p:spPr>
      </p:pic>
      <p:pic>
        <p:nvPicPr>
          <p:cNvPr id="6" name="Picture 2" descr="Triangle Shape Cartoon - Free vector graphic on Pixabay">
            <a:extLst>
              <a:ext uri="{FF2B5EF4-FFF2-40B4-BE49-F238E27FC236}">
                <a16:creationId xmlns:a16="http://schemas.microsoft.com/office/drawing/2014/main" xmlns="" id="{E47DD8C2-2986-48E5-B718-E307442C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E0A0096-5CB7-E59B-08DC-CA32EB46D114}"/>
              </a:ext>
            </a:extLst>
          </p:cNvPr>
          <p:cNvPicPr>
            <a:picLocks noChangeAspect="1"/>
          </p:cNvPicPr>
          <p:nvPr/>
        </p:nvPicPr>
        <p:blipFill>
          <a:blip r:embed="rId5"/>
          <a:stretch>
            <a:fillRect/>
          </a:stretch>
        </p:blipFill>
        <p:spPr>
          <a:xfrm>
            <a:off x="1194896" y="2566610"/>
            <a:ext cx="6724471" cy="237155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1EB1D0E3-F107-F891-2AAC-A454C67978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3758" y="3290185"/>
            <a:ext cx="1543494" cy="1543494"/>
          </a:xfrm>
          <a:prstGeom prst="rect">
            <a:avLst/>
          </a:prstGeom>
        </p:spPr>
      </p:pic>
    </p:spTree>
    <p:extLst>
      <p:ext uri="{BB962C8B-B14F-4D97-AF65-F5344CB8AC3E}">
        <p14:creationId xmlns:p14="http://schemas.microsoft.com/office/powerpoint/2010/main" val="37515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847489-6392-65C2-CE49-AF5EA0040CA4}"/>
              </a:ext>
            </a:extLst>
          </p:cNvPr>
          <p:cNvPicPr>
            <a:picLocks noChangeAspect="1"/>
          </p:cNvPicPr>
          <p:nvPr/>
        </p:nvPicPr>
        <p:blipFill>
          <a:blip r:embed="rId2"/>
          <a:stretch>
            <a:fillRect/>
          </a:stretch>
        </p:blipFill>
        <p:spPr>
          <a:xfrm>
            <a:off x="1711016" y="1412603"/>
            <a:ext cx="8591550" cy="4791075"/>
          </a:xfrm>
          <a:prstGeom prst="rect">
            <a:avLst/>
          </a:prstGeom>
        </p:spPr>
      </p:pic>
    </p:spTree>
    <p:extLst>
      <p:ext uri="{BB962C8B-B14F-4D97-AF65-F5344CB8AC3E}">
        <p14:creationId xmlns:p14="http://schemas.microsoft.com/office/powerpoint/2010/main" val="399703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xmlns=""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xmlns="" id="{9E0BF39D-1792-4482-8D3D-C17936B2D86E}"/>
              </a:ext>
            </a:extLst>
          </p:cNvPr>
          <p:cNvSpPr txBox="1"/>
          <p:nvPr/>
        </p:nvSpPr>
        <p:spPr>
          <a:xfrm>
            <a:off x="1053012" y="1057454"/>
            <a:ext cx="4484914"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p:txBody>
      </p:sp>
      <p:sp>
        <p:nvSpPr>
          <p:cNvPr id="17" name="AutoShape 4">
            <a:extLst>
              <a:ext uri="{FF2B5EF4-FFF2-40B4-BE49-F238E27FC236}">
                <a16:creationId xmlns:a16="http://schemas.microsoft.com/office/drawing/2014/main" xmlns=""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xmlns=""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xmlns=""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xmlns="" id="{F0AD6C61-D1A6-42B7-B95F-BC3267D238AF}"/>
              </a:ext>
            </a:extLst>
          </p:cNvPr>
          <p:cNvSpPr txBox="1"/>
          <p:nvPr/>
        </p:nvSpPr>
        <p:spPr>
          <a:xfrm>
            <a:off x="2943922"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xmlns=""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xmlns=""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xmlns=""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xmlns=""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xmlns=""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xmlns=""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xmlns=""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xmlns=""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xmlns=""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xmlns=""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xmlns=""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xmlns=""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xmlns=""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xmlns=""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xmlns=""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xmlns=""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xmlns=""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xmlns="" id="{D50E4D2E-3682-47A8-BD63-E2A13C045AE3}"/>
              </a:ext>
            </a:extLst>
          </p:cNvPr>
          <p:cNvSpPr txBox="1"/>
          <p:nvPr/>
        </p:nvSpPr>
        <p:spPr>
          <a:xfrm>
            <a:off x="1053012" y="1045075"/>
            <a:ext cx="4484914"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xmlns=""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xmlns=""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xmlns=""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xmlns=""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xmlns=""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xmlns=""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xmlns=""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xmlns=""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xmlns=""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xmlns=""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xmlns=""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xmlns=""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xmlns=""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xmlns=""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xmlns=""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xmlns=""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xmlns=""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xmlns=""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xmlns=""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p>
        </p:txBody>
      </p:sp>
      <p:sp>
        <p:nvSpPr>
          <p:cNvPr id="12" name="Right Triangle 11">
            <a:extLst>
              <a:ext uri="{FF2B5EF4-FFF2-40B4-BE49-F238E27FC236}">
                <a16:creationId xmlns:a16="http://schemas.microsoft.com/office/drawing/2014/main" xmlns=""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xmlns=""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p>
        </p:txBody>
      </p:sp>
      <p:sp>
        <p:nvSpPr>
          <p:cNvPr id="20" name="Text Box 13">
            <a:extLst>
              <a:ext uri="{FF2B5EF4-FFF2-40B4-BE49-F238E27FC236}">
                <a16:creationId xmlns:a16="http://schemas.microsoft.com/office/drawing/2014/main" xmlns=""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xmlns=""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a:extLst>
                <a:ext uri="{FF2B5EF4-FFF2-40B4-BE49-F238E27FC236}">
                  <a16:creationId xmlns:a16="http://schemas.microsoft.com/office/drawing/2014/main" xmlns=""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xmlns=""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a:extLst>
                  <a:ext uri="{FF2B5EF4-FFF2-40B4-BE49-F238E27FC236}">
                    <a16:creationId xmlns:a16="http://schemas.microsoft.com/office/drawing/2014/main" xmlns=""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a:extLst>
                <a:ext uri="{FF2B5EF4-FFF2-40B4-BE49-F238E27FC236}">
                  <a16:creationId xmlns:a16="http://schemas.microsoft.com/office/drawing/2014/main" xmlns=""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xmlns=""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sp>
            <p:nvSpPr>
              <p:cNvPr id="8" name="Line 32">
                <a:extLst>
                  <a:ext uri="{FF2B5EF4-FFF2-40B4-BE49-F238E27FC236}">
                    <a16:creationId xmlns:a16="http://schemas.microsoft.com/office/drawing/2014/main" xmlns=""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a:extLst>
                <a:ext uri="{FF2B5EF4-FFF2-40B4-BE49-F238E27FC236}">
                  <a16:creationId xmlns:a16="http://schemas.microsoft.com/office/drawing/2014/main" xmlns=""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p>
          </p:txBody>
        </p:sp>
        <p:sp>
          <p:nvSpPr>
            <p:cNvPr id="17" name="Text Box 9">
              <a:extLst>
                <a:ext uri="{FF2B5EF4-FFF2-40B4-BE49-F238E27FC236}">
                  <a16:creationId xmlns:a16="http://schemas.microsoft.com/office/drawing/2014/main" xmlns=""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p>
          </p:txBody>
        </p:sp>
        <p:sp>
          <p:nvSpPr>
            <p:cNvPr id="18" name="Text Box 10">
              <a:extLst>
                <a:ext uri="{FF2B5EF4-FFF2-40B4-BE49-F238E27FC236}">
                  <a16:creationId xmlns:a16="http://schemas.microsoft.com/office/drawing/2014/main" xmlns=""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p>
          </p:txBody>
        </p:sp>
        <p:sp>
          <p:nvSpPr>
            <p:cNvPr id="21" name="Text Box 27">
              <a:extLst>
                <a:ext uri="{FF2B5EF4-FFF2-40B4-BE49-F238E27FC236}">
                  <a16:creationId xmlns:a16="http://schemas.microsoft.com/office/drawing/2014/main" xmlns=""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a:extLst>
                <a:ext uri="{FF2B5EF4-FFF2-40B4-BE49-F238E27FC236}">
                  <a16:creationId xmlns:a16="http://schemas.microsoft.com/office/drawing/2014/main" xmlns=""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502</Words>
  <Application>Microsoft Office PowerPoint</Application>
  <PresentationFormat>Widescreen</PresentationFormat>
  <Paragraphs>62</Paragraphs>
  <Slides>20</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.VnArial</vt:lpstr>
      <vt:lpstr>Arial</vt:lpstr>
      <vt:lpstr>Calibri</vt:lpstr>
      <vt:lpstr>Cambria</vt:lpstr>
      <vt:lpstr>Cambria Math</vt:lpstr>
      <vt:lpstr>inpin heiti</vt:lpstr>
      <vt:lpstr>Times New Roman</vt:lpstr>
      <vt:lpstr>字魂70号-灵悦黑体</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TRANG</cp:lastModifiedBy>
  <cp:revision>87</cp:revision>
  <dcterms:created xsi:type="dcterms:W3CDTF">2019-12-30T13:59:27Z</dcterms:created>
  <dcterms:modified xsi:type="dcterms:W3CDTF">2024-11-26T13:26:18Z</dcterms:modified>
</cp:coreProperties>
</file>