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4660"/>
  </p:normalViewPr>
  <p:slideViewPr>
    <p:cSldViewPr>
      <p:cViewPr varScale="1">
        <p:scale>
          <a:sx n="82" d="100"/>
          <a:sy n="82" d="100"/>
        </p:scale>
        <p:origin x="1570" y="58"/>
      </p:cViewPr>
      <p:guideLst>
        <p:guide orient="horz" pos="2160"/>
        <p:guide pos="2880"/>
      </p:guideLst>
    </p:cSldViewPr>
  </p:slideViewPr>
  <p:notesTextViewPr>
    <p:cViewPr>
      <p:scale>
        <a:sx n="1" d="1"/>
        <a:sy n="1" d="1"/>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B1260-EA45-4190-8E1E-1C662856CC07}" type="datetimeFigureOut">
              <a:rPr lang="en-US" smtClean="0"/>
              <a:pPr/>
              <a:t>8/31/2024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E767A-1A15-4EDB-A29F-17E7058D3046}" type="slidenum">
              <a:rPr lang="en-US" smtClean="0"/>
              <a:pPr/>
              <a:t>‹#›</a:t>
            </a:fld>
            <a:endParaRPr lang="en-US"/>
          </a:p>
        </p:txBody>
      </p:sp>
    </p:spTree>
    <p:extLst>
      <p:ext uri="{BB962C8B-B14F-4D97-AF65-F5344CB8AC3E}">
        <p14:creationId xmlns:p14="http://schemas.microsoft.com/office/powerpoint/2010/main" val="149083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936A79-AF37-4D0C-AB71-CA7FA53CCB11}" type="slidenum">
              <a:rPr lang="en-US" smtClean="0"/>
              <a:pPr/>
              <a:t>2</a:t>
            </a:fld>
            <a:endParaRPr lang="en-US"/>
          </a:p>
        </p:txBody>
      </p:sp>
    </p:spTree>
    <p:extLst>
      <p:ext uri="{BB962C8B-B14F-4D97-AF65-F5344CB8AC3E}">
        <p14:creationId xmlns:p14="http://schemas.microsoft.com/office/powerpoint/2010/main" val="303769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DE1AF3-6801-49ED-B064-BD46263AEEDD}" type="datetimeFigureOut">
              <a:rPr lang="en-US" smtClean="0"/>
              <a:pPr/>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00372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E1AF3-6801-49ED-B064-BD46263AEEDD}" type="datetimeFigureOut">
              <a:rPr lang="en-US" smtClean="0"/>
              <a:pPr/>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891972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E1AF3-6801-49ED-B064-BD46263AEEDD}" type="datetimeFigureOut">
              <a:rPr lang="en-US" smtClean="0"/>
              <a:pPr/>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155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E1AF3-6801-49ED-B064-BD46263AEEDD}" type="datetimeFigureOut">
              <a:rPr lang="en-US" smtClean="0"/>
              <a:pPr/>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47517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DE1AF3-6801-49ED-B064-BD46263AEEDD}" type="datetimeFigureOut">
              <a:rPr lang="en-US" smtClean="0"/>
              <a:pPr/>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62703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E1AF3-6801-49ED-B064-BD46263AEEDD}" type="datetimeFigureOut">
              <a:rPr lang="en-US" smtClean="0"/>
              <a:pPr/>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75166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DE1AF3-6801-49ED-B064-BD46263AEEDD}" type="datetimeFigureOut">
              <a:rPr lang="en-US" smtClean="0"/>
              <a:pPr/>
              <a:t>8/31/2024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10121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DE1AF3-6801-49ED-B064-BD46263AEEDD}" type="datetimeFigureOut">
              <a:rPr lang="en-US" smtClean="0"/>
              <a:pPr/>
              <a:t>8/31/2024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69092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E1AF3-6801-49ED-B064-BD46263AEEDD}" type="datetimeFigureOut">
              <a:rPr lang="en-US" smtClean="0"/>
              <a:pPr/>
              <a:t>8/31/2024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21282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E1AF3-6801-49ED-B064-BD46263AEEDD}" type="datetimeFigureOut">
              <a:rPr lang="en-US" smtClean="0"/>
              <a:pPr/>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372175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DE1AF3-6801-49ED-B064-BD46263AEEDD}" type="datetimeFigureOut">
              <a:rPr lang="en-US" smtClean="0"/>
              <a:pPr/>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F99D7-70F0-46B4-BB09-130BC7A99E4E}" type="slidenum">
              <a:rPr lang="en-US" smtClean="0"/>
              <a:pPr/>
              <a:t>‹#›</a:t>
            </a:fld>
            <a:endParaRPr lang="en-US"/>
          </a:p>
        </p:txBody>
      </p:sp>
    </p:spTree>
    <p:extLst>
      <p:ext uri="{BB962C8B-B14F-4D97-AF65-F5344CB8AC3E}">
        <p14:creationId xmlns:p14="http://schemas.microsoft.com/office/powerpoint/2010/main" val="24311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E1AF3-6801-49ED-B064-BD46263AEEDD}" type="datetimeFigureOut">
              <a:rPr lang="en-US" smtClean="0"/>
              <a:pPr/>
              <a:t>8/31/2024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F99D7-70F0-46B4-BB09-130BC7A99E4E}" type="slidenum">
              <a:rPr lang="en-US" smtClean="0"/>
              <a:pPr/>
              <a:t>‹#›</a:t>
            </a:fld>
            <a:endParaRPr lang="en-US"/>
          </a:p>
        </p:txBody>
      </p:sp>
    </p:spTree>
    <p:extLst>
      <p:ext uri="{BB962C8B-B14F-4D97-AF65-F5344CB8AC3E}">
        <p14:creationId xmlns:p14="http://schemas.microsoft.com/office/powerpoint/2010/main" val="3512990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2.pn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ctrTitle" idx="4294967295"/>
          </p:nvPr>
        </p:nvSpPr>
        <p:spPr>
          <a:xfrm>
            <a:off x="627877" y="152400"/>
            <a:ext cx="7772400" cy="1371600"/>
          </a:xfrm>
        </p:spPr>
        <p:txBody>
          <a:bodyPr>
            <a:normAutofit fontScale="90000"/>
          </a:bodyPr>
          <a:lstStyle/>
          <a:p>
            <a:r>
              <a:rPr lang="en-US" sz="4800" b="1" dirty="0">
                <a:solidFill>
                  <a:schemeClr val="bg1"/>
                </a:solidFill>
                <a:latin typeface="Times New Roman" pitchFamily="18" charset="0"/>
                <a:cs typeface="Times New Roman" pitchFamily="18" charset="0"/>
              </a:rPr>
              <a:t>TRÒ CHƠI “ONG TÌM CHỮ”</a:t>
            </a:r>
          </a:p>
        </p:txBody>
      </p:sp>
      <p:pic>
        <p:nvPicPr>
          <p:cNvPr id="90115" name="Picture 22"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006" y="1628800"/>
            <a:ext cx="174692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23" descr="con-ong-d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188828"/>
            <a:ext cx="1607096"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Hexagon 9">
            <a:hlinkClick r:id="rId5" action="ppaction://hlinksldjump"/>
          </p:cNvPr>
          <p:cNvSpPr>
            <a:spLocks noChangeArrowheads="1"/>
          </p:cNvSpPr>
          <p:nvPr/>
        </p:nvSpPr>
        <p:spPr bwMode="auto">
          <a:xfrm>
            <a:off x="2051720" y="2728999"/>
            <a:ext cx="4176464" cy="1205830"/>
          </a:xfrm>
          <a:prstGeom prst="hexagon">
            <a:avLst>
              <a:gd name="adj" fmla="val 26082"/>
              <a:gd name="vf" fmla="val 115470"/>
            </a:avLst>
          </a:prstGeom>
          <a:solidFill>
            <a:srgbClr val="F6C4A8"/>
          </a:solidFill>
          <a:ln w="25400" algn="ctr">
            <a:solidFill>
              <a:schemeClr val="tx1"/>
            </a:solidFill>
            <a:miter lim="800000"/>
            <a:headEnd/>
            <a:tailEnd/>
          </a:ln>
        </p:spPr>
        <p:txBody>
          <a:bodyPr anchor="ctr"/>
          <a:lstStyle/>
          <a:p>
            <a:pPr algn="ctr"/>
            <a:r>
              <a:rPr lang="en-US" sz="3200" b="1" dirty="0">
                <a:solidFill>
                  <a:srgbClr val="0000CC"/>
                </a:solidFill>
                <a:latin typeface="Times New Roman" pitchFamily="18" charset="0"/>
              </a:rPr>
              <a:t>HỒ CHÍ MINH</a:t>
            </a:r>
          </a:p>
        </p:txBody>
      </p:sp>
      <p:sp>
        <p:nvSpPr>
          <p:cNvPr id="90121" name="Hexagon 9">
            <a:hlinkClick r:id="rId6" action="ppaction://hlinksldjump"/>
          </p:cNvPr>
          <p:cNvSpPr>
            <a:spLocks noChangeArrowheads="1"/>
          </p:cNvSpPr>
          <p:nvPr/>
        </p:nvSpPr>
        <p:spPr bwMode="auto">
          <a:xfrm>
            <a:off x="2915816" y="4653136"/>
            <a:ext cx="4392488" cy="1152128"/>
          </a:xfrm>
          <a:prstGeom prst="hexagon">
            <a:avLst>
              <a:gd name="adj" fmla="val 26082"/>
              <a:gd name="vf" fmla="val 115470"/>
            </a:avLst>
          </a:prstGeom>
          <a:solidFill>
            <a:schemeClr val="accent4">
              <a:lumMod val="40000"/>
              <a:lumOff val="60000"/>
            </a:schemeClr>
          </a:solidFill>
          <a:ln w="25400" algn="ctr">
            <a:solidFill>
              <a:schemeClr val="tx1"/>
            </a:solidFill>
            <a:miter lim="800000"/>
            <a:headEnd/>
            <a:tailEnd/>
          </a:ln>
        </p:spPr>
        <p:txBody>
          <a:bodyPr anchor="ctr"/>
          <a:lstStyle/>
          <a:p>
            <a:pPr algn="ctr"/>
            <a:r>
              <a:rPr lang="en-US" sz="2800" b="1" dirty="0">
                <a:latin typeface="Times New Roman" pitchFamily="18" charset="0"/>
              </a:rPr>
              <a:t>NGUYỄN ÁI QUỐC</a:t>
            </a:r>
          </a:p>
        </p:txBody>
      </p:sp>
    </p:spTree>
    <p:extLst>
      <p:ext uri="{BB962C8B-B14F-4D97-AF65-F5344CB8AC3E}">
        <p14:creationId xmlns:p14="http://schemas.microsoft.com/office/powerpoint/2010/main" val="2381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409255" y="1960418"/>
            <a:ext cx="7010400" cy="411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87965" y="1976910"/>
            <a:ext cx="6652979" cy="4154984"/>
          </a:xfrm>
          <a:prstGeom prst="rect">
            <a:avLst/>
          </a:prstGeom>
          <a:noFill/>
        </p:spPr>
        <p:txBody>
          <a:bodyPr wrap="square" rtlCol="0">
            <a:spAutoFit/>
          </a:bodyPr>
          <a:lstStyle/>
          <a:p>
            <a:pPr algn="just">
              <a:lnSpc>
                <a:spcPct val="150000"/>
              </a:lnSpc>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cứu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a:t>
            </a:r>
          </a:p>
          <a:p>
            <a:pPr>
              <a:lnSpc>
                <a:spcPct val="150000"/>
              </a:lnSpc>
            </a:pPr>
            <a:r>
              <a:rPr lang="en-US" sz="2800" b="1" dirty="0">
                <a:solidFill>
                  <a:srgbClr val="FF000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A. 5/6/1910</a:t>
            </a:r>
          </a:p>
          <a:p>
            <a:pPr>
              <a:lnSpc>
                <a:spcPct val="150000"/>
              </a:lnSpc>
            </a:pPr>
            <a:r>
              <a:rPr lang="en-US" sz="2800" b="1" i="1" dirty="0">
                <a:solidFill>
                  <a:srgbClr val="FF0000"/>
                </a:solidFill>
                <a:latin typeface="Times New Roman" pitchFamily="18" charset="0"/>
                <a:cs typeface="Times New Roman" pitchFamily="18" charset="0"/>
              </a:rPr>
              <a:t>      B. 5/6/1911</a:t>
            </a:r>
          </a:p>
          <a:p>
            <a:pPr>
              <a:lnSpc>
                <a:spcPct val="150000"/>
              </a:lnSpc>
            </a:pPr>
            <a:r>
              <a:rPr lang="en-US" sz="2800" b="1" i="1" dirty="0">
                <a:solidFill>
                  <a:srgbClr val="FF0000"/>
                </a:solidFill>
                <a:latin typeface="Times New Roman" pitchFamily="18" charset="0"/>
                <a:cs typeface="Times New Roman" pitchFamily="18" charset="0"/>
              </a:rPr>
              <a:t>      C. 6/5/1911</a:t>
            </a:r>
          </a:p>
          <a:p>
            <a:pPr>
              <a:lnSpc>
                <a:spcPct val="150000"/>
              </a:lnSpc>
            </a:pPr>
            <a:r>
              <a:rPr lang="en-US" sz="2800" b="1" i="1" dirty="0">
                <a:solidFill>
                  <a:srgbClr val="FF0000"/>
                </a:solidFill>
                <a:latin typeface="Times New Roman" pitchFamily="18" charset="0"/>
                <a:cs typeface="Times New Roman" pitchFamily="18" charset="0"/>
              </a:rPr>
              <a:t>      D. 6/5/1910</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81200" y="41910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ea typeface="Tahoma" pitchFamily="34" charset="0"/>
                <a:cs typeface="Times New Roman" pitchFamily="18" charset="0"/>
              </a:rPr>
              <a:t>B</a:t>
            </a: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1000"/>
                                        <p:tgtEl>
                                          <p:spTgt spid="95238"/>
                                        </p:tgtEl>
                                      </p:cBhvr>
                                    </p:animEffect>
                                    <p:anim calcmode="lin" valueType="num">
                                      <p:cBhvr>
                                        <p:cTn id="8" dur="1000" fill="hold"/>
                                        <p:tgtEl>
                                          <p:spTgt spid="95238"/>
                                        </p:tgtEl>
                                        <p:attrNameLst>
                                          <p:attrName>ppt_x</p:attrName>
                                        </p:attrNameLst>
                                      </p:cBhvr>
                                      <p:tavLst>
                                        <p:tav tm="0">
                                          <p:val>
                                            <p:strVal val="#ppt_x"/>
                                          </p:val>
                                        </p:tav>
                                        <p:tav tm="100000">
                                          <p:val>
                                            <p:strVal val="#ppt_x"/>
                                          </p:val>
                                        </p:tav>
                                      </p:tavLst>
                                    </p:anim>
                                    <p:anim calcmode="lin" valueType="num">
                                      <p:cBhvr>
                                        <p:cTn id="9" dur="1000" fill="hold"/>
                                        <p:tgtEl>
                                          <p:spTgt spid="952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600199"/>
            <a:ext cx="7010400" cy="41688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1" y="1614055"/>
            <a:ext cx="6819454" cy="4154984"/>
          </a:xfrm>
          <a:prstGeom prst="rect">
            <a:avLst/>
          </a:prstGeom>
          <a:noFill/>
        </p:spPr>
        <p:txBody>
          <a:bodyPr wrap="square" rtlCol="0">
            <a:spAutoFit/>
          </a:bodyPr>
          <a:lstStyle/>
          <a:p>
            <a:pPr algn="just"/>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30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bôn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chọn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mạng</a:t>
            </a:r>
            <a:r>
              <a:rPr lang="en-US" sz="3200" b="1" dirty="0">
                <a:latin typeface="Times New Roman" pitchFamily="18" charset="0"/>
                <a:cs typeface="Times New Roman" pitchFamily="18" charset="0"/>
              </a:rPr>
              <a:t>?</a:t>
            </a:r>
          </a:p>
          <a:p>
            <a:pPr>
              <a:lnSpc>
                <a:spcPct val="150000"/>
              </a:lnSpc>
            </a:pPr>
            <a:r>
              <a:rPr lang="en-US" sz="2800" b="1" dirty="0">
                <a:solidFill>
                  <a:srgbClr val="FF000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A. </a:t>
            </a:r>
            <a:r>
              <a:rPr lang="en-US" sz="2800" b="1" i="1" dirty="0" err="1">
                <a:solidFill>
                  <a:srgbClr val="FF0000"/>
                </a:solidFill>
                <a:latin typeface="Times New Roman" pitchFamily="18" charset="0"/>
                <a:cs typeface="Times New Roman" pitchFamily="18" charset="0"/>
              </a:rPr>
              <a:t>Tân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Trào</a:t>
            </a:r>
            <a:r>
              <a:rPr lang="en-US" sz="2800" b="1" i="1" dirty="0">
                <a:solidFill>
                  <a:srgbClr val="FF0000"/>
                </a:solidFill>
                <a:latin typeface="Times New Roman" pitchFamily="18" charset="0"/>
                <a:cs typeface="Times New Roman" pitchFamily="18" charset="0"/>
              </a:rPr>
              <a:t> – </a:t>
            </a:r>
            <a:r>
              <a:rPr lang="en-US" sz="2800" b="1" i="1" dirty="0" err="1">
                <a:solidFill>
                  <a:srgbClr val="FF0000"/>
                </a:solidFill>
                <a:latin typeface="Times New Roman" pitchFamily="18" charset="0"/>
                <a:cs typeface="Times New Roman" pitchFamily="18" charset="0"/>
              </a:rPr>
              <a:t>Tuyên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Quang</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B. </a:t>
            </a:r>
            <a:r>
              <a:rPr lang="en-US" sz="2800" b="1" i="1" dirty="0" err="1">
                <a:solidFill>
                  <a:srgbClr val="FF0000"/>
                </a:solidFill>
                <a:latin typeface="Times New Roman" pitchFamily="18" charset="0"/>
                <a:cs typeface="Times New Roman" pitchFamily="18" charset="0"/>
              </a:rPr>
              <a:t>Định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Hóa</a:t>
            </a:r>
            <a:r>
              <a:rPr lang="en-US" sz="2800" b="1" i="1" dirty="0">
                <a:solidFill>
                  <a:srgbClr val="FF0000"/>
                </a:solidFill>
                <a:latin typeface="Times New Roman" pitchFamily="18" charset="0"/>
                <a:cs typeface="Times New Roman" pitchFamily="18" charset="0"/>
              </a:rPr>
              <a:t> – </a:t>
            </a:r>
            <a:r>
              <a:rPr lang="en-US" sz="2800" b="1" i="1" dirty="0" err="1">
                <a:solidFill>
                  <a:srgbClr val="FF0000"/>
                </a:solidFill>
                <a:latin typeface="Times New Roman" pitchFamily="18" charset="0"/>
                <a:cs typeface="Times New Roman" pitchFamily="18" charset="0"/>
              </a:rPr>
              <a:t>Thái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Nguyên</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C. </a:t>
            </a:r>
            <a:r>
              <a:rPr lang="en-US" sz="2800" b="1" i="1" dirty="0" err="1">
                <a:solidFill>
                  <a:srgbClr val="FF0000"/>
                </a:solidFill>
                <a:latin typeface="Times New Roman" pitchFamily="18" charset="0"/>
                <a:cs typeface="Times New Roman" pitchFamily="18" charset="0"/>
              </a:rPr>
              <a:t>Pác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Bó</a:t>
            </a:r>
            <a:r>
              <a:rPr lang="en-US" sz="2800" b="1" i="1" dirty="0">
                <a:solidFill>
                  <a:srgbClr val="FF0000"/>
                </a:solidFill>
                <a:latin typeface="Times New Roman" pitchFamily="18" charset="0"/>
                <a:cs typeface="Times New Roman" pitchFamily="18" charset="0"/>
              </a:rPr>
              <a:t> – Cao </a:t>
            </a:r>
            <a:r>
              <a:rPr lang="en-US" sz="2800" b="1" i="1" dirty="0" err="1">
                <a:solidFill>
                  <a:srgbClr val="FF0000"/>
                </a:solidFill>
                <a:latin typeface="Times New Roman" pitchFamily="18" charset="0"/>
                <a:cs typeface="Times New Roman" pitchFamily="18" charset="0"/>
              </a:rPr>
              <a:t>Bằng</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D. </a:t>
            </a:r>
            <a:r>
              <a:rPr lang="en-US" sz="2800" b="1" i="1" dirty="0" err="1">
                <a:solidFill>
                  <a:srgbClr val="FF0000"/>
                </a:solidFill>
                <a:latin typeface="Times New Roman" pitchFamily="18" charset="0"/>
                <a:cs typeface="Times New Roman" pitchFamily="18" charset="0"/>
              </a:rPr>
              <a:t>Hương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Cảng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Trung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Quốc</a:t>
            </a:r>
            <a:r>
              <a:rPr lang="en-US" sz="2800" b="1" i="1" dirty="0">
                <a:solidFill>
                  <a:srgbClr val="FF0000"/>
                </a:solidFill>
                <a:latin typeface="Times New Roman" pitchFamily="18" charset="0"/>
                <a:cs typeface="Times New Roman" pitchFamily="18" charset="0"/>
              </a:rPr>
              <a:t>)</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81200" y="44958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ea typeface="Tahoma" pitchFamily="34" charset="0"/>
                <a:cs typeface="Times New Roman" pitchFamily="18" charset="0"/>
              </a:rPr>
              <a:t>C</a:t>
            </a: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981199"/>
            <a:ext cx="7010400" cy="3662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0615"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1981200"/>
            <a:ext cx="6847163" cy="3662541"/>
          </a:xfrm>
          <a:prstGeom prst="rect">
            <a:avLst/>
          </a:prstGeom>
          <a:noFill/>
        </p:spPr>
        <p:txBody>
          <a:bodyPr wrap="square" rtlCol="0">
            <a:spAutoFit/>
          </a:bodyPr>
          <a:lstStyle/>
          <a:p>
            <a:pPr algn="just"/>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4: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đức</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tính</a:t>
            </a:r>
            <a:r>
              <a:rPr lang="en-US" sz="3200" b="1" dirty="0">
                <a:latin typeface="Times New Roman" pitchFamily="18" charset="0"/>
                <a:cs typeface="Times New Roman" pitchFamily="18" charset="0"/>
              </a:rPr>
              <a:t>?</a:t>
            </a:r>
          </a:p>
          <a:p>
            <a:pPr>
              <a:lnSpc>
                <a:spcPct val="150000"/>
              </a:lnSpc>
            </a:pPr>
            <a:r>
              <a:rPr lang="en-US" sz="2800" b="1" dirty="0">
                <a:solidFill>
                  <a:srgbClr val="FF000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A. 2</a:t>
            </a:r>
          </a:p>
          <a:p>
            <a:pPr>
              <a:lnSpc>
                <a:spcPct val="150000"/>
              </a:lnSpc>
            </a:pPr>
            <a:r>
              <a:rPr lang="en-US" sz="2800" b="1" i="1" dirty="0">
                <a:solidFill>
                  <a:srgbClr val="FF0000"/>
                </a:solidFill>
                <a:latin typeface="Times New Roman" pitchFamily="18" charset="0"/>
                <a:cs typeface="Times New Roman" pitchFamily="18" charset="0"/>
              </a:rPr>
              <a:t>      B. 3</a:t>
            </a:r>
          </a:p>
          <a:p>
            <a:pPr>
              <a:lnSpc>
                <a:spcPct val="150000"/>
              </a:lnSpc>
            </a:pPr>
            <a:r>
              <a:rPr lang="en-US" sz="2800" b="1" i="1" dirty="0">
                <a:solidFill>
                  <a:srgbClr val="FF0000"/>
                </a:solidFill>
                <a:latin typeface="Times New Roman" pitchFamily="18" charset="0"/>
                <a:cs typeface="Times New Roman" pitchFamily="18" charset="0"/>
              </a:rPr>
              <a:t>      C. 4</a:t>
            </a:r>
          </a:p>
          <a:p>
            <a:pPr>
              <a:lnSpc>
                <a:spcPct val="150000"/>
              </a:lnSpc>
            </a:pPr>
            <a:r>
              <a:rPr lang="en-US" sz="2800" b="1" i="1" dirty="0">
                <a:solidFill>
                  <a:srgbClr val="FF0000"/>
                </a:solidFill>
                <a:latin typeface="Times New Roman" pitchFamily="18" charset="0"/>
                <a:cs typeface="Times New Roman" pitchFamily="18" charset="0"/>
              </a:rPr>
              <a:t>      D. 5</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1953490" y="4301836"/>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ea typeface="Tahoma" pitchFamily="34" charset="0"/>
                <a:cs typeface="Times New Roman" pitchFamily="18" charset="0"/>
              </a:rPr>
              <a:t>C</a:t>
            </a:r>
          </a:p>
        </p:txBody>
      </p:sp>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Rounded Rectangle 7"/>
          <p:cNvSpPr/>
          <p:nvPr/>
        </p:nvSpPr>
        <p:spPr>
          <a:xfrm>
            <a:off x="1423109" y="2209800"/>
            <a:ext cx="7010400" cy="2438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016" y="347229"/>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01819" y="2525426"/>
            <a:ext cx="6652979" cy="1654748"/>
          </a:xfrm>
          <a:prstGeom prst="rect">
            <a:avLst/>
          </a:prstGeom>
          <a:noFill/>
        </p:spPr>
        <p:txBody>
          <a:bodyPr wrap="square" rtlCol="0">
            <a:spAutoFit/>
          </a:bodyPr>
          <a:lstStyle/>
          <a:p>
            <a:pPr algn="just">
              <a:lnSpc>
                <a:spcPct val="150000"/>
              </a:lnSpc>
            </a:pP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1: </a:t>
            </a: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Bác</a:t>
            </a:r>
            <a:r>
              <a:rPr lang="en-US" sz="3600" b="1" dirty="0">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Tree>
    <p:extLst>
      <p:ext uri="{BB962C8B-B14F-4D97-AF65-F5344CB8AC3E}">
        <p14:creationId xmlns:p14="http://schemas.microsoft.com/office/powerpoint/2010/main" val="36356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457200" y="609600"/>
            <a:ext cx="8382000" cy="4893647"/>
          </a:xfrm>
          <a:prstGeom prst="rect">
            <a:avLst/>
          </a:prstGeom>
          <a:noFill/>
        </p:spPr>
        <p:txBody>
          <a:bodyPr wrap="square" rtlCol="0">
            <a:spAutoFit/>
          </a:bodyPr>
          <a:lstStyle/>
          <a:p>
            <a:pPr algn="just"/>
            <a:r>
              <a:rPr lang="vi-VN" sz="2400" dirty="0">
                <a:latin typeface="+mj-lt"/>
              </a:rPr>
              <a:t>Lời dẫn vào bài:</a:t>
            </a:r>
          </a:p>
          <a:p>
            <a:pPr algn="just"/>
            <a:endParaRPr lang="vi-VN" sz="2400" dirty="0">
              <a:latin typeface="+mj-lt"/>
            </a:endParaRPr>
          </a:p>
          <a:p>
            <a:pPr algn="just"/>
            <a:r>
              <a:rPr lang="vi-VN" sz="2400" dirty="0">
                <a:latin typeface="+mj-lt"/>
              </a:rPr>
              <a:t>Trong suốt cuộc đời hoạt động cách mạng vì nước, vì dân, dù ở bất kỳ cương vị nào, từ một người phụ bếp trên con tàu Latut Trevin lúc ra đi tìm đường cứu nước, cho đến khi trở thành vị lãnh tụ, Bác Hồ vẫn giữ một nếp sống vô cùng giản dị. Đó cũng chính là điểm nổi bật trong phong cách, đạo đức của Người. Phạm Văn Đồng là người học trò và cộng sự gần gũi bên cạnh Bác Hồ. Vì vậy, ông đã viết nhiều bài về Bác bằng sự hiểu biết tường tận và tình cảm yêu kính chân thành. Văn bản “Đức tính giản dị của Bác Hồ” trích từ một bài diễn văn là một minh chứng tiêu biểu. Chúng ta đi vào tìm hiểu văn bản này để thấy được đức tính giản dị của Bác Hồ biểu hiện như thế nào cũng như hiểu rõ cách chứng minh của tác giả.</a:t>
            </a:r>
          </a:p>
        </p:txBody>
      </p:sp>
    </p:spTree>
    <p:extLst>
      <p:ext uri="{BB962C8B-B14F-4D97-AF65-F5344CB8AC3E}">
        <p14:creationId xmlns:p14="http://schemas.microsoft.com/office/powerpoint/2010/main" val="391022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idx="4294967295"/>
          </p:nvPr>
        </p:nvSpPr>
        <p:spPr>
          <a:xfrm>
            <a:off x="228600" y="152400"/>
            <a:ext cx="8610600" cy="1066800"/>
          </a:xfrm>
        </p:spPr>
        <p:txBody>
          <a:bodyPr/>
          <a:lstStyle/>
          <a:p>
            <a:r>
              <a:rPr lang="en-US" sz="3600" b="1" dirty="0">
                <a:solidFill>
                  <a:schemeClr val="tx1"/>
                </a:solidFill>
                <a:latin typeface="Times New Roman" pitchFamily="18" charset="0"/>
                <a:cs typeface="Times New Roman" pitchFamily="18" charset="0"/>
              </a:rPr>
              <a:t>TÌM CHỮ: </a:t>
            </a:r>
            <a:r>
              <a:rPr lang="en-US" sz="3600" b="1" dirty="0">
                <a:solidFill>
                  <a:srgbClr val="FF0000"/>
                </a:solidFill>
                <a:latin typeface="Times New Roman" pitchFamily="18" charset="0"/>
                <a:cs typeface="Times New Roman" pitchFamily="18" charset="0"/>
              </a:rPr>
              <a:t>HỒ CHÍ MINH</a:t>
            </a:r>
          </a:p>
        </p:txBody>
      </p:sp>
      <p:sp>
        <p:nvSpPr>
          <p:cNvPr id="10" name="Hexagon 9"/>
          <p:cNvSpPr/>
          <p:nvPr/>
        </p:nvSpPr>
        <p:spPr>
          <a:xfrm>
            <a:off x="2714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HỒ</a:t>
            </a:r>
          </a:p>
        </p:txBody>
      </p:sp>
      <p:sp>
        <p:nvSpPr>
          <p:cNvPr id="28" name="Hexagon 27"/>
          <p:cNvSpPr/>
          <p:nvPr/>
        </p:nvSpPr>
        <p:spPr>
          <a:xfrm>
            <a:off x="1985005" y="1971468"/>
            <a:ext cx="1709737"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CHÍ MINH</a:t>
            </a:r>
          </a:p>
        </p:txBody>
      </p:sp>
      <p:sp>
        <p:nvSpPr>
          <p:cNvPr id="29" name="Hexagon 28"/>
          <p:cNvSpPr/>
          <p:nvPr/>
        </p:nvSpPr>
        <p:spPr>
          <a:xfrm>
            <a:off x="3624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a:solidFill>
                  <a:srgbClr val="0000CC"/>
                </a:solidFill>
                <a:latin typeface="Times New Roman" pitchFamily="18" charset="0"/>
                <a:cs typeface="Times New Roman" pitchFamily="18" charset="0"/>
              </a:rPr>
              <a:t>HỒ CHÍ</a:t>
            </a:r>
          </a:p>
        </p:txBody>
      </p:sp>
      <p:sp>
        <p:nvSpPr>
          <p:cNvPr id="30" name="Hexagon 29"/>
          <p:cNvSpPr/>
          <p:nvPr/>
        </p:nvSpPr>
        <p:spPr>
          <a:xfrm>
            <a:off x="53768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CHÍ</a:t>
            </a:r>
          </a:p>
        </p:txBody>
      </p:sp>
      <p:sp>
        <p:nvSpPr>
          <p:cNvPr id="31" name="Hexagon 30"/>
          <p:cNvSpPr/>
          <p:nvPr/>
        </p:nvSpPr>
        <p:spPr>
          <a:xfrm>
            <a:off x="7053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HỒ</a:t>
            </a:r>
          </a:p>
        </p:txBody>
      </p:sp>
      <p:sp>
        <p:nvSpPr>
          <p:cNvPr id="32" name="Hexagon 31"/>
          <p:cNvSpPr/>
          <p:nvPr/>
        </p:nvSpPr>
        <p:spPr>
          <a:xfrm>
            <a:off x="3048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CHÍ</a:t>
            </a:r>
          </a:p>
        </p:txBody>
      </p:sp>
      <p:sp>
        <p:nvSpPr>
          <p:cNvPr id="33" name="Hexagon 32"/>
          <p:cNvSpPr/>
          <p:nvPr/>
        </p:nvSpPr>
        <p:spPr>
          <a:xfrm>
            <a:off x="1993900" y="3479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a:solidFill>
                  <a:srgbClr val="0000CC"/>
                </a:solidFill>
                <a:latin typeface="Times New Roman" pitchFamily="18" charset="0"/>
                <a:cs typeface="Times New Roman" pitchFamily="18" charset="0"/>
              </a:rPr>
              <a:t>HỒ CHÍ MINH</a:t>
            </a:r>
          </a:p>
        </p:txBody>
      </p:sp>
      <p:sp>
        <p:nvSpPr>
          <p:cNvPr id="34" name="Hexagon 33"/>
          <p:cNvSpPr/>
          <p:nvPr/>
        </p:nvSpPr>
        <p:spPr>
          <a:xfrm>
            <a:off x="3700462"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HỒ</a:t>
            </a:r>
          </a:p>
        </p:txBody>
      </p:sp>
      <p:sp>
        <p:nvSpPr>
          <p:cNvPr id="35" name="Hexagon 34"/>
          <p:cNvSpPr/>
          <p:nvPr/>
        </p:nvSpPr>
        <p:spPr>
          <a:xfrm>
            <a:off x="54102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00CC"/>
                </a:solidFill>
                <a:latin typeface="Times New Roman" pitchFamily="18" charset="0"/>
                <a:cs typeface="Times New Roman" pitchFamily="18" charset="0"/>
              </a:rPr>
              <a:t>CHÍ</a:t>
            </a:r>
          </a:p>
        </p:txBody>
      </p:sp>
      <p:sp>
        <p:nvSpPr>
          <p:cNvPr id="36" name="Hexagon 35"/>
          <p:cNvSpPr/>
          <p:nvPr/>
        </p:nvSpPr>
        <p:spPr>
          <a:xfrm>
            <a:off x="7086600" y="3488858"/>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HỒ CHÍ</a:t>
            </a:r>
          </a:p>
        </p:txBody>
      </p:sp>
      <p:sp>
        <p:nvSpPr>
          <p:cNvPr id="37" name="Hexagon 36"/>
          <p:cNvSpPr/>
          <p:nvPr/>
        </p:nvSpPr>
        <p:spPr>
          <a:xfrm>
            <a:off x="3048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HỒ CHÍ MINH</a:t>
            </a:r>
          </a:p>
        </p:txBody>
      </p:sp>
      <p:sp>
        <p:nvSpPr>
          <p:cNvPr id="38" name="Hexagon 37"/>
          <p:cNvSpPr/>
          <p:nvPr/>
        </p:nvSpPr>
        <p:spPr>
          <a:xfrm>
            <a:off x="1993900" y="5003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HỒ</a:t>
            </a:r>
          </a:p>
        </p:txBody>
      </p:sp>
      <p:sp>
        <p:nvSpPr>
          <p:cNvPr id="39" name="Hexagon 38"/>
          <p:cNvSpPr/>
          <p:nvPr/>
        </p:nvSpPr>
        <p:spPr>
          <a:xfrm>
            <a:off x="3657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CHÍ</a:t>
            </a:r>
          </a:p>
        </p:txBody>
      </p:sp>
      <p:sp>
        <p:nvSpPr>
          <p:cNvPr id="40" name="Hexagon 39"/>
          <p:cNvSpPr/>
          <p:nvPr/>
        </p:nvSpPr>
        <p:spPr>
          <a:xfrm>
            <a:off x="54102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CHÍ MINH</a:t>
            </a:r>
          </a:p>
        </p:txBody>
      </p:sp>
      <p:sp>
        <p:nvSpPr>
          <p:cNvPr id="41" name="Hexagon 40"/>
          <p:cNvSpPr/>
          <p:nvPr/>
        </p:nvSpPr>
        <p:spPr>
          <a:xfrm>
            <a:off x="7086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MINH</a:t>
            </a:r>
          </a:p>
        </p:txBody>
      </p:sp>
      <p:sp>
        <p:nvSpPr>
          <p:cNvPr id="42" name="Hexagon 41"/>
          <p:cNvSpPr/>
          <p:nvPr/>
        </p:nvSpPr>
        <p:spPr>
          <a:xfrm>
            <a:off x="1993900" y="3479800"/>
            <a:ext cx="1709738" cy="147478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7</a:t>
            </a:r>
          </a:p>
        </p:txBody>
      </p:sp>
      <p:sp>
        <p:nvSpPr>
          <p:cNvPr id="43" name="Hexagon 42"/>
          <p:cNvSpPr/>
          <p:nvPr/>
        </p:nvSpPr>
        <p:spPr>
          <a:xfrm>
            <a:off x="266368" y="196812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a:t>
            </a:r>
          </a:p>
        </p:txBody>
      </p:sp>
      <p:sp>
        <p:nvSpPr>
          <p:cNvPr id="44" name="Hexagon 43"/>
          <p:cNvSpPr/>
          <p:nvPr/>
        </p:nvSpPr>
        <p:spPr>
          <a:xfrm>
            <a:off x="1976106" y="197146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2</a:t>
            </a:r>
          </a:p>
        </p:txBody>
      </p:sp>
      <p:sp>
        <p:nvSpPr>
          <p:cNvPr id="45" name="Hexagon 44"/>
          <p:cNvSpPr/>
          <p:nvPr/>
        </p:nvSpPr>
        <p:spPr>
          <a:xfrm>
            <a:off x="3624262" y="1981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3</a:t>
            </a:r>
          </a:p>
        </p:txBody>
      </p:sp>
      <p:sp>
        <p:nvSpPr>
          <p:cNvPr id="46" name="Hexagon 45"/>
          <p:cNvSpPr/>
          <p:nvPr/>
        </p:nvSpPr>
        <p:spPr>
          <a:xfrm>
            <a:off x="5367338" y="1994372"/>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4</a:t>
            </a:r>
          </a:p>
        </p:txBody>
      </p:sp>
      <p:sp>
        <p:nvSpPr>
          <p:cNvPr id="47" name="Hexagon 46"/>
          <p:cNvSpPr/>
          <p:nvPr/>
        </p:nvSpPr>
        <p:spPr>
          <a:xfrm>
            <a:off x="7051302" y="195738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5</a:t>
            </a:r>
          </a:p>
        </p:txBody>
      </p:sp>
      <p:sp>
        <p:nvSpPr>
          <p:cNvPr id="48" name="Hexagon 47"/>
          <p:cNvSpPr/>
          <p:nvPr/>
        </p:nvSpPr>
        <p:spPr>
          <a:xfrm>
            <a:off x="286900" y="3505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6</a:t>
            </a:r>
          </a:p>
        </p:txBody>
      </p:sp>
      <p:sp>
        <p:nvSpPr>
          <p:cNvPr id="49" name="Hexagon 48"/>
          <p:cNvSpPr/>
          <p:nvPr/>
        </p:nvSpPr>
        <p:spPr>
          <a:xfrm>
            <a:off x="3708737" y="34798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8</a:t>
            </a:r>
          </a:p>
        </p:txBody>
      </p:sp>
      <p:sp>
        <p:nvSpPr>
          <p:cNvPr id="50" name="Hexagon 49"/>
          <p:cNvSpPr/>
          <p:nvPr/>
        </p:nvSpPr>
        <p:spPr>
          <a:xfrm>
            <a:off x="5410200" y="3505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9</a:t>
            </a:r>
          </a:p>
        </p:txBody>
      </p:sp>
      <p:sp>
        <p:nvSpPr>
          <p:cNvPr id="51" name="Hexagon 50"/>
          <p:cNvSpPr/>
          <p:nvPr/>
        </p:nvSpPr>
        <p:spPr>
          <a:xfrm>
            <a:off x="7086600" y="3486549"/>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10</a:t>
            </a:r>
          </a:p>
        </p:txBody>
      </p:sp>
      <p:sp>
        <p:nvSpPr>
          <p:cNvPr id="52" name="Hexagon 51"/>
          <p:cNvSpPr/>
          <p:nvPr/>
        </p:nvSpPr>
        <p:spPr>
          <a:xfrm>
            <a:off x="304800"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11</a:t>
            </a:r>
          </a:p>
        </p:txBody>
      </p:sp>
      <p:sp>
        <p:nvSpPr>
          <p:cNvPr id="53" name="Hexagon 52"/>
          <p:cNvSpPr/>
          <p:nvPr/>
        </p:nvSpPr>
        <p:spPr>
          <a:xfrm>
            <a:off x="1985005" y="5029200"/>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12</a:t>
            </a:r>
          </a:p>
        </p:txBody>
      </p:sp>
      <p:sp>
        <p:nvSpPr>
          <p:cNvPr id="54" name="Hexagon 53"/>
          <p:cNvSpPr/>
          <p:nvPr/>
        </p:nvSpPr>
        <p:spPr>
          <a:xfrm>
            <a:off x="3667125"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13</a:t>
            </a:r>
          </a:p>
        </p:txBody>
      </p:sp>
      <p:sp>
        <p:nvSpPr>
          <p:cNvPr id="55" name="Hexagon 54"/>
          <p:cNvSpPr/>
          <p:nvPr/>
        </p:nvSpPr>
        <p:spPr>
          <a:xfrm>
            <a:off x="5418475"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14</a:t>
            </a:r>
          </a:p>
        </p:txBody>
      </p:sp>
      <p:sp>
        <p:nvSpPr>
          <p:cNvPr id="56" name="Hexagon 55"/>
          <p:cNvSpPr/>
          <p:nvPr/>
        </p:nvSpPr>
        <p:spPr>
          <a:xfrm>
            <a:off x="7088971" y="503312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15</a:t>
            </a:r>
          </a:p>
        </p:txBody>
      </p:sp>
      <p:sp>
        <p:nvSpPr>
          <p:cNvPr id="61" name="Diamond 60">
            <a:hlinkClick r:id="rId3" action="ppaction://hlinksldjump"/>
          </p:cNvPr>
          <p:cNvSpPr/>
          <p:nvPr/>
        </p:nvSpPr>
        <p:spPr>
          <a:xfrm>
            <a:off x="2189163" y="990600"/>
            <a:ext cx="1011237"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C1</a:t>
            </a:r>
          </a:p>
        </p:txBody>
      </p:sp>
      <p:sp>
        <p:nvSpPr>
          <p:cNvPr id="62" name="Diamond 61">
            <a:hlinkClick r:id="rId4" action="ppaction://hlinksldjump"/>
          </p:cNvPr>
          <p:cNvSpPr/>
          <p:nvPr/>
        </p:nvSpPr>
        <p:spPr>
          <a:xfrm>
            <a:off x="3200400" y="1016000"/>
            <a:ext cx="101156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C2</a:t>
            </a:r>
          </a:p>
        </p:txBody>
      </p:sp>
      <p:sp>
        <p:nvSpPr>
          <p:cNvPr id="63" name="Diamond 62">
            <a:hlinkClick r:id="rId5" action="ppaction://hlinksldjump"/>
          </p:cNvPr>
          <p:cNvSpPr/>
          <p:nvPr/>
        </p:nvSpPr>
        <p:spPr>
          <a:xfrm>
            <a:off x="4233842" y="990600"/>
            <a:ext cx="998538"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C3</a:t>
            </a:r>
          </a:p>
        </p:txBody>
      </p:sp>
      <p:sp>
        <p:nvSpPr>
          <p:cNvPr id="64" name="Diamond 63">
            <a:hlinkClick r:id="rId6" action="ppaction://hlinksldjump"/>
          </p:cNvPr>
          <p:cNvSpPr/>
          <p:nvPr/>
        </p:nvSpPr>
        <p:spPr>
          <a:xfrm>
            <a:off x="5232379" y="988291"/>
            <a:ext cx="994589"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C4</a:t>
            </a:r>
          </a:p>
        </p:txBody>
      </p:sp>
      <p:sp>
        <p:nvSpPr>
          <p:cNvPr id="65" name="Diamond 64">
            <a:hlinkClick r:id="rId7" action="ppaction://hlinksldjump"/>
          </p:cNvPr>
          <p:cNvSpPr/>
          <p:nvPr/>
        </p:nvSpPr>
        <p:spPr>
          <a:xfrm>
            <a:off x="6226968" y="990600"/>
            <a:ext cx="1009328"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C5</a:t>
            </a:r>
          </a:p>
        </p:txBody>
      </p:sp>
      <p:pic>
        <p:nvPicPr>
          <p:cNvPr id="3112" name="Picture 40" descr="con-ong-do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2" y="83416"/>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75" name="AutoShape 41">
            <a:hlinkClick r:id="" action="ppaction://noaction"/>
          </p:cNvPr>
          <p:cNvSpPr>
            <a:spLocks noChangeArrowheads="1"/>
          </p:cNvSpPr>
          <p:nvPr/>
        </p:nvSpPr>
        <p:spPr bwMode="auto">
          <a:xfrm>
            <a:off x="8305800" y="228600"/>
            <a:ext cx="685800" cy="1066800"/>
          </a:xfrm>
          <a:prstGeom prst="upArrow">
            <a:avLst>
              <a:gd name="adj1" fmla="val 50000"/>
              <a:gd name="adj2" fmla="val 38889"/>
            </a:avLst>
          </a:prstGeom>
          <a:solidFill>
            <a:schemeClr val="accent1"/>
          </a:solidFill>
          <a:ln w="9525">
            <a:solidFill>
              <a:schemeClr val="tx1"/>
            </a:solidFill>
            <a:miter lim="800000"/>
            <a:headEnd/>
            <a:tailEnd/>
          </a:ln>
        </p:spPr>
        <p:txBody>
          <a:bodyPr vert="eaVert" wrap="none" anchor="ctr"/>
          <a:lstStyle/>
          <a:p>
            <a:endParaRPr lang="en-US"/>
          </a:p>
        </p:txBody>
      </p:sp>
    </p:spTree>
    <p:extLst>
      <p:ext uri="{BB962C8B-B14F-4D97-AF65-F5344CB8AC3E}">
        <p14:creationId xmlns:p14="http://schemas.microsoft.com/office/powerpoint/2010/main" val="2782246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3.61111E-6 -3.98844E-6 C -0.01458 0.03214 -0.02917 0.06451 -3.61111E-6 0.08254 C 0.02934 0.10058 0.05642 0.10289 0.17604 0.10775 C 0.29583 0.1126 0.61753 0.08046 0.71753 0.11214 C 0.81753 0.14382 0.89288 0.2659 0.77622 0.29804 C 0.65938 0.33017 0.14271 0.26567 0.0158 0.30451 C -0.11094 0.34335 -0.11181 0.48902 0.01441 0.53064 C 0.14063 0.57226 0.63837 0.62289 0.77309 0.55376 C 0.90781 0.48462 0.94201 0.21202 0.8224 0.1163 C 0.70243 0.02058 0.18212 0.00301 0.05382 -0.02104 " pathEditMode="relative" ptsTypes="aaaaaaaaaA">
                                      <p:cBhvr>
                                        <p:cTn id="6" dur="5000" fill="hold"/>
                                        <p:tgtEl>
                                          <p:spTgt spid="31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xit" presetSubtype="10" fill="hold" grpId="0" nodeType="clickEffect">
                                  <p:stCondLst>
                                    <p:cond delay="0"/>
                                  </p:stCondLst>
                                  <p:childTnLst>
                                    <p:animEffect transition="out" filter="blinds(horizontal)">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1" restart="whenNotActive" fill="hold" evtFilter="cancelBubble" nodeType="interactiveSeq">
                <p:stCondLst>
                  <p:cond evt="onClick" delay="0">
                    <p:tgtEl>
                      <p:spTgt spid="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3" presetClass="exit" presetSubtype="10" fill="hold" grpId="0" nodeType="clickEffect">
                                  <p:stCondLst>
                                    <p:cond delay="0"/>
                                  </p:stCondLst>
                                  <p:childTnLst>
                                    <p:animEffect transition="out" filter="blinds(horizontal)">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1" restart="whenNotActive" fill="hold" evtFilter="cancelBubble" nodeType="interactiveSeq">
                <p:stCondLst>
                  <p:cond evt="onClick" delay="0">
                    <p:tgtEl>
                      <p:spTgt spid="5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3"/>
                                        </p:tgtEl>
                                      </p:cBhvr>
                                    </p:animEffect>
                                    <p:set>
                                      <p:cBhvr>
                                        <p:cTn id="7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55"/>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55"/>
                                        </p:tgtEl>
                                      </p:cBhvr>
                                    </p:animEffect>
                                    <p:set>
                                      <p:cBhvr>
                                        <p:cTn id="9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1" restart="whenNotActive" fill="hold" evtFilter="cancelBubble" nodeType="interactiveSeq">
                <p:stCondLst>
                  <p:cond evt="onClick" delay="0">
                    <p:tgtEl>
                      <p:spTgt spid="56"/>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xit" presetSubtype="10" fill="hold" grpId="0" nodeType="click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xit" presetSubtype="10" fill="hold" grpId="0" nodeType="clickEffect">
                                  <p:stCondLst>
                                    <p:cond delay="0"/>
                                  </p:stCondLst>
                                  <p:childTnLst>
                                    <p:animEffect transition="out" filter="blinds(horizontal)">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09" restart="whenNotActive" fill="hold" evtFilter="cancelBubble" nodeType="interactiveSeq">
                <p:stCondLst>
                  <p:cond evt="onClick" delay="0">
                    <p:tgtEl>
                      <p:spTgt spid="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0" nodeType="clickEffect">
                                  <p:stCondLst>
                                    <p:cond delay="0"/>
                                  </p:stCondLst>
                                  <p:childTnLst>
                                    <p:animEffect transition="out" filter="blinds(horizontal)">
                                      <p:cBhvr>
                                        <p:cTn id="119" dur="500"/>
                                        <p:tgtEl>
                                          <p:spTgt spid="64"/>
                                        </p:tgtEl>
                                      </p:cBhvr>
                                    </p:animEffect>
                                    <p:set>
                                      <p:cBhvr>
                                        <p:cTn id="12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1" restart="whenNotActive" fill="hold" evtFilter="cancelBubble" nodeType="interactiveSeq">
                <p:stCondLst>
                  <p:cond evt="onClick" delay="0">
                    <p:tgtEl>
                      <p:spTgt spid="6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0" nodeType="click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20982" y="2161335"/>
            <a:ext cx="7010400" cy="29969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11319" y="3048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dirty="0" err="1">
                <a:solidFill>
                  <a:srgbClr val="FF0000"/>
                </a:solidFill>
                <a:latin typeface="Times New Roman" pitchFamily="18" charset="0"/>
                <a:ea typeface="+mj-ea"/>
                <a:cs typeface="Times New Roman" pitchFamily="18" charset="0"/>
              </a:rPr>
              <a:t>Câu</a:t>
            </a:r>
            <a:r>
              <a:rPr lang="en-US" b="1" kern="1200" dirty="0">
                <a:solidFill>
                  <a:srgbClr val="FF0000"/>
                </a:solidFill>
                <a:latin typeface="Times New Roman" pitchFamily="18" charset="0"/>
                <a:ea typeface="+mj-ea"/>
                <a:cs typeface="Times New Roman" pitchFamily="18" charset="0"/>
              </a:rPr>
              <a:t> 1</a:t>
            </a:r>
          </a:p>
        </p:txBody>
      </p:sp>
      <p:pic>
        <p:nvPicPr>
          <p:cNvPr id="92166"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06" y="1289339"/>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79712" y="2320963"/>
            <a:ext cx="6630888" cy="2677656"/>
          </a:xfrm>
          <a:prstGeom prst="rect">
            <a:avLst/>
          </a:prstGeom>
          <a:noFill/>
        </p:spPr>
        <p:txBody>
          <a:bodyPr wrap="square" rtlCol="0">
            <a:spAutoFit/>
          </a:bodyPr>
          <a:lstStyle/>
          <a:p>
            <a:r>
              <a:rPr lang="en-US" sz="3200" b="1" i="1" dirty="0" err="1">
                <a:latin typeface="Times New Roman" pitchFamily="18" charset="0"/>
                <a:ea typeface="Tahoma" pitchFamily="34" charset="0"/>
                <a:cs typeface="Times New Roman" pitchFamily="18" charset="0"/>
              </a:rPr>
              <a:t>Nơi</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nào</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bát</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ngát</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hương</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sen</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giữa</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mùa</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hoa</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nở</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Bác</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kính</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yêu</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chào</a:t>
            </a:r>
            <a:r>
              <a:rPr lang="en-US" sz="3200" b="1" i="1" dirty="0">
                <a:latin typeface="Times New Roman" pitchFamily="18" charset="0"/>
                <a:ea typeface="Tahoma" pitchFamily="34" charset="0"/>
                <a:cs typeface="Times New Roman" pitchFamily="18" charset="0"/>
              </a:rPr>
              <a:t> </a:t>
            </a:r>
            <a:r>
              <a:rPr lang="en-US" sz="3200" b="1" i="1" dirty="0" err="1">
                <a:latin typeface="Times New Roman" pitchFamily="18" charset="0"/>
                <a:ea typeface="Tahoma" pitchFamily="34" charset="0"/>
                <a:cs typeface="Times New Roman" pitchFamily="18" charset="0"/>
              </a:rPr>
              <a:t>đời</a:t>
            </a:r>
            <a:r>
              <a:rPr lang="en-US" sz="3200" b="1" i="1" dirty="0">
                <a:latin typeface="Times New Roman" pitchFamily="18" charset="0"/>
                <a:ea typeface="Tahoma" pitchFamily="34" charset="0"/>
                <a:cs typeface="Times New Roman" pitchFamily="18" charset="0"/>
              </a:rPr>
              <a:t>?</a:t>
            </a:r>
          </a:p>
          <a:p>
            <a:endParaRPr lang="en-US" sz="3200" b="1" i="1" dirty="0">
              <a:latin typeface="Times New Roman" pitchFamily="18" charset="0"/>
              <a:ea typeface="Tahoma" pitchFamily="34" charset="0"/>
              <a:cs typeface="Times New Roman" pitchFamily="18" charset="0"/>
            </a:endParaRPr>
          </a:p>
          <a:p>
            <a:endParaRPr lang="en-US" sz="3200" b="1" i="1" dirty="0">
              <a:latin typeface="Times New Roman" pitchFamily="18" charset="0"/>
              <a:ea typeface="Tahoma" pitchFamily="34" charset="0"/>
              <a:cs typeface="Times New Roman" pitchFamily="18" charset="0"/>
            </a:endParaRPr>
          </a:p>
          <a:p>
            <a:pPr algn="ctr"/>
            <a:r>
              <a:rPr lang="en-US" sz="4000" b="1" dirty="0" err="1">
                <a:solidFill>
                  <a:srgbClr val="FF0000"/>
                </a:solidFill>
                <a:latin typeface="Times New Roman" pitchFamily="18" charset="0"/>
                <a:ea typeface="Tahoma" pitchFamily="34" charset="0"/>
                <a:cs typeface="Times New Roman" pitchFamily="18" charset="0"/>
              </a:rPr>
              <a:t>Làng</a:t>
            </a:r>
            <a:r>
              <a:rPr lang="en-US" sz="4000" b="1" dirty="0">
                <a:solidFill>
                  <a:srgbClr val="FF0000"/>
                </a:solidFill>
                <a:latin typeface="Times New Roman" pitchFamily="18" charset="0"/>
                <a:ea typeface="Tahoma" pitchFamily="34" charset="0"/>
                <a:cs typeface="Times New Roman" pitchFamily="18" charset="0"/>
              </a:rPr>
              <a:t> </a:t>
            </a:r>
            <a:r>
              <a:rPr lang="en-US" sz="4000" b="1" dirty="0" err="1">
                <a:solidFill>
                  <a:srgbClr val="FF0000"/>
                </a:solidFill>
                <a:latin typeface="Times New Roman" pitchFamily="18" charset="0"/>
                <a:ea typeface="Tahoma" pitchFamily="34" charset="0"/>
                <a:cs typeface="Times New Roman" pitchFamily="18" charset="0"/>
              </a:rPr>
              <a:t>Sen</a:t>
            </a:r>
            <a:endParaRPr lang="en-US" sz="4000" b="1" dirty="0">
              <a:solidFill>
                <a:srgbClr val="FF0000"/>
              </a:solidFill>
              <a:latin typeface="Times New Roman" pitchFamily="18" charset="0"/>
              <a:ea typeface="Tahoma" pitchFamily="34" charset="0"/>
              <a:cs typeface="Times New Roman"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20782"/>
            <a:ext cx="1447800" cy="1336964"/>
          </a:xfrm>
          <a:prstGeom prst="rect">
            <a:avLst/>
          </a:prstGeom>
        </p:spPr>
      </p:pic>
    </p:spTree>
    <p:extLst>
      <p:ext uri="{BB962C8B-B14F-4D97-AF65-F5344CB8AC3E}">
        <p14:creationId xmlns:p14="http://schemas.microsoft.com/office/powerpoint/2010/main" val="23448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2166"/>
                                        </p:tgtEl>
                                        <p:attrNameLst>
                                          <p:attrName>style.visibility</p:attrName>
                                        </p:attrNameLst>
                                      </p:cBhvr>
                                      <p:to>
                                        <p:strVal val="visible"/>
                                      </p:to>
                                    </p:set>
                                    <p:animEffect transition="in" filter="barn(inVertical)">
                                      <p:cBhvr>
                                        <p:cTn id="10" dur="500"/>
                                        <p:tgtEl>
                                          <p:spTgt spid="9216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8"/>
          <p:cNvSpPr/>
          <p:nvPr/>
        </p:nvSpPr>
        <p:spPr>
          <a:xfrm>
            <a:off x="1592827" y="2119746"/>
            <a:ext cx="7010400" cy="2719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457200" y="274638"/>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2</a:t>
            </a:r>
          </a:p>
        </p:txBody>
      </p:sp>
      <p:sp>
        <p:nvSpPr>
          <p:cNvPr id="6" name="Rounded Rectangle 5"/>
          <p:cNvSpPr/>
          <p:nvPr/>
        </p:nvSpPr>
        <p:spPr>
          <a:xfrm>
            <a:off x="722311" y="5136286"/>
            <a:ext cx="7668073" cy="13246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Đây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nơi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cùng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sinh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sống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năm</a:t>
            </a:r>
            <a:r>
              <a:rPr lang="en-US" sz="3200" b="1" dirty="0">
                <a:solidFill>
                  <a:schemeClr val="tx1"/>
                </a:solidFill>
                <a:latin typeface="Times New Roman" pitchFamily="18" charset="0"/>
                <a:cs typeface="Times New Roman" pitchFamily="18" charset="0"/>
              </a:rPr>
              <a:t> 1859 – 1901.</a:t>
            </a:r>
          </a:p>
        </p:txBody>
      </p:sp>
      <p:pic>
        <p:nvPicPr>
          <p:cNvPr id="93190"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13049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56687" y="2335519"/>
            <a:ext cx="6482680" cy="2985433"/>
          </a:xfrm>
          <a:prstGeom prst="rect">
            <a:avLst/>
          </a:prstGeom>
          <a:noFill/>
        </p:spPr>
        <p:txBody>
          <a:bodyPr wrap="square" rtlCol="0">
            <a:spAutoFit/>
          </a:bodyPr>
          <a:lstStyle/>
          <a:p>
            <a:r>
              <a:rPr lang="en-US" sz="3200" b="1" i="1" dirty="0" err="1">
                <a:latin typeface="Times New Roman" pitchFamily="18" charset="0"/>
                <a:cs typeface="Times New Roman" pitchFamily="18" charset="0"/>
              </a:rPr>
              <a:t>Nơi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quách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ngang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gần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nức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tiếng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đế</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đô</a:t>
            </a:r>
            <a:r>
              <a:rPr lang="en-US" sz="3200" b="1" i="1" dirty="0">
                <a:latin typeface="Times New Roman" pitchFamily="18" charset="0"/>
                <a:cs typeface="Times New Roman" pitchFamily="18" charset="0"/>
              </a:rPr>
              <a:t>? </a:t>
            </a:r>
          </a:p>
          <a:p>
            <a:endParaRPr lang="en-US" sz="3200" b="1" i="1" dirty="0">
              <a:latin typeface="Times New Roman" pitchFamily="18" charset="0"/>
              <a:cs typeface="Times New Roman" pitchFamily="18" charset="0"/>
            </a:endParaRPr>
          </a:p>
          <a:p>
            <a:endParaRPr lang="en-US" sz="2800" b="1" i="1" dirty="0">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HUẾ</a:t>
            </a:r>
          </a:p>
          <a:p>
            <a:endParaRPr lang="en-US" sz="2800" b="1" i="1" dirty="0">
              <a:latin typeface="Times New Roman" pitchFamily="18" charset="0"/>
              <a:cs typeface="Times New Roman" pitchFamily="18" charset="0"/>
            </a:endParaRPr>
          </a:p>
        </p:txBody>
      </p:sp>
      <p:sp>
        <p:nvSpPr>
          <p:cNvPr id="4" name="Right Arrow 3"/>
          <p:cNvSpPr/>
          <p:nvPr/>
        </p:nvSpPr>
        <p:spPr>
          <a:xfrm>
            <a:off x="899592" y="5428351"/>
            <a:ext cx="360040" cy="3534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5467" y="32466"/>
            <a:ext cx="1447800" cy="1336964"/>
          </a:xfrm>
          <a:prstGeom prst="rect">
            <a:avLst/>
          </a:prstGeom>
        </p:spPr>
      </p:pic>
    </p:spTree>
    <p:extLst>
      <p:ext uri="{BB962C8B-B14F-4D97-AF65-F5344CB8AC3E}">
        <p14:creationId xmlns:p14="http://schemas.microsoft.com/office/powerpoint/2010/main" val="106644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additive="base">
                                        <p:cTn id="7" dur="500" fill="hold"/>
                                        <p:tgtEl>
                                          <p:spTgt spid="93190"/>
                                        </p:tgtEl>
                                        <p:attrNameLst>
                                          <p:attrName>ppt_x</p:attrName>
                                        </p:attrNameLst>
                                      </p:cBhvr>
                                      <p:tavLst>
                                        <p:tav tm="0">
                                          <p:val>
                                            <p:strVal val="#ppt_x"/>
                                          </p:val>
                                        </p:tav>
                                        <p:tav tm="100000">
                                          <p:val>
                                            <p:strVal val="#ppt_x"/>
                                          </p:val>
                                        </p:tav>
                                      </p:tavLst>
                                    </p:anim>
                                    <p:anim calcmode="lin" valueType="num">
                                      <p:cBhvr additive="base">
                                        <p:cTn id="8" dur="500" fill="hold"/>
                                        <p:tgtEl>
                                          <p:spTgt spid="931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592827" y="2285047"/>
            <a:ext cx="7010400" cy="27198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457200" y="274638"/>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3</a:t>
            </a:r>
          </a:p>
        </p:txBody>
      </p:sp>
      <p:pic>
        <p:nvPicPr>
          <p:cNvPr id="94214"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202" y="1380172"/>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10261" y="2367697"/>
            <a:ext cx="6407224" cy="2554545"/>
          </a:xfrm>
          <a:prstGeom prst="rect">
            <a:avLst/>
          </a:prstGeom>
          <a:noFill/>
        </p:spPr>
        <p:txBody>
          <a:bodyPr wrap="square" rtlCol="0">
            <a:spAutoFit/>
          </a:bodyPr>
          <a:lstStyle/>
          <a:p>
            <a:pPr algn="just"/>
            <a:r>
              <a:rPr lang="en-US" sz="3200" b="1" i="1" dirty="0" err="1">
                <a:latin typeface="Times New Roman" pitchFamily="18" charset="0"/>
                <a:cs typeface="Times New Roman" pitchFamily="18" charset="0"/>
              </a:rPr>
              <a:t>Nơi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nước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thẳm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sâu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vạch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đường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đánh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Nhật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đuổi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Tây</a:t>
            </a:r>
            <a:r>
              <a:rPr lang="en-US" sz="3200" b="1" i="1" dirty="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a:latin typeface="Times New Roman" pitchFamily="18" charset="0"/>
              <a:cs typeface="Times New Roman" pitchFamily="18" charset="0"/>
            </a:endParaRPr>
          </a:p>
          <a:p>
            <a:pPr algn="ctr"/>
            <a:r>
              <a:rPr lang="en-US" sz="3200" b="1" i="1" dirty="0">
                <a:solidFill>
                  <a:srgbClr val="FF0000"/>
                </a:solidFill>
                <a:latin typeface="Times New Roman" pitchFamily="18" charset="0"/>
                <a:cs typeface="Times New Roman" pitchFamily="18" charset="0"/>
              </a:rPr>
              <a:t>BẾN NHÀ RỒNG</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Tree>
    <p:extLst>
      <p:ext uri="{BB962C8B-B14F-4D97-AF65-F5344CB8AC3E}">
        <p14:creationId xmlns:p14="http://schemas.microsoft.com/office/powerpoint/2010/main" val="20405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4214"/>
                                        </p:tgtEl>
                                        <p:attrNameLst>
                                          <p:attrName>style.visibility</p:attrName>
                                        </p:attrNameLst>
                                      </p:cBhvr>
                                      <p:to>
                                        <p:strVal val="visible"/>
                                      </p:to>
                                    </p:set>
                                    <p:animEffect transition="in" filter="barn(inVertical)">
                                      <p:cBhvr>
                                        <p:cTn id="10" dur="500"/>
                                        <p:tgtEl>
                                          <p:spTgt spid="942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558191" y="2438400"/>
            <a:ext cx="7010400" cy="311169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09442" y="4572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a:solidFill>
                  <a:srgbClr val="FF0000"/>
                </a:solidFill>
                <a:latin typeface="Times New Roman" pitchFamily="18" charset="0"/>
                <a:ea typeface="+mj-ea"/>
                <a:cs typeface="Times New Roman" pitchFamily="18" charset="0"/>
              </a:rPr>
              <a:t>Câu 4</a:t>
            </a:r>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783" y="15335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41272" y="2503111"/>
            <a:ext cx="6048672" cy="3046988"/>
          </a:xfrm>
          <a:prstGeom prst="rect">
            <a:avLst/>
          </a:prstGeom>
          <a:noFill/>
        </p:spPr>
        <p:txBody>
          <a:bodyPr wrap="square" rtlCol="0">
            <a:spAutoFit/>
          </a:bodyPr>
          <a:lstStyle/>
          <a:p>
            <a:pPr algn="just"/>
            <a:r>
              <a:rPr lang="en-US" sz="3200" b="1" i="1" dirty="0" err="1">
                <a:latin typeface="Times New Roman" pitchFamily="18" charset="0"/>
                <a:cs typeface="Times New Roman" pitchFamily="18" charset="0"/>
              </a:rPr>
              <a:t>Nơi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tiếng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kính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yêu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tuyên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ngôn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độc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lập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giữa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ngày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đầu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thu</a:t>
            </a:r>
            <a:r>
              <a:rPr lang="en-US" sz="3200" b="1" i="1" dirty="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a:latin typeface="Times New Roman" pitchFamily="18" charset="0"/>
              <a:cs typeface="Times New Roman" pitchFamily="18" charset="0"/>
            </a:endParaRPr>
          </a:p>
          <a:p>
            <a:pPr algn="ctr"/>
            <a:r>
              <a:rPr lang="en-US" sz="3200" b="1" dirty="0">
                <a:solidFill>
                  <a:srgbClr val="FF0000"/>
                </a:solidFill>
                <a:latin typeface="Times New Roman" pitchFamily="18" charset="0"/>
                <a:cs typeface="Times New Roman" pitchFamily="18" charset="0"/>
              </a:rPr>
              <a:t>VƯỜN HOA BA ĐÌNH</a:t>
            </a:r>
          </a:p>
          <a:p>
            <a:pPr algn="ctr"/>
            <a:r>
              <a:rPr lang="en-US" sz="3200" b="1" dirty="0">
                <a:solidFill>
                  <a:srgbClr val="FF0000"/>
                </a:solidFill>
                <a:latin typeface="Times New Roman" pitchFamily="18" charset="0"/>
                <a:cs typeface="Times New Roman" pitchFamily="18" charset="0"/>
              </a:rPr>
              <a:t>(Nay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trường</a:t>
            </a:r>
            <a:r>
              <a:rPr lang="en-US" sz="3200" b="1" dirty="0">
                <a:solidFill>
                  <a:srgbClr val="FF0000"/>
                </a:solidFill>
                <a:latin typeface="Times New Roman" pitchFamily="18" charset="0"/>
                <a:cs typeface="Times New Roman" pitchFamily="18" charset="0"/>
              </a:rPr>
              <a:t> Ba </a:t>
            </a:r>
            <a:r>
              <a:rPr lang="en-US" sz="3200" b="1" dirty="0" err="1">
                <a:solidFill>
                  <a:srgbClr val="FF0000"/>
                </a:solidFill>
                <a:latin typeface="Times New Roman" pitchFamily="18" charset="0"/>
                <a:cs typeface="Times New Roman" pitchFamily="18" charset="0"/>
              </a:rPr>
              <a:t>Đình</a:t>
            </a:r>
            <a:r>
              <a:rPr lang="en-US" sz="3200" b="1" dirty="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pic>
        <p:nvPicPr>
          <p:cNvPr id="10" name="Picture 9">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2009" y="195608"/>
            <a:ext cx="1447800" cy="1336964"/>
          </a:xfrm>
          <a:prstGeom prst="rect">
            <a:avLst/>
          </a:prstGeom>
        </p:spPr>
      </p:pic>
    </p:spTree>
    <p:extLst>
      <p:ext uri="{BB962C8B-B14F-4D97-AF65-F5344CB8AC3E}">
        <p14:creationId xmlns:p14="http://schemas.microsoft.com/office/powerpoint/2010/main" val="21876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barn(inVertical)">
                                      <p:cBhvr>
                                        <p:cTn id="7" dur="500"/>
                                        <p:tgtEl>
                                          <p:spTgt spid="952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423842" y="2133600"/>
            <a:ext cx="7010400" cy="2819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09442" y="457200"/>
            <a:ext cx="1828800" cy="715962"/>
          </a:xfrm>
          <a:solidFill>
            <a:srgbClr val="FFFF00"/>
          </a:solidFill>
          <a:ln>
            <a:solidFill>
              <a:srgbClr val="0000CC"/>
            </a:solidFill>
          </a:ln>
        </p:spPr>
        <p:txBody>
          <a:bodyPr rtlCol="0">
            <a:normAutofit fontScale="90000"/>
          </a:bodyPr>
          <a:lstStyle/>
          <a:p>
            <a:pPr fontAlgn="auto">
              <a:spcAft>
                <a:spcPts val="0"/>
              </a:spcAft>
              <a:defRPr/>
            </a:pPr>
            <a:r>
              <a:rPr lang="en-US" b="1" kern="1200" dirty="0" err="1">
                <a:solidFill>
                  <a:srgbClr val="FF0000"/>
                </a:solidFill>
                <a:latin typeface="Times New Roman" pitchFamily="18" charset="0"/>
                <a:ea typeface="+mj-ea"/>
                <a:cs typeface="Times New Roman" pitchFamily="18" charset="0"/>
              </a:rPr>
              <a:t>Câu</a:t>
            </a:r>
            <a:r>
              <a:rPr lang="en-US" b="1" kern="1200" dirty="0">
                <a:solidFill>
                  <a:srgbClr val="FF0000"/>
                </a:solidFill>
                <a:latin typeface="Times New Roman" pitchFamily="18" charset="0"/>
                <a:ea typeface="+mj-ea"/>
                <a:cs typeface="Times New Roman" pitchFamily="18" charset="0"/>
              </a:rPr>
              <a:t> 5</a:t>
            </a:r>
          </a:p>
        </p:txBody>
      </p:sp>
      <p:pic>
        <p:nvPicPr>
          <p:cNvPr id="95238" name="Picture 8" descr="con-ong-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783" y="1533525"/>
            <a:ext cx="1444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48470" y="2343518"/>
            <a:ext cx="6361144" cy="3046988"/>
          </a:xfrm>
          <a:prstGeom prst="rect">
            <a:avLst/>
          </a:prstGeom>
          <a:noFill/>
        </p:spPr>
        <p:txBody>
          <a:bodyPr wrap="square" rtlCol="0">
            <a:spAutoFit/>
          </a:bodyPr>
          <a:lstStyle/>
          <a:p>
            <a:pPr algn="just"/>
            <a:r>
              <a:rPr lang="en-US" sz="3200" b="1" i="1" dirty="0" err="1">
                <a:latin typeface="Times New Roman" pitchFamily="18" charset="0"/>
                <a:cs typeface="Times New Roman" pitchFamily="18" charset="0"/>
              </a:rPr>
              <a:t>Nơi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nắng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biển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dạy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đàn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trẻ</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hành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tiến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nhanh</a:t>
            </a:r>
            <a:r>
              <a:rPr lang="en-US" sz="3200" b="1" i="1" dirty="0">
                <a:latin typeface="Times New Roman" pitchFamily="18" charset="0"/>
                <a:cs typeface="Times New Roman" pitchFamily="18" charset="0"/>
              </a:rPr>
              <a:t>?</a:t>
            </a:r>
          </a:p>
          <a:p>
            <a:pPr algn="just"/>
            <a:endParaRPr lang="en-US" sz="3200" b="1" i="1" dirty="0">
              <a:latin typeface="Times New Roman" pitchFamily="18" charset="0"/>
              <a:cs typeface="Times New Roman" pitchFamily="18" charset="0"/>
            </a:endParaRPr>
          </a:p>
          <a:p>
            <a:pPr algn="just"/>
            <a:endParaRPr lang="en-US" sz="3200" b="1" i="1" dirty="0">
              <a:latin typeface="Times New Roman" pitchFamily="18" charset="0"/>
              <a:cs typeface="Times New Roman" pitchFamily="18" charset="0"/>
            </a:endParaRPr>
          </a:p>
          <a:p>
            <a:pPr algn="ctr"/>
            <a:r>
              <a:rPr lang="en-US" sz="3200" b="1" dirty="0">
                <a:solidFill>
                  <a:srgbClr val="FF0000"/>
                </a:solidFill>
                <a:latin typeface="Times New Roman" pitchFamily="18" charset="0"/>
                <a:cs typeface="Times New Roman" pitchFamily="18" charset="0"/>
              </a:rPr>
              <a:t>PHAN THIẾT</a:t>
            </a:r>
          </a:p>
          <a:p>
            <a:pPr algn="ctr"/>
            <a:endParaRPr lang="en-US" sz="2800" b="1" dirty="0">
              <a:solidFill>
                <a:srgbClr val="FF0000"/>
              </a:solidFill>
              <a:latin typeface="Times New Roman" pitchFamily="18" charset="0"/>
              <a:cs typeface="Times New Roman" pitchFamily="18" charset="0"/>
            </a:endParaRP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11" name="Rounded Rectangle 10"/>
          <p:cNvSpPr/>
          <p:nvPr/>
        </p:nvSpPr>
        <p:spPr>
          <a:xfrm>
            <a:off x="935155" y="5257800"/>
            <a:ext cx="7668073" cy="132468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en-US" sz="3200" b="1" dirty="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TP </a:t>
            </a:r>
            <a:r>
              <a:rPr lang="en-US" sz="2800" b="1" dirty="0" err="1">
                <a:solidFill>
                  <a:schemeClr val="tx1"/>
                </a:solidFill>
                <a:latin typeface="Times New Roman" pitchFamily="18" charset="0"/>
                <a:cs typeface="Times New Roman" pitchFamily="18" charset="0"/>
              </a:rPr>
              <a:t>Phan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Thiết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nơi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Hồ</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đến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sống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8/1910 </a:t>
            </a:r>
            <a:r>
              <a:rPr lang="en-US" sz="2800" b="1" dirty="0" err="1">
                <a:solidFill>
                  <a:schemeClr val="tx1"/>
                </a:solidFill>
                <a:latin typeface="Times New Roman" pitchFamily="18" charset="0"/>
                <a:cs typeface="Times New Roman" pitchFamily="18" charset="0"/>
              </a:rPr>
              <a:t>và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dạy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học</a:t>
            </a:r>
            <a:r>
              <a:rPr lang="en-US" sz="2800" b="1" dirty="0">
                <a:solidFill>
                  <a:schemeClr val="tx1"/>
                </a:solidFill>
                <a:latin typeface="Times New Roman" pitchFamily="18" charset="0"/>
                <a:cs typeface="Times New Roman" pitchFamily="18" charset="0"/>
              </a:rPr>
              <a:t> ở </a:t>
            </a:r>
            <a:r>
              <a:rPr lang="en-US" sz="2800" b="1" dirty="0" err="1">
                <a:solidFill>
                  <a:schemeClr val="tx1"/>
                </a:solidFill>
                <a:latin typeface="Times New Roman" pitchFamily="18" charset="0"/>
                <a:cs typeface="Times New Roman" pitchFamily="18" charset="0"/>
              </a:rPr>
              <a:t>đây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sau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Bác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rời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Sài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Gòn</a:t>
            </a:r>
            <a:r>
              <a:rPr lang="en-US" sz="2800" b="1" dirty="0">
                <a:solidFill>
                  <a:schemeClr val="tx1"/>
                </a:solidFill>
                <a:latin typeface="Times New Roman" pitchFamily="18" charset="0"/>
                <a:cs typeface="Times New Roman" pitchFamily="18" charset="0"/>
              </a:rPr>
              <a:t> 2/1911.</a:t>
            </a:r>
          </a:p>
        </p:txBody>
      </p:sp>
      <p:sp>
        <p:nvSpPr>
          <p:cNvPr id="12" name="Right Arrow 11"/>
          <p:cNvSpPr/>
          <p:nvPr/>
        </p:nvSpPr>
        <p:spPr>
          <a:xfrm>
            <a:off x="1159523" y="5367359"/>
            <a:ext cx="360040" cy="3534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1000"/>
                                        <p:tgtEl>
                                          <p:spTgt spid="95238"/>
                                        </p:tgtEl>
                                      </p:cBhvr>
                                    </p:animEffect>
                                    <p:anim calcmode="lin" valueType="num">
                                      <p:cBhvr>
                                        <p:cTn id="8" dur="1000" fill="hold"/>
                                        <p:tgtEl>
                                          <p:spTgt spid="95238"/>
                                        </p:tgtEl>
                                        <p:attrNameLst>
                                          <p:attrName>ppt_x</p:attrName>
                                        </p:attrNameLst>
                                      </p:cBhvr>
                                      <p:tavLst>
                                        <p:tav tm="0">
                                          <p:val>
                                            <p:strVal val="#ppt_x"/>
                                          </p:val>
                                        </p:tav>
                                        <p:tav tm="100000">
                                          <p:val>
                                            <p:strVal val="#ppt_x"/>
                                          </p:val>
                                        </p:tav>
                                      </p:tavLst>
                                    </p:anim>
                                    <p:anim calcmode="lin" valueType="num">
                                      <p:cBhvr>
                                        <p:cTn id="9" dur="1000" fill="hold"/>
                                        <p:tgtEl>
                                          <p:spTgt spid="952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idx="4294967295"/>
          </p:nvPr>
        </p:nvSpPr>
        <p:spPr>
          <a:xfrm>
            <a:off x="228600" y="0"/>
            <a:ext cx="8610600" cy="1066800"/>
          </a:xfrm>
        </p:spPr>
        <p:txBody>
          <a:bodyPr/>
          <a:lstStyle/>
          <a:p>
            <a:r>
              <a:rPr lang="en-US" sz="3200" b="1" dirty="0">
                <a:solidFill>
                  <a:srgbClr val="FF0000"/>
                </a:solidFill>
                <a:latin typeface="Times New Roman" pitchFamily="18" charset="0"/>
                <a:cs typeface="Times New Roman" pitchFamily="18" charset="0"/>
              </a:rPr>
              <a:t>TÌM CHỮ: </a:t>
            </a:r>
            <a:r>
              <a:rPr lang="en-US" sz="3200" b="1" dirty="0">
                <a:solidFill>
                  <a:srgbClr val="0000CC"/>
                </a:solidFill>
                <a:latin typeface="Times New Roman" pitchFamily="18" charset="0"/>
                <a:cs typeface="Times New Roman" pitchFamily="18" charset="0"/>
              </a:rPr>
              <a:t>NGUYỄN ÁI QUỐC</a:t>
            </a:r>
          </a:p>
        </p:txBody>
      </p:sp>
      <p:sp>
        <p:nvSpPr>
          <p:cNvPr id="10" name="Hexagon 9"/>
          <p:cNvSpPr/>
          <p:nvPr/>
        </p:nvSpPr>
        <p:spPr>
          <a:xfrm>
            <a:off x="2714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 ÁI</a:t>
            </a:r>
          </a:p>
        </p:txBody>
      </p:sp>
      <p:sp>
        <p:nvSpPr>
          <p:cNvPr id="28" name="Hexagon 27"/>
          <p:cNvSpPr/>
          <p:nvPr/>
        </p:nvSpPr>
        <p:spPr>
          <a:xfrm>
            <a:off x="1960563" y="1955800"/>
            <a:ext cx="1709737"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ÁI QUỐC</a:t>
            </a:r>
          </a:p>
        </p:txBody>
      </p:sp>
      <p:sp>
        <p:nvSpPr>
          <p:cNvPr id="29" name="Hexagon 28"/>
          <p:cNvSpPr/>
          <p:nvPr/>
        </p:nvSpPr>
        <p:spPr>
          <a:xfrm>
            <a:off x="3624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QUỐC</a:t>
            </a:r>
          </a:p>
        </p:txBody>
      </p:sp>
      <p:sp>
        <p:nvSpPr>
          <p:cNvPr id="30" name="Hexagon 29"/>
          <p:cNvSpPr/>
          <p:nvPr/>
        </p:nvSpPr>
        <p:spPr>
          <a:xfrm>
            <a:off x="53768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 ÁI QUỐC</a:t>
            </a:r>
          </a:p>
        </p:txBody>
      </p:sp>
      <p:sp>
        <p:nvSpPr>
          <p:cNvPr id="31" name="Hexagon 30"/>
          <p:cNvSpPr/>
          <p:nvPr/>
        </p:nvSpPr>
        <p:spPr>
          <a:xfrm>
            <a:off x="7053263" y="1981200"/>
            <a:ext cx="1709737"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a:solidFill>
                  <a:srgbClr val="0000CC"/>
                </a:solidFill>
                <a:latin typeface="Times New Roman" pitchFamily="18" charset="0"/>
                <a:cs typeface="Times New Roman" pitchFamily="18" charset="0"/>
              </a:rPr>
              <a:t>ÁI</a:t>
            </a:r>
          </a:p>
        </p:txBody>
      </p:sp>
      <p:sp>
        <p:nvSpPr>
          <p:cNvPr id="32" name="Hexagon 31"/>
          <p:cNvSpPr/>
          <p:nvPr/>
        </p:nvSpPr>
        <p:spPr>
          <a:xfrm>
            <a:off x="3048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700" b="1" dirty="0">
                <a:solidFill>
                  <a:srgbClr val="0000CC"/>
                </a:solidFill>
                <a:latin typeface="Times New Roman" pitchFamily="18" charset="0"/>
                <a:cs typeface="Times New Roman" pitchFamily="18" charset="0"/>
              </a:rPr>
              <a:t>ÁI</a:t>
            </a:r>
          </a:p>
        </p:txBody>
      </p:sp>
      <p:sp>
        <p:nvSpPr>
          <p:cNvPr id="33" name="Hexagon 32"/>
          <p:cNvSpPr/>
          <p:nvPr/>
        </p:nvSpPr>
        <p:spPr>
          <a:xfrm>
            <a:off x="1993900" y="3479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ÁI QUỐC</a:t>
            </a:r>
          </a:p>
        </p:txBody>
      </p:sp>
      <p:sp>
        <p:nvSpPr>
          <p:cNvPr id="34" name="Hexagon 33"/>
          <p:cNvSpPr/>
          <p:nvPr/>
        </p:nvSpPr>
        <p:spPr>
          <a:xfrm>
            <a:off x="36576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a:t>
            </a:r>
          </a:p>
        </p:txBody>
      </p:sp>
      <p:sp>
        <p:nvSpPr>
          <p:cNvPr id="35" name="Hexagon 34"/>
          <p:cNvSpPr/>
          <p:nvPr/>
        </p:nvSpPr>
        <p:spPr>
          <a:xfrm>
            <a:off x="54102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b="1" dirty="0">
                <a:solidFill>
                  <a:srgbClr val="0000CC"/>
                </a:solidFill>
                <a:latin typeface="Times New Roman" pitchFamily="18" charset="0"/>
                <a:cs typeface="Times New Roman" pitchFamily="18" charset="0"/>
              </a:rPr>
              <a:t>QUỐC</a:t>
            </a:r>
          </a:p>
        </p:txBody>
      </p:sp>
      <p:sp>
        <p:nvSpPr>
          <p:cNvPr id="36" name="Hexagon 35"/>
          <p:cNvSpPr/>
          <p:nvPr/>
        </p:nvSpPr>
        <p:spPr>
          <a:xfrm>
            <a:off x="7086600" y="3505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rgbClr val="0000CC"/>
                </a:solidFill>
                <a:latin typeface="Times New Roman" pitchFamily="18" charset="0"/>
                <a:cs typeface="Times New Roman" pitchFamily="18" charset="0"/>
              </a:rPr>
              <a:t>ÁI</a:t>
            </a:r>
          </a:p>
        </p:txBody>
      </p:sp>
      <p:sp>
        <p:nvSpPr>
          <p:cNvPr id="37" name="Hexagon 36"/>
          <p:cNvSpPr/>
          <p:nvPr/>
        </p:nvSpPr>
        <p:spPr>
          <a:xfrm>
            <a:off x="3048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 ÁI</a:t>
            </a:r>
          </a:p>
        </p:txBody>
      </p:sp>
      <p:sp>
        <p:nvSpPr>
          <p:cNvPr id="38" name="Hexagon 37"/>
          <p:cNvSpPr/>
          <p:nvPr/>
        </p:nvSpPr>
        <p:spPr>
          <a:xfrm>
            <a:off x="1993900" y="5003800"/>
            <a:ext cx="1709738" cy="1474788"/>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QUỐC</a:t>
            </a:r>
          </a:p>
        </p:txBody>
      </p:sp>
      <p:sp>
        <p:nvSpPr>
          <p:cNvPr id="39" name="Hexagon 38"/>
          <p:cNvSpPr/>
          <p:nvPr/>
        </p:nvSpPr>
        <p:spPr>
          <a:xfrm>
            <a:off x="3657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 ÁI QUỐC</a:t>
            </a:r>
          </a:p>
        </p:txBody>
      </p:sp>
      <p:sp>
        <p:nvSpPr>
          <p:cNvPr id="40" name="Hexagon 39"/>
          <p:cNvSpPr/>
          <p:nvPr/>
        </p:nvSpPr>
        <p:spPr>
          <a:xfrm>
            <a:off x="54102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CC"/>
                </a:solidFill>
                <a:latin typeface="Times New Roman" pitchFamily="18" charset="0"/>
                <a:cs typeface="Times New Roman" pitchFamily="18" charset="0"/>
              </a:rPr>
              <a:t>NGUYỄN</a:t>
            </a:r>
          </a:p>
        </p:txBody>
      </p:sp>
      <p:sp>
        <p:nvSpPr>
          <p:cNvPr id="41" name="Hexagon 40"/>
          <p:cNvSpPr/>
          <p:nvPr/>
        </p:nvSpPr>
        <p:spPr>
          <a:xfrm>
            <a:off x="7086600" y="5029200"/>
            <a:ext cx="1709738" cy="14732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CC"/>
                </a:solidFill>
                <a:latin typeface="Times New Roman" pitchFamily="18" charset="0"/>
                <a:cs typeface="Times New Roman" pitchFamily="18" charset="0"/>
              </a:rPr>
              <a:t>ÁI QUỐC</a:t>
            </a:r>
          </a:p>
        </p:txBody>
      </p:sp>
      <p:sp>
        <p:nvSpPr>
          <p:cNvPr id="42" name="Hexagon 41"/>
          <p:cNvSpPr/>
          <p:nvPr/>
        </p:nvSpPr>
        <p:spPr>
          <a:xfrm>
            <a:off x="1990726" y="3471555"/>
            <a:ext cx="1709737" cy="1474788"/>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7</a:t>
            </a:r>
          </a:p>
        </p:txBody>
      </p:sp>
      <p:sp>
        <p:nvSpPr>
          <p:cNvPr id="43" name="Hexagon 42"/>
          <p:cNvSpPr/>
          <p:nvPr/>
        </p:nvSpPr>
        <p:spPr>
          <a:xfrm>
            <a:off x="269431" y="1981200"/>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a:t>
            </a:r>
          </a:p>
        </p:txBody>
      </p:sp>
      <p:sp>
        <p:nvSpPr>
          <p:cNvPr id="44" name="Hexagon 43"/>
          <p:cNvSpPr/>
          <p:nvPr/>
        </p:nvSpPr>
        <p:spPr>
          <a:xfrm>
            <a:off x="1960562" y="1967345"/>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2</a:t>
            </a:r>
          </a:p>
        </p:txBody>
      </p:sp>
      <p:sp>
        <p:nvSpPr>
          <p:cNvPr id="45" name="Hexagon 44"/>
          <p:cNvSpPr/>
          <p:nvPr/>
        </p:nvSpPr>
        <p:spPr>
          <a:xfrm>
            <a:off x="3624262" y="1957388"/>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3</a:t>
            </a:r>
          </a:p>
        </p:txBody>
      </p:sp>
      <p:sp>
        <p:nvSpPr>
          <p:cNvPr id="46" name="Hexagon 45"/>
          <p:cNvSpPr/>
          <p:nvPr/>
        </p:nvSpPr>
        <p:spPr>
          <a:xfrm>
            <a:off x="5371747" y="2001982"/>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4</a:t>
            </a:r>
          </a:p>
        </p:txBody>
      </p:sp>
      <p:sp>
        <p:nvSpPr>
          <p:cNvPr id="47" name="Hexagon 46"/>
          <p:cNvSpPr/>
          <p:nvPr/>
        </p:nvSpPr>
        <p:spPr>
          <a:xfrm>
            <a:off x="7081484" y="2001982"/>
            <a:ext cx="1709738"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5</a:t>
            </a:r>
          </a:p>
        </p:txBody>
      </p:sp>
      <p:sp>
        <p:nvSpPr>
          <p:cNvPr id="48" name="Hexagon 47"/>
          <p:cNvSpPr/>
          <p:nvPr/>
        </p:nvSpPr>
        <p:spPr>
          <a:xfrm>
            <a:off x="296863" y="3497274"/>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6</a:t>
            </a:r>
          </a:p>
        </p:txBody>
      </p:sp>
      <p:sp>
        <p:nvSpPr>
          <p:cNvPr id="49" name="Hexagon 48"/>
          <p:cNvSpPr/>
          <p:nvPr/>
        </p:nvSpPr>
        <p:spPr>
          <a:xfrm>
            <a:off x="3662010" y="35306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8</a:t>
            </a:r>
          </a:p>
        </p:txBody>
      </p:sp>
      <p:sp>
        <p:nvSpPr>
          <p:cNvPr id="50" name="Hexagon 49"/>
          <p:cNvSpPr/>
          <p:nvPr/>
        </p:nvSpPr>
        <p:spPr>
          <a:xfrm>
            <a:off x="5395633" y="35052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9</a:t>
            </a:r>
          </a:p>
        </p:txBody>
      </p:sp>
      <p:sp>
        <p:nvSpPr>
          <p:cNvPr id="51" name="Hexagon 50"/>
          <p:cNvSpPr/>
          <p:nvPr/>
        </p:nvSpPr>
        <p:spPr>
          <a:xfrm>
            <a:off x="7117773" y="3505200"/>
            <a:ext cx="1709737"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1"/>
                </a:solidFill>
                <a:latin typeface="Times New Roman" pitchFamily="18" charset="0"/>
                <a:cs typeface="Times New Roman" pitchFamily="18" charset="0"/>
              </a:rPr>
              <a:t>10</a:t>
            </a:r>
          </a:p>
        </p:txBody>
      </p:sp>
      <p:sp>
        <p:nvSpPr>
          <p:cNvPr id="52" name="Hexagon 51"/>
          <p:cNvSpPr/>
          <p:nvPr/>
        </p:nvSpPr>
        <p:spPr>
          <a:xfrm>
            <a:off x="317645" y="5028766"/>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11</a:t>
            </a:r>
          </a:p>
        </p:txBody>
      </p:sp>
      <p:sp>
        <p:nvSpPr>
          <p:cNvPr id="53" name="Hexagon 52"/>
          <p:cNvSpPr/>
          <p:nvPr/>
        </p:nvSpPr>
        <p:spPr>
          <a:xfrm>
            <a:off x="1993900" y="5005388"/>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12</a:t>
            </a:r>
          </a:p>
        </p:txBody>
      </p:sp>
      <p:sp>
        <p:nvSpPr>
          <p:cNvPr id="54" name="Hexagon 53"/>
          <p:cNvSpPr/>
          <p:nvPr/>
        </p:nvSpPr>
        <p:spPr>
          <a:xfrm>
            <a:off x="3685398" y="5029273"/>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13</a:t>
            </a:r>
          </a:p>
        </p:txBody>
      </p:sp>
      <p:sp>
        <p:nvSpPr>
          <p:cNvPr id="55" name="Hexagon 54"/>
          <p:cNvSpPr/>
          <p:nvPr/>
        </p:nvSpPr>
        <p:spPr>
          <a:xfrm>
            <a:off x="5393548" y="5028766"/>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14</a:t>
            </a:r>
          </a:p>
        </p:txBody>
      </p:sp>
      <p:sp>
        <p:nvSpPr>
          <p:cNvPr id="56" name="Hexagon 55"/>
          <p:cNvSpPr/>
          <p:nvPr/>
        </p:nvSpPr>
        <p:spPr>
          <a:xfrm>
            <a:off x="7088188" y="5003800"/>
            <a:ext cx="1708150" cy="1473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a:solidFill>
                  <a:schemeClr val="bg1"/>
                </a:solidFill>
                <a:latin typeface="Times New Roman" pitchFamily="18" charset="0"/>
                <a:cs typeface="Times New Roman" pitchFamily="18" charset="0"/>
              </a:rPr>
              <a:t>15</a:t>
            </a:r>
          </a:p>
        </p:txBody>
      </p:sp>
      <p:sp>
        <p:nvSpPr>
          <p:cNvPr id="61" name="Diamond 60">
            <a:hlinkClick r:id="rId2" action="ppaction://hlinksldjump"/>
          </p:cNvPr>
          <p:cNvSpPr/>
          <p:nvPr/>
        </p:nvSpPr>
        <p:spPr>
          <a:xfrm>
            <a:off x="2133600" y="990600"/>
            <a:ext cx="10668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C1</a:t>
            </a:r>
          </a:p>
        </p:txBody>
      </p:sp>
      <p:sp>
        <p:nvSpPr>
          <p:cNvPr id="62" name="Diamond 61">
            <a:hlinkClick r:id="rId3" action="ppaction://hlinksldjump"/>
          </p:cNvPr>
          <p:cNvSpPr/>
          <p:nvPr/>
        </p:nvSpPr>
        <p:spPr>
          <a:xfrm>
            <a:off x="3200400" y="1016000"/>
            <a:ext cx="101156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C2</a:t>
            </a:r>
          </a:p>
        </p:txBody>
      </p:sp>
      <p:sp>
        <p:nvSpPr>
          <p:cNvPr id="63" name="Diamond 62">
            <a:hlinkClick r:id="rId4" action="ppaction://hlinksldjump"/>
          </p:cNvPr>
          <p:cNvSpPr/>
          <p:nvPr/>
        </p:nvSpPr>
        <p:spPr>
          <a:xfrm>
            <a:off x="4211960" y="990600"/>
            <a:ext cx="96964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C3</a:t>
            </a:r>
          </a:p>
        </p:txBody>
      </p:sp>
      <p:sp>
        <p:nvSpPr>
          <p:cNvPr id="64" name="Diamond 63">
            <a:hlinkClick r:id="rId5" action="ppaction://hlinksldjump"/>
          </p:cNvPr>
          <p:cNvSpPr/>
          <p:nvPr/>
        </p:nvSpPr>
        <p:spPr>
          <a:xfrm>
            <a:off x="5181600" y="990600"/>
            <a:ext cx="9906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00"/>
                </a:solidFill>
                <a:cs typeface="Arial" charset="0"/>
              </a:rPr>
              <a:t>C4</a:t>
            </a:r>
          </a:p>
        </p:txBody>
      </p:sp>
      <p:sp>
        <p:nvSpPr>
          <p:cNvPr id="65" name="Diamond 64">
            <a:hlinkClick r:id="rId6" action="ppaction://hlinksldjump"/>
          </p:cNvPr>
          <p:cNvSpPr/>
          <p:nvPr/>
        </p:nvSpPr>
        <p:spPr>
          <a:xfrm>
            <a:off x="6172200" y="990600"/>
            <a:ext cx="990600" cy="838200"/>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00"/>
                </a:solidFill>
              </a:rPr>
              <a:t>C5</a:t>
            </a:r>
          </a:p>
        </p:txBody>
      </p:sp>
      <p:pic>
        <p:nvPicPr>
          <p:cNvPr id="9256" name="Picture 40" descr="con-ong-d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9105"/>
            <a:ext cx="1641921"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66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0052 0.00023 C -0.01511 0.03237 -0.02969 0.06474 -0.00052 0.08277 C 0.02882 0.10081 0.05573 0.10312 0.17534 0.10797 C 0.29531 0.11283 0.61701 0.08069 0.71701 0.11237 C 0.81701 0.14404 0.89236 0.26612 0.77552 0.29826 C 0.65885 0.3304 0.14218 0.26589 0.01527 0.30474 C -0.11146 0.34358 -0.11233 0.48925 0.01389 0.53086 C 0.1401 0.57248 0.63784 0.62312 0.77257 0.55399 C 0.90729 0.48485 0.94149 0.21225 0.82187 0.11653 C 0.70191 0.02081 0.18159 0.00323 0.0533 -0.02081 " pathEditMode="relative" rAng="0" ptsTypes="aaaaaaaaaA">
                                      <p:cBhvr>
                                        <p:cTn id="6" dur="5000" fill="hold"/>
                                        <p:tgtEl>
                                          <p:spTgt spid="9256"/>
                                        </p:tgtEl>
                                        <p:attrNameLst>
                                          <p:attrName>ppt_x</p:attrName>
                                          <p:attrName>ppt_y</p:attrName>
                                        </p:attrNameLst>
                                      </p:cBhvr>
                                      <p:rCtr x="41510" y="3008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 restart="whenNotActive" fill="hold" evtFilter="cancelBubble" nodeType="interactiveSeq">
                <p:stCondLst>
                  <p:cond evt="onClick" delay="0">
                    <p:tgtEl>
                      <p:spTgt spid="4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xit" presetSubtype="10" fill="hold" grpId="0" nodeType="clickEffect">
                                  <p:stCondLst>
                                    <p:cond delay="0"/>
                                  </p:stCondLst>
                                  <p:childTnLst>
                                    <p:animEffect transition="out" filter="blinds(horizontal)">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xit" presetSubtype="10" fill="hold" grpId="0" nodeType="clickEffect">
                                  <p:stCondLst>
                                    <p:cond delay="0"/>
                                  </p:stCondLst>
                                  <p:childTnLst>
                                    <p:animEffect transition="out" filter="blinds(horizontal)">
                                      <p:cBhvr>
                                        <p:cTn id="29" dur="500"/>
                                        <p:tgtEl>
                                          <p:spTgt spid="45"/>
                                        </p:tgtEl>
                                      </p:cBhvr>
                                    </p:animEffect>
                                    <p:set>
                                      <p:cBhvr>
                                        <p:cTn id="30"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1" restart="whenNotActive" fill="hold" evtFilter="cancelBubble" nodeType="interactiveSeq">
                <p:stCondLst>
                  <p:cond evt="onClick" delay="0">
                    <p:tgtEl>
                      <p:spTgt spid="46"/>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7" restart="whenNotActive" fill="hold" evtFilter="cancelBubble" nodeType="interactiveSeq">
                <p:stCondLst>
                  <p:cond evt="onClick" delay="0">
                    <p:tgtEl>
                      <p:spTgt spid="4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3" restart="whenNotActive" fill="hold" evtFilter="cancelBubble" nodeType="interactiveSeq">
                <p:stCondLst>
                  <p:cond evt="onClick" delay="0">
                    <p:tgtEl>
                      <p:spTgt spid="48"/>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9" restart="whenNotActive" fill="hold" evtFilter="cancelBubble" nodeType="interactiveSeq">
                <p:stCondLst>
                  <p:cond evt="onClick" delay="0">
                    <p:tgtEl>
                      <p:spTgt spid="4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3" presetClass="exit" presetSubtype="10" fill="hold" grpId="0" nodeType="clickEffect">
                                  <p:stCondLst>
                                    <p:cond delay="0"/>
                                  </p:stCondLst>
                                  <p:childTnLst>
                                    <p:animEffect transition="out" filter="blinds(horizontal)">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5" restart="whenNotActive" fill="hold" evtFilter="cancelBubble" nodeType="interactiveSeq">
                <p:stCondLst>
                  <p:cond evt="onClick" delay="0">
                    <p:tgtEl>
                      <p:spTgt spid="5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1" restart="whenNotActive" fill="hold" evtFilter="cancelBubble" nodeType="interactiveSeq">
                <p:stCondLst>
                  <p:cond evt="onClick" delay="0">
                    <p:tgtEl>
                      <p:spTgt spid="5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3" presetClass="exit" presetSubtype="10" fill="hold" grpId="0" nodeType="clickEffect">
                                  <p:stCondLst>
                                    <p:cond delay="0"/>
                                  </p:stCondLst>
                                  <p:childTnLst>
                                    <p:animEffect transition="out" filter="blinds(horizontal)">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7" restart="whenNotActive" fill="hold" evtFilter="cancelBubble" nodeType="interactiveSeq">
                <p:stCondLst>
                  <p:cond evt="onClick" delay="0">
                    <p:tgtEl>
                      <p:spTgt spid="5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3" presetClass="exit" presetSubtype="10" fill="hold" grpId="0" nodeType="clickEffect">
                                  <p:stCondLst>
                                    <p:cond delay="0"/>
                                  </p:stCondLst>
                                  <p:childTnLst>
                                    <p:animEffect transition="out" filter="blinds(horizontal)">
                                      <p:cBhvr>
                                        <p:cTn id="71" dur="500"/>
                                        <p:tgtEl>
                                          <p:spTgt spid="52"/>
                                        </p:tgtEl>
                                      </p:cBhvr>
                                    </p:animEffect>
                                    <p:set>
                                      <p:cBhvr>
                                        <p:cTn id="7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3" restart="whenNotActive" fill="hold" evtFilter="cancelBubble" nodeType="interactiveSeq">
                <p:stCondLst>
                  <p:cond evt="onClick" delay="0">
                    <p:tgtEl>
                      <p:spTgt spid="53"/>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3" presetClass="exit" presetSubtype="10" fill="hold" grpId="0" nodeType="clickEffect">
                                  <p:stCondLst>
                                    <p:cond delay="0"/>
                                  </p:stCondLst>
                                  <p:childTnLst>
                                    <p:animEffect transition="out" filter="blinds(horizontal)">
                                      <p:cBhvr>
                                        <p:cTn id="77" dur="500"/>
                                        <p:tgtEl>
                                          <p:spTgt spid="53"/>
                                        </p:tgtEl>
                                      </p:cBhvr>
                                    </p:animEffect>
                                    <p:set>
                                      <p:cBhvr>
                                        <p:cTn id="78"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9" restart="whenNotActive" fill="hold" evtFilter="cancelBubble" nodeType="interactiveSeq">
                <p:stCondLst>
                  <p:cond evt="onClick" delay="0">
                    <p:tgtEl>
                      <p:spTgt spid="5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 presetClass="exit" presetSubtype="10" fill="hold" grpId="0" nodeType="clickEffect">
                                  <p:stCondLst>
                                    <p:cond delay="0"/>
                                  </p:stCondLst>
                                  <p:childTnLst>
                                    <p:animEffect transition="out" filter="blinds(horizontal)">
                                      <p:cBhvr>
                                        <p:cTn id="83" dur="500"/>
                                        <p:tgtEl>
                                          <p:spTgt spid="54"/>
                                        </p:tgtEl>
                                      </p:cBhvr>
                                    </p:animEffect>
                                    <p:set>
                                      <p:cBhvr>
                                        <p:cTn id="84"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5" restart="whenNotActive" fill="hold" evtFilter="cancelBubble" nodeType="interactiveSeq">
                <p:stCondLst>
                  <p:cond evt="onClick" delay="0">
                    <p:tgtEl>
                      <p:spTgt spid="55"/>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3" presetClass="exit" presetSubtype="10" fill="hold" grpId="0" nodeType="clickEffect">
                                  <p:stCondLst>
                                    <p:cond delay="0"/>
                                  </p:stCondLst>
                                  <p:childTnLst>
                                    <p:animEffect transition="out" filter="blinds(horizontal)">
                                      <p:cBhvr>
                                        <p:cTn id="89" dur="500"/>
                                        <p:tgtEl>
                                          <p:spTgt spid="55"/>
                                        </p:tgtEl>
                                      </p:cBhvr>
                                    </p:animEffect>
                                    <p:set>
                                      <p:cBhvr>
                                        <p:cTn id="9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1" restart="whenNotActive" fill="hold" evtFilter="cancelBubble" nodeType="interactiveSeq">
                <p:stCondLst>
                  <p:cond evt="onClick" delay="0">
                    <p:tgtEl>
                      <p:spTgt spid="56"/>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3" presetClass="exit" presetSubtype="10" fill="hold" grpId="0" nodeType="clickEffect">
                                  <p:stCondLst>
                                    <p:cond delay="0"/>
                                  </p:stCondLst>
                                  <p:childTnLst>
                                    <p:animEffect transition="out" filter="blinds(horizontal)">
                                      <p:cBhvr>
                                        <p:cTn id="95" dur="500"/>
                                        <p:tgtEl>
                                          <p:spTgt spid="56"/>
                                        </p:tgtEl>
                                      </p:cBhvr>
                                    </p:animEffect>
                                    <p:set>
                                      <p:cBhvr>
                                        <p:cTn id="9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7" restart="whenNotActive" fill="hold" evtFilter="cancelBubble" nodeType="interactiveSeq">
                <p:stCondLst>
                  <p:cond evt="onClick" delay="0">
                    <p:tgtEl>
                      <p:spTgt spid="61"/>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61"/>
                                        </p:tgtEl>
                                      </p:cBhvr>
                                    </p:animEffect>
                                    <p:set>
                                      <p:cBhvr>
                                        <p:cTn id="10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3" presetClass="exit" presetSubtype="10" fill="hold" grpId="0" nodeType="clickEffect">
                                  <p:stCondLst>
                                    <p:cond delay="0"/>
                                  </p:stCondLst>
                                  <p:childTnLst>
                                    <p:animEffect transition="out" filter="blinds(horizontal)">
                                      <p:cBhvr>
                                        <p:cTn id="107" dur="500"/>
                                        <p:tgtEl>
                                          <p:spTgt spid="62"/>
                                        </p:tgtEl>
                                      </p:cBhvr>
                                    </p:animEffect>
                                    <p:set>
                                      <p:cBhvr>
                                        <p:cTn id="10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09" restart="whenNotActive" fill="hold" evtFilter="cancelBubble" nodeType="interactiveSeq">
                <p:stCondLst>
                  <p:cond evt="onClick" delay="0">
                    <p:tgtEl>
                      <p:spTgt spid="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xit" presetSubtype="10" fill="hold" grpId="0" nodeType="clickEffect">
                                  <p:stCondLst>
                                    <p:cond delay="0"/>
                                  </p:stCondLst>
                                  <p:childTnLst>
                                    <p:animEffect transition="out" filter="blinds(horizontal)">
                                      <p:cBhvr>
                                        <p:cTn id="113" dur="500"/>
                                        <p:tgtEl>
                                          <p:spTgt spid="63"/>
                                        </p:tgtEl>
                                      </p:cBhvr>
                                    </p:animEffect>
                                    <p:set>
                                      <p:cBhvr>
                                        <p:cTn id="11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3" presetClass="exit" presetSubtype="10" fill="hold" grpId="0" nodeType="clickEffect">
                                  <p:stCondLst>
                                    <p:cond delay="0"/>
                                  </p:stCondLst>
                                  <p:childTnLst>
                                    <p:animEffect transition="out" filter="blinds(horizontal)">
                                      <p:cBhvr>
                                        <p:cTn id="119" dur="500"/>
                                        <p:tgtEl>
                                          <p:spTgt spid="64"/>
                                        </p:tgtEl>
                                      </p:cBhvr>
                                    </p:animEffect>
                                    <p:set>
                                      <p:cBhvr>
                                        <p:cTn id="120"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21" restart="whenNotActive" fill="hold" evtFilter="cancelBubble" nodeType="interactiveSeq">
                <p:stCondLst>
                  <p:cond evt="onClick" delay="0">
                    <p:tgtEl>
                      <p:spTgt spid="65"/>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3" presetClass="exit" presetSubtype="10" fill="hold" grpId="0" nodeType="clickEffect">
                                  <p:stCondLst>
                                    <p:cond delay="0"/>
                                  </p:stCondLst>
                                  <p:childTnLst>
                                    <p:animEffect transition="out" filter="blinds(horizontal)">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61" grpId="0" animBg="1"/>
      <p:bldP spid="6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1395400" y="1981200"/>
            <a:ext cx="7010400" cy="3429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95238" name="Picture 8" descr="con-ong-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8377"/>
            <a:ext cx="173461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1981200"/>
            <a:ext cx="6847163" cy="3416320"/>
          </a:xfrm>
          <a:prstGeom prst="rect">
            <a:avLst/>
          </a:prstGeom>
          <a:noFill/>
        </p:spPr>
        <p:txBody>
          <a:bodyPr wrap="square" rtlCol="0">
            <a:spAutoFit/>
          </a:bodyPr>
          <a:lstStyle/>
          <a:p>
            <a:pPr algn="just">
              <a:lnSpc>
                <a:spcPct val="150000"/>
              </a:lnSpc>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1: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còn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a:t>
            </a:r>
          </a:p>
          <a:p>
            <a:pPr>
              <a:lnSpc>
                <a:spcPct val="150000"/>
              </a:lnSpc>
            </a:pPr>
            <a:r>
              <a:rPr lang="en-US" sz="2800" b="1" dirty="0">
                <a:solidFill>
                  <a:srgbClr val="FF000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A. </a:t>
            </a:r>
            <a:r>
              <a:rPr lang="en-US" sz="2800" b="1" i="1" dirty="0" err="1">
                <a:solidFill>
                  <a:srgbClr val="FF0000"/>
                </a:solidFill>
                <a:latin typeface="Times New Roman" pitchFamily="18" charset="0"/>
                <a:cs typeface="Times New Roman" pitchFamily="18" charset="0"/>
              </a:rPr>
              <a:t>Nguyễn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Sinh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Cung</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B. </a:t>
            </a:r>
            <a:r>
              <a:rPr lang="en-US" sz="2800" b="1" i="1" dirty="0" err="1">
                <a:solidFill>
                  <a:srgbClr val="FF0000"/>
                </a:solidFill>
                <a:latin typeface="Times New Roman" pitchFamily="18" charset="0"/>
                <a:cs typeface="Times New Roman" pitchFamily="18" charset="0"/>
              </a:rPr>
              <a:t>Nguyễn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Ái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Quốc</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C. </a:t>
            </a:r>
            <a:r>
              <a:rPr lang="en-US" sz="2800" b="1" i="1" dirty="0" err="1">
                <a:solidFill>
                  <a:srgbClr val="FF0000"/>
                </a:solidFill>
                <a:latin typeface="Times New Roman" pitchFamily="18" charset="0"/>
                <a:cs typeface="Times New Roman" pitchFamily="18" charset="0"/>
              </a:rPr>
              <a:t>Nguyễn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Tất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Thành</a:t>
            </a:r>
            <a:endParaRPr lang="en-US" sz="2800" b="1" i="1" dirty="0">
              <a:solidFill>
                <a:srgbClr val="FF0000"/>
              </a:solidFill>
              <a:latin typeface="Times New Roman" pitchFamily="18" charset="0"/>
              <a:cs typeface="Times New Roman" pitchFamily="18" charset="0"/>
            </a:endParaRPr>
          </a:p>
          <a:p>
            <a:pPr>
              <a:lnSpc>
                <a:spcPct val="150000"/>
              </a:lnSpc>
            </a:pPr>
            <a:r>
              <a:rPr lang="en-US" sz="2800" b="1" i="1" dirty="0">
                <a:solidFill>
                  <a:srgbClr val="FF0000"/>
                </a:solidFill>
                <a:latin typeface="Times New Roman" pitchFamily="18" charset="0"/>
                <a:cs typeface="Times New Roman" pitchFamily="18" charset="0"/>
              </a:rPr>
              <a:t>      D. </a:t>
            </a:r>
            <a:r>
              <a:rPr lang="en-US" sz="2800" b="1" i="1" dirty="0" err="1">
                <a:solidFill>
                  <a:srgbClr val="FF0000"/>
                </a:solidFill>
                <a:latin typeface="Times New Roman" pitchFamily="18" charset="0"/>
                <a:cs typeface="Times New Roman" pitchFamily="18" charset="0"/>
              </a:rPr>
              <a:t>Hồ</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Chí</a:t>
            </a:r>
            <a:r>
              <a:rPr lang="en-US" sz="2800" b="1" i="1" dirty="0">
                <a:solidFill>
                  <a:srgbClr val="FF0000"/>
                </a:solidFill>
                <a:latin typeface="Times New Roman" pitchFamily="18" charset="0"/>
                <a:cs typeface="Times New Roman" pitchFamily="18" charset="0"/>
              </a:rPr>
              <a:t> Minh</a:t>
            </a:r>
          </a:p>
        </p:txBody>
      </p:sp>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9609" y="43208"/>
            <a:ext cx="1447800" cy="1336964"/>
          </a:xfrm>
          <a:prstGeom prst="rect">
            <a:avLst/>
          </a:prstGeom>
        </p:spPr>
      </p:pic>
      <p:sp>
        <p:nvSpPr>
          <p:cNvPr id="4" name="Oval 3"/>
          <p:cNvSpPr/>
          <p:nvPr/>
        </p:nvSpPr>
        <p:spPr>
          <a:xfrm>
            <a:off x="2133600" y="28194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ea typeface="Tahoma" pitchFamily="34" charset="0"/>
                <a:cs typeface="Times New Roman" pitchFamily="18" charset="0"/>
              </a:rPr>
              <a:t>A</a:t>
            </a:r>
          </a:p>
        </p:txBody>
      </p:sp>
    </p:spTree>
    <p:extLst>
      <p:ext uri="{BB962C8B-B14F-4D97-AF65-F5344CB8AC3E}">
        <p14:creationId xmlns:p14="http://schemas.microsoft.com/office/powerpoint/2010/main" val="293096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fade">
                                      <p:cBhvr>
                                        <p:cTn id="7" dur="500"/>
                                        <p:tgtEl>
                                          <p:spTgt spid="952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633</Words>
  <Application>Microsoft Office PowerPoint</Application>
  <PresentationFormat>On-screen Show (4:3)</PresentationFormat>
  <Paragraphs>132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TRÒ CHƠI “ONG TÌM CHỮ”</vt:lpstr>
      <vt:lpstr>TÌM CHỮ: HỒ CHÍ MINH</vt:lpstr>
      <vt:lpstr>Câu 1</vt:lpstr>
      <vt:lpstr>Câu 2</vt:lpstr>
      <vt:lpstr>Câu 3</vt:lpstr>
      <vt:lpstr>Câu 4</vt:lpstr>
      <vt:lpstr>Câu 5</vt:lpstr>
      <vt:lpstr>TÌM CHỮ: NGUYỄN ÁI QUỐC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TÌM CHỮ: HỒ CHÍ MINH</dc:title>
  <dc:creator>laptop88</dc:creator>
  <cp:lastModifiedBy>Windows 10</cp:lastModifiedBy>
  <cp:revision>13</cp:revision>
  <dcterms:created xsi:type="dcterms:W3CDTF">2017-04-15T17:40:40Z</dcterms:created>
  <dcterms:modified xsi:type="dcterms:W3CDTF">2024-08-31T08:22:42Z</dcterms:modified>
</cp:coreProperties>
</file>