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988" r:id="rId2"/>
    <p:sldId id="283" r:id="rId3"/>
    <p:sldId id="2975" r:id="rId4"/>
    <p:sldId id="2979" r:id="rId5"/>
    <p:sldId id="2976" r:id="rId6"/>
    <p:sldId id="2981" r:id="rId7"/>
    <p:sldId id="2980" r:id="rId8"/>
    <p:sldId id="2987" r:id="rId9"/>
    <p:sldId id="2983" r:id="rId10"/>
    <p:sldId id="2984" r:id="rId11"/>
    <p:sldId id="2982" r:id="rId12"/>
    <p:sldId id="2985"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88" d="100"/>
          <a:sy n="88" d="100"/>
        </p:scale>
        <p:origin x="49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2282088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051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626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sv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sv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3.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 xmlns:a16="http://schemas.microsoft.com/office/drawing/2014/main" id="{5AA61C0C-97C0-49DC-BC12-62BCDF2FA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190" y="-88899"/>
            <a:ext cx="9523810" cy="6982240"/>
          </a:xfrm>
          <a:prstGeom prst="rect">
            <a:avLst/>
          </a:prstGeom>
        </p:spPr>
      </p:pic>
      <p:sp>
        <p:nvSpPr>
          <p:cNvPr id="3" name="TextBox 2">
            <a:extLst>
              <a:ext uri="{FF2B5EF4-FFF2-40B4-BE49-F238E27FC236}">
                <a16:creationId xmlns="" xmlns:a16="http://schemas.microsoft.com/office/drawing/2014/main" id="{54BACA79-19BC-4DC4-9241-DE9907F53496}"/>
              </a:ext>
            </a:extLst>
          </p:cNvPr>
          <p:cNvSpPr txBox="1"/>
          <p:nvPr/>
        </p:nvSpPr>
        <p:spPr>
          <a:xfrm>
            <a:off x="2426998" y="228601"/>
            <a:ext cx="7720194" cy="508447"/>
          </a:xfrm>
          <a:prstGeom prst="rect">
            <a:avLst/>
          </a:prstGeom>
          <a:noFill/>
        </p:spPr>
        <p:txBody>
          <a:bodyPr wrap="square" lIns="76810" tIns="38405" rIns="76810" bIns="38405"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4" name="TextBox 3">
            <a:extLst>
              <a:ext uri="{FF2B5EF4-FFF2-40B4-BE49-F238E27FC236}">
                <a16:creationId xmlns="" xmlns:a16="http://schemas.microsoft.com/office/drawing/2014/main" id="{16022C36-0700-470C-8381-838A6FAC1CD2}"/>
              </a:ext>
            </a:extLst>
          </p:cNvPr>
          <p:cNvSpPr txBox="1"/>
          <p:nvPr/>
        </p:nvSpPr>
        <p:spPr>
          <a:xfrm>
            <a:off x="3619501" y="1193802"/>
            <a:ext cx="5168349" cy="2610679"/>
          </a:xfrm>
          <a:prstGeom prst="rect">
            <a:avLst/>
          </a:prstGeom>
          <a:noFill/>
        </p:spPr>
        <p:txBody>
          <a:bodyPr spcFirstLastPara="1" wrap="square" lIns="76810" tIns="38405" rIns="76810" bIns="38405" numCol="1" rtlCol="0">
            <a:prstTxWarp prst="textArchUp">
              <a:avLst/>
            </a:prstTxWarp>
            <a:spAutoFit/>
            <a:scene3d>
              <a:camera prst="orthographicFront"/>
              <a:lightRig rig="soft" dir="t">
                <a:rot lat="0" lon="0" rev="15600000"/>
              </a:lightRig>
            </a:scene3d>
            <a:sp3d extrusionH="57150" prstMaterial="softEdge">
              <a:bevelT w="25400" h="38100"/>
            </a:sp3d>
          </a:bodyPr>
          <a:lstStyle/>
          <a:p>
            <a:r>
              <a:rPr lang="en-US" sz="4500" b="1" dirty="0">
                <a:ln/>
                <a:solidFill>
                  <a:srgbClr val="FF3300"/>
                </a:solidFill>
                <a:latin typeface="Times New Roman" panose="02020603050405020304" pitchFamily="18" charset="0"/>
                <a:cs typeface="Times New Roman" panose="02020603050405020304" pitchFamily="18" charset="0"/>
              </a:rPr>
              <a:t>NHIỆT LIỆT CHÀO MỪNG</a:t>
            </a:r>
          </a:p>
        </p:txBody>
      </p:sp>
      <p:sp>
        <p:nvSpPr>
          <p:cNvPr id="5" name="TextBox 4">
            <a:extLst>
              <a:ext uri="{FF2B5EF4-FFF2-40B4-BE49-F238E27FC236}">
                <a16:creationId xmlns="" xmlns:a16="http://schemas.microsoft.com/office/drawing/2014/main" id="{34AC7D78-9853-4086-8730-B53BC179684B}"/>
              </a:ext>
            </a:extLst>
          </p:cNvPr>
          <p:cNvSpPr txBox="1"/>
          <p:nvPr/>
        </p:nvSpPr>
        <p:spPr>
          <a:xfrm>
            <a:off x="2553574" y="2459230"/>
            <a:ext cx="7807188" cy="939334"/>
          </a:xfrm>
          <a:prstGeom prst="rect">
            <a:avLst/>
          </a:prstGeom>
          <a:noFill/>
        </p:spPr>
        <p:txBody>
          <a:bodyPr wrap="square" lIns="76810" tIns="38405" rIns="76810" bIns="38405" rtlCol="0">
            <a:spAutoFit/>
          </a:bodyPr>
          <a:lstStyle/>
          <a:p>
            <a:pPr algn="ctr"/>
            <a:r>
              <a:rPr lang="en-US" sz="3200" b="1" dirty="0">
                <a:solidFill>
                  <a:srgbClr val="0070C0"/>
                </a:solidFill>
                <a:latin typeface="Baskerville Old Face" pitchFamily="18" charset="0"/>
              </a:rPr>
              <a:t>CÁC THẦY CÔ VỀ DỰ GIỜ</a:t>
            </a:r>
          </a:p>
          <a:p>
            <a:pPr algn="ctr"/>
            <a:r>
              <a:rPr lang="en-US" sz="2400" b="1" dirty="0">
                <a:solidFill>
                  <a:srgbClr val="0070C0"/>
                </a:solidFill>
                <a:latin typeface="Baskerville Old Face" pitchFamily="18" charset="0"/>
              </a:rPr>
              <a:t>MÔN TIN HỌC LỚP 3</a:t>
            </a:r>
          </a:p>
        </p:txBody>
      </p:sp>
      <p:sp>
        <p:nvSpPr>
          <p:cNvPr id="7" name="TextBox 6">
            <a:extLst>
              <a:ext uri="{FF2B5EF4-FFF2-40B4-BE49-F238E27FC236}">
                <a16:creationId xmlns="" xmlns:a16="http://schemas.microsoft.com/office/drawing/2014/main" id="{8395FB2F-AF93-4061-9757-6A6981ED98CB}"/>
              </a:ext>
            </a:extLst>
          </p:cNvPr>
          <p:cNvSpPr txBox="1"/>
          <p:nvPr/>
        </p:nvSpPr>
        <p:spPr>
          <a:xfrm>
            <a:off x="3067734" y="3763264"/>
            <a:ext cx="6778868" cy="539225"/>
          </a:xfrm>
          <a:prstGeom prst="rect">
            <a:avLst/>
          </a:prstGeom>
          <a:noFill/>
        </p:spPr>
        <p:txBody>
          <a:bodyPr wrap="square" lIns="76810" tIns="38405" rIns="76810" bIns="38405" rtlCol="0">
            <a:spAutoFit/>
          </a:bodyPr>
          <a:lstStyle/>
          <a:p>
            <a:r>
              <a:rPr lang="en-US" sz="3000" b="1" dirty="0" err="1">
                <a:solidFill>
                  <a:srgbClr val="FF0000"/>
                </a:solidFill>
                <a:effectLst>
                  <a:outerShdw blurRad="38100" dist="38100" dir="2700000" algn="tl">
                    <a:srgbClr val="000000">
                      <a:alpha val="43137"/>
                    </a:srgbClr>
                  </a:outerShdw>
                </a:effectLst>
                <a:latin typeface="HP001 4 hàng" panose="020B0603050302020204" pitchFamily="34" charset="0"/>
              </a:rPr>
              <a:t>Giáo</a:t>
            </a:r>
            <a:r>
              <a:rPr lang="en-US" sz="3000" b="1" dirty="0">
                <a:solidFill>
                  <a:srgbClr val="FF0000"/>
                </a:solidFill>
                <a:effectLst>
                  <a:outerShdw blurRad="38100" dist="38100" dir="2700000" algn="tl">
                    <a:srgbClr val="000000">
                      <a:alpha val="43137"/>
                    </a:srgbClr>
                  </a:outerShdw>
                </a:effectLst>
                <a:latin typeface="HP001 4 hàng" panose="020B0603050302020204" pitchFamily="34" charset="0"/>
              </a:rPr>
              <a:t> </a:t>
            </a:r>
            <a:r>
              <a:rPr lang="en-US" sz="3000" b="1" err="1">
                <a:solidFill>
                  <a:srgbClr val="FF0000"/>
                </a:solidFill>
                <a:effectLst>
                  <a:outerShdw blurRad="38100" dist="38100" dir="2700000" algn="tl">
                    <a:srgbClr val="000000">
                      <a:alpha val="43137"/>
                    </a:srgbClr>
                  </a:outerShdw>
                </a:effectLst>
                <a:latin typeface="HP001 4 hàng" panose="020B0603050302020204" pitchFamily="34" charset="0"/>
              </a:rPr>
              <a:t>viên</a:t>
            </a:r>
            <a:r>
              <a:rPr lang="en-US" sz="3000" b="1" smtClean="0">
                <a:solidFill>
                  <a:srgbClr val="FF0000"/>
                </a:solidFill>
                <a:effectLst>
                  <a:outerShdw blurRad="38100" dist="38100" dir="2700000" algn="tl">
                    <a:srgbClr val="000000">
                      <a:alpha val="43137"/>
                    </a:srgbClr>
                  </a:outerShdw>
                </a:effectLst>
                <a:latin typeface="HP001 4 hàng" panose="020B0603050302020204" pitchFamily="34" charset="0"/>
              </a:rPr>
              <a:t>:</a:t>
            </a:r>
            <a:endParaRPr lang="en-US" sz="3000" b="1" dirty="0">
              <a:solidFill>
                <a:srgbClr val="FF0000"/>
              </a:solidFill>
              <a:effectLst>
                <a:outerShdw blurRad="38100" dist="38100" dir="2700000" algn="tl">
                  <a:srgbClr val="000000">
                    <a:alpha val="43137"/>
                  </a:srgbClr>
                </a:outerShdw>
              </a:effectLst>
              <a:latin typeface="HP001 4 hàng" panose="020B0603050302020204" pitchFamily="34" charset="0"/>
            </a:endParaRPr>
          </a:p>
        </p:txBody>
      </p:sp>
      <p:pic>
        <p:nvPicPr>
          <p:cNvPr id="8" name="Google Shape;299;p11"/>
          <p:cNvPicPr preferRelativeResize="0"/>
          <p:nvPr/>
        </p:nvPicPr>
        <p:blipFill rotWithShape="1">
          <a:blip r:embed="rId3">
            <a:alphaModFix/>
          </a:blip>
          <a:srcRect/>
          <a:stretch/>
        </p:blipFill>
        <p:spPr>
          <a:xfrm flipH="1">
            <a:off x="1638300" y="1555305"/>
            <a:ext cx="1002268" cy="1597829"/>
          </a:xfrm>
          <a:prstGeom prst="rect">
            <a:avLst/>
          </a:prstGeom>
          <a:noFill/>
          <a:ln>
            <a:noFill/>
          </a:ln>
        </p:spPr>
      </p:pic>
    </p:spTree>
    <p:extLst>
      <p:ext uri="{BB962C8B-B14F-4D97-AF65-F5344CB8AC3E}">
        <p14:creationId xmlns:p14="http://schemas.microsoft.com/office/powerpoint/2010/main" val="1725554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BA DẠNG THÔNG TIN THƯỜNG GẶP</a:t>
            </a:r>
          </a:p>
        </p:txBody>
      </p:sp>
      <p:grpSp>
        <p:nvGrpSpPr>
          <p:cNvPr id="3" name="Group 2"/>
          <p:cNvGrpSpPr/>
          <p:nvPr/>
        </p:nvGrpSpPr>
        <p:grpSpPr>
          <a:xfrm>
            <a:off x="614526" y="968721"/>
            <a:ext cx="10962947" cy="2549092"/>
            <a:chOff x="522612" y="900102"/>
            <a:chExt cx="10962947" cy="2549092"/>
          </a:xfrm>
        </p:grpSpPr>
        <p:sp>
          <p:nvSpPr>
            <p:cNvPr id="4" name="Rectangle 3"/>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Thế giới quanh ta</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22612" y="1036931"/>
              <a:ext cx="10962947" cy="241226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1594" y="1829045"/>
              <a:ext cx="6081607"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bức tranh Minh và An đang trên đường đến trường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cho biết hai bạn có thể nhìn thấy và nghe thấy những gì?</a:t>
              </a:r>
            </a:p>
          </p:txBody>
        </p:sp>
        <p:grpSp>
          <p:nvGrpSpPr>
            <p:cNvPr id="7" name="Group 6"/>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4" name="Rectangle: Top Corners Rounded 13"/>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grpSp>
        <p:nvGrpSpPr>
          <p:cNvPr id="8" name="Group 7"/>
          <p:cNvGrpSpPr/>
          <p:nvPr/>
        </p:nvGrpSpPr>
        <p:grpSpPr>
          <a:xfrm>
            <a:off x="689174" y="3636805"/>
            <a:ext cx="10809895" cy="2441432"/>
            <a:chOff x="689174" y="4018460"/>
            <a:chExt cx="10809895" cy="2441432"/>
          </a:xfrm>
        </p:grpSpPr>
        <p:sp>
          <p:nvSpPr>
            <p:cNvPr id="16" name="Rectangle 15"/>
            <p:cNvSpPr/>
            <p:nvPr/>
          </p:nvSpPr>
          <p:spPr>
            <a:xfrm>
              <a:off x="692929" y="4115276"/>
              <a:ext cx="10806140" cy="2344616"/>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có trong mọi sự vật, hiện tượng quanh em và được nhận biết qua các giác quan. Có ba dạng thông tin thường gặp là</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dạng chữ</a:t>
              </a:r>
              <a:r>
                <a:rPr lang="en-US" sz="2000">
                  <a:latin typeface="UTM Avo" panose="02040603050506020204" pitchFamily="18" charset="0"/>
                  <a:cs typeface="Times New Roman" panose="02020603050405020304" pitchFamily="18" charset="0"/>
                </a:rPr>
                <a:t> 			</a:t>
              </a: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hình ảnh </a:t>
              </a:r>
              <a:endParaRPr lang="en-US" sz="2000">
                <a:latin typeface="UTM Avo" panose="02040603050506020204" pitchFamily="18" charset="0"/>
                <a:cs typeface="Times New Roman" panose="02020603050405020304" pitchFamily="18" charset="0"/>
              </a:endParaRP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âm thanh</a:t>
              </a:r>
              <a:endParaRPr lang="en-US" sz="2000">
                <a:latin typeface="UTM Avo" panose="02040603050506020204" pitchFamily="18" charset="0"/>
                <a:cs typeface="Times New Roman" panose="02020603050405020304" pitchFamily="18" charset="0"/>
              </a:endParaRPr>
            </a:p>
          </p:txBody>
        </p:sp>
        <p:pic>
          <p:nvPicPr>
            <p:cNvPr id="17" name="Picture 16"/>
            <p:cNvPicPr>
              <a:picLocks noChangeAspect="1"/>
            </p:cNvPicPr>
            <p:nvPr/>
          </p:nvPicPr>
          <p:blipFill>
            <a:blip r:embed="rId6"/>
            <a:stretch>
              <a:fillRect/>
            </a:stretch>
          </p:blipFill>
          <p:spPr>
            <a:xfrm>
              <a:off x="689174" y="4018460"/>
              <a:ext cx="689218" cy="653278"/>
            </a:xfrm>
            <a:prstGeom prst="rect">
              <a:avLst/>
            </a:prstGeom>
          </p:spPr>
        </p:pic>
      </p:grpSp>
      <p:pic>
        <p:nvPicPr>
          <p:cNvPr id="18" name="Picture 17"/>
          <p:cNvPicPr>
            <a:picLocks noChangeAspect="1"/>
          </p:cNvPicPr>
          <p:nvPr/>
        </p:nvPicPr>
        <p:blipFill>
          <a:blip r:embed="rId7"/>
          <a:stretch>
            <a:fillRect/>
          </a:stretch>
        </p:blipFill>
        <p:spPr>
          <a:xfrm>
            <a:off x="7180556" y="1488678"/>
            <a:ext cx="4127936" cy="1820976"/>
          </a:xfrm>
          <a:prstGeom prst="rect">
            <a:avLst/>
          </a:prstGeom>
        </p:spPr>
      </p:pic>
      <p:sp>
        <p:nvSpPr>
          <p:cNvPr id="19" name="Rectangle 18"/>
          <p:cNvSpPr/>
          <p:nvPr/>
        </p:nvSpPr>
        <p:spPr>
          <a:xfrm>
            <a:off x="4027614" y="4663327"/>
            <a:ext cx="3589930"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dòng chữ </a:t>
            </a:r>
            <a:r>
              <a:rPr lang="vi-VN" sz="2000">
                <a:solidFill>
                  <a:srgbClr val="FF0000"/>
                </a:solidFill>
                <a:latin typeface="UTM Avo" panose="02040603050506020204" pitchFamily="18" charset="0"/>
                <a:cs typeface="Times New Roman" panose="02020603050405020304" pitchFamily="18" charset="0"/>
              </a:rPr>
              <a:t>tên trường</a:t>
            </a:r>
            <a:endParaRPr lang="vi-VN" sz="2000">
              <a:latin typeface="UTM Avo" panose="02040603050506020204" pitchFamily="18" charset="0"/>
              <a:cs typeface="Times New Roman" panose="02020603050405020304" pitchFamily="18" charset="0"/>
            </a:endParaRPr>
          </a:p>
        </p:txBody>
      </p:sp>
      <p:sp>
        <p:nvSpPr>
          <p:cNvPr id="20" name="Rectangle 19"/>
          <p:cNvSpPr/>
          <p:nvPr/>
        </p:nvSpPr>
        <p:spPr>
          <a:xfrm>
            <a:off x="4609465" y="5126990"/>
            <a:ext cx="7119620" cy="55308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hình vẽ trên bức tranh </a:t>
            </a:r>
            <a:r>
              <a:rPr lang="vi-VN" sz="2000">
                <a:latin typeface="UTM Avo" panose="02040603050506020204" pitchFamily="18" charset="0"/>
                <a:cs typeface="Times New Roman" panose="02020603050405020304" pitchFamily="18" charset="0"/>
              </a:rPr>
              <a:t>cạnh c</a:t>
            </a:r>
            <a:r>
              <a:rPr lang="en-US" altLang="vi-VN" sz="2000">
                <a:latin typeface="UTM Avo" panose="02040603050506020204" pitchFamily="18" charset="0"/>
                <a:cs typeface="Times New Roman" panose="02020603050405020304" pitchFamily="18" charset="0"/>
              </a:rPr>
              <a:t>ổ</a:t>
            </a:r>
            <a:r>
              <a:rPr lang="vi-VN" sz="2000">
                <a:latin typeface="UTM Avo" panose="02040603050506020204" pitchFamily="18" charset="0"/>
                <a:cs typeface="Times New Roman" panose="02020603050405020304" pitchFamily="18" charset="0"/>
              </a:rPr>
              <a:t>ng trường </a:t>
            </a:r>
          </a:p>
        </p:txBody>
      </p:sp>
      <p:sp>
        <p:nvSpPr>
          <p:cNvPr id="21" name="Rectangle 20"/>
          <p:cNvSpPr/>
          <p:nvPr/>
        </p:nvSpPr>
        <p:spPr>
          <a:xfrm>
            <a:off x="4980312" y="5593778"/>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tiếng chim hót </a:t>
            </a:r>
            <a:r>
              <a:rPr lang="vi-VN" sz="2000">
                <a:latin typeface="UTM Avo" panose="02040603050506020204" pitchFamily="18" charset="0"/>
                <a:cs typeface="Times New Roman" panose="02020603050405020304" pitchFamily="18" charset="0"/>
              </a:rPr>
              <a:t>mà hai bạn nghe thấy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4336" y="2612837"/>
            <a:ext cx="674643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Ở hành lang lớp học có một tấm biển</a:t>
            </a:r>
            <a:endParaRPr lang="vi-VN" sz="24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39750" y="2336381"/>
            <a:ext cx="983065" cy="967824"/>
          </a:xfrm>
          <a:prstGeom prst="rect">
            <a:avLst/>
          </a:prstGeom>
        </p:spPr>
      </p:pic>
      <p:sp>
        <p:nvSpPr>
          <p:cNvPr id="5" name="Rectangle 4"/>
          <p:cNvSpPr/>
          <p:nvPr/>
        </p:nvSpPr>
        <p:spPr>
          <a:xfrm>
            <a:off x="4514931" y="3304205"/>
            <a:ext cx="7310526" cy="567848"/>
          </a:xfrm>
          <a:prstGeom prst="rect">
            <a:avLst/>
          </a:prstGeom>
        </p:spPr>
        <p:txBody>
          <a:bodyPr wrap="square">
            <a:spAutoFit/>
          </a:bodyPr>
          <a:lstStyle/>
          <a:p>
            <a:pPr defTabSz="342900">
              <a:lnSpc>
                <a:spcPct val="150000"/>
              </a:lnSpc>
            </a:pPr>
            <a:r>
              <a:rPr lang="pt-BR"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Thông tin em nhận được từ tấm biển là gì?</a:t>
            </a:r>
            <a:endParaRPr lang="pt-BR" sz="2400">
              <a:latin typeface="UTM Avo" panose="02040603050506020204" pitchFamily="18" charset="0"/>
              <a:cs typeface="Times New Roman" panose="02020603050405020304" pitchFamily="18" charset="0"/>
            </a:endParaRPr>
          </a:p>
        </p:txBody>
      </p:sp>
      <p:sp>
        <p:nvSpPr>
          <p:cNvPr id="6" name="Rectangle 5"/>
          <p:cNvSpPr/>
          <p:nvPr/>
        </p:nvSpPr>
        <p:spPr>
          <a:xfrm>
            <a:off x="4514931" y="499389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Thông tin đó thuộc dạng thông tin nào?</a:t>
            </a:r>
          </a:p>
        </p:txBody>
      </p:sp>
      <p:grpSp>
        <p:nvGrpSpPr>
          <p:cNvPr id="9" name="Group 8"/>
          <p:cNvGrpSpPr/>
          <p:nvPr/>
        </p:nvGrpSpPr>
        <p:grpSpPr>
          <a:xfrm>
            <a:off x="1689595" y="396855"/>
            <a:ext cx="8812810" cy="1951609"/>
            <a:chOff x="1329714" y="458216"/>
            <a:chExt cx="8812810" cy="1951609"/>
          </a:xfrm>
        </p:grpSpPr>
        <p:grpSp>
          <p:nvGrpSpPr>
            <p:cNvPr id="10" name="Group 9"/>
            <p:cNvGrpSpPr/>
            <p:nvPr/>
          </p:nvGrpSpPr>
          <p:grpSpPr>
            <a:xfrm>
              <a:off x="1329714" y="458216"/>
              <a:ext cx="8812810" cy="1951609"/>
              <a:chOff x="1329714" y="458216"/>
              <a:chExt cx="8812810" cy="1951609"/>
            </a:xfrm>
          </p:grpSpPr>
          <p:grpSp>
            <p:nvGrpSpPr>
              <p:cNvPr id="12" name="Group 11"/>
              <p:cNvGrpSpPr/>
              <p:nvPr/>
            </p:nvGrpSpPr>
            <p:grpSpPr>
              <a:xfrm>
                <a:off x="1925021" y="911578"/>
                <a:ext cx="8217503" cy="1498247"/>
                <a:chOff x="2572721" y="934090"/>
                <a:chExt cx="7392824" cy="2210326"/>
              </a:xfrm>
            </p:grpSpPr>
            <p:sp>
              <p:nvSpPr>
                <p:cNvPr id="14" name="Rectangle: Rounded Corners 13"/>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11" name="Rectangle 10"/>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Ba dạng thông tin thường gặp là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dạng chữ, dạng hình ảnh và dạng âm thanh.</a:t>
              </a:r>
            </a:p>
          </p:txBody>
        </p:sp>
      </p:grpSp>
      <p:pic>
        <p:nvPicPr>
          <p:cNvPr id="21" name="Picture 20" descr="Text&#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336" y="3326870"/>
            <a:ext cx="2899546" cy="1189814"/>
          </a:xfrm>
          <a:prstGeom prst="rect">
            <a:avLst/>
          </a:prstGeom>
        </p:spPr>
      </p:pic>
      <p:sp>
        <p:nvSpPr>
          <p:cNvPr id="16" name="Rectangle 15"/>
          <p:cNvSpPr/>
          <p:nvPr/>
        </p:nvSpPr>
        <p:spPr>
          <a:xfrm>
            <a:off x="5486399" y="3872053"/>
            <a:ext cx="3917373"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 </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Muốn biết phải hỏi</a:t>
            </a:r>
          </a:p>
          <a:p>
            <a:pPr defTabSz="342900">
              <a:lnSpc>
                <a:spcPct val="150000"/>
              </a:lnSpc>
            </a:pPr>
            <a:r>
              <a:rPr lang="en-US" sz="2400">
                <a:solidFill>
                  <a:srgbClr val="0000FF"/>
                </a:solidFill>
                <a:latin typeface="UTM Avo" panose="02040603050506020204" pitchFamily="18" charset="0"/>
                <a:cs typeface="Times New Roman" panose="02020603050405020304" pitchFamily="18" charset="0"/>
              </a:rPr>
              <a:t>		Muốn giỏi phải học</a:t>
            </a:r>
            <a:endParaRPr lang="pt-BR" sz="2400">
              <a:solidFill>
                <a:srgbClr val="0000FF"/>
              </a:solidFill>
              <a:latin typeface="UTM Avo" panose="02040603050506020204" pitchFamily="18" charset="0"/>
              <a:cs typeface="Times New Roman" panose="02020603050405020304" pitchFamily="18" charset="0"/>
            </a:endParaRPr>
          </a:p>
        </p:txBody>
      </p:sp>
      <p:sp>
        <p:nvSpPr>
          <p:cNvPr id="17" name="Rectangle 16"/>
          <p:cNvSpPr/>
          <p:nvPr/>
        </p:nvSpPr>
        <p:spPr>
          <a:xfrm>
            <a:off x="5486399" y="5583115"/>
            <a:ext cx="3589930" cy="57618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dạng chữ</a:t>
            </a:r>
            <a:endParaRPr lang="vi-VN" sz="2400">
              <a:solidFill>
                <a:srgbClr val="0000FF"/>
              </a:solidFill>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Đi học về, An xem trước bài hôm sau để đến lớp hiểu bài tốt hơn. Câu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 là thông tin, câu nào là quyết định?</a:t>
            </a:r>
          </a:p>
        </p:txBody>
      </p:sp>
      <p:sp>
        <p:nvSpPr>
          <p:cNvPr id="9" name="Rectangle 8"/>
          <p:cNvSpPr/>
          <p:nvPr/>
        </p:nvSpPr>
        <p:spPr>
          <a:xfrm>
            <a:off x="2556176" y="2477673"/>
            <a:ext cx="8505049"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Xem trước bài cho ngày hôm sau sẽ giúp em hiểu bài tốt hơn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0" name="Rectangle 9"/>
          <p:cNvSpPr/>
          <p:nvPr/>
        </p:nvSpPr>
        <p:spPr>
          <a:xfrm>
            <a:off x="2556177" y="3054475"/>
            <a:ext cx="731052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xem trước bài hôm sau khi đi học về</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1" name="Rectangle 10"/>
          <p:cNvSpPr/>
          <p:nvPr/>
        </p:nvSpPr>
        <p:spPr>
          <a:xfrm>
            <a:off x="1652195" y="3631277"/>
            <a:ext cx="975134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Có ba loại thùng rác</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hình bên:</a:t>
            </a:r>
            <a:endParaRPr lang="vi-VN" sz="2000">
              <a:latin typeface="UTM Avo" panose="020406030505060202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7962624" y="3737614"/>
            <a:ext cx="3622210" cy="1642704"/>
          </a:xfrm>
          <a:prstGeom prst="rect">
            <a:avLst/>
          </a:prstGeom>
        </p:spPr>
      </p:pic>
      <p:sp>
        <p:nvSpPr>
          <p:cNvPr id="14" name="Rectangle 13"/>
          <p:cNvSpPr/>
          <p:nvPr/>
        </p:nvSpPr>
        <p:spPr>
          <a:xfrm>
            <a:off x="1652195" y="4205929"/>
            <a:ext cx="7310526" cy="493148"/>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Điều gì giúp em bỏ rác vào đúng thùng?</a:t>
            </a:r>
            <a:endParaRPr lang="pt-BR" sz="2000">
              <a:latin typeface="UTM Avo" panose="02040603050506020204" pitchFamily="18" charset="0"/>
              <a:cs typeface="Times New Roman" panose="02020603050405020304" pitchFamily="18" charset="0"/>
            </a:endParaRPr>
          </a:p>
        </p:txBody>
      </p:sp>
      <p:sp>
        <p:nvSpPr>
          <p:cNvPr id="15" name="Rectangle 14"/>
          <p:cNvSpPr/>
          <p:nvPr/>
        </p:nvSpPr>
        <p:spPr>
          <a:xfrm>
            <a:off x="1652195" y="4784881"/>
            <a:ext cx="7310526"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Đó là thông tin thuộc dạng nào?</a:t>
            </a:r>
          </a:p>
        </p:txBody>
      </p:sp>
      <p:pic>
        <p:nvPicPr>
          <p:cNvPr id="5" name="Picture 4" descr="A picture containing text, vector graphics, businesscard&#10;&#10;Description automatically generated"/>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pSp>
        <p:nvGrpSpPr>
          <p:cNvPr id="17" name="Group 16"/>
          <p:cNvGrpSpPr/>
          <p:nvPr/>
        </p:nvGrpSpPr>
        <p:grpSpPr>
          <a:xfrm>
            <a:off x="465306" y="2488719"/>
            <a:ext cx="2011179" cy="522965"/>
            <a:chOff x="879630" y="2296669"/>
            <a:chExt cx="2011179" cy="522965"/>
          </a:xfrm>
        </p:grpSpPr>
        <p:grpSp>
          <p:nvGrpSpPr>
            <p:cNvPr id="18" name="Group 17"/>
            <p:cNvGrpSpPr/>
            <p:nvPr/>
          </p:nvGrpSpPr>
          <p:grpSpPr>
            <a:xfrm>
              <a:off x="879630" y="2296669"/>
              <a:ext cx="1655756" cy="522965"/>
              <a:chOff x="1686669" y="889421"/>
              <a:chExt cx="1819884" cy="522965"/>
            </a:xfrm>
          </p:grpSpPr>
          <p:sp>
            <p:nvSpPr>
              <p:cNvPr id="20" name="Rectangle: Rounded Corners 19"/>
              <p:cNvSpPr/>
              <p:nvPr/>
            </p:nvSpPr>
            <p:spPr>
              <a:xfrm>
                <a:off x="1686669" y="923731"/>
                <a:ext cx="1819884" cy="488655"/>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a:p>
            </p:txBody>
          </p:sp>
          <p:sp>
            <p:nvSpPr>
              <p:cNvPr id="21" name="Rectangle 20"/>
              <p:cNvSpPr/>
              <p:nvPr/>
            </p:nvSpPr>
            <p:spPr>
              <a:xfrm>
                <a:off x="1720931" y="889421"/>
                <a:ext cx="1739937"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Thông tin</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19" name="Straight Arrow Connector 18"/>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p:cNvGrpSpPr/>
          <p:nvPr/>
        </p:nvGrpSpPr>
        <p:grpSpPr>
          <a:xfrm>
            <a:off x="465306" y="3039563"/>
            <a:ext cx="2011179" cy="522971"/>
            <a:chOff x="879630" y="2296669"/>
            <a:chExt cx="2011179" cy="522971"/>
          </a:xfrm>
        </p:grpSpPr>
        <p:grpSp>
          <p:nvGrpSpPr>
            <p:cNvPr id="23" name="Group 22"/>
            <p:cNvGrpSpPr/>
            <p:nvPr/>
          </p:nvGrpSpPr>
          <p:grpSpPr>
            <a:xfrm>
              <a:off x="879630" y="2296669"/>
              <a:ext cx="1655757" cy="522971"/>
              <a:chOff x="1686668" y="889421"/>
              <a:chExt cx="1819885" cy="522971"/>
            </a:xfrm>
          </p:grpSpPr>
          <p:sp>
            <p:nvSpPr>
              <p:cNvPr id="25" name="Rectangle: Rounded Corners 24"/>
              <p:cNvSpPr/>
              <p:nvPr/>
            </p:nvSpPr>
            <p:spPr>
              <a:xfrm>
                <a:off x="1686668" y="923732"/>
                <a:ext cx="1819885" cy="488660"/>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26" name="Rectangle 25"/>
              <p:cNvSpPr/>
              <p:nvPr/>
            </p:nvSpPr>
            <p:spPr>
              <a:xfrm>
                <a:off x="1720930" y="889421"/>
                <a:ext cx="1785623"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Quyết định</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24" name="Straight Arrow Connector 23"/>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Ngày mai, ngoài giờ đi học, em dự kiến làm việc gì? Hãy mô tả việc em định làm và cho biết thông tin nào giúp em đưa ra quyết định đó. </a:t>
            </a:r>
          </a:p>
        </p:txBody>
      </p:sp>
      <p:sp>
        <p:nvSpPr>
          <p:cNvPr id="7" name="Rectangle 6"/>
          <p:cNvSpPr/>
          <p:nvPr/>
        </p:nvSpPr>
        <p:spPr>
          <a:xfrm>
            <a:off x="1652195" y="2504136"/>
            <a:ext cx="975134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lấy ví dụ về việc thông tin thay đổi dẫn đến quyết định thay đổi.</a:t>
            </a: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p:cNvGrpSpPr/>
          <p:nvPr/>
        </p:nvGrpSpPr>
        <p:grpSpPr>
          <a:xfrm>
            <a:off x="0" y="710176"/>
            <a:ext cx="7315200" cy="1556143"/>
            <a:chOff x="0" y="204868"/>
            <a:chExt cx="7315200" cy="1556143"/>
          </a:xfrm>
        </p:grpSpPr>
        <p:pic>
          <p:nvPicPr>
            <p:cNvPr id="14"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204868"/>
              <a:ext cx="7315200" cy="1556143"/>
            </a:xfrm>
            <a:prstGeom prst="rect">
              <a:avLst/>
            </a:prstGeom>
          </p:spPr>
        </p:pic>
        <p:sp>
          <p:nvSpPr>
            <p:cNvPr id="15" name="Rectangle 14"/>
            <p:cNvSpPr/>
            <p:nvPr/>
          </p:nvSpPr>
          <p:spPr>
            <a:xfrm>
              <a:off x="0" y="281251"/>
              <a:ext cx="6786880" cy="804836"/>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880379" y="1949490"/>
            <a:ext cx="7863837" cy="1940925"/>
            <a:chOff x="1055313" y="1366069"/>
            <a:chExt cx="7863837" cy="1940925"/>
          </a:xfrm>
        </p:grpSpPr>
        <p:sp>
          <p:nvSpPr>
            <p:cNvPr id="26" name="Rectangle: Rounded Corners 25"/>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55313" y="1366069"/>
              <a:ext cx="2076866" cy="1940925"/>
            </a:xfrm>
            <a:prstGeom prst="rect">
              <a:avLst/>
            </a:prstGeom>
          </p:spPr>
        </p:pic>
        <p:sp>
          <p:nvSpPr>
            <p:cNvPr id="24" name="Rectangle 23"/>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p:cNvSpPr/>
            <p:nvPr/>
          </p:nvSpPr>
          <p:spPr>
            <a:xfrm>
              <a:off x="2819190" y="1919188"/>
              <a:ext cx="6099960" cy="732765"/>
            </a:xfrm>
            <a:prstGeom prst="rect">
              <a:avLst/>
            </a:prstGeom>
          </p:spPr>
          <p:txBody>
            <a:bodyPr wrap="square">
              <a:spAutoFit/>
            </a:bodyPr>
            <a:lstStyle/>
            <a:p>
              <a:pPr algn="ctr" defTabSz="342900">
                <a:lnSpc>
                  <a:spcPct val="150000"/>
                </a:lnSpc>
              </a:pPr>
              <a:r>
                <a:rPr lang="en-US" sz="3200" b="1">
                  <a:solidFill>
                    <a:srgbClr val="F93265"/>
                  </a:solidFill>
                  <a:latin typeface="SVN-SAF" panose="02040603050506020204" pitchFamily="18" charset="0"/>
                  <a:cs typeface="Times New Roman" panose="02020603050405020304" pitchFamily="18" charset="0"/>
                </a:rPr>
                <a:t>THÔNG TIN VÀ QUYẾT ĐỊNH</a:t>
              </a:r>
              <a:endParaRPr lang="vi-VN" sz="3200" b="1">
                <a:solidFill>
                  <a:srgbClr val="F93265"/>
                </a:solidFill>
                <a:latin typeface="UTM Avo" panose="02040603050506020204" pitchFamily="18" charset="0"/>
                <a:cs typeface="Times New Roman" panose="02020603050405020304" pitchFamily="18" charset="0"/>
              </a:endParaRPr>
            </a:p>
          </p:txBody>
        </p:sp>
      </p:grpSp>
      <p:pic>
        <p:nvPicPr>
          <p:cNvPr id="5" name="Picture 4"/>
          <p:cNvPicPr>
            <a:picLocks noChangeAspect="1"/>
          </p:cNvPicPr>
          <p:nvPr/>
        </p:nvPicPr>
        <p:blipFill>
          <a:blip r:embed="rId12"/>
          <a:stretch>
            <a:fillRect/>
          </a:stretch>
        </p:blipFill>
        <p:spPr>
          <a:xfrm>
            <a:off x="10456096" y="115142"/>
            <a:ext cx="1735904" cy="548770"/>
          </a:xfrm>
          <a:prstGeom prst="rect">
            <a:avLst/>
          </a:prstGeom>
        </p:spPr>
      </p:pic>
      <p:pic>
        <p:nvPicPr>
          <p:cNvPr id="16" name="Picture 15"/>
          <p:cNvPicPr>
            <a:picLocks noChangeAspect="1"/>
          </p:cNvPicPr>
          <p:nvPr/>
        </p:nvPicPr>
        <p:blipFill>
          <a:blip r:embed="rId13"/>
          <a:stretch>
            <a:fillRect/>
          </a:stretch>
        </p:blipFill>
        <p:spPr>
          <a:xfrm>
            <a:off x="132402" y="2491800"/>
            <a:ext cx="589731" cy="52062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9987" y="128942"/>
            <a:ext cx="4134561"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642112" y="1760793"/>
            <a:ext cx="6618519" cy="2638955"/>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837023" y="1852853"/>
            <a:ext cx="6507108" cy="2335319"/>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Xin chào các bạn, tên tớ là Minh. Hằng ngày</a:t>
            </a:r>
            <a:r>
              <a:rPr lang="vi-VN" sz="2000">
                <a:latin typeface="UTM Avo" panose="02040603050506020204" pitchFamily="18" charset="0"/>
                <a:cs typeface="Times New Roman" panose="02020603050405020304" pitchFamily="18" charset="0"/>
              </a:rPr>
              <a:t>, chúng ta đều có những quyết định của riêng mình! Mỗi sáng, khi tiếng chuông đồng hồ báo thức reo lên, </a:t>
            </a:r>
            <a:r>
              <a:rPr lang="en-US" sz="2000">
                <a:latin typeface="UTM Avo" panose="02040603050506020204" pitchFamily="18" charset="0"/>
                <a:cs typeface="Times New Roman" panose="02020603050405020304" pitchFamily="18" charset="0"/>
              </a:rPr>
              <a:t>tớ </a:t>
            </a:r>
            <a:r>
              <a:rPr lang="vi-VN" sz="2000">
                <a:latin typeface="UTM Avo" panose="02040603050506020204" pitchFamily="18" charset="0"/>
                <a:cs typeface="Times New Roman" panose="02020603050405020304" pitchFamily="18" charset="0"/>
              </a:rPr>
              <a:t>quyết định thức dậy, rời khỏi giường để vệ sinh cá nhân, ăn sáng và đi học.</a:t>
            </a:r>
          </a:p>
        </p:txBody>
      </p:sp>
      <p:grpSp>
        <p:nvGrpSpPr>
          <p:cNvPr id="15" name="Group 14"/>
          <p:cNvGrpSpPr/>
          <p:nvPr/>
        </p:nvGrpSpPr>
        <p:grpSpPr>
          <a:xfrm>
            <a:off x="6311309" y="4665518"/>
            <a:ext cx="5032822" cy="1664072"/>
            <a:chOff x="1856791" y="4401655"/>
            <a:chExt cx="7212563" cy="2295926"/>
          </a:xfrm>
        </p:grpSpPr>
        <p:sp>
          <p:nvSpPr>
            <p:cNvPr id="16" name="Speech Bubble: Oval 15"/>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074967" y="5918417"/>
            <a:ext cx="1156754" cy="822347"/>
          </a:xfrm>
          <a:prstGeom prst="rect">
            <a:avLst/>
          </a:prstGeom>
        </p:spPr>
      </p:pic>
      <p:sp>
        <p:nvSpPr>
          <p:cNvPr id="19" name="Rectangle 18"/>
          <p:cNvSpPr/>
          <p:nvPr/>
        </p:nvSpPr>
        <p:spPr>
          <a:xfrm>
            <a:off x="6488871" y="5076969"/>
            <a:ext cx="4677697" cy="950325"/>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Em đã từng </a:t>
            </a:r>
            <a:r>
              <a:rPr lang="vi-VN" sz="2000">
                <a:latin typeface="UTM Avo" panose="02040603050506020204" pitchFamily="18" charset="0"/>
                <a:cs typeface="Times New Roman" panose="02020603050405020304" pitchFamily="18" charset="0"/>
              </a:rPr>
              <a:t>có những quyết định của riêng </a:t>
            </a:r>
            <a:r>
              <a:rPr lang="en-US" sz="2000">
                <a:latin typeface="UTM Avo" panose="02040603050506020204" pitchFamily="18" charset="0"/>
                <a:cs typeface="Times New Roman" panose="02020603050405020304" pitchFamily="18" charset="0"/>
              </a:rPr>
              <a:t>mình bao giờ ch</a:t>
            </a:r>
            <a:r>
              <a:rPr lang="vi-VN" sz="2000">
                <a:latin typeface="UTM Avo" panose="02040603050506020204" pitchFamily="18" charset="0"/>
                <a:cs typeface="Times New Roman" panose="02020603050405020304" pitchFamily="18" charset="0"/>
              </a:rPr>
              <a:t>ưa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0" name="Rectangle 19"/>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1" name="Picture 20"/>
          <p:cNvPicPr>
            <a:picLocks noChangeAspect="1"/>
          </p:cNvPicPr>
          <p:nvPr/>
        </p:nvPicPr>
        <p:blipFill>
          <a:blip r:embed="rId6">
            <a:clrChange>
              <a:clrFrom>
                <a:srgbClr val="FFFFFF"/>
              </a:clrFrom>
              <a:clrTo>
                <a:srgbClr val="FFFFFF">
                  <a:alpha val="0"/>
                </a:srgbClr>
              </a:clrTo>
            </a:clrChange>
          </a:blip>
          <a:stretch>
            <a:fillRect/>
          </a:stretch>
        </p:blipFill>
        <p:spPr>
          <a:xfrm>
            <a:off x="1383608" y="3186643"/>
            <a:ext cx="2996260" cy="2720639"/>
          </a:xfrm>
          <a:prstGeom prst="rect">
            <a:avLst/>
          </a:prstGeom>
        </p:spPr>
      </p:pic>
      <p:pic>
        <p:nvPicPr>
          <p:cNvPr id="22" name="Picture 21"/>
          <p:cNvPicPr>
            <a:picLocks noChangeAspect="1"/>
          </p:cNvPicPr>
          <p:nvPr/>
        </p:nvPicPr>
        <p:blipFill>
          <a:blip r:embed="rId7"/>
          <a:stretch>
            <a:fillRect/>
          </a:stretch>
        </p:blipFill>
        <p:spPr>
          <a:xfrm>
            <a:off x="11340432" y="1339064"/>
            <a:ext cx="521581" cy="4604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Thông tin và quyết định</a:t>
            </a:r>
            <a:endParaRPr lang="vi-VN" sz="2800" b="1">
              <a:solidFill>
                <a:srgbClr val="F03C69"/>
              </a:solidFill>
              <a:cs typeface="Times New Roman" panose="02020603050405020304" pitchFamily="18" charset="0"/>
            </a:endParaRPr>
          </a:p>
        </p:txBody>
      </p:sp>
      <p:grpSp>
        <p:nvGrpSpPr>
          <p:cNvPr id="3" name="Group 2"/>
          <p:cNvGrpSpPr/>
          <p:nvPr/>
        </p:nvGrpSpPr>
        <p:grpSpPr>
          <a:xfrm>
            <a:off x="614526" y="968721"/>
            <a:ext cx="10962947" cy="2950001"/>
            <a:chOff x="522612" y="900102"/>
            <a:chExt cx="10962947" cy="2950001"/>
          </a:xfrm>
        </p:grpSpPr>
        <p:sp>
          <p:nvSpPr>
            <p:cNvPr id="13" name="Rectangle 12"/>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Tìm hiểu thông tin và quyết định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8714" y="2046742"/>
              <a:ext cx="9134572" cy="95032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Trong Hoạt động khởi động, tiếng chuông cho bạn Minh biết điều gì? Từ những điều đó, bạn Minh đã ra những quyết định gì? </a:t>
              </a:r>
              <a:endParaRPr lang="vi-VN" sz="2000">
                <a:latin typeface="UTM Avo" panose="02040603050506020204" pitchFamily="18" charset="0"/>
                <a:cs typeface="Times New Roman" panose="02020603050405020304" pitchFamily="18" charset="0"/>
              </a:endParaRPr>
            </a:p>
          </p:txBody>
        </p:sp>
        <p:grpSp>
          <p:nvGrpSpPr>
            <p:cNvPr id="15" name="Group 14"/>
            <p:cNvGrpSpPr/>
            <p:nvPr/>
          </p:nvGrpSpPr>
          <p:grpSpPr>
            <a:xfrm>
              <a:off x="522612" y="900102"/>
              <a:ext cx="2898644" cy="880803"/>
              <a:chOff x="522612" y="900102"/>
              <a:chExt cx="2898644" cy="880803"/>
            </a:xfrm>
          </p:grpSpPr>
          <p:grpSp>
            <p:nvGrpSpPr>
              <p:cNvPr id="16" name="Group 15"/>
              <p:cNvGrpSpPr/>
              <p:nvPr/>
            </p:nvGrpSpPr>
            <p:grpSpPr>
              <a:xfrm>
                <a:off x="522612" y="1095583"/>
                <a:ext cx="2372989" cy="661656"/>
                <a:chOff x="5906375" y="1404722"/>
                <a:chExt cx="2372989" cy="6616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p:cNvSpPr/>
            <p:nvPr/>
          </p:nvSpPr>
          <p:spPr>
            <a:xfrm>
              <a:off x="1528714" y="3155580"/>
              <a:ext cx="9134572"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Em hãy kể một vài quyết định của em trong cuộc sống.</a:t>
              </a:r>
              <a:endParaRPr lang="vi-VN" sz="2000">
                <a:latin typeface="UTM Avo" panose="02040603050506020204" pitchFamily="18" charset="0"/>
                <a:cs typeface="Times New Roman" panose="02020603050405020304" pitchFamily="18" charset="0"/>
              </a:endParaRPr>
            </a:p>
          </p:txBody>
        </p:sp>
      </p:grpSp>
      <p:sp>
        <p:nvSpPr>
          <p:cNvPr id="27" name="Rectangle 26"/>
          <p:cNvSpPr/>
          <p:nvPr/>
        </p:nvSpPr>
        <p:spPr>
          <a:xfrm>
            <a:off x="1483470" y="4383609"/>
            <a:ext cx="9537500" cy="141199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Tiếng chuông báo thức mỗi sáng nhắc bạn Minh </a:t>
            </a:r>
            <a:r>
              <a:rPr lang="vi-VN" sz="2000">
                <a:solidFill>
                  <a:srgbClr val="00B0F0"/>
                </a:solidFill>
                <a:latin typeface="UTM Avo" panose="02040603050506020204" pitchFamily="18" charset="0"/>
                <a:cs typeface="Times New Roman" panose="02020603050405020304" pitchFamily="18" charset="0"/>
              </a:rPr>
              <a:t>sắp đến giờ đi học</a:t>
            </a:r>
            <a:r>
              <a:rPr lang="vi-VN" sz="2000">
                <a:latin typeface="UTM Avo" panose="02040603050506020204" pitchFamily="18" charset="0"/>
                <a:cs typeface="Times New Roman" panose="02020603050405020304" pitchFamily="18" charset="0"/>
              </a:rPr>
              <a:t>. Đó là thông tin giúp bạn Minh đưa ra các quyết định </a:t>
            </a:r>
            <a:r>
              <a:rPr lang="vi-VN" sz="2000">
                <a:solidFill>
                  <a:srgbClr val="00B0F0"/>
                </a:solidFill>
                <a:latin typeface="UTM Avo" panose="02040603050506020204" pitchFamily="18" charset="0"/>
                <a:cs typeface="Times New Roman" panose="02020603050405020304" pitchFamily="18" charset="0"/>
              </a:rPr>
              <a:t>thức dậy</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rời khỏi giường</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ăn sáng </a:t>
            </a:r>
            <a:r>
              <a:rPr lang="vi-VN" sz="2000">
                <a:latin typeface="UTM Avo" panose="02040603050506020204" pitchFamily="18" charset="0"/>
                <a:cs typeface="Times New Roman" panose="02020603050405020304" pitchFamily="18" charset="0"/>
              </a:rPr>
              <a:t>và </a:t>
            </a:r>
            <a:r>
              <a:rPr lang="vi-VN" sz="2000">
                <a:solidFill>
                  <a:srgbClr val="00B0F0"/>
                </a:solidFill>
                <a:latin typeface="UTM Avo" panose="02040603050506020204" pitchFamily="18" charset="0"/>
                <a:cs typeface="Times New Roman" panose="02020603050405020304" pitchFamily="18" charset="0"/>
              </a:rPr>
              <a:t>đi học</a:t>
            </a:r>
            <a:r>
              <a:rPr lang="vi-VN" sz="2000">
                <a:latin typeface="UTM Avo" panose="02040603050506020204" pitchFamily="18" charset="0"/>
                <a:cs typeface="Times New Roman" panose="02020603050405020304" pitchFamily="18" charset="0"/>
              </a:rPr>
              <a:t>.</a:t>
            </a:r>
          </a:p>
        </p:txBody>
      </p:sp>
      <p:pic>
        <p:nvPicPr>
          <p:cNvPr id="23" name="Picture 22"/>
          <p:cNvPicPr>
            <a:picLocks noChangeAspect="1"/>
          </p:cNvPicPr>
          <p:nvPr/>
        </p:nvPicPr>
        <p:blipFill>
          <a:blip r:embed="rId6"/>
          <a:stretch>
            <a:fillRect/>
          </a:stretch>
        </p:blipFill>
        <p:spPr>
          <a:xfrm>
            <a:off x="1483470" y="4260874"/>
            <a:ext cx="689218" cy="6532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9174" y="642457"/>
            <a:ext cx="10875909"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Mỗi khi ra khỏi nhà, Minh đều chọn trang phục phù hợp. Khi đi đá bóng, Minh mặc bộ quần áo thể thao và không bao giờ quên đi đôi giày yêu thích. Nếu đi học, Minh mặc đồng phục. Dự định Minh muốn thực hiện khi ra khỏi nhà là thông tin giúp Minh quyết định chọn trang phục phù hợp, cụ thể:</a:t>
            </a:r>
            <a:endParaRPr lang="vi-VN" sz="2000">
              <a:latin typeface="UTM Avo" panose="02040603050506020204" pitchFamily="18" charset="0"/>
              <a:cs typeface="Times New Roman" panose="02020603050405020304" pitchFamily="18" charset="0"/>
            </a:endParaRPr>
          </a:p>
        </p:txBody>
      </p:sp>
      <p:graphicFrame>
        <p:nvGraphicFramePr>
          <p:cNvPr id="28" name="Table 28"/>
          <p:cNvGraphicFramePr>
            <a:graphicFrameLocks noGrp="1"/>
          </p:cNvGraphicFramePr>
          <p:nvPr/>
        </p:nvGraphicFramePr>
        <p:xfrm>
          <a:off x="1212980" y="2707086"/>
          <a:ext cx="10086392" cy="1501020"/>
        </p:xfrm>
        <a:graphic>
          <a:graphicData uri="http://schemas.openxmlformats.org/drawingml/2006/table">
            <a:tbl>
              <a:tblPr firstRow="1" bandRow="1">
                <a:tableStyleId>{21E4AEA4-8DFA-4A89-87EB-49C32662AFE0}</a:tableStyleId>
              </a:tblPr>
              <a:tblGrid>
                <a:gridCol w="3685591"/>
                <a:gridCol w="6400801"/>
              </a:tblGrid>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Thông tin</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Quyết định</a:t>
                      </a:r>
                    </a:p>
                  </a:txBody>
                  <a:tcPr anchor="ctr">
                    <a:solidFill>
                      <a:srgbClr val="6DCFF6"/>
                    </a:solidFill>
                  </a:tcPr>
                </a:tc>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đá bóng </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bộ quần áo thể thao và đi đôi giày yêu thích</a:t>
                      </a:r>
                    </a:p>
                  </a:txBody>
                  <a:tcPr anchor="ctr">
                    <a:solidFill>
                      <a:srgbClr val="C7EAF5"/>
                    </a:solidFill>
                  </a:tcPr>
                </a:tc>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học</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đồng phục</a:t>
                      </a:r>
                    </a:p>
                  </a:txBody>
                  <a:tcPr anchor="ctr">
                    <a:solidFill>
                      <a:srgbClr val="C7EAF5"/>
                    </a:solidFill>
                  </a:tcPr>
                </a:tc>
              </a:tr>
            </a:tbl>
          </a:graphicData>
        </a:graphic>
      </p:graphicFrame>
      <p:grpSp>
        <p:nvGrpSpPr>
          <p:cNvPr id="31" name="Group 30"/>
          <p:cNvGrpSpPr/>
          <p:nvPr/>
        </p:nvGrpSpPr>
        <p:grpSpPr>
          <a:xfrm>
            <a:off x="881844" y="4404050"/>
            <a:ext cx="9895012" cy="1951609"/>
            <a:chOff x="1329714" y="458216"/>
            <a:chExt cx="9895012" cy="1951609"/>
          </a:xfrm>
        </p:grpSpPr>
        <p:grpSp>
          <p:nvGrpSpPr>
            <p:cNvPr id="32" name="Group 31"/>
            <p:cNvGrpSpPr/>
            <p:nvPr/>
          </p:nvGrpSpPr>
          <p:grpSpPr>
            <a:xfrm>
              <a:off x="1329714" y="458216"/>
              <a:ext cx="9895012" cy="1951609"/>
              <a:chOff x="1329714" y="458216"/>
              <a:chExt cx="9895012" cy="1951609"/>
            </a:xfrm>
          </p:grpSpPr>
          <p:grpSp>
            <p:nvGrpSpPr>
              <p:cNvPr id="34" name="Group 33"/>
              <p:cNvGrpSpPr/>
              <p:nvPr/>
            </p:nvGrpSpPr>
            <p:grpSpPr>
              <a:xfrm>
                <a:off x="1925021" y="911578"/>
                <a:ext cx="9299705" cy="1498247"/>
                <a:chOff x="2572721" y="934090"/>
                <a:chExt cx="8366420" cy="2210326"/>
              </a:xfrm>
            </p:grpSpPr>
            <p:sp>
              <p:nvSpPr>
                <p:cNvPr id="36" name="Rectangle: Rounded Corners 35"/>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33" name="Rectangle 32"/>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Những điều em biết là thông tin. Từ thông tin thu được,</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sau khi suy nghĩ, em sẽ đưa ra quyết định của mình.</a:t>
              </a:r>
            </a:p>
          </p:txBody>
        </p:sp>
      </p:grpSp>
      <p:pic>
        <p:nvPicPr>
          <p:cNvPr id="12" name="Picture 11"/>
          <p:cNvPicPr>
            <a:picLocks noChangeAspect="1"/>
          </p:cNvPicPr>
          <p:nvPr/>
        </p:nvPicPr>
        <p:blipFill>
          <a:blip r:embed="rId3"/>
          <a:stretch>
            <a:fillRect/>
          </a:stretch>
        </p:blipFill>
        <p:spPr>
          <a:xfrm>
            <a:off x="344565" y="475160"/>
            <a:ext cx="689218" cy="6532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1675843"/>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Trong lớp, Minh thấy An cởi mở, dễ nói chuyện, Minh muốn kết bạn với An. Em hãy cho biết câu nào sau đây là thông tin, câu nào là quyết định. </a:t>
            </a:r>
            <a:endParaRPr lang="vi-VN" sz="24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0362" y="366329"/>
            <a:ext cx="983065" cy="967824"/>
          </a:xfrm>
          <a:prstGeom prst="rect">
            <a:avLst/>
          </a:prstGeom>
        </p:spPr>
      </p:pic>
      <p:sp>
        <p:nvSpPr>
          <p:cNvPr id="5" name="Rectangle 4"/>
          <p:cNvSpPr/>
          <p:nvPr/>
        </p:nvSpPr>
        <p:spPr>
          <a:xfrm>
            <a:off x="3129801" y="2372941"/>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Minh thấy An cởi mở, dễ nói chuyện.</a:t>
            </a:r>
            <a:endParaRPr lang="vi-VN" sz="2400">
              <a:latin typeface="UTM Avo" panose="02040603050506020204" pitchFamily="18" charset="0"/>
              <a:cs typeface="Times New Roman" panose="02020603050405020304" pitchFamily="18" charset="0"/>
            </a:endParaRPr>
          </a:p>
        </p:txBody>
      </p:sp>
      <p:sp>
        <p:nvSpPr>
          <p:cNvPr id="6" name="Rectangle 5"/>
          <p:cNvSpPr/>
          <p:nvPr/>
        </p:nvSpPr>
        <p:spPr>
          <a:xfrm>
            <a:off x="3129801" y="3088932"/>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Minh muốn kết bạn với An</a:t>
            </a:r>
            <a:endParaRPr lang="vi-VN" sz="2400">
              <a:latin typeface="UTM Avo" panose="02040603050506020204" pitchFamily="18" charset="0"/>
              <a:cs typeface="Times New Roman" panose="02020603050405020304" pitchFamily="18" charset="0"/>
            </a:endParaRPr>
          </a:p>
        </p:txBody>
      </p:sp>
      <p:sp>
        <p:nvSpPr>
          <p:cNvPr id="8" name="Rectangle 7"/>
          <p:cNvSpPr/>
          <p:nvPr/>
        </p:nvSpPr>
        <p:spPr>
          <a:xfrm>
            <a:off x="1333427" y="3767236"/>
            <a:ext cx="10138137"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Mẹ chuẩn bị đi làm. Thấy trời mưa, Khoa đưa áo mưa cho mẹ.</a:t>
            </a:r>
          </a:p>
          <a:p>
            <a:pPr defTabSz="342900">
              <a:lnSpc>
                <a:spcPct val="150000"/>
              </a:lnSpc>
            </a:pPr>
            <a:r>
              <a:rPr lang="vi-VN" sz="2400">
                <a:latin typeface="UTM Avo" panose="02040603050506020204" pitchFamily="18" charset="0"/>
                <a:cs typeface="Times New Roman" panose="02020603050405020304" pitchFamily="18" charset="0"/>
              </a:rPr>
              <a:t>Em hãy chỉ ra thông tin và quyết định trong tình huống trên</a:t>
            </a:r>
          </a:p>
        </p:txBody>
      </p:sp>
      <p:grpSp>
        <p:nvGrpSpPr>
          <p:cNvPr id="18" name="Group 17"/>
          <p:cNvGrpSpPr/>
          <p:nvPr/>
        </p:nvGrpSpPr>
        <p:grpSpPr>
          <a:xfrm>
            <a:off x="725276" y="2296669"/>
            <a:ext cx="2331789" cy="671339"/>
            <a:chOff x="559020" y="2296669"/>
            <a:chExt cx="2331789" cy="671339"/>
          </a:xfrm>
        </p:grpSpPr>
        <p:grpSp>
          <p:nvGrpSpPr>
            <p:cNvPr id="7" name="Group 6"/>
            <p:cNvGrpSpPr/>
            <p:nvPr/>
          </p:nvGrpSpPr>
          <p:grpSpPr>
            <a:xfrm>
              <a:off x="559020" y="2296669"/>
              <a:ext cx="1976366" cy="671339"/>
              <a:chOff x="1334278" y="889421"/>
              <a:chExt cx="2172275" cy="671339"/>
            </a:xfrm>
          </p:grpSpPr>
          <p:sp>
            <p:nvSpPr>
              <p:cNvPr id="9" name="Rectangle: Rounded Corners 8"/>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0" name="Rectangle 9"/>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14" name="Straight Arrow Connector 13"/>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9" name="Group 18"/>
          <p:cNvGrpSpPr/>
          <p:nvPr/>
        </p:nvGrpSpPr>
        <p:grpSpPr>
          <a:xfrm>
            <a:off x="725276" y="3022593"/>
            <a:ext cx="2331789" cy="671339"/>
            <a:chOff x="559020" y="2296669"/>
            <a:chExt cx="2331789" cy="671339"/>
          </a:xfrm>
        </p:grpSpPr>
        <p:grpSp>
          <p:nvGrpSpPr>
            <p:cNvPr id="20" name="Group 19"/>
            <p:cNvGrpSpPr/>
            <p:nvPr/>
          </p:nvGrpSpPr>
          <p:grpSpPr>
            <a:xfrm>
              <a:off x="559020" y="2296669"/>
              <a:ext cx="1976366" cy="671339"/>
              <a:chOff x="1334278" y="889421"/>
              <a:chExt cx="2172275" cy="671339"/>
            </a:xfrm>
          </p:grpSpPr>
          <p:sp>
            <p:nvSpPr>
              <p:cNvPr id="22" name="Rectangle: Rounded Corners 21"/>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3" name="Rectangle 22"/>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1" name="Straight Arrow Connector 20"/>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4" name="Rectangle 23"/>
          <p:cNvSpPr/>
          <p:nvPr/>
        </p:nvSpPr>
        <p:spPr>
          <a:xfrm>
            <a:off x="3129801" y="5819091"/>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Khoa đưa áo mưa cho mẹ</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sp>
        <p:nvSpPr>
          <p:cNvPr id="25" name="Rectangle 24"/>
          <p:cNvSpPr/>
          <p:nvPr/>
        </p:nvSpPr>
        <p:spPr>
          <a:xfrm>
            <a:off x="3129801" y="5062164"/>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Mẹ </a:t>
            </a:r>
            <a:r>
              <a:rPr lang="en-US" sz="2400">
                <a:latin typeface="UTM Avo" panose="02040603050506020204" pitchFamily="18" charset="0"/>
                <a:cs typeface="Times New Roman" panose="02020603050405020304" pitchFamily="18" charset="0"/>
              </a:rPr>
              <a:t>Khoa </a:t>
            </a:r>
            <a:r>
              <a:rPr lang="vi-VN" sz="2400">
                <a:latin typeface="UTM Avo" panose="02040603050506020204" pitchFamily="18" charset="0"/>
                <a:cs typeface="Times New Roman" panose="02020603050405020304" pitchFamily="18" charset="0"/>
              </a:rPr>
              <a:t>chuẩn bị đi làm</a:t>
            </a:r>
            <a:r>
              <a:rPr lang="en-US" sz="2400">
                <a:latin typeface="UTM Avo" panose="02040603050506020204" pitchFamily="18" charset="0"/>
                <a:cs typeface="Times New Roman" panose="02020603050405020304" pitchFamily="18" charset="0"/>
              </a:rPr>
              <a:t>, Khoa thấy trời m</a:t>
            </a:r>
            <a:r>
              <a:rPr lang="vi-VN" sz="2400">
                <a:latin typeface="UTM Avo" panose="02040603050506020204" pitchFamily="18" charset="0"/>
                <a:cs typeface="Times New Roman" panose="02020603050405020304" pitchFamily="18" charset="0"/>
              </a:rPr>
              <a:t>ưa</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nvGrpSpPr>
          <p:cNvPr id="26" name="Group 25"/>
          <p:cNvGrpSpPr/>
          <p:nvPr/>
        </p:nvGrpSpPr>
        <p:grpSpPr>
          <a:xfrm>
            <a:off x="725276" y="5742819"/>
            <a:ext cx="2331789" cy="671339"/>
            <a:chOff x="559020" y="2296669"/>
            <a:chExt cx="2331789" cy="671339"/>
          </a:xfrm>
        </p:grpSpPr>
        <p:grpSp>
          <p:nvGrpSpPr>
            <p:cNvPr id="27" name="Group 26"/>
            <p:cNvGrpSpPr/>
            <p:nvPr/>
          </p:nvGrpSpPr>
          <p:grpSpPr>
            <a:xfrm>
              <a:off x="559020" y="2296669"/>
              <a:ext cx="1976366" cy="671339"/>
              <a:chOff x="1334278" y="889421"/>
              <a:chExt cx="2172275" cy="671339"/>
            </a:xfrm>
          </p:grpSpPr>
          <p:sp>
            <p:nvSpPr>
              <p:cNvPr id="29" name="Rectangle: Rounded Corners 28"/>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30" name="Rectangle 29"/>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8" name="Straight Arrow Connector 27"/>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1" name="Group 30"/>
          <p:cNvGrpSpPr/>
          <p:nvPr/>
        </p:nvGrpSpPr>
        <p:grpSpPr>
          <a:xfrm>
            <a:off x="725276" y="4995825"/>
            <a:ext cx="2331789" cy="671339"/>
            <a:chOff x="559020" y="2296669"/>
            <a:chExt cx="2331789" cy="671339"/>
          </a:xfrm>
        </p:grpSpPr>
        <p:grpSp>
          <p:nvGrpSpPr>
            <p:cNvPr id="32" name="Group 31"/>
            <p:cNvGrpSpPr/>
            <p:nvPr/>
          </p:nvGrpSpPr>
          <p:grpSpPr>
            <a:xfrm>
              <a:off x="559020" y="2296669"/>
              <a:ext cx="1976366" cy="671339"/>
              <a:chOff x="1334278" y="889421"/>
              <a:chExt cx="2172275" cy="671339"/>
            </a:xfrm>
          </p:grpSpPr>
          <p:sp>
            <p:nvSpPr>
              <p:cNvPr id="34" name="Rectangle: Rounded Corners 33"/>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5" name="Rectangle 34"/>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33" name="Straight Arrow Connector 32"/>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VAI TRÒ CỦA THÔNG TIN TRONG QUYẾT ĐỊNH</a:t>
            </a:r>
            <a:endParaRPr lang="vi-VN" sz="2800" b="1">
              <a:solidFill>
                <a:srgbClr val="F03C69"/>
              </a:solidFill>
              <a:cs typeface="Times New Roman" panose="02020603050405020304" pitchFamily="18" charset="0"/>
            </a:endParaRPr>
          </a:p>
        </p:txBody>
      </p:sp>
      <p:grpSp>
        <p:nvGrpSpPr>
          <p:cNvPr id="3" name="Group 2"/>
          <p:cNvGrpSpPr/>
          <p:nvPr/>
        </p:nvGrpSpPr>
        <p:grpSpPr>
          <a:xfrm>
            <a:off x="614526" y="968721"/>
            <a:ext cx="10962947" cy="2950001"/>
            <a:chOff x="522612" y="900102"/>
            <a:chExt cx="10962947" cy="2950001"/>
          </a:xfrm>
        </p:grpSpPr>
        <p:sp>
          <p:nvSpPr>
            <p:cNvPr id="4" name="Rectangle 3"/>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Vai trò của thông tin </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1594" y="1829045"/>
              <a:ext cx="10425193"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Theo thời khoá biểu, hôm nay có tiết Giáo dục thể chất nên Minh đi học bằng đôi giày thể thao để thuận tiện cho việc tập đội hình, đội ngũ. </a:t>
              </a:r>
            </a:p>
            <a:p>
              <a:pPr algn="just" defTabSz="342900">
                <a:lnSpc>
                  <a:spcPct val="150000"/>
                </a:lnSpc>
              </a:pPr>
              <a:r>
                <a:rPr lang="en-US" sz="2000">
                  <a:latin typeface="UTM Avo" panose="02040603050506020204" pitchFamily="18" charset="0"/>
                  <a:cs typeface="Times New Roman" panose="02020603050405020304" pitchFamily="18" charset="0"/>
                </a:rPr>
                <a:t>a) Bạn Minh đã quyết định điều gì? </a:t>
              </a:r>
            </a:p>
            <a:p>
              <a:pPr algn="just" defTabSz="342900">
                <a:lnSpc>
                  <a:spcPct val="150000"/>
                </a:lnSpc>
              </a:pPr>
              <a:r>
                <a:rPr lang="en-US" sz="2000">
                  <a:latin typeface="UTM Avo" panose="02040603050506020204" pitchFamily="18" charset="0"/>
                  <a:cs typeface="Times New Roman" panose="02020603050405020304" pitchFamily="18" charset="0"/>
                </a:rPr>
                <a:t>b) Dựa trên thông tin nào Minh đã quyết định điều đó?</a:t>
              </a:r>
              <a:endParaRPr lang="vi-VN" sz="2000">
                <a:latin typeface="UTM Avo" panose="02040603050506020204" pitchFamily="18" charset="0"/>
                <a:cs typeface="Times New Roman" panose="02020603050405020304" pitchFamily="18" charset="0"/>
              </a:endParaRPr>
            </a:p>
          </p:txBody>
        </p:sp>
        <p:grpSp>
          <p:nvGrpSpPr>
            <p:cNvPr id="7" name="Group 6"/>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4" name="Rectangle: Top Corners Rounded 13"/>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p:cNvSpPr/>
          <p:nvPr/>
        </p:nvSpPr>
        <p:spPr>
          <a:xfrm>
            <a:off x="692929" y="4115276"/>
            <a:ext cx="10806140" cy="2412263"/>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"hôm nay có tiết Giáo dục thể chất" đã đưa tới quyết định của Minh "đi học bằng đôi giày thể thao". Thông tin giúp Minh ra quyết định.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600"/>
              </a:spcBef>
            </a:pPr>
            <a:r>
              <a:rPr lang="vi-VN" sz="2000">
                <a:latin typeface="UTM Avo" panose="02040603050506020204" pitchFamily="18" charset="0"/>
                <a:cs typeface="Times New Roman" panose="02020603050405020304" pitchFamily="18" charset="0"/>
              </a:rPr>
              <a:t>Khi đến trường, nhờ có thông tin, Minh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òn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nhiều quyết định khác nữa. Chẳng hạn, An cho Minh biết ở thư viện trường có quyển "Truyện cổ tích Việt Nam". Giờ ra chơi, Minh quyết định rủ An lên thư viện mượn đọc quyển truyện ấy.</a:t>
            </a:r>
          </a:p>
        </p:txBody>
      </p:sp>
      <p:pic>
        <p:nvPicPr>
          <p:cNvPr id="17" name="Picture 16"/>
          <p:cNvPicPr>
            <a:picLocks noChangeAspect="1"/>
          </p:cNvPicPr>
          <p:nvPr/>
        </p:nvPicPr>
        <p:blipFill>
          <a:blip r:embed="rId6"/>
          <a:stretch>
            <a:fillRect/>
          </a:stretch>
        </p:blipFill>
        <p:spPr>
          <a:xfrm>
            <a:off x="689174" y="4018460"/>
            <a:ext cx="689218" cy="6532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2229841"/>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vi-VN" sz="2400">
                <a:latin typeface="UTM Avo" panose="02040603050506020204" pitchFamily="18" charset="0"/>
                <a:cs typeface="Times New Roman" panose="02020603050405020304" pitchFamily="18" charset="0"/>
              </a:rPr>
              <a:t>Đã 12 giờ trưa. Minh chợt thấy cuốn "Truyện cổ tích Việt Nam” và mở</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truyện ra đọc. Mẹ nhắc Minh: “Hãy ngủ đi một lát, </a:t>
            </a: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on sẽ thấy khoẻ khoắn cả buổi chiều". Nghe lời mẹ, Minh nằm và nhắm mắt lại. Minh thiếp đi lúc nào không biết. </a:t>
            </a:r>
          </a:p>
        </p:txBody>
      </p:sp>
      <p:pic>
        <p:nvPicPr>
          <p:cNvPr id="4" name="Picture 3"/>
          <p:cNvPicPr>
            <a:picLocks noChangeAspect="1"/>
          </p:cNvPicPr>
          <p:nvPr/>
        </p:nvPicPr>
        <p:blipFill>
          <a:blip r:embed="rId2"/>
          <a:stretch>
            <a:fillRect/>
          </a:stretch>
        </p:blipFill>
        <p:spPr>
          <a:xfrm>
            <a:off x="350362" y="366329"/>
            <a:ext cx="983065" cy="967824"/>
          </a:xfrm>
          <a:prstGeom prst="rect">
            <a:avLst/>
          </a:prstGeom>
        </p:spPr>
      </p:pic>
      <p:sp>
        <p:nvSpPr>
          <p:cNvPr id="8" name="Rectangle 7"/>
          <p:cNvSpPr/>
          <p:nvPr/>
        </p:nvSpPr>
        <p:spPr>
          <a:xfrm>
            <a:off x="1333428" y="4061843"/>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Em hãy nêu một ví dụ về quyết định của mình. Thông tin nào giúp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em </a:t>
            </a:r>
            <a:r>
              <a:rPr lang="en-US" sz="2400">
                <a:latin typeface="UTM Avo" panose="02040603050506020204" pitchFamily="18" charset="0"/>
                <a:cs typeface="Times New Roman" panose="02020603050405020304" pitchFamily="18" charset="0"/>
              </a:rPr>
              <a:t>có</a:t>
            </a:r>
            <a:r>
              <a:rPr lang="vi-VN" sz="2400">
                <a:latin typeface="UTM Avo" panose="02040603050506020204" pitchFamily="18" charset="0"/>
                <a:cs typeface="Times New Roman" panose="02020603050405020304" pitchFamily="18" charset="0"/>
              </a:rPr>
              <a:t> quyết định đó?</a:t>
            </a:r>
          </a:p>
        </p:txBody>
      </p:sp>
      <p:sp>
        <p:nvSpPr>
          <p:cNvPr id="25" name="Rectangle 24"/>
          <p:cNvSpPr/>
          <p:nvPr/>
        </p:nvSpPr>
        <p:spPr>
          <a:xfrm>
            <a:off x="1997192" y="2798811"/>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Minh đã ra quyết định gì?</a:t>
            </a:r>
          </a:p>
        </p:txBody>
      </p:sp>
      <p:sp>
        <p:nvSpPr>
          <p:cNvPr id="36" name="Rectangle 35"/>
          <p:cNvSpPr/>
          <p:nvPr/>
        </p:nvSpPr>
        <p:spPr>
          <a:xfrm>
            <a:off x="1997192" y="340096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a:t>
            </a:r>
            <a:r>
              <a:rPr lang="vi-VN" sz="2400">
                <a:latin typeface="UTM Avo" panose="02040603050506020204" pitchFamily="18" charset="0"/>
                <a:cs typeface="Times New Roman" panose="02020603050405020304" pitchFamily="18" charset="0"/>
              </a:rPr>
              <a:t>Điều gì giúp Minh ra quyết định ấy?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28801" y="870200"/>
            <a:ext cx="2836506" cy="877077"/>
            <a:chOff x="1334278" y="923731"/>
            <a:chExt cx="2836506" cy="877077"/>
          </a:xfrm>
        </p:grpSpPr>
        <p:sp>
          <p:nvSpPr>
            <p:cNvPr id="2" name="Rectangle: Rounded Corners 1"/>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Thông tin</a:t>
              </a:r>
              <a:endParaRPr lang="vi-VN" sz="2800" b="1">
                <a:solidFill>
                  <a:schemeClr val="bg1"/>
                </a:solidFill>
                <a:latin typeface="UTM Avo" panose="02040603050506020204" pitchFamily="18" charset="0"/>
                <a:cs typeface="Times New Roman" panose="02020603050405020304" pitchFamily="18" charset="0"/>
              </a:endParaRPr>
            </a:p>
          </p:txBody>
        </p:sp>
      </p:grpSp>
      <p:grpSp>
        <p:nvGrpSpPr>
          <p:cNvPr id="6" name="Group 5"/>
          <p:cNvGrpSpPr/>
          <p:nvPr/>
        </p:nvGrpSpPr>
        <p:grpSpPr>
          <a:xfrm>
            <a:off x="7598229" y="870200"/>
            <a:ext cx="2836506" cy="877077"/>
            <a:chOff x="1334278" y="923731"/>
            <a:chExt cx="2836506" cy="877077"/>
          </a:xfrm>
        </p:grpSpPr>
        <p:sp>
          <p:nvSpPr>
            <p:cNvPr id="7" name="Rectangle: Rounded Corners 6"/>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Quyết định</a:t>
              </a:r>
              <a:endParaRPr lang="vi-VN" sz="2800" b="1">
                <a:solidFill>
                  <a:schemeClr val="bg1"/>
                </a:solidFill>
                <a:latin typeface="UTM Avo" panose="02040603050506020204" pitchFamily="18" charset="0"/>
                <a:cs typeface="Times New Roman" panose="02020603050405020304" pitchFamily="18" charset="0"/>
              </a:endParaRPr>
            </a:p>
          </p:txBody>
        </p:sp>
      </p:grpSp>
      <p:cxnSp>
        <p:nvCxnSpPr>
          <p:cNvPr id="10" name="Straight Arrow Connector 9"/>
          <p:cNvCxnSpPr>
            <a:stCxn id="2" idx="3"/>
            <a:endCxn id="7" idx="1"/>
          </p:cNvCxnSpPr>
          <p:nvPr/>
        </p:nvCxnSpPr>
        <p:spPr>
          <a:xfrm>
            <a:off x="4665307" y="1308739"/>
            <a:ext cx="293292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10"/>
          <p:cNvGrpSpPr/>
          <p:nvPr/>
        </p:nvGrpSpPr>
        <p:grpSpPr>
          <a:xfrm>
            <a:off x="2086899" y="2244012"/>
            <a:ext cx="8018202" cy="1392692"/>
            <a:chOff x="3206525" y="469579"/>
            <a:chExt cx="8018202" cy="1392692"/>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657601" y="1062921"/>
              <a:ext cx="7301692" cy="574388"/>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Cần phải có thông tin để ra quyết định</a:t>
              </a:r>
            </a:p>
          </p:txBody>
        </p:sp>
      </p:grpSp>
      <p:pic>
        <p:nvPicPr>
          <p:cNvPr id="9" name="Picture 8" descr="A toy figurine of a child holding a book&#10;&#10;Description automatically generated with low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653" y="3788047"/>
            <a:ext cx="2519615" cy="27805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859</Words>
  <Application>Microsoft Office PowerPoint</Application>
  <PresentationFormat>Widescreen</PresentationFormat>
  <Paragraphs>100</Paragraphs>
  <Slides>14</Slides>
  <Notes>2</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14</vt:i4>
      </vt:variant>
    </vt:vector>
  </HeadingPairs>
  <TitlesOfParts>
    <vt:vector size="35" baseType="lpstr">
      <vt:lpstr>等线</vt:lpstr>
      <vt:lpstr>HP001 4 hàng</vt:lpstr>
      <vt:lpstr>iCiel Cadena</vt:lpstr>
      <vt:lpstr>Microsoft YaHei</vt:lpstr>
      <vt:lpstr>SVN-Adam Gorry</vt:lpstr>
      <vt:lpstr>SVN-Androgyne</vt:lpstr>
      <vt:lpstr>SVN-Avo</vt:lpstr>
      <vt:lpstr>SVN-SAF</vt:lpstr>
      <vt:lpstr>UTM Avo</vt:lpstr>
      <vt:lpstr>UTM Bienvenue</vt:lpstr>
      <vt:lpstr>UTM HelvetIns</vt:lpstr>
      <vt:lpstr>UVF Salome</vt:lpstr>
      <vt:lpstr>方正黑体_GBK</vt:lpstr>
      <vt:lpstr>Arial</vt:lpstr>
      <vt:lpstr>Baskerville Old Face</vt:lpstr>
      <vt:lpstr>Calibri</vt:lpstr>
      <vt:lpstr>Segoe Print</vt:lpstr>
      <vt:lpstr>Times New Roman</vt:lpstr>
      <vt:lpstr>Wingdings</vt:lpstr>
      <vt:lpstr>Wingdings 2</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193</cp:revision>
  <dcterms:created xsi:type="dcterms:W3CDTF">2021-11-14T08:33:00Z</dcterms:created>
  <dcterms:modified xsi:type="dcterms:W3CDTF">2025-01-12T08:40:31Z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BCFBF5C052B54231BB6ACDDBAAAAB80A</vt:lpwstr>
  </property>
  <property fmtid="{D5CDD505-2E9C-101B-9397-08002B2CF9AE}" pid="3" name="KSOProductBuildVer">
    <vt:lpwstr>1033-11.2.0.11306</vt:lpwstr>
  </property>
</Properties>
</file>