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8" r:id="rId2"/>
    <p:sldId id="3070" r:id="rId3"/>
    <p:sldId id="3071" r:id="rId4"/>
    <p:sldId id="3032" r:id="rId5"/>
    <p:sldId id="3144" r:id="rId6"/>
    <p:sldId id="3145" r:id="rId7"/>
    <p:sldId id="3146" r:id="rId8"/>
    <p:sldId id="3033" r:id="rId9"/>
    <p:sldId id="3034" r:id="rId10"/>
    <p:sldId id="3147" r:id="rId11"/>
    <p:sldId id="314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8" d="100"/>
          <a:sy n="88" d="100"/>
        </p:scale>
        <p:origin x="49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8263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a16="http://schemas.microsoft.com/office/drawing/2014/main" xmlns="" id="{ADC06C8B-4021-4D6D-A663-674E8E9384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4" name="Picture 3">
            <a:extLst>
              <a:ext uri="{FF2B5EF4-FFF2-40B4-BE49-F238E27FC236}">
                <a16:creationId xmlns:a16="http://schemas.microsoft.com/office/drawing/2014/main" xmlns="" id="{FEF16915-5894-4DDC-89BA-C0CB8EBF8CC0}"/>
              </a:ext>
            </a:extLst>
          </p:cNvPr>
          <p:cNvPicPr>
            <a:picLocks noChangeAspect="1"/>
          </p:cNvPicPr>
          <p:nvPr userDrawn="1"/>
        </p:nvPicPr>
        <p:blipFill>
          <a:blip r:embed="rId3"/>
          <a:stretch>
            <a:fillRect/>
          </a:stretch>
        </p:blipFill>
        <p:spPr>
          <a:xfrm>
            <a:off x="11325267" y="28039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61" r:id="rId2"/>
    <p:sldLayoutId id="214748375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png"/><Relationship Id="rId18" Type="http://schemas.microsoft.com/office/2007/relationships/hdphoto" Target="../media/hdphoto9.wdp"/><Relationship Id="rId3" Type="http://schemas.microsoft.com/office/2007/relationships/hdphoto" Target="../media/hdphoto3.wdp"/><Relationship Id="rId21" Type="http://schemas.openxmlformats.org/officeDocument/2006/relationships/image" Target="../media/image58.svg"/><Relationship Id="rId7" Type="http://schemas.openxmlformats.org/officeDocument/2006/relationships/image" Target="../media/image39.png"/><Relationship Id="rId12" Type="http://schemas.openxmlformats.org/officeDocument/2006/relationships/image" Target="../media/image42.png"/><Relationship Id="rId17" Type="http://schemas.openxmlformats.org/officeDocument/2006/relationships/image" Target="../media/image45.png"/><Relationship Id="rId2" Type="http://schemas.openxmlformats.org/officeDocument/2006/relationships/image" Target="../media/image36.png"/><Relationship Id="rId16" Type="http://schemas.microsoft.com/office/2007/relationships/hdphoto" Target="../media/hdphoto8.wdp"/><Relationship Id="rId20" Type="http://schemas.openxmlformats.org/officeDocument/2006/relationships/image" Target="../media/image47.png"/><Relationship Id="rId1" Type="http://schemas.openxmlformats.org/officeDocument/2006/relationships/slideLayout" Target="../slideLayouts/slideLayout3.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38.png"/><Relationship Id="rId15" Type="http://schemas.openxmlformats.org/officeDocument/2006/relationships/image" Target="../media/image44.png"/><Relationship Id="rId10" Type="http://schemas.openxmlformats.org/officeDocument/2006/relationships/image" Target="../media/image41.png"/><Relationship Id="rId19" Type="http://schemas.openxmlformats.org/officeDocument/2006/relationships/image" Target="../media/image46.png"/><Relationship Id="rId4" Type="http://schemas.openxmlformats.org/officeDocument/2006/relationships/image" Target="../media/image37.png"/><Relationship Id="rId9" Type="http://schemas.microsoft.com/office/2007/relationships/hdphoto" Target="../media/hdphoto5.wdp"/><Relationship Id="rId14" Type="http://schemas.microsoft.com/office/2007/relationships/hdphoto" Target="../media/hdphoto7.wdp"/><Relationship Id="rId22"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7" Type="http://schemas.openxmlformats.org/officeDocument/2006/relationships/image" Target="../media/image20.sv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8.sv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0.sv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25.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8.sv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0.svg"/><Relationship Id="rId10"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25.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xmlns="" id="{7657DDF4-7E1F-416D-8826-3D2CBD2EFF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848" y="1999351"/>
            <a:ext cx="6279424" cy="1938696"/>
          </a:xfrm>
          <a:prstGeom prst="rect">
            <a:avLst/>
          </a:prstGeom>
        </p:spPr>
      </p:pic>
      <p:pic>
        <p:nvPicPr>
          <p:cNvPr id="8" name="Picture 7">
            <a:extLst>
              <a:ext uri="{FF2B5EF4-FFF2-40B4-BE49-F238E27FC236}">
                <a16:creationId xmlns:a16="http://schemas.microsoft.com/office/drawing/2014/main" xmlns="" id="{971C5F41-AD43-42A2-B81F-559372026260}"/>
              </a:ext>
            </a:extLst>
          </p:cNvPr>
          <p:cNvPicPr>
            <a:picLocks noChangeAspect="1"/>
          </p:cNvPicPr>
          <p:nvPr/>
        </p:nvPicPr>
        <p:blipFill>
          <a:blip r:embed="rId8"/>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xmlns="" id="{0B8BCE73-D206-4080-9A2B-983D53EB60D8}"/>
              </a:ext>
            </a:extLst>
          </p:cNvPr>
          <p:cNvPicPr>
            <a:picLocks noChangeAspect="1"/>
          </p:cNvPicPr>
          <p:nvPr/>
        </p:nvPicPr>
        <p:blipFill>
          <a:blip r:embed="rId9"/>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1179889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EE51DCA-22CC-4CA7-9CF7-779BA27881B4}"/>
              </a:ext>
            </a:extLst>
          </p:cNvPr>
          <p:cNvSpPr/>
          <p:nvPr/>
        </p:nvSpPr>
        <p:spPr>
          <a:xfrm>
            <a:off x="532200" y="1431490"/>
            <a:ext cx="10640905"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sắp xếp các loại rau quả dưới đây vào ba hộp cho phù hợp:</a:t>
            </a:r>
          </a:p>
        </p:txBody>
      </p:sp>
      <p:grpSp>
        <p:nvGrpSpPr>
          <p:cNvPr id="34" name="Group 33">
            <a:extLst>
              <a:ext uri="{FF2B5EF4-FFF2-40B4-BE49-F238E27FC236}">
                <a16:creationId xmlns:a16="http://schemas.microsoft.com/office/drawing/2014/main" xmlns="" id="{2CD1F933-2AE0-438A-AD78-D8B172B97A01}"/>
              </a:ext>
            </a:extLst>
          </p:cNvPr>
          <p:cNvGrpSpPr/>
          <p:nvPr/>
        </p:nvGrpSpPr>
        <p:grpSpPr>
          <a:xfrm>
            <a:off x="7464548" y="2412807"/>
            <a:ext cx="1724415" cy="874782"/>
            <a:chOff x="7261787" y="1988632"/>
            <a:chExt cx="1724415" cy="874782"/>
          </a:xfrm>
        </p:grpSpPr>
        <p:sp>
          <p:nvSpPr>
            <p:cNvPr id="23" name="Rectangle: Rounded Corners 22">
              <a:extLst>
                <a:ext uri="{FF2B5EF4-FFF2-40B4-BE49-F238E27FC236}">
                  <a16:creationId xmlns:a16="http://schemas.microsoft.com/office/drawing/2014/main" xmlns="" id="{EE2DC058-C044-4E54-B205-CEAFC71E4539}"/>
                </a:ext>
              </a:extLst>
            </p:cNvPr>
            <p:cNvSpPr/>
            <p:nvPr/>
          </p:nvSpPr>
          <p:spPr>
            <a:xfrm>
              <a:off x="7261787" y="1988632"/>
              <a:ext cx="1314211" cy="596969"/>
            </a:xfrm>
            <a:prstGeom prst="round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b="1">
                  <a:latin typeface="UTM Avo" panose="02040603050506020204" pitchFamily="18" charset="0"/>
                </a:rPr>
                <a:t>cà rốt</a:t>
              </a:r>
            </a:p>
          </p:txBody>
        </p:sp>
        <p:pic>
          <p:nvPicPr>
            <p:cNvPr id="33" name="Picture 32" descr="A group of carrots&#10;&#10;Description automatically generated">
              <a:extLst>
                <a:ext uri="{FF2B5EF4-FFF2-40B4-BE49-F238E27FC236}">
                  <a16:creationId xmlns:a16="http://schemas.microsoft.com/office/drawing/2014/main" xmlns="" id="{EEC6BED8-9CD7-434F-BDEE-B350FAD11F1A}"/>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5357" r="90000">
                          <a14:foregroundMark x1="5357" y1="66786" x2="5357" y2="66786"/>
                        </a14:backgroundRemoval>
                      </a14:imgEffect>
                    </a14:imgLayer>
                  </a14:imgProps>
                </a:ext>
                <a:ext uri="{28A0092B-C50C-407E-A947-70E740481C1C}">
                  <a14:useLocalDpi xmlns:a14="http://schemas.microsoft.com/office/drawing/2010/main" val="0"/>
                </a:ext>
              </a:extLst>
            </a:blip>
            <a:stretch>
              <a:fillRect/>
            </a:stretch>
          </p:blipFill>
          <p:spPr>
            <a:xfrm>
              <a:off x="8165793" y="2043005"/>
              <a:ext cx="820409" cy="820409"/>
            </a:xfrm>
            <a:prstGeom prst="rect">
              <a:avLst/>
            </a:prstGeom>
          </p:spPr>
        </p:pic>
      </p:grpSp>
      <p:grpSp>
        <p:nvGrpSpPr>
          <p:cNvPr id="37" name="Group 36">
            <a:extLst>
              <a:ext uri="{FF2B5EF4-FFF2-40B4-BE49-F238E27FC236}">
                <a16:creationId xmlns:a16="http://schemas.microsoft.com/office/drawing/2014/main" xmlns="" id="{4F47597F-2964-4896-BA9C-1226EB10D8BF}"/>
              </a:ext>
            </a:extLst>
          </p:cNvPr>
          <p:cNvGrpSpPr/>
          <p:nvPr/>
        </p:nvGrpSpPr>
        <p:grpSpPr>
          <a:xfrm>
            <a:off x="2776312" y="3367312"/>
            <a:ext cx="1638342" cy="805505"/>
            <a:chOff x="9285084" y="2792435"/>
            <a:chExt cx="1638342" cy="805505"/>
          </a:xfrm>
        </p:grpSpPr>
        <p:sp>
          <p:nvSpPr>
            <p:cNvPr id="27" name="Rectangle: Rounded Corners 26">
              <a:extLst>
                <a:ext uri="{FF2B5EF4-FFF2-40B4-BE49-F238E27FC236}">
                  <a16:creationId xmlns:a16="http://schemas.microsoft.com/office/drawing/2014/main" xmlns="" id="{5D0D2AF5-B84F-4C07-8B52-599D5EE2E9C2}"/>
                </a:ext>
              </a:extLst>
            </p:cNvPr>
            <p:cNvSpPr/>
            <p:nvPr/>
          </p:nvSpPr>
          <p:spPr>
            <a:xfrm>
              <a:off x="9285084" y="2792435"/>
              <a:ext cx="1315433" cy="596969"/>
            </a:xfrm>
            <a:prstGeom prst="round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b="1">
                  <a:latin typeface="UTM Avo" panose="02040603050506020204" pitchFamily="18" charset="0"/>
                </a:rPr>
                <a:t>nho</a:t>
              </a:r>
            </a:p>
          </p:txBody>
        </p:sp>
        <p:pic>
          <p:nvPicPr>
            <p:cNvPr id="36" name="Picture 35" descr="A close up of some grapes&#10;&#10;Description automatically generated with low confidence">
              <a:extLst>
                <a:ext uri="{FF2B5EF4-FFF2-40B4-BE49-F238E27FC236}">
                  <a16:creationId xmlns:a16="http://schemas.microsoft.com/office/drawing/2014/main" xmlns="" id="{76F8C6E8-23AC-48BF-9C32-078B858016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812" y="2863108"/>
              <a:ext cx="584614" cy="734832"/>
            </a:xfrm>
            <a:prstGeom prst="rect">
              <a:avLst/>
            </a:prstGeom>
          </p:spPr>
        </p:pic>
      </p:grpSp>
      <p:grpSp>
        <p:nvGrpSpPr>
          <p:cNvPr id="93" name="Group 92">
            <a:extLst>
              <a:ext uri="{FF2B5EF4-FFF2-40B4-BE49-F238E27FC236}">
                <a16:creationId xmlns:a16="http://schemas.microsoft.com/office/drawing/2014/main" xmlns="" id="{EDD90CE8-6695-4CBD-B86C-30BE516A6FC1}"/>
              </a:ext>
            </a:extLst>
          </p:cNvPr>
          <p:cNvGrpSpPr/>
          <p:nvPr/>
        </p:nvGrpSpPr>
        <p:grpSpPr>
          <a:xfrm>
            <a:off x="1152141" y="2270216"/>
            <a:ext cx="1679488" cy="891355"/>
            <a:chOff x="1524754" y="1628919"/>
            <a:chExt cx="1679488" cy="891355"/>
          </a:xfrm>
        </p:grpSpPr>
        <p:sp>
          <p:nvSpPr>
            <p:cNvPr id="6" name="Rectangle: Rounded Corners 5">
              <a:extLst>
                <a:ext uri="{FF2B5EF4-FFF2-40B4-BE49-F238E27FC236}">
                  <a16:creationId xmlns:a16="http://schemas.microsoft.com/office/drawing/2014/main" xmlns="" id="{DBFE4639-EFBC-4415-BF6C-2911264E9533}"/>
                </a:ext>
              </a:extLst>
            </p:cNvPr>
            <p:cNvSpPr/>
            <p:nvPr/>
          </p:nvSpPr>
          <p:spPr>
            <a:xfrm>
              <a:off x="1524754" y="1789864"/>
              <a:ext cx="1179368" cy="59696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200" b="1">
                  <a:latin typeface="UTM Avo" panose="02040603050506020204" pitchFamily="18" charset="0"/>
                </a:rPr>
                <a:t>nhãn</a:t>
              </a:r>
            </a:p>
          </p:txBody>
        </p:sp>
        <p:pic>
          <p:nvPicPr>
            <p:cNvPr id="92" name="Picture 91">
              <a:extLst>
                <a:ext uri="{FF2B5EF4-FFF2-40B4-BE49-F238E27FC236}">
                  <a16:creationId xmlns:a16="http://schemas.microsoft.com/office/drawing/2014/main" xmlns="" id="{15E32720-A4D3-41FE-8D3A-319AA9A97B2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21" b="89655" l="9174" r="89908">
                          <a14:foregroundMark x1="26606" y1="26724" x2="26606" y2="26724"/>
                          <a14:foregroundMark x1="29358" y1="30172" x2="29358" y2="30172"/>
                          <a14:foregroundMark x1="41284" y1="89655" x2="41284" y2="89655"/>
                          <a14:foregroundMark x1="76147" y1="8621" x2="76147" y2="8621"/>
                          <a14:backgroundMark x1="42202" y1="42241" x2="42202" y2="42241"/>
                        </a14:backgroundRemoval>
                      </a14:imgEffect>
                    </a14:imgLayer>
                  </a14:imgProps>
                </a:ext>
                <a:ext uri="{28A0092B-C50C-407E-A947-70E740481C1C}">
                  <a14:useLocalDpi xmlns:a14="http://schemas.microsoft.com/office/drawing/2010/main" val="0"/>
                </a:ext>
              </a:extLst>
            </a:blip>
            <a:stretch>
              <a:fillRect/>
            </a:stretch>
          </p:blipFill>
          <p:spPr>
            <a:xfrm flipH="1">
              <a:off x="2366675" y="1628919"/>
              <a:ext cx="837567" cy="891355"/>
            </a:xfrm>
            <a:prstGeom prst="rect">
              <a:avLst/>
            </a:prstGeom>
          </p:spPr>
        </p:pic>
      </p:grpSp>
      <p:grpSp>
        <p:nvGrpSpPr>
          <p:cNvPr id="100" name="Group 99">
            <a:extLst>
              <a:ext uri="{FF2B5EF4-FFF2-40B4-BE49-F238E27FC236}">
                <a16:creationId xmlns:a16="http://schemas.microsoft.com/office/drawing/2014/main" xmlns="" id="{AAE9390F-3C39-4F2F-8606-39E4E7926A1F}"/>
              </a:ext>
            </a:extLst>
          </p:cNvPr>
          <p:cNvGrpSpPr/>
          <p:nvPr/>
        </p:nvGrpSpPr>
        <p:grpSpPr>
          <a:xfrm>
            <a:off x="3047346" y="2240521"/>
            <a:ext cx="1870907" cy="784579"/>
            <a:chOff x="3047347" y="1619474"/>
            <a:chExt cx="1870907" cy="784579"/>
          </a:xfrm>
        </p:grpSpPr>
        <p:sp>
          <p:nvSpPr>
            <p:cNvPr id="21" name="Rectangle: Rounded Corners 20">
              <a:extLst>
                <a:ext uri="{FF2B5EF4-FFF2-40B4-BE49-F238E27FC236}">
                  <a16:creationId xmlns:a16="http://schemas.microsoft.com/office/drawing/2014/main" xmlns="" id="{64576EC3-297D-4DAD-9AE5-641B57EE029A}"/>
                </a:ext>
              </a:extLst>
            </p:cNvPr>
            <p:cNvSpPr/>
            <p:nvPr/>
          </p:nvSpPr>
          <p:spPr>
            <a:xfrm>
              <a:off x="3047347" y="1807084"/>
              <a:ext cx="1564221" cy="59696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a:latin typeface="UTM Avo" panose="02040603050506020204" pitchFamily="18" charset="0"/>
                </a:rPr>
                <a:t>d</a:t>
              </a:r>
              <a:r>
                <a:rPr lang="vi-VN" sz="2200" b="1">
                  <a:latin typeface="UTM Avo" panose="02040603050506020204" pitchFamily="18" charset="0"/>
                </a:rPr>
                <a:t>ưa</a:t>
              </a:r>
              <a:r>
                <a:rPr lang="en-US" sz="2200" b="1">
                  <a:latin typeface="UTM Avo" panose="02040603050506020204" pitchFamily="18" charset="0"/>
                </a:rPr>
                <a:t> hấu</a:t>
              </a:r>
            </a:p>
          </p:txBody>
        </p:sp>
        <p:pic>
          <p:nvPicPr>
            <p:cNvPr id="99" name="Picture 98" descr="A picture containing shape&#10;&#10;Description automatically generated">
              <a:extLst>
                <a:ext uri="{FF2B5EF4-FFF2-40B4-BE49-F238E27FC236}">
                  <a16:creationId xmlns:a16="http://schemas.microsoft.com/office/drawing/2014/main" xmlns="" id="{E46B4C29-1D92-46C4-9F0B-FABBF34D39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6904" y="1619474"/>
              <a:ext cx="551350" cy="475372"/>
            </a:xfrm>
            <a:prstGeom prst="rect">
              <a:avLst/>
            </a:prstGeom>
          </p:spPr>
        </p:pic>
      </p:grpSp>
      <p:grpSp>
        <p:nvGrpSpPr>
          <p:cNvPr id="105" name="Group 104">
            <a:extLst>
              <a:ext uri="{FF2B5EF4-FFF2-40B4-BE49-F238E27FC236}">
                <a16:creationId xmlns:a16="http://schemas.microsoft.com/office/drawing/2014/main" xmlns="" id="{65EA1947-7502-4197-BEFB-D291E1C8E559}"/>
              </a:ext>
            </a:extLst>
          </p:cNvPr>
          <p:cNvGrpSpPr/>
          <p:nvPr/>
        </p:nvGrpSpPr>
        <p:grpSpPr>
          <a:xfrm>
            <a:off x="9480050" y="2412807"/>
            <a:ext cx="2164305" cy="846867"/>
            <a:chOff x="7584704" y="3623824"/>
            <a:chExt cx="2164305" cy="846867"/>
          </a:xfrm>
        </p:grpSpPr>
        <p:sp>
          <p:nvSpPr>
            <p:cNvPr id="103" name="Rectangle: Rounded Corners 102">
              <a:extLst>
                <a:ext uri="{FF2B5EF4-FFF2-40B4-BE49-F238E27FC236}">
                  <a16:creationId xmlns:a16="http://schemas.microsoft.com/office/drawing/2014/main" xmlns="" id="{05CF27FF-8835-4E0E-805F-E800D56A7EC1}"/>
                </a:ext>
              </a:extLst>
            </p:cNvPr>
            <p:cNvSpPr/>
            <p:nvPr/>
          </p:nvSpPr>
          <p:spPr>
            <a:xfrm>
              <a:off x="7584704" y="3623824"/>
              <a:ext cx="1775665" cy="59696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200" b="1">
                  <a:latin typeface="UTM Avo" panose="02040603050506020204" pitchFamily="18" charset="0"/>
                </a:rPr>
                <a:t>mồng t</a:t>
              </a:r>
              <a:r>
                <a:rPr lang="vi-VN" sz="2200" b="1">
                  <a:latin typeface="UTM Avo" panose="02040603050506020204" pitchFamily="18" charset="0"/>
                </a:rPr>
                <a:t>ơi</a:t>
              </a:r>
              <a:endParaRPr lang="en-US" sz="2200" b="1">
                <a:latin typeface="UTM Avo" panose="02040603050506020204" pitchFamily="18" charset="0"/>
              </a:endParaRPr>
            </a:p>
          </p:txBody>
        </p:sp>
        <p:pic>
          <p:nvPicPr>
            <p:cNvPr id="104" name="Picture 103" descr="A group of green leaves&#10;&#10;Description automatically generated with low confidence">
              <a:extLst>
                <a:ext uri="{FF2B5EF4-FFF2-40B4-BE49-F238E27FC236}">
                  <a16:creationId xmlns:a16="http://schemas.microsoft.com/office/drawing/2014/main" xmlns="" id="{A6C5550F-4F6B-472D-A483-BD06B249428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483" b="87931" l="4587" r="92661">
                          <a14:foregroundMark x1="13761" y1="18103" x2="13761" y2="18103"/>
                          <a14:foregroundMark x1="13761" y1="13793" x2="13761" y2="13793"/>
                          <a14:foregroundMark x1="6422" y1="18103" x2="6422" y2="18103"/>
                          <a14:foregroundMark x1="92661" y1="43103" x2="92661" y2="43103"/>
                          <a14:foregroundMark x1="4587" y1="75000" x2="4587" y2="75000"/>
                        </a14:backgroundRemoval>
                      </a14:imgEffect>
                    </a14:imgLayer>
                  </a14:imgProps>
                </a:ext>
                <a:ext uri="{28A0092B-C50C-407E-A947-70E740481C1C}">
                  <a14:useLocalDpi xmlns:a14="http://schemas.microsoft.com/office/drawing/2010/main" val="0"/>
                </a:ext>
              </a:extLst>
            </a:blip>
            <a:stretch>
              <a:fillRect/>
            </a:stretch>
          </p:blipFill>
          <p:spPr>
            <a:xfrm>
              <a:off x="9053655" y="3730682"/>
              <a:ext cx="695354" cy="740009"/>
            </a:xfrm>
            <a:prstGeom prst="rect">
              <a:avLst/>
            </a:prstGeom>
          </p:spPr>
        </p:pic>
      </p:grpSp>
      <p:grpSp>
        <p:nvGrpSpPr>
          <p:cNvPr id="108" name="Group 107">
            <a:extLst>
              <a:ext uri="{FF2B5EF4-FFF2-40B4-BE49-F238E27FC236}">
                <a16:creationId xmlns:a16="http://schemas.microsoft.com/office/drawing/2014/main" xmlns="" id="{2E066902-0524-4214-9721-01701A162B1B}"/>
              </a:ext>
            </a:extLst>
          </p:cNvPr>
          <p:cNvGrpSpPr/>
          <p:nvPr/>
        </p:nvGrpSpPr>
        <p:grpSpPr>
          <a:xfrm>
            <a:off x="532200" y="3366887"/>
            <a:ext cx="1651400" cy="876923"/>
            <a:chOff x="98610" y="4330186"/>
            <a:chExt cx="1651400" cy="876923"/>
          </a:xfrm>
        </p:grpSpPr>
        <p:sp>
          <p:nvSpPr>
            <p:cNvPr id="24" name="Rectangle: Rounded Corners 23">
              <a:extLst>
                <a:ext uri="{FF2B5EF4-FFF2-40B4-BE49-F238E27FC236}">
                  <a16:creationId xmlns:a16="http://schemas.microsoft.com/office/drawing/2014/main" xmlns="" id="{4C386A75-E8C5-4A4F-8268-C804F943F535}"/>
                </a:ext>
              </a:extLst>
            </p:cNvPr>
            <p:cNvSpPr/>
            <p:nvPr/>
          </p:nvSpPr>
          <p:spPr>
            <a:xfrm>
              <a:off x="779781" y="4330186"/>
              <a:ext cx="970229" cy="596969"/>
            </a:xfrm>
            <a:prstGeom prst="round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b="1">
                  <a:latin typeface="UTM Avo" panose="02040603050506020204" pitchFamily="18" charset="0"/>
                </a:rPr>
                <a:t>mít</a:t>
              </a:r>
            </a:p>
          </p:txBody>
        </p:sp>
        <p:pic>
          <p:nvPicPr>
            <p:cNvPr id="107" name="Picture 106" descr="A picture containing fruit, green, jackfruit&#10;&#10;Description automatically generated">
              <a:extLst>
                <a:ext uri="{FF2B5EF4-FFF2-40B4-BE49-F238E27FC236}">
                  <a16:creationId xmlns:a16="http://schemas.microsoft.com/office/drawing/2014/main" xmlns="" id="{0A5ADD0D-E34B-4ABF-91E8-822CC9BE3EC0}"/>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8610" y="4334896"/>
              <a:ext cx="1163760" cy="872213"/>
            </a:xfrm>
            <a:prstGeom prst="rect">
              <a:avLst/>
            </a:prstGeom>
          </p:spPr>
        </p:pic>
      </p:grpSp>
      <p:grpSp>
        <p:nvGrpSpPr>
          <p:cNvPr id="114" name="Group 113">
            <a:extLst>
              <a:ext uri="{FF2B5EF4-FFF2-40B4-BE49-F238E27FC236}">
                <a16:creationId xmlns:a16="http://schemas.microsoft.com/office/drawing/2014/main" xmlns="" id="{ADBBB216-833F-4BEE-B0E0-0307D4F3887D}"/>
              </a:ext>
            </a:extLst>
          </p:cNvPr>
          <p:cNvGrpSpPr/>
          <p:nvPr/>
        </p:nvGrpSpPr>
        <p:grpSpPr>
          <a:xfrm>
            <a:off x="4932688" y="3360825"/>
            <a:ext cx="2130127" cy="928208"/>
            <a:chOff x="7905971" y="3594043"/>
            <a:chExt cx="2130127" cy="928208"/>
          </a:xfrm>
        </p:grpSpPr>
        <p:sp>
          <p:nvSpPr>
            <p:cNvPr id="28" name="Rectangle: Rounded Corners 27">
              <a:extLst>
                <a:ext uri="{FF2B5EF4-FFF2-40B4-BE49-F238E27FC236}">
                  <a16:creationId xmlns:a16="http://schemas.microsoft.com/office/drawing/2014/main" xmlns="" id="{B342E830-BD61-4D5A-A505-B7005B487FAF}"/>
                </a:ext>
              </a:extLst>
            </p:cNvPr>
            <p:cNvSpPr/>
            <p:nvPr/>
          </p:nvSpPr>
          <p:spPr>
            <a:xfrm>
              <a:off x="7905971" y="3594043"/>
              <a:ext cx="1684546" cy="596969"/>
            </a:xfrm>
            <a:prstGeom prst="round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b="1">
                  <a:latin typeface="UTM Avo" panose="02040603050506020204" pitchFamily="18" charset="0"/>
                </a:rPr>
                <a:t>khoai tây</a:t>
              </a:r>
            </a:p>
          </p:txBody>
        </p:sp>
        <p:pic>
          <p:nvPicPr>
            <p:cNvPr id="110" name="Picture 109" descr="A picture containing indoor&#10;&#10;Description automatically generated">
              <a:extLst>
                <a:ext uri="{FF2B5EF4-FFF2-40B4-BE49-F238E27FC236}">
                  <a16:creationId xmlns:a16="http://schemas.microsoft.com/office/drawing/2014/main" xmlns="" id="{B9EB3065-9291-49C0-8DCB-29AF02E3DE6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28142" y="3925282"/>
              <a:ext cx="807956" cy="596969"/>
            </a:xfrm>
            <a:prstGeom prst="rect">
              <a:avLst/>
            </a:prstGeom>
          </p:spPr>
        </p:pic>
      </p:grpSp>
      <p:grpSp>
        <p:nvGrpSpPr>
          <p:cNvPr id="113" name="Group 112">
            <a:extLst>
              <a:ext uri="{FF2B5EF4-FFF2-40B4-BE49-F238E27FC236}">
                <a16:creationId xmlns:a16="http://schemas.microsoft.com/office/drawing/2014/main" xmlns="" id="{D5B76582-0828-4677-9E4C-6DB89E714965}"/>
              </a:ext>
            </a:extLst>
          </p:cNvPr>
          <p:cNvGrpSpPr/>
          <p:nvPr/>
        </p:nvGrpSpPr>
        <p:grpSpPr>
          <a:xfrm>
            <a:off x="5306680" y="2047228"/>
            <a:ext cx="1888268" cy="977871"/>
            <a:chOff x="5306681" y="1426181"/>
            <a:chExt cx="1888268" cy="977871"/>
          </a:xfrm>
        </p:grpSpPr>
        <p:sp>
          <p:nvSpPr>
            <p:cNvPr id="22" name="Rectangle: Rounded Corners 21">
              <a:extLst>
                <a:ext uri="{FF2B5EF4-FFF2-40B4-BE49-F238E27FC236}">
                  <a16:creationId xmlns:a16="http://schemas.microsoft.com/office/drawing/2014/main" xmlns="" id="{2EE59B68-4D12-4EF0-9ED1-618CC785F0B1}"/>
                </a:ext>
              </a:extLst>
            </p:cNvPr>
            <p:cNvSpPr/>
            <p:nvPr/>
          </p:nvSpPr>
          <p:spPr>
            <a:xfrm>
              <a:off x="5306681" y="1807083"/>
              <a:ext cx="1462755" cy="59696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200" b="1">
                  <a:latin typeface="UTM Avo" panose="02040603050506020204" pitchFamily="18" charset="0"/>
                </a:rPr>
                <a:t>su hào</a:t>
              </a:r>
            </a:p>
          </p:txBody>
        </p:sp>
        <p:pic>
          <p:nvPicPr>
            <p:cNvPr id="112" name="Picture 111" descr="A picture containing vegetable, kohlrabi, green, plant&#10;&#10;Description automatically generated">
              <a:extLst>
                <a:ext uri="{FF2B5EF4-FFF2-40B4-BE49-F238E27FC236}">
                  <a16:creationId xmlns:a16="http://schemas.microsoft.com/office/drawing/2014/main" xmlns="" id="{E0BA691C-B022-444E-A148-4E6067617B95}"/>
                </a:ext>
              </a:extLst>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3059" r="92471">
                          <a14:foregroundMark x1="6941" y1="23647" x2="6941" y2="23647"/>
                          <a14:foregroundMark x1="3059" y1="22353" x2="3059" y2="22353"/>
                          <a14:foregroundMark x1="92471" y1="19647" x2="92471" y2="19647"/>
                        </a14:backgroundRemoval>
                      </a14:imgEffect>
                    </a14:imgLayer>
                  </a14:imgProps>
                </a:ext>
                <a:ext uri="{28A0092B-C50C-407E-A947-70E740481C1C}">
                  <a14:useLocalDpi xmlns:a14="http://schemas.microsoft.com/office/drawing/2010/main" val="0"/>
                </a:ext>
              </a:extLst>
            </a:blip>
            <a:stretch>
              <a:fillRect/>
            </a:stretch>
          </p:blipFill>
          <p:spPr>
            <a:xfrm>
              <a:off x="6280549" y="1426181"/>
              <a:ext cx="914400" cy="914400"/>
            </a:xfrm>
            <a:prstGeom prst="rect">
              <a:avLst/>
            </a:prstGeom>
          </p:spPr>
        </p:pic>
      </p:grpSp>
      <p:grpSp>
        <p:nvGrpSpPr>
          <p:cNvPr id="117" name="Group 116">
            <a:extLst>
              <a:ext uri="{FF2B5EF4-FFF2-40B4-BE49-F238E27FC236}">
                <a16:creationId xmlns:a16="http://schemas.microsoft.com/office/drawing/2014/main" xmlns="" id="{5F843BB9-85EE-44EF-A89B-92327AC1343B}"/>
              </a:ext>
            </a:extLst>
          </p:cNvPr>
          <p:cNvGrpSpPr/>
          <p:nvPr/>
        </p:nvGrpSpPr>
        <p:grpSpPr>
          <a:xfrm>
            <a:off x="9781831" y="3353735"/>
            <a:ext cx="1863751" cy="964964"/>
            <a:chOff x="10106952" y="2732688"/>
            <a:chExt cx="1863751" cy="964964"/>
          </a:xfrm>
        </p:grpSpPr>
        <p:sp>
          <p:nvSpPr>
            <p:cNvPr id="115" name="Rectangle: Rounded Corners 114">
              <a:extLst>
                <a:ext uri="{FF2B5EF4-FFF2-40B4-BE49-F238E27FC236}">
                  <a16:creationId xmlns:a16="http://schemas.microsoft.com/office/drawing/2014/main" xmlns="" id="{A97A9B0C-ED97-4BA8-A011-3F3EBD5296E6}"/>
                </a:ext>
              </a:extLst>
            </p:cNvPr>
            <p:cNvSpPr/>
            <p:nvPr/>
          </p:nvSpPr>
          <p:spPr>
            <a:xfrm>
              <a:off x="10106952" y="2734697"/>
              <a:ext cx="1394301" cy="59696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a:latin typeface="UTM Avo" panose="02040603050506020204" pitchFamily="18" charset="0"/>
                </a:rPr>
                <a:t>cà tím</a:t>
              </a:r>
            </a:p>
          </p:txBody>
        </p:sp>
        <p:pic>
          <p:nvPicPr>
            <p:cNvPr id="116" name="Picture 115">
              <a:extLst>
                <a:ext uri="{FF2B5EF4-FFF2-40B4-BE49-F238E27FC236}">
                  <a16:creationId xmlns:a16="http://schemas.microsoft.com/office/drawing/2014/main" xmlns="" id="{BA0CCA74-C5EC-4AA9-944D-BA59D9462F1B}"/>
                </a:ext>
              </a:extLst>
            </p:cNvPr>
            <p:cNvPicPr>
              <a:picLocks noChangeAspect="1"/>
            </p:cNvPicPr>
            <p:nvPr/>
          </p:nvPicPr>
          <p:blipFill rotWithShape="1">
            <a:blip r:embed="rId15">
              <a:extLst>
                <a:ext uri="{BEBA8EAE-BF5A-486C-A8C5-ECC9F3942E4B}">
                  <a14:imgProps xmlns:a14="http://schemas.microsoft.com/office/drawing/2010/main">
                    <a14:imgLayer r:embed="rId16">
                      <a14:imgEffect>
                        <a14:backgroundRemoval t="2586" b="93966" l="8257" r="88991">
                          <a14:foregroundMark x1="48624" y1="5172" x2="48624" y2="5172"/>
                          <a14:foregroundMark x1="48624" y1="89655" x2="48624" y2="89655"/>
                          <a14:foregroundMark x1="41284" y1="89655" x2="41284" y2="89655"/>
                          <a14:foregroundMark x1="37615" y1="88793" x2="37615" y2="88793"/>
                          <a14:foregroundMark x1="47706" y1="93966" x2="47706" y2="93966"/>
                        </a14:backgroundRemoval>
                      </a14:imgEffect>
                    </a14:imgLayer>
                  </a14:imgProps>
                </a:ext>
                <a:ext uri="{28A0092B-C50C-407E-A947-70E740481C1C}">
                  <a14:useLocalDpi xmlns:a14="http://schemas.microsoft.com/office/drawing/2010/main" val="0"/>
                </a:ext>
              </a:extLst>
            </a:blip>
            <a:srcRect b="-8258"/>
            <a:stretch/>
          </p:blipFill>
          <p:spPr>
            <a:xfrm>
              <a:off x="11133136" y="2732688"/>
              <a:ext cx="837567" cy="964964"/>
            </a:xfrm>
            <a:prstGeom prst="rect">
              <a:avLst/>
            </a:prstGeom>
          </p:spPr>
        </p:pic>
      </p:grpSp>
      <p:grpSp>
        <p:nvGrpSpPr>
          <p:cNvPr id="120" name="Group 119">
            <a:extLst>
              <a:ext uri="{FF2B5EF4-FFF2-40B4-BE49-F238E27FC236}">
                <a16:creationId xmlns:a16="http://schemas.microsoft.com/office/drawing/2014/main" xmlns="" id="{D77FBB16-7018-4116-AFEA-A0BC0590EC44}"/>
              </a:ext>
            </a:extLst>
          </p:cNvPr>
          <p:cNvGrpSpPr/>
          <p:nvPr/>
        </p:nvGrpSpPr>
        <p:grpSpPr>
          <a:xfrm>
            <a:off x="7386047" y="3360824"/>
            <a:ext cx="1994385" cy="914851"/>
            <a:chOff x="7386048" y="2739777"/>
            <a:chExt cx="1994385" cy="914851"/>
          </a:xfrm>
        </p:grpSpPr>
        <p:sp>
          <p:nvSpPr>
            <p:cNvPr id="29" name="Rectangle: Rounded Corners 28">
              <a:extLst>
                <a:ext uri="{FF2B5EF4-FFF2-40B4-BE49-F238E27FC236}">
                  <a16:creationId xmlns:a16="http://schemas.microsoft.com/office/drawing/2014/main" xmlns="" id="{1CB1B446-975A-4D96-972A-919C123DBC8D}"/>
                </a:ext>
              </a:extLst>
            </p:cNvPr>
            <p:cNvSpPr/>
            <p:nvPr/>
          </p:nvSpPr>
          <p:spPr>
            <a:xfrm>
              <a:off x="7386048" y="2739777"/>
              <a:ext cx="1644656" cy="59696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a:latin typeface="UTM Avo" panose="02040603050506020204" pitchFamily="18" charset="0"/>
                </a:rPr>
                <a:t>bắp cải</a:t>
              </a:r>
            </a:p>
          </p:txBody>
        </p:sp>
        <p:pic>
          <p:nvPicPr>
            <p:cNvPr id="119" name="Picture 118" descr="A head of lettuce&#10;&#10;Description automatically generated">
              <a:extLst>
                <a:ext uri="{FF2B5EF4-FFF2-40B4-BE49-F238E27FC236}">
                  <a16:creationId xmlns:a16="http://schemas.microsoft.com/office/drawing/2014/main" xmlns="" id="{E1C04798-EF1E-4CF6-9E7C-19057FA175A0}"/>
                </a:ext>
              </a:extLst>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8163" b="91071" l="8000" r="92889">
                          <a14:foregroundMark x1="8222" y1="53316" x2="8222" y2="53316"/>
                          <a14:foregroundMark x1="48667" y1="86990" x2="48667" y2="86990"/>
                          <a14:foregroundMark x1="42667" y1="87755" x2="42667" y2="87755"/>
                          <a14:foregroundMark x1="63556" y1="88010" x2="63556" y2="88010"/>
                          <a14:foregroundMark x1="93111" y1="56378" x2="93111" y2="56378"/>
                          <a14:foregroundMark x1="88000" y1="47959" x2="88000" y2="47959"/>
                          <a14:foregroundMark x1="62000" y1="8418" x2="62000" y2="8418"/>
                          <a14:foregroundMark x1="68889" y1="91071" x2="68889" y2="91071"/>
                        </a14:backgroundRemoval>
                      </a14:imgEffect>
                    </a14:imgLayer>
                  </a14:imgProps>
                </a:ext>
                <a:ext uri="{28A0092B-C50C-407E-A947-70E740481C1C}">
                  <a14:useLocalDpi xmlns:a14="http://schemas.microsoft.com/office/drawing/2010/main" val="0"/>
                </a:ext>
              </a:extLst>
            </a:blip>
            <a:stretch>
              <a:fillRect/>
            </a:stretch>
          </p:blipFill>
          <p:spPr>
            <a:xfrm>
              <a:off x="8680975" y="3045322"/>
              <a:ext cx="699458" cy="609306"/>
            </a:xfrm>
            <a:prstGeom prst="rect">
              <a:avLst/>
            </a:prstGeom>
          </p:spPr>
        </p:pic>
      </p:grpSp>
      <p:grpSp>
        <p:nvGrpSpPr>
          <p:cNvPr id="130" name="Group 129">
            <a:extLst>
              <a:ext uri="{FF2B5EF4-FFF2-40B4-BE49-F238E27FC236}">
                <a16:creationId xmlns:a16="http://schemas.microsoft.com/office/drawing/2014/main" xmlns="" id="{CAC55F97-7F22-4A5E-9316-9266B4EE8A68}"/>
              </a:ext>
            </a:extLst>
          </p:cNvPr>
          <p:cNvGrpSpPr/>
          <p:nvPr/>
        </p:nvGrpSpPr>
        <p:grpSpPr>
          <a:xfrm>
            <a:off x="999290" y="3785735"/>
            <a:ext cx="3554045" cy="2679309"/>
            <a:chOff x="999290" y="3785735"/>
            <a:chExt cx="3554045" cy="2679309"/>
          </a:xfrm>
        </p:grpSpPr>
        <p:grpSp>
          <p:nvGrpSpPr>
            <p:cNvPr id="87" name="Group 86">
              <a:extLst>
                <a:ext uri="{FF2B5EF4-FFF2-40B4-BE49-F238E27FC236}">
                  <a16:creationId xmlns:a16="http://schemas.microsoft.com/office/drawing/2014/main" xmlns="" id="{3119DA7E-B155-45A7-AA98-CC5A3CB4DBCB}"/>
                </a:ext>
              </a:extLst>
            </p:cNvPr>
            <p:cNvGrpSpPr/>
            <p:nvPr/>
          </p:nvGrpSpPr>
          <p:grpSpPr>
            <a:xfrm>
              <a:off x="999290" y="3785735"/>
              <a:ext cx="3554045" cy="2679309"/>
              <a:chOff x="1332728" y="1587945"/>
              <a:chExt cx="4172168" cy="3099700"/>
            </a:xfrm>
          </p:grpSpPr>
          <p:pic>
            <p:nvPicPr>
              <p:cNvPr id="88" name="Picture 87">
                <a:extLst>
                  <a:ext uri="{FF2B5EF4-FFF2-40B4-BE49-F238E27FC236}">
                    <a16:creationId xmlns:a16="http://schemas.microsoft.com/office/drawing/2014/main" xmlns="" id="{74D6DE40-7A2E-4DB9-892E-B0CAFD186910}"/>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332728" y="2335006"/>
                <a:ext cx="4172168" cy="2352639"/>
              </a:xfrm>
              <a:prstGeom prst="rect">
                <a:avLst/>
              </a:prstGeom>
            </p:spPr>
          </p:pic>
          <p:sp>
            <p:nvSpPr>
              <p:cNvPr id="89" name="Rectangle 88">
                <a:extLst>
                  <a:ext uri="{FF2B5EF4-FFF2-40B4-BE49-F238E27FC236}">
                    <a16:creationId xmlns:a16="http://schemas.microsoft.com/office/drawing/2014/main" xmlns="" id="{B6B45064-EB76-4CC4-8080-A5873D1D41E5}"/>
                  </a:ext>
                </a:extLst>
              </p:cNvPr>
              <p:cNvSpPr/>
              <p:nvPr/>
            </p:nvSpPr>
            <p:spPr>
              <a:xfrm>
                <a:off x="3314346" y="1587945"/>
                <a:ext cx="1028701" cy="573234"/>
              </a:xfrm>
              <a:prstGeom prst="rect">
                <a:avLst/>
              </a:prstGeom>
              <a:noFill/>
            </p:spPr>
            <p:txBody>
              <a:bodyPr wrap="square">
                <a:spAutoFit/>
              </a:bodyPr>
              <a:lstStyle/>
              <a:p>
                <a:pPr algn="ctr" defTabSz="342900">
                  <a:lnSpc>
                    <a:spcPct val="150000"/>
                  </a:lnSpc>
                </a:pPr>
                <a:r>
                  <a:rPr lang="en-US" sz="2400" b="1">
                    <a:solidFill>
                      <a:srgbClr val="FFFFFF"/>
                    </a:solidFill>
                    <a:latin typeface="UTM Avo" panose="02040603050506020204" pitchFamily="18" charset="0"/>
                    <a:cs typeface="Times New Roman" panose="02020603050405020304" pitchFamily="18" charset="0"/>
                  </a:rPr>
                  <a:t>rau</a:t>
                </a:r>
                <a:endParaRPr lang="vi-VN" sz="2400">
                  <a:solidFill>
                    <a:srgbClr val="FFFFFF"/>
                  </a:solidFill>
                  <a:latin typeface="UTM Avo" panose="02040603050506020204" pitchFamily="18" charset="0"/>
                  <a:cs typeface="Times New Roman" panose="02020603050405020304" pitchFamily="18" charset="0"/>
                </a:endParaRPr>
              </a:p>
            </p:txBody>
          </p:sp>
        </p:grpSp>
        <p:grpSp>
          <p:nvGrpSpPr>
            <p:cNvPr id="126" name="Group 125">
              <a:extLst>
                <a:ext uri="{FF2B5EF4-FFF2-40B4-BE49-F238E27FC236}">
                  <a16:creationId xmlns:a16="http://schemas.microsoft.com/office/drawing/2014/main" xmlns="" id="{F103E09F-5042-4C8B-B5AC-360356D87041}"/>
                </a:ext>
              </a:extLst>
            </p:cNvPr>
            <p:cNvGrpSpPr/>
            <p:nvPr/>
          </p:nvGrpSpPr>
          <p:grpSpPr>
            <a:xfrm rot="20643895">
              <a:off x="2657064" y="5408116"/>
              <a:ext cx="1553930" cy="700681"/>
              <a:chOff x="2520372" y="5499776"/>
              <a:chExt cx="1553930" cy="700681"/>
            </a:xfrm>
          </p:grpSpPr>
          <p:pic>
            <p:nvPicPr>
              <p:cNvPr id="123" name="Picture 4">
                <a:extLst>
                  <a:ext uri="{FF2B5EF4-FFF2-40B4-BE49-F238E27FC236}">
                    <a16:creationId xmlns:a16="http://schemas.microsoft.com/office/drawing/2014/main" xmlns="" id="{E005FFB5-4C26-4734-9E95-28DCA2C4184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520372" y="5499776"/>
                <a:ext cx="1553930" cy="700681"/>
              </a:xfrm>
              <a:prstGeom prst="rect">
                <a:avLst/>
              </a:prstGeom>
            </p:spPr>
          </p:pic>
          <p:sp>
            <p:nvSpPr>
              <p:cNvPr id="125" name="Rectangle 124">
                <a:extLst>
                  <a:ext uri="{FF2B5EF4-FFF2-40B4-BE49-F238E27FC236}">
                    <a16:creationId xmlns:a16="http://schemas.microsoft.com/office/drawing/2014/main" xmlns="" id="{CCF965DE-12E5-4492-9539-E3CC5FCE27B3}"/>
                  </a:ext>
                </a:extLst>
              </p:cNvPr>
              <p:cNvSpPr/>
              <p:nvPr/>
            </p:nvSpPr>
            <p:spPr>
              <a:xfrm rot="956105">
                <a:off x="2878553" y="5583504"/>
                <a:ext cx="837567" cy="533223"/>
              </a:xfrm>
              <a:prstGeom prst="rect">
                <a:avLst/>
              </a:prstGeom>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củ</a:t>
                </a:r>
                <a:endParaRPr lang="vi-VN" sz="2200">
                  <a:latin typeface="UTM Avo" panose="02040603050506020204" pitchFamily="18" charset="0"/>
                  <a:cs typeface="Times New Roman" panose="02020603050405020304" pitchFamily="18" charset="0"/>
                </a:endParaRPr>
              </a:p>
            </p:txBody>
          </p:sp>
        </p:grpSp>
      </p:grpSp>
      <p:grpSp>
        <p:nvGrpSpPr>
          <p:cNvPr id="131" name="Group 130">
            <a:extLst>
              <a:ext uri="{FF2B5EF4-FFF2-40B4-BE49-F238E27FC236}">
                <a16:creationId xmlns:a16="http://schemas.microsoft.com/office/drawing/2014/main" xmlns="" id="{45499FDD-6AFD-4597-8B4B-38B7DFC72BAD}"/>
              </a:ext>
            </a:extLst>
          </p:cNvPr>
          <p:cNvGrpSpPr/>
          <p:nvPr/>
        </p:nvGrpSpPr>
        <p:grpSpPr>
          <a:xfrm>
            <a:off x="4477837" y="4431477"/>
            <a:ext cx="3554045" cy="2033567"/>
            <a:chOff x="999290" y="4431477"/>
            <a:chExt cx="3554045" cy="2033567"/>
          </a:xfrm>
        </p:grpSpPr>
        <p:pic>
          <p:nvPicPr>
            <p:cNvPr id="136" name="Picture 135">
              <a:extLst>
                <a:ext uri="{FF2B5EF4-FFF2-40B4-BE49-F238E27FC236}">
                  <a16:creationId xmlns:a16="http://schemas.microsoft.com/office/drawing/2014/main" xmlns="" id="{5B9C967E-7172-439B-BBCD-16E94651EC8A}"/>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999290" y="4431477"/>
              <a:ext cx="3554045" cy="2033567"/>
            </a:xfrm>
            <a:prstGeom prst="rect">
              <a:avLst/>
            </a:prstGeom>
          </p:spPr>
        </p:pic>
        <p:grpSp>
          <p:nvGrpSpPr>
            <p:cNvPr id="133" name="Group 132">
              <a:extLst>
                <a:ext uri="{FF2B5EF4-FFF2-40B4-BE49-F238E27FC236}">
                  <a16:creationId xmlns:a16="http://schemas.microsoft.com/office/drawing/2014/main" xmlns="" id="{E81BA8AB-6297-4116-B8F5-7FCACFBE633D}"/>
                </a:ext>
              </a:extLst>
            </p:cNvPr>
            <p:cNvGrpSpPr/>
            <p:nvPr/>
          </p:nvGrpSpPr>
          <p:grpSpPr>
            <a:xfrm rot="20643895">
              <a:off x="2657064" y="5408116"/>
              <a:ext cx="1553930" cy="700681"/>
              <a:chOff x="2520372" y="5499776"/>
              <a:chExt cx="1553930" cy="700681"/>
            </a:xfrm>
          </p:grpSpPr>
          <p:pic>
            <p:nvPicPr>
              <p:cNvPr id="134" name="Picture 4">
                <a:extLst>
                  <a:ext uri="{FF2B5EF4-FFF2-40B4-BE49-F238E27FC236}">
                    <a16:creationId xmlns:a16="http://schemas.microsoft.com/office/drawing/2014/main" xmlns="" id="{B66114D7-D436-439C-9258-42609D31258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520372" y="5499776"/>
                <a:ext cx="1553930" cy="700681"/>
              </a:xfrm>
              <a:prstGeom prst="rect">
                <a:avLst/>
              </a:prstGeom>
            </p:spPr>
          </p:pic>
          <p:sp>
            <p:nvSpPr>
              <p:cNvPr id="135" name="Rectangle 134">
                <a:extLst>
                  <a:ext uri="{FF2B5EF4-FFF2-40B4-BE49-F238E27FC236}">
                    <a16:creationId xmlns:a16="http://schemas.microsoft.com/office/drawing/2014/main" xmlns="" id="{004A42B9-A9FA-408E-9453-474BBFFF0298}"/>
                  </a:ext>
                </a:extLst>
              </p:cNvPr>
              <p:cNvSpPr/>
              <p:nvPr/>
            </p:nvSpPr>
            <p:spPr>
              <a:xfrm rot="956105">
                <a:off x="2878553" y="5583504"/>
                <a:ext cx="837567" cy="533223"/>
              </a:xfrm>
              <a:prstGeom prst="rect">
                <a:avLst/>
              </a:prstGeom>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quả</a:t>
                </a:r>
                <a:endParaRPr lang="vi-VN" sz="2200">
                  <a:latin typeface="UTM Avo" panose="02040603050506020204" pitchFamily="18" charset="0"/>
                  <a:cs typeface="Times New Roman" panose="02020603050405020304" pitchFamily="18" charset="0"/>
                </a:endParaRPr>
              </a:p>
            </p:txBody>
          </p:sp>
        </p:grpSp>
      </p:grpSp>
      <p:grpSp>
        <p:nvGrpSpPr>
          <p:cNvPr id="138" name="Group 137">
            <a:extLst>
              <a:ext uri="{FF2B5EF4-FFF2-40B4-BE49-F238E27FC236}">
                <a16:creationId xmlns:a16="http://schemas.microsoft.com/office/drawing/2014/main" xmlns="" id="{E91AB874-80C1-4E86-AF1E-E5683BC08349}"/>
              </a:ext>
            </a:extLst>
          </p:cNvPr>
          <p:cNvGrpSpPr/>
          <p:nvPr/>
        </p:nvGrpSpPr>
        <p:grpSpPr>
          <a:xfrm>
            <a:off x="7956384" y="3785735"/>
            <a:ext cx="3554045" cy="2679309"/>
            <a:chOff x="999290" y="3785735"/>
            <a:chExt cx="3554045" cy="2679309"/>
          </a:xfrm>
        </p:grpSpPr>
        <p:grpSp>
          <p:nvGrpSpPr>
            <p:cNvPr id="139" name="Group 138">
              <a:extLst>
                <a:ext uri="{FF2B5EF4-FFF2-40B4-BE49-F238E27FC236}">
                  <a16:creationId xmlns:a16="http://schemas.microsoft.com/office/drawing/2014/main" xmlns="" id="{748EFB84-4400-4794-BD5C-BDC36538BEFC}"/>
                </a:ext>
              </a:extLst>
            </p:cNvPr>
            <p:cNvGrpSpPr/>
            <p:nvPr/>
          </p:nvGrpSpPr>
          <p:grpSpPr>
            <a:xfrm>
              <a:off x="999290" y="3785735"/>
              <a:ext cx="3554045" cy="2679309"/>
              <a:chOff x="1332728" y="1587945"/>
              <a:chExt cx="4172168" cy="3099700"/>
            </a:xfrm>
          </p:grpSpPr>
          <p:pic>
            <p:nvPicPr>
              <p:cNvPr id="143" name="Picture 142">
                <a:extLst>
                  <a:ext uri="{FF2B5EF4-FFF2-40B4-BE49-F238E27FC236}">
                    <a16:creationId xmlns:a16="http://schemas.microsoft.com/office/drawing/2014/main" xmlns="" id="{E8D8957C-F4F7-41F9-9DF9-3B1AB32C85F5}"/>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332728" y="2335006"/>
                <a:ext cx="4172168" cy="2352639"/>
              </a:xfrm>
              <a:prstGeom prst="rect">
                <a:avLst/>
              </a:prstGeom>
            </p:spPr>
          </p:pic>
          <p:sp>
            <p:nvSpPr>
              <p:cNvPr id="144" name="Rectangle 143">
                <a:extLst>
                  <a:ext uri="{FF2B5EF4-FFF2-40B4-BE49-F238E27FC236}">
                    <a16:creationId xmlns:a16="http://schemas.microsoft.com/office/drawing/2014/main" xmlns="" id="{4138E09D-BB19-4D8E-A01E-8BFC19145EE3}"/>
                  </a:ext>
                </a:extLst>
              </p:cNvPr>
              <p:cNvSpPr/>
              <p:nvPr/>
            </p:nvSpPr>
            <p:spPr>
              <a:xfrm>
                <a:off x="3314346" y="1587945"/>
                <a:ext cx="1028701" cy="573234"/>
              </a:xfrm>
              <a:prstGeom prst="rect">
                <a:avLst/>
              </a:prstGeom>
              <a:noFill/>
            </p:spPr>
            <p:txBody>
              <a:bodyPr wrap="square">
                <a:spAutoFit/>
              </a:bodyPr>
              <a:lstStyle/>
              <a:p>
                <a:pPr algn="ctr" defTabSz="342900">
                  <a:lnSpc>
                    <a:spcPct val="150000"/>
                  </a:lnSpc>
                </a:pPr>
                <a:r>
                  <a:rPr lang="en-US" sz="2400" b="1">
                    <a:solidFill>
                      <a:srgbClr val="FFFFFF"/>
                    </a:solidFill>
                    <a:latin typeface="UTM Avo" panose="02040603050506020204" pitchFamily="18" charset="0"/>
                    <a:cs typeface="Times New Roman" panose="02020603050405020304" pitchFamily="18" charset="0"/>
                  </a:rPr>
                  <a:t>rau</a:t>
                </a:r>
                <a:endParaRPr lang="vi-VN" sz="2400">
                  <a:solidFill>
                    <a:srgbClr val="FFFFFF"/>
                  </a:solidFill>
                  <a:latin typeface="UTM Avo" panose="02040603050506020204" pitchFamily="18" charset="0"/>
                  <a:cs typeface="Times New Roman" panose="02020603050405020304" pitchFamily="18" charset="0"/>
                </a:endParaRPr>
              </a:p>
            </p:txBody>
          </p:sp>
        </p:grpSp>
        <p:grpSp>
          <p:nvGrpSpPr>
            <p:cNvPr id="140" name="Group 139">
              <a:extLst>
                <a:ext uri="{FF2B5EF4-FFF2-40B4-BE49-F238E27FC236}">
                  <a16:creationId xmlns:a16="http://schemas.microsoft.com/office/drawing/2014/main" xmlns="" id="{DD0B7623-A6EE-4DF4-BA8E-261BC822276B}"/>
                </a:ext>
              </a:extLst>
            </p:cNvPr>
            <p:cNvGrpSpPr/>
            <p:nvPr/>
          </p:nvGrpSpPr>
          <p:grpSpPr>
            <a:xfrm rot="20643895">
              <a:off x="2657064" y="5408116"/>
              <a:ext cx="1553930" cy="700681"/>
              <a:chOff x="2520372" y="5499776"/>
              <a:chExt cx="1553930" cy="700681"/>
            </a:xfrm>
          </p:grpSpPr>
          <p:pic>
            <p:nvPicPr>
              <p:cNvPr id="141" name="Picture 4">
                <a:extLst>
                  <a:ext uri="{FF2B5EF4-FFF2-40B4-BE49-F238E27FC236}">
                    <a16:creationId xmlns:a16="http://schemas.microsoft.com/office/drawing/2014/main" xmlns="" id="{5D915BA9-1148-48C8-AB76-073222A30CD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520372" y="5499776"/>
                <a:ext cx="1553930" cy="700681"/>
              </a:xfrm>
              <a:prstGeom prst="rect">
                <a:avLst/>
              </a:prstGeom>
            </p:spPr>
          </p:pic>
          <p:sp>
            <p:nvSpPr>
              <p:cNvPr id="142" name="Rectangle 141">
                <a:extLst>
                  <a:ext uri="{FF2B5EF4-FFF2-40B4-BE49-F238E27FC236}">
                    <a16:creationId xmlns:a16="http://schemas.microsoft.com/office/drawing/2014/main" xmlns="" id="{2417B15F-7325-4E69-B049-6BE100E420DF}"/>
                  </a:ext>
                </a:extLst>
              </p:cNvPr>
              <p:cNvSpPr/>
              <p:nvPr/>
            </p:nvSpPr>
            <p:spPr>
              <a:xfrm rot="956105">
                <a:off x="2878553" y="5583504"/>
                <a:ext cx="837567"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rau</a:t>
                </a:r>
                <a:endParaRPr lang="vi-VN" sz="2200">
                  <a:latin typeface="UTM Avo" panose="02040603050506020204" pitchFamily="18" charset="0"/>
                  <a:cs typeface="Times New Roman" panose="02020603050405020304" pitchFamily="18" charset="0"/>
                </a:endParaRPr>
              </a:p>
            </p:txBody>
          </p:sp>
        </p:grpSp>
      </p:grpSp>
      <p:grpSp>
        <p:nvGrpSpPr>
          <p:cNvPr id="145" name="Group 144">
            <a:extLst>
              <a:ext uri="{FF2B5EF4-FFF2-40B4-BE49-F238E27FC236}">
                <a16:creationId xmlns:a16="http://schemas.microsoft.com/office/drawing/2014/main" xmlns="" id="{4A0FF701-207F-4255-888B-EFCCE8065509}"/>
              </a:ext>
            </a:extLst>
          </p:cNvPr>
          <p:cNvGrpSpPr/>
          <p:nvPr/>
        </p:nvGrpSpPr>
        <p:grpSpPr>
          <a:xfrm>
            <a:off x="414536" y="410130"/>
            <a:ext cx="3761537" cy="1014929"/>
            <a:chOff x="371924" y="467376"/>
            <a:chExt cx="3761537" cy="1014929"/>
          </a:xfrm>
        </p:grpSpPr>
        <p:pic>
          <p:nvPicPr>
            <p:cNvPr id="146" name="Picture 145">
              <a:extLst>
                <a:ext uri="{FF2B5EF4-FFF2-40B4-BE49-F238E27FC236}">
                  <a16:creationId xmlns:a16="http://schemas.microsoft.com/office/drawing/2014/main" xmlns="" id="{0372782A-CC5D-4335-AD43-8B6ADEFEAF3D}"/>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47" name="Rectangle 146">
              <a:extLst>
                <a:ext uri="{FF2B5EF4-FFF2-40B4-BE49-F238E27FC236}">
                  <a16:creationId xmlns:a16="http://schemas.microsoft.com/office/drawing/2014/main" xmlns="" id="{ABC0662B-D1A7-4A4C-BB29-D2ACE613F9B8}"/>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725742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86E16C9-BE02-4CD9-91A9-B5B042AB0562}"/>
              </a:ext>
            </a:extLst>
          </p:cNvPr>
          <p:cNvPicPr>
            <a:picLocks noChangeAspect="1"/>
          </p:cNvPicPr>
          <p:nvPr/>
        </p:nvPicPr>
        <p:blipFill>
          <a:blip r:embed="rId2"/>
          <a:stretch>
            <a:fillRect/>
          </a:stretch>
        </p:blipFill>
        <p:spPr>
          <a:xfrm>
            <a:off x="9032240" y="483213"/>
            <a:ext cx="2766282" cy="2239371"/>
          </a:xfrm>
          <a:prstGeom prst="rect">
            <a:avLst/>
          </a:prstGeom>
        </p:spPr>
      </p:pic>
      <p:sp>
        <p:nvSpPr>
          <p:cNvPr id="10" name="Rectangle 9">
            <a:extLst>
              <a:ext uri="{FF2B5EF4-FFF2-40B4-BE49-F238E27FC236}">
                <a16:creationId xmlns:a16="http://schemas.microsoft.com/office/drawing/2014/main" xmlns="" id="{2EE51DCA-22CC-4CA7-9CF7-779BA27881B4}"/>
              </a:ext>
            </a:extLst>
          </p:cNvPr>
          <p:cNvSpPr/>
          <p:nvPr/>
        </p:nvSpPr>
        <p:spPr>
          <a:xfrm>
            <a:off x="551805" y="435240"/>
            <a:ext cx="8358515" cy="2335319"/>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An đố Minh: Sắp xếp các số từ 1 đến 20</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(gọi là dữ liệu) vào hai nhóm sao cho mỗi nhóm có 10 số và các số trong cùng một nhóm phải có điểm chung. Em hãy giúp Minh thực hiện yêu cầu của An nhé.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Em hãy chọn một bạn trong lớp để đưa ra yêu cầu sắp xếp khác.</a:t>
            </a:r>
          </a:p>
        </p:txBody>
      </p:sp>
      <p:grpSp>
        <p:nvGrpSpPr>
          <p:cNvPr id="21" name="Group 20">
            <a:extLst>
              <a:ext uri="{FF2B5EF4-FFF2-40B4-BE49-F238E27FC236}">
                <a16:creationId xmlns:a16="http://schemas.microsoft.com/office/drawing/2014/main" xmlns="" id="{B9B20E3B-097F-434D-9D9C-86BCFD163898}"/>
              </a:ext>
            </a:extLst>
          </p:cNvPr>
          <p:cNvGrpSpPr/>
          <p:nvPr/>
        </p:nvGrpSpPr>
        <p:grpSpPr>
          <a:xfrm>
            <a:off x="569350" y="2969727"/>
            <a:ext cx="3761537" cy="1181202"/>
            <a:chOff x="371924" y="384240"/>
            <a:chExt cx="3761537" cy="1181202"/>
          </a:xfrm>
        </p:grpSpPr>
        <p:pic>
          <p:nvPicPr>
            <p:cNvPr id="22" name="Picture 21">
              <a:extLst>
                <a:ext uri="{FF2B5EF4-FFF2-40B4-BE49-F238E27FC236}">
                  <a16:creationId xmlns:a16="http://schemas.microsoft.com/office/drawing/2014/main" xmlns="" id="{1774C2D1-07F5-4CAA-8FF8-FEE153D6C45C}"/>
                </a:ext>
              </a:extLst>
            </p:cNvPr>
            <p:cNvPicPr>
              <a:picLocks noChangeAspect="1"/>
            </p:cNvPicPr>
            <p:nvPr/>
          </p:nvPicPr>
          <p:blipFill>
            <a:blip r:embed="rId3"/>
            <a:stretch>
              <a:fillRect/>
            </a:stretch>
          </p:blipFill>
          <p:spPr>
            <a:xfrm>
              <a:off x="371924" y="384240"/>
              <a:ext cx="1280271" cy="1181202"/>
            </a:xfrm>
            <a:prstGeom prst="rect">
              <a:avLst/>
            </a:prstGeom>
          </p:spPr>
        </p:pic>
        <p:sp>
          <p:nvSpPr>
            <p:cNvPr id="23" name="Rectangle 22">
              <a:extLst>
                <a:ext uri="{FF2B5EF4-FFF2-40B4-BE49-F238E27FC236}">
                  <a16:creationId xmlns:a16="http://schemas.microsoft.com/office/drawing/2014/main" xmlns="" id="{4A308CFD-FB9E-481A-AA05-9344197C39B3}"/>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xmlns="" id="{F7D0612C-D1D1-443A-8890-54636399992B}"/>
              </a:ext>
            </a:extLst>
          </p:cNvPr>
          <p:cNvSpPr/>
          <p:nvPr/>
        </p:nvSpPr>
        <p:spPr>
          <a:xfrm>
            <a:off x="551805" y="4265849"/>
            <a:ext cx="1080984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nêu một ví dụ ở trường hoặc ở gia đình mà em thấy nhờ sắp xếp</a:t>
            </a:r>
            <a:r>
              <a:rPr lang="en-US" sz="2000">
                <a:latin typeface="UTM Avo" panose="02040603050506020204" pitchFamily="18" charset="0"/>
                <a:cs typeface="Times New Roman" panose="02020603050405020304" pitchFamily="18" charset="0"/>
              </a:rPr>
              <a:t> h</a:t>
            </a:r>
            <a:r>
              <a:rPr lang="vi-VN" sz="2000">
                <a:latin typeface="UTM Avo" panose="02040603050506020204" pitchFamily="18" charset="0"/>
                <a:cs typeface="Times New Roman" panose="02020603050405020304" pitchFamily="18" charset="0"/>
              </a:rPr>
              <a:t>ợp lí, việc tìm kiếm sẽ nhanh hơn.</a:t>
            </a:r>
          </a:p>
        </p:txBody>
      </p:sp>
      <p:sp>
        <p:nvSpPr>
          <p:cNvPr id="25" name="Rectangle 24">
            <a:extLst>
              <a:ext uri="{FF2B5EF4-FFF2-40B4-BE49-F238E27FC236}">
                <a16:creationId xmlns:a16="http://schemas.microsoft.com/office/drawing/2014/main" xmlns="" id="{4E7EC782-F5AA-490C-83AA-7FF77831C7A5}"/>
              </a:ext>
            </a:extLst>
          </p:cNvPr>
          <p:cNvSpPr/>
          <p:nvPr/>
        </p:nvSpPr>
        <p:spPr>
          <a:xfrm>
            <a:off x="551805" y="5331095"/>
            <a:ext cx="1102320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phân loại, sắp xếp lại đồ trong tủ quần áo, góc học tập, ngăn bàn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học, ... của gia đình em để tìm kiếm đồ vật được nhanh hơn khi cần.</a:t>
            </a:r>
          </a:p>
        </p:txBody>
      </p:sp>
    </p:spTree>
    <p:extLst>
      <p:ext uri="{BB962C8B-B14F-4D97-AF65-F5344CB8AC3E}">
        <p14:creationId xmlns:p14="http://schemas.microsoft.com/office/powerpoint/2010/main" val="1044821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556072" y="3048802"/>
            <a:ext cx="7014768" cy="1695354"/>
            <a:chOff x="1768766" y="4552258"/>
            <a:chExt cx="7300588" cy="1291045"/>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903081" y="3093876"/>
            <a:ext cx="6405328"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cửa hàng có rất nhiều mặt hàng. Theo em, chủ cửa hàng đã làm gì để khách hàng có thể tìm kiếm mặt hàng nhanh hơn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xmlns="" id="{FE5F3654-93DE-42D7-800D-C21F6D7FB4B8}"/>
              </a:ext>
            </a:extLst>
          </p:cNvPr>
          <p:cNvPicPr>
            <a:picLocks noChangeAspect="1"/>
          </p:cNvPicPr>
          <p:nvPr/>
        </p:nvPicPr>
        <p:blipFill>
          <a:blip r:embed="rId4"/>
          <a:stretch>
            <a:fillRect/>
          </a:stretch>
        </p:blipFill>
        <p:spPr>
          <a:xfrm>
            <a:off x="11389662" y="1338001"/>
            <a:ext cx="492534" cy="434815"/>
          </a:xfrm>
          <a:prstGeom prst="rect">
            <a:avLst/>
          </a:prstGeom>
        </p:spPr>
      </p:pic>
    </p:spTree>
    <p:extLst>
      <p:ext uri="{BB962C8B-B14F-4D97-AF65-F5344CB8AC3E}">
        <p14:creationId xmlns:p14="http://schemas.microsoft.com/office/powerpoint/2010/main" val="19156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14" presetClass="entr" presetSubtype="1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par>
                                <p:cTn id="22" presetID="14"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SẮP XẾP HỢP LÍ</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S</a:t>
              </a:r>
              <a:r>
                <a:rPr lang="vi-VN" sz="2800" b="1">
                  <a:solidFill>
                    <a:srgbClr val="7FC354"/>
                  </a:solidFill>
                  <a:latin typeface="SVN-Androgyne" panose="02040603050506020204" pitchFamily="18" charset="0"/>
                  <a:cs typeface="Times New Roman" panose="02020603050405020304" pitchFamily="18" charset="0"/>
                </a:rPr>
                <a:t>ắp xếp đồ dùng học tập</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1" y="1807237"/>
              <a:ext cx="10506269" cy="1200329"/>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Theo em, khi An cần tìm cục tẩy thì cách để đồ ở hình nào </a:t>
              </a:r>
              <a:r>
                <a:rPr lang="vi-VN" sz="2400" smtClean="0">
                  <a:latin typeface="UTM Avo" panose="02040603050506020204" pitchFamily="18" charset="0"/>
                  <a:cs typeface="Times New Roman" panose="02020603050405020304" pitchFamily="18" charset="0"/>
                </a:rPr>
                <a:t>giúp </a:t>
              </a:r>
              <a:r>
                <a:rPr lang="vi-VN" sz="2400">
                  <a:latin typeface="UTM Avo" panose="02040603050506020204" pitchFamily="18" charset="0"/>
                  <a:cs typeface="Times New Roman" panose="02020603050405020304" pitchFamily="18" charset="0"/>
                </a:rPr>
                <a:t>An tìm nhanh hơn?</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Tree>
    <p:extLst>
      <p:ext uri="{BB962C8B-B14F-4D97-AF65-F5344CB8AC3E}">
        <p14:creationId xmlns:p14="http://schemas.microsoft.com/office/powerpoint/2010/main" val="3124138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7774A21-90FC-4F80-B0CC-D19C06C95701}"/>
              </a:ext>
            </a:extLst>
          </p:cNvPr>
          <p:cNvSpPr/>
          <p:nvPr/>
        </p:nvSpPr>
        <p:spPr>
          <a:xfrm>
            <a:off x="606489" y="454090"/>
            <a:ext cx="7511143" cy="4343561"/>
          </a:xfrm>
          <a:prstGeom prst="rect">
            <a:avLst/>
          </a:prstGeom>
        </p:spPr>
        <p:txBody>
          <a:bodyPr wrap="square">
            <a:spAutoFit/>
          </a:bodyPr>
          <a:lstStyle/>
          <a:p>
            <a:pPr indent="625475" algn="just" defTabSz="342900">
              <a:lnSpc>
                <a:spcPct val="135000"/>
              </a:lnSpc>
            </a:pPr>
            <a:r>
              <a:rPr lang="vi-VN" sz="2000">
                <a:latin typeface="UTM Avo" panose="02040603050506020204" pitchFamily="18" charset="0"/>
                <a:cs typeface="Times New Roman" panose="02020603050405020304" pitchFamily="18" charset="0"/>
              </a:rPr>
              <a:t>Chúng ta nên sắp xếp các đồ vật hợp lí để dễ dàng hơn trong việc quản lí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tìm kiếm. </a:t>
            </a:r>
            <a:endParaRPr lang="en-US" sz="2000">
              <a:latin typeface="UTM Avo" panose="02040603050506020204" pitchFamily="18" charset="0"/>
              <a:cs typeface="Times New Roman" panose="02020603050405020304" pitchFamily="18" charset="0"/>
            </a:endParaRPr>
          </a:p>
          <a:p>
            <a:pPr indent="344488" algn="just" defTabSz="342900">
              <a:lnSpc>
                <a:spcPct val="135000"/>
              </a:lnSpc>
            </a:pPr>
            <a:r>
              <a:rPr lang="vi-VN" sz="2000">
                <a:latin typeface="UTM Avo" panose="02040603050506020204" pitchFamily="18" charset="0"/>
                <a:cs typeface="Times New Roman" panose="02020603050405020304" pitchFamily="18" charset="0"/>
              </a:rPr>
              <a:t>Sắp xếp các đồ vật cùng loại thành một nhóm hợp lí, khi có nhu cầu tìm một đồ vật, ta chỉ cần tìm trong nhóm tương ứng đã được sắp xếp. Nhờ vậy, việc tìm kiếm sẽ nhanh hơn. </a:t>
            </a:r>
            <a:endParaRPr lang="en-US" sz="2000">
              <a:latin typeface="UTM Avo" panose="02040603050506020204" pitchFamily="18" charset="0"/>
              <a:cs typeface="Times New Roman" panose="02020603050405020304" pitchFamily="18" charset="0"/>
            </a:endParaRPr>
          </a:p>
          <a:p>
            <a:pPr indent="344488" algn="just" defTabSz="342900">
              <a:lnSpc>
                <a:spcPct val="135000"/>
              </a:lnSpc>
            </a:pPr>
            <a:r>
              <a:rPr lang="vi-VN" sz="2000">
                <a:latin typeface="UTM Avo" panose="02040603050506020204" pitchFamily="18" charset="0"/>
                <a:cs typeface="Times New Roman" panose="02020603050405020304" pitchFamily="18" charset="0"/>
              </a:rPr>
              <a:t>Ví dụ, trong tủ quần áo của gia đình, quần áo của em được sắp xếp vào các ngăn riêng: ngăn đựng quần, ngăn đựng áo. Trong mỗi ngăn có thể lại chia thành chồng, chẳng hạn chồng áo dài tay, chồng áo </a:t>
            </a:r>
            <a:r>
              <a:rPr lang="en-US" sz="2000">
                <a:latin typeface="UTM Avo" panose="02040603050506020204" pitchFamily="18" charset="0"/>
                <a:cs typeface="Times New Roman" panose="02020603050405020304" pitchFamily="18" charset="0"/>
              </a:rPr>
              <a:t>cộc</a:t>
            </a:r>
            <a:r>
              <a:rPr lang="vi-VN" sz="2000">
                <a:latin typeface="UTM Avo" panose="02040603050506020204" pitchFamily="18" charset="0"/>
                <a:cs typeface="Times New Roman" panose="02020603050405020304" pitchFamily="18" charset="0"/>
              </a:rPr>
              <a:t> tay,...</a:t>
            </a:r>
          </a:p>
        </p:txBody>
      </p:sp>
      <p:pic>
        <p:nvPicPr>
          <p:cNvPr id="4" name="Picture 3">
            <a:extLst>
              <a:ext uri="{FF2B5EF4-FFF2-40B4-BE49-F238E27FC236}">
                <a16:creationId xmlns:a16="http://schemas.microsoft.com/office/drawing/2014/main" xmlns="" id="{B3A8EE5D-3AA4-4417-96AF-B6B93F243E0C}"/>
              </a:ext>
            </a:extLst>
          </p:cNvPr>
          <p:cNvPicPr>
            <a:picLocks noChangeAspect="1"/>
          </p:cNvPicPr>
          <p:nvPr/>
        </p:nvPicPr>
        <p:blipFill>
          <a:blip r:embed="rId2"/>
          <a:stretch>
            <a:fillRect/>
          </a:stretch>
        </p:blipFill>
        <p:spPr>
          <a:xfrm>
            <a:off x="535610" y="360783"/>
            <a:ext cx="734513" cy="653278"/>
          </a:xfrm>
          <a:prstGeom prst="rect">
            <a:avLst/>
          </a:prstGeom>
        </p:spPr>
      </p:pic>
      <p:grpSp>
        <p:nvGrpSpPr>
          <p:cNvPr id="5" name="Group 4">
            <a:extLst>
              <a:ext uri="{FF2B5EF4-FFF2-40B4-BE49-F238E27FC236}">
                <a16:creationId xmlns:a16="http://schemas.microsoft.com/office/drawing/2014/main" xmlns="" id="{7543E864-AFE2-4840-8FB5-A39ADFA13751}"/>
              </a:ext>
            </a:extLst>
          </p:cNvPr>
          <p:cNvGrpSpPr/>
          <p:nvPr/>
        </p:nvGrpSpPr>
        <p:grpSpPr>
          <a:xfrm>
            <a:off x="1327956" y="4772160"/>
            <a:ext cx="9536087" cy="1631750"/>
            <a:chOff x="176038" y="533052"/>
            <a:chExt cx="9536087" cy="1631750"/>
          </a:xfrm>
        </p:grpSpPr>
        <p:grpSp>
          <p:nvGrpSpPr>
            <p:cNvPr id="6" name="Group 5">
              <a:extLst>
                <a:ext uri="{FF2B5EF4-FFF2-40B4-BE49-F238E27FC236}">
                  <a16:creationId xmlns:a16="http://schemas.microsoft.com/office/drawing/2014/main" xmlns="" id="{17D8A4F6-9738-4F5B-B180-3C016B155A00}"/>
                </a:ext>
              </a:extLst>
            </p:cNvPr>
            <p:cNvGrpSpPr/>
            <p:nvPr/>
          </p:nvGrpSpPr>
          <p:grpSpPr>
            <a:xfrm>
              <a:off x="176038" y="533052"/>
              <a:ext cx="9536087" cy="1631750"/>
              <a:chOff x="176038" y="533052"/>
              <a:chExt cx="9536087" cy="1631750"/>
            </a:xfrm>
          </p:grpSpPr>
          <p:grpSp>
            <p:nvGrpSpPr>
              <p:cNvPr id="8" name="Group 7">
                <a:extLst>
                  <a:ext uri="{FF2B5EF4-FFF2-40B4-BE49-F238E27FC236}">
                    <a16:creationId xmlns:a16="http://schemas.microsoft.com/office/drawing/2014/main" xmlns="" id="{FA31F111-66E5-491A-835C-4BCEBA0906CD}"/>
                  </a:ext>
                </a:extLst>
              </p:cNvPr>
              <p:cNvGrpSpPr/>
              <p:nvPr/>
            </p:nvGrpSpPr>
            <p:grpSpPr>
              <a:xfrm>
                <a:off x="552796" y="917810"/>
                <a:ext cx="9159329" cy="1246992"/>
                <a:chOff x="1338208" y="943284"/>
                <a:chExt cx="8240130" cy="1839657"/>
              </a:xfrm>
            </p:grpSpPr>
            <p:sp>
              <p:nvSpPr>
                <p:cNvPr id="11" name="Rectangle: Rounded Corners 10">
                  <a:extLst>
                    <a:ext uri="{FF2B5EF4-FFF2-40B4-BE49-F238E27FC236}">
                      <a16:creationId xmlns:a16="http://schemas.microsoft.com/office/drawing/2014/main" xmlns="" id="{8A3F0A41-AACA-4A98-8DB9-4D06DCF7807C}"/>
                    </a:ext>
                  </a:extLst>
                </p:cNvPr>
                <p:cNvSpPr/>
                <p:nvPr/>
              </p:nvSpPr>
              <p:spPr>
                <a:xfrm>
                  <a:off x="1424711" y="1063553"/>
                  <a:ext cx="8153627"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6D4220A3-2819-400B-935C-1A366337815C}"/>
                    </a:ext>
                  </a:extLst>
                </p:cNvPr>
                <p:cNvSpPr/>
                <p:nvPr/>
              </p:nvSpPr>
              <p:spPr>
                <a:xfrm>
                  <a:off x="1338208" y="943284"/>
                  <a:ext cx="815363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xmlns="" id="{7EA668E9-8FE3-4E0C-8067-4F44E4AA25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xmlns="" id="{B3749312-4667-48AE-AE82-0FC71722F103}"/>
                </a:ext>
              </a:extLst>
            </p:cNvPr>
            <p:cNvSpPr/>
            <p:nvPr/>
          </p:nvSpPr>
          <p:spPr>
            <a:xfrm>
              <a:off x="878095" y="1031419"/>
              <a:ext cx="8604883"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các đồ vật hợp lí sẽ giúp em tìm kiếm được nhanh hơn nhờ vào việc tìm kiếm theo quy tắc sắp xếp.</a:t>
              </a:r>
            </a:p>
          </p:txBody>
        </p:sp>
      </p:grpSp>
    </p:spTree>
    <p:extLst>
      <p:ext uri="{BB962C8B-B14F-4D97-AF65-F5344CB8AC3E}">
        <p14:creationId xmlns:p14="http://schemas.microsoft.com/office/powerpoint/2010/main" val="102890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8C438B7-7998-4FD5-BFA1-AA6232096325}"/>
              </a:ext>
            </a:extLst>
          </p:cNvPr>
          <p:cNvPicPr>
            <a:picLocks noChangeAspect="1"/>
          </p:cNvPicPr>
          <p:nvPr/>
        </p:nvPicPr>
        <p:blipFill>
          <a:blip r:embed="rId2"/>
          <a:stretch>
            <a:fillRect/>
          </a:stretch>
        </p:blipFill>
        <p:spPr>
          <a:xfrm>
            <a:off x="518995" y="342009"/>
            <a:ext cx="745392" cy="733836"/>
          </a:xfrm>
          <a:prstGeom prst="rect">
            <a:avLst/>
          </a:prstGeom>
        </p:spPr>
      </p:pic>
      <p:sp>
        <p:nvSpPr>
          <p:cNvPr id="3" name="Rectangle 2">
            <a:extLst>
              <a:ext uri="{FF2B5EF4-FFF2-40B4-BE49-F238E27FC236}">
                <a16:creationId xmlns:a16="http://schemas.microsoft.com/office/drawing/2014/main" xmlns="" id="{587EBDD1-6079-4B51-BE77-A50871F1F3EA}"/>
              </a:ext>
            </a:extLst>
          </p:cNvPr>
          <p:cNvSpPr/>
          <p:nvPr/>
        </p:nvSpPr>
        <p:spPr>
          <a:xfrm>
            <a:off x="1438438" y="464597"/>
            <a:ext cx="9315124" cy="48866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Sắp xếp đồ vật hợp lí sẽ giúp chúng ta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27530887-1EF6-40D5-BC89-0F439290CD46}"/>
              </a:ext>
            </a:extLst>
          </p:cNvPr>
          <p:cNvSpPr/>
          <p:nvPr/>
        </p:nvSpPr>
        <p:spPr>
          <a:xfrm>
            <a:off x="1438438" y="953257"/>
            <a:ext cx="42397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Quản lí đồ vật dễ dàng hơn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B37CA8DE-E12E-4242-B4C1-F248B4708A95}"/>
              </a:ext>
            </a:extLst>
          </p:cNvPr>
          <p:cNvSpPr/>
          <p:nvPr/>
        </p:nvSpPr>
        <p:spPr>
          <a:xfrm>
            <a:off x="5852227" y="948673"/>
            <a:ext cx="5820778"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Quản lí đồ vật để người khác khó tìm thấy</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11D6011E-2E0A-49F7-B7B7-5185C45D5D02}"/>
              </a:ext>
            </a:extLst>
          </p:cNvPr>
          <p:cNvSpPr/>
          <p:nvPr/>
        </p:nvSpPr>
        <p:spPr>
          <a:xfrm>
            <a:off x="1438438" y="1440213"/>
            <a:ext cx="4239738"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Tìm kiếm đồ vật nhanh hơn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B1E08BDF-6433-47F9-8D46-BFDD4804A762}"/>
              </a:ext>
            </a:extLst>
          </p:cNvPr>
          <p:cNvSpPr/>
          <p:nvPr/>
        </p:nvSpPr>
        <p:spPr>
          <a:xfrm>
            <a:off x="5852227" y="1446405"/>
            <a:ext cx="5820778"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pt-BR" sz="2000">
                <a:latin typeface="UTM Avo" panose="02040603050506020204" pitchFamily="18" charset="0"/>
                <a:cs typeface="Times New Roman" panose="02020603050405020304" pitchFamily="18" charset="0"/>
              </a:rPr>
              <a:t>Cả A và C đều đúng</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604E59C9-6694-443B-9CF4-E43D230A07AC}"/>
              </a:ext>
            </a:extLst>
          </p:cNvPr>
          <p:cNvSpPr/>
          <p:nvPr/>
        </p:nvSpPr>
        <p:spPr>
          <a:xfrm>
            <a:off x="1438438" y="2063242"/>
            <a:ext cx="9315124"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sắp xếp các thiết bị sau vào hai nhóm.</a:t>
            </a:r>
          </a:p>
        </p:txBody>
      </p:sp>
      <p:pic>
        <p:nvPicPr>
          <p:cNvPr id="11" name="Picture 10">
            <a:extLst>
              <a:ext uri="{FF2B5EF4-FFF2-40B4-BE49-F238E27FC236}">
                <a16:creationId xmlns:a16="http://schemas.microsoft.com/office/drawing/2014/main" xmlns="" id="{4083FA2C-B509-4725-83B1-289D59B2BAAB}"/>
              </a:ext>
            </a:extLst>
          </p:cNvPr>
          <p:cNvPicPr>
            <a:picLocks noChangeAspect="1"/>
          </p:cNvPicPr>
          <p:nvPr/>
        </p:nvPicPr>
        <p:blipFill rotWithShape="1">
          <a:blip r:embed="rId3"/>
          <a:srcRect r="76886" b="56889"/>
          <a:stretch/>
        </p:blipFill>
        <p:spPr>
          <a:xfrm>
            <a:off x="4274552" y="2596505"/>
            <a:ext cx="1865394" cy="1705106"/>
          </a:xfrm>
          <a:prstGeom prst="rect">
            <a:avLst/>
          </a:prstGeom>
        </p:spPr>
      </p:pic>
      <p:pic>
        <p:nvPicPr>
          <p:cNvPr id="27" name="Picture 26">
            <a:extLst>
              <a:ext uri="{FF2B5EF4-FFF2-40B4-BE49-F238E27FC236}">
                <a16:creationId xmlns:a16="http://schemas.microsoft.com/office/drawing/2014/main" xmlns="" id="{6C3E1243-F852-4437-B046-8F2450D52673}"/>
              </a:ext>
            </a:extLst>
          </p:cNvPr>
          <p:cNvPicPr>
            <a:picLocks noChangeAspect="1"/>
          </p:cNvPicPr>
          <p:nvPr/>
        </p:nvPicPr>
        <p:blipFill rotWithShape="1">
          <a:blip r:embed="rId3"/>
          <a:srcRect l="48199" t="59493" r="21291" b="1143"/>
          <a:stretch/>
        </p:blipFill>
        <p:spPr>
          <a:xfrm>
            <a:off x="9272547" y="2653892"/>
            <a:ext cx="2462309" cy="1556874"/>
          </a:xfrm>
          <a:prstGeom prst="rect">
            <a:avLst/>
          </a:prstGeom>
        </p:spPr>
      </p:pic>
      <p:pic>
        <p:nvPicPr>
          <p:cNvPr id="28" name="Picture 27">
            <a:extLst>
              <a:ext uri="{FF2B5EF4-FFF2-40B4-BE49-F238E27FC236}">
                <a16:creationId xmlns:a16="http://schemas.microsoft.com/office/drawing/2014/main" xmlns="" id="{5B16D584-2AAE-4A89-B22B-3C66EF15D0F3}"/>
              </a:ext>
            </a:extLst>
          </p:cNvPr>
          <p:cNvPicPr>
            <a:picLocks noChangeAspect="1"/>
          </p:cNvPicPr>
          <p:nvPr/>
        </p:nvPicPr>
        <p:blipFill rotWithShape="1">
          <a:blip r:embed="rId3"/>
          <a:srcRect l="2264" t="44616" r="78139" b="771"/>
          <a:stretch/>
        </p:blipFill>
        <p:spPr>
          <a:xfrm>
            <a:off x="7690990" y="2140443"/>
            <a:ext cx="1581557" cy="2160037"/>
          </a:xfrm>
          <a:prstGeom prst="rect">
            <a:avLst/>
          </a:prstGeom>
        </p:spPr>
      </p:pic>
      <p:pic>
        <p:nvPicPr>
          <p:cNvPr id="12" name="Picture 11">
            <a:extLst>
              <a:ext uri="{FF2B5EF4-FFF2-40B4-BE49-F238E27FC236}">
                <a16:creationId xmlns:a16="http://schemas.microsoft.com/office/drawing/2014/main" xmlns="" id="{7C62B99C-79CE-4ADF-9785-348E5C3E9339}"/>
              </a:ext>
            </a:extLst>
          </p:cNvPr>
          <p:cNvPicPr>
            <a:picLocks noChangeAspect="1"/>
          </p:cNvPicPr>
          <p:nvPr/>
        </p:nvPicPr>
        <p:blipFill rotWithShape="1">
          <a:blip r:embed="rId3"/>
          <a:srcRect l="50986" t="3894" r="25900" b="54869"/>
          <a:stretch/>
        </p:blipFill>
        <p:spPr>
          <a:xfrm>
            <a:off x="7705610" y="2677278"/>
            <a:ext cx="1865394" cy="1630990"/>
          </a:xfrm>
          <a:prstGeom prst="rect">
            <a:avLst/>
          </a:prstGeom>
        </p:spPr>
      </p:pic>
      <p:pic>
        <p:nvPicPr>
          <p:cNvPr id="13" name="Picture 12">
            <a:extLst>
              <a:ext uri="{FF2B5EF4-FFF2-40B4-BE49-F238E27FC236}">
                <a16:creationId xmlns:a16="http://schemas.microsoft.com/office/drawing/2014/main" xmlns="" id="{13E384E9-5134-40D1-89E6-DE892584F95A}"/>
              </a:ext>
            </a:extLst>
          </p:cNvPr>
          <p:cNvPicPr>
            <a:picLocks noChangeAspect="1"/>
          </p:cNvPicPr>
          <p:nvPr/>
        </p:nvPicPr>
        <p:blipFill rotWithShape="1">
          <a:blip r:embed="rId3"/>
          <a:srcRect l="76999" t="1334" r="-113" b="57429"/>
          <a:stretch/>
        </p:blipFill>
        <p:spPr>
          <a:xfrm>
            <a:off x="9709255" y="2585709"/>
            <a:ext cx="1865394" cy="1630990"/>
          </a:xfrm>
          <a:prstGeom prst="rect">
            <a:avLst/>
          </a:prstGeom>
        </p:spPr>
      </p:pic>
      <p:pic>
        <p:nvPicPr>
          <p:cNvPr id="16" name="Picture 15">
            <a:extLst>
              <a:ext uri="{FF2B5EF4-FFF2-40B4-BE49-F238E27FC236}">
                <a16:creationId xmlns:a16="http://schemas.microsoft.com/office/drawing/2014/main" xmlns="" id="{87EFEDE3-6A54-4D61-A734-7E12C595BEFB}"/>
              </a:ext>
            </a:extLst>
          </p:cNvPr>
          <p:cNvPicPr>
            <a:picLocks noChangeAspect="1"/>
          </p:cNvPicPr>
          <p:nvPr/>
        </p:nvPicPr>
        <p:blipFill rotWithShape="1">
          <a:blip r:embed="rId3"/>
          <a:srcRect l="78773" t="43680" r="440" b="55"/>
          <a:stretch/>
        </p:blipFill>
        <p:spPr>
          <a:xfrm>
            <a:off x="10080707" y="4298734"/>
            <a:ext cx="1677577" cy="2225351"/>
          </a:xfrm>
          <a:prstGeom prst="rect">
            <a:avLst/>
          </a:prstGeom>
        </p:spPr>
      </p:pic>
      <p:pic>
        <p:nvPicPr>
          <p:cNvPr id="18" name="Picture 17" descr="A picture containing text, appliance&#10;&#10;Description automatically generated">
            <a:extLst>
              <a:ext uri="{FF2B5EF4-FFF2-40B4-BE49-F238E27FC236}">
                <a16:creationId xmlns:a16="http://schemas.microsoft.com/office/drawing/2014/main" xmlns="" id="{B7B1D850-99E4-4CC4-A805-7EFAFAF778D6}"/>
              </a:ext>
            </a:extLst>
          </p:cNvPr>
          <p:cNvPicPr>
            <a:picLocks noChangeAspect="1"/>
          </p:cNvPicPr>
          <p:nvPr/>
        </p:nvPicPr>
        <p:blipFill rotWithShape="1">
          <a:blip r:embed="rId4">
            <a:extLst>
              <a:ext uri="{28A0092B-C50C-407E-A947-70E740481C1C}">
                <a14:useLocalDpi xmlns:a14="http://schemas.microsoft.com/office/drawing/2010/main" val="0"/>
              </a:ext>
            </a:extLst>
          </a:blip>
          <a:srcRect l="9699" r="11292"/>
          <a:stretch/>
        </p:blipFill>
        <p:spPr>
          <a:xfrm>
            <a:off x="6139946" y="4222216"/>
            <a:ext cx="1457078" cy="2309060"/>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xmlns="" id="{951E8764-9FA3-4812-8C32-93235E3C87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9975" y="2684567"/>
            <a:ext cx="1265030" cy="1554615"/>
          </a:xfrm>
          <a:prstGeom prst="rect">
            <a:avLst/>
          </a:prstGeom>
        </p:spPr>
      </p:pic>
      <p:sp>
        <p:nvSpPr>
          <p:cNvPr id="21" name="Rectangle 20">
            <a:extLst>
              <a:ext uri="{FF2B5EF4-FFF2-40B4-BE49-F238E27FC236}">
                <a16:creationId xmlns:a16="http://schemas.microsoft.com/office/drawing/2014/main" xmlns="" id="{8073A111-66B6-4092-B494-74AB0E18A7AC}"/>
              </a:ext>
            </a:extLst>
          </p:cNvPr>
          <p:cNvSpPr/>
          <p:nvPr/>
        </p:nvSpPr>
        <p:spPr>
          <a:xfrm>
            <a:off x="1472555" y="4402431"/>
            <a:ext cx="2866583" cy="493148"/>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Đồ</a:t>
            </a:r>
            <a:r>
              <a:rPr lang="en-US" sz="2000" b="1">
                <a:latin typeface="UTM Avo" panose="02040603050506020204" pitchFamily="18" charset="0"/>
                <a:cs typeface="Times New Roman" panose="02020603050405020304" pitchFamily="18" charset="0"/>
              </a:rPr>
              <a:t> dùng gia đình</a:t>
            </a:r>
            <a:endParaRPr lang="vi-VN" sz="2000" b="1">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xmlns="" id="{7E12C233-70BF-4D2E-BFCB-42DAF1024934}"/>
              </a:ext>
            </a:extLst>
          </p:cNvPr>
          <p:cNvSpPr/>
          <p:nvPr/>
        </p:nvSpPr>
        <p:spPr>
          <a:xfrm>
            <a:off x="1475994" y="2739138"/>
            <a:ext cx="2866583"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Máy tính để bàn</a:t>
            </a:r>
            <a:endParaRPr lang="vi-VN" sz="2000" b="1">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xmlns="" id="{62F0EB1A-D9D0-4CB3-AA39-B9E5343FD933}"/>
              </a:ext>
            </a:extLst>
          </p:cNvPr>
          <p:cNvPicPr>
            <a:picLocks noChangeAspect="1"/>
          </p:cNvPicPr>
          <p:nvPr/>
        </p:nvPicPr>
        <p:blipFill rotWithShape="1">
          <a:blip r:embed="rId3"/>
          <a:srcRect l="50986" t="3894" r="25900" b="54869"/>
          <a:stretch/>
        </p:blipFill>
        <p:spPr>
          <a:xfrm>
            <a:off x="733635" y="4927882"/>
            <a:ext cx="1865394" cy="1630990"/>
          </a:xfrm>
          <a:prstGeom prst="rect">
            <a:avLst/>
          </a:prstGeom>
        </p:spPr>
      </p:pic>
      <p:pic>
        <p:nvPicPr>
          <p:cNvPr id="24" name="Picture 23">
            <a:extLst>
              <a:ext uri="{FF2B5EF4-FFF2-40B4-BE49-F238E27FC236}">
                <a16:creationId xmlns:a16="http://schemas.microsoft.com/office/drawing/2014/main" xmlns="" id="{95C969B3-0BFA-455A-A38A-A910C0AA388E}"/>
              </a:ext>
            </a:extLst>
          </p:cNvPr>
          <p:cNvPicPr>
            <a:picLocks noChangeAspect="1"/>
          </p:cNvPicPr>
          <p:nvPr/>
        </p:nvPicPr>
        <p:blipFill rotWithShape="1">
          <a:blip r:embed="rId3"/>
          <a:srcRect l="76999" t="1334" r="-113" b="57429"/>
          <a:stretch/>
        </p:blipFill>
        <p:spPr>
          <a:xfrm>
            <a:off x="2599029" y="4826777"/>
            <a:ext cx="1865394" cy="1630990"/>
          </a:xfrm>
          <a:prstGeom prst="rect">
            <a:avLst/>
          </a:prstGeom>
        </p:spPr>
      </p:pic>
      <p:pic>
        <p:nvPicPr>
          <p:cNvPr id="25" name="Picture 24">
            <a:extLst>
              <a:ext uri="{FF2B5EF4-FFF2-40B4-BE49-F238E27FC236}">
                <a16:creationId xmlns:a16="http://schemas.microsoft.com/office/drawing/2014/main" xmlns="" id="{769DAACA-1547-4CBB-A7A6-3FAD052CFCA5}"/>
              </a:ext>
            </a:extLst>
          </p:cNvPr>
          <p:cNvPicPr>
            <a:picLocks noChangeAspect="1"/>
          </p:cNvPicPr>
          <p:nvPr/>
        </p:nvPicPr>
        <p:blipFill rotWithShape="1">
          <a:blip r:embed="rId3"/>
          <a:srcRect l="48199" t="59493" r="21291" b="1143"/>
          <a:stretch/>
        </p:blipFill>
        <p:spPr>
          <a:xfrm>
            <a:off x="7690990" y="4900893"/>
            <a:ext cx="2462309" cy="1556874"/>
          </a:xfrm>
          <a:prstGeom prst="rect">
            <a:avLst/>
          </a:prstGeom>
        </p:spPr>
      </p:pic>
      <p:pic>
        <p:nvPicPr>
          <p:cNvPr id="26" name="Picture 25">
            <a:extLst>
              <a:ext uri="{FF2B5EF4-FFF2-40B4-BE49-F238E27FC236}">
                <a16:creationId xmlns:a16="http://schemas.microsoft.com/office/drawing/2014/main" xmlns="" id="{A141EF6C-D456-4057-B58D-71DB3B6D4355}"/>
              </a:ext>
            </a:extLst>
          </p:cNvPr>
          <p:cNvPicPr>
            <a:picLocks noChangeAspect="1"/>
          </p:cNvPicPr>
          <p:nvPr/>
        </p:nvPicPr>
        <p:blipFill rotWithShape="1">
          <a:blip r:embed="rId3"/>
          <a:srcRect l="2264" t="44616" r="78139" b="771"/>
          <a:stretch/>
        </p:blipFill>
        <p:spPr>
          <a:xfrm>
            <a:off x="4431937" y="4355087"/>
            <a:ext cx="1581557" cy="2160037"/>
          </a:xfrm>
          <a:prstGeom prst="rect">
            <a:avLst/>
          </a:prstGeom>
        </p:spPr>
      </p:pic>
      <p:sp>
        <p:nvSpPr>
          <p:cNvPr id="29" name="Oval 28">
            <a:extLst>
              <a:ext uri="{FF2B5EF4-FFF2-40B4-BE49-F238E27FC236}">
                <a16:creationId xmlns:a16="http://schemas.microsoft.com/office/drawing/2014/main" xmlns="" id="{607C61C0-2001-4DD5-9E16-0C96A89EB067}"/>
              </a:ext>
            </a:extLst>
          </p:cNvPr>
          <p:cNvSpPr/>
          <p:nvPr/>
        </p:nvSpPr>
        <p:spPr>
          <a:xfrm>
            <a:off x="5817650" y="1528163"/>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Rectangle 31">
            <a:extLst>
              <a:ext uri="{FF2B5EF4-FFF2-40B4-BE49-F238E27FC236}">
                <a16:creationId xmlns:a16="http://schemas.microsoft.com/office/drawing/2014/main" xmlns="" id="{C86C3167-5450-41C3-BE30-D1CA34972129}"/>
              </a:ext>
            </a:extLst>
          </p:cNvPr>
          <p:cNvSpPr/>
          <p:nvPr/>
        </p:nvSpPr>
        <p:spPr>
          <a:xfrm>
            <a:off x="518995" y="4262732"/>
            <a:ext cx="11114143" cy="2258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871F5731-30C4-461F-866B-CA6CF41E7496}"/>
              </a:ext>
            </a:extLst>
          </p:cNvPr>
          <p:cNvSpPr/>
          <p:nvPr/>
        </p:nvSpPr>
        <p:spPr>
          <a:xfrm>
            <a:off x="5388235" y="4649005"/>
            <a:ext cx="5253717" cy="950325"/>
          </a:xfrm>
          <a:prstGeom prst="rect">
            <a:avLst/>
          </a:prstGeom>
        </p:spPr>
        <p:txBody>
          <a:bodyPr wrap="square">
            <a:spAutoFit/>
          </a:bodyPr>
          <a:lstStyle/>
          <a:p>
            <a:pPr algn="ctr" defTabSz="342900">
              <a:lnSpc>
                <a:spcPct val="150000"/>
              </a:lnSpc>
            </a:pPr>
            <a:r>
              <a:rPr lang="en-US" sz="2000" i="1">
                <a:solidFill>
                  <a:srgbClr val="0070C0"/>
                </a:solidFill>
                <a:latin typeface="UTM Avo" panose="02040603050506020204" pitchFamily="18" charset="0"/>
                <a:cs typeface="Times New Roman" panose="02020603050405020304" pitchFamily="18" charset="0"/>
              </a:rPr>
              <a:t>M</a:t>
            </a:r>
            <a:r>
              <a:rPr lang="vi-VN" sz="2000" i="1">
                <a:solidFill>
                  <a:srgbClr val="0070C0"/>
                </a:solidFill>
                <a:latin typeface="UTM Avo" panose="02040603050506020204" pitchFamily="18" charset="0"/>
                <a:cs typeface="Times New Roman" panose="02020603050405020304" pitchFamily="18" charset="0"/>
              </a:rPr>
              <a:t>uốn tìm đúng, nhanh chuột máy tính thì em sẽ tìm như thế nào?</a:t>
            </a:r>
          </a:p>
        </p:txBody>
      </p:sp>
      <p:sp>
        <p:nvSpPr>
          <p:cNvPr id="34" name="Rectangle 33">
            <a:extLst>
              <a:ext uri="{FF2B5EF4-FFF2-40B4-BE49-F238E27FC236}">
                <a16:creationId xmlns:a16="http://schemas.microsoft.com/office/drawing/2014/main" xmlns="" id="{5F7DFEE4-3408-4C2A-8D2C-92CABAAF95C3}"/>
              </a:ext>
            </a:extLst>
          </p:cNvPr>
          <p:cNvSpPr/>
          <p:nvPr/>
        </p:nvSpPr>
        <p:spPr>
          <a:xfrm>
            <a:off x="518995" y="2035671"/>
            <a:ext cx="11183779" cy="44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051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20"/>
                                        </p:tgtEl>
                                      </p:cBhvr>
                                    </p:animEffect>
                                    <p:animScale>
                                      <p:cBhvr>
                                        <p:cTn id="33" dur="250" autoRev="1" fill="hold"/>
                                        <p:tgtEl>
                                          <p:spTgt spid="20"/>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12"/>
                                        </p:tgtEl>
                                      </p:cBhvr>
                                    </p:animEffect>
                                    <p:animScale>
                                      <p:cBhvr>
                                        <p:cTn id="38" dur="250" autoRev="1" fill="hold"/>
                                        <p:tgtEl>
                                          <p:spTgt spid="12"/>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par>
                          <p:cTn id="43" fill="hold">
                            <p:stCondLst>
                              <p:cond delay="0"/>
                            </p:stCondLst>
                            <p:childTnLst>
                              <p:par>
                                <p:cTn id="44" presetID="10"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13"/>
                                        </p:tgtEl>
                                        <p:attrNameLst>
                                          <p:attrName>style.visibility</p:attrName>
                                        </p:attrNameLst>
                                      </p:cBhvr>
                                      <p:to>
                                        <p:strVal val="hidden"/>
                                      </p:to>
                                    </p:set>
                                  </p:childTnLst>
                                </p:cTn>
                              </p:par>
                            </p:childTnLst>
                          </p:cTn>
                        </p:par>
                        <p:par>
                          <p:cTn id="56" fill="hold">
                            <p:stCondLst>
                              <p:cond delay="0"/>
                            </p:stCondLst>
                            <p:childTnLst>
                              <p:par>
                                <p:cTn id="57" presetID="10" presetClass="entr" presetSubtype="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26"/>
                                        </p:tgtEl>
                                      </p:cBhvr>
                                    </p:animEffect>
                                    <p:animScale>
                                      <p:cBhvr>
                                        <p:cTn id="64" dur="250" autoRev="1" fill="hold"/>
                                        <p:tgtEl>
                                          <p:spTgt spid="26"/>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26"/>
                                        </p:tgtEl>
                                        <p:attrNameLst>
                                          <p:attrName>style.visibility</p:attrName>
                                        </p:attrNameLst>
                                      </p:cBhvr>
                                      <p:to>
                                        <p:strVal val="hidden"/>
                                      </p:to>
                                    </p:set>
                                  </p:childTnLst>
                                </p:cTn>
                              </p:par>
                            </p:childTnLst>
                          </p:cTn>
                        </p:par>
                        <p:par>
                          <p:cTn id="69" fill="hold">
                            <p:stCondLst>
                              <p:cond delay="0"/>
                            </p:stCondLst>
                            <p:childTnLst>
                              <p:par>
                                <p:cTn id="70" presetID="10"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18"/>
                                        </p:tgtEl>
                                      </p:cBhvr>
                                    </p:animEffect>
                                    <p:animScale>
                                      <p:cBhvr>
                                        <p:cTn id="77" dur="250" autoRev="1" fill="hold"/>
                                        <p:tgtEl>
                                          <p:spTgt spid="18"/>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25"/>
                                        </p:tgtEl>
                                      </p:cBhvr>
                                    </p:animEffect>
                                    <p:animScale>
                                      <p:cBhvr>
                                        <p:cTn id="82" dur="250" autoRev="1" fill="hold"/>
                                        <p:tgtEl>
                                          <p:spTgt spid="25"/>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25"/>
                                        </p:tgtEl>
                                        <p:attrNameLst>
                                          <p:attrName>style.visibility</p:attrName>
                                        </p:attrNameLst>
                                      </p:cBhvr>
                                      <p:to>
                                        <p:strVal val="hidden"/>
                                      </p:to>
                                    </p:set>
                                  </p:childTnLst>
                                </p:cTn>
                              </p:par>
                            </p:childTnLst>
                          </p:cTn>
                        </p:par>
                        <p:par>
                          <p:cTn id="87" fill="hold">
                            <p:stCondLst>
                              <p:cond delay="0"/>
                            </p:stCondLst>
                            <p:childTnLst>
                              <p:par>
                                <p:cTn id="88" presetID="10"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mph" presetSubtype="0" fill="hold" nodeType="clickEffect">
                                  <p:stCondLst>
                                    <p:cond delay="0"/>
                                  </p:stCondLst>
                                  <p:childTnLst>
                                    <p:animEffect transition="out" filter="fade">
                                      <p:cBhvr>
                                        <p:cTn id="94" dur="500" tmFilter="0, 0; .2, .5; .8, .5; 1, 0"/>
                                        <p:tgtEl>
                                          <p:spTgt spid="16"/>
                                        </p:tgtEl>
                                      </p:cBhvr>
                                    </p:animEffect>
                                    <p:animScale>
                                      <p:cBhvr>
                                        <p:cTn id="95" dur="250" autoRev="1" fill="hold"/>
                                        <p:tgtEl>
                                          <p:spTgt spid="16"/>
                                        </p:tgtEl>
                                      </p:cBhvr>
                                      <p:by x="105000" y="105000"/>
                                    </p:animScale>
                                  </p:childTnLst>
                                </p:cTn>
                              </p:par>
                            </p:childTnLst>
                          </p:cTn>
                        </p:par>
                        <p:par>
                          <p:cTn id="96" fill="hold">
                            <p:stCondLst>
                              <p:cond delay="500"/>
                            </p:stCondLst>
                            <p:childTnLst>
                              <p:par>
                                <p:cTn id="97" presetID="63" presetClass="path" presetSubtype="0" accel="50000" decel="50000" fill="hold" nodeType="afterEffect">
                                  <p:stCondLst>
                                    <p:cond delay="0"/>
                                  </p:stCondLst>
                                  <p:childTnLst>
                                    <p:animMotion origin="layout" path="M -1.45833E-6 -1.85185E-6 L 0.19714 -0.00023 " pathEditMode="relative" rAng="0" ptsTypes="AA">
                                      <p:cBhvr>
                                        <p:cTn id="98" dur="2000" fill="hold"/>
                                        <p:tgtEl>
                                          <p:spTgt spid="18"/>
                                        </p:tgtEl>
                                        <p:attrNameLst>
                                          <p:attrName>ppt_x</p:attrName>
                                          <p:attrName>ppt_y</p:attrName>
                                        </p:attrNameLst>
                                      </p:cBhvr>
                                      <p:rCtr x="9857" y="-23"/>
                                    </p:animMotion>
                                  </p:childTnLst>
                                </p:cTn>
                              </p:par>
                              <p:par>
                                <p:cTn id="99" presetID="63" presetClass="path" presetSubtype="0" accel="50000" decel="50000" fill="hold" nodeType="withEffect">
                                  <p:stCondLst>
                                    <p:cond delay="0"/>
                                  </p:stCondLst>
                                  <p:childTnLst>
                                    <p:animMotion origin="layout" path="M -0.00026 -0.00695 L 0.32383 -0.00695 " pathEditMode="relative" rAng="0" ptsTypes="AA">
                                      <p:cBhvr>
                                        <p:cTn id="100" dur="2000" fill="hold"/>
                                        <p:tgtEl>
                                          <p:spTgt spid="24"/>
                                        </p:tgtEl>
                                        <p:attrNameLst>
                                          <p:attrName>ppt_x</p:attrName>
                                          <p:attrName>ppt_y</p:attrName>
                                        </p:attrNameLst>
                                      </p:cBhvr>
                                      <p:rCtr x="16198" y="0"/>
                                    </p:animMotion>
                                  </p:childTnLst>
                                </p:cTn>
                              </p:par>
                              <p:par>
                                <p:cTn id="101" presetID="63" presetClass="path" presetSubtype="0" accel="50000" decel="50000" fill="hold" nodeType="withEffect">
                                  <p:stCondLst>
                                    <p:cond delay="0"/>
                                  </p:stCondLst>
                                  <p:childTnLst>
                                    <p:animMotion origin="layout" path="M 1.45833E-6 0 L 0.30495 0.00324 " pathEditMode="relative" rAng="0" ptsTypes="AA">
                                      <p:cBhvr>
                                        <p:cTn id="102" dur="2000" fill="hold"/>
                                        <p:tgtEl>
                                          <p:spTgt spid="23"/>
                                        </p:tgtEl>
                                        <p:attrNameLst>
                                          <p:attrName>ppt_x</p:attrName>
                                          <p:attrName>ppt_y</p:attrName>
                                        </p:attrNameLst>
                                      </p:cBhvr>
                                      <p:rCtr x="15247" y="162"/>
                                    </p:animMotion>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P spid="29" grpId="0" animBg="1"/>
      <p:bldP spid="32" grpId="0" animBg="1"/>
      <p:bldP spid="33" grpId="0"/>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t>
            </a:r>
            <a:r>
              <a:rPr lang="vi-VN" sz="2800" b="1">
                <a:solidFill>
                  <a:srgbClr val="F03C69"/>
                </a:solidFill>
                <a:latin typeface="SVN-SAF" panose="02040603050506020204" pitchFamily="18" charset="0"/>
                <a:cs typeface="Times New Roman" panose="02020603050405020304" pitchFamily="18" charset="0"/>
              </a:rPr>
              <a:t>SẮP XẾP THEO YÊU CẦU</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S</a:t>
              </a:r>
              <a:r>
                <a:rPr lang="vi-VN" sz="2800" b="1">
                  <a:solidFill>
                    <a:srgbClr val="7FC354"/>
                  </a:solidFill>
                  <a:latin typeface="SVN-Androgyne" panose="02040603050506020204" pitchFamily="18" charset="0"/>
                  <a:cs typeface="Times New Roman" panose="02020603050405020304" pitchFamily="18" charset="0"/>
                </a:rPr>
                <a:t>ắp xếp thẻ tên các con vật vào nhóm</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xmlns="" id="{E0F8A647-7773-42DE-BFD5-6FE315319913}"/>
              </a:ext>
            </a:extLst>
          </p:cNvPr>
          <p:cNvPicPr>
            <a:picLocks noChangeAspect="1"/>
          </p:cNvPicPr>
          <p:nvPr/>
        </p:nvPicPr>
        <p:blipFill>
          <a:blip r:embed="rId6"/>
          <a:stretch>
            <a:fillRect/>
          </a:stretch>
        </p:blipFill>
        <p:spPr>
          <a:xfrm>
            <a:off x="1137093" y="2090629"/>
            <a:ext cx="1577477" cy="1104996"/>
          </a:xfrm>
          <a:prstGeom prst="rect">
            <a:avLst/>
          </a:prstGeom>
        </p:spPr>
      </p:pic>
      <p:pic>
        <p:nvPicPr>
          <p:cNvPr id="25" name="Picture 24">
            <a:extLst>
              <a:ext uri="{FF2B5EF4-FFF2-40B4-BE49-F238E27FC236}">
                <a16:creationId xmlns:a16="http://schemas.microsoft.com/office/drawing/2014/main" xmlns="" id="{3139F730-DCD0-44F7-81F5-D4FFCB19B3AB}"/>
              </a:ext>
            </a:extLst>
          </p:cNvPr>
          <p:cNvPicPr>
            <a:picLocks noChangeAspect="1"/>
          </p:cNvPicPr>
          <p:nvPr/>
        </p:nvPicPr>
        <p:blipFill>
          <a:blip r:embed="rId7"/>
          <a:stretch>
            <a:fillRect/>
          </a:stretch>
        </p:blipFill>
        <p:spPr>
          <a:xfrm>
            <a:off x="2735841" y="2090629"/>
            <a:ext cx="1577477" cy="1104996"/>
          </a:xfrm>
          <a:prstGeom prst="rect">
            <a:avLst/>
          </a:prstGeom>
        </p:spPr>
      </p:pic>
      <p:pic>
        <p:nvPicPr>
          <p:cNvPr id="26" name="Picture 25">
            <a:extLst>
              <a:ext uri="{FF2B5EF4-FFF2-40B4-BE49-F238E27FC236}">
                <a16:creationId xmlns:a16="http://schemas.microsoft.com/office/drawing/2014/main" xmlns="" id="{FCF96258-C0E9-4932-A475-D966AF453936}"/>
              </a:ext>
            </a:extLst>
          </p:cNvPr>
          <p:cNvPicPr>
            <a:picLocks noChangeAspect="1"/>
          </p:cNvPicPr>
          <p:nvPr/>
        </p:nvPicPr>
        <p:blipFill>
          <a:blip r:embed="rId8"/>
          <a:stretch>
            <a:fillRect/>
          </a:stretch>
        </p:blipFill>
        <p:spPr>
          <a:xfrm>
            <a:off x="4334589" y="2098250"/>
            <a:ext cx="1562235" cy="1089754"/>
          </a:xfrm>
          <a:prstGeom prst="rect">
            <a:avLst/>
          </a:prstGeom>
        </p:spPr>
      </p:pic>
      <p:pic>
        <p:nvPicPr>
          <p:cNvPr id="27" name="Picture 26">
            <a:extLst>
              <a:ext uri="{FF2B5EF4-FFF2-40B4-BE49-F238E27FC236}">
                <a16:creationId xmlns:a16="http://schemas.microsoft.com/office/drawing/2014/main" xmlns="" id="{EA8F44A8-CE5C-4889-AB2E-EA36C02B6A38}"/>
              </a:ext>
            </a:extLst>
          </p:cNvPr>
          <p:cNvPicPr>
            <a:picLocks noChangeAspect="1"/>
          </p:cNvPicPr>
          <p:nvPr/>
        </p:nvPicPr>
        <p:blipFill>
          <a:blip r:embed="rId9"/>
          <a:stretch>
            <a:fillRect/>
          </a:stretch>
        </p:blipFill>
        <p:spPr>
          <a:xfrm>
            <a:off x="5918095" y="2090629"/>
            <a:ext cx="1577477" cy="1097375"/>
          </a:xfrm>
          <a:prstGeom prst="rect">
            <a:avLst/>
          </a:prstGeom>
        </p:spPr>
      </p:pic>
      <p:pic>
        <p:nvPicPr>
          <p:cNvPr id="31" name="Picture 30">
            <a:extLst>
              <a:ext uri="{FF2B5EF4-FFF2-40B4-BE49-F238E27FC236}">
                <a16:creationId xmlns:a16="http://schemas.microsoft.com/office/drawing/2014/main" xmlns="" id="{810A9F64-B510-4DDF-B0C2-DF0D87E2AE43}"/>
              </a:ext>
            </a:extLst>
          </p:cNvPr>
          <p:cNvPicPr>
            <a:picLocks noChangeAspect="1"/>
          </p:cNvPicPr>
          <p:nvPr/>
        </p:nvPicPr>
        <p:blipFill>
          <a:blip r:embed="rId10"/>
          <a:stretch>
            <a:fillRect/>
          </a:stretch>
        </p:blipFill>
        <p:spPr>
          <a:xfrm>
            <a:off x="2739651" y="3197923"/>
            <a:ext cx="1569856" cy="1097375"/>
          </a:xfrm>
          <a:prstGeom prst="rect">
            <a:avLst/>
          </a:prstGeom>
        </p:spPr>
      </p:pic>
      <p:pic>
        <p:nvPicPr>
          <p:cNvPr id="32" name="Picture 31">
            <a:extLst>
              <a:ext uri="{FF2B5EF4-FFF2-40B4-BE49-F238E27FC236}">
                <a16:creationId xmlns:a16="http://schemas.microsoft.com/office/drawing/2014/main" xmlns="" id="{19CD0ABA-4D00-4244-9D60-069BE4600BA4}"/>
              </a:ext>
            </a:extLst>
          </p:cNvPr>
          <p:cNvPicPr>
            <a:picLocks noChangeAspect="1"/>
          </p:cNvPicPr>
          <p:nvPr/>
        </p:nvPicPr>
        <p:blipFill>
          <a:blip r:embed="rId11"/>
          <a:stretch>
            <a:fillRect/>
          </a:stretch>
        </p:blipFill>
        <p:spPr>
          <a:xfrm>
            <a:off x="1144714" y="3188004"/>
            <a:ext cx="1569856" cy="1097375"/>
          </a:xfrm>
          <a:prstGeom prst="rect">
            <a:avLst/>
          </a:prstGeom>
        </p:spPr>
      </p:pic>
      <p:pic>
        <p:nvPicPr>
          <p:cNvPr id="33" name="Picture 32">
            <a:extLst>
              <a:ext uri="{FF2B5EF4-FFF2-40B4-BE49-F238E27FC236}">
                <a16:creationId xmlns:a16="http://schemas.microsoft.com/office/drawing/2014/main" xmlns="" id="{77DD008A-9459-484D-BC0B-5AC0D0C37BB9}"/>
              </a:ext>
            </a:extLst>
          </p:cNvPr>
          <p:cNvPicPr>
            <a:picLocks noChangeAspect="1"/>
          </p:cNvPicPr>
          <p:nvPr/>
        </p:nvPicPr>
        <p:blipFill>
          <a:blip r:embed="rId12"/>
          <a:stretch>
            <a:fillRect/>
          </a:stretch>
        </p:blipFill>
        <p:spPr>
          <a:xfrm>
            <a:off x="4326968" y="3197923"/>
            <a:ext cx="1569856" cy="1097375"/>
          </a:xfrm>
          <a:prstGeom prst="rect">
            <a:avLst/>
          </a:prstGeom>
        </p:spPr>
      </p:pic>
      <p:pic>
        <p:nvPicPr>
          <p:cNvPr id="34" name="Picture 33">
            <a:extLst>
              <a:ext uri="{FF2B5EF4-FFF2-40B4-BE49-F238E27FC236}">
                <a16:creationId xmlns:a16="http://schemas.microsoft.com/office/drawing/2014/main" xmlns="" id="{4F107B82-D9F9-438A-ADB3-4BF5418F1763}"/>
              </a:ext>
            </a:extLst>
          </p:cNvPr>
          <p:cNvPicPr>
            <a:picLocks noChangeAspect="1"/>
          </p:cNvPicPr>
          <p:nvPr/>
        </p:nvPicPr>
        <p:blipFill>
          <a:blip r:embed="rId13"/>
          <a:stretch>
            <a:fillRect/>
          </a:stretch>
        </p:blipFill>
        <p:spPr>
          <a:xfrm>
            <a:off x="5925716" y="3197923"/>
            <a:ext cx="1569856" cy="1097375"/>
          </a:xfrm>
          <a:prstGeom prst="rect">
            <a:avLst/>
          </a:prstGeom>
        </p:spPr>
      </p:pic>
      <p:pic>
        <p:nvPicPr>
          <p:cNvPr id="35" name="Picture 34">
            <a:extLst>
              <a:ext uri="{FF2B5EF4-FFF2-40B4-BE49-F238E27FC236}">
                <a16:creationId xmlns:a16="http://schemas.microsoft.com/office/drawing/2014/main" xmlns="" id="{862065B2-D95A-4483-B0AC-1A4E1BEADF63}"/>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8632907" y="2311435"/>
            <a:ext cx="2674852" cy="1623201"/>
          </a:xfrm>
          <a:prstGeom prst="rect">
            <a:avLst/>
          </a:prstGeom>
        </p:spPr>
      </p:pic>
      <p:pic>
        <p:nvPicPr>
          <p:cNvPr id="36" name="Picture 35">
            <a:extLst>
              <a:ext uri="{FF2B5EF4-FFF2-40B4-BE49-F238E27FC236}">
                <a16:creationId xmlns:a16="http://schemas.microsoft.com/office/drawing/2014/main" xmlns="" id="{EF506C46-34EF-4542-8B0C-9CEB009FD0D7}"/>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8556701" y="4305549"/>
            <a:ext cx="2751058" cy="1656887"/>
          </a:xfrm>
          <a:prstGeom prst="rect">
            <a:avLst/>
          </a:prstGeom>
        </p:spPr>
      </p:pic>
      <p:sp>
        <p:nvSpPr>
          <p:cNvPr id="28" name="Rectangle 27">
            <a:extLst>
              <a:ext uri="{FF2B5EF4-FFF2-40B4-BE49-F238E27FC236}">
                <a16:creationId xmlns:a16="http://schemas.microsoft.com/office/drawing/2014/main" xmlns="" id="{ED613C8F-552D-4011-9F61-781C49FFF919}"/>
              </a:ext>
            </a:extLst>
          </p:cNvPr>
          <p:cNvSpPr/>
          <p:nvPr/>
        </p:nvSpPr>
        <p:spPr>
          <a:xfrm>
            <a:off x="1062925" y="4429785"/>
            <a:ext cx="7582311" cy="1411990"/>
          </a:xfrm>
          <a:prstGeom prst="rect">
            <a:avLst/>
          </a:prstGeom>
        </p:spPr>
        <p:txBody>
          <a:bodyPr wrap="square">
            <a:spAutoFit/>
          </a:bodyPr>
          <a:lstStyle/>
          <a:p>
            <a:pPr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Hãy sắp xếp các thẻ tên </a:t>
            </a:r>
            <a:r>
              <a:rPr lang="en-US" sz="2000">
                <a:latin typeface="UTM Avo" panose="02040603050506020204" pitchFamily="18" charset="0"/>
                <a:cs typeface="Times New Roman" panose="02020603050405020304" pitchFamily="18" charset="0"/>
              </a:rPr>
              <a:t>con</a:t>
            </a:r>
            <a:r>
              <a:rPr lang="vi-VN" sz="2000">
                <a:latin typeface="UTM Avo" panose="02040603050506020204" pitchFamily="18" charset="0"/>
                <a:cs typeface="Times New Roman" panose="02020603050405020304" pitchFamily="18" charset="0"/>
              </a:rPr>
              <a:t> vật vào hai hộp tương ứng với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môi trường sống của chúng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(dưới nước và trên cạn). Sau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khi sắp xếp, em hãy tìm thẻ con voi. </a:t>
            </a:r>
          </a:p>
        </p:txBody>
      </p:sp>
    </p:spTree>
    <p:extLst>
      <p:ext uri="{BB962C8B-B14F-4D97-AF65-F5344CB8AC3E}">
        <p14:creationId xmlns:p14="http://schemas.microsoft.com/office/powerpoint/2010/main" val="1311927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randombar(horizontal)">
                                      <p:cBhvr>
                                        <p:cTn id="24" dur="500"/>
                                        <p:tgtEl>
                                          <p:spTgt spid="25"/>
                                        </p:tgtEl>
                                      </p:cBhvr>
                                    </p:animEffect>
                                  </p:childTnLst>
                                </p:cTn>
                              </p:par>
                              <p:par>
                                <p:cTn id="25" presetID="14" presetClass="entr" presetSubtype="1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par>
                                <p:cTn id="28" presetID="14" presetClass="entr" presetSubtype="1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500"/>
                                        <p:tgtEl>
                                          <p:spTgt spid="27"/>
                                        </p:tgtEl>
                                      </p:cBhvr>
                                    </p:animEffect>
                                  </p:childTnLst>
                                </p:cTn>
                              </p:par>
                              <p:par>
                                <p:cTn id="31" presetID="14" presetClass="entr" presetSubtype="1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par>
                                <p:cTn id="34" presetID="14" presetClass="entr" presetSubtype="1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randombar(horizontal)">
                                      <p:cBhvr>
                                        <p:cTn id="36" dur="500"/>
                                        <p:tgtEl>
                                          <p:spTgt spid="32"/>
                                        </p:tgtEl>
                                      </p:cBhvr>
                                    </p:animEffect>
                                  </p:childTnLst>
                                </p:cTn>
                              </p:par>
                              <p:par>
                                <p:cTn id="37" presetID="14" presetClass="entr" presetSubtype="1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randombar(horizontal)">
                                      <p:cBhvr>
                                        <p:cTn id="39" dur="500"/>
                                        <p:tgtEl>
                                          <p:spTgt spid="33"/>
                                        </p:tgtEl>
                                      </p:cBhvr>
                                    </p:animEffect>
                                  </p:childTnLst>
                                </p:cTn>
                              </p:par>
                              <p:par>
                                <p:cTn id="40" presetID="14" presetClass="entr" presetSubtype="1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randombar(horizontal)">
                                      <p:cBhvr>
                                        <p:cTn id="42" dur="500"/>
                                        <p:tgtEl>
                                          <p:spTgt spid="34"/>
                                        </p:tgtEl>
                                      </p:cBhvr>
                                    </p:animEffect>
                                  </p:childTnLst>
                                </p:cTn>
                              </p:par>
                              <p:par>
                                <p:cTn id="43" presetID="14" presetClass="entr" presetSubtype="1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randombar(horizontal)">
                                      <p:cBhvr>
                                        <p:cTn id="45" dur="500"/>
                                        <p:tgtEl>
                                          <p:spTgt spid="35"/>
                                        </p:tgtEl>
                                      </p:cBhvr>
                                    </p:animEffect>
                                  </p:childTnLst>
                                </p:cTn>
                              </p:par>
                              <p:par>
                                <p:cTn id="46" presetID="14" presetClass="entr" presetSubtype="1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randombar(horizontal)">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t>
            </a:r>
            <a:r>
              <a:rPr lang="vi-VN" sz="2800" b="1">
                <a:solidFill>
                  <a:srgbClr val="F03C69"/>
                </a:solidFill>
                <a:latin typeface="SVN-SAF" panose="02040603050506020204" pitchFamily="18" charset="0"/>
                <a:cs typeface="Times New Roman" panose="02020603050405020304" pitchFamily="18" charset="0"/>
              </a:rPr>
              <a:t>SẮP XẾP THEO YÊU CẦU</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S</a:t>
              </a:r>
              <a:r>
                <a:rPr lang="vi-VN" sz="2800" b="1">
                  <a:solidFill>
                    <a:srgbClr val="7FC354"/>
                  </a:solidFill>
                  <a:latin typeface="SVN-Androgyne" panose="02040603050506020204" pitchFamily="18" charset="0"/>
                  <a:cs typeface="Times New Roman" panose="02020603050405020304" pitchFamily="18" charset="0"/>
                </a:rPr>
                <a:t>ắp xếp thẻ tên các con vật vào nhóm</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xmlns="" id="{E0F8A647-7773-42DE-BFD5-6FE315319913}"/>
              </a:ext>
            </a:extLst>
          </p:cNvPr>
          <p:cNvPicPr>
            <a:picLocks noChangeAspect="1"/>
          </p:cNvPicPr>
          <p:nvPr/>
        </p:nvPicPr>
        <p:blipFill>
          <a:blip r:embed="rId6"/>
          <a:stretch>
            <a:fillRect/>
          </a:stretch>
        </p:blipFill>
        <p:spPr>
          <a:xfrm>
            <a:off x="1137093" y="2090629"/>
            <a:ext cx="1577477" cy="1104996"/>
          </a:xfrm>
          <a:prstGeom prst="rect">
            <a:avLst/>
          </a:prstGeom>
        </p:spPr>
      </p:pic>
      <p:pic>
        <p:nvPicPr>
          <p:cNvPr id="25" name="Picture 24">
            <a:extLst>
              <a:ext uri="{FF2B5EF4-FFF2-40B4-BE49-F238E27FC236}">
                <a16:creationId xmlns:a16="http://schemas.microsoft.com/office/drawing/2014/main" xmlns="" id="{3139F730-DCD0-44F7-81F5-D4FFCB19B3AB}"/>
              </a:ext>
            </a:extLst>
          </p:cNvPr>
          <p:cNvPicPr>
            <a:picLocks noChangeAspect="1"/>
          </p:cNvPicPr>
          <p:nvPr/>
        </p:nvPicPr>
        <p:blipFill>
          <a:blip r:embed="rId7"/>
          <a:stretch>
            <a:fillRect/>
          </a:stretch>
        </p:blipFill>
        <p:spPr>
          <a:xfrm>
            <a:off x="2735841" y="2090629"/>
            <a:ext cx="1577477" cy="1104996"/>
          </a:xfrm>
          <a:prstGeom prst="rect">
            <a:avLst/>
          </a:prstGeom>
        </p:spPr>
      </p:pic>
      <p:pic>
        <p:nvPicPr>
          <p:cNvPr id="26" name="Picture 25">
            <a:extLst>
              <a:ext uri="{FF2B5EF4-FFF2-40B4-BE49-F238E27FC236}">
                <a16:creationId xmlns:a16="http://schemas.microsoft.com/office/drawing/2014/main" xmlns="" id="{FCF96258-C0E9-4932-A475-D966AF453936}"/>
              </a:ext>
            </a:extLst>
          </p:cNvPr>
          <p:cNvPicPr>
            <a:picLocks noChangeAspect="1"/>
          </p:cNvPicPr>
          <p:nvPr/>
        </p:nvPicPr>
        <p:blipFill>
          <a:blip r:embed="rId8"/>
          <a:stretch>
            <a:fillRect/>
          </a:stretch>
        </p:blipFill>
        <p:spPr>
          <a:xfrm>
            <a:off x="4334589" y="2098250"/>
            <a:ext cx="1562235" cy="1089754"/>
          </a:xfrm>
          <a:prstGeom prst="rect">
            <a:avLst/>
          </a:prstGeom>
        </p:spPr>
      </p:pic>
      <p:pic>
        <p:nvPicPr>
          <p:cNvPr id="27" name="Picture 26">
            <a:extLst>
              <a:ext uri="{FF2B5EF4-FFF2-40B4-BE49-F238E27FC236}">
                <a16:creationId xmlns:a16="http://schemas.microsoft.com/office/drawing/2014/main" xmlns="" id="{EA8F44A8-CE5C-4889-AB2E-EA36C02B6A38}"/>
              </a:ext>
            </a:extLst>
          </p:cNvPr>
          <p:cNvPicPr>
            <a:picLocks noChangeAspect="1"/>
          </p:cNvPicPr>
          <p:nvPr/>
        </p:nvPicPr>
        <p:blipFill>
          <a:blip r:embed="rId9"/>
          <a:stretch>
            <a:fillRect/>
          </a:stretch>
        </p:blipFill>
        <p:spPr>
          <a:xfrm>
            <a:off x="5918095" y="2090629"/>
            <a:ext cx="1577477" cy="1097375"/>
          </a:xfrm>
          <a:prstGeom prst="rect">
            <a:avLst/>
          </a:prstGeom>
        </p:spPr>
      </p:pic>
      <p:pic>
        <p:nvPicPr>
          <p:cNvPr id="31" name="Picture 30">
            <a:extLst>
              <a:ext uri="{FF2B5EF4-FFF2-40B4-BE49-F238E27FC236}">
                <a16:creationId xmlns:a16="http://schemas.microsoft.com/office/drawing/2014/main" xmlns="" id="{810A9F64-B510-4DDF-B0C2-DF0D87E2AE43}"/>
              </a:ext>
            </a:extLst>
          </p:cNvPr>
          <p:cNvPicPr>
            <a:picLocks noChangeAspect="1"/>
          </p:cNvPicPr>
          <p:nvPr/>
        </p:nvPicPr>
        <p:blipFill>
          <a:blip r:embed="rId10"/>
          <a:stretch>
            <a:fillRect/>
          </a:stretch>
        </p:blipFill>
        <p:spPr>
          <a:xfrm>
            <a:off x="2739651" y="3197923"/>
            <a:ext cx="1569856" cy="1097375"/>
          </a:xfrm>
          <a:prstGeom prst="rect">
            <a:avLst/>
          </a:prstGeom>
        </p:spPr>
      </p:pic>
      <p:pic>
        <p:nvPicPr>
          <p:cNvPr id="32" name="Picture 31">
            <a:extLst>
              <a:ext uri="{FF2B5EF4-FFF2-40B4-BE49-F238E27FC236}">
                <a16:creationId xmlns:a16="http://schemas.microsoft.com/office/drawing/2014/main" xmlns="" id="{19CD0ABA-4D00-4244-9D60-069BE4600BA4}"/>
              </a:ext>
            </a:extLst>
          </p:cNvPr>
          <p:cNvPicPr>
            <a:picLocks noChangeAspect="1"/>
          </p:cNvPicPr>
          <p:nvPr/>
        </p:nvPicPr>
        <p:blipFill>
          <a:blip r:embed="rId11"/>
          <a:stretch>
            <a:fillRect/>
          </a:stretch>
        </p:blipFill>
        <p:spPr>
          <a:xfrm>
            <a:off x="1144714" y="3188004"/>
            <a:ext cx="1569856" cy="1097375"/>
          </a:xfrm>
          <a:prstGeom prst="rect">
            <a:avLst/>
          </a:prstGeom>
        </p:spPr>
      </p:pic>
      <p:pic>
        <p:nvPicPr>
          <p:cNvPr id="33" name="Picture 32">
            <a:extLst>
              <a:ext uri="{FF2B5EF4-FFF2-40B4-BE49-F238E27FC236}">
                <a16:creationId xmlns:a16="http://schemas.microsoft.com/office/drawing/2014/main" xmlns="" id="{77DD008A-9459-484D-BC0B-5AC0D0C37BB9}"/>
              </a:ext>
            </a:extLst>
          </p:cNvPr>
          <p:cNvPicPr>
            <a:picLocks noChangeAspect="1"/>
          </p:cNvPicPr>
          <p:nvPr/>
        </p:nvPicPr>
        <p:blipFill>
          <a:blip r:embed="rId12"/>
          <a:stretch>
            <a:fillRect/>
          </a:stretch>
        </p:blipFill>
        <p:spPr>
          <a:xfrm>
            <a:off x="4326968" y="3197923"/>
            <a:ext cx="1569856" cy="1097375"/>
          </a:xfrm>
          <a:prstGeom prst="rect">
            <a:avLst/>
          </a:prstGeom>
        </p:spPr>
      </p:pic>
      <p:pic>
        <p:nvPicPr>
          <p:cNvPr id="34" name="Picture 33">
            <a:extLst>
              <a:ext uri="{FF2B5EF4-FFF2-40B4-BE49-F238E27FC236}">
                <a16:creationId xmlns:a16="http://schemas.microsoft.com/office/drawing/2014/main" xmlns="" id="{4F107B82-D9F9-438A-ADB3-4BF5418F1763}"/>
              </a:ext>
            </a:extLst>
          </p:cNvPr>
          <p:cNvPicPr>
            <a:picLocks noChangeAspect="1"/>
          </p:cNvPicPr>
          <p:nvPr/>
        </p:nvPicPr>
        <p:blipFill>
          <a:blip r:embed="rId13"/>
          <a:stretch>
            <a:fillRect/>
          </a:stretch>
        </p:blipFill>
        <p:spPr>
          <a:xfrm>
            <a:off x="5925716" y="3197923"/>
            <a:ext cx="1569856" cy="1097375"/>
          </a:xfrm>
          <a:prstGeom prst="rect">
            <a:avLst/>
          </a:prstGeom>
        </p:spPr>
      </p:pic>
      <p:sp>
        <p:nvSpPr>
          <p:cNvPr id="28" name="Rectangle 27">
            <a:extLst>
              <a:ext uri="{FF2B5EF4-FFF2-40B4-BE49-F238E27FC236}">
                <a16:creationId xmlns:a16="http://schemas.microsoft.com/office/drawing/2014/main" xmlns="" id="{134096BE-FB57-4917-9934-55A982FADCFB}"/>
              </a:ext>
            </a:extLst>
          </p:cNvPr>
          <p:cNvSpPr/>
          <p:nvPr/>
        </p:nvSpPr>
        <p:spPr>
          <a:xfrm>
            <a:off x="832035" y="4364794"/>
            <a:ext cx="1052793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Với hộp các con vật sống trên cạn, em hãy phân loại các con vật sống trong rừng và các con vật nuôi trong gia đình. Sau khi sắp xếp, em</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hãy tìm lại thẻ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on </a:t>
            </a:r>
            <a:r>
              <a:rPr lang="en-US" sz="2000">
                <a:latin typeface="UTM Avo" panose="02040603050506020204" pitchFamily="18" charset="0"/>
                <a:cs typeface="Times New Roman" panose="02020603050405020304" pitchFamily="18" charset="0"/>
              </a:rPr>
              <a:t>v</a:t>
            </a:r>
            <a:r>
              <a:rPr lang="vi-VN" sz="2000">
                <a:latin typeface="UTM Avo" panose="02040603050506020204" pitchFamily="18" charset="0"/>
                <a:cs typeface="Times New Roman" panose="02020603050405020304" pitchFamily="18" charset="0"/>
              </a:rPr>
              <a:t>oi</a:t>
            </a:r>
          </a:p>
        </p:txBody>
      </p:sp>
      <p:sp>
        <p:nvSpPr>
          <p:cNvPr id="29" name="Rectangle 28">
            <a:extLst>
              <a:ext uri="{FF2B5EF4-FFF2-40B4-BE49-F238E27FC236}">
                <a16:creationId xmlns:a16="http://schemas.microsoft.com/office/drawing/2014/main" xmlns="" id="{0706DA51-D0FD-4CAD-9539-D038771C1547}"/>
              </a:ext>
            </a:extLst>
          </p:cNvPr>
          <p:cNvSpPr/>
          <p:nvPr/>
        </p:nvSpPr>
        <p:spPr>
          <a:xfrm>
            <a:off x="832035" y="5279709"/>
            <a:ext cx="10408639"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3</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Thảo luận với bạn cách em đã tìm thẻ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on </a:t>
            </a:r>
            <a:r>
              <a:rPr lang="en-US" sz="2000">
                <a:latin typeface="UTM Avo" panose="02040603050506020204" pitchFamily="18" charset="0"/>
                <a:cs typeface="Times New Roman" panose="02020603050405020304" pitchFamily="18" charset="0"/>
              </a:rPr>
              <a:t>v</a:t>
            </a:r>
            <a:r>
              <a:rPr lang="vi-VN" sz="2000">
                <a:latin typeface="UTM Avo" panose="02040603050506020204" pitchFamily="18" charset="0"/>
                <a:cs typeface="Times New Roman" panose="02020603050405020304" pitchFamily="18" charset="0"/>
              </a:rPr>
              <a:t>oi trong mỗi trường hợp trên. Theo em, cách nào tìm nhanh hơn? Vì sao?</a:t>
            </a:r>
          </a:p>
        </p:txBody>
      </p:sp>
      <p:pic>
        <p:nvPicPr>
          <p:cNvPr id="30" name="Picture 29">
            <a:extLst>
              <a:ext uri="{FF2B5EF4-FFF2-40B4-BE49-F238E27FC236}">
                <a16:creationId xmlns:a16="http://schemas.microsoft.com/office/drawing/2014/main" xmlns="" id="{EAC5DB6F-51B4-459D-89B0-EE82ABEC5016}"/>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8114923" y="2493206"/>
            <a:ext cx="2674852" cy="1623201"/>
          </a:xfrm>
          <a:prstGeom prst="rect">
            <a:avLst/>
          </a:prstGeom>
        </p:spPr>
      </p:pic>
    </p:spTree>
    <p:extLst>
      <p:ext uri="{BB962C8B-B14F-4D97-AF65-F5344CB8AC3E}">
        <p14:creationId xmlns:p14="http://schemas.microsoft.com/office/powerpoint/2010/main" val="2269659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fade">
                                      <p:cBhvr>
                                        <p:cTn id="1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xmlns="" id="{2A820399-F133-417F-9459-F2B85DDFFAF4}"/>
              </a:ext>
            </a:extLst>
          </p:cNvPr>
          <p:cNvGrpSpPr/>
          <p:nvPr/>
        </p:nvGrpSpPr>
        <p:grpSpPr>
          <a:xfrm>
            <a:off x="714903" y="358249"/>
            <a:ext cx="10754369" cy="1629525"/>
            <a:chOff x="149795" y="535277"/>
            <a:chExt cx="10754369" cy="1629525"/>
          </a:xfrm>
        </p:grpSpPr>
        <p:grpSp>
          <p:nvGrpSpPr>
            <p:cNvPr id="40" name="Group 39">
              <a:extLst>
                <a:ext uri="{FF2B5EF4-FFF2-40B4-BE49-F238E27FC236}">
                  <a16:creationId xmlns:a16="http://schemas.microsoft.com/office/drawing/2014/main" xmlns="" id="{1711AD10-043D-4267-AF43-A30387785B45}"/>
                </a:ext>
              </a:extLst>
            </p:cNvPr>
            <p:cNvGrpSpPr/>
            <p:nvPr/>
          </p:nvGrpSpPr>
          <p:grpSpPr>
            <a:xfrm>
              <a:off x="149795" y="535277"/>
              <a:ext cx="10754369" cy="1629525"/>
              <a:chOff x="149795" y="535277"/>
              <a:chExt cx="10754369" cy="1629525"/>
            </a:xfrm>
          </p:grpSpPr>
          <p:grpSp>
            <p:nvGrpSpPr>
              <p:cNvPr id="42" name="Group 41">
                <a:extLst>
                  <a:ext uri="{FF2B5EF4-FFF2-40B4-BE49-F238E27FC236}">
                    <a16:creationId xmlns:a16="http://schemas.microsoft.com/office/drawing/2014/main" xmlns="" id="{3E1053DD-42D9-441D-84F5-A4CF91B4C90C}"/>
                  </a:ext>
                </a:extLst>
              </p:cNvPr>
              <p:cNvGrpSpPr/>
              <p:nvPr/>
            </p:nvGrpSpPr>
            <p:grpSpPr>
              <a:xfrm>
                <a:off x="552796" y="917810"/>
                <a:ext cx="10351368" cy="1246992"/>
                <a:chOff x="1338208" y="943284"/>
                <a:chExt cx="9312540" cy="1839657"/>
              </a:xfrm>
            </p:grpSpPr>
            <p:sp>
              <p:nvSpPr>
                <p:cNvPr id="44" name="Rectangle: Rounded Corners 43">
                  <a:extLst>
                    <a:ext uri="{FF2B5EF4-FFF2-40B4-BE49-F238E27FC236}">
                      <a16:creationId xmlns:a16="http://schemas.microsoft.com/office/drawing/2014/main" xmlns="" id="{F3A0ED3C-FAF4-4AC3-8881-FC10C678D301}"/>
                    </a:ext>
                  </a:extLst>
                </p:cNvPr>
                <p:cNvSpPr/>
                <p:nvPr/>
              </p:nvSpPr>
              <p:spPr>
                <a:xfrm>
                  <a:off x="1424711" y="1063553"/>
                  <a:ext cx="9226037"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xmlns="" id="{F472FC3D-CCAB-4037-A663-D15EAEAA0D98}"/>
                    </a:ext>
                  </a:extLst>
                </p:cNvPr>
                <p:cNvSpPr/>
                <p:nvPr/>
              </p:nvSpPr>
              <p:spPr>
                <a:xfrm>
                  <a:off x="1338208" y="943284"/>
                  <a:ext cx="9226043"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a:extLst>
                  <a:ext uri="{FF2B5EF4-FFF2-40B4-BE49-F238E27FC236}">
                    <a16:creationId xmlns:a16="http://schemas.microsoft.com/office/drawing/2014/main" xmlns="" id="{7E639422-E4E3-4F8A-9685-BEEC7034E4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41" name="Rectangle 40">
              <a:extLst>
                <a:ext uri="{FF2B5EF4-FFF2-40B4-BE49-F238E27FC236}">
                  <a16:creationId xmlns:a16="http://schemas.microsoft.com/office/drawing/2014/main" xmlns="" id="{BB4130F1-36C5-4B42-935D-17FAC3CE1928}"/>
                </a:ext>
              </a:extLst>
            </p:cNvPr>
            <p:cNvSpPr/>
            <p:nvPr/>
          </p:nvSpPr>
          <p:spPr>
            <a:xfrm>
              <a:off x="946676" y="1021967"/>
              <a:ext cx="9659760"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là việc phân loại đồ vật, dữ liệu vào các nhóm sao cho</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đồ vật, dữ liệu trong mỗi nhóm có một số đặc điểm chung.</a:t>
              </a:r>
            </a:p>
          </p:txBody>
        </p:sp>
      </p:grpSp>
      <p:pic>
        <p:nvPicPr>
          <p:cNvPr id="46" name="Picture 45">
            <a:extLst>
              <a:ext uri="{FF2B5EF4-FFF2-40B4-BE49-F238E27FC236}">
                <a16:creationId xmlns:a16="http://schemas.microsoft.com/office/drawing/2014/main" xmlns="" id="{576E131E-B45C-4A66-B6F6-3AA250EE0397}"/>
              </a:ext>
            </a:extLst>
          </p:cNvPr>
          <p:cNvPicPr>
            <a:picLocks noChangeAspect="1"/>
          </p:cNvPicPr>
          <p:nvPr/>
        </p:nvPicPr>
        <p:blipFill>
          <a:blip r:embed="rId3"/>
          <a:stretch>
            <a:fillRect/>
          </a:stretch>
        </p:blipFill>
        <p:spPr>
          <a:xfrm>
            <a:off x="714902" y="2288783"/>
            <a:ext cx="897917" cy="883996"/>
          </a:xfrm>
          <a:prstGeom prst="rect">
            <a:avLst/>
          </a:prstGeom>
        </p:spPr>
      </p:pic>
      <p:sp>
        <p:nvSpPr>
          <p:cNvPr id="47" name="Rectangle 46">
            <a:extLst>
              <a:ext uri="{FF2B5EF4-FFF2-40B4-BE49-F238E27FC236}">
                <a16:creationId xmlns:a16="http://schemas.microsoft.com/office/drawing/2014/main" xmlns="" id="{0D71BE72-131D-42E8-9082-2A49F769F99E}"/>
              </a:ext>
            </a:extLst>
          </p:cNvPr>
          <p:cNvSpPr/>
          <p:nvPr/>
        </p:nvSpPr>
        <p:spPr>
          <a:xfrm>
            <a:off x="1713210" y="2401166"/>
            <a:ext cx="9315124"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sắp xếp sách lên giá sách cho hợp lí.</a:t>
            </a:r>
          </a:p>
        </p:txBody>
      </p:sp>
      <p:pic>
        <p:nvPicPr>
          <p:cNvPr id="48" name="Picture 47">
            <a:extLst>
              <a:ext uri="{FF2B5EF4-FFF2-40B4-BE49-F238E27FC236}">
                <a16:creationId xmlns:a16="http://schemas.microsoft.com/office/drawing/2014/main" xmlns="" id="{EDA060E0-CA89-4E44-84BC-7A0302926B0E}"/>
              </a:ext>
            </a:extLst>
          </p:cNvPr>
          <p:cNvPicPr>
            <a:picLocks noChangeAspect="1"/>
          </p:cNvPicPr>
          <p:nvPr/>
        </p:nvPicPr>
        <p:blipFill>
          <a:blip r:embed="rId4"/>
          <a:stretch>
            <a:fillRect/>
          </a:stretch>
        </p:blipFill>
        <p:spPr>
          <a:xfrm>
            <a:off x="5690738" y="3168657"/>
            <a:ext cx="3813481" cy="3292173"/>
          </a:xfrm>
          <a:prstGeom prst="rect">
            <a:avLst/>
          </a:prstGeom>
        </p:spPr>
      </p:pic>
      <p:pic>
        <p:nvPicPr>
          <p:cNvPr id="49" name="Picture 48">
            <a:extLst>
              <a:ext uri="{FF2B5EF4-FFF2-40B4-BE49-F238E27FC236}">
                <a16:creationId xmlns:a16="http://schemas.microsoft.com/office/drawing/2014/main" xmlns="" id="{5B653245-104A-4CCC-9877-39FA37DB2059}"/>
              </a:ext>
            </a:extLst>
          </p:cNvPr>
          <p:cNvPicPr>
            <a:picLocks noChangeAspect="1"/>
          </p:cNvPicPr>
          <p:nvPr/>
        </p:nvPicPr>
        <p:blipFill>
          <a:blip r:embed="rId5"/>
          <a:stretch>
            <a:fillRect/>
          </a:stretch>
        </p:blipFill>
        <p:spPr>
          <a:xfrm>
            <a:off x="2052446" y="3923612"/>
            <a:ext cx="3153400" cy="2537218"/>
          </a:xfrm>
          <a:prstGeom prst="rect">
            <a:avLst/>
          </a:prstGeom>
        </p:spPr>
      </p:pic>
    </p:spTree>
    <p:extLst>
      <p:ext uri="{BB962C8B-B14F-4D97-AF65-F5344CB8AC3E}">
        <p14:creationId xmlns:p14="http://schemas.microsoft.com/office/powerpoint/2010/main" val="3252443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BBD8A18-B945-4662-A733-71FC5BFAF0FD}"/>
              </a:ext>
            </a:extLst>
          </p:cNvPr>
          <p:cNvPicPr>
            <a:picLocks noChangeAspect="1"/>
          </p:cNvPicPr>
          <p:nvPr/>
        </p:nvPicPr>
        <p:blipFill>
          <a:blip r:embed="rId2"/>
          <a:stretch>
            <a:fillRect/>
          </a:stretch>
        </p:blipFill>
        <p:spPr>
          <a:xfrm>
            <a:off x="2137067" y="1599021"/>
            <a:ext cx="7917866" cy="3223539"/>
          </a:xfrm>
          <a:prstGeom prst="rect">
            <a:avLst/>
          </a:prstGeom>
        </p:spPr>
      </p:pic>
      <p:sp>
        <p:nvSpPr>
          <p:cNvPr id="10" name="Rectangle 9">
            <a:extLst>
              <a:ext uri="{FF2B5EF4-FFF2-40B4-BE49-F238E27FC236}">
                <a16:creationId xmlns:a16="http://schemas.microsoft.com/office/drawing/2014/main" xmlns="" id="{2EE51DCA-22CC-4CA7-9CF7-779BA27881B4}"/>
              </a:ext>
            </a:extLst>
          </p:cNvPr>
          <p:cNvSpPr/>
          <p:nvPr/>
        </p:nvSpPr>
        <p:spPr>
          <a:xfrm>
            <a:off x="551805" y="435240"/>
            <a:ext cx="11088390"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Trong mỗi nhóm dưới đây, bạn An đã sắp xếp một đồ chơi không phù</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hợp vào nhóm. Em hãy giúp bạn An chỉ ra đồ chơi đó nhé.</a:t>
            </a:r>
          </a:p>
        </p:txBody>
      </p:sp>
      <p:pic>
        <p:nvPicPr>
          <p:cNvPr id="6" name="Picture 5" descr="Logo&#10;&#10;Description automatically generated">
            <a:extLst>
              <a:ext uri="{FF2B5EF4-FFF2-40B4-BE49-F238E27FC236}">
                <a16:creationId xmlns:a16="http://schemas.microsoft.com/office/drawing/2014/main" xmlns="" id="{B3814CF4-3618-45D2-84AE-0406D95E7AD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82203" y="1844266"/>
            <a:ext cx="884993" cy="785813"/>
          </a:xfrm>
          <a:prstGeom prst="rect">
            <a:avLst/>
          </a:prstGeom>
        </p:spPr>
      </p:pic>
      <p:pic>
        <p:nvPicPr>
          <p:cNvPr id="11" name="Picture 10" descr="Logo&#10;&#10;Description automatically generated">
            <a:extLst>
              <a:ext uri="{FF2B5EF4-FFF2-40B4-BE49-F238E27FC236}">
                <a16:creationId xmlns:a16="http://schemas.microsoft.com/office/drawing/2014/main" xmlns="" id="{B38E4708-8DD1-4FCB-964E-7D727A132EE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52612" y="2734421"/>
            <a:ext cx="884993" cy="785813"/>
          </a:xfrm>
          <a:prstGeom prst="rect">
            <a:avLst/>
          </a:prstGeom>
        </p:spPr>
      </p:pic>
      <p:pic>
        <p:nvPicPr>
          <p:cNvPr id="12" name="Picture 11" descr="Logo&#10;&#10;Description automatically generated">
            <a:extLst>
              <a:ext uri="{FF2B5EF4-FFF2-40B4-BE49-F238E27FC236}">
                <a16:creationId xmlns:a16="http://schemas.microsoft.com/office/drawing/2014/main" xmlns="" id="{0F4B76AC-E852-4852-9B35-92788E10591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3303" y="3721557"/>
            <a:ext cx="884993" cy="785813"/>
          </a:xfrm>
          <a:prstGeom prst="rect">
            <a:avLst/>
          </a:prstGeom>
        </p:spPr>
      </p:pic>
    </p:spTree>
    <p:extLst>
      <p:ext uri="{BB962C8B-B14F-4D97-AF65-F5344CB8AC3E}">
        <p14:creationId xmlns:p14="http://schemas.microsoft.com/office/powerpoint/2010/main" val="3108386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5549</TotalTime>
  <Words>734</Words>
  <Application>Microsoft Office PowerPoint</Application>
  <PresentationFormat>Widescreen</PresentationFormat>
  <Paragraphs>58</Paragraphs>
  <Slides>11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等线</vt:lpstr>
      <vt:lpstr>SVN-Androgyne</vt:lpstr>
      <vt:lpstr>SVN-SAF</vt:lpstr>
      <vt:lpstr>UTM Avo</vt:lpstr>
      <vt:lpstr>UTM Bienvenue</vt:lpstr>
      <vt:lpstr>UTM HelvetIns</vt:lpstr>
      <vt:lpstr>方正黑体_GBK</vt:lpstr>
      <vt:lpstr>Arial</vt:lpstr>
      <vt:lpstr>Calibri</vt:lpstr>
      <vt:lpstr>Segoe Print</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188</cp:revision>
  <dcterms:created xsi:type="dcterms:W3CDTF">2021-11-14T08:33:55Z</dcterms:created>
  <dcterms:modified xsi:type="dcterms:W3CDTF">2025-01-12T09:58:31Z</dcterms:modified>
</cp:coreProperties>
</file>