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ookie"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Cookie"/>
                <a:ea typeface="Cookie"/>
                <a:cs typeface="Cookie"/>
                <a:sym typeface="Cookie"/>
              </a:rPr>
              <a:t>BÀI 62:</a:t>
            </a:r>
            <a:endParaRPr dirty="0"/>
          </a:p>
          <a:p>
            <a:pPr marL="0" marR="0" lvl="0" indent="0" algn="ctr" rtl="0">
              <a:spcBef>
                <a:spcPts val="0"/>
              </a:spcBef>
              <a:spcAft>
                <a:spcPts val="0"/>
              </a:spcAft>
              <a:buNone/>
            </a:pPr>
            <a:r>
              <a:rPr lang="en-US" sz="4400" b="0" i="0" u="none" strike="noStrike" cap="none" dirty="0">
                <a:solidFill>
                  <a:schemeClr val="lt1"/>
                </a:solidFill>
                <a:latin typeface="Cookie"/>
                <a:ea typeface="Cookie"/>
                <a:cs typeface="Cookie"/>
                <a:sym typeface="Cookie"/>
              </a:rPr>
              <a:t>PHÉP TRỪ (CÓ NHỚ) TRONG PHẠM VI 1000</a:t>
            </a:r>
            <a:endParaRPr sz="4400" b="0" i="0" u="none" strike="noStrike" cap="none" dirty="0">
              <a:solidFill>
                <a:schemeClr val="lt1"/>
              </a:solidFill>
              <a:latin typeface="Cookie"/>
              <a:ea typeface="Cookie"/>
              <a:cs typeface="Cookie"/>
              <a:sym typeface="Cookie"/>
            </a:endParaRPr>
          </a:p>
        </p:txBody>
      </p:sp>
      <p:sp>
        <p:nvSpPr>
          <p:cNvPr id="2" name="TextBox 1"/>
          <p:cNvSpPr txBox="1"/>
          <p:nvPr/>
        </p:nvSpPr>
        <p:spPr>
          <a:xfrm>
            <a:off x="4142509" y="4627418"/>
            <a:ext cx="3851564" cy="958660"/>
          </a:xfrm>
          <a:prstGeom prst="rect">
            <a:avLst/>
          </a:prstGeom>
          <a:noFill/>
        </p:spPr>
        <p:txBody>
          <a:bodyPr wrap="square" rtlCol="0">
            <a:spAutoFit/>
          </a:bodyPr>
          <a:lstStyle/>
          <a:p>
            <a:pPr algn="ctr">
              <a:lnSpc>
                <a:spcPct val="150000"/>
              </a:lnSpc>
            </a:pPr>
            <a:r>
              <a:rPr lang="en-US" sz="2000" b="1" dirty="0" smtClean="0"/>
              <a:t>GV: </a:t>
            </a:r>
            <a:r>
              <a:rPr lang="en-US" sz="2000" b="1" dirty="0" err="1" smtClean="0"/>
              <a:t>Vũ</a:t>
            </a:r>
            <a:r>
              <a:rPr lang="en-US" sz="2000" b="1" dirty="0" smtClean="0"/>
              <a:t> </a:t>
            </a:r>
            <a:r>
              <a:rPr lang="en-US" sz="2000" b="1" dirty="0" err="1" smtClean="0"/>
              <a:t>Thị</a:t>
            </a:r>
            <a:r>
              <a:rPr lang="en-US" sz="2000" b="1" dirty="0" smtClean="0"/>
              <a:t> </a:t>
            </a:r>
            <a:r>
              <a:rPr lang="en-US" sz="2000" b="1" dirty="0" err="1" smtClean="0"/>
              <a:t>Ngọc</a:t>
            </a:r>
            <a:r>
              <a:rPr lang="en-US" sz="2000" b="1" dirty="0" smtClean="0"/>
              <a:t> </a:t>
            </a:r>
            <a:r>
              <a:rPr lang="en-US" sz="2000" b="1" dirty="0" err="1" smtClean="0"/>
              <a:t>Anh</a:t>
            </a:r>
            <a:endParaRPr lang="en-US" sz="2000" b="1" dirty="0" smtClean="0"/>
          </a:p>
          <a:p>
            <a:pPr algn="ctr">
              <a:lnSpc>
                <a:spcPct val="150000"/>
              </a:lnSpc>
            </a:pPr>
            <a:r>
              <a:rPr lang="en-US" sz="2000" b="1" dirty="0" err="1" smtClean="0"/>
              <a:t>Lớp</a:t>
            </a:r>
            <a:r>
              <a:rPr lang="en-US" sz="2000" b="1" dirty="0" smtClean="0"/>
              <a:t> 2B – </a:t>
            </a:r>
            <a:r>
              <a:rPr lang="en-US" sz="2000" b="1" dirty="0" err="1" smtClean="0"/>
              <a:t>Tiểu</a:t>
            </a:r>
            <a:r>
              <a:rPr lang="en-US" sz="2000" b="1" dirty="0" smtClean="0"/>
              <a:t> </a:t>
            </a:r>
            <a:r>
              <a:rPr lang="en-US" sz="2000" b="1" dirty="0" err="1" smtClean="0"/>
              <a:t>học</a:t>
            </a:r>
            <a:r>
              <a:rPr lang="en-US" sz="2000" b="1" dirty="0" smtClean="0"/>
              <a:t> </a:t>
            </a:r>
            <a:r>
              <a:rPr lang="en-US" sz="2000" b="1" dirty="0" err="1" smtClean="0"/>
              <a:t>Hòa</a:t>
            </a:r>
            <a:r>
              <a:rPr lang="en-US" sz="2000" b="1" dirty="0" smtClean="0"/>
              <a:t> </a:t>
            </a:r>
            <a:r>
              <a:rPr lang="en-US" sz="2000" b="1" dirty="0" err="1" smtClean="0"/>
              <a:t>Nghĩa</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3000000" cy="3000000"/>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3000000" cy="3000000"/>
        </p:xfrm>
        <a:graphic>
          <a:graphicData uri="http://schemas.openxmlformats.org/drawingml/2006/table">
            <a:tbl>
              <a:tblPr firstRow="1" bandRow="1">
                <a:noFill/>
                <a:tableStyleId>{846496A3-E4EB-4305-A1DD-AE22991BD5B0}</a:tableStyleId>
              </a:tblPr>
              <a:tblGrid>
                <a:gridCol w="2166625">
                  <a:extLst>
                    <a:ext uri="{9D8B030D-6E8A-4147-A177-3AD203B41FA5}">
                      <a16:colId xmlns:a16="http://schemas.microsoft.com/office/drawing/2014/main" val="20000"/>
                    </a:ext>
                  </a:extLst>
                </a:gridCol>
                <a:gridCol w="2166625">
                  <a:extLst>
                    <a:ext uri="{9D8B030D-6E8A-4147-A177-3AD203B41FA5}">
                      <a16:colId xmlns:a16="http://schemas.microsoft.com/office/drawing/2014/main" val="20001"/>
                    </a:ext>
                  </a:extLst>
                </a:gridCol>
                <a:gridCol w="2166625">
                  <a:extLst>
                    <a:ext uri="{9D8B030D-6E8A-4147-A177-3AD203B41FA5}">
                      <a16:colId xmlns:a16="http://schemas.microsoft.com/office/drawing/2014/main" val="20002"/>
                    </a:ext>
                  </a:extLst>
                </a:gridCol>
                <a:gridCol w="216662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extLst>
                  <a:ext uri="{0D108BD9-81ED-4DB2-BD59-A6C34878D82A}">
                    <a16:rowId xmlns:a16="http://schemas.microsoft.com/office/drawing/2014/main" val="10001"/>
                  </a:ext>
                </a:extLst>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3000000" cy="3000000"/>
        </p:xfrm>
        <a:graphic>
          <a:graphicData uri="http://schemas.openxmlformats.org/drawingml/2006/table">
            <a:tbl>
              <a:tblPr firstRow="1" bandRow="1">
                <a:noFill/>
                <a:tableStyleId>{846496A3-E4EB-4305-A1DD-AE22991BD5B0}</a:tableStyleId>
              </a:tblPr>
              <a:tblGrid>
                <a:gridCol w="3846450">
                  <a:extLst>
                    <a:ext uri="{9D8B030D-6E8A-4147-A177-3AD203B41FA5}">
                      <a16:colId xmlns:a16="http://schemas.microsoft.com/office/drawing/2014/main" val="20000"/>
                    </a:ext>
                  </a:extLst>
                </a:gridCol>
                <a:gridCol w="1528350">
                  <a:extLst>
                    <a:ext uri="{9D8B030D-6E8A-4147-A177-3AD203B41FA5}">
                      <a16:colId xmlns:a16="http://schemas.microsoft.com/office/drawing/2014/main" val="20001"/>
                    </a:ext>
                  </a:extLst>
                </a:gridCol>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extLst>
                  <a:ext uri="{0D108BD9-81ED-4DB2-BD59-A6C34878D82A}">
                    <a16:rowId xmlns:a16="http://schemas.microsoft.com/office/drawing/2014/main" val="10000"/>
                  </a:ext>
                </a:extLst>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extLst>
                  <a:ext uri="{0D108BD9-81ED-4DB2-BD59-A6C34878D82A}">
                    <a16:rowId xmlns:a16="http://schemas.microsoft.com/office/drawing/2014/main" val="10001"/>
                  </a:ext>
                </a:extLst>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extLst>
                  <a:ext uri="{0D108BD9-81ED-4DB2-BD59-A6C34878D82A}">
                    <a16:rowId xmlns:a16="http://schemas.microsoft.com/office/drawing/2014/main" val="10002"/>
                  </a:ext>
                </a:extLst>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extLst>
                  <a:ext uri="{0D108BD9-81ED-4DB2-BD59-A6C34878D82A}">
                    <a16:rowId xmlns:a16="http://schemas.microsoft.com/office/drawing/2014/main" val="10003"/>
                  </a:ext>
                </a:extLst>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extLst>
                  <a:ext uri="{0D108BD9-81ED-4DB2-BD59-A6C34878D82A}">
                    <a16:rowId xmlns:a16="http://schemas.microsoft.com/office/drawing/2014/main" val="10004"/>
                  </a:ext>
                </a:extLst>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3000000" cy="3000000"/>
        </p:xfrm>
        <a:graphic>
          <a:graphicData uri="http://schemas.openxmlformats.org/drawingml/2006/table">
            <a:tbl>
              <a:tblPr firstRow="1" bandRow="1">
                <a:noFill/>
                <a:tableStyleId>{846496A3-E4EB-4305-A1DD-AE22991BD5B0}</a:tableStyleId>
              </a:tblPr>
              <a:tblGrid>
                <a:gridCol w="1527125">
                  <a:extLst>
                    <a:ext uri="{9D8B030D-6E8A-4147-A177-3AD203B41FA5}">
                      <a16:colId xmlns:a16="http://schemas.microsoft.com/office/drawing/2014/main" val="20000"/>
                    </a:ext>
                  </a:extLst>
                </a:gridCol>
                <a:gridCol w="1341625">
                  <a:extLst>
                    <a:ext uri="{9D8B030D-6E8A-4147-A177-3AD203B41FA5}">
                      <a16:colId xmlns:a16="http://schemas.microsoft.com/office/drawing/2014/main" val="20001"/>
                    </a:ext>
                  </a:extLst>
                </a:gridCol>
                <a:gridCol w="1649000">
                  <a:extLst>
                    <a:ext uri="{9D8B030D-6E8A-4147-A177-3AD203B41FA5}">
                      <a16:colId xmlns:a16="http://schemas.microsoft.com/office/drawing/2014/main" val="20002"/>
                    </a:ext>
                  </a:extLst>
                </a:gridCol>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extLst>
                  <a:ext uri="{0D108BD9-81ED-4DB2-BD59-A6C34878D82A}">
                    <a16:rowId xmlns:a16="http://schemas.microsoft.com/office/drawing/2014/main" val="10000"/>
                  </a:ext>
                </a:extLst>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980</Words>
  <Application>Microsoft Office PowerPoint</Application>
  <PresentationFormat>Widescreen</PresentationFormat>
  <Paragraphs>281</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fdsfdsfdsf</cp:lastModifiedBy>
  <cp:revision>2</cp:revision>
  <dcterms:created xsi:type="dcterms:W3CDTF">2021-06-02T01:34:28Z</dcterms:created>
  <dcterms:modified xsi:type="dcterms:W3CDTF">2025-01-13T04:41:11Z</dcterms:modified>
</cp:coreProperties>
</file>