
<file path=[Content_Types].xml><?xml version="1.0" encoding="utf-8"?>
<Types xmlns="http://schemas.openxmlformats.org/package/2006/content-types">
  <Default Extension="png" ContentType="image/png"/>
  <Default Extension="jpeg" ContentType="image/jpeg"/>
  <Default Extension="webp" ContentType="image/webp"/>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11088454" r:id="rId6"/>
    <p:sldId id="258" r:id="rId7"/>
    <p:sldId id="11088451" r:id="rId8"/>
    <p:sldId id="257" r:id="rId9"/>
    <p:sldId id="376" r:id="rId10"/>
    <p:sldId id="575" r:id="rId11"/>
    <p:sldId id="11088438" r:id="rId12"/>
    <p:sldId id="11088440" r:id="rId13"/>
    <p:sldId id="391" r:id="rId14"/>
    <p:sldId id="11088436" r:id="rId15"/>
    <p:sldId id="11088437" r:id="rId16"/>
    <p:sldId id="581" r:id="rId17"/>
    <p:sldId id="11088441" r:id="rId18"/>
    <p:sldId id="11088442" r:id="rId19"/>
    <p:sldId id="11088443" r:id="rId20"/>
    <p:sldId id="11088444" r:id="rId21"/>
    <p:sldId id="11088446" r:id="rId22"/>
    <p:sldId id="11088447" r:id="rId23"/>
    <p:sldId id="11088448" r:id="rId24"/>
    <p:sldId id="584" r:id="rId25"/>
    <p:sldId id="11088449" r:id="rId26"/>
    <p:sldId id="11088428" r:id="rId27"/>
    <p:sldId id="11088452" r:id="rId28"/>
    <p:sldId id="11088430" r:id="rId29"/>
    <p:sldId id="11088450"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5767E-F9E7-44B6-BFD0-F7933F68C1BF}" v="40" dt="2021-06-20T01:39:03.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4660"/>
  </p:normalViewPr>
  <p:slideViewPr>
    <p:cSldViewPr snapToGrid="0">
      <p:cViewPr varScale="1">
        <p:scale>
          <a:sx n="83" d="100"/>
          <a:sy n="83" d="100"/>
        </p:scale>
        <p:origin x="59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FC52D-3927-4C1F-9F11-D8FA600F0901}"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39D40-D150-4ED9-9B6F-B9BB00B9A6F9}" type="slidenum">
              <a:rPr lang="en-US" smtClean="0"/>
              <a:t>‹#›</a:t>
            </a:fld>
            <a:endParaRPr lang="en-US"/>
          </a:p>
        </p:txBody>
      </p:sp>
    </p:spTree>
    <p:extLst>
      <p:ext uri="{BB962C8B-B14F-4D97-AF65-F5344CB8AC3E}">
        <p14:creationId xmlns:p14="http://schemas.microsoft.com/office/powerpoint/2010/main" val="13463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8039D40-D150-4ED9-9B6F-B9BB00B9A6F9}" type="slidenum">
              <a:rPr lang="en-US" smtClean="0"/>
              <a:t>12</a:t>
            </a:fld>
            <a:endParaRPr lang="en-US"/>
          </a:p>
        </p:txBody>
      </p:sp>
    </p:spTree>
    <p:extLst>
      <p:ext uri="{BB962C8B-B14F-4D97-AF65-F5344CB8AC3E}">
        <p14:creationId xmlns:p14="http://schemas.microsoft.com/office/powerpoint/2010/main" val="150013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8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D9BF9-A672-4095-ACBD-DA144E33D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896744-5A02-49CD-8563-8558C50A0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B0DB6E8-476F-4E6D-A6FD-5CDDCD3F7819}"/>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5" name="Footer Placeholder 4">
            <a:extLst>
              <a:ext uri="{FF2B5EF4-FFF2-40B4-BE49-F238E27FC236}">
                <a16:creationId xmlns:a16="http://schemas.microsoft.com/office/drawing/2014/main" xmlns="" id="{C13BA7A1-E833-4D78-84D2-7E0D2AD5B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C4AAB2-69A9-4275-816C-F9A1167C3D4C}"/>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255025682"/>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22B599-16FA-4A98-8A10-B82A5199B6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6CE5CF-7F71-4903-B8C7-D45453F383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EB6175-16E5-4BEA-9104-04CCF1442D71}"/>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5" name="Footer Placeholder 4">
            <a:extLst>
              <a:ext uri="{FF2B5EF4-FFF2-40B4-BE49-F238E27FC236}">
                <a16:creationId xmlns:a16="http://schemas.microsoft.com/office/drawing/2014/main" xmlns="" id="{015F777F-BE47-458E-B2DB-7B0624A6A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EDFEBE-A45D-48F9-8D06-8945B484F913}"/>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95021296"/>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D06E2A2-21FC-4609-9321-81FA78129C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55CB91B-0339-4DBD-991B-41FDE12979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48C2E7C-1AFE-4478-9A1A-2039C6C189BA}"/>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5" name="Footer Placeholder 4">
            <a:extLst>
              <a:ext uri="{FF2B5EF4-FFF2-40B4-BE49-F238E27FC236}">
                <a16:creationId xmlns:a16="http://schemas.microsoft.com/office/drawing/2014/main" xmlns="" id="{1034D617-5E69-48E4-B1B5-940E46208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88BC75-B753-45F8-AA7F-E45DF56A1FFE}"/>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841006041"/>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215515752"/>
      </p:ext>
    </p:extLst>
  </p:cSld>
  <p:clrMapOvr>
    <a:masterClrMapping/>
  </p:clrMapOvr>
  <p:transition spd="slow" advTm="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177495592"/>
      </p:ext>
    </p:extLst>
  </p:cSld>
  <p:clrMapOvr>
    <a:masterClrMapping/>
  </p:clrMapOvr>
  <p:transition spd="slow"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922923019"/>
      </p:ext>
    </p:extLst>
  </p:cSld>
  <p:clrMapOvr>
    <a:masterClrMapping/>
  </p:clrMapOvr>
  <p:transition spd="slow"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553600905"/>
      </p:ext>
    </p:extLst>
  </p:cSld>
  <p:clrMapOvr>
    <a:masterClrMapping/>
  </p:clrMapOvr>
  <p:transition spd="slow"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743295334"/>
      </p:ext>
    </p:extLst>
  </p:cSld>
  <p:clrMapOvr>
    <a:masterClrMapping/>
  </p:clrMapOvr>
  <p:transition spd="slow"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012338469"/>
      </p:ext>
    </p:extLst>
  </p:cSld>
  <p:clrMapOvr>
    <a:masterClrMapping/>
  </p:clrMapOvr>
  <p:transition spd="slow"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15422744"/>
      </p:ext>
    </p:extLst>
  </p:cSld>
  <p:clrMapOvr>
    <a:masterClrMapping/>
  </p:clrMapOvr>
  <p:transition spd="slow"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771879100"/>
      </p:ext>
    </p:extLst>
  </p:cSld>
  <p:clrMapOvr>
    <a:masterClrMapping/>
  </p:clrMapOvr>
  <p:transition spd="slow"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20721-ABAF-4A4C-B22D-FD4F11D0EF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14792F-55B5-4C07-9BD6-90BD230B16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CA4784-9599-4644-9B8A-71B9EBBED79A}"/>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5" name="Footer Placeholder 4">
            <a:extLst>
              <a:ext uri="{FF2B5EF4-FFF2-40B4-BE49-F238E27FC236}">
                <a16:creationId xmlns:a16="http://schemas.microsoft.com/office/drawing/2014/main" xmlns="" id="{3CD67973-03E7-4E39-B14E-E3C1C13F8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0215D3-1F14-482E-BEC3-DB1D46F1A181}"/>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325420560"/>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144664605"/>
      </p:ext>
    </p:extLst>
  </p:cSld>
  <p:clrMapOvr>
    <a:masterClrMapping/>
  </p:clrMapOvr>
  <p:transition spd="slow"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208282619"/>
      </p:ext>
    </p:extLst>
  </p:cSld>
  <p:clrMapOvr>
    <a:masterClrMapping/>
  </p:clrMapOvr>
  <p:transition spd="slow"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748805535"/>
      </p:ext>
    </p:extLst>
  </p:cSld>
  <p:clrMapOvr>
    <a:masterClrMapping/>
  </p:clrMapOvr>
  <p:transition spd="slow"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842712"/>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3FF354-C575-4EFA-8AB8-895AD1B31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5BAD98-8A05-4643-B7AD-7CA840ECB3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0E1D7C9-F916-4B21-9DE6-922BCCF091B8}"/>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5" name="Footer Placeholder 4">
            <a:extLst>
              <a:ext uri="{FF2B5EF4-FFF2-40B4-BE49-F238E27FC236}">
                <a16:creationId xmlns:a16="http://schemas.microsoft.com/office/drawing/2014/main" xmlns="" id="{26EDC5DD-293E-4698-A9D4-763EDC6BB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895028-5998-4BD8-95F3-5ECE95DE14A9}"/>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930675094"/>
      </p:ext>
    </p:extLst>
  </p:cSld>
  <p:clrMapOvr>
    <a:masterClrMapping/>
  </p:clrMapOvr>
  <p:transition spd="slow"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51DAD-CAF9-4E67-BCBF-10A72E238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346119-05D8-47F6-8EDD-7DEFA24440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317113-3E4E-48D7-A548-8018B8D02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6DF1701-6C61-4869-97B7-49DA41023533}"/>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6" name="Footer Placeholder 5">
            <a:extLst>
              <a:ext uri="{FF2B5EF4-FFF2-40B4-BE49-F238E27FC236}">
                <a16:creationId xmlns:a16="http://schemas.microsoft.com/office/drawing/2014/main" xmlns="" id="{3721C25A-2D71-4320-B19F-984862EAC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906158-10E5-423F-B118-D9BEC514F5C8}"/>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4016834244"/>
      </p:ext>
    </p:extLst>
  </p:cSld>
  <p:clrMapOvr>
    <a:masterClrMapping/>
  </p:clrMapOvr>
  <p:transition spd="slow"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A2DBD2-D7D8-4240-AC02-D658AFD299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EE0D99C-354F-4081-A815-DEA80C069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970B38-1281-4202-BD1A-C8B1548616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AC6FA14-50EA-4A9F-B8F5-BB0DFEFE5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A71FDAC-4BCC-49BA-BAE6-D95D2FCB3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BD5E8D-E0E1-4EBF-B7AE-80D152D804EE}"/>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8" name="Footer Placeholder 7">
            <a:extLst>
              <a:ext uri="{FF2B5EF4-FFF2-40B4-BE49-F238E27FC236}">
                <a16:creationId xmlns:a16="http://schemas.microsoft.com/office/drawing/2014/main" xmlns="" id="{CF37E6D7-0798-4CB2-B164-9855B5397A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1D82BF0-F5BD-47A1-82BD-44B0CA1856A8}"/>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3076478521"/>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28193-71C5-4A35-91CF-C032043B0E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5DE02E1-8077-494C-B07E-2BD842A1D581}"/>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4" name="Footer Placeholder 3">
            <a:extLst>
              <a:ext uri="{FF2B5EF4-FFF2-40B4-BE49-F238E27FC236}">
                <a16:creationId xmlns:a16="http://schemas.microsoft.com/office/drawing/2014/main" xmlns="" id="{EF10FF16-1AF1-4CAC-B831-E57EAA0132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5ECD474-81AC-4172-AAB4-1A0CFD033084}"/>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834305875"/>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543EDC-2933-4C2C-8510-2D324850E55E}"/>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3" name="Footer Placeholder 2">
            <a:extLst>
              <a:ext uri="{FF2B5EF4-FFF2-40B4-BE49-F238E27FC236}">
                <a16:creationId xmlns:a16="http://schemas.microsoft.com/office/drawing/2014/main" xmlns="" id="{4E7DE6EE-4524-4AA5-8624-DC2A69D717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36D15DF-44DD-4AF8-8E87-6BD4F000213C}"/>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552194737"/>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C74F2B-685A-4A80-87B1-AB7393714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EB4A587-4ABE-4B31-9DB2-6C2120919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EB16F7C-A083-4597-9E91-9DA75B04B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F798B4-34B6-4BFF-8531-C83715D403C7}"/>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6" name="Footer Placeholder 5">
            <a:extLst>
              <a:ext uri="{FF2B5EF4-FFF2-40B4-BE49-F238E27FC236}">
                <a16:creationId xmlns:a16="http://schemas.microsoft.com/office/drawing/2014/main" xmlns="" id="{73102050-028F-4C92-8534-462763C45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0F28BA0-60DD-4610-A899-0A30EAE5D382}"/>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1750690706"/>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6D6FBC-6D6A-4291-A21F-9D904C154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AABAC6E-9D19-4633-B017-34D62C0671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77BDE6E-1844-4687-9B65-ADADC7EC8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D9FA80-E4B4-4BBC-B719-4341404E2C13}"/>
              </a:ext>
            </a:extLst>
          </p:cNvPr>
          <p:cNvSpPr>
            <a:spLocks noGrp="1"/>
          </p:cNvSpPr>
          <p:nvPr>
            <p:ph type="dt" sz="half" idx="10"/>
          </p:nvPr>
        </p:nvSpPr>
        <p:spPr/>
        <p:txBody>
          <a:bodyPr/>
          <a:lstStyle/>
          <a:p>
            <a:fld id="{EC60BEDF-AAAC-41D3-93BD-5A0CD06ECC4C}" type="datetimeFigureOut">
              <a:rPr lang="en-US" smtClean="0"/>
              <a:t>2/11/2025</a:t>
            </a:fld>
            <a:endParaRPr lang="en-US"/>
          </a:p>
        </p:txBody>
      </p:sp>
      <p:sp>
        <p:nvSpPr>
          <p:cNvPr id="6" name="Footer Placeholder 5">
            <a:extLst>
              <a:ext uri="{FF2B5EF4-FFF2-40B4-BE49-F238E27FC236}">
                <a16:creationId xmlns:a16="http://schemas.microsoft.com/office/drawing/2014/main" xmlns="" id="{AD18A7E3-21AB-4282-8F9B-FB87072B2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EA7ECE-F95A-4749-804B-293653EA80C3}"/>
              </a:ext>
            </a:extLst>
          </p:cNvPr>
          <p:cNvSpPr>
            <a:spLocks noGrp="1"/>
          </p:cNvSpPr>
          <p:nvPr>
            <p:ph type="sldNum" sz="quarter" idx="12"/>
          </p:nvPr>
        </p:nvSpPr>
        <p:spPr/>
        <p:txBody>
          <a:bodyPr/>
          <a:lstStyle/>
          <a:p>
            <a:fld id="{834CE986-538D-4797-8505-6B7CF896E845}" type="slidenum">
              <a:rPr lang="en-US" smtClean="0"/>
              <a:t>‹#›</a:t>
            </a:fld>
            <a:endParaRPr lang="en-US"/>
          </a:p>
        </p:txBody>
      </p:sp>
    </p:spTree>
    <p:extLst>
      <p:ext uri="{BB962C8B-B14F-4D97-AF65-F5344CB8AC3E}">
        <p14:creationId xmlns:p14="http://schemas.microsoft.com/office/powerpoint/2010/main" val="4252393903"/>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D3EC37B-3F3D-46BB-BEF0-E9EDDE690B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8C88327-E3E8-4DBA-8E3B-05396B4F8A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227A54-F2E9-43DC-886C-C9493E0AE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0BEDF-AAAC-41D3-93BD-5A0CD06ECC4C}" type="datetimeFigureOut">
              <a:rPr lang="en-US" smtClean="0"/>
              <a:t>2/11/2025</a:t>
            </a:fld>
            <a:endParaRPr lang="en-US"/>
          </a:p>
        </p:txBody>
      </p:sp>
      <p:sp>
        <p:nvSpPr>
          <p:cNvPr id="5" name="Footer Placeholder 4">
            <a:extLst>
              <a:ext uri="{FF2B5EF4-FFF2-40B4-BE49-F238E27FC236}">
                <a16:creationId xmlns:a16="http://schemas.microsoft.com/office/drawing/2014/main" xmlns="" id="{B2D78D6F-A19E-4417-BD4D-1E9828F03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417C265-CE5D-4FB8-91D3-85678FCD3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CE986-538D-4797-8505-6B7CF896E845}" type="slidenum">
              <a:rPr lang="en-US" smtClean="0"/>
              <a:t>‹#›</a:t>
            </a:fld>
            <a:endParaRPr lang="en-US"/>
          </a:p>
        </p:txBody>
      </p:sp>
    </p:spTree>
    <p:extLst>
      <p:ext uri="{BB962C8B-B14F-4D97-AF65-F5344CB8AC3E}">
        <p14:creationId xmlns:p14="http://schemas.microsoft.com/office/powerpoint/2010/main" val="1835298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3697781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1.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web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ảnh hoa sen đẹp cho Powerpoint, máy tính, điện tho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245709" y="1464068"/>
            <a:ext cx="11700585" cy="706955"/>
          </a:xfrm>
          <a:prstGeom prst="rect">
            <a:avLst/>
          </a:prstGeom>
          <a:noFill/>
        </p:spPr>
        <p:txBody>
          <a:bodyPr wrap="none" rtlCol="0">
            <a:prstTxWarp prst="textArchUp">
              <a:avLst/>
            </a:prstTxWarp>
            <a:spAutoFit/>
          </a:bodyPr>
          <a:lstStyle/>
          <a:p>
            <a:pPr algn="ctr" defTabSz="914377">
              <a:defRPr/>
            </a:pPr>
            <a:r>
              <a:rPr lang="en-US" sz="6000" dirty="0">
                <a:ln w="38100">
                  <a:solidFill>
                    <a:srgbClr val="9A5315">
                      <a:lumMod val="75000"/>
                    </a:srgbClr>
                  </a:solidFill>
                </a:ln>
                <a:solidFill>
                  <a:srgbClr val="FF0000"/>
                </a:solidFill>
                <a:effectLst>
                  <a:glow rad="101600">
                    <a:srgbClr val="DA6FDF">
                      <a:satMod val="175000"/>
                      <a:alpha val="40000"/>
                    </a:srgbClr>
                  </a:glow>
                </a:effectLst>
                <a:latin typeface="AvantGarde" panose="00000400000000000000" pitchFamily="2" charset="0"/>
                <a:ea typeface="AvantGarde" panose="00000400000000000000" pitchFamily="2" charset="0"/>
                <a:cs typeface="AvantGarde" panose="00000400000000000000" pitchFamily="2" charset="0"/>
                <a:sym typeface="Arial" panose="020B0604020202020204"/>
              </a:rPr>
              <a:t>CHÀO ĐÓN </a:t>
            </a:r>
            <a:r>
              <a:rPr lang="en-US" sz="6000" dirty="0">
                <a:ln w="38100">
                  <a:solidFill>
                    <a:srgbClr val="9A5315">
                      <a:lumMod val="75000"/>
                    </a:srgbClr>
                  </a:solidFill>
                </a:ln>
                <a:solidFill>
                  <a:srgbClr val="FF0000"/>
                </a:solidFill>
                <a:effectLst>
                  <a:glow rad="101600">
                    <a:srgbClr val="DA6FDF">
                      <a:satMod val="175000"/>
                      <a:alpha val="40000"/>
                    </a:srgbClr>
                  </a:glow>
                </a:effectLst>
                <a:latin typeface="Times New Roman" panose="02020603050405020304" pitchFamily="18" charset="0"/>
                <a:ea typeface="AvantGarde" panose="00000400000000000000" pitchFamily="2" charset="0"/>
                <a:cs typeface="Times New Roman" panose="02020603050405020304" pitchFamily="18" charset="0"/>
                <a:sym typeface="Arial" panose="020B0604020202020204"/>
              </a:rPr>
              <a:t>QUÝ THẦY CÔ GIÁO ĐẾN DỰ GIỜ LỚP 2</a:t>
            </a:r>
          </a:p>
        </p:txBody>
      </p:sp>
      <p:sp>
        <p:nvSpPr>
          <p:cNvPr id="5" name="Hộp Văn bản 4"/>
          <p:cNvSpPr txBox="1"/>
          <p:nvPr/>
        </p:nvSpPr>
        <p:spPr>
          <a:xfrm>
            <a:off x="711201" y="2443781"/>
            <a:ext cx="13297892" cy="1015663"/>
          </a:xfrm>
          <a:prstGeom prst="rect">
            <a:avLst/>
          </a:prstGeom>
          <a:noFill/>
          <a:ln>
            <a:noFill/>
          </a:ln>
        </p:spPr>
        <p:txBody>
          <a:bodyPr wrap="square" rtlCol="0">
            <a:spAutoFit/>
          </a:bodyPr>
          <a:lstStyle/>
          <a:p>
            <a:pPr defTabSz="914377">
              <a:defRPr/>
            </a:pPr>
            <a:r>
              <a:rPr lang="en-US" sz="6000" b="1" dirty="0">
                <a:ln w="28575">
                  <a:noFill/>
                </a:ln>
                <a:solidFill>
                  <a:srgbClr val="FF0000"/>
                </a:solidFill>
                <a:latin typeface="Times New Roman" panose="02020603050405020304" pitchFamily="18" charset="0"/>
                <a:ea typeface="AvantGarde" panose="00000400000000000000" pitchFamily="2" charset="0"/>
                <a:cs typeface="Times New Roman" panose="02020603050405020304" pitchFamily="18" charset="0"/>
                <a:sym typeface="Arial" panose="020B0604020202020204"/>
              </a:rPr>
              <a:t>MÔN: TỰ NHIÊN VÀ XÃ HỘI</a:t>
            </a:r>
          </a:p>
        </p:txBody>
      </p:sp>
      <p:sp>
        <p:nvSpPr>
          <p:cNvPr id="6" name="Hộp Văn bản 5"/>
          <p:cNvSpPr txBox="1"/>
          <p:nvPr/>
        </p:nvSpPr>
        <p:spPr>
          <a:xfrm>
            <a:off x="3352801" y="4156507"/>
            <a:ext cx="5353389" cy="707886"/>
          </a:xfrm>
          <a:prstGeom prst="rect">
            <a:avLst/>
          </a:prstGeom>
          <a:noFill/>
        </p:spPr>
        <p:txBody>
          <a:bodyPr wrap="none" rtlCol="0">
            <a:spAutoFit/>
          </a:bodyPr>
          <a:lstStyle/>
          <a:p>
            <a:pPr defTabSz="914377">
              <a:defRPr/>
            </a:pPr>
            <a:r>
              <a:rPr lang="en-US" sz="4000" b="1" dirty="0" err="1">
                <a:solidFill>
                  <a:srgbClr val="DA6FDF">
                    <a:lumMod val="50000"/>
                  </a:srgbClr>
                </a:solidFill>
                <a:latin typeface="Times New Roman" panose="02020603050405020304" pitchFamily="18" charset="0"/>
                <a:cs typeface="Times New Roman" panose="02020603050405020304" pitchFamily="18" charset="0"/>
                <a:sym typeface="Arial" panose="020B0604020202020204"/>
              </a:rPr>
              <a:t>Giáo</a:t>
            </a:r>
            <a:r>
              <a:rPr lang="en-US" sz="4000" b="1" dirty="0">
                <a:solidFill>
                  <a:srgbClr val="DA6FDF">
                    <a:lumMod val="50000"/>
                  </a:srgbClr>
                </a:solidFill>
                <a:latin typeface="Times New Roman" panose="02020603050405020304" pitchFamily="18" charset="0"/>
                <a:cs typeface="Times New Roman" panose="02020603050405020304" pitchFamily="18" charset="0"/>
                <a:sym typeface="Arial" panose="020B0604020202020204"/>
              </a:rPr>
              <a:t> </a:t>
            </a:r>
            <a:r>
              <a:rPr lang="en-US" sz="4000" b="1" dirty="0" err="1">
                <a:solidFill>
                  <a:srgbClr val="DA6FDF">
                    <a:lumMod val="50000"/>
                  </a:srgbClr>
                </a:solidFill>
                <a:latin typeface="Times New Roman" panose="02020603050405020304" pitchFamily="18" charset="0"/>
                <a:cs typeface="Times New Roman" panose="02020603050405020304" pitchFamily="18" charset="0"/>
                <a:sym typeface="Arial" panose="020B0604020202020204"/>
              </a:rPr>
              <a:t>viên</a:t>
            </a:r>
            <a:r>
              <a:rPr lang="en-US" sz="4000" b="1" dirty="0">
                <a:solidFill>
                  <a:srgbClr val="DA6FDF">
                    <a:lumMod val="50000"/>
                  </a:srgbClr>
                </a:solidFill>
                <a:latin typeface="Times New Roman" panose="02020603050405020304" pitchFamily="18" charset="0"/>
                <a:cs typeface="Times New Roman" panose="02020603050405020304" pitchFamily="18" charset="0"/>
                <a:sym typeface="Arial" panose="020B0604020202020204"/>
              </a:rPr>
              <a:t>: </a:t>
            </a:r>
            <a:r>
              <a:rPr lang="en-US" sz="4000" b="1" dirty="0" err="1">
                <a:solidFill>
                  <a:srgbClr val="DA6FDF">
                    <a:lumMod val="50000"/>
                  </a:srgbClr>
                </a:solidFill>
                <a:latin typeface="Times New Roman" panose="02020603050405020304" pitchFamily="18" charset="0"/>
                <a:cs typeface="Times New Roman" panose="02020603050405020304" pitchFamily="18" charset="0"/>
                <a:sym typeface="Arial" panose="020B0604020202020204"/>
              </a:rPr>
              <a:t>Vũ</a:t>
            </a:r>
            <a:r>
              <a:rPr lang="en-US" sz="4000" b="1" dirty="0">
                <a:solidFill>
                  <a:srgbClr val="DA6FDF">
                    <a:lumMod val="50000"/>
                  </a:srgbClr>
                </a:solidFill>
                <a:latin typeface="Times New Roman" panose="02020603050405020304" pitchFamily="18" charset="0"/>
                <a:cs typeface="Times New Roman" panose="02020603050405020304" pitchFamily="18" charset="0"/>
                <a:sym typeface="Arial" panose="020B0604020202020204"/>
              </a:rPr>
              <a:t> </a:t>
            </a:r>
            <a:r>
              <a:rPr lang="en-US" sz="4000" b="1" dirty="0" err="1">
                <a:solidFill>
                  <a:srgbClr val="DA6FDF">
                    <a:lumMod val="50000"/>
                  </a:srgbClr>
                </a:solidFill>
                <a:latin typeface="Times New Roman" panose="02020603050405020304" pitchFamily="18" charset="0"/>
                <a:cs typeface="Times New Roman" panose="02020603050405020304" pitchFamily="18" charset="0"/>
                <a:sym typeface="Arial" panose="020B0604020202020204"/>
              </a:rPr>
              <a:t>Thị</a:t>
            </a:r>
            <a:r>
              <a:rPr lang="en-US" sz="4000" b="1" dirty="0">
                <a:solidFill>
                  <a:srgbClr val="DA6FDF">
                    <a:lumMod val="50000"/>
                  </a:srgbClr>
                </a:solidFill>
                <a:latin typeface="Times New Roman" panose="02020603050405020304" pitchFamily="18" charset="0"/>
                <a:cs typeface="Times New Roman" panose="02020603050405020304" pitchFamily="18" charset="0"/>
                <a:sym typeface="Arial" panose="020B0604020202020204"/>
              </a:rPr>
              <a:t> </a:t>
            </a:r>
            <a:r>
              <a:rPr lang="en-US" sz="4000" b="1" dirty="0" err="1">
                <a:solidFill>
                  <a:srgbClr val="DA6FDF">
                    <a:lumMod val="50000"/>
                  </a:srgbClr>
                </a:solidFill>
                <a:latin typeface="Times New Roman" panose="02020603050405020304" pitchFamily="18" charset="0"/>
                <a:cs typeface="Times New Roman" panose="02020603050405020304" pitchFamily="18" charset="0"/>
                <a:sym typeface="Arial" panose="020B0604020202020204"/>
              </a:rPr>
              <a:t>Ngọc</a:t>
            </a:r>
            <a:endParaRPr lang="vi-VN" altLang="en-US" sz="4000" b="1" dirty="0">
              <a:solidFill>
                <a:srgbClr val="DA6FDF">
                  <a:lumMod val="50000"/>
                </a:srgbClr>
              </a:solidFill>
              <a:latin typeface="Times New Roman" panose="02020603050405020304" pitchFamily="18" charset="0"/>
              <a:cs typeface="Times New Roman" panose="02020603050405020304" pitchFamily="18" charset="0"/>
              <a:sym typeface="Arial" panose="020B0604020202020204"/>
            </a:endParaRPr>
          </a:p>
        </p:txBody>
      </p:sp>
      <p:sp>
        <p:nvSpPr>
          <p:cNvPr id="7" name="Hộp Văn bản 6"/>
          <p:cNvSpPr txBox="1"/>
          <p:nvPr/>
        </p:nvSpPr>
        <p:spPr>
          <a:xfrm>
            <a:off x="3352801" y="9615"/>
            <a:ext cx="5283199" cy="461665"/>
          </a:xfrm>
          <a:prstGeom prst="rect">
            <a:avLst/>
          </a:prstGeom>
          <a:noFill/>
          <a:ln>
            <a:solidFill>
              <a:srgbClr val="FFFF00"/>
            </a:solidFill>
          </a:ln>
        </p:spPr>
        <p:txBody>
          <a:bodyPr wrap="square" rtlCol="0">
            <a:spAutoFit/>
          </a:bodyPr>
          <a:lstStyle/>
          <a:p>
            <a:pPr defTabSz="914377">
              <a:defRPr/>
            </a:pPr>
            <a:r>
              <a:rPr lang="en-US" sz="2400" b="1" dirty="0">
                <a:ln>
                  <a:solidFill>
                    <a:srgbClr val="0000FF"/>
                  </a:solidFill>
                </a:ln>
                <a:solidFill>
                  <a:srgbClr val="0000FF"/>
                </a:solidFill>
                <a:latin typeface="Times New Roman" panose="02020603050405020304" pitchFamily="18" charset="0"/>
                <a:ea typeface="AvantGarde" panose="00000400000000000000" pitchFamily="2" charset="0"/>
                <a:cs typeface="Times New Roman" panose="02020603050405020304" pitchFamily="18" charset="0"/>
                <a:sym typeface="Arial" panose="020B0604020202020204"/>
              </a:rPr>
              <a:t>TRƯỜNG TIỂU HỌC</a:t>
            </a:r>
            <a:r>
              <a:rPr lang="vi-VN" altLang="en-US" sz="2400" b="1" dirty="0">
                <a:ln>
                  <a:solidFill>
                    <a:srgbClr val="0000FF"/>
                  </a:solidFill>
                </a:ln>
                <a:solidFill>
                  <a:srgbClr val="0000FF"/>
                </a:solidFill>
                <a:latin typeface="Times New Roman" panose="02020603050405020304" pitchFamily="18" charset="0"/>
                <a:ea typeface="AvantGarde" panose="00000400000000000000" pitchFamily="2" charset="0"/>
                <a:cs typeface="Times New Roman" panose="02020603050405020304" pitchFamily="18" charset="0"/>
                <a:sym typeface="Arial" panose="020B0604020202020204"/>
              </a:rPr>
              <a:t> </a:t>
            </a:r>
            <a:r>
              <a:rPr lang="en-US" altLang="en-US" sz="2400" b="1" dirty="0">
                <a:ln>
                  <a:solidFill>
                    <a:srgbClr val="0000FF"/>
                  </a:solidFill>
                </a:ln>
                <a:solidFill>
                  <a:srgbClr val="0000FF"/>
                </a:solidFill>
                <a:latin typeface="Times New Roman" panose="02020603050405020304" pitchFamily="18" charset="0"/>
                <a:ea typeface="AvantGarde" panose="00000400000000000000" pitchFamily="2" charset="0"/>
                <a:cs typeface="Times New Roman" panose="02020603050405020304" pitchFamily="18" charset="0"/>
                <a:sym typeface="Arial" panose="020B0604020202020204"/>
              </a:rPr>
              <a:t>HÒA NGHĨA</a:t>
            </a:r>
            <a:endParaRPr lang="en-US" sz="2400" b="1" dirty="0">
              <a:ln>
                <a:solidFill>
                  <a:srgbClr val="0000FF"/>
                </a:solidFill>
              </a:ln>
              <a:solidFill>
                <a:srgbClr val="0000FF"/>
              </a:solidFill>
              <a:latin typeface="Times New Roman" panose="02020603050405020304" pitchFamily="18" charset="0"/>
              <a:ea typeface="AvantGarde" panose="00000400000000000000" pitchFamily="2"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3926444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99616" y="1"/>
            <a:ext cx="9358025" cy="6857999"/>
          </a:xfrm>
          <a:prstGeom prst="rect">
            <a:avLst/>
          </a:prstGeom>
        </p:spPr>
      </p:pic>
      <p:sp>
        <p:nvSpPr>
          <p:cNvPr id="5" name="Oval Callout 4"/>
          <p:cNvSpPr/>
          <p:nvPr/>
        </p:nvSpPr>
        <p:spPr>
          <a:xfrm>
            <a:off x="-1" y="4080680"/>
            <a:ext cx="6155141" cy="2777319"/>
          </a:xfrm>
          <a:prstGeom prst="wedgeEllipseCallout">
            <a:avLst>
              <a:gd name="adj1" fmla="val 31649"/>
              <a:gd name="adj2" fmla="val -6087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X</a:t>
            </a:r>
            <a:r>
              <a:rPr lang="vi-VN" sz="2800">
                <a:latin typeface="Arial" panose="020B0604020202020204" pitchFamily="34" charset="0"/>
                <a:cs typeface="Arial" panose="020B0604020202020204" pitchFamily="34" charset="0"/>
              </a:rPr>
              <a:t>ả nhiều rác và </a:t>
            </a:r>
            <a:r>
              <a:rPr lang="en-US" sz="2800">
                <a:latin typeface="Arial" panose="020B0604020202020204" pitchFamily="34" charset="0"/>
                <a:cs typeface="Arial" panose="020B0604020202020204" pitchFamily="34" charset="0"/>
              </a:rPr>
              <a:t>vứt rác</a:t>
            </a:r>
            <a:r>
              <a:rPr lang="vi-VN" sz="2800">
                <a:latin typeface="Arial" panose="020B0604020202020204" pitchFamily="34" charset="0"/>
                <a:cs typeface="Arial" panose="020B0604020202020204" pitchFamily="34" charset="0"/>
              </a:rPr>
              <a:t> bừa bãi gây ô nhiễm đất, nước, không khí. Làm mất nơi ở của sinh vật.</a:t>
            </a:r>
            <a:endParaRPr lang="en-US" sz="2800">
              <a:latin typeface="Arial" panose="020B0604020202020204" pitchFamily="34" charset="0"/>
              <a:cs typeface="Arial" panose="020B0604020202020204" pitchFamily="34" charset="0"/>
            </a:endParaRPr>
          </a:p>
        </p:txBody>
      </p:sp>
      <p:sp>
        <p:nvSpPr>
          <p:cNvPr id="6" name="Oval Callout 5"/>
          <p:cNvSpPr/>
          <p:nvPr/>
        </p:nvSpPr>
        <p:spPr>
          <a:xfrm>
            <a:off x="6400800" y="1"/>
            <a:ext cx="5791200" cy="2680137"/>
          </a:xfrm>
          <a:prstGeom prst="wedgeEllipseCallout">
            <a:avLst>
              <a:gd name="adj1" fmla="val -28497"/>
              <a:gd name="adj2" fmla="val 5668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a:t>
            </a:r>
            <a:r>
              <a:rPr lang="vi-VN" sz="2800">
                <a:latin typeface="Arial" panose="020B0604020202020204" pitchFamily="34" charset="0"/>
                <a:cs typeface="Arial" panose="020B0604020202020204" pitchFamily="34" charset="0"/>
              </a:rPr>
              <a:t>hặt phá rừng làm mất rừng, chết cây, mất nơi ở của các con vật.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681730"/>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460781" y="1"/>
            <a:ext cx="9965402" cy="6858000"/>
          </a:xfrm>
          <a:prstGeom prst="rect">
            <a:avLst/>
          </a:prstGeom>
        </p:spPr>
      </p:pic>
      <p:sp>
        <p:nvSpPr>
          <p:cNvPr id="5" name="Oval Callout 4"/>
          <p:cNvSpPr/>
          <p:nvPr/>
        </p:nvSpPr>
        <p:spPr>
          <a:xfrm>
            <a:off x="-1" y="3807724"/>
            <a:ext cx="6823882" cy="3050275"/>
          </a:xfrm>
          <a:prstGeom prst="wedgeEllipseCallout">
            <a:avLst>
              <a:gd name="adj1" fmla="val 5539"/>
              <a:gd name="adj2" fmla="val -8370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S</a:t>
            </a:r>
            <a:r>
              <a:rPr lang="vi-VN" sz="2800" dirty="0"/>
              <a:t>ử dụng quá nhiều thuốc trừ sâu có thể gây chết động vật, thực vật</a:t>
            </a:r>
            <a:r>
              <a:rPr lang="en-US" sz="2800" dirty="0"/>
              <a:t>;</a:t>
            </a:r>
            <a:r>
              <a:rPr lang="vi-VN" sz="2800" dirty="0"/>
              <a:t> ô nhiêm môi trường sống của động vật, thực vật.</a:t>
            </a:r>
            <a:endParaRPr lang="en-US" sz="2800" dirty="0">
              <a:latin typeface="Arial" panose="020B0604020202020204" pitchFamily="34" charset="0"/>
              <a:cs typeface="Arial" panose="020B0604020202020204" pitchFamily="34" charset="0"/>
            </a:endParaRPr>
          </a:p>
        </p:txBody>
      </p:sp>
      <p:sp>
        <p:nvSpPr>
          <p:cNvPr id="6" name="Oval Callout 5"/>
          <p:cNvSpPr/>
          <p:nvPr/>
        </p:nvSpPr>
        <p:spPr>
          <a:xfrm>
            <a:off x="6053959" y="1"/>
            <a:ext cx="6138041" cy="2224584"/>
          </a:xfrm>
          <a:prstGeom prst="wedgeEllipseCallout">
            <a:avLst>
              <a:gd name="adj1" fmla="val -14792"/>
              <a:gd name="adj2" fmla="val 7610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T</a:t>
            </a:r>
            <a:r>
              <a:rPr lang="vi-VN" sz="2800" dirty="0"/>
              <a:t>hải nước bẩn ra môi trường làm ảnh hưởng đến môi trường sống của thực vật và động vật.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49173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C3EA17-697E-4DF9-84BE-421CD2D17511}"/>
              </a:ext>
            </a:extLst>
          </p:cNvPr>
          <p:cNvSpPr txBox="1"/>
          <p:nvPr/>
        </p:nvSpPr>
        <p:spPr>
          <a:xfrm>
            <a:off x="1202733" y="139814"/>
            <a:ext cx="10313476" cy="13974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Theo </a:t>
            </a:r>
            <a:r>
              <a:rPr lang="en-US" sz="2800" b="1" dirty="0" err="1">
                <a:solidFill>
                  <a:prstClr val="black"/>
                </a:solidFill>
                <a:latin typeface="Arial" panose="020B0604020202020204" pitchFamily="34" charset="0"/>
                <a:cs typeface="Arial" panose="020B0604020202020204" pitchFamily="34" charset="0"/>
              </a:rPr>
              <a:t>em</a:t>
            </a:r>
            <a:r>
              <a:rPr lang="en-US" sz="2800" b="1" dirty="0">
                <a:solidFill>
                  <a:prstClr val="black"/>
                </a:solidFill>
                <a:latin typeface="Arial" panose="020B0604020202020204" pitchFamily="34" charset="0"/>
                <a:cs typeface="Arial" panose="020B0604020202020204" pitchFamily="34" charset="0"/>
              </a:rPr>
              <a:t> c</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òn</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việc</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thể</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ảnh</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hưởng</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môi</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trường</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8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xmlns="" id="{689A121D-CE02-4664-9CE3-672185105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6532"/>
            <a:ext cx="2890044" cy="3121248"/>
          </a:xfrm>
          <a:prstGeom prst="rect">
            <a:avLst/>
          </a:prstGeom>
        </p:spPr>
      </p:pic>
      <p:sp>
        <p:nvSpPr>
          <p:cNvPr id="2" name="TextBox 1">
            <a:extLst>
              <a:ext uri="{FF2B5EF4-FFF2-40B4-BE49-F238E27FC236}">
                <a16:creationId xmlns:a16="http://schemas.microsoft.com/office/drawing/2014/main" xmlns="" id="{485971F7-CE56-4C0F-8163-6855E10673D0}"/>
              </a:ext>
            </a:extLst>
          </p:cNvPr>
          <p:cNvSpPr txBox="1"/>
          <p:nvPr/>
        </p:nvSpPr>
        <p:spPr>
          <a:xfrm>
            <a:off x="2512612" y="1383526"/>
            <a:ext cx="9192920" cy="5575309"/>
          </a:xfrm>
          <a:prstGeom prst="rect">
            <a:avLst/>
          </a:prstGeom>
          <a:noFill/>
        </p:spPr>
        <p:txBody>
          <a:bodyPr wrap="square" rtlCol="0">
            <a:spAutoFit/>
          </a:bodyPr>
          <a:lstStyle/>
          <a:p>
            <a:pPr>
              <a:lnSpc>
                <a:spcPct val="150000"/>
              </a:lnSpc>
            </a:pPr>
            <a:r>
              <a:rPr lang="en-US" sz="2000" dirty="0">
                <a:solidFill>
                  <a:srgbClr val="002060"/>
                </a:solidFill>
                <a:latin typeface="Arial" panose="020B0604020202020204" pitchFamily="34" charset="0"/>
                <a:cs typeface="Arial" panose="020B0604020202020204" pitchFamily="34" charset="0"/>
              </a:rPr>
              <a: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Lấp</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ao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hồ</a:t>
            </a:r>
            <a:endParaRPr lang="en-US" sz="2000" b="1" dirty="0">
              <a:solidFill>
                <a:srgbClr val="002060"/>
              </a:solidFill>
              <a:latin typeface="Arial" panose="020B0604020202020204" pitchFamily="34" charset="0"/>
              <a:cs typeface="Arial" panose="020B0604020202020204" pitchFamily="34" charset="0"/>
            </a:endParaRPr>
          </a:p>
          <a:p>
            <a:pPr>
              <a:lnSpc>
                <a:spcPct val="150000"/>
              </a:lnSpc>
            </a:pP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Làm</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đường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giao</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thông</a:t>
            </a:r>
            <a:r>
              <a:rPr lang="en-US" sz="2000" b="1" dirty="0">
                <a:solidFill>
                  <a:srgbClr val="002060"/>
                </a:solidFill>
                <a:latin typeface="Arial" panose="020B0604020202020204" pitchFamily="34" charset="0"/>
                <a:cs typeface="Arial" panose="020B0604020202020204" pitchFamily="34" charset="0"/>
              </a:rPr>
              <a:t>,</a:t>
            </a:r>
            <a:r>
              <a:rPr lang="vi-VN" sz="2000" b="1" dirty="0">
                <a:solidFill>
                  <a:srgbClr val="002060"/>
                </a:solidFill>
                <a:latin typeface="Arial" panose="020B0604020202020204" pitchFamily="34" charset="0"/>
                <a:cs typeface="Arial" panose="020B0604020202020204" pitchFamily="34" charset="0"/>
              </a:rPr>
              <a:t>xây dựng nhà cửa khu công nghiệp</a:t>
            </a:r>
            <a:endParaRPr lang="en-US" sz="2000" b="1" dirty="0">
              <a:solidFill>
                <a:srgbClr val="002060"/>
              </a:solidFill>
              <a:latin typeface="Arial" panose="020B0604020202020204" pitchFamily="34" charset="0"/>
              <a:cs typeface="Arial" panose="020B0604020202020204" pitchFamily="34" charset="0"/>
            </a:endParaRPr>
          </a:p>
          <a:p>
            <a:pPr>
              <a:lnSpc>
                <a:spcPct val="150000"/>
              </a:lnSpc>
            </a:pP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Sử</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dụng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túi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nilon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vứt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túi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nilon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bừa</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bãi</a:t>
            </a:r>
            <a:r>
              <a:rPr lang="en-US" sz="2000" b="1" dirty="0">
                <a:solidFill>
                  <a:srgbClr val="002060"/>
                </a:solidFill>
                <a:latin typeface="Arial" panose="020B0604020202020204" pitchFamily="34" charset="0"/>
                <a:cs typeface="Arial" panose="020B0604020202020204" pitchFamily="34" charset="0"/>
              </a:rPr>
              <a:t>.</a:t>
            </a:r>
          </a:p>
          <a:p>
            <a:pPr marL="342900" indent="-342900">
              <a:lnSpc>
                <a:spcPct val="150000"/>
              </a:lnSpc>
              <a:buFontTx/>
              <a:buChar char="-"/>
            </a:pPr>
            <a:r>
              <a:rPr lang="en-US" sz="2000" b="1" dirty="0" err="1">
                <a:solidFill>
                  <a:srgbClr val="002060"/>
                </a:solidFill>
                <a:latin typeface="Arial" panose="020B0604020202020204" pitchFamily="34" charset="0"/>
                <a:cs typeface="Arial" panose="020B0604020202020204" pitchFamily="34" charset="0"/>
              </a:rPr>
              <a:t>Khí</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thải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độc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hại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thải</a:t>
            </a:r>
            <a:r>
              <a:rPr lang="en-US" sz="2000" b="1" dirty="0">
                <a:solidFill>
                  <a:srgbClr val="002060"/>
                </a:solidFill>
                <a:latin typeface="Arial" panose="020B0604020202020204" pitchFamily="34" charset="0"/>
                <a:cs typeface="Arial" panose="020B0604020202020204" pitchFamily="34" charset="0"/>
              </a:rPr>
              <a:t> ra </a:t>
            </a:r>
            <a:r>
              <a:rPr lang="en-US" sz="2000" b="1" dirty="0" err="1">
                <a:solidFill>
                  <a:srgbClr val="002060"/>
                </a:solidFill>
                <a:latin typeface="Arial" panose="020B0604020202020204" pitchFamily="34" charset="0"/>
                <a:cs typeface="Arial" panose="020B0604020202020204" pitchFamily="34" charset="0"/>
              </a:rPr>
              <a:t>từ</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các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máy</a:t>
            </a:r>
            <a:r>
              <a:rPr lang="en-US" sz="2000" b="1" dirty="0">
                <a:solidFill>
                  <a:srgbClr val="002060"/>
                </a:solidFill>
                <a:latin typeface="Arial" panose="020B0604020202020204" pitchFamily="34" charset="0"/>
                <a:cs typeface="Arial" panose="020B0604020202020204" pitchFamily="34" charset="0"/>
              </a:rPr>
              <a:t>,</a:t>
            </a:r>
            <a:r>
              <a:rPr lang="vi-VN" sz="2000" b="1" dirty="0">
                <a:solidFill>
                  <a:srgbClr val="002060"/>
                </a:solidFill>
                <a:latin typeface="Arial" panose="020B0604020202020204" pitchFamily="34" charset="0"/>
                <a:cs typeface="Arial" panose="020B0604020202020204" pitchFamily="34" charset="0"/>
              </a:rPr>
              <a:t>đốt rác…</a:t>
            </a:r>
            <a:endParaRPr lang="en-US" sz="2000" b="1" dirty="0">
              <a:solidFill>
                <a:srgbClr val="002060"/>
              </a:solidFill>
              <a:latin typeface="Arial" panose="020B0604020202020204" pitchFamily="34" charset="0"/>
              <a:cs typeface="Arial" panose="020B0604020202020204" pitchFamily="34" charset="0"/>
            </a:endParaRP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Hạn hán </a:t>
            </a: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Lũ Lụt</a:t>
            </a: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Sự cố tràn dầu</a:t>
            </a: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Cháy rừng</a:t>
            </a:r>
          </a:p>
          <a:p>
            <a:pPr marL="342900" indent="-342900">
              <a:lnSpc>
                <a:spcPct val="150000"/>
              </a:lnSpc>
              <a:buFontTx/>
              <a:buChar char="-"/>
            </a:pPr>
            <a:r>
              <a:rPr lang="vi-VN" sz="2000" b="1" dirty="0">
                <a:solidFill>
                  <a:srgbClr val="002060"/>
                </a:solidFill>
                <a:latin typeface="Arial" panose="020B0604020202020204" pitchFamily="34" charset="0"/>
                <a:cs typeface="Arial" panose="020B0604020202020204" pitchFamily="34" charset="0"/>
              </a:rPr>
              <a:t>……..</a:t>
            </a:r>
          </a:p>
          <a:p>
            <a:pPr marL="342900" indent="-342900">
              <a:lnSpc>
                <a:spcPct val="150000"/>
              </a:lnSpc>
              <a:buFontTx/>
              <a:buChar char="-"/>
            </a:pPr>
            <a:endParaRPr lang="vi-VN" sz="2000" b="1" dirty="0">
              <a:solidFill>
                <a:srgbClr val="002060"/>
              </a:solidFill>
              <a:latin typeface="Arial" panose="020B0604020202020204" pitchFamily="34" charset="0"/>
              <a:cs typeface="Arial" panose="020B0604020202020204" pitchFamily="34" charset="0"/>
            </a:endParaRPr>
          </a:p>
          <a:p>
            <a:pPr marL="342900" indent="-342900">
              <a:lnSpc>
                <a:spcPct val="150000"/>
              </a:lnSpc>
              <a:buFontTx/>
              <a:buChar char="-"/>
            </a:pPr>
            <a:endParaRPr lang="en-US" sz="2000" b="1" dirty="0">
              <a:solidFill>
                <a:srgbClr val="002060"/>
              </a:solidFill>
              <a:latin typeface="Arial" panose="020B0604020202020204" pitchFamily="34" charset="0"/>
              <a:cs typeface="Arial" panose="020B0604020202020204" pitchFamily="34" charset="0"/>
            </a:endParaRPr>
          </a:p>
          <a:p>
            <a:pPr marL="342900" indent="-342900">
              <a:lnSpc>
                <a:spcPct val="150000"/>
              </a:lnSpc>
              <a:buFontTx/>
              <a:buChar char="-"/>
            </a:pPr>
            <a:endParaRPr lang="en-US" sz="2000" b="1"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7A9B386-BE7E-5D61-02A0-7D74E45671AF}"/>
              </a:ext>
            </a:extLst>
          </p:cNvPr>
          <p:cNvPicPr>
            <a:picLocks noChangeAspect="1"/>
          </p:cNvPicPr>
          <p:nvPr/>
        </p:nvPicPr>
        <p:blipFill>
          <a:blip r:embed="rId4"/>
          <a:stretch>
            <a:fillRect/>
          </a:stretch>
        </p:blipFill>
        <p:spPr>
          <a:xfrm>
            <a:off x="184985" y="838563"/>
            <a:ext cx="692502" cy="795095"/>
          </a:xfrm>
          <a:prstGeom prst="rect">
            <a:avLst/>
          </a:prstGeom>
        </p:spPr>
      </p:pic>
      <p:sp>
        <p:nvSpPr>
          <p:cNvPr id="7" name="TextBox 6">
            <a:extLst>
              <a:ext uri="{FF2B5EF4-FFF2-40B4-BE49-F238E27FC236}">
                <a16:creationId xmlns:a16="http://schemas.microsoft.com/office/drawing/2014/main" xmlns="" id="{BCE5F918-F76B-B2B4-49C7-E3EB354FFC89}"/>
              </a:ext>
            </a:extLst>
          </p:cNvPr>
          <p:cNvSpPr txBox="1"/>
          <p:nvPr/>
        </p:nvSpPr>
        <p:spPr>
          <a:xfrm>
            <a:off x="3048662" y="5532463"/>
            <a:ext cx="8059309" cy="1200329"/>
          </a:xfrm>
          <a:prstGeom prst="rect">
            <a:avLst/>
          </a:prstGeom>
          <a:noFill/>
        </p:spPr>
        <p:txBody>
          <a:bodyPr wrap="square">
            <a:spAutoFit/>
          </a:bodyPr>
          <a:lstStyle/>
          <a:p>
            <a:r>
              <a:rPr lang="vi-VN" sz="2400" b="1" dirty="0">
                <a:latin typeface="Arial" panose="020B0604020202020204" pitchFamily="34" charset="0"/>
                <a:cs typeface="Arial" panose="020B0604020202020204" pitchFamily="34" charset="0"/>
              </a:rPr>
              <a:t>Kể một số việc làm mà con người đã làm ảnh hưởng đến môi trường sống của thực vật và động vật nơi em sinh sống?</a:t>
            </a:r>
            <a:endParaRPr lang="vi-VN" sz="2400" b="1" dirty="0"/>
          </a:p>
        </p:txBody>
      </p:sp>
    </p:spTree>
    <p:extLst>
      <p:ext uri="{BB962C8B-B14F-4D97-AF65-F5344CB8AC3E}">
        <p14:creationId xmlns:p14="http://schemas.microsoft.com/office/powerpoint/2010/main" val="93050643"/>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fade">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5DDD2E-E66C-E8E2-B204-10F7CBFC5E19}"/>
              </a:ext>
            </a:extLst>
          </p:cNvPr>
          <p:cNvSpPr>
            <a:spLocks noGrp="1"/>
          </p:cNvSpPr>
          <p:nvPr>
            <p:ph type="title"/>
          </p:nvPr>
        </p:nvSpPr>
        <p:spPr/>
        <p:txBody>
          <a:bodyPr/>
          <a:lstStyle/>
          <a:p>
            <a:endParaRPr lang="vi-VN"/>
          </a:p>
        </p:txBody>
      </p:sp>
      <p:pic>
        <p:nvPicPr>
          <p:cNvPr id="5" name="Content Placeholder 4" descr="A person standing in a cracked field&#10;&#10;Description automatically generated">
            <a:extLst>
              <a:ext uri="{FF2B5EF4-FFF2-40B4-BE49-F238E27FC236}">
                <a16:creationId xmlns:a16="http://schemas.microsoft.com/office/drawing/2014/main" xmlns="" id="{FC505253-5D0E-0837-4261-3C0594FCB7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248809" cy="5954486"/>
          </a:xfrm>
        </p:spPr>
      </p:pic>
      <p:sp>
        <p:nvSpPr>
          <p:cNvPr id="7" name="TextBox 6">
            <a:extLst>
              <a:ext uri="{FF2B5EF4-FFF2-40B4-BE49-F238E27FC236}">
                <a16:creationId xmlns:a16="http://schemas.microsoft.com/office/drawing/2014/main" xmlns="" id="{E73DE6F2-654C-B104-4DD8-6EBF7CD02754}"/>
              </a:ext>
            </a:extLst>
          </p:cNvPr>
          <p:cNvSpPr txBox="1"/>
          <p:nvPr/>
        </p:nvSpPr>
        <p:spPr>
          <a:xfrm>
            <a:off x="0" y="6063343"/>
            <a:ext cx="12191999" cy="707886"/>
          </a:xfrm>
          <a:prstGeom prst="rect">
            <a:avLst/>
          </a:prstGeom>
          <a:noFill/>
        </p:spPr>
        <p:txBody>
          <a:bodyPr wrap="square">
            <a:spAutoFit/>
          </a:bodyPr>
          <a:lstStyle/>
          <a:p>
            <a:r>
              <a:rPr lang="vi-VN" sz="2000" b="1" dirty="0"/>
              <a:t>Hạn hết kéo dài làm cạn kiệt </a:t>
            </a:r>
            <a:r>
              <a:rPr lang="vi-VN" sz="2000" b="1" dirty="0" err="1"/>
              <a:t>nước.Hoa</a:t>
            </a:r>
            <a:r>
              <a:rPr lang="vi-VN" sz="2000" b="1" dirty="0"/>
              <a:t> màu không thể phát triển </a:t>
            </a:r>
            <a:r>
              <a:rPr lang="vi-VN" sz="2000" b="1" dirty="0" err="1"/>
              <a:t>được,một</a:t>
            </a:r>
            <a:r>
              <a:rPr lang="vi-VN" sz="2000" b="1" dirty="0"/>
              <a:t> số động vật như </a:t>
            </a:r>
            <a:r>
              <a:rPr lang="vi-VN" sz="2000" b="1" dirty="0" err="1"/>
              <a:t>cá,ốc,giun</a:t>
            </a:r>
            <a:r>
              <a:rPr lang="vi-VN" sz="2000" b="1" dirty="0"/>
              <a:t> đất …bị chết.</a:t>
            </a:r>
          </a:p>
        </p:txBody>
      </p:sp>
    </p:spTree>
    <p:extLst>
      <p:ext uri="{BB962C8B-B14F-4D97-AF65-F5344CB8AC3E}">
        <p14:creationId xmlns:p14="http://schemas.microsoft.com/office/powerpoint/2010/main" val="1212995051"/>
      </p:ext>
    </p:extLst>
  </p:cSld>
  <p:clrMapOvr>
    <a:masterClrMapping/>
  </p:clrMapOvr>
  <p:transition spd="slow" advTm="0">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F4CEB-F9AC-CE0A-6CF1-05EDFE929EE4}"/>
              </a:ext>
            </a:extLst>
          </p:cNvPr>
          <p:cNvSpPr>
            <a:spLocks noGrp="1"/>
          </p:cNvSpPr>
          <p:nvPr>
            <p:ph type="title"/>
          </p:nvPr>
        </p:nvSpPr>
        <p:spPr/>
        <p:txBody>
          <a:bodyPr/>
          <a:lstStyle/>
          <a:p>
            <a:endParaRPr lang="vi-VN"/>
          </a:p>
        </p:txBody>
      </p:sp>
      <p:pic>
        <p:nvPicPr>
          <p:cNvPr id="5" name="Content Placeholder 4" descr="A group of men in a boat with pigs in the water&#10;&#10;Description automatically generated">
            <a:extLst>
              <a:ext uri="{FF2B5EF4-FFF2-40B4-BE49-F238E27FC236}">
                <a16:creationId xmlns:a16="http://schemas.microsoft.com/office/drawing/2014/main" xmlns="" id="{8D68FA18-AD8C-B28A-8F60-EC7FF90248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771" y="0"/>
            <a:ext cx="12594771" cy="6335486"/>
          </a:xfrm>
        </p:spPr>
      </p:pic>
      <p:sp>
        <p:nvSpPr>
          <p:cNvPr id="7" name="TextBox 6">
            <a:extLst>
              <a:ext uri="{FF2B5EF4-FFF2-40B4-BE49-F238E27FC236}">
                <a16:creationId xmlns:a16="http://schemas.microsoft.com/office/drawing/2014/main" xmlns="" id="{7113A2F0-30EA-8BA8-E372-BEF6D334AA2D}"/>
              </a:ext>
            </a:extLst>
          </p:cNvPr>
          <p:cNvSpPr txBox="1"/>
          <p:nvPr/>
        </p:nvSpPr>
        <p:spPr>
          <a:xfrm>
            <a:off x="1153886" y="6466897"/>
            <a:ext cx="10276114" cy="400110"/>
          </a:xfrm>
          <a:prstGeom prst="rect">
            <a:avLst/>
          </a:prstGeom>
          <a:noFill/>
        </p:spPr>
        <p:txBody>
          <a:bodyPr wrap="square">
            <a:spAutoFit/>
          </a:bodyPr>
          <a:lstStyle/>
          <a:p>
            <a:r>
              <a:rPr lang="vi-VN" sz="2000" b="1" dirty="0"/>
              <a:t>Lực lượng cứu hộ đang hỗ trợ di rời đàn lợn ra khỏi khu vực bị ngập úng</a:t>
            </a:r>
          </a:p>
        </p:txBody>
      </p:sp>
    </p:spTree>
    <p:extLst>
      <p:ext uri="{BB962C8B-B14F-4D97-AF65-F5344CB8AC3E}">
        <p14:creationId xmlns:p14="http://schemas.microsoft.com/office/powerpoint/2010/main" val="429785416"/>
      </p:ext>
    </p:extLst>
  </p:cSld>
  <p:clrMapOvr>
    <a:masterClrMapping/>
  </p:clrMapOvr>
  <p:transition spd="slow" advTm="0">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6ADF9-0A83-4B1F-6F73-85EFE8D29D63}"/>
              </a:ext>
            </a:extLst>
          </p:cNvPr>
          <p:cNvSpPr>
            <a:spLocks noGrp="1"/>
          </p:cNvSpPr>
          <p:nvPr>
            <p:ph type="title"/>
          </p:nvPr>
        </p:nvSpPr>
        <p:spPr/>
        <p:txBody>
          <a:bodyPr/>
          <a:lstStyle/>
          <a:p>
            <a:r>
              <a:rPr lang="vi-VN" dirty="0"/>
              <a:t>Lũ lụt </a:t>
            </a:r>
          </a:p>
        </p:txBody>
      </p:sp>
      <p:pic>
        <p:nvPicPr>
          <p:cNvPr id="5" name="Content Placeholder 4" descr="A person in a flooded area&#10;&#10;Description automatically generated">
            <a:extLst>
              <a:ext uri="{FF2B5EF4-FFF2-40B4-BE49-F238E27FC236}">
                <a16:creationId xmlns:a16="http://schemas.microsoft.com/office/drawing/2014/main" xmlns="" id="{32CC0A72-A7C4-D475-303F-8A5EB862B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183086"/>
          </a:xfrm>
        </p:spPr>
      </p:pic>
      <p:sp>
        <p:nvSpPr>
          <p:cNvPr id="7" name="TextBox 6">
            <a:extLst>
              <a:ext uri="{FF2B5EF4-FFF2-40B4-BE49-F238E27FC236}">
                <a16:creationId xmlns:a16="http://schemas.microsoft.com/office/drawing/2014/main" xmlns="" id="{2D1D7437-CCD9-9251-6229-7B351DA9FE1D}"/>
              </a:ext>
            </a:extLst>
          </p:cNvPr>
          <p:cNvSpPr txBox="1"/>
          <p:nvPr/>
        </p:nvSpPr>
        <p:spPr>
          <a:xfrm>
            <a:off x="141514" y="6308209"/>
            <a:ext cx="11625943" cy="400110"/>
          </a:xfrm>
          <a:prstGeom prst="rect">
            <a:avLst/>
          </a:prstGeom>
          <a:noFill/>
        </p:spPr>
        <p:txBody>
          <a:bodyPr wrap="square">
            <a:spAutoFit/>
          </a:bodyPr>
          <a:lstStyle/>
          <a:p>
            <a:r>
              <a:rPr lang="vi-VN" sz="2000" b="1" dirty="0"/>
              <a:t>             Lũ lụt gây ngập úng nhà </a:t>
            </a:r>
            <a:r>
              <a:rPr lang="vi-VN" sz="2000" b="1" dirty="0" err="1"/>
              <a:t>cửa,đường</a:t>
            </a:r>
            <a:r>
              <a:rPr lang="vi-VN" sz="2000" b="1" dirty="0"/>
              <a:t> </a:t>
            </a:r>
            <a:r>
              <a:rPr lang="vi-VN" sz="2000" b="1" dirty="0" err="1"/>
              <a:t>xá,hoa</a:t>
            </a:r>
            <a:r>
              <a:rPr lang="vi-VN" sz="2000" b="1" dirty="0"/>
              <a:t> </a:t>
            </a:r>
            <a:r>
              <a:rPr lang="vi-VN" sz="2000" b="1" dirty="0" err="1"/>
              <a:t>màu,cuốn</a:t>
            </a:r>
            <a:r>
              <a:rPr lang="vi-VN" sz="2000" b="1" dirty="0"/>
              <a:t> trôi theo nhiều rác thải. </a:t>
            </a:r>
          </a:p>
        </p:txBody>
      </p:sp>
    </p:spTree>
    <p:extLst>
      <p:ext uri="{BB962C8B-B14F-4D97-AF65-F5344CB8AC3E}">
        <p14:creationId xmlns:p14="http://schemas.microsoft.com/office/powerpoint/2010/main" val="3343053036"/>
      </p:ext>
    </p:extLst>
  </p:cSld>
  <p:clrMapOvr>
    <a:masterClrMapping/>
  </p:clrMapOvr>
  <p:transition spd="slow" advTm="0">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647CFA-CEC4-404F-EE6E-D2FDA17A1B16}"/>
              </a:ext>
            </a:extLst>
          </p:cNvPr>
          <p:cNvSpPr>
            <a:spLocks noGrp="1"/>
          </p:cNvSpPr>
          <p:nvPr>
            <p:ph type="title"/>
          </p:nvPr>
        </p:nvSpPr>
        <p:spPr/>
        <p:txBody>
          <a:bodyPr/>
          <a:lstStyle/>
          <a:p>
            <a:endParaRPr lang="vi-VN"/>
          </a:p>
        </p:txBody>
      </p:sp>
      <p:pic>
        <p:nvPicPr>
          <p:cNvPr id="5" name="Content Placeholder 4" descr="Pigs in the water with garbage&#10;&#10;Description automatically generated">
            <a:extLst>
              <a:ext uri="{FF2B5EF4-FFF2-40B4-BE49-F238E27FC236}">
                <a16:creationId xmlns:a16="http://schemas.microsoft.com/office/drawing/2014/main" xmlns="" id="{795C63CF-31F9-A1B8-653B-0401B99ED9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226629"/>
          </a:xfrm>
        </p:spPr>
      </p:pic>
      <p:sp>
        <p:nvSpPr>
          <p:cNvPr id="7" name="TextBox 6">
            <a:extLst>
              <a:ext uri="{FF2B5EF4-FFF2-40B4-BE49-F238E27FC236}">
                <a16:creationId xmlns:a16="http://schemas.microsoft.com/office/drawing/2014/main" xmlns="" id="{134ED216-CE6C-C01A-8551-442FCAD4974E}"/>
              </a:ext>
            </a:extLst>
          </p:cNvPr>
          <p:cNvSpPr txBox="1"/>
          <p:nvPr/>
        </p:nvSpPr>
        <p:spPr>
          <a:xfrm>
            <a:off x="446314" y="6407088"/>
            <a:ext cx="10428515" cy="400110"/>
          </a:xfrm>
          <a:prstGeom prst="rect">
            <a:avLst/>
          </a:prstGeom>
          <a:noFill/>
        </p:spPr>
        <p:txBody>
          <a:bodyPr wrap="square">
            <a:spAutoFit/>
          </a:bodyPr>
          <a:lstStyle/>
          <a:p>
            <a:r>
              <a:rPr lang="vi-VN" sz="2000" b="1" dirty="0"/>
              <a:t>Môi trường nước bị ô nhiễm do con người vứt rác thải và xác chết động vật bừa bãi.</a:t>
            </a:r>
          </a:p>
        </p:txBody>
      </p:sp>
    </p:spTree>
    <p:extLst>
      <p:ext uri="{BB962C8B-B14F-4D97-AF65-F5344CB8AC3E}">
        <p14:creationId xmlns:p14="http://schemas.microsoft.com/office/powerpoint/2010/main" val="1359233294"/>
      </p:ext>
    </p:extLst>
  </p:cSld>
  <p:clrMapOvr>
    <a:masterClrMapping/>
  </p:clrMapOvr>
  <p:transition spd="slow" advTm="0">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34436-F916-4F0F-7049-EC9A466A931D}"/>
              </a:ext>
            </a:extLst>
          </p:cNvPr>
          <p:cNvSpPr>
            <a:spLocks noGrp="1"/>
          </p:cNvSpPr>
          <p:nvPr>
            <p:ph type="title"/>
          </p:nvPr>
        </p:nvSpPr>
        <p:spPr/>
        <p:txBody>
          <a:bodyPr/>
          <a:lstStyle/>
          <a:p>
            <a:endParaRPr lang="vi-VN"/>
          </a:p>
        </p:txBody>
      </p:sp>
      <p:pic>
        <p:nvPicPr>
          <p:cNvPr id="5" name="Content Placeholder 4" descr="Smoke coming out of a factory&#10;&#10;Description automatically generated">
            <a:extLst>
              <a:ext uri="{FF2B5EF4-FFF2-40B4-BE49-F238E27FC236}">
                <a16:creationId xmlns:a16="http://schemas.microsoft.com/office/drawing/2014/main" xmlns="" id="{B7E5BFB0-3273-0037-E412-EFA4406EC5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9162"/>
            <a:ext cx="12115800" cy="6841981"/>
          </a:xfrm>
        </p:spPr>
      </p:pic>
      <p:sp>
        <p:nvSpPr>
          <p:cNvPr id="9" name="TextBox 8">
            <a:extLst>
              <a:ext uri="{FF2B5EF4-FFF2-40B4-BE49-F238E27FC236}">
                <a16:creationId xmlns:a16="http://schemas.microsoft.com/office/drawing/2014/main" xmlns="" id="{02DF0916-901A-A293-DF5D-90C623CBF33F}"/>
              </a:ext>
            </a:extLst>
          </p:cNvPr>
          <p:cNvSpPr txBox="1"/>
          <p:nvPr/>
        </p:nvSpPr>
        <p:spPr>
          <a:xfrm>
            <a:off x="2122712" y="6292820"/>
            <a:ext cx="8120743" cy="400110"/>
          </a:xfrm>
          <a:prstGeom prst="rect">
            <a:avLst/>
          </a:prstGeom>
          <a:noFill/>
        </p:spPr>
        <p:txBody>
          <a:bodyPr wrap="square">
            <a:spAutoFit/>
          </a:bodyPr>
          <a:lstStyle/>
          <a:p>
            <a:r>
              <a:rPr lang="vi-VN" sz="2000" b="1" dirty="0"/>
              <a:t>Không khí bị ô nhiễm do nhà máy xả khí thải ra môi trường  </a:t>
            </a:r>
          </a:p>
        </p:txBody>
      </p:sp>
    </p:spTree>
    <p:extLst>
      <p:ext uri="{BB962C8B-B14F-4D97-AF65-F5344CB8AC3E}">
        <p14:creationId xmlns:p14="http://schemas.microsoft.com/office/powerpoint/2010/main" val="560209178"/>
      </p:ext>
    </p:extLst>
  </p:cSld>
  <p:clrMapOvr>
    <a:masterClrMapping/>
  </p:clrMapOvr>
  <p:transition spd="slow" advTm="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834275-C18B-F5DF-DE66-250CCD8C9C80}"/>
              </a:ext>
            </a:extLst>
          </p:cNvPr>
          <p:cNvSpPr>
            <a:spLocks noGrp="1"/>
          </p:cNvSpPr>
          <p:nvPr>
            <p:ph type="title"/>
          </p:nvPr>
        </p:nvSpPr>
        <p:spPr/>
        <p:txBody>
          <a:bodyPr/>
          <a:lstStyle/>
          <a:p>
            <a:endParaRPr lang="vi-VN" dirty="0"/>
          </a:p>
        </p:txBody>
      </p:sp>
      <p:pic>
        <p:nvPicPr>
          <p:cNvPr id="5" name="Content Placeholder 4" descr="A construction site with excavators and a hill&#10;&#10;Description automatically generated">
            <a:extLst>
              <a:ext uri="{FF2B5EF4-FFF2-40B4-BE49-F238E27FC236}">
                <a16:creationId xmlns:a16="http://schemas.microsoft.com/office/drawing/2014/main" xmlns="" id="{884C5A80-BF0A-4F17-775A-0A83BC65C9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0" cy="6161313"/>
          </a:xfrm>
        </p:spPr>
      </p:pic>
      <p:sp>
        <p:nvSpPr>
          <p:cNvPr id="7" name="TextBox 6">
            <a:extLst>
              <a:ext uri="{FF2B5EF4-FFF2-40B4-BE49-F238E27FC236}">
                <a16:creationId xmlns:a16="http://schemas.microsoft.com/office/drawing/2014/main" xmlns="" id="{33C7AD4A-0335-6BF2-C979-FF7508BC5F7B}"/>
              </a:ext>
            </a:extLst>
          </p:cNvPr>
          <p:cNvSpPr txBox="1"/>
          <p:nvPr/>
        </p:nvSpPr>
        <p:spPr>
          <a:xfrm>
            <a:off x="740229" y="6308209"/>
            <a:ext cx="10711543" cy="397391"/>
          </a:xfrm>
          <a:prstGeom prst="rect">
            <a:avLst/>
          </a:prstGeom>
          <a:noFill/>
        </p:spPr>
        <p:txBody>
          <a:bodyPr wrap="square">
            <a:spAutoFit/>
          </a:bodyPr>
          <a:lstStyle/>
          <a:p>
            <a:r>
              <a:rPr lang="vi-VN" sz="2000" b="1" dirty="0"/>
              <a:t>Sạt lở ở Lào Cai vùi lấp nhà </a:t>
            </a:r>
            <a:r>
              <a:rPr lang="vi-VN" sz="2000" b="1" dirty="0" err="1"/>
              <a:t>cửa,đường</a:t>
            </a:r>
            <a:r>
              <a:rPr lang="vi-VN" sz="2000" b="1" dirty="0"/>
              <a:t> </a:t>
            </a:r>
            <a:r>
              <a:rPr lang="vi-VN" sz="2000" b="1" dirty="0" err="1"/>
              <a:t>xá,thực</a:t>
            </a:r>
            <a:r>
              <a:rPr lang="vi-VN" sz="2000" b="1" dirty="0"/>
              <a:t> vật và động vật đang sinh sống </a:t>
            </a:r>
            <a:r>
              <a:rPr lang="vi-VN" dirty="0"/>
              <a:t>.</a:t>
            </a:r>
          </a:p>
        </p:txBody>
      </p:sp>
    </p:spTree>
    <p:extLst>
      <p:ext uri="{BB962C8B-B14F-4D97-AF65-F5344CB8AC3E}">
        <p14:creationId xmlns:p14="http://schemas.microsoft.com/office/powerpoint/2010/main" val="1188972978"/>
      </p:ext>
    </p:extLst>
  </p:cSld>
  <p:clrMapOvr>
    <a:masterClrMapping/>
  </p:clrMapOvr>
  <p:transition spd="slow" advTm="0">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9633D-DAE9-4A04-0EF0-24091995AD92}"/>
              </a:ext>
            </a:extLst>
          </p:cNvPr>
          <p:cNvSpPr>
            <a:spLocks noGrp="1"/>
          </p:cNvSpPr>
          <p:nvPr>
            <p:ph type="title"/>
          </p:nvPr>
        </p:nvSpPr>
        <p:spPr/>
        <p:txBody>
          <a:bodyPr/>
          <a:lstStyle/>
          <a:p>
            <a:r>
              <a:rPr lang="vi-VN" dirty="0"/>
              <a:t>F</a:t>
            </a:r>
          </a:p>
        </p:txBody>
      </p:sp>
      <p:pic>
        <p:nvPicPr>
          <p:cNvPr id="5" name="Content Placeholder 4" descr="A pelican in a muddy area&#10;&#10;Description automatically generated">
            <a:extLst>
              <a:ext uri="{FF2B5EF4-FFF2-40B4-BE49-F238E27FC236}">
                <a16:creationId xmlns:a16="http://schemas.microsoft.com/office/drawing/2014/main" xmlns="" id="{A9CE496E-0946-9B34-05C4-E0F2001A3D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287" y="152400"/>
            <a:ext cx="12189366" cy="6063343"/>
          </a:xfrm>
        </p:spPr>
      </p:pic>
      <p:sp>
        <p:nvSpPr>
          <p:cNvPr id="9" name="TextBox 8">
            <a:extLst>
              <a:ext uri="{FF2B5EF4-FFF2-40B4-BE49-F238E27FC236}">
                <a16:creationId xmlns:a16="http://schemas.microsoft.com/office/drawing/2014/main" xmlns="" id="{5202BEB6-B6CA-9926-FB2E-880BCEFA8AAE}"/>
              </a:ext>
            </a:extLst>
          </p:cNvPr>
          <p:cNvSpPr txBox="1"/>
          <p:nvPr/>
        </p:nvSpPr>
        <p:spPr>
          <a:xfrm>
            <a:off x="163288" y="6336268"/>
            <a:ext cx="12028712" cy="369332"/>
          </a:xfrm>
          <a:prstGeom prst="rect">
            <a:avLst/>
          </a:prstGeom>
          <a:noFill/>
        </p:spPr>
        <p:txBody>
          <a:bodyPr wrap="square">
            <a:spAutoFit/>
          </a:bodyPr>
          <a:lstStyle/>
          <a:p>
            <a:r>
              <a:rPr lang="vi-VN" b="1" dirty="0"/>
              <a:t>Sự cố tràn dầu gây ô nhiễm môi trường biển và làm ảnh hưởng tới môi trường sống của động </a:t>
            </a:r>
            <a:r>
              <a:rPr lang="vi-VN" b="1" dirty="0" err="1"/>
              <a:t>vật,thực</a:t>
            </a:r>
            <a:r>
              <a:rPr lang="vi-VN" b="1" dirty="0"/>
              <a:t> vật</a:t>
            </a:r>
          </a:p>
        </p:txBody>
      </p:sp>
    </p:spTree>
    <p:extLst>
      <p:ext uri="{BB962C8B-B14F-4D97-AF65-F5344CB8AC3E}">
        <p14:creationId xmlns:p14="http://schemas.microsoft.com/office/powerpoint/2010/main" val="936006631"/>
      </p:ext>
    </p:extLst>
  </p:cSld>
  <p:clrMapOvr>
    <a:masterClrMapping/>
  </p:clrMapOvr>
  <p:transition spd="slow" advTm="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5B2E30A-EDAD-4B0E-A373-E439E9042295}"/>
              </a:ext>
            </a:extLst>
          </p:cNvPr>
          <p:cNvPicPr>
            <a:picLocks noChangeAspect="1"/>
          </p:cNvPicPr>
          <p:nvPr/>
        </p:nvPicPr>
        <p:blipFill>
          <a:blip r:embed="rId2"/>
          <a:stretch>
            <a:fillRect/>
          </a:stretch>
        </p:blipFill>
        <p:spPr>
          <a:xfrm>
            <a:off x="873435" y="1163016"/>
            <a:ext cx="3062460" cy="3011418"/>
          </a:xfrm>
          <a:prstGeom prst="rect">
            <a:avLst/>
          </a:prstGeom>
        </p:spPr>
      </p:pic>
      <p:sp>
        <p:nvSpPr>
          <p:cNvPr id="5" name="Rectangle 4">
            <a:extLst>
              <a:ext uri="{FF2B5EF4-FFF2-40B4-BE49-F238E27FC236}">
                <a16:creationId xmlns:a16="http://schemas.microsoft.com/office/drawing/2014/main" xmlns="" id="{237B3900-4217-4238-BC50-B01A38A681D0}"/>
              </a:ext>
            </a:extLst>
          </p:cNvPr>
          <p:cNvSpPr/>
          <p:nvPr/>
        </p:nvSpPr>
        <p:spPr>
          <a:xfrm>
            <a:off x="4603928" y="2026431"/>
            <a:ext cx="4687502" cy="1015663"/>
          </a:xfrm>
          <a:prstGeom prst="rect">
            <a:avLst/>
          </a:prstGeom>
          <a:noFill/>
        </p:spPr>
        <p:txBody>
          <a:bodyPr wrap="none" lIns="91440" tIns="45720" rIns="91440" bIns="45720">
            <a:spAutoFit/>
          </a:bodyPr>
          <a:lstStyle/>
          <a:p>
            <a:pPr algn="ctr"/>
            <a:r>
              <a:rPr lang="vi-VN" sz="6000" b="1" dirty="0">
                <a:ln w="0"/>
                <a:solidFill>
                  <a:srgbClr val="00B050"/>
                </a:solidFill>
                <a:effectLst>
                  <a:reflection blurRad="6350" stA="53000" endA="300" endPos="35500" dir="5400000" sy="-90000" algn="bl" rotWithShape="0"/>
                </a:effectLst>
              </a:rPr>
              <a:t>KHỞI ĐỘNG</a:t>
            </a:r>
            <a:endParaRPr lang="en-US" sz="6000" b="1" cap="none" spc="0" dirty="0">
              <a:ln w="0"/>
              <a:solidFill>
                <a:srgbClr val="00B0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88257165"/>
      </p:ext>
    </p:extLst>
  </p:cSld>
  <p:clrMapOvr>
    <a:masterClrMapping/>
  </p:clrMapOvr>
  <p:transition spd="slow" advTm="0">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4F8CCF-9EC1-4B10-9404-CFBDE3E6F5AA}"/>
              </a:ext>
            </a:extLst>
          </p:cNvPr>
          <p:cNvSpPr>
            <a:spLocks noGrp="1"/>
          </p:cNvSpPr>
          <p:nvPr>
            <p:ph type="title"/>
          </p:nvPr>
        </p:nvSpPr>
        <p:spPr>
          <a:xfrm>
            <a:off x="1055914" y="328177"/>
            <a:ext cx="10515600" cy="1325563"/>
          </a:xfrm>
        </p:spPr>
        <p:txBody>
          <a:bodyPr/>
          <a:lstStyle/>
          <a:p>
            <a:endParaRPr lang="en-US"/>
          </a:p>
        </p:txBody>
      </p:sp>
      <p:pic>
        <p:nvPicPr>
          <p:cNvPr id="5" name="Content Placeholder 4">
            <a:extLst>
              <a:ext uri="{FF2B5EF4-FFF2-40B4-BE49-F238E27FC236}">
                <a16:creationId xmlns:a16="http://schemas.microsoft.com/office/drawing/2014/main" xmlns="" id="{C1231959-3ACB-4BB7-B4CC-18DC310538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65957" y="152397"/>
            <a:ext cx="3516993" cy="5253510"/>
          </a:xfrm>
        </p:spPr>
      </p:pic>
      <p:pic>
        <p:nvPicPr>
          <p:cNvPr id="7" name="Picture 6">
            <a:extLst>
              <a:ext uri="{FF2B5EF4-FFF2-40B4-BE49-F238E27FC236}">
                <a16:creationId xmlns:a16="http://schemas.microsoft.com/office/drawing/2014/main" xmlns="" id="{3E283C58-9448-4DD3-8AF1-955FC41EC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3" y="152397"/>
            <a:ext cx="7855717" cy="5253511"/>
          </a:xfrm>
          <a:prstGeom prst="rect">
            <a:avLst/>
          </a:prstGeom>
        </p:spPr>
      </p:pic>
      <p:sp>
        <p:nvSpPr>
          <p:cNvPr id="12" name="TextBox 11">
            <a:extLst>
              <a:ext uri="{FF2B5EF4-FFF2-40B4-BE49-F238E27FC236}">
                <a16:creationId xmlns:a16="http://schemas.microsoft.com/office/drawing/2014/main" xmlns="" id="{A910F50C-2EA7-4CB8-B364-2C12F0E12D7A}"/>
              </a:ext>
            </a:extLst>
          </p:cNvPr>
          <p:cNvSpPr txBox="1"/>
          <p:nvPr/>
        </p:nvSpPr>
        <p:spPr>
          <a:xfrm>
            <a:off x="1916624" y="5679713"/>
            <a:ext cx="11173724" cy="584775"/>
          </a:xfrm>
          <a:prstGeom prst="rect">
            <a:avLst/>
          </a:prstGeom>
          <a:noFill/>
        </p:spPr>
        <p:txBody>
          <a:bodyPr wrap="square">
            <a:spAutoFit/>
          </a:bodyPr>
          <a:lstStyle/>
          <a:p>
            <a:r>
              <a:rPr lang="vi-VN" sz="3200" b="1" i="0" dirty="0">
                <a:solidFill>
                  <a:srgbClr val="161616"/>
                </a:solidFill>
                <a:effectLst/>
                <a:latin typeface="Arial" panose="020B0604020202020204" pitchFamily="34" charset="0"/>
              </a:rPr>
              <a:t>Dứa </a:t>
            </a:r>
            <a:r>
              <a:rPr lang="en-US" sz="3200" b="1" dirty="0" err="1">
                <a:solidFill>
                  <a:srgbClr val="161616"/>
                </a:solidFill>
                <a:latin typeface="Arial" panose="020B0604020202020204" pitchFamily="34" charset="0"/>
              </a:rPr>
              <a:t>bị</a:t>
            </a:r>
            <a:r>
              <a:rPr lang="en-US" sz="3200" b="1" dirty="0">
                <a:solidFill>
                  <a:srgbClr val="161616"/>
                </a:solidFill>
                <a:latin typeface="Arial" panose="020B0604020202020204" pitchFamily="34" charset="0"/>
              </a:rPr>
              <a:t> </a:t>
            </a:r>
            <a:r>
              <a:rPr lang="en-US" sz="3200" b="1" dirty="0" err="1">
                <a:solidFill>
                  <a:srgbClr val="161616"/>
                </a:solidFill>
                <a:latin typeface="Arial" panose="020B0604020202020204" pitchFamily="34" charset="0"/>
              </a:rPr>
              <a:t>thối</a:t>
            </a:r>
            <a:r>
              <a:rPr lang="en-US" sz="3200" b="1" dirty="0">
                <a:solidFill>
                  <a:srgbClr val="161616"/>
                </a:solidFill>
                <a:latin typeface="Arial" panose="020B0604020202020204" pitchFamily="34" charset="0"/>
              </a:rPr>
              <a:t> </a:t>
            </a:r>
            <a:r>
              <a:rPr lang="en-US" sz="3200" b="1" dirty="0" err="1">
                <a:solidFill>
                  <a:srgbClr val="161616"/>
                </a:solidFill>
                <a:latin typeface="Arial" panose="020B0604020202020204" pitchFamily="34" charset="0"/>
              </a:rPr>
              <a:t>quả</a:t>
            </a:r>
            <a:r>
              <a:rPr lang="en-US" sz="3200" b="1" dirty="0">
                <a:solidFill>
                  <a:srgbClr val="161616"/>
                </a:solidFill>
                <a:latin typeface="Arial" panose="020B0604020202020204" pitchFamily="34" charset="0"/>
              </a:rPr>
              <a:t> </a:t>
            </a:r>
            <a:r>
              <a:rPr lang="vi-VN" sz="3200" b="1" i="0" dirty="0">
                <a:solidFill>
                  <a:srgbClr val="161616"/>
                </a:solidFill>
                <a:effectLst/>
                <a:latin typeface="Arial" panose="020B0604020202020204" pitchFamily="34" charset="0"/>
              </a:rPr>
              <a:t>do </a:t>
            </a:r>
            <a:r>
              <a:rPr lang="en-US" sz="3200" b="1" dirty="0">
                <a:solidFill>
                  <a:srgbClr val="161616"/>
                </a:solidFill>
                <a:latin typeface="Arial" panose="020B0604020202020204" pitchFamily="34" charset="0"/>
              </a:rPr>
              <a:t>ô </a:t>
            </a:r>
            <a:r>
              <a:rPr lang="vi-VN" sz="3200" b="1" i="0" dirty="0">
                <a:solidFill>
                  <a:srgbClr val="161616"/>
                </a:solidFill>
                <a:effectLst/>
                <a:latin typeface="Arial" panose="020B0604020202020204" pitchFamily="34" charset="0"/>
              </a:rPr>
              <a:t>nhiễm khói nhà máy.</a:t>
            </a:r>
            <a:endParaRPr lang="en-US" sz="3200" b="1" dirty="0"/>
          </a:p>
        </p:txBody>
      </p:sp>
    </p:spTree>
    <p:extLst>
      <p:ext uri="{BB962C8B-B14F-4D97-AF65-F5344CB8AC3E}">
        <p14:creationId xmlns:p14="http://schemas.microsoft.com/office/powerpoint/2010/main" val="2154691657"/>
      </p:ext>
    </p:extLst>
  </p:cSld>
  <p:clrMapOvr>
    <a:masterClrMapping/>
  </p:clrMapOvr>
  <p:transition spd="slow" advTm="0">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A4EC9-ACFF-A173-6EFF-B46F11D42D8C}"/>
              </a:ext>
            </a:extLst>
          </p:cNvPr>
          <p:cNvSpPr>
            <a:spLocks noGrp="1"/>
          </p:cNvSpPr>
          <p:nvPr>
            <p:ph type="title"/>
          </p:nvPr>
        </p:nvSpPr>
        <p:spPr/>
        <p:txBody>
          <a:bodyPr/>
          <a:lstStyle/>
          <a:p>
            <a:endParaRPr lang="vi-VN"/>
          </a:p>
        </p:txBody>
      </p:sp>
      <p:pic>
        <p:nvPicPr>
          <p:cNvPr id="5" name="Content Placeholder 4" descr="A forest fire in the mountains&#10;&#10;Description automatically generated">
            <a:extLst>
              <a:ext uri="{FF2B5EF4-FFF2-40B4-BE49-F238E27FC236}">
                <a16:creationId xmlns:a16="http://schemas.microsoft.com/office/drawing/2014/main" xmlns="" id="{88F8EBD0-0BD9-0063-0A4E-59F5F8B8D5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215743"/>
          </a:xfrm>
        </p:spPr>
      </p:pic>
      <p:sp>
        <p:nvSpPr>
          <p:cNvPr id="7" name="TextBox 6">
            <a:extLst>
              <a:ext uri="{FF2B5EF4-FFF2-40B4-BE49-F238E27FC236}">
                <a16:creationId xmlns:a16="http://schemas.microsoft.com/office/drawing/2014/main" xmlns="" id="{867F87B3-DAF0-03B4-4766-629C514EEE4B}"/>
              </a:ext>
            </a:extLst>
          </p:cNvPr>
          <p:cNvSpPr txBox="1"/>
          <p:nvPr/>
        </p:nvSpPr>
        <p:spPr>
          <a:xfrm>
            <a:off x="217714" y="6292820"/>
            <a:ext cx="11756572" cy="400110"/>
          </a:xfrm>
          <a:prstGeom prst="rect">
            <a:avLst/>
          </a:prstGeom>
          <a:noFill/>
        </p:spPr>
        <p:txBody>
          <a:bodyPr wrap="square">
            <a:spAutoFit/>
          </a:bodyPr>
          <a:lstStyle/>
          <a:p>
            <a:r>
              <a:rPr lang="vi-VN" sz="2000" b="1" dirty="0"/>
              <a:t>                     Cháy rừng làm mất đi môi trường sống của thực vật và động vật</a:t>
            </a:r>
          </a:p>
        </p:txBody>
      </p:sp>
    </p:spTree>
    <p:extLst>
      <p:ext uri="{BB962C8B-B14F-4D97-AF65-F5344CB8AC3E}">
        <p14:creationId xmlns:p14="http://schemas.microsoft.com/office/powerpoint/2010/main" val="1742544179"/>
      </p:ext>
    </p:extLst>
  </p:cSld>
  <p:clrMapOvr>
    <a:masterClrMapping/>
  </p:clrMapOvr>
  <p:transition spd="slow" advTm="0">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280159" y="159668"/>
            <a:ext cx="10249231" cy="1538504"/>
          </a:xfrm>
          <a:prstGeom prst="rect">
            <a:avLst/>
          </a:prstGeom>
          <a:noFill/>
          <a:ln w="9525">
            <a:noFill/>
            <a:miter lim="800000"/>
            <a:headEnd/>
            <a:tailEnd/>
          </a:ln>
          <a:effectLst/>
        </p:spPr>
        <p:txBody>
          <a:bodyPr anchor="ctr"/>
          <a:lstStyle/>
          <a:p>
            <a:pPr>
              <a:defRPr/>
            </a:pPr>
            <a:r>
              <a:rPr lang="vi-VN" sz="3200" b="1" kern="0" dirty="0">
                <a:latin typeface="Arial" panose="020B0604020202020204" pitchFamily="34" charset="0"/>
                <a:cs typeface="Arial" panose="020B0604020202020204" pitchFamily="34" charset="0"/>
              </a:rPr>
              <a:t>Những việc làm trên sẽ gây ra những hậu quả gì?</a:t>
            </a:r>
            <a:endParaRPr lang="en-US" sz="3200" b="1" kern="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9AD187A5-3AD7-4BF7-83A3-FAC4A37F29FE}"/>
              </a:ext>
            </a:extLst>
          </p:cNvPr>
          <p:cNvPicPr>
            <a:picLocks noChangeAspect="1"/>
          </p:cNvPicPr>
          <p:nvPr/>
        </p:nvPicPr>
        <p:blipFill>
          <a:blip r:embed="rId2"/>
          <a:stretch>
            <a:fillRect/>
          </a:stretch>
        </p:blipFill>
        <p:spPr>
          <a:xfrm>
            <a:off x="235877" y="738233"/>
            <a:ext cx="692502" cy="795095"/>
          </a:xfrm>
          <a:prstGeom prst="rect">
            <a:avLst/>
          </a:prstGeom>
        </p:spPr>
      </p:pic>
      <p:sp>
        <p:nvSpPr>
          <p:cNvPr id="6" name="Rectangle 5">
            <a:extLst>
              <a:ext uri="{FF2B5EF4-FFF2-40B4-BE49-F238E27FC236}">
                <a16:creationId xmlns:a16="http://schemas.microsoft.com/office/drawing/2014/main" xmlns="" id="{A9B0E66E-7819-4B71-AE7B-37D2FD92BFEF}"/>
              </a:ext>
            </a:extLst>
          </p:cNvPr>
          <p:cNvSpPr/>
          <p:nvPr/>
        </p:nvSpPr>
        <p:spPr>
          <a:xfrm>
            <a:off x="928380" y="991366"/>
            <a:ext cx="10601011" cy="108392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9" name="Content Placeholder 8">
            <a:extLst>
              <a:ext uri="{FF2B5EF4-FFF2-40B4-BE49-F238E27FC236}">
                <a16:creationId xmlns:a16="http://schemas.microsoft.com/office/drawing/2014/main" xmlns="" id="{84FE9B13-07BD-A945-4D7D-4EE640FDDD82}"/>
              </a:ext>
            </a:extLst>
          </p:cNvPr>
          <p:cNvSpPr>
            <a:spLocks noGrp="1"/>
          </p:cNvSpPr>
          <p:nvPr>
            <p:ph idx="1"/>
          </p:nvPr>
        </p:nvSpPr>
        <p:spPr>
          <a:xfrm>
            <a:off x="2253342" y="1842113"/>
            <a:ext cx="9276047" cy="2370658"/>
          </a:xfrm>
        </p:spPr>
        <p:txBody>
          <a:bodyPr/>
          <a:lstStyle/>
          <a:p>
            <a:pPr marL="0" indent="0">
              <a:buNone/>
            </a:pPr>
            <a:r>
              <a:rPr lang="vi-VN" sz="2800" kern="0" dirty="0">
                <a:solidFill>
                  <a:srgbClr val="FF0000"/>
                </a:solidFill>
                <a:latin typeface="Arial" panose="020B0604020202020204" pitchFamily="34" charset="0"/>
                <a:cs typeface="Arial" panose="020B0604020202020204" pitchFamily="34" charset="0"/>
              </a:rPr>
              <a:t>=&gt;Những việc làm đó không chỉ gây ảnh hưởng nghiêm trọng tới môi trường sống của thực vật và động vật mà còn ảnh hưởng đến sức khỏe và chất lượng cuộc sống của chính chúng </a:t>
            </a:r>
            <a:r>
              <a:rPr lang="vi-VN" sz="2800" kern="0" dirty="0" err="1">
                <a:solidFill>
                  <a:srgbClr val="FF0000"/>
                </a:solidFill>
                <a:latin typeface="Arial" panose="020B0604020202020204" pitchFamily="34" charset="0"/>
                <a:cs typeface="Arial" panose="020B0604020202020204" pitchFamily="34" charset="0"/>
              </a:rPr>
              <a:t>ta.Vì</a:t>
            </a:r>
            <a:r>
              <a:rPr lang="vi-VN" sz="2800" kern="0" dirty="0">
                <a:solidFill>
                  <a:srgbClr val="FF0000"/>
                </a:solidFill>
                <a:latin typeface="Arial" panose="020B0604020202020204" pitchFamily="34" charset="0"/>
                <a:cs typeface="Arial" panose="020B0604020202020204" pitchFamily="34" charset="0"/>
              </a:rPr>
              <a:t> vậy việc bảo vệ môi trường </a:t>
            </a:r>
            <a:r>
              <a:rPr lang="vi-VN" sz="2800" kern="0" dirty="0" err="1">
                <a:solidFill>
                  <a:srgbClr val="FF0000"/>
                </a:solidFill>
                <a:latin typeface="Arial" panose="020B0604020202020204" pitchFamily="34" charset="0"/>
                <a:cs typeface="Arial" panose="020B0604020202020204" pitchFamily="34" charset="0"/>
              </a:rPr>
              <a:t>sống,bảo</a:t>
            </a:r>
            <a:r>
              <a:rPr lang="vi-VN" sz="2800" kern="0" dirty="0">
                <a:solidFill>
                  <a:srgbClr val="FF0000"/>
                </a:solidFill>
                <a:latin typeface="Arial" panose="020B0604020202020204" pitchFamily="34" charset="0"/>
                <a:cs typeface="Arial" panose="020B0604020202020204" pitchFamily="34" charset="0"/>
              </a:rPr>
              <a:t> vệ thiên nhiên và trái đất là hết sức cần thiết</a:t>
            </a:r>
            <a:endParaRPr lang="en-US" sz="2800" kern="0" dirty="0">
              <a:solidFill>
                <a:srgbClr val="FF0000"/>
              </a:solidFill>
              <a:latin typeface="Arial" panose="020B0604020202020204" pitchFamily="34" charset="0"/>
              <a:cs typeface="Arial" panose="020B0604020202020204" pitchFamily="34" charset="0"/>
            </a:endParaRPr>
          </a:p>
          <a:p>
            <a:pPr marL="0" indent="0">
              <a:buNone/>
            </a:pPr>
            <a:endParaRPr lang="vi-VN" dirty="0"/>
          </a:p>
        </p:txBody>
      </p:sp>
      <p:pic>
        <p:nvPicPr>
          <p:cNvPr id="2" name="图片 8">
            <a:extLst>
              <a:ext uri="{FF2B5EF4-FFF2-40B4-BE49-F238E27FC236}">
                <a16:creationId xmlns:a16="http://schemas.microsoft.com/office/drawing/2014/main" xmlns="" id="{7431E0F8-EF80-1547-66E3-53383E9B2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97" y="3104247"/>
            <a:ext cx="4065329" cy="3753753"/>
          </a:xfrm>
          <a:prstGeom prst="rect">
            <a:avLst/>
          </a:prstGeom>
        </p:spPr>
      </p:pic>
    </p:spTree>
    <p:extLst>
      <p:ext uri="{BB962C8B-B14F-4D97-AF65-F5344CB8AC3E}">
        <p14:creationId xmlns:p14="http://schemas.microsoft.com/office/powerpoint/2010/main" val="3975359274"/>
      </p:ext>
    </p:extLst>
  </p:cSld>
  <p:clrMapOvr>
    <a:masterClrMapping/>
  </p:clrMapOvr>
  <p:transition spd="slow" advTm="0">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957B57-CC6E-2A63-6DE5-ECFDAB52F0A8}"/>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66544D94-665A-2713-BFF3-2A085878FC0A}"/>
              </a:ext>
            </a:extLst>
          </p:cNvPr>
          <p:cNvSpPr>
            <a:spLocks noGrp="1"/>
          </p:cNvSpPr>
          <p:nvPr>
            <p:ph idx="1"/>
          </p:nvPr>
        </p:nvSpPr>
        <p:spPr/>
        <p:txBody>
          <a:bodyPr/>
          <a:lstStyle/>
          <a:p>
            <a:endParaRPr lang="vi-VN"/>
          </a:p>
        </p:txBody>
      </p:sp>
      <p:pic>
        <p:nvPicPr>
          <p:cNvPr id="4" name="Picture 3" descr="A collage of a person and a dog drinking water&#10;&#10;Description automatically generated">
            <a:extLst>
              <a:ext uri="{FF2B5EF4-FFF2-40B4-BE49-F238E27FC236}">
                <a16:creationId xmlns:a16="http://schemas.microsoft.com/office/drawing/2014/main" xmlns="" id="{5FEC5965-00D0-8FE1-2413-F1F94E008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1575" cy="6324600"/>
          </a:xfrm>
          <a:prstGeom prst="rect">
            <a:avLst/>
          </a:prstGeom>
        </p:spPr>
      </p:pic>
      <p:sp>
        <p:nvSpPr>
          <p:cNvPr id="7" name="TextBox 6">
            <a:extLst>
              <a:ext uri="{FF2B5EF4-FFF2-40B4-BE49-F238E27FC236}">
                <a16:creationId xmlns:a16="http://schemas.microsoft.com/office/drawing/2014/main" xmlns="" id="{486CEB9F-6229-99B1-9ECD-CE382A797C30}"/>
              </a:ext>
            </a:extLst>
          </p:cNvPr>
          <p:cNvSpPr txBox="1"/>
          <p:nvPr/>
        </p:nvSpPr>
        <p:spPr>
          <a:xfrm>
            <a:off x="2088681" y="6459537"/>
            <a:ext cx="10103319" cy="369332"/>
          </a:xfrm>
          <a:prstGeom prst="rect">
            <a:avLst/>
          </a:prstGeom>
          <a:noFill/>
        </p:spPr>
        <p:txBody>
          <a:bodyPr wrap="square">
            <a:spAutoFit/>
          </a:bodyPr>
          <a:lstStyle/>
          <a:p>
            <a:r>
              <a:rPr lang="vi-VN" kern="0" dirty="0">
                <a:latin typeface="Arial" panose="020B0604020202020204" pitchFamily="34" charset="0"/>
                <a:cs typeface="Arial" panose="020B0604020202020204" pitchFamily="34" charset="0"/>
              </a:rPr>
              <a:t>Môi trường bị ô nhiễm ảnh hưởng trực tiếp tới sức khỏe và cuộc sống của con người.</a:t>
            </a:r>
            <a:endParaRPr lang="vi-VN" dirty="0"/>
          </a:p>
        </p:txBody>
      </p:sp>
    </p:spTree>
    <p:extLst>
      <p:ext uri="{BB962C8B-B14F-4D97-AF65-F5344CB8AC3E}">
        <p14:creationId xmlns:p14="http://schemas.microsoft.com/office/powerpoint/2010/main" val="2285709994"/>
      </p:ext>
    </p:extLst>
  </p:cSld>
  <p:clrMapOvr>
    <a:masterClrMapping/>
  </p:clrMapOvr>
  <p:transition spd="slow" advTm="0">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AD187A5-3AD7-4BF7-83A3-FAC4A37F29FE}"/>
              </a:ext>
            </a:extLst>
          </p:cNvPr>
          <p:cNvPicPr>
            <a:picLocks noChangeAspect="1"/>
          </p:cNvPicPr>
          <p:nvPr/>
        </p:nvPicPr>
        <p:blipFill>
          <a:blip r:embed="rId2"/>
          <a:stretch>
            <a:fillRect/>
          </a:stretch>
        </p:blipFill>
        <p:spPr>
          <a:xfrm>
            <a:off x="63038" y="131859"/>
            <a:ext cx="692502" cy="795095"/>
          </a:xfrm>
          <a:prstGeom prst="rect">
            <a:avLst/>
          </a:prstGeom>
        </p:spPr>
      </p:pic>
      <p:sp>
        <p:nvSpPr>
          <p:cNvPr id="6" name="Rectangle 5">
            <a:extLst>
              <a:ext uri="{FF2B5EF4-FFF2-40B4-BE49-F238E27FC236}">
                <a16:creationId xmlns:a16="http://schemas.microsoft.com/office/drawing/2014/main" xmlns="" id="{A9B0E66E-7819-4B71-AE7B-37D2FD92BFEF}"/>
              </a:ext>
            </a:extLst>
          </p:cNvPr>
          <p:cNvSpPr/>
          <p:nvPr/>
        </p:nvSpPr>
        <p:spPr>
          <a:xfrm>
            <a:off x="928380" y="72079"/>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dirty="0" err="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lang="en-US" altLang="zh-CN"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lang="en-US" altLang="zh-CN"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khám</a:t>
            </a:r>
            <a:r>
              <a:rPr lang="en-US" altLang="zh-CN"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phá</a:t>
            </a: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2" name="Rectangle 21">
            <a:extLst>
              <a:ext uri="{FF2B5EF4-FFF2-40B4-BE49-F238E27FC236}">
                <a16:creationId xmlns:a16="http://schemas.microsoft.com/office/drawing/2014/main" xmlns="" id="{5C8F52C8-7D58-449D-8B44-72497312C0C3}"/>
              </a:ext>
            </a:extLst>
          </p:cNvPr>
          <p:cNvSpPr/>
          <p:nvPr/>
        </p:nvSpPr>
        <p:spPr>
          <a:xfrm>
            <a:off x="4932148" y="116455"/>
            <a:ext cx="6331472" cy="4081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n-US" sz="2000" b="1" dirty="0">
                <a:solidFill>
                  <a:schemeClr val="tx1"/>
                </a:solidFill>
                <a:latin typeface="Arial" panose="020B0604020202020204" pitchFamily="34" charset="0"/>
                <a:cs typeface="Arial" panose="020B0604020202020204" pitchFamily="34" charset="0"/>
              </a:rPr>
              <a:t>Quan </a:t>
            </a:r>
            <a:r>
              <a:rPr lang="en-US" sz="2000" b="1" dirty="0" err="1">
                <a:solidFill>
                  <a:schemeClr val="tx1"/>
                </a:solidFill>
                <a:latin typeface="Arial" panose="020B0604020202020204" pitchFamily="34" charset="0"/>
                <a:cs typeface="Arial" panose="020B0604020202020204" pitchFamily="34" charset="0"/>
              </a:rPr>
              <a:t>sát</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và</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kể</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tên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việc</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làm</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trong</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mỗi</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hình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sau</a:t>
            </a:r>
            <a:r>
              <a:rPr lang="en-US" sz="2800"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3038" y="1620783"/>
            <a:ext cx="3067145" cy="300180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2684" y="1937019"/>
            <a:ext cx="3020816" cy="298396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9317" y="2110097"/>
            <a:ext cx="3012146" cy="300180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9829" y="1407381"/>
            <a:ext cx="2961950" cy="3001802"/>
          </a:xfrm>
          <a:prstGeom prst="rect">
            <a:avLst/>
          </a:prstGeom>
        </p:spPr>
      </p:pic>
      <p:sp>
        <p:nvSpPr>
          <p:cNvPr id="10" name="TextBox 9">
            <a:extLst>
              <a:ext uri="{FF2B5EF4-FFF2-40B4-BE49-F238E27FC236}">
                <a16:creationId xmlns:a16="http://schemas.microsoft.com/office/drawing/2014/main" xmlns="" id="{D42F4BE7-9D7F-2A07-47F7-90DC13A77A99}"/>
              </a:ext>
            </a:extLst>
          </p:cNvPr>
          <p:cNvSpPr txBox="1"/>
          <p:nvPr/>
        </p:nvSpPr>
        <p:spPr>
          <a:xfrm>
            <a:off x="755540" y="640501"/>
            <a:ext cx="10272918" cy="369332"/>
          </a:xfrm>
          <a:prstGeom prst="rect">
            <a:avLst/>
          </a:prstGeom>
          <a:noFill/>
        </p:spPr>
        <p:txBody>
          <a:bodyPr wrap="square">
            <a:spAutoFit/>
          </a:bodyPr>
          <a:lstStyle/>
          <a:p>
            <a:r>
              <a:rPr lang="vi-VN" sz="1800" b="1" dirty="0"/>
              <a:t>Những việc làm đó đem lại lợi ích gi cho môi trường sống của thực vật và động vật?</a:t>
            </a:r>
            <a:endParaRPr lang="vi-VN" dirty="0"/>
          </a:p>
        </p:txBody>
      </p:sp>
      <p:sp>
        <p:nvSpPr>
          <p:cNvPr id="12" name="TextBox 11">
            <a:extLst>
              <a:ext uri="{FF2B5EF4-FFF2-40B4-BE49-F238E27FC236}">
                <a16:creationId xmlns:a16="http://schemas.microsoft.com/office/drawing/2014/main" xmlns="" id="{92AC43B2-9EFE-56E4-BFE7-90F6F0CC7339}"/>
              </a:ext>
            </a:extLst>
          </p:cNvPr>
          <p:cNvSpPr txBox="1"/>
          <p:nvPr/>
        </p:nvSpPr>
        <p:spPr>
          <a:xfrm>
            <a:off x="347207" y="5336369"/>
            <a:ext cx="11497586" cy="1200329"/>
          </a:xfrm>
          <a:prstGeom prst="rect">
            <a:avLst/>
          </a:prstGeom>
          <a:noFill/>
        </p:spPr>
        <p:txBody>
          <a:bodyPr wrap="square">
            <a:spAutoFit/>
          </a:bodyPr>
          <a:lstStyle/>
          <a:p>
            <a:pPr marL="0" indent="0" algn="just">
              <a:buNone/>
            </a:pPr>
            <a:r>
              <a:rPr lang="vi-VN" sz="1800" dirty="0">
                <a:solidFill>
                  <a:srgbClr val="FF0000"/>
                </a:solidFill>
                <a:latin typeface="Open Sans"/>
              </a:rPr>
              <a:t>Những việc làm trồng và chăm sóc rừng, nhặt rác, bảo tồn thiên nhiên và xử lí rác thải</a:t>
            </a:r>
            <a:r>
              <a:rPr lang="en-US" sz="1800" dirty="0">
                <a:solidFill>
                  <a:srgbClr val="FF0000"/>
                </a:solidFill>
                <a:latin typeface="Open Sans"/>
              </a:rPr>
              <a:t> </a:t>
            </a:r>
            <a:r>
              <a:rPr lang="vi-VN" sz="1800" dirty="0">
                <a:solidFill>
                  <a:srgbClr val="FF0000"/>
                </a:solidFill>
                <a:latin typeface="Open Sans"/>
              </a:rPr>
              <a:t>mang lại lợi ích cho môi trường sống của thực vật và động vật như</a:t>
            </a:r>
            <a:r>
              <a:rPr lang="en-US" sz="1800" dirty="0">
                <a:solidFill>
                  <a:srgbClr val="FF0000"/>
                </a:solidFill>
                <a:latin typeface="Open Sans"/>
              </a:rPr>
              <a:t> </a:t>
            </a:r>
            <a:r>
              <a:rPr lang="en-US" sz="1800" dirty="0" err="1">
                <a:solidFill>
                  <a:srgbClr val="FF0000"/>
                </a:solidFill>
                <a:latin typeface="Open Sans"/>
              </a:rPr>
              <a:t>là</a:t>
            </a:r>
            <a:r>
              <a:rPr lang="en-US" sz="1800" dirty="0">
                <a:solidFill>
                  <a:srgbClr val="FF0000"/>
                </a:solidFill>
                <a:latin typeface="Open Sans"/>
              </a:rPr>
              <a:t>:</a:t>
            </a:r>
          </a:p>
          <a:p>
            <a:pPr marL="0" indent="0" algn="just">
              <a:buNone/>
            </a:pPr>
            <a:r>
              <a:rPr lang="en-US" dirty="0">
                <a:solidFill>
                  <a:srgbClr val="FF0000"/>
                </a:solidFill>
                <a:latin typeface="Open Sans"/>
              </a:rPr>
              <a:t>+  </a:t>
            </a:r>
            <a:r>
              <a:rPr lang="en-US" sz="1800" dirty="0">
                <a:solidFill>
                  <a:srgbClr val="FF0000"/>
                </a:solidFill>
                <a:latin typeface="Open Sans"/>
              </a:rPr>
              <a:t>T</a:t>
            </a:r>
            <a:r>
              <a:rPr lang="vi-VN" sz="1800" dirty="0" err="1">
                <a:solidFill>
                  <a:srgbClr val="FF0000"/>
                </a:solidFill>
                <a:latin typeface="Open Sans"/>
              </a:rPr>
              <a:t>ạo</a:t>
            </a:r>
            <a:r>
              <a:rPr lang="vi-VN" sz="1800" dirty="0">
                <a:solidFill>
                  <a:srgbClr val="FF0000"/>
                </a:solidFill>
                <a:latin typeface="Open Sans"/>
              </a:rPr>
              <a:t> môi trường sống mới</a:t>
            </a:r>
            <a:endParaRPr lang="en-US" dirty="0">
              <a:solidFill>
                <a:srgbClr val="FF0000"/>
              </a:solidFill>
              <a:latin typeface="Open Sans"/>
            </a:endParaRPr>
          </a:p>
          <a:p>
            <a:pPr marL="0" indent="0" algn="just">
              <a:buNone/>
            </a:pPr>
            <a:r>
              <a:rPr lang="en-US" sz="1800" dirty="0">
                <a:solidFill>
                  <a:srgbClr val="FF0000"/>
                </a:solidFill>
                <a:latin typeface="Open Sans"/>
              </a:rPr>
              <a:t>+ </a:t>
            </a:r>
            <a:r>
              <a:rPr lang="en-US" sz="1800" dirty="0" err="1">
                <a:solidFill>
                  <a:srgbClr val="FF0000"/>
                </a:solidFill>
                <a:latin typeface="Open Sans"/>
              </a:rPr>
              <a:t>Giúp</a:t>
            </a:r>
            <a:r>
              <a:rPr lang="en-US" sz="1800" dirty="0">
                <a:solidFill>
                  <a:srgbClr val="FF0000"/>
                </a:solidFill>
                <a:latin typeface="Open Sans"/>
              </a:rPr>
              <a:t> </a:t>
            </a:r>
            <a:r>
              <a:rPr lang="vi-VN" sz="1800" dirty="0">
                <a:solidFill>
                  <a:srgbClr val="FF0000"/>
                </a:solidFill>
                <a:latin typeface="Open Sans"/>
              </a:rPr>
              <a:t>bảo vệ và không hủy hoại đi môi trường sống của </a:t>
            </a:r>
            <a:r>
              <a:rPr lang="vi-VN" sz="1800" dirty="0" err="1">
                <a:solidFill>
                  <a:srgbClr val="FF0000"/>
                </a:solidFill>
                <a:latin typeface="Open Sans"/>
              </a:rPr>
              <a:t>th</a:t>
            </a:r>
            <a:r>
              <a:rPr lang="en-US" sz="1800" dirty="0" err="1">
                <a:solidFill>
                  <a:srgbClr val="FF0000"/>
                </a:solidFill>
                <a:latin typeface="Open Sans"/>
              </a:rPr>
              <a:t>ực</a:t>
            </a:r>
            <a:r>
              <a:rPr lang="en-US" sz="1800" dirty="0">
                <a:solidFill>
                  <a:srgbClr val="FF0000"/>
                </a:solidFill>
                <a:latin typeface="Open Sans"/>
              </a:rPr>
              <a:t> </a:t>
            </a:r>
            <a:r>
              <a:rPr lang="en-US" sz="1800" dirty="0" err="1">
                <a:solidFill>
                  <a:srgbClr val="FF0000"/>
                </a:solidFill>
                <a:latin typeface="Open Sans"/>
              </a:rPr>
              <a:t>vật</a:t>
            </a:r>
            <a:r>
              <a:rPr lang="en-US" sz="1800" dirty="0">
                <a:solidFill>
                  <a:srgbClr val="FF0000"/>
                </a:solidFill>
                <a:latin typeface="Open Sans"/>
              </a:rPr>
              <a:t> </a:t>
            </a:r>
            <a:r>
              <a:rPr lang="en-US" sz="1800" dirty="0" err="1">
                <a:solidFill>
                  <a:srgbClr val="FF0000"/>
                </a:solidFill>
                <a:latin typeface="Open Sans"/>
              </a:rPr>
              <a:t>và</a:t>
            </a:r>
            <a:r>
              <a:rPr lang="vi-VN" sz="1800" dirty="0">
                <a:solidFill>
                  <a:srgbClr val="FF0000"/>
                </a:solidFill>
                <a:latin typeface="Open Sans"/>
              </a:rPr>
              <a:t> động vật.</a:t>
            </a:r>
          </a:p>
        </p:txBody>
      </p:sp>
    </p:spTree>
    <p:extLst>
      <p:ext uri="{BB962C8B-B14F-4D97-AF65-F5344CB8AC3E}">
        <p14:creationId xmlns:p14="http://schemas.microsoft.com/office/powerpoint/2010/main" val="279664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9019EA-3D55-4B3E-CDDF-2EEB934A72D8}"/>
              </a:ext>
            </a:extLst>
          </p:cNvPr>
          <p:cNvSpPr>
            <a:spLocks noGrp="1"/>
          </p:cNvSpPr>
          <p:nvPr>
            <p:ph type="title"/>
          </p:nvPr>
        </p:nvSpPr>
        <p:spPr>
          <a:xfrm>
            <a:off x="1606163" y="134536"/>
            <a:ext cx="10515600" cy="851425"/>
          </a:xfrm>
        </p:spPr>
        <p:txBody>
          <a:bodyPr>
            <a:normAutofit/>
          </a:bodyPr>
          <a:lstStyle/>
          <a:p>
            <a:r>
              <a:rPr lang="vi-VN" sz="2000" b="1" dirty="0"/>
              <a:t>Hãy kể tên một số việc em có thể làm giúp bảo vệ môi trường sống của thực vật và động vật?</a:t>
            </a:r>
          </a:p>
        </p:txBody>
      </p:sp>
      <p:sp>
        <p:nvSpPr>
          <p:cNvPr id="3" name="Content Placeholder 2">
            <a:extLst>
              <a:ext uri="{FF2B5EF4-FFF2-40B4-BE49-F238E27FC236}">
                <a16:creationId xmlns:a16="http://schemas.microsoft.com/office/drawing/2014/main" xmlns="" id="{9A651D6E-D1A5-22D0-05E6-D20A05FEFDB4}"/>
              </a:ext>
            </a:extLst>
          </p:cNvPr>
          <p:cNvSpPr>
            <a:spLocks noGrp="1"/>
          </p:cNvSpPr>
          <p:nvPr>
            <p:ph idx="1"/>
          </p:nvPr>
        </p:nvSpPr>
        <p:spPr>
          <a:xfrm>
            <a:off x="838200" y="1216550"/>
            <a:ext cx="10515600" cy="4047213"/>
          </a:xfrm>
        </p:spPr>
        <p:txBody>
          <a:bodyPr>
            <a:normAutofit lnSpcReduction="10000"/>
          </a:bodyPr>
          <a:lstStyle/>
          <a:p>
            <a:pPr marL="0" indent="0" algn="just">
              <a:buNone/>
            </a:pPr>
            <a:endParaRPr lang="vi-VN" sz="2000" dirty="0">
              <a:solidFill>
                <a:srgbClr val="FF0000"/>
              </a:solidFill>
              <a:latin typeface="Open Sans"/>
            </a:endParaRPr>
          </a:p>
          <a:p>
            <a:pPr marL="0" indent="0">
              <a:buNone/>
            </a:pPr>
            <a:r>
              <a:rPr lang="vi-VN" sz="1800" dirty="0"/>
              <a:t>+Để rác đúng nơi quy đinh</a:t>
            </a:r>
          </a:p>
          <a:p>
            <a:pPr marL="0" indent="0">
              <a:buNone/>
            </a:pPr>
            <a:r>
              <a:rPr lang="vi-VN" sz="1800" dirty="0"/>
              <a:t>+Không xả nước thải ra môi trường</a:t>
            </a:r>
          </a:p>
          <a:p>
            <a:pPr marL="0" indent="0">
              <a:buNone/>
            </a:pPr>
            <a:r>
              <a:rPr lang="vi-VN" sz="1800" dirty="0"/>
              <a:t>+Phân loại rác</a:t>
            </a:r>
          </a:p>
          <a:p>
            <a:pPr marL="0" indent="0">
              <a:buNone/>
            </a:pPr>
            <a:r>
              <a:rPr lang="vi-VN" sz="1800" dirty="0"/>
              <a:t>+Tham gia trồng </a:t>
            </a:r>
            <a:r>
              <a:rPr lang="vi-VN" sz="1800" dirty="0" err="1"/>
              <a:t>cây,chăm</a:t>
            </a:r>
            <a:r>
              <a:rPr lang="vi-VN" sz="1800" dirty="0"/>
              <a:t> sóc và bảo vệ cây xanh</a:t>
            </a:r>
          </a:p>
          <a:p>
            <a:pPr marL="0" indent="0">
              <a:buNone/>
            </a:pPr>
            <a:r>
              <a:rPr lang="vi-VN" sz="1800" dirty="0"/>
              <a:t>+Chăm sóc và bảo vệ động vật</a:t>
            </a:r>
          </a:p>
          <a:p>
            <a:pPr marL="0" indent="0">
              <a:buNone/>
            </a:pPr>
            <a:r>
              <a:rPr lang="vi-VN" sz="1800" dirty="0"/>
              <a:t>+Không hái hoa bẻ cành</a:t>
            </a:r>
          </a:p>
          <a:p>
            <a:pPr marL="0" indent="0">
              <a:buNone/>
            </a:pPr>
            <a:r>
              <a:rPr lang="vi-VN" sz="1800" dirty="0"/>
              <a:t>+Sử dụng đồ tái </a:t>
            </a:r>
            <a:r>
              <a:rPr lang="vi-VN" sz="1800" dirty="0" err="1"/>
              <a:t>chế,các</a:t>
            </a:r>
            <a:r>
              <a:rPr lang="vi-VN" sz="1800" dirty="0"/>
              <a:t> sản phẩm thân thiện với môi trường</a:t>
            </a:r>
          </a:p>
          <a:p>
            <a:pPr marL="0" indent="0">
              <a:buNone/>
            </a:pPr>
            <a:r>
              <a:rPr lang="vi-VN" sz="1800" dirty="0"/>
              <a:t>+Tuyên truyền và vẽ tranh tuyên truyền các hoạt động bảo vệ môi trường</a:t>
            </a:r>
          </a:p>
          <a:p>
            <a:pPr marL="0" indent="0">
              <a:buNone/>
            </a:pPr>
            <a:r>
              <a:rPr lang="vi-VN" sz="1800" dirty="0"/>
              <a:t>+Sử dụng tiết kiệm </a:t>
            </a:r>
            <a:r>
              <a:rPr lang="vi-VN" sz="1800" dirty="0" err="1"/>
              <a:t>điện,nước</a:t>
            </a:r>
            <a:r>
              <a:rPr lang="vi-VN" sz="1800" dirty="0"/>
              <a:t>.</a:t>
            </a:r>
          </a:p>
          <a:p>
            <a:pPr marL="0" indent="0">
              <a:buNone/>
            </a:pPr>
            <a:r>
              <a:rPr lang="vi-VN" sz="1800" dirty="0"/>
              <a:t>+……..</a:t>
            </a:r>
          </a:p>
          <a:p>
            <a:pPr marL="0" indent="0">
              <a:buNone/>
            </a:pPr>
            <a:endParaRPr lang="vi-VN" dirty="0"/>
          </a:p>
        </p:txBody>
      </p:sp>
      <p:sp>
        <p:nvSpPr>
          <p:cNvPr id="6" name="TextBox 5">
            <a:extLst>
              <a:ext uri="{FF2B5EF4-FFF2-40B4-BE49-F238E27FC236}">
                <a16:creationId xmlns:a16="http://schemas.microsoft.com/office/drawing/2014/main" xmlns="" id="{4F728930-BE1C-F50C-669D-792DC58585DD}"/>
              </a:ext>
            </a:extLst>
          </p:cNvPr>
          <p:cNvSpPr txBox="1"/>
          <p:nvPr/>
        </p:nvSpPr>
        <p:spPr>
          <a:xfrm>
            <a:off x="1606163" y="5724940"/>
            <a:ext cx="9541297"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Em </a:t>
            </a:r>
            <a:r>
              <a:rPr lang="vi-VN" b="1" dirty="0">
                <a:latin typeface="Arial" panose="020B0604020202020204" pitchFamily="34" charset="0"/>
                <a:cs typeface="Arial" panose="020B0604020202020204" pitchFamily="34" charset="0"/>
              </a:rPr>
              <a:t>và g</a:t>
            </a:r>
            <a:r>
              <a:rPr lang="en-US" b="1" dirty="0" err="1">
                <a:latin typeface="Arial" panose="020B0604020202020204" pitchFamily="34" charset="0"/>
                <a:cs typeface="Arial" panose="020B0604020202020204" pitchFamily="34" charset="0"/>
              </a:rPr>
              <a:t>ia</a:t>
            </a:r>
            <a:r>
              <a:rPr lang="en-US" b="1" dirty="0">
                <a:latin typeface="Arial" panose="020B0604020202020204" pitchFamily="34" charset="0"/>
                <a:cs typeface="Arial" panose="020B0604020202020204" pitchFamily="34" charset="0"/>
              </a:rPr>
              <a:t> </a:t>
            </a:r>
            <a:r>
              <a:rPr lang="vi-VN" b="1" dirty="0">
                <a:latin typeface="Arial" panose="020B0604020202020204" pitchFamily="34" charset="0"/>
                <a:cs typeface="Arial" panose="020B0604020202020204" pitchFamily="34" charset="0"/>
              </a:rPr>
              <a:t>đình đã làm gì để bảo vệ môi trường sống của thực vật và động vật?</a:t>
            </a:r>
            <a:endParaRPr lang="vi-VN" b="1" dirty="0"/>
          </a:p>
        </p:txBody>
      </p:sp>
      <p:pic>
        <p:nvPicPr>
          <p:cNvPr id="7" name="Picture 6">
            <a:extLst>
              <a:ext uri="{FF2B5EF4-FFF2-40B4-BE49-F238E27FC236}">
                <a16:creationId xmlns:a16="http://schemas.microsoft.com/office/drawing/2014/main" xmlns="" id="{FB68BF13-29A6-93DB-7D40-8BD92BCE88C3}"/>
              </a:ext>
            </a:extLst>
          </p:cNvPr>
          <p:cNvPicPr>
            <a:picLocks noChangeAspect="1"/>
          </p:cNvPicPr>
          <p:nvPr/>
        </p:nvPicPr>
        <p:blipFill>
          <a:blip r:embed="rId2"/>
          <a:stretch>
            <a:fillRect/>
          </a:stretch>
        </p:blipFill>
        <p:spPr>
          <a:xfrm>
            <a:off x="491949" y="5641450"/>
            <a:ext cx="692502" cy="795095"/>
          </a:xfrm>
          <a:prstGeom prst="rect">
            <a:avLst/>
          </a:prstGeom>
        </p:spPr>
      </p:pic>
      <p:pic>
        <p:nvPicPr>
          <p:cNvPr id="8" name="1">
            <a:extLst>
              <a:ext uri="{FF2B5EF4-FFF2-40B4-BE49-F238E27FC236}">
                <a16:creationId xmlns:a16="http://schemas.microsoft.com/office/drawing/2014/main" xmlns="" id="{DBF072D3-B321-EECE-9C3D-16F2D727CD18}"/>
              </a:ext>
            </a:extLst>
          </p:cNvPr>
          <p:cNvPicPr>
            <a:picLocks noChangeAspect="1"/>
          </p:cNvPicPr>
          <p:nvPr/>
        </p:nvPicPr>
        <p:blipFill>
          <a:blip r:embed="rId3" cstate="email"/>
          <a:stretch>
            <a:fillRect/>
          </a:stretch>
        </p:blipFill>
        <p:spPr>
          <a:xfrm flipH="1">
            <a:off x="-2" y="-1"/>
            <a:ext cx="1998399" cy="1216551"/>
          </a:xfrm>
          <a:prstGeom prst="rect">
            <a:avLst/>
          </a:prstGeom>
        </p:spPr>
      </p:pic>
    </p:spTree>
    <p:extLst>
      <p:ext uri="{BB962C8B-B14F-4D97-AF65-F5344CB8AC3E}">
        <p14:creationId xmlns:p14="http://schemas.microsoft.com/office/powerpoint/2010/main" val="294719645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149"/>
          <p:cNvPicPr>
            <a:picLocks noChangeAspect="1"/>
          </p:cNvPicPr>
          <p:nvPr/>
        </p:nvPicPr>
        <p:blipFill rotWithShape="1">
          <a:blip r:embed="rId3" cstate="screen"/>
          <a:srcRect t="-10904" r="-11007"/>
          <a:stretch>
            <a:fillRect/>
          </a:stretch>
        </p:blipFill>
        <p:spPr>
          <a:xfrm>
            <a:off x="1798063" y="817084"/>
            <a:ext cx="1219200" cy="578451"/>
          </a:xfrm>
          <a:prstGeom prst="rect">
            <a:avLst/>
          </a:prstGeom>
        </p:spPr>
      </p:pic>
      <p:pic>
        <p:nvPicPr>
          <p:cNvPr id="3" name="Picture 2" descr="A group of kids playing on a beach&#10;&#10;Description automatically generated">
            <a:extLst>
              <a:ext uri="{FF2B5EF4-FFF2-40B4-BE49-F238E27FC236}">
                <a16:creationId xmlns:a16="http://schemas.microsoft.com/office/drawing/2014/main" xmlns="" id="{7A496596-07E4-5448-51B9-460F914E4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715000" cy="3503488"/>
          </a:xfrm>
          <a:prstGeom prst="rect">
            <a:avLst/>
          </a:prstGeom>
        </p:spPr>
      </p:pic>
      <p:pic>
        <p:nvPicPr>
          <p:cNvPr id="5" name="Picture 4" descr="A drawing of children in a tree&#10;&#10;Description automatically generated with medium confidence">
            <a:extLst>
              <a:ext uri="{FF2B5EF4-FFF2-40B4-BE49-F238E27FC236}">
                <a16:creationId xmlns:a16="http://schemas.microsoft.com/office/drawing/2014/main" xmlns="" id="{E70A671A-FD96-4A42-D903-F058F183A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429000"/>
            <a:ext cx="5759949" cy="3429000"/>
          </a:xfrm>
          <a:prstGeom prst="rect">
            <a:avLst/>
          </a:prstGeom>
        </p:spPr>
      </p:pic>
      <p:pic>
        <p:nvPicPr>
          <p:cNvPr id="7" name="Picture 6" descr="A group of children cleaning the yard&#10;&#10;Description automatically generated">
            <a:extLst>
              <a:ext uri="{FF2B5EF4-FFF2-40B4-BE49-F238E27FC236}">
                <a16:creationId xmlns:a16="http://schemas.microsoft.com/office/drawing/2014/main" xmlns="" id="{915132DA-A88F-2C8F-A4BD-C7D229289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9950" y="3428999"/>
            <a:ext cx="6387102" cy="3429001"/>
          </a:xfrm>
          <a:prstGeom prst="rect">
            <a:avLst/>
          </a:prstGeom>
        </p:spPr>
      </p:pic>
      <p:pic>
        <p:nvPicPr>
          <p:cNvPr id="11" name="Picture 10" descr="People growing a plant&#10;&#10;Description automatically generated">
            <a:extLst>
              <a:ext uri="{FF2B5EF4-FFF2-40B4-BE49-F238E27FC236}">
                <a16:creationId xmlns:a16="http://schemas.microsoft.com/office/drawing/2014/main" xmlns="" id="{92C82164-E1C4-A219-1180-EF3F67015A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9948" y="0"/>
            <a:ext cx="6477000" cy="3429000"/>
          </a:xfrm>
          <a:prstGeom prst="rect">
            <a:avLst/>
          </a:prstGeom>
        </p:spPr>
      </p:pic>
    </p:spTree>
  </p:cSld>
  <p:clrMapOvr>
    <a:masterClrMapping/>
  </p:clrMapOvr>
  <p:transition spd="slow" advTm="0">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DA18A4-BEBA-200C-EAA4-743234CDF90C}"/>
              </a:ext>
            </a:extLst>
          </p:cNvPr>
          <p:cNvSpPr>
            <a:spLocks noGrp="1"/>
          </p:cNvSpPr>
          <p:nvPr>
            <p:ph type="title"/>
          </p:nvPr>
        </p:nvSpPr>
        <p:spPr/>
        <p:txBody>
          <a:bodyPr/>
          <a:lstStyle/>
          <a:p>
            <a:endParaRPr lang="vi-VN" dirty="0"/>
          </a:p>
        </p:txBody>
      </p:sp>
      <p:pic>
        <p:nvPicPr>
          <p:cNvPr id="15" name="Content Placeholder 14" descr="A group of fish in water&#10;&#10;Description automatically generated">
            <a:extLst>
              <a:ext uri="{FF2B5EF4-FFF2-40B4-BE49-F238E27FC236}">
                <a16:creationId xmlns:a16="http://schemas.microsoft.com/office/drawing/2014/main" xmlns="" id="{D4275E1D-8D97-04A0-3F38-C448FD56CB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989169651"/>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picture containing calendar&#10;&#10;Description automatically generated">
            <a:extLst>
              <a:ext uri="{FF2B5EF4-FFF2-40B4-BE49-F238E27FC236}">
                <a16:creationId xmlns:a16="http://schemas.microsoft.com/office/drawing/2014/main" xmlns="" id="{71ABB856-F05C-465C-BC40-6B1BAEF7C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1045" y="2500891"/>
            <a:ext cx="5215963" cy="4357109"/>
          </a:xfrm>
          <a:prstGeom prst="rect">
            <a:avLst/>
          </a:prstGeom>
        </p:spPr>
      </p:pic>
      <p:sp>
        <p:nvSpPr>
          <p:cNvPr id="9" name="TextBox 8">
            <a:extLst>
              <a:ext uri="{FF2B5EF4-FFF2-40B4-BE49-F238E27FC236}">
                <a16:creationId xmlns:a16="http://schemas.microsoft.com/office/drawing/2014/main" xmlns="" id="{F3D08292-5F1F-4B27-A971-F9A162BCDC07}"/>
              </a:ext>
            </a:extLst>
          </p:cNvPr>
          <p:cNvSpPr txBox="1"/>
          <p:nvPr/>
        </p:nvSpPr>
        <p:spPr>
          <a:xfrm>
            <a:off x="2059548" y="309095"/>
            <a:ext cx="9842699" cy="18249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CẦN</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LÀM</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GÌ</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ĐỂ</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BẢO</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VỆ</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MÔI</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TRƯỜNG</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SỐNG</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CỦA</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ĐỘNG</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VẬT</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VÀ</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THỰC</a:t>
            </a:r>
            <a:r>
              <a:rPr lang="en-US" sz="4000" b="1" dirty="0">
                <a:ln w="9525">
                  <a:solidFill>
                    <a:prstClr val="white"/>
                  </a:solidFill>
                  <a:prstDash val="solid"/>
                </a:ln>
                <a:solidFill>
                  <a:srgbClr val="00B050"/>
                </a:solidFill>
                <a:latin typeface="Arial" panose="020B0604020202020204" pitchFamily="34" charset="0"/>
                <a:cs typeface="Arial" panose="020B0604020202020204" pitchFamily="34" charset="0"/>
              </a:rPr>
              <a:t> </a:t>
            </a:r>
            <a:r>
              <a:rPr lang="en-US" sz="4000" b="1" dirty="0" err="1">
                <a:ln w="9525">
                  <a:solidFill>
                    <a:prstClr val="white"/>
                  </a:solidFill>
                  <a:prstDash val="solid"/>
                </a:ln>
                <a:solidFill>
                  <a:srgbClr val="00B050"/>
                </a:solidFill>
                <a:latin typeface="Arial" panose="020B0604020202020204" pitchFamily="34" charset="0"/>
                <a:cs typeface="Arial" panose="020B0604020202020204" pitchFamily="34" charset="0"/>
              </a:rPr>
              <a:t>VẬT</a:t>
            </a:r>
            <a:endParaRPr kumimoji="0" lang="en-US" sz="4000" b="1" i="0" u="none" strike="noStrike" kern="1200" cap="none" spc="0" normalizeH="0" baseline="0" noProof="0" dirty="0">
              <a:ln w="9525">
                <a:solidFill>
                  <a:prstClr val="white"/>
                </a:solidFill>
                <a:prstDash val="solid"/>
              </a:ln>
              <a:solidFill>
                <a:srgbClr val="00B050"/>
              </a:solidFill>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F351089F-0B21-478C-82F5-21A3559E23A2}"/>
              </a:ext>
            </a:extLst>
          </p:cNvPr>
          <p:cNvGrpSpPr/>
          <p:nvPr/>
        </p:nvGrpSpPr>
        <p:grpSpPr>
          <a:xfrm>
            <a:off x="444728" y="58422"/>
            <a:ext cx="1614820" cy="1513156"/>
            <a:chOff x="1413740" y="2182145"/>
            <a:chExt cx="1719634" cy="1409862"/>
          </a:xfrm>
        </p:grpSpPr>
        <p:sp>
          <p:nvSpPr>
            <p:cNvPr id="11" name="Star: 10 Points 10">
              <a:extLst>
                <a:ext uri="{FF2B5EF4-FFF2-40B4-BE49-F238E27FC236}">
                  <a16:creationId xmlns:a16="http://schemas.microsoft.com/office/drawing/2014/main" xmlns="" id="{A51BABE5-967B-4534-B4BF-6713F93B0B1A}"/>
                </a:ext>
              </a:extLst>
            </p:cNvPr>
            <p:cNvSpPr/>
            <p:nvPr/>
          </p:nvSpPr>
          <p:spPr>
            <a:xfrm>
              <a:off x="1413740" y="2182145"/>
              <a:ext cx="1719634" cy="1409862"/>
            </a:xfrm>
            <a:prstGeom prst="star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27961E"/>
                  </a:solidFill>
                  <a:latin typeface="Arial" panose="020B0604020202020204" pitchFamily="34" charset="0"/>
                  <a:cs typeface="Arial" panose="020B0604020202020204" pitchFamily="34" charset="0"/>
                </a:rPr>
                <a:t>Bài</a:t>
              </a:r>
              <a:r>
                <a:rPr lang="en-US" sz="2200" b="1" dirty="0">
                  <a:solidFill>
                    <a:srgbClr val="27961E"/>
                  </a:solidFill>
                  <a:latin typeface="Arial" panose="020B0604020202020204" pitchFamily="34" charset="0"/>
                  <a:cs typeface="Arial" panose="020B0604020202020204" pitchFamily="34" charset="0"/>
                </a:rPr>
                <a:t> 2</a:t>
              </a:r>
            </a:p>
          </p:txBody>
        </p:sp>
        <p:sp>
          <p:nvSpPr>
            <p:cNvPr id="12" name="Star: 10 Points 11">
              <a:extLst>
                <a:ext uri="{FF2B5EF4-FFF2-40B4-BE49-F238E27FC236}">
                  <a16:creationId xmlns:a16="http://schemas.microsoft.com/office/drawing/2014/main" xmlns="" id="{86DA3ADF-13A5-42FE-8BF7-D78148B65FD9}"/>
                </a:ext>
              </a:extLst>
            </p:cNvPr>
            <p:cNvSpPr/>
            <p:nvPr/>
          </p:nvSpPr>
          <p:spPr>
            <a:xfrm>
              <a:off x="1502765" y="2295732"/>
              <a:ext cx="1519184" cy="1182686"/>
            </a:xfrm>
            <a:prstGeom prst="star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latin typeface="Arial" panose="020B0604020202020204" pitchFamily="34" charset="0"/>
                  <a:cs typeface="Arial" panose="020B0604020202020204" pitchFamily="34" charset="0"/>
                </a:rPr>
                <a:t>Bài</a:t>
              </a:r>
              <a:r>
                <a:rPr lang="en-US" sz="2200" b="1" dirty="0">
                  <a:solidFill>
                    <a:schemeClr val="bg1"/>
                  </a:solidFill>
                  <a:latin typeface="Arial" panose="020B0604020202020204" pitchFamily="34" charset="0"/>
                  <a:cs typeface="Arial" panose="020B0604020202020204" pitchFamily="34" charset="0"/>
                </a:rPr>
                <a:t> 18</a:t>
              </a:r>
            </a:p>
          </p:txBody>
        </p:sp>
      </p:grpSp>
    </p:spTree>
    <p:extLst>
      <p:ext uri="{BB962C8B-B14F-4D97-AF65-F5344CB8AC3E}">
        <p14:creationId xmlns:p14="http://schemas.microsoft.com/office/powerpoint/2010/main" val="4162789691"/>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320B19-AFEC-497A-B77A-8902FE85C3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3951" y="2262718"/>
            <a:ext cx="7404100" cy="233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7667E0E-F256-49AC-B14E-A8D43269E26A}"/>
              </a:ext>
            </a:extLst>
          </p:cNvPr>
          <p:cNvPicPr>
            <a:picLocks noChangeAspect="1"/>
          </p:cNvPicPr>
          <p:nvPr/>
        </p:nvPicPr>
        <p:blipFill>
          <a:blip r:embed="rId2"/>
          <a:stretch>
            <a:fillRect/>
          </a:stretch>
        </p:blipFill>
        <p:spPr>
          <a:xfrm>
            <a:off x="98149" y="94001"/>
            <a:ext cx="704850" cy="885825"/>
          </a:xfrm>
          <a:prstGeom prst="rect">
            <a:avLst/>
          </a:prstGeom>
        </p:spPr>
      </p:pic>
      <p:sp>
        <p:nvSpPr>
          <p:cNvPr id="6" name="TextBox 5">
            <a:extLst>
              <a:ext uri="{FF2B5EF4-FFF2-40B4-BE49-F238E27FC236}">
                <a16:creationId xmlns:a16="http://schemas.microsoft.com/office/drawing/2014/main" xmlns="" id="{8093A3BF-6EE2-4374-9D5A-85AA4006F964}"/>
              </a:ext>
            </a:extLst>
          </p:cNvPr>
          <p:cNvSpPr txBox="1"/>
          <p:nvPr/>
        </p:nvSpPr>
        <p:spPr>
          <a:xfrm>
            <a:off x="802999" y="134247"/>
            <a:ext cx="11097454" cy="1477328"/>
          </a:xfrm>
          <a:prstGeom prst="rect">
            <a:avLst/>
          </a:prstGeom>
          <a:noFill/>
        </p:spPr>
        <p:txBody>
          <a:bodyPr wrap="square" rtlCol="0">
            <a:spAutoFit/>
          </a:bodyPr>
          <a:lstStyle/>
          <a:p>
            <a:pPr algn="just"/>
            <a:r>
              <a:rPr lang="en-US" sz="3000" dirty="0">
                <a:latin typeface="Arial" panose="020B0604020202020204" pitchFamily="34" charset="0"/>
                <a:cs typeface="Arial" panose="020B0604020202020204" pitchFamily="34" charset="0"/>
              </a:rPr>
              <a:t>1. Quan </a:t>
            </a:r>
            <a:r>
              <a:rPr lang="en-US" sz="3000" dirty="0" err="1">
                <a:latin typeface="Arial" panose="020B0604020202020204" pitchFamily="34" charset="0"/>
                <a:cs typeface="Arial" panose="020B0604020202020204" pitchFamily="34" charset="0"/>
              </a:rPr>
              <a:t>sát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hai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dưới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xảy</a:t>
            </a:r>
            <a:r>
              <a:rPr lang="en-US" sz="3000" dirty="0">
                <a:latin typeface="Arial" panose="020B0604020202020204" pitchFamily="34" charset="0"/>
                <a:cs typeface="Arial" panose="020B0604020202020204" pitchFamily="34" charset="0"/>
              </a:rPr>
              <a:t> ra </a:t>
            </a:r>
            <a:r>
              <a:rPr lang="en-US" sz="3000" dirty="0" err="1">
                <a:latin typeface="Arial" panose="020B0604020202020204" pitchFamily="34" charset="0"/>
                <a:cs typeface="Arial" panose="020B0604020202020204" pitchFamily="34" charset="0"/>
              </a:rPr>
              <a:t>nếu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xmlns="" id="{A7F11072-2B25-4F40-9E19-0D3DBA0C584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752"/>
                    </a14:imgEffect>
                    <a14:imgEffect>
                      <a14:saturation sat="226000"/>
                    </a14:imgEffect>
                  </a14:imgLayer>
                </a14:imgProps>
              </a:ext>
            </a:extLst>
          </a:blip>
          <a:stretch>
            <a:fillRect/>
          </a:stretch>
        </p:blipFill>
        <p:spPr>
          <a:xfrm>
            <a:off x="552433" y="1651821"/>
            <a:ext cx="5500793" cy="4005929"/>
          </a:xfrm>
          <a:prstGeom prst="rect">
            <a:avLst/>
          </a:prstGeom>
        </p:spPr>
      </p:pic>
      <p:pic>
        <p:nvPicPr>
          <p:cNvPr id="14" name="Picture 13">
            <a:extLst>
              <a:ext uri="{FF2B5EF4-FFF2-40B4-BE49-F238E27FC236}">
                <a16:creationId xmlns:a16="http://schemas.microsoft.com/office/drawing/2014/main" xmlns="" id="{F02D95A6-062A-4579-A845-55D26DE984C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752"/>
                    </a14:imgEffect>
                    <a14:imgEffect>
                      <a14:saturation sat="191000"/>
                    </a14:imgEffect>
                  </a14:imgLayer>
                </a14:imgProps>
              </a:ext>
            </a:extLst>
          </a:blip>
          <a:stretch>
            <a:fillRect/>
          </a:stretch>
        </p:blipFill>
        <p:spPr>
          <a:xfrm>
            <a:off x="6206031" y="1651822"/>
            <a:ext cx="5792569" cy="3887266"/>
          </a:xfrm>
          <a:prstGeom prst="rect">
            <a:avLst/>
          </a:prstGeom>
        </p:spPr>
      </p:pic>
      <p:sp>
        <p:nvSpPr>
          <p:cNvPr id="2" name="TextBox 1">
            <a:extLst>
              <a:ext uri="{FF2B5EF4-FFF2-40B4-BE49-F238E27FC236}">
                <a16:creationId xmlns:a16="http://schemas.microsoft.com/office/drawing/2014/main" xmlns="" id="{167640F9-6084-4FC5-A434-578E7509F923}"/>
              </a:ext>
            </a:extLst>
          </p:cNvPr>
          <p:cNvSpPr txBox="1"/>
          <p:nvPr/>
        </p:nvSpPr>
        <p:spPr>
          <a:xfrm>
            <a:off x="901146" y="5678256"/>
            <a:ext cx="4803369" cy="830997"/>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Hình</a:t>
            </a:r>
            <a:r>
              <a:rPr lang="en-US" sz="2400" b="1" dirty="0">
                <a:solidFill>
                  <a:srgbClr val="FF0000"/>
                </a:solidFill>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vật</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4A6CA7FD-73D5-4FFA-AC21-1BC62172A4FB}"/>
              </a:ext>
            </a:extLst>
          </p:cNvPr>
          <p:cNvSpPr txBox="1"/>
          <p:nvPr/>
        </p:nvSpPr>
        <p:spPr>
          <a:xfrm>
            <a:off x="6206031" y="5678255"/>
            <a:ext cx="5792569" cy="830997"/>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Hình</a:t>
            </a:r>
            <a:r>
              <a:rPr lang="en-US" sz="2400" b="1" dirty="0">
                <a:solidFill>
                  <a:srgbClr val="FF0000"/>
                </a:solidFill>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chai, </a:t>
            </a:r>
            <a:r>
              <a:rPr lang="en-US" sz="2400" dirty="0" err="1">
                <a:latin typeface="Arial" panose="020B0604020202020204" pitchFamily="34" charset="0"/>
                <a:cs typeface="Arial" panose="020B0604020202020204" pitchFamily="34" charset="0"/>
              </a:rPr>
              <a:t>lọ</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7088890"/>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B69D4-0E84-BE08-9779-2468231F8955}"/>
              </a:ext>
            </a:extLst>
          </p:cNvPr>
          <p:cNvSpPr>
            <a:spLocks noGrp="1"/>
          </p:cNvSpPr>
          <p:nvPr>
            <p:ph type="title"/>
          </p:nvPr>
        </p:nvSpPr>
        <p:spPr>
          <a:xfrm>
            <a:off x="838200" y="333955"/>
            <a:ext cx="4894690" cy="739471"/>
          </a:xfrm>
        </p:spPr>
        <p:txBody>
          <a:bodyPr>
            <a:noAutofit/>
          </a:bodyPr>
          <a:lstStyle/>
          <a:p>
            <a:r>
              <a:rPr lang="en-US" sz="2400" b="1" dirty="0" err="1">
                <a:latin typeface="Arial" panose="020B0604020202020204" pitchFamily="34" charset="0"/>
                <a:cs typeface="Arial" panose="020B0604020202020204" pitchFamily="34" charset="0"/>
              </a:rPr>
              <a:t>Vì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endParaRPr lang="vi-VN" sz="2400" dirty="0">
              <a:solidFill>
                <a:srgbClr val="FF0000"/>
              </a:solidFill>
            </a:endParaRPr>
          </a:p>
        </p:txBody>
      </p:sp>
      <p:pic>
        <p:nvPicPr>
          <p:cNvPr id="4" name="Picture 3">
            <a:extLst>
              <a:ext uri="{FF2B5EF4-FFF2-40B4-BE49-F238E27FC236}">
                <a16:creationId xmlns:a16="http://schemas.microsoft.com/office/drawing/2014/main" xmlns="" id="{E7DC93F5-6317-7C52-492F-302AD945C163}"/>
              </a:ext>
            </a:extLst>
          </p:cNvPr>
          <p:cNvPicPr>
            <a:picLocks noChangeAspect="1"/>
          </p:cNvPicPr>
          <p:nvPr/>
        </p:nvPicPr>
        <p:blipFill>
          <a:blip r:embed="rId2"/>
          <a:stretch>
            <a:fillRect/>
          </a:stretch>
        </p:blipFill>
        <p:spPr>
          <a:xfrm>
            <a:off x="98149" y="94001"/>
            <a:ext cx="704850" cy="885825"/>
          </a:xfrm>
          <a:prstGeom prst="rect">
            <a:avLst/>
          </a:prstGeom>
        </p:spPr>
      </p:pic>
      <p:pic>
        <p:nvPicPr>
          <p:cNvPr id="5" name="Content Placeholder 4">
            <a:extLst>
              <a:ext uri="{FF2B5EF4-FFF2-40B4-BE49-F238E27FC236}">
                <a16:creationId xmlns:a16="http://schemas.microsoft.com/office/drawing/2014/main" xmlns="" id="{7085FA94-F254-3838-84D1-B5C9405D51C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7752"/>
                    </a14:imgEffect>
                    <a14:imgEffect>
                      <a14:saturation sat="226000"/>
                    </a14:imgEffect>
                  </a14:imgLayer>
                </a14:imgProps>
              </a:ext>
            </a:extLst>
          </a:blip>
          <a:stretch>
            <a:fillRect/>
          </a:stretch>
        </p:blipFill>
        <p:spPr>
          <a:xfrm>
            <a:off x="838200" y="2237251"/>
            <a:ext cx="5131085" cy="3267821"/>
          </a:xfrm>
          <a:prstGeom prst="rect">
            <a:avLst/>
          </a:prstGeom>
        </p:spPr>
      </p:pic>
      <p:pic>
        <p:nvPicPr>
          <p:cNvPr id="6" name="Picture 5">
            <a:extLst>
              <a:ext uri="{FF2B5EF4-FFF2-40B4-BE49-F238E27FC236}">
                <a16:creationId xmlns:a16="http://schemas.microsoft.com/office/drawing/2014/main" xmlns="" id="{8C4EF9A7-EB75-6F05-54E8-5411A528FF8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752"/>
                    </a14:imgEffect>
                    <a14:imgEffect>
                      <a14:saturation sat="191000"/>
                    </a14:imgEffect>
                  </a14:imgLayer>
                </a14:imgProps>
              </a:ext>
            </a:extLst>
          </a:blip>
          <a:stretch>
            <a:fillRect/>
          </a:stretch>
        </p:blipFill>
        <p:spPr>
          <a:xfrm>
            <a:off x="6858663" y="2361700"/>
            <a:ext cx="4869511" cy="3143372"/>
          </a:xfrm>
          <a:prstGeom prst="rect">
            <a:avLst/>
          </a:prstGeom>
        </p:spPr>
      </p:pic>
      <p:sp>
        <p:nvSpPr>
          <p:cNvPr id="8" name="TextBox 7">
            <a:extLst>
              <a:ext uri="{FF2B5EF4-FFF2-40B4-BE49-F238E27FC236}">
                <a16:creationId xmlns:a16="http://schemas.microsoft.com/office/drawing/2014/main" xmlns="" id="{8301BF00-2C90-57A3-4AD9-07DBDBE1DF62}"/>
              </a:ext>
            </a:extLst>
          </p:cNvPr>
          <p:cNvSpPr txBox="1"/>
          <p:nvPr/>
        </p:nvSpPr>
        <p:spPr>
          <a:xfrm>
            <a:off x="838200" y="5815172"/>
            <a:ext cx="5467184" cy="369332"/>
          </a:xfrm>
          <a:prstGeom prst="rect">
            <a:avLst/>
          </a:prstGeom>
          <a:noFill/>
        </p:spPr>
        <p:txBody>
          <a:bodyPr wrap="square">
            <a:spAutoFit/>
          </a:bodyPr>
          <a:lstStyle/>
          <a:p>
            <a:r>
              <a:rPr lang="en-US" sz="1800" b="1" dirty="0" err="1">
                <a:solidFill>
                  <a:srgbClr val="FF0000"/>
                </a:solidFill>
                <a:latin typeface="Arial" panose="020B0604020202020204" pitchFamily="34" charset="0"/>
                <a:cs typeface="Arial" panose="020B0604020202020204" pitchFamily="34" charset="0"/>
              </a:rPr>
              <a:t>Hình</a:t>
            </a:r>
            <a:r>
              <a:rPr lang="en-US" sz="1800" b="1" dirty="0">
                <a:solidFill>
                  <a:srgbClr val="FF0000"/>
                </a:solidFill>
                <a:latin typeface="Arial" panose="020B0604020202020204" pitchFamily="34" charset="0"/>
                <a:cs typeface="Arial" panose="020B0604020202020204" pitchFamily="34" charset="0"/>
              </a:rPr>
              <a:t> 1: </a:t>
            </a:r>
            <a:r>
              <a:rPr lang="en-US" sz="1800" dirty="0" err="1">
                <a:latin typeface="Arial" panose="020B0604020202020204" pitchFamily="34" charset="0"/>
                <a:cs typeface="Arial" panose="020B0604020202020204" pitchFamily="34" charset="0"/>
              </a:rPr>
              <a:t>Cây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cỏ</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hoa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lá</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tươi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tốt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vật</a:t>
            </a:r>
            <a:r>
              <a:rPr lang="en-US" sz="18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42960254-E289-E90A-4943-299FCC15F405}"/>
              </a:ext>
            </a:extLst>
          </p:cNvPr>
          <p:cNvSpPr txBox="1"/>
          <p:nvPr/>
        </p:nvSpPr>
        <p:spPr>
          <a:xfrm>
            <a:off x="6858663" y="5815173"/>
            <a:ext cx="5333337" cy="646331"/>
          </a:xfrm>
          <a:prstGeom prst="rect">
            <a:avLst/>
          </a:prstGeom>
          <a:noFill/>
        </p:spPr>
        <p:txBody>
          <a:bodyPr wrap="square">
            <a:spAutoFit/>
          </a:bodyPr>
          <a:lstStyle/>
          <a:p>
            <a:r>
              <a:rPr lang="en-US" sz="1800" b="1" dirty="0" err="1">
                <a:solidFill>
                  <a:srgbClr val="FF0000"/>
                </a:solidFill>
                <a:latin typeface="Arial" panose="020B0604020202020204" pitchFamily="34" charset="0"/>
                <a:cs typeface="Arial" panose="020B0604020202020204" pitchFamily="34" charset="0"/>
              </a:rPr>
              <a:t>Hình</a:t>
            </a:r>
            <a:r>
              <a:rPr lang="en-US" sz="1800" b="1" dirty="0">
                <a:solidFill>
                  <a:srgbClr val="FF0000"/>
                </a:solidFill>
                <a:latin typeface="Arial" panose="020B0604020202020204" pitchFamily="34" charset="0"/>
                <a:cs typeface="Arial" panose="020B0604020202020204" pitchFamily="34" charset="0"/>
              </a:rPr>
              <a:t> 2: </a:t>
            </a:r>
            <a:r>
              <a:rPr lang="en-US" sz="1800" dirty="0" err="1">
                <a:latin typeface="Arial" panose="020B0604020202020204" pitchFamily="34" charset="0"/>
                <a:cs typeface="Arial" panose="020B0604020202020204" pitchFamily="34" charset="0"/>
              </a:rPr>
              <a:t>Cây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cỏ</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bắt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đầu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héo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vật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không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còn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như</a:t>
            </a:r>
            <a:r>
              <a:rPr lang="en-US" sz="1800" dirty="0">
                <a:latin typeface="Arial" panose="020B0604020202020204" pitchFamily="34" charset="0"/>
                <a:cs typeface="Arial" panose="020B0604020202020204" pitchFamily="34" charset="0"/>
              </a:rPr>
              <a:t> chai, </a:t>
            </a:r>
            <a:r>
              <a:rPr lang="en-US" sz="1800" dirty="0" err="1">
                <a:latin typeface="Arial" panose="020B0604020202020204" pitchFamily="34" charset="0"/>
                <a:cs typeface="Arial" panose="020B0604020202020204" pitchFamily="34" charset="0"/>
              </a:rPr>
              <a:t>lọ</a:t>
            </a:r>
            <a:r>
              <a:rPr lang="en-US" sz="18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xmlns="" id="{5D649321-29E9-903F-C53D-A862D9F03C95}"/>
              </a:ext>
            </a:extLst>
          </p:cNvPr>
          <p:cNvSpPr txBox="1"/>
          <p:nvPr/>
        </p:nvSpPr>
        <p:spPr>
          <a:xfrm>
            <a:off x="521141" y="1043810"/>
            <a:ext cx="10646133" cy="707886"/>
          </a:xfrm>
          <a:prstGeom prst="rect">
            <a:avLst/>
          </a:prstGeom>
          <a:noFill/>
        </p:spPr>
        <p:txBody>
          <a:bodyPr wrap="square">
            <a:spAutoFit/>
          </a:bodyPr>
          <a:lstStyle/>
          <a:p>
            <a:r>
              <a:rPr lang="en-US" sz="2000" dirty="0">
                <a:solidFill>
                  <a:srgbClr val="FF0000"/>
                </a:solidFill>
                <a:latin typeface="Arial" panose="020B0604020202020204" pitchFamily="34" charset="0"/>
                <a:cs typeface="Arial" panose="020B0604020202020204" pitchFamily="34" charset="0"/>
              </a:rPr>
              <a:t>=&gt;Do con </a:t>
            </a:r>
            <a:r>
              <a:rPr lang="vi-VN" sz="2000" dirty="0">
                <a:solidFill>
                  <a:srgbClr val="FF0000"/>
                </a:solidFill>
                <a:latin typeface="Arial" panose="020B0604020202020204" pitchFamily="34" charset="0"/>
                <a:cs typeface="Arial" panose="020B0604020202020204" pitchFamily="34" charset="0"/>
              </a:rPr>
              <a:t>người xả rác ra môi trường làm cho môi trường bị ô nhiễm ,các con vật không còn nơi sống.</a:t>
            </a:r>
            <a:endParaRPr lang="vi-VN" sz="2000" dirty="0"/>
          </a:p>
        </p:txBody>
      </p:sp>
    </p:spTree>
    <p:extLst>
      <p:ext uri="{BB962C8B-B14F-4D97-AF65-F5344CB8AC3E}">
        <p14:creationId xmlns:p14="http://schemas.microsoft.com/office/powerpoint/2010/main" val="215497555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7DC93F5-6317-7C52-492F-302AD945C163}"/>
              </a:ext>
            </a:extLst>
          </p:cNvPr>
          <p:cNvPicPr>
            <a:picLocks noChangeAspect="1"/>
          </p:cNvPicPr>
          <p:nvPr/>
        </p:nvPicPr>
        <p:blipFill>
          <a:blip r:embed="rId2"/>
          <a:stretch>
            <a:fillRect/>
          </a:stretch>
        </p:blipFill>
        <p:spPr>
          <a:xfrm>
            <a:off x="98149" y="94001"/>
            <a:ext cx="704850" cy="885825"/>
          </a:xfrm>
          <a:prstGeom prst="rect">
            <a:avLst/>
          </a:prstGeom>
        </p:spPr>
      </p:pic>
      <p:pic>
        <p:nvPicPr>
          <p:cNvPr id="5" name="Content Placeholder 4">
            <a:extLst>
              <a:ext uri="{FF2B5EF4-FFF2-40B4-BE49-F238E27FC236}">
                <a16:creationId xmlns:a16="http://schemas.microsoft.com/office/drawing/2014/main" xmlns="" id="{7085FA94-F254-3838-84D1-B5C9405D51C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7752"/>
                    </a14:imgEffect>
                    <a14:imgEffect>
                      <a14:saturation sat="226000"/>
                    </a14:imgEffect>
                  </a14:imgLayer>
                </a14:imgProps>
              </a:ext>
            </a:extLst>
          </a:blip>
          <a:stretch>
            <a:fillRect/>
          </a:stretch>
        </p:blipFill>
        <p:spPr>
          <a:xfrm>
            <a:off x="838200" y="2237251"/>
            <a:ext cx="5131085" cy="3267821"/>
          </a:xfrm>
          <a:prstGeom prst="rect">
            <a:avLst/>
          </a:prstGeom>
        </p:spPr>
      </p:pic>
      <p:pic>
        <p:nvPicPr>
          <p:cNvPr id="6" name="Picture 5">
            <a:extLst>
              <a:ext uri="{FF2B5EF4-FFF2-40B4-BE49-F238E27FC236}">
                <a16:creationId xmlns:a16="http://schemas.microsoft.com/office/drawing/2014/main" xmlns="" id="{8C4EF9A7-EB75-6F05-54E8-5411A528FF8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752"/>
                    </a14:imgEffect>
                    <a14:imgEffect>
                      <a14:saturation sat="191000"/>
                    </a14:imgEffect>
                  </a14:imgLayer>
                </a14:imgProps>
              </a:ext>
            </a:extLst>
          </a:blip>
          <a:stretch>
            <a:fillRect/>
          </a:stretch>
        </p:blipFill>
        <p:spPr>
          <a:xfrm>
            <a:off x="6858663" y="2361700"/>
            <a:ext cx="4869511" cy="3143372"/>
          </a:xfrm>
          <a:prstGeom prst="rect">
            <a:avLst/>
          </a:prstGeom>
        </p:spPr>
      </p:pic>
      <p:sp>
        <p:nvSpPr>
          <p:cNvPr id="8" name="TextBox 7">
            <a:extLst>
              <a:ext uri="{FF2B5EF4-FFF2-40B4-BE49-F238E27FC236}">
                <a16:creationId xmlns:a16="http://schemas.microsoft.com/office/drawing/2014/main" xmlns="" id="{8301BF00-2C90-57A3-4AD9-07DBDBE1DF62}"/>
              </a:ext>
            </a:extLst>
          </p:cNvPr>
          <p:cNvSpPr txBox="1"/>
          <p:nvPr/>
        </p:nvSpPr>
        <p:spPr>
          <a:xfrm>
            <a:off x="838200" y="5815172"/>
            <a:ext cx="5467184" cy="369332"/>
          </a:xfrm>
          <a:prstGeom prst="rect">
            <a:avLst/>
          </a:prstGeom>
          <a:noFill/>
        </p:spPr>
        <p:txBody>
          <a:bodyPr wrap="square">
            <a:spAutoFit/>
          </a:bodyPr>
          <a:lstStyle/>
          <a:p>
            <a:r>
              <a:rPr lang="en-US" sz="1800" b="1" dirty="0" err="1">
                <a:solidFill>
                  <a:srgbClr val="FF0000"/>
                </a:solidFill>
                <a:latin typeface="Arial" panose="020B0604020202020204" pitchFamily="34" charset="0"/>
                <a:cs typeface="Arial" panose="020B0604020202020204" pitchFamily="34" charset="0"/>
              </a:rPr>
              <a:t>Hình</a:t>
            </a:r>
            <a:r>
              <a:rPr lang="en-US" sz="1800" b="1" dirty="0">
                <a:solidFill>
                  <a:srgbClr val="FF0000"/>
                </a:solidFill>
                <a:latin typeface="Arial" panose="020B0604020202020204" pitchFamily="34" charset="0"/>
                <a:cs typeface="Arial" panose="020B0604020202020204" pitchFamily="34" charset="0"/>
              </a:rPr>
              <a:t> 1: </a:t>
            </a:r>
            <a:r>
              <a:rPr lang="en-US" sz="1800" dirty="0" err="1">
                <a:latin typeface="Arial" panose="020B0604020202020204" pitchFamily="34" charset="0"/>
                <a:cs typeface="Arial" panose="020B0604020202020204" pitchFamily="34" charset="0"/>
              </a:rPr>
              <a:t>Cây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cỏ</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hoa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lá</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tươi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tốt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vật</a:t>
            </a:r>
            <a:r>
              <a:rPr lang="en-US" sz="18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42960254-E289-E90A-4943-299FCC15F405}"/>
              </a:ext>
            </a:extLst>
          </p:cNvPr>
          <p:cNvSpPr txBox="1"/>
          <p:nvPr/>
        </p:nvSpPr>
        <p:spPr>
          <a:xfrm>
            <a:off x="6858663" y="5815173"/>
            <a:ext cx="5333337" cy="646331"/>
          </a:xfrm>
          <a:prstGeom prst="rect">
            <a:avLst/>
          </a:prstGeom>
          <a:noFill/>
        </p:spPr>
        <p:txBody>
          <a:bodyPr wrap="square">
            <a:spAutoFit/>
          </a:bodyPr>
          <a:lstStyle/>
          <a:p>
            <a:r>
              <a:rPr lang="en-US" sz="1800" b="1" dirty="0" err="1">
                <a:solidFill>
                  <a:srgbClr val="FF0000"/>
                </a:solidFill>
                <a:latin typeface="Arial" panose="020B0604020202020204" pitchFamily="34" charset="0"/>
                <a:cs typeface="Arial" panose="020B0604020202020204" pitchFamily="34" charset="0"/>
              </a:rPr>
              <a:t>Hình</a:t>
            </a:r>
            <a:r>
              <a:rPr lang="en-US" sz="1800" b="1" dirty="0">
                <a:solidFill>
                  <a:srgbClr val="FF0000"/>
                </a:solidFill>
                <a:latin typeface="Arial" panose="020B0604020202020204" pitchFamily="34" charset="0"/>
                <a:cs typeface="Arial" panose="020B0604020202020204" pitchFamily="34" charset="0"/>
              </a:rPr>
              <a:t> 2: </a:t>
            </a:r>
            <a:r>
              <a:rPr lang="en-US" sz="1800" dirty="0" err="1">
                <a:latin typeface="Arial" panose="020B0604020202020204" pitchFamily="34" charset="0"/>
                <a:cs typeface="Arial" panose="020B0604020202020204" pitchFamily="34" charset="0"/>
              </a:rPr>
              <a:t>Cây</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cỏ</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bắt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đầu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héo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vật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không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còn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như</a:t>
            </a:r>
            <a:r>
              <a:rPr lang="en-US" sz="1800" dirty="0">
                <a:latin typeface="Arial" panose="020B0604020202020204" pitchFamily="34" charset="0"/>
                <a:cs typeface="Arial" panose="020B0604020202020204" pitchFamily="34" charset="0"/>
              </a:rPr>
              <a:t> chai, </a:t>
            </a:r>
            <a:r>
              <a:rPr lang="en-US" sz="1800" dirty="0" err="1">
                <a:latin typeface="Arial" panose="020B0604020202020204" pitchFamily="34" charset="0"/>
                <a:cs typeface="Arial" panose="020B0604020202020204" pitchFamily="34" charset="0"/>
              </a:rPr>
              <a:t>lọ</a:t>
            </a:r>
            <a:r>
              <a:rPr lang="en-US" sz="1800" dirty="0">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xmlns="" id="{9E4A71F1-EC43-4A92-61DD-E579CF9C9EFA}"/>
              </a:ext>
            </a:extLst>
          </p:cNvPr>
          <p:cNvSpPr>
            <a:spLocks noGrp="1"/>
          </p:cNvSpPr>
          <p:nvPr>
            <p:ph type="title"/>
          </p:nvPr>
        </p:nvSpPr>
        <p:spPr>
          <a:xfrm>
            <a:off x="838200" y="365125"/>
            <a:ext cx="10515600" cy="885825"/>
          </a:xfrm>
        </p:spPr>
        <p:txBody>
          <a:bodyPr>
            <a:noAutofit/>
          </a:bodyPr>
          <a:lstStyle/>
          <a:p>
            <a:r>
              <a:rPr lang="vi-VN" sz="2800" b="1" dirty="0"/>
              <a:t>Điều gì sẽ xảy ra nếu môi trường sống của thực vật và động vật tiếp tục bị tàn phá?</a:t>
            </a:r>
          </a:p>
        </p:txBody>
      </p:sp>
      <p:sp>
        <p:nvSpPr>
          <p:cNvPr id="11" name="TextBox 10">
            <a:extLst>
              <a:ext uri="{FF2B5EF4-FFF2-40B4-BE49-F238E27FC236}">
                <a16:creationId xmlns:a16="http://schemas.microsoft.com/office/drawing/2014/main" xmlns="" id="{692A1EDC-B9C7-2750-8ADF-3E6403394201}"/>
              </a:ext>
            </a:extLst>
          </p:cNvPr>
          <p:cNvSpPr txBox="1"/>
          <p:nvPr/>
        </p:nvSpPr>
        <p:spPr>
          <a:xfrm>
            <a:off x="914400" y="1305996"/>
            <a:ext cx="10439400" cy="1015663"/>
          </a:xfrm>
          <a:prstGeom prst="rect">
            <a:avLst/>
          </a:prstGeom>
          <a:noFill/>
        </p:spPr>
        <p:txBody>
          <a:bodyPr wrap="square">
            <a:spAutoFit/>
          </a:bodyPr>
          <a:lstStyle/>
          <a:p>
            <a:r>
              <a:rPr lang="en-US" sz="2000" dirty="0">
                <a:solidFill>
                  <a:srgbClr val="FF0000"/>
                </a:solidFill>
              </a:rPr>
              <a:t>=&gt;</a:t>
            </a:r>
            <a:r>
              <a:rPr lang="vi-VN" sz="2000" dirty="0">
                <a:solidFill>
                  <a:srgbClr val="FF0000"/>
                </a:solidFill>
              </a:rPr>
              <a:t>Nếu môi trường tiếp tục bị tàn phá thì:</a:t>
            </a:r>
          </a:p>
          <a:p>
            <a:r>
              <a:rPr lang="vi-VN" sz="2000" dirty="0">
                <a:solidFill>
                  <a:srgbClr val="FF0000"/>
                </a:solidFill>
              </a:rPr>
              <a:t>+Chúng không còn nơi cư trú và sự sống</a:t>
            </a:r>
          </a:p>
          <a:p>
            <a:r>
              <a:rPr lang="vi-VN" sz="2000" dirty="0">
                <a:solidFill>
                  <a:srgbClr val="FF0000"/>
                </a:solidFill>
              </a:rPr>
              <a:t>+Số lượng thực vật và động vật giảm sút đi, thậm chí có thể biếm mất.</a:t>
            </a:r>
          </a:p>
        </p:txBody>
      </p:sp>
    </p:spTree>
    <p:extLst>
      <p:ext uri="{BB962C8B-B14F-4D97-AF65-F5344CB8AC3E}">
        <p14:creationId xmlns:p14="http://schemas.microsoft.com/office/powerpoint/2010/main" val="134901294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A0B17BD-19DE-4F88-B160-758DAC45FB44}"/>
              </a:ext>
            </a:extLst>
          </p:cNvPr>
          <p:cNvGrpSpPr/>
          <p:nvPr/>
        </p:nvGrpSpPr>
        <p:grpSpPr>
          <a:xfrm>
            <a:off x="83820" y="1736703"/>
            <a:ext cx="12024359" cy="3029488"/>
            <a:chOff x="302703" y="2029381"/>
            <a:chExt cx="11792977" cy="2755298"/>
          </a:xfrm>
        </p:grpSpPr>
        <p:pic>
          <p:nvPicPr>
            <p:cNvPr id="5" name="Picture 4">
              <a:extLst>
                <a:ext uri="{FF2B5EF4-FFF2-40B4-BE49-F238E27FC236}">
                  <a16:creationId xmlns:a16="http://schemas.microsoft.com/office/drawing/2014/main" xmlns="" id="{8F84999E-026D-47FE-8245-3F7E3CA5D5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rot="21362262">
              <a:off x="302703" y="2029381"/>
              <a:ext cx="2963100" cy="2308908"/>
            </a:xfrm>
            <a:prstGeom prst="rect">
              <a:avLst/>
            </a:prstGeom>
          </p:spPr>
        </p:pic>
        <p:pic>
          <p:nvPicPr>
            <p:cNvPr id="6" name="Picture 5">
              <a:extLst>
                <a:ext uri="{FF2B5EF4-FFF2-40B4-BE49-F238E27FC236}">
                  <a16:creationId xmlns:a16="http://schemas.microsoft.com/office/drawing/2014/main" xmlns="" id="{BD1D1C38-6028-4BC6-9370-7287C8ED051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rot="338866">
              <a:off x="3052579" y="2549325"/>
              <a:ext cx="2781544" cy="2235354"/>
            </a:xfrm>
            <a:prstGeom prst="rect">
              <a:avLst/>
            </a:prstGeom>
          </p:spPr>
        </p:pic>
        <p:pic>
          <p:nvPicPr>
            <p:cNvPr id="7" name="Picture 6">
              <a:extLst>
                <a:ext uri="{FF2B5EF4-FFF2-40B4-BE49-F238E27FC236}">
                  <a16:creationId xmlns:a16="http://schemas.microsoft.com/office/drawing/2014/main" xmlns="" id="{55B1C612-4B7F-4214-B326-9A99ED9B07E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rot="20850035">
              <a:off x="5938339" y="2221339"/>
              <a:ext cx="3088668" cy="2178550"/>
            </a:xfrm>
            <a:prstGeom prst="rect">
              <a:avLst/>
            </a:prstGeom>
          </p:spPr>
        </p:pic>
        <p:pic>
          <p:nvPicPr>
            <p:cNvPr id="8" name="Picture 7">
              <a:extLst>
                <a:ext uri="{FF2B5EF4-FFF2-40B4-BE49-F238E27FC236}">
                  <a16:creationId xmlns:a16="http://schemas.microsoft.com/office/drawing/2014/main" xmlns="" id="{51A41AFE-C652-4923-8CED-F39B58A8A2C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rot="244666">
              <a:off x="9098339" y="2428779"/>
              <a:ext cx="2997341" cy="2341435"/>
            </a:xfrm>
            <a:prstGeom prst="rect">
              <a:avLst/>
            </a:prstGeom>
          </p:spPr>
        </p:pic>
      </p:grpSp>
      <p:pic>
        <p:nvPicPr>
          <p:cNvPr id="9" name="Picture 8">
            <a:extLst>
              <a:ext uri="{FF2B5EF4-FFF2-40B4-BE49-F238E27FC236}">
                <a16:creationId xmlns:a16="http://schemas.microsoft.com/office/drawing/2014/main" xmlns="" id="{89733B47-B518-4411-92F4-B22C63CDE977}"/>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73073" y="287012"/>
            <a:ext cx="642125" cy="717329"/>
          </a:xfrm>
          <a:prstGeom prst="rect">
            <a:avLst/>
          </a:prstGeom>
        </p:spPr>
      </p:pic>
      <p:sp>
        <p:nvSpPr>
          <p:cNvPr id="10" name="TextBox 9">
            <a:extLst>
              <a:ext uri="{FF2B5EF4-FFF2-40B4-BE49-F238E27FC236}">
                <a16:creationId xmlns:a16="http://schemas.microsoft.com/office/drawing/2014/main" xmlns="" id="{A642C59F-2EA0-4322-9807-2BE6F026A954}"/>
              </a:ext>
            </a:extLst>
          </p:cNvPr>
          <p:cNvSpPr txBox="1"/>
          <p:nvPr/>
        </p:nvSpPr>
        <p:spPr>
          <a:xfrm>
            <a:off x="963141" y="299714"/>
            <a:ext cx="11055786" cy="1077218"/>
          </a:xfrm>
          <a:prstGeom prst="rect">
            <a:avLst/>
          </a:prstGeom>
          <a:noFill/>
        </p:spPr>
        <p:txBody>
          <a:bodyPr wrap="square" rtlCol="0">
            <a:spAutoFit/>
          </a:bodyPr>
          <a:lstStyle/>
          <a:p>
            <a:r>
              <a:rPr lang="vi-VN" sz="3200" b="1" dirty="0"/>
              <a:t>2. </a:t>
            </a:r>
            <a:r>
              <a:rPr lang="vi-VN" sz="3200" dirty="0"/>
              <a:t>Những việc làm trong từng hình sau có tác hại gì đối với môi trường sống của thực vật và động vật?</a:t>
            </a:r>
            <a:endParaRPr lang="vi-VN" sz="3200" b="1" dirty="0"/>
          </a:p>
        </p:txBody>
      </p:sp>
      <p:sp>
        <p:nvSpPr>
          <p:cNvPr id="22" name="TextBox 21">
            <a:extLst>
              <a:ext uri="{FF2B5EF4-FFF2-40B4-BE49-F238E27FC236}">
                <a16:creationId xmlns:a16="http://schemas.microsoft.com/office/drawing/2014/main" xmlns="" id="{7148CD00-03ED-DA45-C93E-F3E4BCC675AD}"/>
              </a:ext>
            </a:extLst>
          </p:cNvPr>
          <p:cNvSpPr txBox="1"/>
          <p:nvPr/>
        </p:nvSpPr>
        <p:spPr>
          <a:xfrm rot="21373616">
            <a:off x="378841" y="4303895"/>
            <a:ext cx="2385185" cy="369332"/>
          </a:xfrm>
          <a:prstGeom prst="rect">
            <a:avLst/>
          </a:prstGeom>
          <a:noFill/>
        </p:spPr>
        <p:txBody>
          <a:bodyPr wrap="square">
            <a:spAutoFit/>
          </a:bodyPr>
          <a:lstStyle/>
          <a:p>
            <a:r>
              <a:rPr lang="vi-VN" b="1" dirty="0"/>
              <a:t>Vứt rác bừa bãi</a:t>
            </a:r>
            <a:endParaRPr lang="vi-VN" dirty="0"/>
          </a:p>
        </p:txBody>
      </p:sp>
      <p:sp>
        <p:nvSpPr>
          <p:cNvPr id="26" name="TextBox 25">
            <a:extLst>
              <a:ext uri="{FF2B5EF4-FFF2-40B4-BE49-F238E27FC236}">
                <a16:creationId xmlns:a16="http://schemas.microsoft.com/office/drawing/2014/main" xmlns="" id="{AFFE10F2-A383-73F5-92E7-FA1C84C0B1B2}"/>
              </a:ext>
            </a:extLst>
          </p:cNvPr>
          <p:cNvSpPr txBox="1"/>
          <p:nvPr/>
        </p:nvSpPr>
        <p:spPr>
          <a:xfrm rot="382001">
            <a:off x="3172196" y="4785099"/>
            <a:ext cx="2005716" cy="369332"/>
          </a:xfrm>
          <a:prstGeom prst="rect">
            <a:avLst/>
          </a:prstGeom>
          <a:noFill/>
        </p:spPr>
        <p:txBody>
          <a:bodyPr wrap="square">
            <a:spAutoFit/>
          </a:bodyPr>
          <a:lstStyle/>
          <a:p>
            <a:r>
              <a:rPr lang="vi-VN" b="1" dirty="0"/>
              <a:t>Chặt phá rừng</a:t>
            </a:r>
            <a:endParaRPr lang="vi-VN" dirty="0"/>
          </a:p>
        </p:txBody>
      </p:sp>
      <p:sp>
        <p:nvSpPr>
          <p:cNvPr id="30" name="TextBox 29">
            <a:extLst>
              <a:ext uri="{FF2B5EF4-FFF2-40B4-BE49-F238E27FC236}">
                <a16:creationId xmlns:a16="http://schemas.microsoft.com/office/drawing/2014/main" xmlns="" id="{DDF3CAEC-40D4-D951-DC09-E872C068BA1F}"/>
              </a:ext>
            </a:extLst>
          </p:cNvPr>
          <p:cNvSpPr txBox="1"/>
          <p:nvPr/>
        </p:nvSpPr>
        <p:spPr>
          <a:xfrm rot="20929609">
            <a:off x="6105872" y="4472007"/>
            <a:ext cx="2710605" cy="367026"/>
          </a:xfrm>
          <a:prstGeom prst="rect">
            <a:avLst/>
          </a:prstGeom>
          <a:noFill/>
        </p:spPr>
        <p:txBody>
          <a:bodyPr wrap="square">
            <a:spAutoFit/>
          </a:bodyPr>
          <a:lstStyle/>
          <a:p>
            <a:r>
              <a:rPr lang="vi-VN" b="1" dirty="0"/>
              <a:t>Sử dụng thuốc trừ sâu</a:t>
            </a:r>
            <a:endParaRPr lang="vi-VN" dirty="0"/>
          </a:p>
        </p:txBody>
      </p:sp>
      <p:sp>
        <p:nvSpPr>
          <p:cNvPr id="32" name="TextBox 31">
            <a:extLst>
              <a:ext uri="{FF2B5EF4-FFF2-40B4-BE49-F238E27FC236}">
                <a16:creationId xmlns:a16="http://schemas.microsoft.com/office/drawing/2014/main" xmlns="" id="{5D5EB845-864C-B794-CF2D-4DDD6F1552FA}"/>
              </a:ext>
            </a:extLst>
          </p:cNvPr>
          <p:cNvSpPr txBox="1"/>
          <p:nvPr/>
        </p:nvSpPr>
        <p:spPr>
          <a:xfrm rot="274247">
            <a:off x="8963420" y="4946384"/>
            <a:ext cx="2613440" cy="646331"/>
          </a:xfrm>
          <a:prstGeom prst="rect">
            <a:avLst/>
          </a:prstGeom>
          <a:noFill/>
        </p:spPr>
        <p:txBody>
          <a:bodyPr wrap="square">
            <a:spAutoFit/>
          </a:bodyPr>
          <a:lstStyle/>
          <a:p>
            <a:r>
              <a:rPr lang="vi-VN" b="1" dirty="0"/>
              <a:t>Xả nước thải trực tiếp         ra môi trường</a:t>
            </a:r>
            <a:endParaRPr lang="vi-VN" dirty="0"/>
          </a:p>
        </p:txBody>
      </p:sp>
    </p:spTree>
    <p:extLst>
      <p:ext uri="{BB962C8B-B14F-4D97-AF65-F5344CB8AC3E}">
        <p14:creationId xmlns:p14="http://schemas.microsoft.com/office/powerpoint/2010/main" val="404139564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6" grpId="0"/>
      <p:bldP spid="30"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0360A98E1D8F6A488B746904063FBA97" ma:contentTypeVersion="11" ma:contentTypeDescription="Tạo tài liệu mới." ma:contentTypeScope="" ma:versionID="a0605886916d3e549e24f02f02ae30ec">
  <xsd:schema xmlns:xsd="http://www.w3.org/2001/XMLSchema" xmlns:xs="http://www.w3.org/2001/XMLSchema" xmlns:p="http://schemas.microsoft.com/office/2006/metadata/properties" xmlns:ns3="4e8073da-2e07-4fe2-b5b4-71939aa50284" targetNamespace="http://schemas.microsoft.com/office/2006/metadata/properties" ma:root="true" ma:fieldsID="8d3f27786e357a8f769e1cd03faccc95" ns3:_="">
    <xsd:import namespace="4e8073da-2e07-4fe2-b5b4-71939aa5028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8073da-2e07-4fe2-b5b4-71939aa502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A19D5B-6E1F-4E11-AD0E-91BE5A1CA038}">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4e8073da-2e07-4fe2-b5b4-71939aa50284"/>
    <ds:schemaRef ds:uri="http://www.w3.org/XML/1998/namespace"/>
  </ds:schemaRefs>
</ds:datastoreItem>
</file>

<file path=customXml/itemProps2.xml><?xml version="1.0" encoding="utf-8"?>
<ds:datastoreItem xmlns:ds="http://schemas.openxmlformats.org/officeDocument/2006/customXml" ds:itemID="{1793DF4D-CE04-4110-B571-CB37612491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8073da-2e07-4fe2-b5b4-71939aa502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E22F7D-22AB-4F8E-8538-CE179398EE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8059</TotalTime>
  <Words>1021</Words>
  <Application>Microsoft Office PowerPoint</Application>
  <PresentationFormat>Widescreen</PresentationFormat>
  <Paragraphs>77</Paragraphs>
  <Slides>26</Slides>
  <Notes>2</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AvantGarde</vt:lpstr>
      <vt:lpstr>Open Sans</vt:lpstr>
      <vt:lpstr>字魂59号-创粗黑</vt:lpstr>
      <vt:lpstr>Arial</vt:lpstr>
      <vt:lpstr>Calibri</vt:lpstr>
      <vt:lpstr>Calibri Light</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Vì sao có sự khác nhau đó?  </vt:lpstr>
      <vt:lpstr>Điều gì sẽ xảy ra nếu môi trường sống của thực vật và động vật tiếp tục bị tàn phá?</vt:lpstr>
      <vt:lpstr>PowerPoint Presentation</vt:lpstr>
      <vt:lpstr>PowerPoint Presentation</vt:lpstr>
      <vt:lpstr>PowerPoint Presentation</vt:lpstr>
      <vt:lpstr>PowerPoint Presentation</vt:lpstr>
      <vt:lpstr>PowerPoint Presentation</vt:lpstr>
      <vt:lpstr>PowerPoint Presentation</vt:lpstr>
      <vt:lpstr>Lũ lụt </vt:lpstr>
      <vt:lpstr>PowerPoint Presentation</vt:lpstr>
      <vt:lpstr>PowerPoint Presentation</vt:lpstr>
      <vt:lpstr>PowerPoint Presentation</vt:lpstr>
      <vt:lpstr>F</vt:lpstr>
      <vt:lpstr>PowerPoint Presentation</vt:lpstr>
      <vt:lpstr>PowerPoint Presentation</vt:lpstr>
      <vt:lpstr>PowerPoint Presentation</vt:lpstr>
      <vt:lpstr>PowerPoint Presentation</vt:lpstr>
      <vt:lpstr>PowerPoint Presentation</vt:lpstr>
      <vt:lpstr>Hãy kể tên một số việc em có thể làm giúp bảo vệ môi trường sống của thực vật và động vật?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83</cp:revision>
  <dcterms:created xsi:type="dcterms:W3CDTF">2021-06-20T00:59:30Z</dcterms:created>
  <dcterms:modified xsi:type="dcterms:W3CDTF">2025-02-11T13:50:46Z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0x0101000360A98E1D8F6A488B746904063FBA97</vt:lpwstr>
  </property>
</Properties>
</file>