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4" r:id="rId2"/>
    <p:sldId id="291" r:id="rId3"/>
    <p:sldId id="270" r:id="rId4"/>
    <p:sldId id="285" r:id="rId5"/>
    <p:sldId id="286" r:id="rId6"/>
    <p:sldId id="287" r:id="rId7"/>
    <p:sldId id="289" r:id="rId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2/11/2025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ảnh hoa sen đẹp cho Powerpoint, máy tính, điện tho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184281" y="1098051"/>
            <a:ext cx="8775439" cy="530216"/>
          </a:xfrm>
          <a:prstGeom prst="rect">
            <a:avLst/>
          </a:prstGeom>
          <a:noFill/>
        </p:spPr>
        <p:txBody>
          <a:bodyPr wrap="none" rtlCol="0">
            <a:prstTxWarp prst="textArchUp">
              <a:avLst/>
            </a:prstTxWarp>
            <a:spAutoFit/>
          </a:bodyPr>
          <a:lstStyle/>
          <a:p>
            <a:pPr algn="ctr" defTabSz="685800">
              <a:defRPr/>
            </a:pPr>
            <a:r>
              <a:rPr lang="en-US" sz="4500" dirty="0">
                <a:ln w="38100">
                  <a:solidFill>
                    <a:srgbClr val="9A5315">
                      <a:lumMod val="75000"/>
                    </a:srgbClr>
                  </a:solidFill>
                </a:ln>
                <a:solidFill>
                  <a:srgbClr val="FF0000"/>
                </a:solidFill>
                <a:effectLst>
                  <a:glow rad="101600">
                    <a:srgbClr val="DA6FDF">
                      <a:satMod val="175000"/>
                      <a:alpha val="40000"/>
                    </a:srgbClr>
                  </a:glow>
                </a:effectLst>
                <a:latin typeface="AvantGarde" panose="00000400000000000000" pitchFamily="2" charset="0"/>
                <a:ea typeface="AvantGarde" panose="00000400000000000000" pitchFamily="2" charset="0"/>
                <a:cs typeface="AvantGarde" panose="00000400000000000000" pitchFamily="2" charset="0"/>
                <a:sym typeface="Arial" panose="020B0604020202020204"/>
              </a:rPr>
              <a:t>CHÀO ĐÓN </a:t>
            </a:r>
            <a:r>
              <a:rPr lang="en-US" sz="45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QUÝ THẦY CÔ GIÁO ĐẾN DỰ GIỜ LỚP 1</a:t>
            </a:r>
          </a:p>
        </p:txBody>
      </p:sp>
      <p:sp>
        <p:nvSpPr>
          <p:cNvPr id="5" name="Hộp Văn bản 4"/>
          <p:cNvSpPr txBox="1"/>
          <p:nvPr/>
        </p:nvSpPr>
        <p:spPr>
          <a:xfrm>
            <a:off x="2060340" y="1832836"/>
            <a:ext cx="5747792" cy="784830"/>
          </a:xfrm>
          <a:prstGeom prst="rect">
            <a:avLst/>
          </a:prstGeom>
          <a:noFill/>
          <a:ln>
            <a:noFill/>
          </a:ln>
        </p:spPr>
        <p:txBody>
          <a:bodyPr wrap="none" rtlCol="0">
            <a:spAutoFit/>
          </a:bodyPr>
          <a:lstStyle/>
          <a:p>
            <a:pPr defTabSz="685800">
              <a:defRPr/>
            </a:pPr>
            <a:r>
              <a:rPr lang="en-US" sz="4500" b="1"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MÔN: TIẾNG VIỆT 1</a:t>
            </a:r>
          </a:p>
        </p:txBody>
      </p:sp>
      <p:sp>
        <p:nvSpPr>
          <p:cNvPr id="6" name="Hộp Văn bản 5"/>
          <p:cNvSpPr txBox="1"/>
          <p:nvPr/>
        </p:nvSpPr>
        <p:spPr>
          <a:xfrm>
            <a:off x="2514600" y="3117380"/>
            <a:ext cx="4730269" cy="553998"/>
          </a:xfrm>
          <a:prstGeom prst="rect">
            <a:avLst/>
          </a:prstGeom>
          <a:noFill/>
        </p:spPr>
        <p:txBody>
          <a:bodyPr wrap="none" rtlCol="0">
            <a:spAutoFit/>
          </a:bodyPr>
          <a:lstStyle/>
          <a:p>
            <a:pPr defTabSz="685800">
              <a:defRPr/>
            </a:pP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Giáo</a:t>
            </a:r>
            <a:r>
              <a:rPr 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 </a:t>
            </a: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viên</a:t>
            </a:r>
            <a:r>
              <a:rPr 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 Hoàng </a:t>
            </a: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Thị</a:t>
            </a:r>
            <a:r>
              <a:rPr 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 </a:t>
            </a: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Nhàn</a:t>
            </a:r>
            <a:endParaRPr lang="vi-VN" alt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endParaRPr>
          </a:p>
        </p:txBody>
      </p:sp>
      <p:sp>
        <p:nvSpPr>
          <p:cNvPr id="7" name="Hộp Văn bản 6"/>
          <p:cNvSpPr txBox="1"/>
          <p:nvPr/>
        </p:nvSpPr>
        <p:spPr>
          <a:xfrm>
            <a:off x="2349517" y="7211"/>
            <a:ext cx="3827394" cy="369332"/>
          </a:xfrm>
          <a:prstGeom prst="rect">
            <a:avLst/>
          </a:prstGeom>
          <a:noFill/>
          <a:ln>
            <a:solidFill>
              <a:srgbClr val="FFFF00"/>
            </a:solidFill>
          </a:ln>
        </p:spPr>
        <p:txBody>
          <a:bodyPr wrap="none" rtlCol="0">
            <a:spAutoFit/>
          </a:bodyPr>
          <a:lstStyle/>
          <a:p>
            <a:pPr defTabSz="685800">
              <a:defRPr/>
            </a:pPr>
            <a:r>
              <a:rPr 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TRƯỜNG TIỂU HỌC</a:t>
            </a:r>
            <a:r>
              <a:rPr lang="vi-VN" alt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 </a:t>
            </a:r>
            <a:r>
              <a:rPr lang="en-US" alt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HÒA NGHĨA</a:t>
            </a:r>
            <a:endParaRPr 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46393514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5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1428750"/>
            <a:ext cx="9002897" cy="2455181"/>
            <a:chOff x="155314" y="3503807"/>
            <a:chExt cx="900289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08264" y="4004547"/>
              <a:ext cx="8649947" cy="565287"/>
            </a:xfrm>
            <a:prstGeom prst="rect">
              <a:avLst/>
            </a:prstGeom>
          </p:spPr>
          <p:txBody>
            <a:bodyPr wrap="square">
              <a:spAutoFit/>
            </a:bodyPr>
            <a:lstStyle/>
            <a:p>
              <a:pPr algn="ct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50091" y="189618"/>
            <a:ext cx="7079672" cy="469426"/>
          </a:xfrm>
          <a:prstGeom prst="rect">
            <a:avLst/>
          </a:prstGeom>
          <a:noFill/>
        </p:spPr>
        <p:txBody>
          <a:bodyPr wrap="square" lIns="91391" tIns="45696" rIns="91391" bIns="45696" rtlCol="0">
            <a:spAutoFit/>
          </a:bodyPr>
          <a:lstStyle/>
          <a:p>
            <a:pPr algn="just"/>
            <a:r>
              <a:rPr lang="en-US" sz="2400" b="1" dirty="0" err="1">
                <a:latin typeface="Times New Roman" panose="02020603050405020304" pitchFamily="18" charset="0"/>
                <a:ea typeface="Arial-Rounded" pitchFamily="34" charset="0"/>
                <a:cs typeface="Times New Roman" panose="02020603050405020304" pitchFamily="18" charset="0"/>
              </a:rPr>
              <a:t>Viết</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vào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vở</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trả</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lời</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cho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hỏi</a:t>
            </a:r>
            <a:r>
              <a:rPr lang="en-US" sz="2400" b="1" dirty="0">
                <a:latin typeface="Times New Roman" panose="02020603050405020304" pitchFamily="18" charset="0"/>
                <a:ea typeface="Arial-Rounded" pitchFamily="34" charset="0"/>
                <a:cs typeface="Times New Roman" panose="02020603050405020304" pitchFamily="18" charset="0"/>
              </a:rPr>
              <a:t> b ở </a:t>
            </a:r>
            <a:r>
              <a:rPr lang="en-US" sz="2400" b="1" dirty="0" err="1">
                <a:latin typeface="Times New Roman" panose="02020603050405020304" pitchFamily="18" charset="0"/>
                <a:ea typeface="Arial-Rounded" pitchFamily="34" charset="0"/>
                <a:cs typeface="Times New Roman" panose="02020603050405020304" pitchFamily="18" charset="0"/>
              </a:rPr>
              <a:t>mục</a:t>
            </a:r>
            <a:r>
              <a:rPr lang="en-US" sz="2400" b="1" dirty="0">
                <a:latin typeface="Times New Roman" panose="02020603050405020304" pitchFamily="18" charset="0"/>
                <a:ea typeface="Arial-Rounded" pitchFamily="34" charset="0"/>
                <a:cs typeface="Times New Roman" panose="02020603050405020304" pitchFamily="18" charset="0"/>
              </a:rPr>
              <a:t> 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Times New Roman" panose="02020603050405020304" pitchFamily="18" charset="0"/>
                <a:ea typeface="Arial-Rounded" pitchFamily="34" charset="0"/>
                <a:cs typeface="Times New Roman" panose="02020603050405020304" pitchFamily="18" charset="0"/>
              </a:rPr>
              <a:t>b. </a:t>
            </a:r>
            <a:r>
              <a:rPr lang="en-US" sz="3200" dirty="0" err="1">
                <a:latin typeface="Times New Roman" panose="02020603050405020304" pitchFamily="18" charset="0"/>
                <a:ea typeface="Arial-Rounded" pitchFamily="34" charset="0"/>
                <a:cs typeface="Times New Roman" panose="02020603050405020304" pitchFamily="18" charset="0"/>
              </a:rPr>
              <a:t>Vào</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ngày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này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gia</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đình</a:t>
            </a:r>
            <a:r>
              <a:rPr lang="en-US" sz="3200" dirty="0">
                <a:latin typeface="Times New Roman" panose="02020603050405020304" pitchFamily="18" charset="0"/>
                <a:ea typeface="Arial-Rounded" pitchFamily="34" charset="0"/>
                <a:cs typeface="Times New Roman" panose="02020603050405020304" pitchFamily="18" charset="0"/>
              </a:rPr>
              <a:t> Chi (…                 ).</a:t>
            </a:r>
          </a:p>
        </p:txBody>
      </p:sp>
      <p:sp>
        <p:nvSpPr>
          <p:cNvPr id="34" name="TextBox 33"/>
          <p:cNvSpPr txBox="1"/>
          <p:nvPr/>
        </p:nvSpPr>
        <p:spPr>
          <a:xfrm>
            <a:off x="978504" y="3555509"/>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Times New Roman" panose="02020603050405020304" pitchFamily="18" charset="0"/>
                <a:ea typeface="Arial-Rounded" pitchFamily="34" charset="0"/>
                <a:cs typeface="Times New Roman" panose="02020603050405020304" pitchFamily="18" charset="0"/>
              </a:rPr>
              <a:t>Cần</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chú</a:t>
            </a:r>
            <a:r>
              <a:rPr lang="en-US" sz="2400" dirty="0">
                <a:latin typeface="Times New Roman" panose="02020603050405020304" pitchFamily="18" charset="0"/>
                <a:ea typeface="Arial-Rounded" pitchFamily="34" charset="0"/>
                <a:cs typeface="Times New Roman" panose="02020603050405020304" pitchFamily="18" charset="0"/>
              </a:rPr>
              <a:t> ý </a:t>
            </a:r>
            <a:r>
              <a:rPr lang="en-US" sz="2400" dirty="0" err="1">
                <a:latin typeface="Times New Roman" panose="02020603050405020304" pitchFamily="18" charset="0"/>
                <a:ea typeface="Arial-Rounded" pitchFamily="34" charset="0"/>
                <a:cs typeface="Times New Roman" panose="02020603050405020304" pitchFamily="18" charset="0"/>
              </a:rPr>
              <a:t>gì</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khi</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viết</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chữ</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đầu</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câu</a:t>
            </a:r>
            <a:r>
              <a:rPr lang="en-US" sz="2400" dirty="0">
                <a:latin typeface="Times New Roman" panose="02020603050405020304" pitchFamily="18" charset="0"/>
                <a:ea typeface="Arial-Rounded" pitchFamily="34" charset="0"/>
                <a:cs typeface="Times New Roman" panose="02020603050405020304" pitchFamily="18" charset="0"/>
              </a:rPr>
              <a:t>?</a:t>
            </a:r>
          </a:p>
        </p:txBody>
      </p:sp>
      <p:sp>
        <p:nvSpPr>
          <p:cNvPr id="35" name="TextBox 34"/>
          <p:cNvSpPr txBox="1"/>
          <p:nvPr/>
        </p:nvSpPr>
        <p:spPr>
          <a:xfrm>
            <a:off x="1012473" y="3592021"/>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Times New Roman" panose="02020603050405020304" pitchFamily="18" charset="0"/>
                <a:ea typeface="Arial-Rounded" pitchFamily="34" charset="0"/>
                <a:cs typeface="Times New Roman" panose="02020603050405020304" pitchFamily="18" charset="0"/>
              </a:rPr>
              <a:t>Cuối</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câu</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có</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dấu</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gì</a:t>
            </a:r>
            <a:r>
              <a:rPr lang="en-US" sz="2400" dirty="0">
                <a:latin typeface="Times New Roman" panose="02020603050405020304" pitchFamily="18" charset="0"/>
                <a:ea typeface="Arial-Rounded" pitchFamily="34" charset="0"/>
                <a:cs typeface="Times New Roman" panose="02020603050405020304" pitchFamily="18" charset="0"/>
              </a:rPr>
              <a:t>?</a:t>
            </a:r>
          </a:p>
        </p:txBody>
      </p:sp>
      <p:sp>
        <p:nvSpPr>
          <p:cNvPr id="36" name="TextBox 35"/>
          <p:cNvSpPr txBox="1"/>
          <p:nvPr/>
        </p:nvSpPr>
        <p:spPr>
          <a:xfrm>
            <a:off x="1099437" y="4400550"/>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Times New Roman" panose="02020603050405020304" pitchFamily="18" charset="0"/>
                <a:ea typeface="Arial-Rounded" pitchFamily="34" charset="0"/>
                <a:cs typeface="Times New Roman" panose="02020603050405020304" pitchFamily="18" charset="0"/>
              </a:rPr>
              <a:t>Khoảng</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cách</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giữa</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các</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chữ</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như</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thế</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nào</a:t>
            </a:r>
            <a:r>
              <a:rPr lang="en-US" sz="2400" dirty="0">
                <a:latin typeface="Times New Roman" panose="02020603050405020304" pitchFamily="18" charset="0"/>
                <a:ea typeface="Arial-Rounded" pitchFamily="34" charset="0"/>
                <a:cs typeface="Times New Roman" panose="02020603050405020304" pitchFamily="18" charset="0"/>
              </a:rPr>
              <a:t>?</a:t>
            </a:r>
          </a:p>
        </p:txBody>
      </p:sp>
      <p:sp>
        <p:nvSpPr>
          <p:cNvPr id="27" name="TextBox 26"/>
          <p:cNvSpPr txBox="1"/>
          <p:nvPr/>
        </p:nvSpPr>
        <p:spPr>
          <a:xfrm>
            <a:off x="978504" y="3582159"/>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Times New Roman" panose="02020603050405020304" pitchFamily="18" charset="0"/>
                <a:ea typeface="Arial-Rounded" pitchFamily="34" charset="0"/>
                <a:cs typeface="Times New Roman" panose="02020603050405020304" pitchFamily="18" charset="0"/>
              </a:rPr>
              <a:t>Ngoài ra, những chữ nào trong bài cần viết hoa? Vì sao?</a:t>
            </a:r>
          </a:p>
        </p:txBody>
      </p:sp>
      <p:sp>
        <p:nvSpPr>
          <p:cNvPr id="2" name="TextBox 1"/>
          <p:cNvSpPr txBox="1"/>
          <p:nvPr/>
        </p:nvSpPr>
        <p:spPr>
          <a:xfrm>
            <a:off x="5088255" y="712153"/>
            <a:ext cx="259080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liên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hoan</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ppt_x"/>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859769"/>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55314" y="3982932"/>
              <a:ext cx="8983078" cy="1480512"/>
            </a:xfrm>
            <a:prstGeom prst="rect">
              <a:avLst/>
            </a:prstGeom>
          </p:spPr>
          <p:txBody>
            <a:bodyPr wrap="square">
              <a:spAutoFit/>
            </a:bodyPr>
            <a:lstStyle/>
            <a:p>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Buổi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a:t>
              </a:r>
            </a:p>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Chọn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ngữ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để</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hoàn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thiện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vở</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5" name="Rectangle 4"/>
          <p:cNvSpPr/>
          <p:nvPr/>
        </p:nvSpPr>
        <p:spPr>
          <a:xfrm>
            <a:off x="100706" y="1830224"/>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Times New Roman" panose="02020603050405020304" pitchFamily="18" charset="0"/>
                <a:ea typeface="Arial-Rounded" pitchFamily="34" charset="0"/>
                <a:cs typeface="Times New Roman" panose="02020603050405020304" pitchFamily="18" charset="0"/>
              </a:rPr>
              <a:t>Buổi</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tối</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gia</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đình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em</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thường</a:t>
            </a:r>
            <a:r>
              <a:rPr lang="en-US" sz="3200" dirty="0">
                <a:latin typeface="Times New Roman" panose="02020603050405020304" pitchFamily="18" charset="0"/>
                <a:ea typeface="Arial-Rounded" pitchFamily="34" charset="0"/>
                <a:cs typeface="Times New Roman" panose="02020603050405020304" pitchFamily="18" charset="0"/>
              </a:rPr>
              <a:t> (……………) </a:t>
            </a:r>
            <a:r>
              <a:rPr lang="en-US" sz="3200" dirty="0" err="1">
                <a:latin typeface="Times New Roman" panose="02020603050405020304" pitchFamily="18" charset="0"/>
                <a:ea typeface="Arial-Rounded" pitchFamily="34" charset="0"/>
                <a:cs typeface="Times New Roman" panose="02020603050405020304" pitchFamily="18" charset="0"/>
              </a:rPr>
              <a:t>bên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nhau</a:t>
            </a:r>
            <a:r>
              <a:rPr lang="en-US" sz="3200" dirty="0">
                <a:latin typeface="Times New Roman" panose="02020603050405020304" pitchFamily="18" charset="0"/>
                <a:ea typeface="Arial-Rounded"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endParaRPr lang="vi-VN" sz="32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FD9634F9-5549-45B2-B9C2-02633E988A71}"/>
              </a:ext>
            </a:extLst>
          </p:cNvPr>
          <p:cNvSpPr/>
          <p:nvPr/>
        </p:nvSpPr>
        <p:spPr>
          <a:xfrm>
            <a:off x="25977" y="4182252"/>
            <a:ext cx="1421823" cy="584775"/>
          </a:xfrm>
          <a:prstGeom prst="rect">
            <a:avLst/>
          </a:prstGeom>
        </p:spPr>
        <p:txBody>
          <a:bodyPr wrap="square">
            <a:spAutoFit/>
          </a:bodyPr>
          <a:lstStyle/>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sp>
        <p:nvSpPr>
          <p:cNvPr id="6" name="TextBox 5"/>
          <p:cNvSpPr txBox="1"/>
          <p:nvPr/>
        </p:nvSpPr>
        <p:spPr>
          <a:xfrm>
            <a:off x="3886200" y="911369"/>
            <a:ext cx="20574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quây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881610" y="919789"/>
            <a:ext cx="2743204"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quây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quần</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830948"/>
          </a:xfrm>
          <a:prstGeom prst="rect">
            <a:avLst/>
          </a:prstGeom>
          <a:noFill/>
        </p:spPr>
        <p:txBody>
          <a:bodyPr wrap="square" lIns="91391" tIns="45696" rIns="91391" bIns="45696" rtlCol="0">
            <a:spAutoFit/>
          </a:bodyPr>
          <a:lstStyle/>
          <a:p>
            <a:pPr algn="just"/>
            <a:r>
              <a:rPr lang="en-US" sz="2400" b="1" dirty="0">
                <a:latin typeface="Times New Roman" panose="02020603050405020304" pitchFamily="18" charset="0"/>
                <a:ea typeface="Arial-Rounded" pitchFamily="34" charset="0"/>
                <a:cs typeface="Times New Roman" panose="02020603050405020304" pitchFamily="18" charset="0"/>
              </a:rPr>
              <a:t>Quan </a:t>
            </a:r>
            <a:r>
              <a:rPr lang="en-US" sz="2400" b="1" dirty="0" err="1">
                <a:latin typeface="Times New Roman" panose="02020603050405020304" pitchFamily="18" charset="0"/>
                <a:ea typeface="Arial-Rounded" pitchFamily="34" charset="0"/>
                <a:cs typeface="Times New Roman" panose="02020603050405020304" pitchFamily="18" charset="0"/>
              </a:rPr>
              <a:t>sát</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tranh</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và</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dùng</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từ</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ngữ</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trong</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khung</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để</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nói</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theo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tranh</a:t>
            </a:r>
            <a:endParaRPr lang="en-US" sz="2400" b="1" dirty="0">
              <a:latin typeface="Times New Roman" panose="02020603050405020304" pitchFamily="18" charset="0"/>
              <a:ea typeface="Arial-Rounded"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endParaRPr lang="vi-VN"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A93AA08-583C-4F5A-95A2-6EE4F809DD7F}"/>
              </a:ext>
            </a:extLst>
          </p:cNvPr>
          <p:cNvSpPr txBox="1"/>
          <p:nvPr/>
        </p:nvSpPr>
        <p:spPr>
          <a:xfrm>
            <a:off x="3913742" y="4472285"/>
            <a:ext cx="52578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Nam ra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4" y="1809750"/>
            <a:ext cx="8489399"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266950"/>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Times New Roman" panose="02020603050405020304" pitchFamily="18" charset="0"/>
                <a:ea typeface="Arial-Rounded" pitchFamily="34" charset="0"/>
                <a:cs typeface="Times New Roman" panose="02020603050405020304" pitchFamily="18" charset="0"/>
              </a:rPr>
              <a:t>Nghe </a:t>
            </a:r>
            <a:r>
              <a:rPr lang="en-US" sz="2400" b="1" dirty="0" err="1">
                <a:latin typeface="Times New Roman" panose="02020603050405020304" pitchFamily="18" charset="0"/>
                <a:ea typeface="Arial-Rounded" pitchFamily="34" charset="0"/>
                <a:cs typeface="Times New Roman" panose="02020603050405020304" pitchFamily="18" charset="0"/>
              </a:rPr>
              <a:t>viết</a:t>
            </a:r>
            <a:endParaRPr lang="en-US" sz="2400" b="1" dirty="0">
              <a:latin typeface="Times New Roman" panose="02020603050405020304" pitchFamily="18" charset="0"/>
              <a:ea typeface="Arial-Rounded"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quây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FD9634F9-5549-45B2-B9C2-02633E988A71}"/>
              </a:ext>
            </a:extLst>
          </p:cNvPr>
          <p:cNvSpPr/>
          <p:nvPr/>
        </p:nvSpPr>
        <p:spPr>
          <a:xfrm>
            <a:off x="76200" y="3587175"/>
            <a:ext cx="77724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Chọn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phù</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hợp</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thay</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bông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hoa</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8" name="Subtitle 2">
            <a:extLst>
              <a:ext uri="{FF2B5EF4-FFF2-40B4-BE49-F238E27FC236}">
                <a16:creationId xmlns:a16="http://schemas.microsoft.com/office/drawing/2014/main" xmlns="" id="{2EA801F2-EA46-4020-91DC-1B5EEB61163A}"/>
              </a:ext>
            </a:extLst>
          </p:cNvPr>
          <p:cNvSpPr txBox="1">
            <a:spLocks noChangeArrowheads="1"/>
          </p:cNvSpPr>
          <p:nvPr/>
        </p:nvSpPr>
        <p:spPr bwMode="auto">
          <a:xfrm>
            <a:off x="304800" y="815515"/>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mj-lt"/>
              </a:rPr>
              <a:t>gi</a:t>
            </a:r>
            <a:r>
              <a:rPr lang="vi-VN" altLang="en-US" sz="2800" dirty="0">
                <a:latin typeface="+mj-lt"/>
              </a:rPr>
              <a:t> hay </a:t>
            </a:r>
            <a:r>
              <a:rPr lang="vi-VN" altLang="en-US" sz="2800" i="1" dirty="0">
                <a:latin typeface="+mj-lt"/>
              </a:rPr>
              <a:t>d </a:t>
            </a:r>
            <a:r>
              <a:rPr lang="vi-VN" altLang="en-US" sz="2800" dirty="0">
                <a:latin typeface=".VnAvant" panose="020B7200000000000000" pitchFamily="34" charset="0"/>
              </a:rPr>
              <a:t>?   </a:t>
            </a:r>
            <a:r>
              <a:rPr lang="vi-VN" altLang="en-US" sz="3200" dirty="0">
                <a:latin typeface="+mj-lt"/>
              </a:rPr>
              <a:t>đôi</a:t>
            </a:r>
            <a:r>
              <a:rPr lang="vi-VN" altLang="en-US" sz="3200" dirty="0">
                <a:solidFill>
                  <a:srgbClr val="FF0000"/>
                </a:solidFill>
                <a:latin typeface="+mj-lt"/>
              </a:rPr>
              <a:t>  gi</a:t>
            </a:r>
            <a:r>
              <a:rPr lang="vi-VN" altLang="en-US" sz="3200" dirty="0">
                <a:latin typeface="+mj-lt"/>
              </a:rPr>
              <a:t>ày</a:t>
            </a:r>
            <a:r>
              <a:rPr lang="en-US" altLang="en-US" sz="3200" dirty="0">
                <a:latin typeface="+mj-lt"/>
              </a:rPr>
              <a:t>;</a:t>
            </a:r>
            <a:r>
              <a:rPr lang="vi-VN" altLang="en-US" sz="3200" dirty="0">
                <a:latin typeface="+mj-lt"/>
              </a:rPr>
              <a:t>  nuôi</a:t>
            </a:r>
            <a:r>
              <a:rPr lang="vi-VN" altLang="en-US" sz="3200" dirty="0">
                <a:solidFill>
                  <a:srgbClr val="FF0000"/>
                </a:solidFill>
                <a:latin typeface="+mj-lt"/>
              </a:rPr>
              <a:t> </a:t>
            </a:r>
            <a:r>
              <a:rPr lang="en-US" altLang="en-US" sz="3200" dirty="0">
                <a:solidFill>
                  <a:srgbClr val="FF0000"/>
                </a:solidFill>
                <a:latin typeface="+mj-lt"/>
              </a:rPr>
              <a:t> </a:t>
            </a:r>
            <a:r>
              <a:rPr lang="vi-VN" altLang="en-US" sz="3200" dirty="0">
                <a:solidFill>
                  <a:srgbClr val="FF0000"/>
                </a:solidFill>
                <a:latin typeface="+mj-lt"/>
              </a:rPr>
              <a:t>d</a:t>
            </a:r>
            <a:r>
              <a:rPr lang="vi-VN" altLang="en-US" sz="3200" dirty="0">
                <a:latin typeface="+mj-lt"/>
              </a:rPr>
              <a:t>ưỡng</a:t>
            </a:r>
            <a:r>
              <a:rPr lang="en-US" altLang="en-US" sz="3200" dirty="0">
                <a:latin typeface="+mj-lt"/>
              </a:rPr>
              <a:t>;</a:t>
            </a:r>
            <a:r>
              <a:rPr lang="vi-VN" altLang="en-US" sz="3200" dirty="0">
                <a:latin typeface="+mj-lt"/>
              </a:rPr>
              <a:t>  </a:t>
            </a:r>
            <a:r>
              <a:rPr lang="en-US" altLang="en-US" sz="3200" dirty="0">
                <a:latin typeface="+mj-lt"/>
              </a:rPr>
              <a:t> </a:t>
            </a:r>
            <a:r>
              <a:rPr lang="vi-VN" altLang="en-US" sz="3200" dirty="0">
                <a:latin typeface="+mj-lt"/>
              </a:rPr>
              <a:t>tờ</a:t>
            </a:r>
            <a:r>
              <a:rPr lang="vi-VN" altLang="en-US" sz="3200" dirty="0">
                <a:solidFill>
                  <a:srgbClr val="FF0000"/>
                </a:solidFill>
                <a:latin typeface="+mj-lt"/>
              </a:rPr>
              <a:t>  gi</a:t>
            </a:r>
            <a:r>
              <a:rPr lang="vi-VN" altLang="en-US" sz="3200" dirty="0">
                <a:latin typeface="+mj-lt"/>
              </a:rPr>
              <a:t>ấy</a:t>
            </a:r>
          </a:p>
          <a:p>
            <a:pPr>
              <a:lnSpc>
                <a:spcPct val="150000"/>
              </a:lnSpc>
              <a:spcBef>
                <a:spcPts val="1000"/>
              </a:spcBef>
              <a:buFont typeface="Arial" panose="020B0604020202020204" pitchFamily="34" charset="0"/>
              <a:buAutoNum type="alphaLcPeriod"/>
            </a:pPr>
            <a:r>
              <a:rPr lang="vi-VN" altLang="en-US" sz="2800" i="1" dirty="0">
                <a:latin typeface="+mj-lt"/>
              </a:rPr>
              <a:t>ng</a:t>
            </a:r>
            <a:r>
              <a:rPr lang="vi-VN" altLang="en-US" sz="2800" dirty="0">
                <a:latin typeface="+mj-lt"/>
              </a:rPr>
              <a:t> hay </a:t>
            </a:r>
            <a:r>
              <a:rPr lang="vi-VN" altLang="en-US" sz="2800" i="1" dirty="0">
                <a:latin typeface="+mj-lt"/>
              </a:rPr>
              <a:t>ngh </a:t>
            </a:r>
            <a:r>
              <a:rPr lang="vi-VN" altLang="en-US" sz="2800" dirty="0">
                <a:latin typeface="+mj-lt"/>
              </a:rPr>
              <a:t>? </a:t>
            </a:r>
            <a:r>
              <a:rPr lang="vi-VN" altLang="en-US" sz="3200" dirty="0">
                <a:solidFill>
                  <a:srgbClr val="FF0000"/>
                </a:solidFill>
                <a:latin typeface="+mj-lt"/>
              </a:rPr>
              <a:t>ng</a:t>
            </a:r>
            <a:r>
              <a:rPr lang="vi-VN" altLang="en-US" sz="3200" dirty="0">
                <a:latin typeface="+mj-lt"/>
              </a:rPr>
              <a:t>ày lễ </a:t>
            </a:r>
            <a:r>
              <a:rPr lang="en-US" altLang="en-US" sz="3200" dirty="0">
                <a:latin typeface="+mj-lt"/>
              </a:rPr>
              <a:t>;</a:t>
            </a:r>
            <a:r>
              <a:rPr lang="vi-VN" altLang="en-US" sz="3200" dirty="0">
                <a:solidFill>
                  <a:srgbClr val="FF0000"/>
                </a:solidFill>
                <a:latin typeface="+mj-lt"/>
              </a:rPr>
              <a:t>ngh</a:t>
            </a:r>
            <a:r>
              <a:rPr lang="vi-VN" altLang="en-US" sz="3200" dirty="0">
                <a:latin typeface="+mj-lt"/>
              </a:rPr>
              <a:t>e nhạc </a:t>
            </a:r>
            <a:r>
              <a:rPr lang="en-US" altLang="en-US" sz="3200" dirty="0">
                <a:latin typeface="+mj-lt"/>
              </a:rPr>
              <a:t>;  </a:t>
            </a:r>
            <a:r>
              <a:rPr lang="vi-VN" altLang="en-US" sz="3200" dirty="0">
                <a:solidFill>
                  <a:srgbClr val="FF0000"/>
                </a:solidFill>
                <a:latin typeface="+mj-lt"/>
              </a:rPr>
              <a:t>ngh</a:t>
            </a:r>
            <a:r>
              <a:rPr lang="vi-VN" altLang="en-US" sz="3200" dirty="0">
                <a:latin typeface="+mj-lt"/>
              </a:rPr>
              <a:t>ỉ ngơi</a:t>
            </a:r>
            <a:endParaRPr lang="en-US" altLang="en-US" sz="3200" dirty="0">
              <a:latin typeface="+mj-lt"/>
            </a:endParaRPr>
          </a:p>
        </p:txBody>
      </p:sp>
      <p:sp>
        <p:nvSpPr>
          <p:cNvPr id="12" name="AutoShape 14" descr="daisy_button_pink_hb">
            <a:extLst>
              <a:ext uri="{FF2B5EF4-FFF2-40B4-BE49-F238E27FC236}">
                <a16:creationId xmlns:a16="http://schemas.microsoft.com/office/drawing/2014/main" xmlns="" id="{27E60B5B-7AEE-4D91-9BF7-9A03FFEEF885}"/>
              </a:ext>
            </a:extLst>
          </p:cNvPr>
          <p:cNvSpPr>
            <a:spLocks noChangeArrowheads="1"/>
          </p:cNvSpPr>
          <p:nvPr/>
        </p:nvSpPr>
        <p:spPr bwMode="auto">
          <a:xfrm>
            <a:off x="2997200" y="1775709"/>
            <a:ext cx="48895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a16="http://schemas.microsoft.com/office/drawing/2014/main" xmlns="" id="{A451DE4C-FB38-40A3-99E0-93BF227D906B}"/>
              </a:ext>
            </a:extLst>
          </p:cNvPr>
          <p:cNvSpPr>
            <a:spLocks noChangeArrowheads="1"/>
          </p:cNvSpPr>
          <p:nvPr/>
        </p:nvSpPr>
        <p:spPr bwMode="auto">
          <a:xfrm>
            <a:off x="4991928" y="1771596"/>
            <a:ext cx="313229"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a16="http://schemas.microsoft.com/office/drawing/2014/main" xmlns="" id="{8EF777D3-78BC-4CAD-A9C5-838A93561D59}"/>
              </a:ext>
            </a:extLst>
          </p:cNvPr>
          <p:cNvSpPr>
            <a:spLocks noChangeArrowheads="1"/>
          </p:cNvSpPr>
          <p:nvPr/>
        </p:nvSpPr>
        <p:spPr bwMode="auto">
          <a:xfrm>
            <a:off x="6979746" y="1771597"/>
            <a:ext cx="411654"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a16="http://schemas.microsoft.com/office/drawing/2014/main" xmlns="" id="{25C7E6EC-EDD1-4FFB-9B02-30C8743B0023}"/>
              </a:ext>
            </a:extLst>
          </p:cNvPr>
          <p:cNvSpPr>
            <a:spLocks noChangeArrowheads="1"/>
          </p:cNvSpPr>
          <p:nvPr/>
        </p:nvSpPr>
        <p:spPr bwMode="auto">
          <a:xfrm>
            <a:off x="2508250" y="2590340"/>
            <a:ext cx="48895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a16="http://schemas.microsoft.com/office/drawing/2014/main" xmlns="" id="{6387594C-73C3-48B5-AA06-35C5D69C9055}"/>
              </a:ext>
            </a:extLst>
          </p:cNvPr>
          <p:cNvSpPr>
            <a:spLocks noChangeArrowheads="1"/>
          </p:cNvSpPr>
          <p:nvPr/>
        </p:nvSpPr>
        <p:spPr bwMode="auto">
          <a:xfrm>
            <a:off x="3962401" y="2611685"/>
            <a:ext cx="609599"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a16="http://schemas.microsoft.com/office/drawing/2014/main" xmlns="" id="{429D88DE-1D64-40FF-8D77-4037B71A6AFE}"/>
              </a:ext>
            </a:extLst>
          </p:cNvPr>
          <p:cNvSpPr>
            <a:spLocks noChangeArrowheads="1"/>
          </p:cNvSpPr>
          <p:nvPr/>
        </p:nvSpPr>
        <p:spPr bwMode="auto">
          <a:xfrm>
            <a:off x="5915026" y="2571750"/>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3"/>
                                        </p:tgtEl>
                                        <p:attrNameLst>
                                          <p:attrName>ppt_w</p:attrName>
                                        </p:attrNameLst>
                                      </p:cBhvr>
                                      <p:tavLst>
                                        <p:tav tm="0">
                                          <p:val>
                                            <p:strVal val="ppt_w"/>
                                          </p:val>
                                        </p:tav>
                                        <p:tav tm="100000">
                                          <p:val>
                                            <p:fltVal val="0"/>
                                          </p:val>
                                        </p:tav>
                                      </p:tavLst>
                                    </p:anim>
                                    <p:anim calcmode="lin" valueType="num">
                                      <p:cBhvr>
                                        <p:cTn id="23" dur="1000"/>
                                        <p:tgtEl>
                                          <p:spTgt spid="13"/>
                                        </p:tgtEl>
                                        <p:attrNameLst>
                                          <p:attrName>ppt_h</p:attrName>
                                        </p:attrNameLst>
                                      </p:cBhvr>
                                      <p:tavLst>
                                        <p:tav tm="0">
                                          <p:val>
                                            <p:strVal val="ppt_h"/>
                                          </p:val>
                                        </p:tav>
                                        <p:tav tm="100000">
                                          <p:val>
                                            <p:fltVal val="0"/>
                                          </p:val>
                                        </p:tav>
                                      </p:tavLst>
                                    </p:anim>
                                    <p:anim calcmode="lin" valueType="num">
                                      <p:cBhvr>
                                        <p:cTn id="24" dur="1000"/>
                                        <p:tgtEl>
                                          <p:spTgt spid="13"/>
                                        </p:tgtEl>
                                        <p:attrNameLst>
                                          <p:attrName>style.rotation</p:attrName>
                                        </p:attrNameLst>
                                      </p:cBhvr>
                                      <p:tavLst>
                                        <p:tav tm="0">
                                          <p:val>
                                            <p:fltVal val="0"/>
                                          </p:val>
                                        </p:tav>
                                        <p:tav tm="100000">
                                          <p:val>
                                            <p:fltVal val="90"/>
                                          </p:val>
                                        </p:tav>
                                      </p:tavLst>
                                    </p:anim>
                                    <p:animEffect transition="out" filter="fade">
                                      <p:cBhvr>
                                        <p:cTn id="25" dur="1000"/>
                                        <p:tgtEl>
                                          <p:spTgt spid="13"/>
                                        </p:tgtEl>
                                      </p:cBhvr>
                                    </p:animEffect>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15"/>
                                        </p:tgtEl>
                                        <p:attrNameLst>
                                          <p:attrName>ppt_w</p:attrName>
                                        </p:attrNameLst>
                                      </p:cBhvr>
                                      <p:tavLst>
                                        <p:tav tm="0">
                                          <p:val>
                                            <p:strVal val="ppt_w"/>
                                          </p:val>
                                        </p:tav>
                                        <p:tav tm="100000">
                                          <p:val>
                                            <p:fltVal val="0"/>
                                          </p:val>
                                        </p:tav>
                                      </p:tavLst>
                                    </p:anim>
                                    <p:anim calcmode="lin" valueType="num">
                                      <p:cBhvr>
                                        <p:cTn id="39" dur="500"/>
                                        <p:tgtEl>
                                          <p:spTgt spid="15"/>
                                        </p:tgtEl>
                                        <p:attrNameLst>
                                          <p:attrName>ppt_h</p:attrName>
                                        </p:attrNameLst>
                                      </p:cBhvr>
                                      <p:tavLst>
                                        <p:tav tm="0">
                                          <p:val>
                                            <p:strVal val="ppt_h"/>
                                          </p:val>
                                        </p:tav>
                                        <p:tav tm="100000">
                                          <p:val>
                                            <p:strVal val="ppt_h"/>
                                          </p:val>
                                        </p:tav>
                                      </p:tavLst>
                                    </p:anim>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grpId="0" nodeType="clickEffect">
                                  <p:stCondLst>
                                    <p:cond delay="0"/>
                                  </p:stCondLst>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strVal val="ppt_h"/>
                                          </p:val>
                                        </p:tav>
                                      </p:tavLst>
                                    </p:anim>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0" nodeType="click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strVal val="ppt_h"/>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486</Words>
  <Application>Microsoft Office PowerPoint</Application>
  <PresentationFormat>On-screen Show (16:9)</PresentationFormat>
  <Paragraphs>45</Paragraphs>
  <Slides>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.VnAvant</vt:lpstr>
      <vt:lpstr>Arial-Rounded</vt:lpstr>
      <vt:lpstr>AvantGarde</vt:lpstr>
      <vt:lpstr>HP001 4H</vt:lpstr>
      <vt:lpstr>Arial</vt:lpstr>
      <vt:lpstr>Arial Rounded MT Bold</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194</cp:revision>
  <dcterms:created xsi:type="dcterms:W3CDTF">2020-12-08T15:48:47Z</dcterms:created>
  <dcterms:modified xsi:type="dcterms:W3CDTF">2025-02-11T14:34:46Z</dcterms:modified>
</cp:coreProperties>
</file>