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33"/>
  </p:notesMasterIdLst>
  <p:sldIdLst>
    <p:sldId id="281" r:id="rId4"/>
    <p:sldId id="318" r:id="rId5"/>
    <p:sldId id="319" r:id="rId6"/>
    <p:sldId id="261" r:id="rId7"/>
    <p:sldId id="292" r:id="rId8"/>
    <p:sldId id="294" r:id="rId9"/>
    <p:sldId id="297" r:id="rId10"/>
    <p:sldId id="298" r:id="rId11"/>
    <p:sldId id="306" r:id="rId12"/>
    <p:sldId id="299" r:id="rId13"/>
    <p:sldId id="320" r:id="rId14"/>
    <p:sldId id="321" r:id="rId15"/>
    <p:sldId id="322" r:id="rId16"/>
    <p:sldId id="323" r:id="rId17"/>
    <p:sldId id="324" r:id="rId18"/>
    <p:sldId id="300" r:id="rId19"/>
    <p:sldId id="301" r:id="rId20"/>
    <p:sldId id="302" r:id="rId21"/>
    <p:sldId id="325" r:id="rId22"/>
    <p:sldId id="307" r:id="rId23"/>
    <p:sldId id="326" r:id="rId24"/>
    <p:sldId id="327" r:id="rId25"/>
    <p:sldId id="309" r:id="rId26"/>
    <p:sldId id="310" r:id="rId27"/>
    <p:sldId id="311" r:id="rId28"/>
    <p:sldId id="312" r:id="rId29"/>
    <p:sldId id="314" r:id="rId30"/>
    <p:sldId id="317" r:id="rId31"/>
    <p:sldId id="316"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42" autoAdjust="0"/>
  </p:normalViewPr>
  <p:slideViewPr>
    <p:cSldViewPr snapToGrid="0">
      <p:cViewPr varScale="1">
        <p:scale>
          <a:sx n="81" d="100"/>
          <a:sy n="81" d="100"/>
        </p:scale>
        <p:origin x="82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13/2/2025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23</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13/2/2025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13/2/2025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6.wdp"/><Relationship Id="rId10" Type="http://schemas.openxmlformats.org/officeDocument/2006/relationships/image" Target="../media/image50.jpeg"/><Relationship Id="rId4" Type="http://schemas.openxmlformats.org/officeDocument/2006/relationships/image" Target="../media/image2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2.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6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7">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7">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8"/>
          <a:stretch>
            <a:fillRect/>
          </a:stretch>
        </p:blipFill>
        <p:spPr>
          <a:xfrm>
            <a:off x="897297" y="-14179"/>
            <a:ext cx="2066723" cy="1603387"/>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9"/>
          <a:stretch>
            <a:fillRect/>
          </a:stretch>
        </p:blipFill>
        <p:spPr>
          <a:xfrm>
            <a:off x="2623470" y="127062"/>
            <a:ext cx="6492803" cy="1999661"/>
          </a:xfrm>
          <a:prstGeom prst="rect">
            <a:avLst/>
          </a:prstGeom>
        </p:spPr>
      </p:pic>
      <p:sp>
        <p:nvSpPr>
          <p:cNvPr id="5" name="TextBox 4">
            <a:extLst>
              <a:ext uri="{FF2B5EF4-FFF2-40B4-BE49-F238E27FC236}">
                <a16:creationId xmlns:a16="http://schemas.microsoft.com/office/drawing/2014/main" id="{4C135306-F9C4-1A9F-CD4F-B46CFC81552F}"/>
              </a:ext>
            </a:extLst>
          </p:cNvPr>
          <p:cNvSpPr txBox="1"/>
          <p:nvPr/>
        </p:nvSpPr>
        <p:spPr>
          <a:xfrm>
            <a:off x="3295054" y="2345642"/>
            <a:ext cx="4835561" cy="1200329"/>
          </a:xfrm>
          <a:prstGeom prst="rect">
            <a:avLst/>
          </a:prstGeom>
          <a:noFill/>
        </p:spPr>
        <p:txBody>
          <a:bodyPr wrap="square">
            <a:spAutoFit/>
          </a:bodyPr>
          <a:lstStyle/>
          <a:p>
            <a:r>
              <a:rPr lang="en-US" sz="2400" b="1" cap="none" spc="0" dirty="0" err="1">
                <a:ln w="0"/>
                <a:solidFill>
                  <a:srgbClr val="2E75B6"/>
                </a:solidFill>
                <a:effectLst/>
                <a:latin typeface="Arial" panose="020B0604020202020204" pitchFamily="34" charset="0"/>
                <a:cs typeface="Arial" panose="020B0604020202020204" pitchFamily="34" charset="0"/>
              </a:rPr>
              <a:t>Giáo</a:t>
            </a:r>
            <a:r>
              <a:rPr lang="en-US" sz="2400" b="1" cap="none" spc="0" dirty="0">
                <a:ln w="0"/>
                <a:solidFill>
                  <a:srgbClr val="2E75B6"/>
                </a:solidFill>
                <a:effectLst/>
                <a:latin typeface="Arial" panose="020B0604020202020204" pitchFamily="34" charset="0"/>
                <a:cs typeface="Arial" panose="020B0604020202020204" pitchFamily="34" charset="0"/>
              </a:rPr>
              <a:t> </a:t>
            </a:r>
            <a:r>
              <a:rPr lang="en-US" sz="2400" b="1" cap="none" spc="0" dirty="0" err="1">
                <a:ln w="0"/>
                <a:solidFill>
                  <a:srgbClr val="2E75B6"/>
                </a:solidFill>
                <a:effectLst/>
                <a:latin typeface="Arial" panose="020B0604020202020204" pitchFamily="34" charset="0"/>
                <a:cs typeface="Arial" panose="020B0604020202020204" pitchFamily="34" charset="0"/>
              </a:rPr>
              <a:t>viên</a:t>
            </a:r>
            <a:r>
              <a:rPr lang="en-US" sz="2400" b="1" cap="none" spc="0" dirty="0">
                <a:ln w="0"/>
                <a:solidFill>
                  <a:srgbClr val="2E75B6"/>
                </a:solidFill>
                <a:effectLst/>
                <a:latin typeface="Arial" panose="020B0604020202020204" pitchFamily="34" charset="0"/>
                <a:cs typeface="Arial" panose="020B0604020202020204" pitchFamily="34" charset="0"/>
              </a:rPr>
              <a:t>  : </a:t>
            </a:r>
            <a:r>
              <a:rPr lang="en-US" sz="2400" b="1" cap="none" spc="0" dirty="0" err="1">
                <a:ln w="0"/>
                <a:solidFill>
                  <a:srgbClr val="2E75B6"/>
                </a:solidFill>
                <a:effectLst/>
                <a:latin typeface="Arial" panose="020B0604020202020204" pitchFamily="34" charset="0"/>
                <a:cs typeface="Arial" panose="020B0604020202020204" pitchFamily="34" charset="0"/>
              </a:rPr>
              <a:t>Đào</a:t>
            </a:r>
            <a:r>
              <a:rPr lang="en-US" sz="2400" b="1" cap="none" spc="0" dirty="0">
                <a:ln w="0"/>
                <a:solidFill>
                  <a:srgbClr val="2E75B6"/>
                </a:solidFill>
                <a:effectLst/>
                <a:latin typeface="Arial" panose="020B0604020202020204" pitchFamily="34" charset="0"/>
                <a:cs typeface="Arial" panose="020B0604020202020204" pitchFamily="34" charset="0"/>
              </a:rPr>
              <a:t> </a:t>
            </a:r>
            <a:r>
              <a:rPr lang="en-US" sz="2400" b="1" cap="none" spc="0" dirty="0" err="1">
                <a:ln w="0"/>
                <a:solidFill>
                  <a:srgbClr val="2E75B6"/>
                </a:solidFill>
                <a:effectLst/>
                <a:latin typeface="Arial" panose="020B0604020202020204" pitchFamily="34" charset="0"/>
                <a:cs typeface="Arial" panose="020B0604020202020204" pitchFamily="34" charset="0"/>
              </a:rPr>
              <a:t>Thị</a:t>
            </a:r>
            <a:r>
              <a:rPr lang="en-US" sz="2400" b="1" cap="none" spc="0" dirty="0">
                <a:ln w="0"/>
                <a:solidFill>
                  <a:srgbClr val="2E75B6"/>
                </a:solidFill>
                <a:effectLst/>
                <a:latin typeface="Arial" panose="020B0604020202020204" pitchFamily="34" charset="0"/>
                <a:cs typeface="Arial" panose="020B0604020202020204" pitchFamily="34" charset="0"/>
              </a:rPr>
              <a:t> </a:t>
            </a:r>
            <a:r>
              <a:rPr lang="en-US" sz="2400" b="1" cap="none" spc="0" dirty="0" err="1">
                <a:ln w="0"/>
                <a:solidFill>
                  <a:srgbClr val="2E75B6"/>
                </a:solidFill>
                <a:effectLst/>
                <a:latin typeface="Arial" panose="020B0604020202020204" pitchFamily="34" charset="0"/>
                <a:cs typeface="Arial" panose="020B0604020202020204" pitchFamily="34" charset="0"/>
              </a:rPr>
              <a:t>Thêu</a:t>
            </a:r>
            <a:endParaRPr lang="en-US" sz="2400" b="1" cap="none" spc="0" dirty="0">
              <a:ln w="0"/>
              <a:solidFill>
                <a:srgbClr val="2E75B6"/>
              </a:solidFill>
              <a:effectLst/>
              <a:latin typeface="Arial" panose="020B0604020202020204" pitchFamily="34" charset="0"/>
              <a:cs typeface="Arial" panose="020B0604020202020204" pitchFamily="34" charset="0"/>
            </a:endParaRPr>
          </a:p>
          <a:p>
            <a:r>
              <a:rPr lang="en-US" sz="2400" b="1" cap="none" spc="0" dirty="0">
                <a:ln w="0"/>
                <a:solidFill>
                  <a:srgbClr val="2E75B6"/>
                </a:solidFill>
                <a:effectLst/>
                <a:latin typeface="Arial" panose="020B0604020202020204" pitchFamily="34" charset="0"/>
                <a:cs typeface="Arial" panose="020B0604020202020204" pitchFamily="34" charset="0"/>
              </a:rPr>
              <a:t>Sinh </a:t>
            </a:r>
            <a:r>
              <a:rPr lang="en-US" sz="2400" b="1" cap="none" spc="0" dirty="0" err="1">
                <a:ln w="0"/>
                <a:solidFill>
                  <a:srgbClr val="2E75B6"/>
                </a:solidFill>
                <a:effectLst/>
                <a:latin typeface="Arial" panose="020B0604020202020204" pitchFamily="34" charset="0"/>
                <a:cs typeface="Arial" panose="020B0604020202020204" pitchFamily="34" charset="0"/>
              </a:rPr>
              <a:t>năm</a:t>
            </a:r>
            <a:r>
              <a:rPr lang="en-US" sz="2400" b="1" cap="none" spc="0" dirty="0">
                <a:ln w="0"/>
                <a:solidFill>
                  <a:srgbClr val="2E75B6"/>
                </a:solidFill>
                <a:effectLst/>
                <a:latin typeface="Arial" panose="020B0604020202020204" pitchFamily="34" charset="0"/>
                <a:cs typeface="Arial" panose="020B0604020202020204" pitchFamily="34" charset="0"/>
              </a:rPr>
              <a:t>  : 1992</a:t>
            </a:r>
          </a:p>
          <a:p>
            <a:r>
              <a:rPr lang="en-US" sz="2400" b="1" dirty="0" err="1">
                <a:ln w="0"/>
                <a:solidFill>
                  <a:srgbClr val="2E75B6"/>
                </a:solidFill>
                <a:latin typeface="Arial" panose="020B0604020202020204" pitchFamily="34" charset="0"/>
                <a:cs typeface="Arial" panose="020B0604020202020204" pitchFamily="34" charset="0"/>
              </a:rPr>
              <a:t>Trường</a:t>
            </a:r>
            <a:r>
              <a:rPr lang="en-US" sz="2400" b="1" dirty="0">
                <a:ln w="0"/>
                <a:solidFill>
                  <a:srgbClr val="2E75B6"/>
                </a:solidFill>
                <a:latin typeface="Arial" panose="020B0604020202020204" pitchFamily="34" charset="0"/>
                <a:cs typeface="Arial" panose="020B0604020202020204" pitchFamily="34" charset="0"/>
              </a:rPr>
              <a:t>      : </a:t>
            </a:r>
            <a:r>
              <a:rPr lang="en-US" sz="2400" b="1" dirty="0" err="1">
                <a:ln w="0"/>
                <a:solidFill>
                  <a:srgbClr val="2E75B6"/>
                </a:solidFill>
                <a:latin typeface="Arial" panose="020B0604020202020204" pitchFamily="34" charset="0"/>
                <a:cs typeface="Arial" panose="020B0604020202020204" pitchFamily="34" charset="0"/>
              </a:rPr>
              <a:t>Tiểu</a:t>
            </a:r>
            <a:r>
              <a:rPr lang="en-US" sz="2400" b="1" dirty="0">
                <a:ln w="0"/>
                <a:solidFill>
                  <a:srgbClr val="2E75B6"/>
                </a:solidFill>
                <a:latin typeface="Arial" panose="020B0604020202020204" pitchFamily="34" charset="0"/>
                <a:cs typeface="Arial" panose="020B0604020202020204" pitchFamily="34" charset="0"/>
              </a:rPr>
              <a:t> </a:t>
            </a:r>
            <a:r>
              <a:rPr lang="en-US" sz="2400" b="1" dirty="0" err="1">
                <a:ln w="0"/>
                <a:solidFill>
                  <a:srgbClr val="2E75B6"/>
                </a:solidFill>
                <a:latin typeface="Arial" panose="020B0604020202020204" pitchFamily="34" charset="0"/>
                <a:cs typeface="Arial" panose="020B0604020202020204" pitchFamily="34" charset="0"/>
              </a:rPr>
              <a:t>học</a:t>
            </a:r>
            <a:r>
              <a:rPr lang="en-US" sz="2400" b="1" dirty="0">
                <a:ln w="0"/>
                <a:solidFill>
                  <a:srgbClr val="2E75B6"/>
                </a:solidFill>
                <a:latin typeface="Arial" panose="020B0604020202020204" pitchFamily="34" charset="0"/>
                <a:cs typeface="Arial" panose="020B0604020202020204" pitchFamily="34" charset="0"/>
              </a:rPr>
              <a:t> </a:t>
            </a:r>
            <a:r>
              <a:rPr lang="en-US" sz="2400" b="1" dirty="0" err="1">
                <a:ln w="0"/>
                <a:solidFill>
                  <a:srgbClr val="2E75B6"/>
                </a:solidFill>
                <a:latin typeface="Arial" panose="020B0604020202020204" pitchFamily="34" charset="0"/>
                <a:cs typeface="Arial" panose="020B0604020202020204" pitchFamily="34" charset="0"/>
              </a:rPr>
              <a:t>Hòa</a:t>
            </a:r>
            <a:r>
              <a:rPr lang="en-US" sz="2400" b="1" dirty="0">
                <a:ln w="0"/>
                <a:solidFill>
                  <a:srgbClr val="2E75B6"/>
                </a:solidFill>
                <a:latin typeface="Arial" panose="020B0604020202020204" pitchFamily="34" charset="0"/>
                <a:cs typeface="Arial" panose="020B0604020202020204" pitchFamily="34" charset="0"/>
              </a:rPr>
              <a:t> </a:t>
            </a:r>
            <a:r>
              <a:rPr lang="en-US" sz="2400" b="1" dirty="0" err="1">
                <a:ln w="0"/>
                <a:solidFill>
                  <a:srgbClr val="2E75B6"/>
                </a:solidFill>
                <a:latin typeface="Arial" panose="020B0604020202020204" pitchFamily="34" charset="0"/>
                <a:cs typeface="Arial" panose="020B0604020202020204" pitchFamily="34" charset="0"/>
              </a:rPr>
              <a:t>Nghĩa</a:t>
            </a:r>
            <a:endParaRPr lang="en-US" sz="2400" b="1" cap="none" spc="0" dirty="0">
              <a:ln w="0"/>
              <a:solidFill>
                <a:srgbClr val="2E75B6"/>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Calibri" panose="020F0502020204030204" pitchFamily="34" charset="0"/>
                  <a:cs typeface="Calibri" panose="020F0502020204030204" pitchFamily="34"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1384996"/>
            </a:xfrm>
            <a:prstGeom prst="rect">
              <a:avLst/>
            </a:prstGeom>
            <a:noFill/>
          </p:spPr>
          <p:txBody>
            <a:bodyPr wrap="square">
              <a:spAutoFit/>
            </a:bodyPr>
            <a:lstStyle/>
            <a:p>
              <a:pPr algn="ctr" defTabSz="609630">
                <a:defRPr/>
              </a:pPr>
              <a:r>
                <a:rPr lang="en-US" sz="5400" b="1" dirty="0" err="1">
                  <a:solidFill>
                    <a:prstClr val="black"/>
                  </a:solidFill>
                  <a:latin typeface="Calibri" panose="020F0502020204030204" pitchFamily="34" charset="0"/>
                  <a:cs typeface="Calibri" panose="020F0502020204030204" pitchFamily="34" charset="0"/>
                </a:rPr>
                <a:t>trình</a:t>
              </a:r>
              <a:endParaRPr lang="vi-VN" sz="5400" b="1" dirty="0">
                <a:solidFill>
                  <a:prstClr val="black"/>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Calibri" panose="020F0502020204030204" pitchFamily="34"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2" y="1295959"/>
              <a:ext cx="715590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Chiếc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dũa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bông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1.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Hội thổi cơm thi ở làng Đồng Vân bắt nguồn từ đâu?</a:t>
            </a:r>
            <a:endParaRPr lang="en-US" sz="4800" b="1" dirty="0">
              <a:solidFill>
                <a:srgbClr val="00B050"/>
              </a:solidFill>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Hội thổi cơm thi của làng Đồng V</a:t>
            </a:r>
            <a:r>
              <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â</a:t>
            </a:r>
            <a:r>
              <a:rPr lang="vi-VN" sz="2800" b="1" dirty="0">
                <a:solidFill>
                  <a:srgbClr val="002060"/>
                </a:solidFill>
                <a:latin typeface="Cambria" panose="02040503050406030204" pitchFamily="18" charset="0"/>
                <a:ea typeface="Cambria" panose="02040503050406030204" pitchFamily="18" charset="0"/>
                <a:cs typeface="AvantGarde" panose="00000400000000000000" pitchFamily="2" charset="0"/>
              </a:rPr>
              <a:t>n bắt nguồn từ các cuộc trẩy quân đánh giặc của người Việt cổ bên bờ sông Đáy xưa.</a:t>
            </a:r>
            <a:endParaRPr lang="en-US" sz="28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B050"/>
                </a:solidFill>
                <a:latin typeface="Cambria" panose="02040503050406030204" pitchFamily="18" charset="0"/>
                <a:ea typeface="Cambria" panose="02040503050406030204" pitchFamily="18" charset="0"/>
                <a:cs typeface="Pattaya" panose="00000500000000000000" pitchFamily="2" charset="-34"/>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3.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Những việc làm đan xen cùng việc lấy lửa: vót tre thành đũa, giã thóc, giần sàng gạo, lấy nước, thổi cơm.</a:t>
            </a:r>
            <a:endParaRPr lang="en-US" sz="32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124970" y="2284187"/>
            <a:ext cx="4688230" cy="165825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0E7F1B98-4168-9916-BC8A-D14BFACE76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Lấy lửa</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661993"/>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Vót tre thành đũa bông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Cambria" panose="02040503050406030204" pitchFamily="18" charset="0"/>
                  <a:ea typeface="Cambria" panose="02040503050406030204" pitchFamily="18" charset="0"/>
                  <a:cs typeface="Pattaya" panose="00000500000000000000" pitchFamily="2" charset="-34"/>
                </a:rPr>
                <a:t>Giã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Lấy nước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Cambria" panose="02040503050406030204" pitchFamily="18" charset="0"/>
                <a:ea typeface="Cambria" panose="02040503050406030204" pitchFamily="18" charset="0"/>
                <a:cs typeface="Pattaya" panose="00000500000000000000" pitchFamily="2" charset="-34"/>
              </a:rPr>
              <a:t>4. </a:t>
            </a:r>
            <a:r>
              <a:rPr lang="vi-VN" sz="3200" b="1" dirty="0">
                <a:solidFill>
                  <a:srgbClr val="00B050"/>
                </a:solidFill>
                <a:latin typeface="Cambria" panose="02040503050406030204" pitchFamily="18" charset="0"/>
                <a:ea typeface="Cambria" panose="02040503050406030204" pitchFamily="18" charset="0"/>
                <a:cs typeface="Pattaya" panose="00000500000000000000" pitchFamily="2" charset="-34"/>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Chuẩn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Nấu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cơm</a:t>
            </a:r>
            <a:endParaRPr lang="en-US" sz="24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giải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a:t>
            </a:r>
            <a:endParaRPr lang="en-US" sz="24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Cambria" panose="02040503050406030204" pitchFamily="18" charset="0"/>
                <a:ea typeface="Cambria" panose="02040503050406030204" pitchFamily="18" charset="0"/>
                <a:cs typeface="Pattaya" panose="00000500000000000000" pitchFamily="2" charset="-34"/>
              </a:rPr>
              <a:t>5. </a:t>
            </a:r>
            <a:r>
              <a:rPr lang="vi-VN" sz="32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tác giả muốn nói điều gì qua bài đọc? Chọn câu trả lời dưới đây hoặc nêu ý kiến của em.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A. Ca ngợi nét đẹp truyền thống trong sinh hoạt văn hóa của người Việt Nam.</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B. Bộc lộ niềm tự hào về một nét đẹp văn hoá cổ truyền của dân tộc.</a:t>
            </a:r>
          </a:p>
          <a:p>
            <a:pPr lvl="0" algn="just"/>
            <a:r>
              <a:rPr lang="vi-VN" sz="3200" dirty="0">
                <a:solidFill>
                  <a:srgbClr val="002060"/>
                </a:solidFill>
                <a:latin typeface="Cambria" panose="02040503050406030204" pitchFamily="18" charset="0"/>
                <a:ea typeface="Cambria" panose="02040503050406030204" pitchFamily="18" charset="0"/>
                <a:cs typeface="Pattaya" panose="00000500000000000000" pitchFamily="2" charset="-34"/>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593918" y="313509"/>
            <a:ext cx="2710999"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Cambria" panose="02040503050406030204" pitchFamily="18" charset="0"/>
                <a:ea typeface="Cambria" panose="02040503050406030204" pitchFamily="18" charset="0"/>
                <a:cs typeface="Pattaya" panose="00000500000000000000" pitchFamily="2" charset="-34"/>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Cambria" panose="02040503050406030204" pitchFamily="18" charset="0"/>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Cambria" panose="02040503050406030204" pitchFamily="18" charset="0"/>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899104" y="43213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1</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2</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428322" cy="584775"/>
              </a:xfrm>
              <a:prstGeom prst="rect">
                <a:avLst/>
              </a:prstGeom>
              <a:noFill/>
            </p:spPr>
            <p:txBody>
              <a:bodyPr wrap="none" rtlCol="0">
                <a:spAutoFit/>
              </a:bodyPr>
              <a:lstStyle/>
              <a:p>
                <a:r>
                  <a:rPr lang="vi-VN" sz="3200" b="1" dirty="0">
                    <a:solidFill>
                      <a:schemeClr val="accent6">
                        <a:lumMod val="50000"/>
                      </a:schemeClr>
                    </a:solidFill>
                    <a:latin typeface="Cambria" panose="02040503050406030204" pitchFamily="18" charset="0"/>
                    <a:ea typeface="Cambria" panose="02040503050406030204" pitchFamily="18" charset="0"/>
                  </a:rPr>
                  <a:t>3</a:t>
                </a:r>
                <a:endParaRPr lang="en-US" sz="3200" b="1" dirty="0">
                  <a:solidFill>
                    <a:schemeClr val="accent6">
                      <a:lumMod val="50000"/>
                    </a:scheme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722710"/>
            <a:ext cx="11079480" cy="4893647"/>
          </a:xfrm>
          <a:prstGeom prst="rect">
            <a:avLst/>
          </a:prstGeom>
        </p:spPr>
        <p:txBody>
          <a:bodyPr wrap="square">
            <a:spAutoFit/>
          </a:bodyPr>
          <a:lstStyle/>
          <a:p>
            <a:pPr algn="ctr"/>
            <a:r>
              <a:rPr lang="vi-VN" sz="3600" b="1" dirty="0">
                <a:solidFill>
                  <a:schemeClr val="accent4"/>
                </a:solidFill>
                <a:latin typeface="#9Slide06 SVNBlow Brush" charset="0"/>
              </a:rPr>
              <a:t>HỘI THỔI CƠM THI Ở ĐỒNG VÂN</a:t>
            </a:r>
            <a:endParaRPr lang="vi-VN" sz="3600" dirty="0">
              <a:solidFill>
                <a:schemeClr val="accent4"/>
              </a:solidFill>
              <a:latin typeface="#9Slide06 SVNBlow Brush" charset="0"/>
            </a:endParaRPr>
          </a:p>
          <a:p>
            <a:pPr algn="just"/>
            <a:r>
              <a:rPr lang="vi-VN" sz="2400" dirty="0">
                <a:solidFill>
                  <a:srgbClr val="000000"/>
                </a:solidFill>
                <a:latin typeface="OpenSans"/>
              </a:rPr>
              <a:t>      </a:t>
            </a:r>
          </a:p>
          <a:p>
            <a:pPr algn="just"/>
            <a:r>
              <a:rPr lang="vi-VN" sz="2800" dirty="0">
                <a:solidFill>
                  <a:srgbClr val="000000"/>
                </a:solidFill>
                <a:ea typeface="AvantGarde" panose="00000400000000000000" pitchFamily="2" charset="0"/>
                <a:cs typeface="AvantGarde" panose="00000400000000000000" pitchFamily="2" charset="0"/>
              </a:rPr>
              <a:t>    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5" name="Picture 6" descr="Colorful numbers with clouds Container sticker - TenStickers">
            <a:extLst>
              <a:ext uri="{FF2B5EF4-FFF2-40B4-BE49-F238E27FC236}">
                <a16:creationId xmlns:a16="http://schemas.microsoft.com/office/drawing/2014/main" id="{CF04F008-759B-4934-9539-2F3F452E34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6260" y="1637567"/>
            <a:ext cx="577775" cy="5027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E05C7104-909D-4906-9EAA-F3420DBBAD63}"/>
              </a:ext>
            </a:extLst>
          </p:cNvPr>
          <p:cNvCxnSpPr>
            <a:cxnSpLocks/>
          </p:cNvCxnSpPr>
          <p:nvPr/>
        </p:nvCxnSpPr>
        <p:spPr>
          <a:xfrm flipH="1">
            <a:off x="4724400" y="2544216"/>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C230E58-651B-465D-A9EF-AD162E55D011}"/>
              </a:ext>
            </a:extLst>
          </p:cNvPr>
          <p:cNvCxnSpPr>
            <a:cxnSpLocks/>
          </p:cNvCxnSpPr>
          <p:nvPr/>
        </p:nvCxnSpPr>
        <p:spPr>
          <a:xfrm flipH="1">
            <a:off x="11513820" y="3429000"/>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D2A5944-2D7A-4A99-9172-E12E31EBE4F5}"/>
              </a:ext>
            </a:extLst>
          </p:cNvPr>
          <p:cNvCxnSpPr>
            <a:cxnSpLocks/>
          </p:cNvCxnSpPr>
          <p:nvPr/>
        </p:nvCxnSpPr>
        <p:spPr>
          <a:xfrm flipH="1">
            <a:off x="5029200" y="2125078"/>
            <a:ext cx="10820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39899D47-C9FD-4C81-BA85-FB9A00B0AE39}"/>
              </a:ext>
            </a:extLst>
          </p:cNvPr>
          <p:cNvCxnSpPr>
            <a:cxnSpLocks/>
          </p:cNvCxnSpPr>
          <p:nvPr/>
        </p:nvCxnSpPr>
        <p:spPr>
          <a:xfrm flipH="1">
            <a:off x="4488180" y="2498496"/>
            <a:ext cx="24155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9DDA8E6E-B081-43F6-BB8C-216F6E9D8782}"/>
              </a:ext>
            </a:extLst>
          </p:cNvPr>
          <p:cNvCxnSpPr>
            <a:cxnSpLocks/>
          </p:cNvCxnSpPr>
          <p:nvPr/>
        </p:nvCxnSpPr>
        <p:spPr>
          <a:xfrm flipH="1">
            <a:off x="7094220" y="2497632"/>
            <a:ext cx="18821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86ED79AC-1F57-4183-A883-2A17451C8A05}"/>
              </a:ext>
            </a:extLst>
          </p:cNvPr>
          <p:cNvCxnSpPr>
            <a:cxnSpLocks/>
          </p:cNvCxnSpPr>
          <p:nvPr/>
        </p:nvCxnSpPr>
        <p:spPr>
          <a:xfrm flipH="1">
            <a:off x="1653540" y="2925216"/>
            <a:ext cx="3070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1BF6F1A-C698-45FD-9495-0F8DC0C062B6}"/>
              </a:ext>
            </a:extLst>
          </p:cNvPr>
          <p:cNvCxnSpPr>
            <a:cxnSpLocks/>
          </p:cNvCxnSpPr>
          <p:nvPr/>
        </p:nvCxnSpPr>
        <p:spPr>
          <a:xfrm flipH="1">
            <a:off x="1684020" y="3367176"/>
            <a:ext cx="11658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AD65C2B7-6085-4B38-950C-8D9F22149348}"/>
              </a:ext>
            </a:extLst>
          </p:cNvPr>
          <p:cNvCxnSpPr>
            <a:cxnSpLocks/>
          </p:cNvCxnSpPr>
          <p:nvPr/>
        </p:nvCxnSpPr>
        <p:spPr>
          <a:xfrm flipH="1">
            <a:off x="3070860" y="3382416"/>
            <a:ext cx="14325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5CC02B2C-C1EF-4EF9-926D-3DA1517AD091}"/>
              </a:ext>
            </a:extLst>
          </p:cNvPr>
          <p:cNvCxnSpPr>
            <a:cxnSpLocks/>
          </p:cNvCxnSpPr>
          <p:nvPr/>
        </p:nvCxnSpPr>
        <p:spPr>
          <a:xfrm flipH="1">
            <a:off x="4861560" y="3382416"/>
            <a:ext cx="16002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9646BF5-1758-48C9-8361-923142A8CE09}"/>
              </a:ext>
            </a:extLst>
          </p:cNvPr>
          <p:cNvCxnSpPr>
            <a:cxnSpLocks/>
          </p:cNvCxnSpPr>
          <p:nvPr/>
        </p:nvCxnSpPr>
        <p:spPr>
          <a:xfrm flipH="1">
            <a:off x="8740140" y="3810000"/>
            <a:ext cx="87630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B0D2230-19E5-4282-8AC7-9415A0B65DDA}"/>
              </a:ext>
            </a:extLst>
          </p:cNvPr>
          <p:cNvCxnSpPr>
            <a:cxnSpLocks/>
          </p:cNvCxnSpPr>
          <p:nvPr/>
        </p:nvCxnSpPr>
        <p:spPr>
          <a:xfrm flipH="1">
            <a:off x="3188970" y="4251960"/>
            <a:ext cx="153543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9EE23510-8F8D-4196-867F-9DAE1BE76D2D}"/>
              </a:ext>
            </a:extLst>
          </p:cNvPr>
          <p:cNvCxnSpPr>
            <a:cxnSpLocks/>
          </p:cNvCxnSpPr>
          <p:nvPr/>
        </p:nvCxnSpPr>
        <p:spPr>
          <a:xfrm flipH="1">
            <a:off x="10991850" y="4251960"/>
            <a:ext cx="59055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D8BDBC-2CFE-4837-837F-EBA203BB4325}"/>
              </a:ext>
            </a:extLst>
          </p:cNvPr>
          <p:cNvCxnSpPr>
            <a:cxnSpLocks/>
          </p:cNvCxnSpPr>
          <p:nvPr/>
        </p:nvCxnSpPr>
        <p:spPr>
          <a:xfrm flipH="1">
            <a:off x="636270" y="4678680"/>
            <a:ext cx="243459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D8E276A5-30DB-46AF-82D7-2D088F8827E4}"/>
              </a:ext>
            </a:extLst>
          </p:cNvPr>
          <p:cNvCxnSpPr>
            <a:cxnSpLocks/>
          </p:cNvCxnSpPr>
          <p:nvPr/>
        </p:nvCxnSpPr>
        <p:spPr>
          <a:xfrm flipH="1">
            <a:off x="6663690" y="5090160"/>
            <a:ext cx="124587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25672A49-F0ED-4C77-92D0-A167597BE9A7}"/>
              </a:ext>
            </a:extLst>
          </p:cNvPr>
          <p:cNvCxnSpPr>
            <a:cxnSpLocks/>
          </p:cNvCxnSpPr>
          <p:nvPr/>
        </p:nvCxnSpPr>
        <p:spPr>
          <a:xfrm flipH="1">
            <a:off x="8117205" y="5090160"/>
            <a:ext cx="1499235"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017E5E1-8654-4A89-8679-A636462FD476}"/>
              </a:ext>
            </a:extLst>
          </p:cNvPr>
          <p:cNvCxnSpPr>
            <a:cxnSpLocks/>
          </p:cNvCxnSpPr>
          <p:nvPr/>
        </p:nvCxnSpPr>
        <p:spPr>
          <a:xfrm flipH="1">
            <a:off x="2161223" y="5532120"/>
            <a:ext cx="142017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6ACCC126-DB76-4896-A7B8-4BCE416E2735}"/>
              </a:ext>
            </a:extLst>
          </p:cNvPr>
          <p:cNvCxnSpPr>
            <a:cxnSpLocks/>
          </p:cNvCxnSpPr>
          <p:nvPr/>
        </p:nvCxnSpPr>
        <p:spPr>
          <a:xfrm flipH="1">
            <a:off x="5419726" y="5532120"/>
            <a:ext cx="1392554"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wipe(left)">
                                      <p:cBhvr>
                                        <p:cTn id="7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16565"/>
            <a:ext cx="12192000" cy="6883627"/>
          </a:xfrm>
          <a:prstGeom prst="rect">
            <a:avLst/>
          </a:prstGeom>
        </p:spPr>
      </p:pic>
      <p:sp>
        <p:nvSpPr>
          <p:cNvPr id="5" name="Rectangle: Rounded Corners 8">
            <a:extLst>
              <a:ext uri="{FF2B5EF4-FFF2-40B4-BE49-F238E27FC236}">
                <a16:creationId xmlns:a16="http://schemas.microsoft.com/office/drawing/2014/main" id="{91850990-88AD-48B7-800A-DEA331E55AD0}"/>
              </a:ext>
            </a:extLst>
          </p:cNvPr>
          <p:cNvSpPr/>
          <p:nvPr/>
        </p:nvSpPr>
        <p:spPr>
          <a:xfrm>
            <a:off x="4572000" y="365760"/>
            <a:ext cx="743272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ECCED66F-13E1-4DD6-8FF2-031E0CEAA056}"/>
              </a:ext>
            </a:extLst>
          </p:cNvPr>
          <p:cNvSpPr/>
          <p:nvPr/>
        </p:nvSpPr>
        <p:spPr>
          <a:xfrm>
            <a:off x="5687782" y="549026"/>
            <a:ext cx="5891356"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Đánh giá mục tiêu</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783579" y="165562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783579" y="281761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2)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Trình</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bày</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đ</a:t>
            </a:r>
            <a:r>
              <a:rPr lang="vi-VN"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ược</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nội</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dung, ý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nghĩa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của</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câu</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 </a:t>
            </a:r>
            <a:r>
              <a:rPr lang="en-SG" sz="3200" b="1" dirty="0" err="1">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chuyện</a:t>
            </a:r>
            <a:r>
              <a:rPr lang="en-SG"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rPr>
              <a:t>.</a:t>
            </a:r>
            <a:endParaRPr lang="en-US" sz="3200" b="1" dirty="0">
              <a:solidFill>
                <a:schemeClr val="tx1">
                  <a:lumMod val="95000"/>
                  <a:lumOff val="5000"/>
                </a:schemeClr>
              </a:solidFill>
              <a:latin typeface="Cambria" panose="02040503050406030204" pitchFamily="18" charset="0"/>
              <a:ea typeface="Cambria" panose="02040503050406030204" pitchFamily="18" charset="0"/>
              <a:cs typeface="AvantGarde" panose="00000400000000000000" pitchFamily="2" charset="0"/>
            </a:endParaRPr>
          </a:p>
        </p:txBody>
      </p:sp>
      <p:pic>
        <p:nvPicPr>
          <p:cNvPr id="9" name="Picture 2" descr="Cartoon dandelion Images, Stock Photos &amp;amp; Vectors | Shutterstock">
            <a:extLst>
              <a:ext uri="{FF2B5EF4-FFF2-40B4-BE49-F238E27FC236}">
                <a16:creationId xmlns:a16="http://schemas.microsoft.com/office/drawing/2014/main" id="{E1FC40DF-35BA-4DC9-803A-5CA465747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65550" y="1163393"/>
            <a:ext cx="1604010" cy="17273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dandelion Images, Stock Photos &amp;amp; Vectors | Shutterstock">
            <a:extLst>
              <a:ext uri="{FF2B5EF4-FFF2-40B4-BE49-F238E27FC236}">
                <a16:creationId xmlns:a16="http://schemas.microsoft.com/office/drawing/2014/main" id="{607B1FA0-5DFC-4CBE-A980-FE5FF5C228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4348905" y="2409634"/>
            <a:ext cx="1604010" cy="172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7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7"/>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Cambria" panose="02040503050406030204" pitchFamily="18" charset="0"/>
                <a:ea typeface="Cambria" panose="020405030504060302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Cambria" panose="02040503050406030204" pitchFamily="18" charset="0"/>
              <a:ea typeface="Cambria" panose="020405030504060302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610688" y="1290943"/>
            <a:ext cx="11079480" cy="483209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thổi cơm thi ở làng Đồng Vân bắt nguồn từ các cuộc trẩy quân đánh giặc của người Việt cổ bên bờ sông Đáy xưa.</a:t>
            </a:r>
          </a:p>
          <a:p>
            <a:pPr algn="just"/>
            <a:r>
              <a:rPr lang="en-US" sz="2800" dirty="0">
                <a:solidFill>
                  <a:srgbClr val="000000"/>
                </a:solidFill>
                <a:latin typeface="Cambria" panose="02040503050406030204" pitchFamily="18" charset="0"/>
                <a:ea typeface="Cambria" panose="02040503050406030204" pitchFamily="18" charset="0"/>
                <a:cs typeface="AvantGarde" panose="00000400000000000000" pitchFamily="2" charset="0"/>
              </a:rPr>
              <a:t>     </a:t>
            </a:r>
            <a:r>
              <a:rPr lang="vi-VN" sz="2800" dirty="0">
                <a:solidFill>
                  <a:srgbClr val="000000"/>
                </a:solidFill>
                <a:latin typeface="Cambria" panose="02040503050406030204" pitchFamily="18" charset="0"/>
                <a:ea typeface="Cambria" panose="02040503050406030204" pitchFamily="18" charset="0"/>
                <a:cs typeface="AvantGarde" panose="00000400000000000000" pitchFamily="2" charset="0"/>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p>
        </p:txBody>
      </p:sp>
      <p:pic>
        <p:nvPicPr>
          <p:cNvPr id="6" name="Picture 5">
            <a:extLst>
              <a:ext uri="{FF2B5EF4-FFF2-40B4-BE49-F238E27FC236}">
                <a16:creationId xmlns:a16="http://schemas.microsoft.com/office/drawing/2014/main" id="{CEE6A88A-188F-5541-CF20-E9DD1AE45B6B}"/>
              </a:ext>
            </a:extLst>
          </p:cNvPr>
          <p:cNvPicPr>
            <a:picLocks noChangeAspect="1"/>
          </p:cNvPicPr>
          <p:nvPr/>
        </p:nvPicPr>
        <p:blipFill>
          <a:blip r:embed="rId2"/>
          <a:stretch>
            <a:fillRect/>
          </a:stretch>
        </p:blipFill>
        <p:spPr>
          <a:xfrm>
            <a:off x="3093460" y="498088"/>
            <a:ext cx="6005080" cy="963251"/>
          </a:xfrm>
          <a:prstGeom prst="rect">
            <a:avLst/>
          </a:prstGeom>
        </p:spPr>
      </p:pic>
    </p:spTree>
    <p:extLst>
      <p:ext uri="{BB962C8B-B14F-4D97-AF65-F5344CB8AC3E}">
        <p14:creationId xmlns:p14="http://schemas.microsoft.com/office/powerpoint/2010/main" val="351215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5232F0-FB42-4A93-ACD6-833958EF1799}"/>
              </a:ext>
            </a:extLst>
          </p:cNvPr>
          <p:cNvSpPr/>
          <p:nvPr/>
        </p:nvSpPr>
        <p:spPr>
          <a:xfrm>
            <a:off x="556260" y="463630"/>
            <a:ext cx="11079480" cy="6001643"/>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Sau độ một giờ rưỡi, các nồi cơm được lần lượt trình trước cửa đình. Mỗi nồi cơm được đánh một số để giữ bí mật. Ban giám khảo chấm theo ba tiêu chí: cơm trắng, dẻo và không có cháy. Cuộc thi nào cũng hồi hộp và việc giật giải đã trở thành niềm tự hào khó có gì sánh nổi đối với dân làng.</a:t>
            </a:r>
          </a:p>
          <a:p>
            <a:pPr algn="r"/>
            <a:r>
              <a:rPr lang="vi-VN" sz="3200" dirty="0">
                <a:solidFill>
                  <a:srgbClr val="000000"/>
                </a:solidFill>
                <a:latin typeface="Cambria" panose="02040503050406030204" pitchFamily="18" charset="0"/>
                <a:ea typeface="Cambria" panose="02040503050406030204" pitchFamily="18" charset="0"/>
              </a:rPr>
              <a:t>(Theo Minh Nhương)</a:t>
            </a:r>
            <a:endParaRPr lang="vi-VN" sz="36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046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Cambria" panose="02040503050406030204" pitchFamily="18" charset="0"/>
                  <a:ea typeface="Cambria" panose="02040503050406030204" pitchFamily="18" charset="0"/>
                </a:rPr>
                <a:t>Đoạn</a:t>
              </a:r>
              <a:r>
                <a:rPr lang="en-US" sz="3600" b="1" u="sng" dirty="0">
                  <a:solidFill>
                    <a:srgbClr val="002060"/>
                  </a:solidFill>
                  <a:effectLst/>
                  <a:latin typeface="Cambria" panose="02040503050406030204" pitchFamily="18" charset="0"/>
                  <a:ea typeface="Cambria" panose="02040503050406030204" pitchFamily="18" charset="0"/>
                </a:rPr>
                <a:t> 2: </a:t>
              </a:r>
              <a:r>
                <a:rPr lang="en-US" sz="2800" b="1" dirty="0" err="1">
                  <a:effectLst/>
                  <a:latin typeface="Cambria" panose="02040503050406030204" pitchFamily="18" charset="0"/>
                  <a:ea typeface="Cambria" panose="02040503050406030204" pitchFamily="18" charset="0"/>
                </a:rPr>
                <a:t>Tiếp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theo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người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xem</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hội</a:t>
              </a:r>
              <a:endParaRPr lang="en-US" sz="2800" b="1" i="1" dirty="0">
                <a:effectLst/>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Cambria" panose="02040503050406030204" pitchFamily="18" charset="0"/>
                  <a:ea typeface="Cambria" panose="02040503050406030204" pitchFamily="18" charset="0"/>
                </a:rPr>
                <a:t>Đoạn</a:t>
              </a:r>
              <a:r>
                <a:rPr lang="en-US" sz="2800" b="1" u="sng" dirty="0">
                  <a:solidFill>
                    <a:srgbClr val="002060"/>
                  </a:solidFill>
                  <a:effectLst/>
                  <a:latin typeface="Cambria" panose="02040503050406030204" pitchFamily="18" charset="0"/>
                  <a:ea typeface="Cambria" panose="02040503050406030204" pitchFamily="18" charset="0"/>
                </a:rPr>
                <a:t> 1:</a:t>
              </a:r>
            </a:p>
            <a:p>
              <a:pPr marL="0" marR="0" algn="ctr">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đầu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bắt</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đầu</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thổi</a:t>
              </a:r>
              <a:r>
                <a:rPr lang="en-US" sz="2800" b="1" i="1" dirty="0">
                  <a:effectLst/>
                  <a:latin typeface="Cambria" panose="02040503050406030204" pitchFamily="18" charset="0"/>
                  <a:ea typeface="Cambria" panose="02040503050406030204" pitchFamily="18" charset="0"/>
                </a:rPr>
                <a:t> </a:t>
              </a:r>
              <a:r>
                <a:rPr lang="en-US" sz="2800" b="1" i="1" dirty="0" err="1">
                  <a:effectLst/>
                  <a:latin typeface="Cambria" panose="02040503050406030204" pitchFamily="18" charset="0"/>
                  <a:ea typeface="Cambria" panose="02040503050406030204" pitchFamily="18" charset="0"/>
                </a:rPr>
                <a:t>cơm</a:t>
              </a:r>
              <a:endParaRPr lang="en-US" sz="2800" b="1" i="1" dirty="0">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Cambria" panose="02040503050406030204" pitchFamily="18" charset="0"/>
                  <a:ea typeface="Cambria" panose="02040503050406030204" pitchFamily="18" charset="0"/>
                </a:rPr>
                <a:t>Đoạn</a:t>
              </a:r>
              <a:r>
                <a:rPr lang="en-US" sz="4000" b="1" u="sng" dirty="0">
                  <a:solidFill>
                    <a:srgbClr val="0070C0"/>
                  </a:solidFill>
                  <a:latin typeface="Cambria" panose="02040503050406030204" pitchFamily="18" charset="0"/>
                  <a:ea typeface="Cambria" panose="02040503050406030204" pitchFamily="18" charset="0"/>
                </a:rPr>
                <a:t> 3: </a:t>
              </a:r>
              <a:r>
                <a:rPr lang="en-US" sz="4000" b="1" dirty="0" err="1">
                  <a:latin typeface="Cambria" panose="02040503050406030204" pitchFamily="18" charset="0"/>
                  <a:ea typeface="Cambria" panose="02040503050406030204" pitchFamily="18" charset="0"/>
                </a:rPr>
                <a:t>Còn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lại</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trẩy quân</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thoăn th</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oắ</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iã thóc</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g</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iần sàng</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1308</Words>
  <Application>Microsoft Office PowerPoint</Application>
  <PresentationFormat>Widescreen</PresentationFormat>
  <Paragraphs>81</Paragraphs>
  <Slides>29</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#9Slide06 SVNBlow Brush</vt:lpstr>
      <vt:lpstr>Aptos</vt:lpstr>
      <vt:lpstr>Aptos Display</vt:lpstr>
      <vt:lpstr>Arial</vt:lpstr>
      <vt:lpstr>AvantGarde</vt:lpstr>
      <vt:lpstr>Calibri</vt:lpstr>
      <vt:lpstr>Cambria</vt:lpstr>
      <vt:lpstr>LNTH-LuoLuoNotangYuanTi 1</vt:lpstr>
      <vt:lpstr>OpenSans</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Administrator</cp:lastModifiedBy>
  <cp:revision>157</cp:revision>
  <dcterms:created xsi:type="dcterms:W3CDTF">2021-04-23T06:18:56Z</dcterms:created>
  <dcterms:modified xsi:type="dcterms:W3CDTF">2025-02-12T22:17:12Z</dcterms:modified>
</cp:coreProperties>
</file>