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5811-16F1-40FC-1039-1194D04B38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575305-5F13-C143-CFFF-7A31792E4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3030AC-28E7-743D-54D9-6674414473D3}"/>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5" name="Footer Placeholder 4">
            <a:extLst>
              <a:ext uri="{FF2B5EF4-FFF2-40B4-BE49-F238E27FC236}">
                <a16:creationId xmlns:a16="http://schemas.microsoft.com/office/drawing/2014/main" id="{6B229FDD-A815-5298-C8C3-977A182EF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63965-A7EC-4FB0-63D5-FCF587D26BCC}"/>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180125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03D13-CD4F-09B7-A0B7-4AD3EB3E90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446A45-1D89-5C2A-2E58-2FDE361799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B51B7-3153-BB93-6413-AAD88EFF4C05}"/>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5" name="Footer Placeholder 4">
            <a:extLst>
              <a:ext uri="{FF2B5EF4-FFF2-40B4-BE49-F238E27FC236}">
                <a16:creationId xmlns:a16="http://schemas.microsoft.com/office/drawing/2014/main" id="{232BD8ED-8550-FA7A-8D69-E4006F07D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8FCBF-B20E-5800-1414-573E1B513DDA}"/>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328968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153E39-51C5-A541-9013-8DAF692791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2DAFA0-CCE4-35C6-BA79-0357CD80D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86442-7AEC-8921-98E4-EF6549553429}"/>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5" name="Footer Placeholder 4">
            <a:extLst>
              <a:ext uri="{FF2B5EF4-FFF2-40B4-BE49-F238E27FC236}">
                <a16:creationId xmlns:a16="http://schemas.microsoft.com/office/drawing/2014/main" id="{7C3FAEDC-8E75-E7C9-113B-D8C5F841A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73D13-0210-062E-F2E9-EE2EDEEE202E}"/>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242795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FB32-8915-44F6-BA74-0DD1697DF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2A729-BF1D-605E-1F2F-C7845CA49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DDDCB-CE4B-A94C-54F1-C124208DDF8B}"/>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5" name="Footer Placeholder 4">
            <a:extLst>
              <a:ext uri="{FF2B5EF4-FFF2-40B4-BE49-F238E27FC236}">
                <a16:creationId xmlns:a16="http://schemas.microsoft.com/office/drawing/2014/main" id="{2B2A7A4E-AD66-F817-6109-90A96AC7F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75147-295A-AB76-3371-3634F1C8BD17}"/>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24805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7C65-0E11-5DB0-E22D-928DE0902B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30E770-2AAD-413F-E3FF-0B7F1691B2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7D4A7D-C52B-ED07-0ACE-CF0B1602C490}"/>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5" name="Footer Placeholder 4">
            <a:extLst>
              <a:ext uri="{FF2B5EF4-FFF2-40B4-BE49-F238E27FC236}">
                <a16:creationId xmlns:a16="http://schemas.microsoft.com/office/drawing/2014/main" id="{02BEEE1F-07CF-D589-46B6-A55B7B652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163B9-E84B-C440-E959-96EFA74D0AE0}"/>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60479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CA6-1D4E-8167-FFFA-8E590F2380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23E7E-5FEE-E5BB-F489-A3A91F5A7E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B9A3D8-DF48-8CD8-459F-8003157669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39F37C-BB00-74F2-E7C1-3E4286BB1111}"/>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6" name="Footer Placeholder 5">
            <a:extLst>
              <a:ext uri="{FF2B5EF4-FFF2-40B4-BE49-F238E27FC236}">
                <a16:creationId xmlns:a16="http://schemas.microsoft.com/office/drawing/2014/main" id="{1656B94E-4CF8-CCFA-41CA-D80C4B474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EB7DE-2074-0F1F-E4FD-DEC6780A18BC}"/>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362629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5DEB5-E622-2F7D-9C76-C419FB7A3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DFF429-C396-3895-E761-F4BF55764A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D9F686-87AD-62A3-3996-E91E233828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AF0FF8-510F-58A7-D73B-2E9737A98B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D2094-6667-804E-B744-63F717CA25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04F316-83AB-1493-CB43-E65564716B54}"/>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8" name="Footer Placeholder 7">
            <a:extLst>
              <a:ext uri="{FF2B5EF4-FFF2-40B4-BE49-F238E27FC236}">
                <a16:creationId xmlns:a16="http://schemas.microsoft.com/office/drawing/2014/main" id="{93E2CE6F-DBB8-B496-A59C-A0F5565D56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85ABA5-FDDB-09FC-CC61-B0577EDD736E}"/>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378404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04F4-50F4-D753-C9A4-AC151E2B4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F56932-FCF6-A888-D6FC-FB53EAE1B48F}"/>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4" name="Footer Placeholder 3">
            <a:extLst>
              <a:ext uri="{FF2B5EF4-FFF2-40B4-BE49-F238E27FC236}">
                <a16:creationId xmlns:a16="http://schemas.microsoft.com/office/drawing/2014/main" id="{67575CB7-AA58-5B9F-B6F9-235D3691C8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E6571D-718B-F8CB-E84D-961D51BB1C9A}"/>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44595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23110-A5B9-4465-4F5A-4E932094FEB0}"/>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3" name="Footer Placeholder 2">
            <a:extLst>
              <a:ext uri="{FF2B5EF4-FFF2-40B4-BE49-F238E27FC236}">
                <a16:creationId xmlns:a16="http://schemas.microsoft.com/office/drawing/2014/main" id="{E45AAF50-9CA7-467D-9595-468F1BEC06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6B4FDC-9E3F-4BA3-C0E5-75FDADFAB0E5}"/>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320238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B9AC-4EB9-00C9-3355-418B99641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89CD24-713E-2325-4155-C26ACDBD08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D1066B-0C26-F00E-2DEA-1BEEAEB15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FFE55-C14D-4E01-1A4E-AFB88BB2CEDA}"/>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6" name="Footer Placeholder 5">
            <a:extLst>
              <a:ext uri="{FF2B5EF4-FFF2-40B4-BE49-F238E27FC236}">
                <a16:creationId xmlns:a16="http://schemas.microsoft.com/office/drawing/2014/main" id="{B5B29ABA-D960-DF08-C1BA-EEC2FC0CF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69947-A525-05EE-13D8-6DF749B6F5EE}"/>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229134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91BC-21F6-789D-7CE6-8D2BBE428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7CD40E-28A8-9E4D-0F1B-B9821B0AC5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AD7A4-3EB3-F643-AE10-8C100D95E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BE85E-7DD9-443B-C97E-4DB50154E216}"/>
              </a:ext>
            </a:extLst>
          </p:cNvPr>
          <p:cNvSpPr>
            <a:spLocks noGrp="1"/>
          </p:cNvSpPr>
          <p:nvPr>
            <p:ph type="dt" sz="half" idx="10"/>
          </p:nvPr>
        </p:nvSpPr>
        <p:spPr/>
        <p:txBody>
          <a:bodyPr/>
          <a:lstStyle/>
          <a:p>
            <a:fld id="{85018285-A8E5-4718-A2F6-984398FA176F}" type="datetimeFigureOut">
              <a:rPr lang="en-US" smtClean="0"/>
              <a:t>2/11/2025</a:t>
            </a:fld>
            <a:endParaRPr lang="en-US"/>
          </a:p>
        </p:txBody>
      </p:sp>
      <p:sp>
        <p:nvSpPr>
          <p:cNvPr id="6" name="Footer Placeholder 5">
            <a:extLst>
              <a:ext uri="{FF2B5EF4-FFF2-40B4-BE49-F238E27FC236}">
                <a16:creationId xmlns:a16="http://schemas.microsoft.com/office/drawing/2014/main" id="{8AF16720-7BDB-D4A5-7A4B-DBCD6B448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A5EB7-CDFD-94FA-E634-D8DC06C6271F}"/>
              </a:ext>
            </a:extLst>
          </p:cNvPr>
          <p:cNvSpPr>
            <a:spLocks noGrp="1"/>
          </p:cNvSpPr>
          <p:nvPr>
            <p:ph type="sldNum" sz="quarter" idx="12"/>
          </p:nvPr>
        </p:nvSpPr>
        <p:spPr/>
        <p:txBody>
          <a:bodyPr/>
          <a:lstStyle/>
          <a:p>
            <a:fld id="{5831B276-47F3-4114-ADEF-DCC15DA80FD3}" type="slidenum">
              <a:rPr lang="en-US" smtClean="0"/>
              <a:t>‹#›</a:t>
            </a:fld>
            <a:endParaRPr lang="en-US"/>
          </a:p>
        </p:txBody>
      </p:sp>
    </p:spTree>
    <p:extLst>
      <p:ext uri="{BB962C8B-B14F-4D97-AF65-F5344CB8AC3E}">
        <p14:creationId xmlns:p14="http://schemas.microsoft.com/office/powerpoint/2010/main" val="26084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0AFD4-FC53-22EB-8F1E-C328C9923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0A7DF-A987-85BC-9040-752AA1FE2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D6441-D9F0-BE20-EBA8-87045C4C40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18285-A8E5-4718-A2F6-984398FA176F}" type="datetimeFigureOut">
              <a:rPr lang="en-US" smtClean="0"/>
              <a:t>2/11/2025</a:t>
            </a:fld>
            <a:endParaRPr lang="en-US"/>
          </a:p>
        </p:txBody>
      </p:sp>
      <p:sp>
        <p:nvSpPr>
          <p:cNvPr id="5" name="Footer Placeholder 4">
            <a:extLst>
              <a:ext uri="{FF2B5EF4-FFF2-40B4-BE49-F238E27FC236}">
                <a16:creationId xmlns:a16="http://schemas.microsoft.com/office/drawing/2014/main" id="{7A761D22-3941-E34E-B529-F3699F8686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9A9E55-D793-7E5D-674A-751B36412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1B276-47F3-4114-ADEF-DCC15DA80FD3}" type="slidenum">
              <a:rPr lang="en-US" smtClean="0"/>
              <a:t>‹#›</a:t>
            </a:fld>
            <a:endParaRPr lang="en-US"/>
          </a:p>
        </p:txBody>
      </p:sp>
    </p:spTree>
    <p:extLst>
      <p:ext uri="{BB962C8B-B14F-4D97-AF65-F5344CB8AC3E}">
        <p14:creationId xmlns:p14="http://schemas.microsoft.com/office/powerpoint/2010/main" val="393484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9EFBD1-C7EF-1699-E852-091DF72CAF83}"/>
              </a:ext>
            </a:extLst>
          </p:cNvPr>
          <p:cNvSpPr>
            <a:spLocks noGrp="1"/>
          </p:cNvSpPr>
          <p:nvPr>
            <p:ph type="subTitle" idx="1"/>
          </p:nvPr>
        </p:nvSpPr>
        <p:spPr>
          <a:xfrm>
            <a:off x="1524000" y="830701"/>
            <a:ext cx="9144000" cy="3586553"/>
          </a:xfrm>
        </p:spPr>
        <p:txBody>
          <a:bodyPr>
            <a:normAutofit/>
          </a:bodyPr>
          <a:lstStyle/>
          <a:p>
            <a:r>
              <a:rPr lang="en-US" sz="3600" b="1" dirty="0">
                <a:solidFill>
                  <a:srgbClr val="FF0000"/>
                </a:solidFill>
                <a:latin typeface="Bahnschrift Condensed" panose="020B0502040204020203" pitchFamily="34" charset="0"/>
                <a:cs typeface="Times New Roman" panose="02020603050405020304" pitchFamily="18" charset="0"/>
              </a:rPr>
              <a:t>KHOA HỌC 5</a:t>
            </a:r>
          </a:p>
          <a:p>
            <a:r>
              <a:rPr lang="en-US" sz="4800" b="1" dirty="0">
                <a:solidFill>
                  <a:srgbClr val="FF0000"/>
                </a:solidFill>
                <a:latin typeface="Times New Roman" panose="02020603050405020304" pitchFamily="18" charset="0"/>
                <a:cs typeface="Times New Roman" panose="02020603050405020304" pitchFamily="18" charset="0"/>
              </a:rPr>
              <a:t>HỖN HỢP VÀ DUNG DỊCH</a:t>
            </a:r>
          </a:p>
          <a:p>
            <a:r>
              <a:rPr lang="en-US" sz="2800" b="1" dirty="0">
                <a:latin typeface="Ink Free" panose="03080402000500000000" pitchFamily="66" charset="0"/>
                <a:cs typeface="Times New Roman" panose="02020603050405020304" pitchFamily="18" charset="0"/>
              </a:rPr>
              <a:t>GV: VŨ THỊ HOÀI</a:t>
            </a:r>
          </a:p>
          <a:p>
            <a:r>
              <a:rPr lang="en-US" sz="2800" b="1" dirty="0">
                <a:latin typeface="Ink Free" panose="03080402000500000000" pitchFamily="66" charset="0"/>
                <a:cs typeface="Times New Roman" panose="02020603050405020304" pitchFamily="18" charset="0"/>
              </a:rPr>
              <a:t>TRƯỜNG TH HOÀ NGHĨA</a:t>
            </a:r>
          </a:p>
          <a:p>
            <a:endParaRPr lang="en-US" sz="3600" b="1" dirty="0">
              <a:solidFill>
                <a:srgbClr val="FF0000"/>
              </a:solidFill>
              <a:latin typeface="Times New Roman" panose="02020603050405020304" pitchFamily="18" charset="0"/>
              <a:cs typeface="Times New Roman" panose="02020603050405020304" pitchFamily="18" charset="0"/>
            </a:endParaRPr>
          </a:p>
          <a:p>
            <a:endParaRPr lang="en-US" sz="3600" b="1" dirty="0">
              <a:solidFill>
                <a:srgbClr val="FF0000"/>
              </a:solidFill>
              <a:latin typeface="Times New Roman" panose="02020603050405020304" pitchFamily="18" charset="0"/>
              <a:cs typeface="Times New Roman" panose="02020603050405020304" pitchFamily="18" charset="0"/>
            </a:endParaRPr>
          </a:p>
          <a:p>
            <a:endParaRPr lang="en-US" sz="3600" b="1" dirty="0">
              <a:latin typeface="Times New Roman" panose="02020603050405020304" pitchFamily="18" charset="0"/>
              <a:cs typeface="Times New Roman" panose="02020603050405020304" pitchFamily="18" charset="0"/>
            </a:endParaRPr>
          </a:p>
        </p:txBody>
      </p:sp>
      <p:sp>
        <p:nvSpPr>
          <p:cNvPr id="4" name="Freeform 2">
            <a:extLst>
              <a:ext uri="{FF2B5EF4-FFF2-40B4-BE49-F238E27FC236}">
                <a16:creationId xmlns:a16="http://schemas.microsoft.com/office/drawing/2014/main" id="{EAF91565-0EA5-B676-A9C1-D175B9EC0D52}"/>
              </a:ext>
            </a:extLst>
          </p:cNvPr>
          <p:cNvSpPr/>
          <p:nvPr/>
        </p:nvSpPr>
        <p:spPr>
          <a:xfrm rot="522943">
            <a:off x="871055" y="2786727"/>
            <a:ext cx="2391858" cy="3733838"/>
          </a:xfrm>
          <a:custGeom>
            <a:avLst/>
            <a:gdLst/>
            <a:ahLst/>
            <a:cxnLst/>
            <a:rect l="l" t="t" r="r" b="b"/>
            <a:pathLst>
              <a:path w="3991356" h="8229600">
                <a:moveTo>
                  <a:pt x="0" y="0"/>
                </a:moveTo>
                <a:lnTo>
                  <a:pt x="3991356" y="0"/>
                </a:lnTo>
                <a:lnTo>
                  <a:pt x="3991356" y="8229600"/>
                </a:lnTo>
                <a:lnTo>
                  <a:pt x="0" y="8229600"/>
                </a:lnTo>
                <a:lnTo>
                  <a:pt x="0" y="0"/>
                </a:lnTo>
                <a:close/>
              </a:path>
            </a:pathLst>
          </a:custGeom>
          <a:blipFill>
            <a:blip r:embed="rId2"/>
            <a:stretch>
              <a:fillRect/>
            </a:stretch>
          </a:blipFill>
        </p:spPr>
        <p:txBody>
          <a:bodyPr/>
          <a:lstStyle/>
          <a:p>
            <a:endParaRPr lang="en-US"/>
          </a:p>
        </p:txBody>
      </p:sp>
      <p:sp>
        <p:nvSpPr>
          <p:cNvPr id="5" name="Freeform 2">
            <a:extLst>
              <a:ext uri="{FF2B5EF4-FFF2-40B4-BE49-F238E27FC236}">
                <a16:creationId xmlns:a16="http://schemas.microsoft.com/office/drawing/2014/main" id="{C6BF7878-AE8E-9AA9-0FED-C20457ECCDA6}"/>
              </a:ext>
            </a:extLst>
          </p:cNvPr>
          <p:cNvSpPr/>
          <p:nvPr/>
        </p:nvSpPr>
        <p:spPr>
          <a:xfrm>
            <a:off x="8417430" y="332510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6" name="Freeform 4">
            <a:extLst>
              <a:ext uri="{FF2B5EF4-FFF2-40B4-BE49-F238E27FC236}">
                <a16:creationId xmlns:a16="http://schemas.microsoft.com/office/drawing/2014/main" id="{8D1449FD-6AC6-7E77-93E5-62A090871452}"/>
              </a:ext>
            </a:extLst>
          </p:cNvPr>
          <p:cNvSpPr/>
          <p:nvPr/>
        </p:nvSpPr>
        <p:spPr>
          <a:xfrm>
            <a:off x="4148072" y="3404770"/>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3">
            <a:extLst>
              <a:ext uri="{FF2B5EF4-FFF2-40B4-BE49-F238E27FC236}">
                <a16:creationId xmlns:a16="http://schemas.microsoft.com/office/drawing/2014/main" id="{2C71D7FE-B9F9-270F-A201-3863D4423F04}"/>
              </a:ext>
            </a:extLst>
          </p:cNvPr>
          <p:cNvSpPr/>
          <p:nvPr/>
        </p:nvSpPr>
        <p:spPr>
          <a:xfrm>
            <a:off x="5904523" y="4685524"/>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38842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28AD40-25B4-5252-2D9E-D88AE1892FD3}"/>
              </a:ext>
            </a:extLst>
          </p:cNvPr>
          <p:cNvSpPr txBox="1"/>
          <p:nvPr/>
        </p:nvSpPr>
        <p:spPr>
          <a:xfrm>
            <a:off x="745588" y="1764810"/>
            <a:ext cx="10944663" cy="3416320"/>
          </a:xfrm>
          <a:prstGeom prst="rect">
            <a:avLst/>
          </a:prstGeom>
          <a:noFill/>
        </p:spPr>
        <p:txBody>
          <a:bodyPr wrap="square" rtlCol="0">
            <a:spAutoFit/>
          </a:bodyPr>
          <a:lstStyle/>
          <a:p>
            <a:pPr lvl="0" algn="just"/>
            <a:r>
              <a:rPr lang="en-US" sz="2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Hỗn hợp được tạo thành từ hai hay nhiều chất trộn lẫn với nhau. Trong hỗn hợp, mỗi chất giữ nguyên tính chất của nó.</a:t>
            </a:r>
          </a:p>
          <a:p>
            <a:pPr lvl="0" algn="just"/>
            <a:r>
              <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Hỗn hợp chất lỏng với chất rắn hoà tan, phân bố đều hoặc hỗn hợp chất lỏng với chất lỏng hoà tan, phân bố đều vào nhau tạo thành dung dịch.</a:t>
            </a:r>
          </a:p>
        </p:txBody>
      </p:sp>
    </p:spTree>
    <p:extLst>
      <p:ext uri="{BB962C8B-B14F-4D97-AF65-F5344CB8AC3E}">
        <p14:creationId xmlns:p14="http://schemas.microsoft.com/office/powerpoint/2010/main" val="29017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事情, 物体&#10;&#10;已生成极高可信度的说明">
            <a:extLst>
              <a:ext uri="{FF2B5EF4-FFF2-40B4-BE49-F238E27FC236}">
                <a16:creationId xmlns:a16="http://schemas.microsoft.com/office/drawing/2014/main" id="{78D544D6-5DE4-C072-828E-FAFE30B8EB1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253387" y="1010991"/>
            <a:ext cx="4574606" cy="4724399"/>
          </a:xfrm>
          <a:prstGeom prst="rect">
            <a:avLst/>
          </a:prstGeom>
        </p:spPr>
      </p:pic>
      <p:sp>
        <p:nvSpPr>
          <p:cNvPr id="5" name="Rectangle 4">
            <a:extLst>
              <a:ext uri="{FF2B5EF4-FFF2-40B4-BE49-F238E27FC236}">
                <a16:creationId xmlns:a16="http://schemas.microsoft.com/office/drawing/2014/main" id="{186FE1FF-6817-52E8-0517-1693E3AAF86A}"/>
              </a:ext>
            </a:extLst>
          </p:cNvPr>
          <p:cNvSpPr/>
          <p:nvPr/>
        </p:nvSpPr>
        <p:spPr>
          <a:xfrm>
            <a:off x="3725592" y="2740853"/>
            <a:ext cx="3630195" cy="2123658"/>
          </a:xfrm>
          <a:prstGeom prst="rect">
            <a:avLst/>
          </a:prstGeom>
        </p:spPr>
        <p:txBody>
          <a:bodyPr wrap="square">
            <a:spAutoFit/>
          </a:bodyPr>
          <a:lstStyle/>
          <a:p>
            <a:pPr marL="0" marR="0" lvl="1"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rPr>
              <a:t>1. </a:t>
            </a:r>
            <a:r>
              <a:rPr lang="en-US" altLang="en-US" sz="4400" b="1" dirty="0" err="1">
                <a:solidFill>
                  <a:srgbClr val="002060"/>
                </a:solidFill>
                <a:latin typeface="Cambria" panose="02040503050406030204" pitchFamily="18" charset="0"/>
                <a:ea typeface="Cambria" panose="02040503050406030204" pitchFamily="18" charset="0"/>
              </a:rPr>
              <a:t>Phân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biệt</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hỗn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hợp</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và</a:t>
            </a:r>
            <a:r>
              <a:rPr lang="en-US" altLang="en-US" sz="4400" b="1" dirty="0">
                <a:solidFill>
                  <a:srgbClr val="002060"/>
                </a:solidFill>
                <a:latin typeface="Cambria" panose="02040503050406030204" pitchFamily="18" charset="0"/>
                <a:ea typeface="Cambria" panose="02040503050406030204" pitchFamily="18" charset="0"/>
              </a:rPr>
              <a:t> dung </a:t>
            </a:r>
            <a:r>
              <a:rPr lang="en-US" altLang="en-US" sz="4400" b="1" dirty="0" err="1">
                <a:solidFill>
                  <a:srgbClr val="002060"/>
                </a:solidFill>
                <a:latin typeface="Cambria" panose="02040503050406030204" pitchFamily="18" charset="0"/>
                <a:ea typeface="Cambria" panose="02040503050406030204" pitchFamily="18" charset="0"/>
              </a:rPr>
              <a:t>dịch</a:t>
            </a:r>
            <a:endParaRPr kumimoji="0" lang="en-US" alt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sp>
        <p:nvSpPr>
          <p:cNvPr id="6" name="Freeform 3">
            <a:extLst>
              <a:ext uri="{FF2B5EF4-FFF2-40B4-BE49-F238E27FC236}">
                <a16:creationId xmlns:a16="http://schemas.microsoft.com/office/drawing/2014/main" id="{A14D6D98-74D3-C884-6EFC-0FD96DD82145}"/>
              </a:ext>
            </a:extLst>
          </p:cNvPr>
          <p:cNvSpPr/>
          <p:nvPr/>
        </p:nvSpPr>
        <p:spPr>
          <a:xfrm>
            <a:off x="8491782" y="3549878"/>
            <a:ext cx="2302933" cy="2418038"/>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4"/>
            <a:stretch>
              <a:fillRect/>
            </a:stretch>
          </a:blipFill>
        </p:spPr>
        <p:txBody>
          <a:bodyPr/>
          <a:lstStyle/>
          <a:p>
            <a:endParaRPr lang="en-US"/>
          </a:p>
        </p:txBody>
      </p:sp>
      <p:sp>
        <p:nvSpPr>
          <p:cNvPr id="7" name="Freeform 4">
            <a:extLst>
              <a:ext uri="{FF2B5EF4-FFF2-40B4-BE49-F238E27FC236}">
                <a16:creationId xmlns:a16="http://schemas.microsoft.com/office/drawing/2014/main" id="{69B584A4-127C-8101-16C6-D7CC008B7905}"/>
              </a:ext>
            </a:extLst>
          </p:cNvPr>
          <p:cNvSpPr/>
          <p:nvPr/>
        </p:nvSpPr>
        <p:spPr>
          <a:xfrm>
            <a:off x="853626" y="70429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06763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7"/>
                                        </p:tgtEl>
                                        <p:attrNameLst>
                                          <p:attrName>r</p:attrName>
                                        </p:attrNameLst>
                                      </p:cBhvr>
                                    </p:animRot>
                                    <p:animRot by="-240000">
                                      <p:cBhvr>
                                        <p:cTn id="18" dur="200" fill="hold">
                                          <p:stCondLst>
                                            <p:cond delay="200"/>
                                          </p:stCondLst>
                                        </p:cTn>
                                        <p:tgtEl>
                                          <p:spTgt spid="7"/>
                                        </p:tgtEl>
                                        <p:attrNameLst>
                                          <p:attrName>r</p:attrName>
                                        </p:attrNameLst>
                                      </p:cBhvr>
                                    </p:animRot>
                                    <p:animRot by="240000">
                                      <p:cBhvr>
                                        <p:cTn id="19" dur="200" fill="hold">
                                          <p:stCondLst>
                                            <p:cond delay="400"/>
                                          </p:stCondLst>
                                        </p:cTn>
                                        <p:tgtEl>
                                          <p:spTgt spid="7"/>
                                        </p:tgtEl>
                                        <p:attrNameLst>
                                          <p:attrName>r</p:attrName>
                                        </p:attrNameLst>
                                      </p:cBhvr>
                                    </p:animRot>
                                    <p:animRot by="-240000">
                                      <p:cBhvr>
                                        <p:cTn id="20" dur="200" fill="hold">
                                          <p:stCondLst>
                                            <p:cond delay="600"/>
                                          </p:stCondLst>
                                        </p:cTn>
                                        <p:tgtEl>
                                          <p:spTgt spid="7"/>
                                        </p:tgtEl>
                                        <p:attrNameLst>
                                          <p:attrName>r</p:attrName>
                                        </p:attrNameLst>
                                      </p:cBhvr>
                                    </p:animRot>
                                    <p:animRot by="120000">
                                      <p:cBhvr>
                                        <p:cTn id="2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4">
            <a:extLst>
              <a:ext uri="{FF2B5EF4-FFF2-40B4-BE49-F238E27FC236}">
                <a16:creationId xmlns:a16="http://schemas.microsoft.com/office/drawing/2014/main" id="{4BB0ED5B-AFE5-8022-A321-696306D82FF8}"/>
              </a:ext>
            </a:extLst>
          </p:cNvPr>
          <p:cNvSpPr/>
          <p:nvPr/>
        </p:nvSpPr>
        <p:spPr>
          <a:xfrm>
            <a:off x="279400" y="94277"/>
            <a:ext cx="8484042" cy="616924"/>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a:t>
            </a:r>
            <a:r>
              <a:rPr lang="en-US" altLang="zh-C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nghiệm</a:t>
            </a:r>
            <a:r>
              <a:rPr lang="en-US" altLang="zh-C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tạo</a:t>
            </a:r>
            <a:r>
              <a:rPr lang="en-US" altLang="zh-C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hỗn</a:t>
            </a:r>
            <a:r>
              <a:rPr lang="en-US" altLang="zh-C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hợp</a:t>
            </a:r>
            <a:r>
              <a:rPr lang="en-US" altLang="zh-C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altLang="zh-C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dung </a:t>
            </a:r>
            <a:r>
              <a:rPr lang="en-US" altLang="zh-CN"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dịch</a:t>
            </a:r>
            <a:r>
              <a:rPr lang="en-US" altLang="zh-C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3097679E-B1D1-8BE7-5E8D-E76070EC0B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6" name="TextBox 5">
            <a:extLst>
              <a:ext uri="{FF2B5EF4-FFF2-40B4-BE49-F238E27FC236}">
                <a16:creationId xmlns:a16="http://schemas.microsoft.com/office/drawing/2014/main" id="{91ED27A5-B47E-4D4A-3141-207EE812D9D7}"/>
              </a:ext>
            </a:extLst>
          </p:cNvPr>
          <p:cNvSpPr txBox="1"/>
          <p:nvPr/>
        </p:nvSpPr>
        <p:spPr>
          <a:xfrm>
            <a:off x="313266" y="982133"/>
            <a:ext cx="11405121" cy="1569660"/>
          </a:xfrm>
          <a:prstGeom prst="rect">
            <a:avLst/>
          </a:prstGeom>
          <a:noFill/>
        </p:spPr>
        <p:txBody>
          <a:bodyPr wrap="square" rtlCol="0">
            <a:spAutoFit/>
          </a:bodyPr>
          <a:lstStyle/>
          <a:p>
            <a:pPr algn="just"/>
            <a:r>
              <a:rPr lang="vi-VN" sz="3200" b="1" i="1" dirty="0">
                <a:solidFill>
                  <a:srgbClr val="000000"/>
                </a:solidFill>
                <a:effectLst/>
                <a:latin typeface="Times New Roman" panose="02020603050405020304" pitchFamily="18" charset="0"/>
                <a:cs typeface="Times New Roman" panose="02020603050405020304" pitchFamily="18" charset="0"/>
              </a:rPr>
              <a:t>Chuẩn bị:</a:t>
            </a:r>
            <a:r>
              <a:rPr lang="vi-VN" sz="3200" b="1" i="0" dirty="0">
                <a:solidFill>
                  <a:srgbClr val="00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muối ăn, hạt tiêu, 1 thìa, 1 đĩa, 1 cốc thuỷ tinh chứa nước.</a:t>
            </a:r>
          </a:p>
          <a:p>
            <a:pPr algn="just"/>
            <a:r>
              <a:rPr lang="vi-VN" sz="3200" b="1" i="1" dirty="0">
                <a:solidFill>
                  <a:srgbClr val="000000"/>
                </a:solidFill>
                <a:effectLst/>
                <a:latin typeface="Times New Roman" panose="02020603050405020304" pitchFamily="18" charset="0"/>
                <a:cs typeface="Times New Roman" panose="02020603050405020304" pitchFamily="18" charset="0"/>
              </a:rPr>
              <a:t>Tiến hành:</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 Lấy 1 thìa muối ăn, 1 thìa hạt tiêu cho vào đĩa và trộn đều (hình 1).</a:t>
            </a:r>
          </a:p>
        </p:txBody>
      </p:sp>
      <p:pic>
        <p:nvPicPr>
          <p:cNvPr id="7" name="Picture 6">
            <a:extLst>
              <a:ext uri="{FF2B5EF4-FFF2-40B4-BE49-F238E27FC236}">
                <a16:creationId xmlns:a16="http://schemas.microsoft.com/office/drawing/2014/main" id="{6C05CFB4-1DF0-BE59-1903-5EFDAE178314}"/>
              </a:ext>
            </a:extLst>
          </p:cNvPr>
          <p:cNvPicPr>
            <a:picLocks noChangeAspect="1"/>
          </p:cNvPicPr>
          <p:nvPr/>
        </p:nvPicPr>
        <p:blipFill>
          <a:blip r:embed="rId3"/>
          <a:stretch>
            <a:fillRect/>
          </a:stretch>
        </p:blipFill>
        <p:spPr>
          <a:xfrm>
            <a:off x="2098879" y="2888353"/>
            <a:ext cx="8395619" cy="2987513"/>
          </a:xfrm>
          <a:prstGeom prst="rect">
            <a:avLst/>
          </a:prstGeom>
        </p:spPr>
      </p:pic>
    </p:spTree>
    <p:extLst>
      <p:ext uri="{BB962C8B-B14F-4D97-AF65-F5344CB8AC3E}">
        <p14:creationId xmlns:p14="http://schemas.microsoft.com/office/powerpoint/2010/main" val="342418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969448-C6A0-EDD9-229A-3E481FA56BFB}"/>
              </a:ext>
            </a:extLst>
          </p:cNvPr>
          <p:cNvSpPr txBox="1"/>
          <p:nvPr/>
        </p:nvSpPr>
        <p:spPr>
          <a:xfrm>
            <a:off x="721230" y="570607"/>
            <a:ext cx="10350044" cy="1077218"/>
          </a:xfrm>
          <a:prstGeom prst="rect">
            <a:avLst/>
          </a:prstGeom>
          <a:noFill/>
        </p:spPr>
        <p:txBody>
          <a:bodyPr wrap="square" rtlCol="0">
            <a:spAutoFit/>
          </a:bodyPr>
          <a:lstStyle/>
          <a:p>
            <a:pPr lvl="0" algn="just"/>
            <a:r>
              <a:rPr lang="vi-VN" sz="3200" i="1" dirty="0">
                <a:latin typeface="Times New Roman" panose="02020603050405020304" pitchFamily="18" charset="0"/>
                <a:cs typeface="Times New Roman" panose="02020603050405020304" pitchFamily="18" charset="0"/>
              </a:rPr>
              <a:t>- Lấy 1 thìa muối ăn cho vào cốc thuỷ tinh chứa nước và khuấy đều (hình 2).</a:t>
            </a:r>
            <a:endParaRPr kumimoji="0" lang="vi-VN" sz="32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363A122C-17FA-42AC-AB5D-F163BAE7494E}"/>
              </a:ext>
            </a:extLst>
          </p:cNvPr>
          <p:cNvPicPr>
            <a:picLocks noChangeAspect="1"/>
          </p:cNvPicPr>
          <p:nvPr/>
        </p:nvPicPr>
        <p:blipFill>
          <a:blip r:embed="rId2"/>
          <a:stretch>
            <a:fillRect/>
          </a:stretch>
        </p:blipFill>
        <p:spPr>
          <a:xfrm>
            <a:off x="1350499" y="1875532"/>
            <a:ext cx="9186204" cy="2991890"/>
          </a:xfrm>
          <a:prstGeom prst="rect">
            <a:avLst/>
          </a:prstGeom>
        </p:spPr>
      </p:pic>
      <p:sp>
        <p:nvSpPr>
          <p:cNvPr id="6" name="Rectangle: Rounded Corners 5">
            <a:extLst>
              <a:ext uri="{FF2B5EF4-FFF2-40B4-BE49-F238E27FC236}">
                <a16:creationId xmlns:a16="http://schemas.microsoft.com/office/drawing/2014/main" id="{27E3260C-7F7A-607D-2B2D-3B8053880A6D}"/>
              </a:ext>
            </a:extLst>
          </p:cNvPr>
          <p:cNvSpPr/>
          <p:nvPr/>
        </p:nvSpPr>
        <p:spPr>
          <a:xfrm>
            <a:off x="1044656" y="5063945"/>
            <a:ext cx="10350044" cy="122344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Times New Roman" panose="02020603050405020304" pitchFamily="18" charset="0"/>
                <a:cs typeface="Times New Roman" panose="02020603050405020304" pitchFamily="18" charset="0"/>
              </a:rPr>
              <a:t>Quan sát hiện tượng xảy ra và cho biết thí nghiệm nào tạo ra hỗn hợp, thí nghiệm nào tạo ra dung dịch. Vì sao em biết?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4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04A4CD-57F8-6DA2-665B-29FD6F87A700}"/>
              </a:ext>
            </a:extLst>
          </p:cNvPr>
          <p:cNvSpPr txBox="1"/>
          <p:nvPr/>
        </p:nvSpPr>
        <p:spPr>
          <a:xfrm>
            <a:off x="524932" y="804648"/>
            <a:ext cx="6494846" cy="461665"/>
          </a:xfrm>
          <a:prstGeom prst="rect">
            <a:avLst/>
          </a:prstGeom>
          <a:noFill/>
        </p:spPr>
        <p:txBody>
          <a:bodyPr wrap="square" rtlCol="0">
            <a:spAutoFit/>
          </a:bodyPr>
          <a:lstStyle/>
          <a:p>
            <a:r>
              <a:rPr lang="en-US" sz="2400" b="1" dirty="0" err="1">
                <a:latin typeface="Times New Roman" panose="02020603050405020304" pitchFamily="18" charset="0"/>
                <a:ea typeface="Cambria" panose="02040503050406030204" pitchFamily="18" charset="0"/>
                <a:cs typeface="Times New Roman" panose="02020603050405020304" pitchFamily="18" charset="0"/>
              </a:rPr>
              <a:t>Tên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nhóm</a:t>
            </a:r>
            <a:r>
              <a:rPr lang="en-US" sz="2400" b="1" dirty="0">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70E2124C-B8BE-2CB3-961C-9CFEFA844CB0}"/>
              </a:ext>
            </a:extLst>
          </p:cNvPr>
          <p:cNvPicPr>
            <a:picLocks noChangeAspect="1"/>
          </p:cNvPicPr>
          <p:nvPr/>
        </p:nvPicPr>
        <p:blipFill>
          <a:blip r:embed="rId2"/>
          <a:stretch>
            <a:fillRect/>
          </a:stretch>
        </p:blipFill>
        <p:spPr>
          <a:xfrm>
            <a:off x="3934780" y="1272984"/>
            <a:ext cx="4322439" cy="646232"/>
          </a:xfrm>
          <a:prstGeom prst="rect">
            <a:avLst/>
          </a:prstGeom>
        </p:spPr>
      </p:pic>
      <p:pic>
        <p:nvPicPr>
          <p:cNvPr id="6" name="Picture 5">
            <a:extLst>
              <a:ext uri="{FF2B5EF4-FFF2-40B4-BE49-F238E27FC236}">
                <a16:creationId xmlns:a16="http://schemas.microsoft.com/office/drawing/2014/main" id="{2B263026-753E-CC99-ECFA-08779E144A2F}"/>
              </a:ext>
            </a:extLst>
          </p:cNvPr>
          <p:cNvPicPr>
            <a:picLocks noChangeAspect="1"/>
          </p:cNvPicPr>
          <p:nvPr/>
        </p:nvPicPr>
        <p:blipFill>
          <a:blip r:embed="rId3"/>
          <a:stretch>
            <a:fillRect/>
          </a:stretch>
        </p:blipFill>
        <p:spPr>
          <a:xfrm>
            <a:off x="3526313" y="1766988"/>
            <a:ext cx="4730906" cy="646232"/>
          </a:xfrm>
          <a:prstGeom prst="rect">
            <a:avLst/>
          </a:prstGeom>
        </p:spPr>
      </p:pic>
      <p:sp>
        <p:nvSpPr>
          <p:cNvPr id="7" name="TextBox 6">
            <a:extLst>
              <a:ext uri="{FF2B5EF4-FFF2-40B4-BE49-F238E27FC236}">
                <a16:creationId xmlns:a16="http://schemas.microsoft.com/office/drawing/2014/main" id="{0D348409-B3ED-1990-4DE2-D95CD42F4EA6}"/>
              </a:ext>
            </a:extLst>
          </p:cNvPr>
          <p:cNvSpPr txBox="1"/>
          <p:nvPr/>
        </p:nvSpPr>
        <p:spPr>
          <a:xfrm>
            <a:off x="2370667" y="262466"/>
            <a:ext cx="8011290" cy="584775"/>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nhóm</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hoàn</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phiếu</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TN</a:t>
            </a:r>
            <a:endPar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graphicFrame>
        <p:nvGraphicFramePr>
          <p:cNvPr id="8" name="Table 24">
            <a:extLst>
              <a:ext uri="{FF2B5EF4-FFF2-40B4-BE49-F238E27FC236}">
                <a16:creationId xmlns:a16="http://schemas.microsoft.com/office/drawing/2014/main" id="{56CCE6E1-B34A-5756-A4DB-4EE1A1532A44}"/>
              </a:ext>
            </a:extLst>
          </p:cNvPr>
          <p:cNvGraphicFramePr>
            <a:graphicFrameLocks noGrp="1"/>
          </p:cNvGraphicFramePr>
          <p:nvPr>
            <p:extLst>
              <p:ext uri="{D42A27DB-BD31-4B8C-83A1-F6EECF244321}">
                <p14:modId xmlns:p14="http://schemas.microsoft.com/office/powerpoint/2010/main" val="3240027480"/>
              </p:ext>
            </p:extLst>
          </p:nvPr>
        </p:nvGraphicFramePr>
        <p:xfrm>
          <a:off x="524932" y="2419891"/>
          <a:ext cx="10996508" cy="3952773"/>
        </p:xfrm>
        <a:graphic>
          <a:graphicData uri="http://schemas.openxmlformats.org/drawingml/2006/table">
            <a:tbl>
              <a:tblPr firstRow="1" bandRow="1"/>
              <a:tblGrid>
                <a:gridCol w="2379163">
                  <a:extLst>
                    <a:ext uri="{9D8B030D-6E8A-4147-A177-3AD203B41FA5}">
                      <a16:colId xmlns:a16="http://schemas.microsoft.com/office/drawing/2014/main" val="3926596845"/>
                    </a:ext>
                  </a:extLst>
                </a:gridCol>
                <a:gridCol w="2925571">
                  <a:extLst>
                    <a:ext uri="{9D8B030D-6E8A-4147-A177-3AD203B41FA5}">
                      <a16:colId xmlns:a16="http://schemas.microsoft.com/office/drawing/2014/main" val="2333062570"/>
                    </a:ext>
                  </a:extLst>
                </a:gridCol>
                <a:gridCol w="3005257">
                  <a:extLst>
                    <a:ext uri="{9D8B030D-6E8A-4147-A177-3AD203B41FA5}">
                      <a16:colId xmlns:a16="http://schemas.microsoft.com/office/drawing/2014/main" val="720897861"/>
                    </a:ext>
                  </a:extLst>
                </a:gridCol>
                <a:gridCol w="2686517">
                  <a:extLst>
                    <a:ext uri="{9D8B030D-6E8A-4147-A177-3AD203B41FA5}">
                      <a16:colId xmlns:a16="http://schemas.microsoft.com/office/drawing/2014/main" val="1166482113"/>
                    </a:ext>
                  </a:extLst>
                </a:gridCol>
              </a:tblGrid>
              <a:tr h="923319">
                <a:tc>
                  <a:txBody>
                    <a:bodyPr/>
                    <a:lstStyle/>
                    <a:p>
                      <a:pPr algn="ctr"/>
                      <a:r>
                        <a:rPr lang="en-US" sz="2000" b="1" dirty="0" err="1"/>
                        <a:t>Chuẩn</a:t>
                      </a:r>
                      <a:r>
                        <a:rPr lang="en-US" sz="2000" b="1" dirty="0"/>
                        <a:t> </a:t>
                      </a:r>
                      <a:r>
                        <a:rPr lang="en-US" sz="2000" b="1" dirty="0" err="1"/>
                        <a:t>bị</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Cách</a:t>
                      </a:r>
                      <a:r>
                        <a:rPr lang="en-US" sz="2000" b="1" dirty="0"/>
                        <a:t> </a:t>
                      </a:r>
                      <a:r>
                        <a:rPr lang="en-US" sz="2000" b="1" dirty="0" err="1"/>
                        <a:t>tiến</a:t>
                      </a:r>
                      <a:r>
                        <a:rPr lang="en-US" sz="2000" b="1" dirty="0"/>
                        <a:t> </a:t>
                      </a:r>
                      <a:r>
                        <a:rPr lang="en-US" sz="2000" b="1" dirty="0" err="1"/>
                        <a:t>hành</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Hiện</a:t>
                      </a:r>
                      <a:r>
                        <a:rPr lang="en-US" sz="2000" b="1" dirty="0"/>
                        <a:t> </a:t>
                      </a:r>
                      <a:r>
                        <a:rPr lang="en-US" sz="2000" b="1" dirty="0" err="1"/>
                        <a:t>tượng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Kết</a:t>
                      </a:r>
                      <a:r>
                        <a:rPr lang="en-US" sz="2000" b="1" dirty="0"/>
                        <a:t> </a:t>
                      </a:r>
                      <a:r>
                        <a:rPr lang="en-US" sz="2000" b="1" dirty="0" err="1"/>
                        <a:t>luận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3144738"/>
                  </a:ext>
                </a:extLst>
              </a:tr>
              <a:tr h="151472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45991"/>
                  </a:ext>
                </a:extLst>
              </a:tr>
              <a:tr h="15147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0403"/>
                  </a:ext>
                </a:extLst>
              </a:tr>
            </a:tbl>
          </a:graphicData>
        </a:graphic>
      </p:graphicFrame>
      <p:sp>
        <p:nvSpPr>
          <p:cNvPr id="9" name="TextBox 8">
            <a:extLst>
              <a:ext uri="{FF2B5EF4-FFF2-40B4-BE49-F238E27FC236}">
                <a16:creationId xmlns:a16="http://schemas.microsoft.com/office/drawing/2014/main" id="{F69F98B0-5B50-ED36-196B-3E214893CE61}"/>
              </a:ext>
            </a:extLst>
          </p:cNvPr>
          <p:cNvSpPr txBox="1"/>
          <p:nvPr/>
        </p:nvSpPr>
        <p:spPr>
          <a:xfrm>
            <a:off x="670560" y="3811502"/>
            <a:ext cx="2114843" cy="83099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thìa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thìa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7097EC8-773D-7DC6-3B68-D4DC7C4885C0}"/>
              </a:ext>
            </a:extLst>
          </p:cNvPr>
          <p:cNvSpPr txBox="1"/>
          <p:nvPr/>
        </p:nvSpPr>
        <p:spPr>
          <a:xfrm>
            <a:off x="9108569" y="3735393"/>
            <a:ext cx="2114843" cy="461665"/>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375965C-0282-9E8C-30C7-A8705CED578B}"/>
              </a:ext>
            </a:extLst>
          </p:cNvPr>
          <p:cNvSpPr txBox="1"/>
          <p:nvPr/>
        </p:nvSpPr>
        <p:spPr>
          <a:xfrm>
            <a:off x="5969521" y="3626835"/>
            <a:ext cx="2521634"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Sau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FFB6C85-082E-08FC-85DE-3F80400075E0}"/>
              </a:ext>
            </a:extLst>
          </p:cNvPr>
          <p:cNvSpPr txBox="1"/>
          <p:nvPr/>
        </p:nvSpPr>
        <p:spPr>
          <a:xfrm>
            <a:off x="3235831" y="3761457"/>
            <a:ext cx="2114843"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Trộn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64669FB-C764-D4A7-C898-FFD85B8EEFF5}"/>
              </a:ext>
            </a:extLst>
          </p:cNvPr>
          <p:cNvSpPr txBox="1"/>
          <p:nvPr/>
        </p:nvSpPr>
        <p:spPr>
          <a:xfrm>
            <a:off x="524933" y="4961786"/>
            <a:ext cx="2260470"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thìa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6D0CBBD-41CD-AC67-54D5-5B5913314377}"/>
              </a:ext>
            </a:extLst>
          </p:cNvPr>
          <p:cNvSpPr txBox="1"/>
          <p:nvPr/>
        </p:nvSpPr>
        <p:spPr>
          <a:xfrm>
            <a:off x="3058683" y="5068773"/>
            <a:ext cx="2114843"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muối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514797D-F812-5DAC-85F4-4EC326BD893E}"/>
              </a:ext>
            </a:extLst>
          </p:cNvPr>
          <p:cNvSpPr txBox="1"/>
          <p:nvPr/>
        </p:nvSpPr>
        <p:spPr>
          <a:xfrm>
            <a:off x="8948876" y="4823055"/>
            <a:ext cx="227453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dịch.Dung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C3BBCBA-25B9-6493-C5C4-500474A8F79A}"/>
              </a:ext>
            </a:extLst>
          </p:cNvPr>
          <p:cNvSpPr txBox="1"/>
          <p:nvPr/>
        </p:nvSpPr>
        <p:spPr>
          <a:xfrm>
            <a:off x="6177282" y="5119802"/>
            <a:ext cx="2114843"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Sau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khuấy</a:t>
            </a:r>
            <a:r>
              <a:rPr lang="en-US" sz="2400" dirty="0">
                <a:latin typeface="Times New Roman" panose="02020603050405020304" pitchFamily="18" charset="0"/>
                <a:cs typeface="Times New Roman" panose="02020603050405020304" pitchFamily="18" charset="0"/>
              </a:rPr>
              <a:t> tan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46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8E7BF6-2428-441D-4D25-EBA82AAC1F55}"/>
              </a:ext>
            </a:extLst>
          </p:cNvPr>
          <p:cNvSpPr/>
          <p:nvPr/>
        </p:nvSpPr>
        <p:spPr>
          <a:xfrm rot="21150470">
            <a:off x="744223" y="545095"/>
            <a:ext cx="4557593" cy="1815882"/>
          </a:xfrm>
          <a:prstGeom prst="rect">
            <a:avLst/>
          </a:prstGeom>
        </p:spPr>
        <p:txBody>
          <a:bodyPr wrap="square">
            <a:spAutoFit/>
          </a:bodyPr>
          <a:lstStyle/>
          <a:p>
            <a:pPr lvl="0" algn="ctr">
              <a:defRPr/>
            </a:pP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Trong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hỗn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hợp</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ở TN 1,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chất</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hạt</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tiêu</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sau</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trộn</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vào</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 name="圆角矩形 14">
            <a:extLst>
              <a:ext uri="{FF2B5EF4-FFF2-40B4-BE49-F238E27FC236}">
                <a16:creationId xmlns:a16="http://schemas.microsoft.com/office/drawing/2014/main" id="{FD4704C1-AB12-D26C-5215-C6FCAD937575}"/>
              </a:ext>
            </a:extLst>
          </p:cNvPr>
          <p:cNvSpPr/>
          <p:nvPr/>
        </p:nvSpPr>
        <p:spPr>
          <a:xfrm>
            <a:off x="968326" y="2650360"/>
            <a:ext cx="10255347" cy="1930057"/>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002060"/>
                </a:solidFill>
                <a:latin typeface="Times New Roman" panose="02020603050405020304" pitchFamily="18" charset="0"/>
                <a:cs typeface="Times New Roman" panose="02020603050405020304" pitchFamily="18" charset="0"/>
              </a:rPr>
              <a:t>Trong </a:t>
            </a:r>
            <a:r>
              <a:rPr lang="en-US" altLang="zh-CN" sz="3200" b="1" dirty="0" err="1">
                <a:solidFill>
                  <a:srgbClr val="002060"/>
                </a:solidFill>
                <a:latin typeface="Times New Roman" panose="02020603050405020304" pitchFamily="18" charset="0"/>
                <a:cs typeface="Times New Roman" panose="02020603050405020304" pitchFamily="18" charset="0"/>
              </a:rPr>
              <a:t>hỗn</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hợp</a:t>
            </a:r>
            <a:r>
              <a:rPr lang="en-US" altLang="zh-CN" sz="3200" b="1" dirty="0">
                <a:solidFill>
                  <a:srgbClr val="002060"/>
                </a:solidFill>
                <a:latin typeface="Times New Roman" panose="02020603050405020304" pitchFamily="18" charset="0"/>
                <a:cs typeface="Times New Roman" panose="02020603050405020304" pitchFamily="18" charset="0"/>
              </a:rPr>
              <a:t> ở TN 1, </a:t>
            </a:r>
            <a:r>
              <a:rPr lang="en-US" altLang="zh-CN" sz="3200" b="1" dirty="0" err="1">
                <a:solidFill>
                  <a:srgbClr val="002060"/>
                </a:solidFill>
                <a:latin typeface="Times New Roman" panose="02020603050405020304" pitchFamily="18" charset="0"/>
                <a:cs typeface="Times New Roman" panose="02020603050405020304" pitchFamily="18" charset="0"/>
              </a:rPr>
              <a:t>sau</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khi</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trộn</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vào</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nhau</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muối</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và</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hạt</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tiêu</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giữ</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nguyên</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tính</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chất</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của</a:t>
            </a:r>
            <a:r>
              <a:rPr lang="en-US" altLang="zh-CN" sz="3200" b="1" dirty="0">
                <a:solidFill>
                  <a:srgbClr val="002060"/>
                </a:solidFill>
                <a:latin typeface="Times New Roman" panose="02020603050405020304" pitchFamily="18" charset="0"/>
                <a:cs typeface="Times New Roman" panose="02020603050405020304" pitchFamily="18" charset="0"/>
              </a:rPr>
              <a:t> </a:t>
            </a:r>
            <a:r>
              <a:rPr lang="en-US" altLang="zh-CN" sz="3200" b="1" dirty="0" err="1">
                <a:solidFill>
                  <a:srgbClr val="002060"/>
                </a:solidFill>
                <a:latin typeface="Times New Roman" panose="02020603050405020304" pitchFamily="18" charset="0"/>
                <a:cs typeface="Times New Roman" panose="02020603050405020304" pitchFamily="18" charset="0"/>
              </a:rPr>
              <a:t>nó</a:t>
            </a:r>
            <a:r>
              <a:rPr lang="en-US" altLang="zh-CN" sz="3200" b="1" dirty="0">
                <a:solidFill>
                  <a:srgbClr val="00206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C99CEE10-EA3B-2896-1B7A-64BE564F3D32}"/>
              </a:ext>
            </a:extLst>
          </p:cNvPr>
          <p:cNvSpPr/>
          <p:nvPr/>
        </p:nvSpPr>
        <p:spPr>
          <a:xfrm rot="21150470">
            <a:off x="6041257" y="273062"/>
            <a:ext cx="4307274" cy="1815882"/>
          </a:xfrm>
          <a:prstGeom prst="rect">
            <a:avLst/>
          </a:prstGeom>
        </p:spPr>
        <p:txBody>
          <a:bodyPr wrap="square">
            <a:spAutoFit/>
          </a:bodyPr>
          <a:lstStyle/>
          <a:p>
            <a:pPr lvl="0" algn="ctr">
              <a:defRPr/>
            </a:pPr>
            <a:r>
              <a:rPr lang="vi-VN"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Trong dung dịch ở TN 2, nhận xét về tính chất của muối và nước sau khi khuấy tan vào nhau.</a:t>
            </a:r>
          </a:p>
        </p:txBody>
      </p:sp>
      <p:sp>
        <p:nvSpPr>
          <p:cNvPr id="8" name="圆角矩形 14">
            <a:extLst>
              <a:ext uri="{FF2B5EF4-FFF2-40B4-BE49-F238E27FC236}">
                <a16:creationId xmlns:a16="http://schemas.microsoft.com/office/drawing/2014/main" id="{53D924D2-FFA5-3B26-BCBE-7C77BE6BFFFA}"/>
              </a:ext>
            </a:extLst>
          </p:cNvPr>
          <p:cNvSpPr/>
          <p:nvPr/>
        </p:nvSpPr>
        <p:spPr>
          <a:xfrm>
            <a:off x="968326" y="4868770"/>
            <a:ext cx="10468707" cy="1540933"/>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2400" b="1" dirty="0">
                <a:solidFill>
                  <a:srgbClr val="002060"/>
                </a:solidFill>
                <a:latin typeface="Arial"/>
              </a:rPr>
              <a:t> </a:t>
            </a:r>
            <a:r>
              <a:rPr lang="vi-VN" altLang="zh-CN" sz="3200" b="1" dirty="0">
                <a:solidFill>
                  <a:srgbClr val="002060"/>
                </a:solidFill>
                <a:latin typeface="Times New Roman" panose="02020603050405020304" pitchFamily="18" charset="0"/>
                <a:cs typeface="Times New Roman" panose="02020603050405020304" pitchFamily="18" charset="0"/>
              </a:rPr>
              <a:t>Trong dung dịch ở TN 2, sau khi khuấy muối vào nước thì hoà tan, phân bố đều vào nhau.</a:t>
            </a:r>
          </a:p>
        </p:txBody>
      </p:sp>
    </p:spTree>
    <p:extLst>
      <p:ext uri="{BB962C8B-B14F-4D97-AF65-F5344CB8AC3E}">
        <p14:creationId xmlns:p14="http://schemas.microsoft.com/office/powerpoint/2010/main" val="30404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B54B7-A1FB-AD4E-2554-C33D1655DC60}"/>
              </a:ext>
            </a:extLst>
          </p:cNvPr>
          <p:cNvSpPr/>
          <p:nvPr/>
        </p:nvSpPr>
        <p:spPr>
          <a:xfrm>
            <a:off x="291119" y="221936"/>
            <a:ext cx="261642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800" b="1" i="0" u="sng" strike="noStrike" kern="0" cap="none" spc="0" normalizeH="0" baseline="0" noProof="0" dirty="0" err="1">
                <a:ln>
                  <a:noFill/>
                </a:ln>
                <a:solidFill>
                  <a:srgbClr val="FF3399"/>
                </a:solidFill>
                <a:effectLst>
                  <a:reflection blurRad="6350" stA="55000" endA="300" endPos="45500" dir="5400000" sy="-100000" algn="bl" rotWithShape="0"/>
                </a:effectLst>
                <a:uLnTx/>
                <a:uFillTx/>
                <a:latin typeface="+mn-lt"/>
                <a:cs typeface="Arial"/>
                <a:sym typeface="Arial"/>
              </a:rPr>
              <a:t>Kết</a:t>
            </a:r>
            <a:r>
              <a:rPr kumimoji="0" lang="en-US" altLang="en-US" sz="4800" b="1" i="0" u="sng" strike="noStrike" kern="0" cap="none" spc="0" normalizeH="0" baseline="0" noProof="0" dirty="0">
                <a:ln>
                  <a:noFill/>
                </a:ln>
                <a:solidFill>
                  <a:srgbClr val="FF3399"/>
                </a:solidFill>
                <a:effectLst>
                  <a:reflection blurRad="6350" stA="55000" endA="300" endPos="45500" dir="5400000" sy="-100000" algn="bl" rotWithShape="0"/>
                </a:effectLst>
                <a:uLnTx/>
                <a:uFillTx/>
                <a:latin typeface="+mn-lt"/>
                <a:cs typeface="Arial"/>
                <a:sym typeface="Arial"/>
              </a:rPr>
              <a:t> </a:t>
            </a:r>
            <a:r>
              <a:rPr kumimoji="0" lang="en-US" altLang="en-US" sz="4800" b="1" i="0" u="sng" strike="noStrike" kern="0" cap="none" spc="0" normalizeH="0" baseline="0" noProof="0" dirty="0" err="1">
                <a:ln>
                  <a:noFill/>
                </a:ln>
                <a:solidFill>
                  <a:srgbClr val="FF3399"/>
                </a:solidFill>
                <a:effectLst>
                  <a:reflection blurRad="6350" stA="55000" endA="300" endPos="45500" dir="5400000" sy="-100000" algn="bl" rotWithShape="0"/>
                </a:effectLst>
                <a:uLnTx/>
                <a:uFillTx/>
                <a:latin typeface="+mn-lt"/>
                <a:cs typeface="Arial"/>
                <a:sym typeface="Arial"/>
              </a:rPr>
              <a:t>luận</a:t>
            </a:r>
            <a:endParaRPr kumimoji="0" lang="en-US" altLang="en-US" sz="4800" b="1" i="0" u="none" strike="noStrike" kern="0" cap="none" spc="0" normalizeH="0" baseline="0" noProof="0" dirty="0">
              <a:ln>
                <a:noFill/>
              </a:ln>
              <a:solidFill>
                <a:srgbClr val="FF3399"/>
              </a:solidFill>
              <a:effectLst/>
              <a:uLnTx/>
              <a:uFillTx/>
              <a:latin typeface="+mn-lt"/>
              <a:cs typeface="Arial"/>
              <a:sym typeface="Arial"/>
            </a:endParaRPr>
          </a:p>
        </p:txBody>
      </p:sp>
      <p:sp>
        <p:nvSpPr>
          <p:cNvPr id="5" name="Rectangle 4">
            <a:extLst>
              <a:ext uri="{FF2B5EF4-FFF2-40B4-BE49-F238E27FC236}">
                <a16:creationId xmlns:a16="http://schemas.microsoft.com/office/drawing/2014/main" id="{1B72D47F-B5B2-8075-F0BD-8349DC021ACD}"/>
              </a:ext>
            </a:extLst>
          </p:cNvPr>
          <p:cNvSpPr/>
          <p:nvPr/>
        </p:nvSpPr>
        <p:spPr>
          <a:xfrm>
            <a:off x="492369" y="1663549"/>
            <a:ext cx="11324493" cy="2062103"/>
          </a:xfrm>
          <a:prstGeom prst="rect">
            <a:avLst/>
          </a:prstGeom>
        </p:spPr>
        <p:txBody>
          <a:bodyPr wrap="square">
            <a:spAutoFit/>
          </a:bodyPr>
          <a:lstStyle/>
          <a:p>
            <a:pPr lvl="0" algn="just">
              <a:spcBef>
                <a:spcPct val="20000"/>
              </a:spcBef>
              <a:defRPr/>
            </a:pPr>
            <a:r>
              <a:rPr lang="vi-VN" altLang="en-US" sz="3200" b="1" dirty="0">
                <a:solidFill>
                  <a:srgbClr val="357887">
                    <a:lumMod val="75000"/>
                  </a:srgbClr>
                </a:solidFill>
                <a:latin typeface="+mj-lt"/>
                <a:ea typeface="Cambria" panose="02040503050406030204" pitchFamily="18" charset="0"/>
                <a:cs typeface="Calibri" panose="020F0502020204030204" pitchFamily="34" charset="0"/>
              </a:rPr>
              <a:t>Hỗn hợp được tạo thành từ hai hay nhiều chất trộn lẫn với nhau. Hỗn hợp chất lỏng với chất rắn hoặc hỗn hợp chất lỏng với chất lỏng hoà tan, phân bố đều vào nhau tạo thành dung dịch. Dung dịch là một trường hợp đặc biệt của hỗn hợp.</a:t>
            </a:r>
          </a:p>
        </p:txBody>
      </p:sp>
      <p:sp>
        <p:nvSpPr>
          <p:cNvPr id="6" name="Rectangle 5">
            <a:extLst>
              <a:ext uri="{FF2B5EF4-FFF2-40B4-BE49-F238E27FC236}">
                <a16:creationId xmlns:a16="http://schemas.microsoft.com/office/drawing/2014/main" id="{BBBD1FF4-DD17-8CA0-F232-DFC54E3A6691}"/>
              </a:ext>
            </a:extLst>
          </p:cNvPr>
          <p:cNvSpPr/>
          <p:nvPr/>
        </p:nvSpPr>
        <p:spPr>
          <a:xfrm>
            <a:off x="886264" y="4409621"/>
            <a:ext cx="11197884" cy="1569660"/>
          </a:xfrm>
          <a:prstGeom prst="rect">
            <a:avLst/>
          </a:prstGeom>
        </p:spPr>
        <p:txBody>
          <a:bodyPr wrap="square">
            <a:spAutoFit/>
          </a:bodyPr>
          <a:lstStyle/>
          <a:p>
            <a:pPr lvl="0" algn="just">
              <a:spcBef>
                <a:spcPct val="20000"/>
              </a:spcBef>
              <a:defRPr/>
            </a:pPr>
            <a:r>
              <a:rPr lang="vi-VN" altLang="en-US" sz="2400" b="1" dirty="0">
                <a:solidFill>
                  <a:srgbClr val="357887">
                    <a:lumMod val="75000"/>
                  </a:srgbClr>
                </a:solidFill>
                <a:latin typeface="Arial" panose="020B0604020202020204" pitchFamily="34" charset="0"/>
              </a:rPr>
              <a:t> </a:t>
            </a:r>
            <a:r>
              <a:rPr lang="vi-VN" altLang="en-US" sz="3200" b="1" dirty="0">
                <a:solidFill>
                  <a:srgbClr val="FF0000"/>
                </a:solidFill>
                <a:latin typeface="Times New Roman" panose="02020603050405020304" pitchFamily="18" charset="0"/>
                <a:cs typeface="Times New Roman" panose="02020603050405020304" pitchFamily="18" charset="0"/>
              </a:rPr>
              <a:t>Trong cuộc sống có rất nhiều các hỗn hợp và dung dịch được tạo ra từ các chất. Hỗn hợp hay dung dịch được phân biệt dựa vào độ hoà tan và phân bố đều của các chất trong đó.</a:t>
            </a:r>
          </a:p>
        </p:txBody>
      </p:sp>
    </p:spTree>
    <p:extLst>
      <p:ext uri="{BB962C8B-B14F-4D97-AF65-F5344CB8AC3E}">
        <p14:creationId xmlns:p14="http://schemas.microsoft.com/office/powerpoint/2010/main" val="23130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96503499-5A5C-1B52-4496-87B3082F9056}"/>
              </a:ext>
            </a:extLst>
          </p:cNvPr>
          <p:cNvPicPr>
            <a:picLocks noChangeAspect="1"/>
          </p:cNvPicPr>
          <p:nvPr/>
        </p:nvPicPr>
        <p:blipFill>
          <a:blip r:embed="rId3"/>
          <a:stretch>
            <a:fillRect/>
          </a:stretch>
        </p:blipFill>
        <p:spPr>
          <a:xfrm>
            <a:off x="382800" y="418513"/>
            <a:ext cx="3302935" cy="1621304"/>
          </a:xfrm>
          <a:prstGeom prst="rect">
            <a:avLst/>
          </a:prstGeom>
        </p:spPr>
      </p:pic>
      <p:sp>
        <p:nvSpPr>
          <p:cNvPr id="5" name="Câu hỏi">
            <a:extLst>
              <a:ext uri="{FF2B5EF4-FFF2-40B4-BE49-F238E27FC236}">
                <a16:creationId xmlns:a16="http://schemas.microsoft.com/office/drawing/2014/main" id="{A52741C4-1EC0-A580-5661-8B4DEFF0F9D7}"/>
              </a:ext>
            </a:extLst>
          </p:cNvPr>
          <p:cNvSpPr/>
          <p:nvPr/>
        </p:nvSpPr>
        <p:spPr>
          <a:xfrm>
            <a:off x="4167554" y="677774"/>
            <a:ext cx="6858000" cy="1102781"/>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685783">
              <a:buClrTx/>
            </a:pPr>
            <a:r>
              <a:rPr lang="en-US" sz="2800" b="1" kern="1200" dirty="0" err="1">
                <a:solidFill>
                  <a:srgbClr val="FF0000"/>
                </a:solidFill>
                <a:latin typeface="Arial" panose="020B0604020202020204" pitchFamily="34" charset="0"/>
                <a:cs typeface="Arial" panose="020B0604020202020204" pitchFamily="34" charset="0"/>
              </a:rPr>
              <a:t>Nêu</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thêm</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các</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ví</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dụ</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về</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hỗn</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hợp</a:t>
            </a:r>
            <a:r>
              <a:rPr lang="en-US" sz="2800" b="1" kern="1200" dirty="0">
                <a:solidFill>
                  <a:srgbClr val="FF0000"/>
                </a:solidFill>
                <a:latin typeface="Arial" panose="020B0604020202020204" pitchFamily="34" charset="0"/>
                <a:cs typeface="Arial" panose="020B0604020202020204" pitchFamily="34" charset="0"/>
              </a:rPr>
              <a:t>, dung </a:t>
            </a:r>
            <a:r>
              <a:rPr lang="en-US" sz="2800" b="1" kern="1200" dirty="0" err="1">
                <a:solidFill>
                  <a:srgbClr val="FF0000"/>
                </a:solidFill>
                <a:latin typeface="Arial" panose="020B0604020202020204" pitchFamily="34" charset="0"/>
                <a:cs typeface="Arial" panose="020B0604020202020204" pitchFamily="34" charset="0"/>
              </a:rPr>
              <a:t>dịch</a:t>
            </a:r>
            <a:endParaRPr lang="en-US" sz="2800" b="1" kern="1200" dirty="0">
              <a:solidFill>
                <a:srgbClr val="FF0000"/>
              </a:solidFill>
              <a:latin typeface="Arial" panose="020B0604020202020204" pitchFamily="34" charset="0"/>
              <a:cs typeface="Arial" panose="020B0604020202020204" pitchFamily="34" charset="0"/>
            </a:endParaRPr>
          </a:p>
        </p:txBody>
      </p:sp>
      <p:sp>
        <p:nvSpPr>
          <p:cNvPr id="7" name="Đúng">
            <a:extLst>
              <a:ext uri="{FF2B5EF4-FFF2-40B4-BE49-F238E27FC236}">
                <a16:creationId xmlns:a16="http://schemas.microsoft.com/office/drawing/2014/main" id="{857EC41A-1B07-5E24-F034-84E4900DBC70}"/>
              </a:ext>
            </a:extLst>
          </p:cNvPr>
          <p:cNvSpPr/>
          <p:nvPr/>
        </p:nvSpPr>
        <p:spPr>
          <a:xfrm>
            <a:off x="1637627" y="2539702"/>
            <a:ext cx="8046807" cy="1114771"/>
          </a:xfrm>
          <a:prstGeom prst="roundRect">
            <a:avLst>
              <a:gd name="adj" fmla="val 50000"/>
            </a:avLst>
          </a:prstGeom>
          <a:ln w="57150"/>
        </p:spPr>
        <p:style>
          <a:lnRef idx="2">
            <a:schemeClr val="accent2"/>
          </a:lnRef>
          <a:fillRef idx="1">
            <a:schemeClr val="lt1"/>
          </a:fillRef>
          <a:effectRef idx="0">
            <a:schemeClr val="accent2"/>
          </a:effectRef>
          <a:fontRef idx="minor">
            <a:schemeClr val="dk1"/>
          </a:fontRef>
        </p:style>
        <p:txBody>
          <a:bodyPr lIns="91384" tIns="45701" rIns="91384" bIns="45701" rtlCol="0" anchor="ctr"/>
          <a:lstStyle/>
          <a:p>
            <a:pPr algn="ctr" defTabSz="685783">
              <a:buClrTx/>
              <a:defRPr/>
            </a:pPr>
            <a:r>
              <a:rPr lang="vi-VN" sz="2800" b="1" kern="1200" dirty="0">
                <a:solidFill>
                  <a:prstClr val="black"/>
                </a:solidFill>
                <a:latin typeface="Arial" panose="020B0604020202020204" pitchFamily="34" charset="0"/>
                <a:cs typeface="Arial" panose="020B0604020202020204" pitchFamily="34" charset="0"/>
              </a:rPr>
              <a:t>Hỗn hợp: nước cam, nước chanh, gia vị muối tiêu, gói ngũ cốc,...</a:t>
            </a:r>
          </a:p>
        </p:txBody>
      </p:sp>
      <p:sp>
        <p:nvSpPr>
          <p:cNvPr id="8" name="Đúng">
            <a:extLst>
              <a:ext uri="{FF2B5EF4-FFF2-40B4-BE49-F238E27FC236}">
                <a16:creationId xmlns:a16="http://schemas.microsoft.com/office/drawing/2014/main" id="{76802091-0DF6-4437-3631-B337FBEC84B1}"/>
              </a:ext>
            </a:extLst>
          </p:cNvPr>
          <p:cNvSpPr/>
          <p:nvPr/>
        </p:nvSpPr>
        <p:spPr>
          <a:xfrm>
            <a:off x="1637626" y="4125332"/>
            <a:ext cx="8046807" cy="1385704"/>
          </a:xfrm>
          <a:prstGeom prst="roundRect">
            <a:avLst>
              <a:gd name="adj" fmla="val 50000"/>
            </a:avLst>
          </a:prstGeom>
          <a:ln w="57150"/>
        </p:spPr>
        <p:style>
          <a:lnRef idx="2">
            <a:schemeClr val="accent2"/>
          </a:lnRef>
          <a:fillRef idx="1">
            <a:schemeClr val="lt1"/>
          </a:fillRef>
          <a:effectRef idx="0">
            <a:schemeClr val="accent2"/>
          </a:effectRef>
          <a:fontRef idx="minor">
            <a:schemeClr val="dk1"/>
          </a:fontRef>
        </p:style>
        <p:txBody>
          <a:bodyPr lIns="91384" tIns="45701" rIns="91384" bIns="45701" rtlCol="0" anchor="ctr"/>
          <a:lstStyle/>
          <a:p>
            <a:pPr algn="ctr" defTabSz="685783">
              <a:buClrTx/>
              <a:defRPr/>
            </a:pPr>
            <a:r>
              <a:rPr lang="vi-VN" sz="2800" b="1" kern="1200" dirty="0">
                <a:solidFill>
                  <a:prstClr val="black"/>
                </a:solidFill>
                <a:latin typeface="Arial" panose="020B0604020202020204" pitchFamily="34" charset="0"/>
                <a:cs typeface="Arial" panose="020B0604020202020204" pitchFamily="34" charset="0"/>
              </a:rPr>
              <a:t>Dung dịch: rượu hoà tan vào nước, thực phẩm màu hoà tan trong nước, nước mắm hoà tan trong nước,...</a:t>
            </a:r>
          </a:p>
        </p:txBody>
      </p:sp>
    </p:spTree>
    <p:extLst>
      <p:ext uri="{BB962C8B-B14F-4D97-AF65-F5344CB8AC3E}">
        <p14:creationId xmlns:p14="http://schemas.microsoft.com/office/powerpoint/2010/main" val="264930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534</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Bahnschrift Condensed</vt:lpstr>
      <vt:lpstr>Calibri</vt:lpstr>
      <vt:lpstr>Calibri Light</vt:lpstr>
      <vt:lpstr>Cambria</vt:lpstr>
      <vt:lpstr>Ink Free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cp:revision>
  <dcterms:created xsi:type="dcterms:W3CDTF">2025-02-11T05:17:53Z</dcterms:created>
  <dcterms:modified xsi:type="dcterms:W3CDTF">2025-02-11T05:59:18Z</dcterms:modified>
</cp:coreProperties>
</file>