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4" r:id="rId3"/>
    <p:sldMasterId id="2147483686" r:id="rId4"/>
  </p:sldMasterIdLst>
  <p:notesMasterIdLst>
    <p:notesMasterId r:id="rId35"/>
  </p:notesMasterIdLst>
  <p:sldIdLst>
    <p:sldId id="2007577188" r:id="rId5"/>
    <p:sldId id="286" r:id="rId6"/>
    <p:sldId id="257" r:id="rId7"/>
    <p:sldId id="258" r:id="rId8"/>
    <p:sldId id="259" r:id="rId9"/>
    <p:sldId id="260" r:id="rId10"/>
    <p:sldId id="261" r:id="rId11"/>
    <p:sldId id="285" r:id="rId12"/>
    <p:sldId id="294" r:id="rId13"/>
    <p:sldId id="292" r:id="rId14"/>
    <p:sldId id="293" r:id="rId15"/>
    <p:sldId id="306" r:id="rId16"/>
    <p:sldId id="307" r:id="rId17"/>
    <p:sldId id="308" r:id="rId18"/>
    <p:sldId id="309" r:id="rId19"/>
    <p:sldId id="310" r:id="rId20"/>
    <p:sldId id="311" r:id="rId21"/>
    <p:sldId id="312" r:id="rId22"/>
    <p:sldId id="313" r:id="rId23"/>
    <p:sldId id="314" r:id="rId24"/>
    <p:sldId id="315" r:id="rId25"/>
    <p:sldId id="316" r:id="rId26"/>
    <p:sldId id="317" r:id="rId27"/>
    <p:sldId id="318" r:id="rId28"/>
    <p:sldId id="319" r:id="rId29"/>
    <p:sldId id="321" r:id="rId30"/>
    <p:sldId id="320" r:id="rId31"/>
    <p:sldId id="322" r:id="rId32"/>
    <p:sldId id="323" r:id="rId33"/>
    <p:sldId id="28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3" d="100"/>
          <a:sy n="113" d="100"/>
        </p:scale>
        <p:origin x="51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84E222-584C-4C8D-96AE-0BD097359373}" type="datetimeFigureOut">
              <a:rPr lang="en-US" smtClean="0"/>
              <a:t>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EB6342-647E-449F-847B-14814F30C0F6}" type="slidenum">
              <a:rPr lang="en-US" smtClean="0"/>
              <a:t>‹#›</a:t>
            </a:fld>
            <a:endParaRPr lang="en-US"/>
          </a:p>
        </p:txBody>
      </p:sp>
    </p:spTree>
    <p:extLst>
      <p:ext uri="{BB962C8B-B14F-4D97-AF65-F5344CB8AC3E}">
        <p14:creationId xmlns:p14="http://schemas.microsoft.com/office/powerpoint/2010/main" val="2675683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791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887354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599195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2236062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446508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4759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21657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21787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7183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9F8CA7-E265-4E95-93EB-7D98A029AF19}" type="datetimeFigureOut">
              <a:rPr lang="en-US" smtClean="0">
                <a:solidFill>
                  <a:prstClr val="black">
                    <a:tint val="75000"/>
                  </a:prstClr>
                </a:solidFill>
              </a:rPr>
              <a:pPr/>
              <a:t>2/4/2025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68642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9F8CA7-E265-4E95-93EB-7D98A029AF19}" type="datetimeFigureOut">
              <a:rPr lang="en-US" smtClean="0">
                <a:solidFill>
                  <a:prstClr val="black">
                    <a:tint val="75000"/>
                  </a:prstClr>
                </a:solidFill>
              </a:rPr>
              <a:pPr/>
              <a:t>2/4/2025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591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E4379-CDD3-BDB0-A332-61408DFDDC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DFA16A-A5AE-2492-F2DE-07EAE74C49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D6B46A-79EE-E7E4-7A26-DE08E4C92E9A}"/>
              </a:ext>
            </a:extLst>
          </p:cNvPr>
          <p:cNvSpPr>
            <a:spLocks noGrp="1"/>
          </p:cNvSpPr>
          <p:nvPr>
            <p:ph type="dt" sz="half" idx="10"/>
          </p:nvPr>
        </p:nvSpPr>
        <p:spPr/>
        <p:txBody>
          <a:bodyPr/>
          <a:lstStyle/>
          <a:p>
            <a:fld id="{F8166341-6223-4215-A006-8447B1DAC074}" type="datetimeFigureOut">
              <a:rPr lang="en-US" smtClean="0"/>
              <a:t>2/4/2025</a:t>
            </a:fld>
            <a:endParaRPr lang="en-US"/>
          </a:p>
        </p:txBody>
      </p:sp>
      <p:sp>
        <p:nvSpPr>
          <p:cNvPr id="5" name="Footer Placeholder 4">
            <a:extLst>
              <a:ext uri="{FF2B5EF4-FFF2-40B4-BE49-F238E27FC236}">
                <a16:creationId xmlns:a16="http://schemas.microsoft.com/office/drawing/2014/main" id="{1870748A-05B8-F248-1F78-B24F948B0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515060-F9FE-DBDA-BCB5-E4E52B18B9C4}"/>
              </a:ext>
            </a:extLst>
          </p:cNvPr>
          <p:cNvSpPr>
            <a:spLocks noGrp="1"/>
          </p:cNvSpPr>
          <p:nvPr>
            <p:ph type="sldNum" sz="quarter" idx="12"/>
          </p:nvPr>
        </p:nvSpPr>
        <p:spPr/>
        <p:txBody>
          <a:bodyPr/>
          <a:lstStyle/>
          <a:p>
            <a:fld id="{FD690CDB-31ED-40F1-BEDB-2A8817842D41}" type="slidenum">
              <a:rPr lang="en-US" smtClean="0"/>
              <a:t>‹#›</a:t>
            </a:fld>
            <a:endParaRPr lang="en-US"/>
          </a:p>
        </p:txBody>
      </p:sp>
    </p:spTree>
    <p:extLst>
      <p:ext uri="{BB962C8B-B14F-4D97-AF65-F5344CB8AC3E}">
        <p14:creationId xmlns:p14="http://schemas.microsoft.com/office/powerpoint/2010/main" val="18961921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9F8CA7-E265-4E95-93EB-7D98A029AF19}" type="datetimeFigureOut">
              <a:rPr lang="en-US" smtClean="0">
                <a:solidFill>
                  <a:prstClr val="black">
                    <a:tint val="75000"/>
                  </a:prstClr>
                </a:solidFill>
              </a:rPr>
              <a:pPr/>
              <a:t>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53057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4918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66600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10696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57853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276467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998525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704882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554442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08026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46D2C4-F5B2-4BAF-AAAA-E5719FEE0C0C}"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6165217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11412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986944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532024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559942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434653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438797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66776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362473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6D2C4-F5B2-4BAF-AAAA-E5719FEE0C0C}"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900596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46D2C4-F5B2-4BAF-AAAA-E5719FEE0C0C}"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4119103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46D2C4-F5B2-4BAF-AAAA-E5719FEE0C0C}" type="datetimeFigureOut">
              <a:rPr lang="en-US" smtClean="0"/>
              <a:t>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978313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46D2C4-F5B2-4BAF-AAAA-E5719FEE0C0C}" type="datetimeFigureOut">
              <a:rPr lang="en-US" smtClean="0"/>
              <a:t>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1175169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6D2C4-F5B2-4BAF-AAAA-E5719FEE0C0C}" type="datetimeFigureOut">
              <a:rPr lang="en-US" smtClean="0"/>
              <a:t>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5998289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5736405"/>
      </p:ext>
    </p:extLst>
  </p:cSld>
  <p:clrMap bg1="lt1" tx1="dk1" bg2="lt2" tx2="dk2" accent1="accent1" accent2="accent2" accent3="accent3" accent4="accent4" accent5="accent5" accent6="accent6" hlink="hlink" folHlink="folHlink"/>
  <p:sldLayoutIdLst>
    <p:sldLayoutId id="2147483661" r:id="rId1"/>
    <p:sldLayoutId id="2147483711"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6D2C4-F5B2-4BAF-AAAA-E5719FEE0C0C}" type="datetimeFigureOut">
              <a:rPr lang="en-US" smtClean="0"/>
              <a:t>2/4/2025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6DD3FD-8217-4768-8ED4-6898380C4537}" type="slidenum">
              <a:rPr lang="en-US" smtClean="0"/>
              <a:t>‹#›</a:t>
            </a:fld>
            <a:endParaRPr lang="en-US"/>
          </a:p>
        </p:txBody>
      </p:sp>
    </p:spTree>
    <p:extLst>
      <p:ext uri="{BB962C8B-B14F-4D97-AF65-F5344CB8AC3E}">
        <p14:creationId xmlns:p14="http://schemas.microsoft.com/office/powerpoint/2010/main" val="106718753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F8CA7-E265-4E95-93EB-7D98A029AF19}"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621490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5781118"/>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29.png"/><Relationship Id="rId7" Type="http://schemas.openxmlformats.org/officeDocument/2006/relationships/image" Target="../media/image33.jpg"/><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18" Type="http://schemas.openxmlformats.org/officeDocument/2006/relationships/image" Target="../media/image10.png"/><Relationship Id="rId3" Type="http://schemas.openxmlformats.org/officeDocument/2006/relationships/slideLayout" Target="../slideLayouts/slideLayout4.xml"/><Relationship Id="rId7" Type="http://schemas.openxmlformats.org/officeDocument/2006/relationships/image" Target="../media/image5.png"/><Relationship Id="rId12" Type="http://schemas.openxmlformats.org/officeDocument/2006/relationships/image" Target="../media/image7.png"/><Relationship Id="rId17" Type="http://schemas.microsoft.com/office/2007/relationships/hdphoto" Target="../media/hdphoto5.wdp"/><Relationship Id="rId2" Type="http://schemas.openxmlformats.org/officeDocument/2006/relationships/audio" Target="../media/media1.mp3"/><Relationship Id="rId16" Type="http://schemas.openxmlformats.org/officeDocument/2006/relationships/image" Target="../media/image9.png"/><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slide" Target="slide9.xml"/><Relationship Id="rId5" Type="http://schemas.openxmlformats.org/officeDocument/2006/relationships/slide" Target="slide4.xml"/><Relationship Id="rId15" Type="http://schemas.microsoft.com/office/2007/relationships/hdphoto" Target="../media/hdphoto4.wdp"/><Relationship Id="rId10" Type="http://schemas.microsoft.com/office/2007/relationships/hdphoto" Target="../media/hdphoto2.wdp"/><Relationship Id="rId4" Type="http://schemas.openxmlformats.org/officeDocument/2006/relationships/image" Target="../media/image3.jpg"/><Relationship Id="rId9" Type="http://schemas.openxmlformats.org/officeDocument/2006/relationships/image" Target="../media/image6.png"/><Relationship Id="rId1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slide" Target="slide5.xml"/><Relationship Id="rId3" Type="http://schemas.openxmlformats.org/officeDocument/2006/relationships/image" Target="../media/image12.png"/><Relationship Id="rId7" Type="http://schemas.openxmlformats.org/officeDocument/2006/relationships/slide" Target="slide6.xml"/><Relationship Id="rId12" Type="http://schemas.microsoft.com/office/2007/relationships/hdphoto" Target="../media/hdphoto7.wdp"/><Relationship Id="rId2" Type="http://schemas.openxmlformats.org/officeDocument/2006/relationships/image" Target="../media/image11.jpg"/><Relationship Id="rId16" Type="http://schemas.openxmlformats.org/officeDocument/2006/relationships/slide" Target="slide8.xml"/><Relationship Id="rId1" Type="http://schemas.openxmlformats.org/officeDocument/2006/relationships/slideLayout" Target="../slideLayouts/slideLayout15.xml"/><Relationship Id="rId6" Type="http://schemas.microsoft.com/office/2007/relationships/hdphoto" Target="../media/hdphoto2.wdp"/><Relationship Id="rId11" Type="http://schemas.openxmlformats.org/officeDocument/2006/relationships/image" Target="../media/image13.png"/><Relationship Id="rId5" Type="http://schemas.openxmlformats.org/officeDocument/2006/relationships/image" Target="../media/image6.png"/><Relationship Id="rId15" Type="http://schemas.microsoft.com/office/2007/relationships/hdphoto" Target="../media/hdphoto8.wdp"/><Relationship Id="rId10" Type="http://schemas.openxmlformats.org/officeDocument/2006/relationships/slide" Target="slide7.xml"/><Relationship Id="rId4" Type="http://schemas.microsoft.com/office/2007/relationships/hdphoto" Target="../media/hdphoto6.wdp"/><Relationship Id="rId9" Type="http://schemas.microsoft.com/office/2007/relationships/hdphoto" Target="../media/hdphoto4.wdp"/><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g"/><Relationship Id="rId1" Type="http://schemas.openxmlformats.org/officeDocument/2006/relationships/slideLayout" Target="../slideLayouts/slideLayout15.xml"/><Relationship Id="rId5" Type="http://schemas.openxmlformats.org/officeDocument/2006/relationships/slide" Target="slide4.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g"/><Relationship Id="rId1" Type="http://schemas.openxmlformats.org/officeDocument/2006/relationships/slideLayout" Target="../slideLayouts/slideLayout4.xml"/><Relationship Id="rId5" Type="http://schemas.openxmlformats.org/officeDocument/2006/relationships/slide" Target="slide4.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g"/><Relationship Id="rId1" Type="http://schemas.openxmlformats.org/officeDocument/2006/relationships/slideLayout" Target="../slideLayouts/slideLayout4.xml"/><Relationship Id="rId5" Type="http://schemas.openxmlformats.org/officeDocument/2006/relationships/slide" Target="slide4.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D376B4A-AAEB-40B7-98C1-325EBC384531}"/>
              </a:ext>
            </a:extLst>
          </p:cNvPr>
          <p:cNvSpPr/>
          <p:nvPr/>
        </p:nvSpPr>
        <p:spPr>
          <a:xfrm>
            <a:off x="2425259" y="753052"/>
            <a:ext cx="8040727" cy="923330"/>
          </a:xfrm>
          <a:prstGeom prst="rect">
            <a:avLst/>
          </a:prstGeom>
          <a:noFill/>
        </p:spPr>
        <p:txBody>
          <a:bodyPr wrap="none" lIns="91440" tIns="45720" rIns="91440" bIns="45720">
            <a:spAutoFit/>
          </a:bodyPr>
          <a:lstStyle/>
          <a:p>
            <a:pPr algn="ctr"/>
            <a:r>
              <a:rPr lang="en-US" sz="5400" b="1" cap="none" spc="0" dirty="0" err="1">
                <a:ln w="22225">
                  <a:solidFill>
                    <a:schemeClr val="accent2"/>
                  </a:solidFill>
                  <a:prstDash val="solid"/>
                </a:ln>
                <a:solidFill>
                  <a:schemeClr val="accent2">
                    <a:lumMod val="40000"/>
                    <a:lumOff val="60000"/>
                  </a:schemeClr>
                </a:solidFill>
                <a:effectLst/>
              </a:rPr>
              <a:t>Trường</a:t>
            </a:r>
            <a:r>
              <a:rPr lang="en-US" sz="5400" b="1" cap="none" spc="0" dirty="0">
                <a:ln w="22225">
                  <a:solidFill>
                    <a:schemeClr val="accent2"/>
                  </a:solidFill>
                  <a:prstDash val="solid"/>
                </a:ln>
                <a:solidFill>
                  <a:schemeClr val="accent2">
                    <a:lumMod val="40000"/>
                    <a:lumOff val="60000"/>
                  </a:schemeClr>
                </a:solidFill>
                <a:effectLst/>
              </a:rPr>
              <a:t> </a:t>
            </a:r>
            <a:r>
              <a:rPr lang="en-US" sz="5400" b="1" cap="none" spc="0" dirty="0" err="1">
                <a:ln w="22225">
                  <a:solidFill>
                    <a:schemeClr val="accent2"/>
                  </a:solidFill>
                  <a:prstDash val="solid"/>
                </a:ln>
                <a:solidFill>
                  <a:schemeClr val="accent2">
                    <a:lumMod val="40000"/>
                    <a:lumOff val="60000"/>
                  </a:schemeClr>
                </a:solidFill>
                <a:effectLst/>
              </a:rPr>
              <a:t>Tiểu</a:t>
            </a:r>
            <a:r>
              <a:rPr lang="en-US" sz="5400" b="1" cap="none" spc="0" dirty="0">
                <a:ln w="22225">
                  <a:solidFill>
                    <a:schemeClr val="accent2"/>
                  </a:solidFill>
                  <a:prstDash val="solid"/>
                </a:ln>
                <a:solidFill>
                  <a:schemeClr val="accent2">
                    <a:lumMod val="40000"/>
                    <a:lumOff val="60000"/>
                  </a:schemeClr>
                </a:solidFill>
                <a:effectLst/>
              </a:rPr>
              <a:t> </a:t>
            </a:r>
            <a:r>
              <a:rPr lang="en-US" sz="5400" b="1" cap="none" spc="0" dirty="0" err="1">
                <a:ln w="22225">
                  <a:solidFill>
                    <a:schemeClr val="accent2"/>
                  </a:solidFill>
                  <a:prstDash val="solid"/>
                </a:ln>
                <a:solidFill>
                  <a:schemeClr val="accent2">
                    <a:lumMod val="40000"/>
                    <a:lumOff val="60000"/>
                  </a:schemeClr>
                </a:solidFill>
                <a:effectLst/>
              </a:rPr>
              <a:t>học</a:t>
            </a:r>
            <a:r>
              <a:rPr lang="en-US" sz="5400" b="1" cap="none" spc="0" dirty="0">
                <a:ln w="22225">
                  <a:solidFill>
                    <a:schemeClr val="accent2"/>
                  </a:solidFill>
                  <a:prstDash val="solid"/>
                </a:ln>
                <a:solidFill>
                  <a:schemeClr val="accent2">
                    <a:lumMod val="40000"/>
                    <a:lumOff val="60000"/>
                  </a:schemeClr>
                </a:solidFill>
                <a:effectLst/>
              </a:rPr>
              <a:t> </a:t>
            </a:r>
            <a:r>
              <a:rPr lang="en-US" sz="5400" b="1" cap="none" spc="0" dirty="0" err="1">
                <a:ln w="22225">
                  <a:solidFill>
                    <a:schemeClr val="accent2"/>
                  </a:solidFill>
                  <a:prstDash val="solid"/>
                </a:ln>
                <a:solidFill>
                  <a:schemeClr val="accent2">
                    <a:lumMod val="40000"/>
                    <a:lumOff val="60000"/>
                  </a:schemeClr>
                </a:solidFill>
                <a:effectLst/>
              </a:rPr>
              <a:t>Hòa</a:t>
            </a:r>
            <a:r>
              <a:rPr lang="en-US" sz="5400" b="1" cap="none" spc="0" dirty="0">
                <a:ln w="22225">
                  <a:solidFill>
                    <a:schemeClr val="accent2"/>
                  </a:solidFill>
                  <a:prstDash val="solid"/>
                </a:ln>
                <a:solidFill>
                  <a:schemeClr val="accent2">
                    <a:lumMod val="40000"/>
                    <a:lumOff val="60000"/>
                  </a:schemeClr>
                </a:solidFill>
                <a:effectLst/>
              </a:rPr>
              <a:t> </a:t>
            </a:r>
            <a:r>
              <a:rPr lang="en-US" sz="5400" b="1" cap="none" spc="0" dirty="0" err="1">
                <a:ln w="22225">
                  <a:solidFill>
                    <a:schemeClr val="accent2"/>
                  </a:solidFill>
                  <a:prstDash val="solid"/>
                </a:ln>
                <a:solidFill>
                  <a:schemeClr val="accent2">
                    <a:lumMod val="40000"/>
                    <a:lumOff val="60000"/>
                  </a:schemeClr>
                </a:solidFill>
                <a:effectLst/>
              </a:rPr>
              <a:t>Nghĩa</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7" name="Rectangle 6">
            <a:extLst>
              <a:ext uri="{FF2B5EF4-FFF2-40B4-BE49-F238E27FC236}">
                <a16:creationId xmlns:a16="http://schemas.microsoft.com/office/drawing/2014/main" id="{C6D6C6CE-E246-4184-8F60-97E020E80648}"/>
              </a:ext>
            </a:extLst>
          </p:cNvPr>
          <p:cNvSpPr/>
          <p:nvPr/>
        </p:nvSpPr>
        <p:spPr>
          <a:xfrm>
            <a:off x="3494297" y="2967335"/>
            <a:ext cx="5203411" cy="1754326"/>
          </a:xfrm>
          <a:prstGeom prst="rect">
            <a:avLst/>
          </a:prstGeom>
          <a:noFill/>
        </p:spPr>
        <p:txBody>
          <a:bodyPr wrap="non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GV: </a:t>
            </a:r>
            <a:r>
              <a:rPr lang="en-US" sz="54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Trần</a:t>
            </a: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54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Thị</a:t>
            </a: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Dung</a:t>
            </a:r>
          </a:p>
          <a:p>
            <a:pPr algn="ctr"/>
            <a:r>
              <a:rPr lang="en-US"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Lớp</a:t>
            </a: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4D</a:t>
            </a:r>
            <a:endPar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535747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7" name="TextBox 16">
            <a:extLst>
              <a:ext uri="{FF2B5EF4-FFF2-40B4-BE49-F238E27FC236}">
                <a16:creationId xmlns:a16="http://schemas.microsoft.com/office/drawing/2014/main" id="{A3C03039-5318-E7AE-660B-97A796724135}"/>
              </a:ext>
            </a:extLst>
          </p:cNvPr>
          <p:cNvSpPr txBox="1"/>
          <p:nvPr/>
        </p:nvSpPr>
        <p:spPr>
          <a:xfrm>
            <a:off x="1228725" y="838200"/>
            <a:ext cx="10325099" cy="954107"/>
          </a:xfrm>
          <a:prstGeom prst="rect">
            <a:avLst/>
          </a:prstGeom>
          <a:noFill/>
        </p:spPr>
        <p:txBody>
          <a:bodyPr wrap="square" rtlCol="0">
            <a:spAutoFit/>
          </a:bodyPr>
          <a:lstStyle/>
          <a:p>
            <a:r>
              <a:rPr lang="en-US" sz="2800" b="1" i="0" dirty="0">
                <a:solidFill>
                  <a:srgbClr val="000000"/>
                </a:solidFill>
                <a:effectLst/>
                <a:latin typeface="Cambria" panose="02040503050406030204" pitchFamily="18" charset="0"/>
                <a:ea typeface="Cambria" panose="02040503050406030204" pitchFamily="18" charset="0"/>
              </a:rPr>
              <a:t>Quan </a:t>
            </a:r>
            <a:r>
              <a:rPr lang="en-US" sz="2800" b="1" i="0" dirty="0" err="1">
                <a:solidFill>
                  <a:srgbClr val="000000"/>
                </a:solidFill>
                <a:effectLst/>
                <a:latin typeface="Cambria" panose="02040503050406030204" pitchFamily="18" charset="0"/>
                <a:ea typeface="Cambria" panose="02040503050406030204" pitchFamily="18" charset="0"/>
              </a:rPr>
              <a:t>sát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hình</a:t>
            </a:r>
            <a:r>
              <a:rPr lang="en-US" sz="2800" b="1" i="0" dirty="0">
                <a:solidFill>
                  <a:srgbClr val="000000"/>
                </a:solidFill>
                <a:effectLst/>
                <a:latin typeface="Cambria" panose="02040503050406030204" pitchFamily="18" charset="0"/>
                <a:ea typeface="Cambria" panose="02040503050406030204" pitchFamily="18" charset="0"/>
              </a:rPr>
              <a:t> 3 </a:t>
            </a:r>
            <a:r>
              <a:rPr lang="en-US" sz="2800" b="1" i="0" dirty="0" err="1">
                <a:solidFill>
                  <a:srgbClr val="000000"/>
                </a:solidFill>
                <a:effectLst/>
                <a:latin typeface="Cambria" panose="02040503050406030204" pitchFamily="18" charset="0"/>
                <a:ea typeface="Cambria" panose="02040503050406030204" pitchFamily="18" charset="0"/>
              </a:rPr>
              <a:t>và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nêu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các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công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việc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chăm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sóc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vật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nuôi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trong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hình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Giải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thích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vì</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sao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cần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thực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hiện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các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công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việc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chăm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sóc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đó</a:t>
            </a:r>
            <a:r>
              <a:rPr lang="en-US" sz="2800" b="1" i="0" dirty="0">
                <a:solidFill>
                  <a:srgbClr val="000000"/>
                </a:solidFill>
                <a:effectLst/>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96DF7A1E-5FEE-3732-4B49-1966D04BCDA0}"/>
              </a:ext>
            </a:extLst>
          </p:cNvPr>
          <p:cNvPicPr>
            <a:picLocks noChangeAspect="1"/>
          </p:cNvPicPr>
          <p:nvPr/>
        </p:nvPicPr>
        <p:blipFill>
          <a:blip r:embed="rId4"/>
          <a:stretch>
            <a:fillRect/>
          </a:stretch>
        </p:blipFill>
        <p:spPr>
          <a:xfrm>
            <a:off x="1066800" y="2243137"/>
            <a:ext cx="5123604" cy="3033713"/>
          </a:xfrm>
          <a:prstGeom prst="rect">
            <a:avLst/>
          </a:prstGeom>
        </p:spPr>
      </p:pic>
      <p:pic>
        <p:nvPicPr>
          <p:cNvPr id="22" name="Picture 21">
            <a:extLst>
              <a:ext uri="{FF2B5EF4-FFF2-40B4-BE49-F238E27FC236}">
                <a16:creationId xmlns:a16="http://schemas.microsoft.com/office/drawing/2014/main" id="{FA87440A-85BA-50F8-B272-1B8245F977A4}"/>
              </a:ext>
            </a:extLst>
          </p:cNvPr>
          <p:cNvPicPr>
            <a:picLocks noChangeAspect="1"/>
          </p:cNvPicPr>
          <p:nvPr/>
        </p:nvPicPr>
        <p:blipFill>
          <a:blip r:embed="rId5"/>
          <a:stretch>
            <a:fillRect/>
          </a:stretch>
        </p:blipFill>
        <p:spPr>
          <a:xfrm>
            <a:off x="6410325" y="2257426"/>
            <a:ext cx="4876800" cy="3176262"/>
          </a:xfrm>
          <a:prstGeom prst="rect">
            <a:avLst/>
          </a:prstGeom>
        </p:spPr>
      </p:pic>
    </p:spTree>
    <p:extLst>
      <p:ext uri="{BB962C8B-B14F-4D97-AF65-F5344CB8AC3E}">
        <p14:creationId xmlns:p14="http://schemas.microsoft.com/office/powerpoint/2010/main" val="760001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12" name="Picture 11">
            <a:extLst>
              <a:ext uri="{FF2B5EF4-FFF2-40B4-BE49-F238E27FC236}">
                <a16:creationId xmlns:a16="http://schemas.microsoft.com/office/drawing/2014/main" id="{6C5FAB59-20A2-9383-D478-C8409333772A}"/>
              </a:ext>
            </a:extLst>
          </p:cNvPr>
          <p:cNvPicPr>
            <a:picLocks noChangeAspect="1"/>
          </p:cNvPicPr>
          <p:nvPr/>
        </p:nvPicPr>
        <p:blipFill>
          <a:blip r:embed="rId4"/>
          <a:stretch>
            <a:fillRect/>
          </a:stretch>
        </p:blipFill>
        <p:spPr>
          <a:xfrm>
            <a:off x="1364768" y="1559615"/>
            <a:ext cx="3434052" cy="4016238"/>
          </a:xfrm>
          <a:prstGeom prst="rect">
            <a:avLst/>
          </a:prstGeom>
        </p:spPr>
      </p:pic>
      <p:sp>
        <p:nvSpPr>
          <p:cNvPr id="13" name="TextBox 12">
            <a:extLst>
              <a:ext uri="{FF2B5EF4-FFF2-40B4-BE49-F238E27FC236}">
                <a16:creationId xmlns:a16="http://schemas.microsoft.com/office/drawing/2014/main" id="{3AA8CA22-6B8C-36F0-2452-58A7EDC4C588}"/>
              </a:ext>
            </a:extLst>
          </p:cNvPr>
          <p:cNvSpPr txBox="1"/>
          <p:nvPr/>
        </p:nvSpPr>
        <p:spPr>
          <a:xfrm>
            <a:off x="5327373" y="2466154"/>
            <a:ext cx="5595731" cy="1323439"/>
          </a:xfrm>
          <a:custGeom>
            <a:avLst/>
            <a:gdLst>
              <a:gd name="connsiteX0" fmla="*/ 0 w 5595731"/>
              <a:gd name="connsiteY0" fmla="*/ 0 h 1323439"/>
              <a:gd name="connsiteX1" fmla="*/ 5595731 w 5595731"/>
              <a:gd name="connsiteY1" fmla="*/ 0 h 1323439"/>
              <a:gd name="connsiteX2" fmla="*/ 5595731 w 5595731"/>
              <a:gd name="connsiteY2" fmla="*/ 1323439 h 1323439"/>
              <a:gd name="connsiteX3" fmla="*/ 0 w 5595731"/>
              <a:gd name="connsiteY3" fmla="*/ 1323439 h 1323439"/>
              <a:gd name="connsiteX4" fmla="*/ 0 w 55957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731" h="1323439" fill="none" extrusionOk="0">
                <a:moveTo>
                  <a:pt x="0" y="0"/>
                </a:moveTo>
                <a:cubicBezTo>
                  <a:pt x="1683666" y="5222"/>
                  <a:pt x="2832569" y="24918"/>
                  <a:pt x="5595731" y="0"/>
                </a:cubicBezTo>
                <a:cubicBezTo>
                  <a:pt x="5533137" y="502581"/>
                  <a:pt x="5558773" y="742429"/>
                  <a:pt x="5595731" y="1323439"/>
                </a:cubicBezTo>
                <a:cubicBezTo>
                  <a:pt x="4654252" y="1158678"/>
                  <a:pt x="1529736" y="1441589"/>
                  <a:pt x="0" y="1323439"/>
                </a:cubicBezTo>
                <a:cubicBezTo>
                  <a:pt x="-52747" y="826522"/>
                  <a:pt x="-93581" y="659507"/>
                  <a:pt x="0" y="0"/>
                </a:cubicBezTo>
                <a:close/>
              </a:path>
              <a:path w="5595731" h="1323439" stroke="0" extrusionOk="0">
                <a:moveTo>
                  <a:pt x="0" y="0"/>
                </a:moveTo>
                <a:cubicBezTo>
                  <a:pt x="1774006" y="11849"/>
                  <a:pt x="4023855" y="-161459"/>
                  <a:pt x="5595731" y="0"/>
                </a:cubicBezTo>
                <a:cubicBezTo>
                  <a:pt x="5581071" y="501774"/>
                  <a:pt x="5515796" y="1007572"/>
                  <a:pt x="5595731" y="1323439"/>
                </a:cubicBezTo>
                <a:cubicBezTo>
                  <a:pt x="2980320" y="1177579"/>
                  <a:pt x="1097477"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C</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ho vịt ăn → nhu cầu thức ăn</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466499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3" name="TextBox 12">
            <a:extLst>
              <a:ext uri="{FF2B5EF4-FFF2-40B4-BE49-F238E27FC236}">
                <a16:creationId xmlns:a16="http://schemas.microsoft.com/office/drawing/2014/main" id="{3AA8CA22-6B8C-36F0-2452-58A7EDC4C588}"/>
              </a:ext>
            </a:extLst>
          </p:cNvPr>
          <p:cNvSpPr txBox="1"/>
          <p:nvPr/>
        </p:nvSpPr>
        <p:spPr>
          <a:xfrm>
            <a:off x="5327373" y="2466154"/>
            <a:ext cx="5595731" cy="1323439"/>
          </a:xfrm>
          <a:custGeom>
            <a:avLst/>
            <a:gdLst>
              <a:gd name="connsiteX0" fmla="*/ 0 w 5595731"/>
              <a:gd name="connsiteY0" fmla="*/ 0 h 1323439"/>
              <a:gd name="connsiteX1" fmla="*/ 5595731 w 5595731"/>
              <a:gd name="connsiteY1" fmla="*/ 0 h 1323439"/>
              <a:gd name="connsiteX2" fmla="*/ 5595731 w 5595731"/>
              <a:gd name="connsiteY2" fmla="*/ 1323439 h 1323439"/>
              <a:gd name="connsiteX3" fmla="*/ 0 w 5595731"/>
              <a:gd name="connsiteY3" fmla="*/ 1323439 h 1323439"/>
              <a:gd name="connsiteX4" fmla="*/ 0 w 55957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731" h="1323439" fill="none" extrusionOk="0">
                <a:moveTo>
                  <a:pt x="0" y="0"/>
                </a:moveTo>
                <a:cubicBezTo>
                  <a:pt x="1683666" y="5222"/>
                  <a:pt x="2832569" y="24918"/>
                  <a:pt x="5595731" y="0"/>
                </a:cubicBezTo>
                <a:cubicBezTo>
                  <a:pt x="5533137" y="502581"/>
                  <a:pt x="5558773" y="742429"/>
                  <a:pt x="5595731" y="1323439"/>
                </a:cubicBezTo>
                <a:cubicBezTo>
                  <a:pt x="4654252" y="1158678"/>
                  <a:pt x="1529736" y="1441589"/>
                  <a:pt x="0" y="1323439"/>
                </a:cubicBezTo>
                <a:cubicBezTo>
                  <a:pt x="-52747" y="826522"/>
                  <a:pt x="-93581" y="659507"/>
                  <a:pt x="0" y="0"/>
                </a:cubicBezTo>
                <a:close/>
              </a:path>
              <a:path w="5595731" h="1323439" stroke="0" extrusionOk="0">
                <a:moveTo>
                  <a:pt x="0" y="0"/>
                </a:moveTo>
                <a:cubicBezTo>
                  <a:pt x="1774006" y="11849"/>
                  <a:pt x="4023855" y="-161459"/>
                  <a:pt x="5595731" y="0"/>
                </a:cubicBezTo>
                <a:cubicBezTo>
                  <a:pt x="5581071" y="501774"/>
                  <a:pt x="5515796" y="1007572"/>
                  <a:pt x="5595731" y="1323439"/>
                </a:cubicBezTo>
                <a:cubicBezTo>
                  <a:pt x="2980320" y="1177579"/>
                  <a:pt x="1097477"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Tắm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cho</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lợn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làm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mát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vệ</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sinh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sạch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sẽ</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DBEAD9BB-2DBC-ADDF-7DE9-50E8840006EB}"/>
              </a:ext>
            </a:extLst>
          </p:cNvPr>
          <p:cNvPicPr>
            <a:picLocks noChangeAspect="1"/>
          </p:cNvPicPr>
          <p:nvPr/>
        </p:nvPicPr>
        <p:blipFill>
          <a:blip r:embed="rId4"/>
          <a:stretch>
            <a:fillRect/>
          </a:stretch>
        </p:blipFill>
        <p:spPr>
          <a:xfrm>
            <a:off x="1180686" y="1232038"/>
            <a:ext cx="3867150" cy="4552950"/>
          </a:xfrm>
          <a:prstGeom prst="rect">
            <a:avLst/>
          </a:prstGeom>
        </p:spPr>
      </p:pic>
    </p:spTree>
    <p:extLst>
      <p:ext uri="{BB962C8B-B14F-4D97-AF65-F5344CB8AC3E}">
        <p14:creationId xmlns:p14="http://schemas.microsoft.com/office/powerpoint/2010/main" val="1806538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3" name="TextBox 12">
            <a:extLst>
              <a:ext uri="{FF2B5EF4-FFF2-40B4-BE49-F238E27FC236}">
                <a16:creationId xmlns:a16="http://schemas.microsoft.com/office/drawing/2014/main" id="{3AA8CA22-6B8C-36F0-2452-58A7EDC4C588}"/>
              </a:ext>
            </a:extLst>
          </p:cNvPr>
          <p:cNvSpPr txBox="1"/>
          <p:nvPr/>
        </p:nvSpPr>
        <p:spPr>
          <a:xfrm>
            <a:off x="5327373" y="2466154"/>
            <a:ext cx="5595731" cy="1323439"/>
          </a:xfrm>
          <a:custGeom>
            <a:avLst/>
            <a:gdLst>
              <a:gd name="connsiteX0" fmla="*/ 0 w 5595731"/>
              <a:gd name="connsiteY0" fmla="*/ 0 h 1323439"/>
              <a:gd name="connsiteX1" fmla="*/ 5595731 w 5595731"/>
              <a:gd name="connsiteY1" fmla="*/ 0 h 1323439"/>
              <a:gd name="connsiteX2" fmla="*/ 5595731 w 5595731"/>
              <a:gd name="connsiteY2" fmla="*/ 1323439 h 1323439"/>
              <a:gd name="connsiteX3" fmla="*/ 0 w 5595731"/>
              <a:gd name="connsiteY3" fmla="*/ 1323439 h 1323439"/>
              <a:gd name="connsiteX4" fmla="*/ 0 w 55957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731" h="1323439" fill="none" extrusionOk="0">
                <a:moveTo>
                  <a:pt x="0" y="0"/>
                </a:moveTo>
                <a:cubicBezTo>
                  <a:pt x="1683666" y="5222"/>
                  <a:pt x="2832569" y="24918"/>
                  <a:pt x="5595731" y="0"/>
                </a:cubicBezTo>
                <a:cubicBezTo>
                  <a:pt x="5533137" y="502581"/>
                  <a:pt x="5558773" y="742429"/>
                  <a:pt x="5595731" y="1323439"/>
                </a:cubicBezTo>
                <a:cubicBezTo>
                  <a:pt x="4654252" y="1158678"/>
                  <a:pt x="1529736" y="1441589"/>
                  <a:pt x="0" y="1323439"/>
                </a:cubicBezTo>
                <a:cubicBezTo>
                  <a:pt x="-52747" y="826522"/>
                  <a:pt x="-93581" y="659507"/>
                  <a:pt x="0" y="0"/>
                </a:cubicBezTo>
                <a:close/>
              </a:path>
              <a:path w="5595731" h="1323439" stroke="0" extrusionOk="0">
                <a:moveTo>
                  <a:pt x="0" y="0"/>
                </a:moveTo>
                <a:cubicBezTo>
                  <a:pt x="1774006" y="11849"/>
                  <a:pt x="4023855" y="-161459"/>
                  <a:pt x="5595731" y="0"/>
                </a:cubicBezTo>
                <a:cubicBezTo>
                  <a:pt x="5581071" y="501774"/>
                  <a:pt x="5515796" y="1007572"/>
                  <a:pt x="5595731" y="1323439"/>
                </a:cubicBezTo>
                <a:cubicBezTo>
                  <a:pt x="2980320" y="1177579"/>
                  <a:pt x="1097477"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Che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chắn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chuồng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nuôi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tránh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gió</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rét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CE788BAF-B3EA-9FC5-0673-21348DD0E790}"/>
              </a:ext>
            </a:extLst>
          </p:cNvPr>
          <p:cNvPicPr>
            <a:picLocks noChangeAspect="1"/>
          </p:cNvPicPr>
          <p:nvPr/>
        </p:nvPicPr>
        <p:blipFill>
          <a:blip r:embed="rId4"/>
          <a:stretch>
            <a:fillRect/>
          </a:stretch>
        </p:blipFill>
        <p:spPr>
          <a:xfrm>
            <a:off x="1228725" y="1090612"/>
            <a:ext cx="3943350" cy="4924425"/>
          </a:xfrm>
          <a:prstGeom prst="rect">
            <a:avLst/>
          </a:prstGeom>
        </p:spPr>
      </p:pic>
    </p:spTree>
    <p:extLst>
      <p:ext uri="{BB962C8B-B14F-4D97-AF65-F5344CB8AC3E}">
        <p14:creationId xmlns:p14="http://schemas.microsoft.com/office/powerpoint/2010/main" val="312326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3" name="TextBox 12">
            <a:extLst>
              <a:ext uri="{FF2B5EF4-FFF2-40B4-BE49-F238E27FC236}">
                <a16:creationId xmlns:a16="http://schemas.microsoft.com/office/drawing/2014/main" id="{3AA8CA22-6B8C-36F0-2452-58A7EDC4C588}"/>
              </a:ext>
            </a:extLst>
          </p:cNvPr>
          <p:cNvSpPr txBox="1"/>
          <p:nvPr/>
        </p:nvSpPr>
        <p:spPr>
          <a:xfrm>
            <a:off x="5327373" y="2466154"/>
            <a:ext cx="5595731" cy="1323439"/>
          </a:xfrm>
          <a:custGeom>
            <a:avLst/>
            <a:gdLst>
              <a:gd name="connsiteX0" fmla="*/ 0 w 5595731"/>
              <a:gd name="connsiteY0" fmla="*/ 0 h 1323439"/>
              <a:gd name="connsiteX1" fmla="*/ 5595731 w 5595731"/>
              <a:gd name="connsiteY1" fmla="*/ 0 h 1323439"/>
              <a:gd name="connsiteX2" fmla="*/ 5595731 w 5595731"/>
              <a:gd name="connsiteY2" fmla="*/ 1323439 h 1323439"/>
              <a:gd name="connsiteX3" fmla="*/ 0 w 5595731"/>
              <a:gd name="connsiteY3" fmla="*/ 1323439 h 1323439"/>
              <a:gd name="connsiteX4" fmla="*/ 0 w 55957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731" h="1323439" fill="none" extrusionOk="0">
                <a:moveTo>
                  <a:pt x="0" y="0"/>
                </a:moveTo>
                <a:cubicBezTo>
                  <a:pt x="1683666" y="5222"/>
                  <a:pt x="2832569" y="24918"/>
                  <a:pt x="5595731" y="0"/>
                </a:cubicBezTo>
                <a:cubicBezTo>
                  <a:pt x="5533137" y="502581"/>
                  <a:pt x="5558773" y="742429"/>
                  <a:pt x="5595731" y="1323439"/>
                </a:cubicBezTo>
                <a:cubicBezTo>
                  <a:pt x="4654252" y="1158678"/>
                  <a:pt x="1529736" y="1441589"/>
                  <a:pt x="0" y="1323439"/>
                </a:cubicBezTo>
                <a:cubicBezTo>
                  <a:pt x="-52747" y="826522"/>
                  <a:pt x="-93581" y="659507"/>
                  <a:pt x="0" y="0"/>
                </a:cubicBezTo>
                <a:close/>
              </a:path>
              <a:path w="5595731" h="1323439" stroke="0" extrusionOk="0">
                <a:moveTo>
                  <a:pt x="0" y="0"/>
                </a:moveTo>
                <a:cubicBezTo>
                  <a:pt x="1774006" y="11849"/>
                  <a:pt x="4023855" y="-161459"/>
                  <a:pt x="5595731" y="0"/>
                </a:cubicBezTo>
                <a:cubicBezTo>
                  <a:pt x="5581071" y="501774"/>
                  <a:pt x="5515796" y="1007572"/>
                  <a:pt x="5595731" y="1323439"/>
                </a:cubicBezTo>
                <a:cubicBezTo>
                  <a:pt x="2980320" y="1177579"/>
                  <a:pt x="1097477"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Thắp</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đèn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ánh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sáng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nhiệt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độ</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CEEA2FCA-8A05-C75B-9CC7-A88819D99803}"/>
              </a:ext>
            </a:extLst>
          </p:cNvPr>
          <p:cNvPicPr>
            <a:picLocks noChangeAspect="1"/>
          </p:cNvPicPr>
          <p:nvPr/>
        </p:nvPicPr>
        <p:blipFill>
          <a:blip r:embed="rId4"/>
          <a:stretch>
            <a:fillRect/>
          </a:stretch>
        </p:blipFill>
        <p:spPr>
          <a:xfrm>
            <a:off x="1247775" y="1038225"/>
            <a:ext cx="3848100" cy="4857750"/>
          </a:xfrm>
          <a:prstGeom prst="rect">
            <a:avLst/>
          </a:prstGeom>
        </p:spPr>
      </p:pic>
    </p:spTree>
    <p:extLst>
      <p:ext uri="{BB962C8B-B14F-4D97-AF65-F5344CB8AC3E}">
        <p14:creationId xmlns:p14="http://schemas.microsoft.com/office/powerpoint/2010/main" val="4219406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grpSp>
        <p:nvGrpSpPr>
          <p:cNvPr id="4" name="Group 3">
            <a:extLst>
              <a:ext uri="{FF2B5EF4-FFF2-40B4-BE49-F238E27FC236}">
                <a16:creationId xmlns:a16="http://schemas.microsoft.com/office/drawing/2014/main" id="{6A053617-8933-574E-E9AF-F2B110F1858D}"/>
              </a:ext>
            </a:extLst>
          </p:cNvPr>
          <p:cNvGrpSpPr/>
          <p:nvPr/>
        </p:nvGrpSpPr>
        <p:grpSpPr>
          <a:xfrm>
            <a:off x="3084167" y="638175"/>
            <a:ext cx="8126758" cy="2219349"/>
            <a:chOff x="4350992" y="1465690"/>
            <a:chExt cx="7115894" cy="1164494"/>
          </a:xfrm>
        </p:grpSpPr>
        <p:sp>
          <p:nvSpPr>
            <p:cNvPr id="6" name="Rounded Rectangle 12">
              <a:extLst>
                <a:ext uri="{FF2B5EF4-FFF2-40B4-BE49-F238E27FC236}">
                  <a16:creationId xmlns:a16="http://schemas.microsoft.com/office/drawing/2014/main" id="{6637EAAD-F7FC-B568-E0F5-DA4C16DEA691}"/>
                </a:ext>
              </a:extLst>
            </p:cNvPr>
            <p:cNvSpPr/>
            <p:nvPr/>
          </p:nvSpPr>
          <p:spPr>
            <a:xfrm>
              <a:off x="4350992" y="1465690"/>
              <a:ext cx="7115894" cy="1164494"/>
            </a:xfrm>
            <a:prstGeom prst="roundRect">
              <a:avLst/>
            </a:prstGeom>
            <a:solidFill>
              <a:schemeClr val="accent6">
                <a:lumMod val="20000"/>
                <a:lumOff val="80000"/>
              </a:schemeClr>
            </a:solidFill>
            <a:ln w="66675" cmpd="thickThi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a:ea typeface="+mn-ea"/>
                <a:cs typeface="+mn-cs"/>
              </a:endParaRPr>
            </a:p>
          </p:txBody>
        </p:sp>
        <p:sp>
          <p:nvSpPr>
            <p:cNvPr id="7" name="TextBox 6">
              <a:extLst>
                <a:ext uri="{FF2B5EF4-FFF2-40B4-BE49-F238E27FC236}">
                  <a16:creationId xmlns:a16="http://schemas.microsoft.com/office/drawing/2014/main" id="{3F11DD60-83B4-6B90-915A-7B9CF6312599}"/>
                </a:ext>
              </a:extLst>
            </p:cNvPr>
            <p:cNvSpPr txBox="1"/>
            <p:nvPr/>
          </p:nvSpPr>
          <p:spPr>
            <a:xfrm>
              <a:off x="4590751" y="1496322"/>
              <a:ext cx="6629958" cy="1081987"/>
            </a:xfrm>
            <a:prstGeom prst="rect">
              <a:avLst/>
            </a:prstGeom>
            <a:noFill/>
          </p:spPr>
          <p:txBody>
            <a:bodyPr wrap="square" rtlCol="0">
              <a:spAutoFit/>
            </a:bodyPr>
            <a:lstStyle/>
            <a:p>
              <a:pPr marL="0" marR="0" algn="just">
                <a:spcBef>
                  <a:spcPts val="0"/>
                </a:spcBef>
                <a:spcAft>
                  <a:spcPts val="0"/>
                </a:spcAft>
              </a:pPr>
              <a:r>
                <a:rPr lang="en-US" sz="3200" b="1" dirty="0">
                  <a:solidFill>
                    <a:srgbClr val="002060"/>
                  </a:solidFill>
                  <a:effectLst/>
                  <a:latin typeface="Cambria" panose="02040503050406030204" pitchFamily="18" charset="0"/>
                  <a:ea typeface="Cambria" panose="02040503050406030204" pitchFamily="18" charset="0"/>
                </a:rPr>
                <a:t>1. </a:t>
              </a:r>
              <a:r>
                <a:rPr lang="vi-VN" sz="3200" b="1" dirty="0">
                  <a:solidFill>
                    <a:srgbClr val="002060"/>
                  </a:solidFill>
                  <a:effectLst/>
                  <a:latin typeface="Cambria" panose="02040503050406030204" pitchFamily="18" charset="0"/>
                  <a:ea typeface="Cambria" panose="02040503050406030204" pitchFamily="18" charset="0"/>
                </a:rPr>
                <a:t>Em hãy kể các công việc chăm sóc một vật nuôi của gia đình em hoặc người thân. Các công việc chăm sóc đó đáp ứng nhu cầu sống nào của con vật?</a:t>
              </a:r>
              <a:endParaRPr lang="en-US" sz="3200" b="1" dirty="0">
                <a:solidFill>
                  <a:srgbClr val="00206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869318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1026" name="Picture 2" descr="MỘT SỐ ĐIỀU BẠN CẦN BIẾT VỀ THỨC ĂN CHO MÈO">
            <a:extLst>
              <a:ext uri="{FF2B5EF4-FFF2-40B4-BE49-F238E27FC236}">
                <a16:creationId xmlns:a16="http://schemas.microsoft.com/office/drawing/2014/main" id="{DBB0A725-AB0F-7992-DC5C-86232746C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9701" y="2081587"/>
            <a:ext cx="4781550" cy="33456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5C126FF-8B13-1D46-11C9-60225A998B09}"/>
              </a:ext>
            </a:extLst>
          </p:cNvPr>
          <p:cNvSpPr txBox="1"/>
          <p:nvPr/>
        </p:nvSpPr>
        <p:spPr>
          <a:xfrm>
            <a:off x="6362700" y="2466154"/>
            <a:ext cx="4972050" cy="2308324"/>
          </a:xfrm>
          <a:custGeom>
            <a:avLst/>
            <a:gdLst>
              <a:gd name="connsiteX0" fmla="*/ 0 w 4972050"/>
              <a:gd name="connsiteY0" fmla="*/ 0 h 2308324"/>
              <a:gd name="connsiteX1" fmla="*/ 4972050 w 4972050"/>
              <a:gd name="connsiteY1" fmla="*/ 0 h 2308324"/>
              <a:gd name="connsiteX2" fmla="*/ 4972050 w 4972050"/>
              <a:gd name="connsiteY2" fmla="*/ 2308324 h 2308324"/>
              <a:gd name="connsiteX3" fmla="*/ 0 w 4972050"/>
              <a:gd name="connsiteY3" fmla="*/ 2308324 h 2308324"/>
              <a:gd name="connsiteX4" fmla="*/ 0 w 4972050"/>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2050" h="2308324" fill="none" extrusionOk="0">
                <a:moveTo>
                  <a:pt x="0" y="0"/>
                </a:moveTo>
                <a:cubicBezTo>
                  <a:pt x="785492" y="5222"/>
                  <a:pt x="2518884" y="24918"/>
                  <a:pt x="4972050" y="0"/>
                </a:cubicBezTo>
                <a:cubicBezTo>
                  <a:pt x="4810805" y="295473"/>
                  <a:pt x="4928290" y="1186317"/>
                  <a:pt x="4972050" y="2308324"/>
                </a:cubicBezTo>
                <a:cubicBezTo>
                  <a:pt x="3478572" y="2143563"/>
                  <a:pt x="1394718" y="2426474"/>
                  <a:pt x="0" y="2308324"/>
                </a:cubicBezTo>
                <a:cubicBezTo>
                  <a:pt x="-55725" y="1490219"/>
                  <a:pt x="17072" y="609588"/>
                  <a:pt x="0" y="0"/>
                </a:cubicBezTo>
                <a:close/>
              </a:path>
              <a:path w="4972050" h="2308324" stroke="0" extrusionOk="0">
                <a:moveTo>
                  <a:pt x="0" y="0"/>
                </a:moveTo>
                <a:cubicBezTo>
                  <a:pt x="1317066" y="11849"/>
                  <a:pt x="3724087" y="-161459"/>
                  <a:pt x="4972050" y="0"/>
                </a:cubicBezTo>
                <a:cubicBezTo>
                  <a:pt x="4975180" y="699270"/>
                  <a:pt x="4870874" y="2031698"/>
                  <a:pt x="4972050" y="2308324"/>
                </a:cubicBezTo>
                <a:cubicBezTo>
                  <a:pt x="3400935" y="2162464"/>
                  <a:pt x="1620419" y="2230000"/>
                  <a:pt x="0" y="2308324"/>
                </a:cubicBezTo>
                <a:cubicBezTo>
                  <a:pt x="74291" y="1581858"/>
                  <a:pt x="168006" y="1077334"/>
                  <a:pt x="0" y="0"/>
                </a:cubicBezTo>
                <a:close/>
              </a:path>
            </a:pathLst>
          </a:custGeom>
          <a:solidFill>
            <a:schemeClr val="accent6">
              <a:lumMod val="20000"/>
              <a:lumOff val="80000"/>
            </a:schemeClr>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Ví</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dụ</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Cho mèo ăn, uống nước mỗi ngày: đảm bảo nhu cầu thức ăn, nước uống.</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61204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5" name="TextBox 4">
            <a:extLst>
              <a:ext uri="{FF2B5EF4-FFF2-40B4-BE49-F238E27FC236}">
                <a16:creationId xmlns:a16="http://schemas.microsoft.com/office/drawing/2014/main" id="{65C126FF-8B13-1D46-11C9-60225A998B09}"/>
              </a:ext>
            </a:extLst>
          </p:cNvPr>
          <p:cNvSpPr txBox="1"/>
          <p:nvPr/>
        </p:nvSpPr>
        <p:spPr>
          <a:xfrm>
            <a:off x="6362700" y="2466154"/>
            <a:ext cx="4972050" cy="1200329"/>
          </a:xfrm>
          <a:custGeom>
            <a:avLst/>
            <a:gdLst>
              <a:gd name="connsiteX0" fmla="*/ 0 w 4972050"/>
              <a:gd name="connsiteY0" fmla="*/ 0 h 1200329"/>
              <a:gd name="connsiteX1" fmla="*/ 4972050 w 4972050"/>
              <a:gd name="connsiteY1" fmla="*/ 0 h 1200329"/>
              <a:gd name="connsiteX2" fmla="*/ 4972050 w 4972050"/>
              <a:gd name="connsiteY2" fmla="*/ 1200329 h 1200329"/>
              <a:gd name="connsiteX3" fmla="*/ 0 w 4972050"/>
              <a:gd name="connsiteY3" fmla="*/ 1200329 h 1200329"/>
              <a:gd name="connsiteX4" fmla="*/ 0 w 4972050"/>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2050" h="1200329" fill="none" extrusionOk="0">
                <a:moveTo>
                  <a:pt x="0" y="0"/>
                </a:moveTo>
                <a:cubicBezTo>
                  <a:pt x="785492" y="5222"/>
                  <a:pt x="2518884" y="24918"/>
                  <a:pt x="4972050" y="0"/>
                </a:cubicBezTo>
                <a:cubicBezTo>
                  <a:pt x="5038784" y="180425"/>
                  <a:pt x="5025067" y="1037242"/>
                  <a:pt x="4972050" y="1200329"/>
                </a:cubicBezTo>
                <a:cubicBezTo>
                  <a:pt x="3478572" y="1035568"/>
                  <a:pt x="1394718" y="1318479"/>
                  <a:pt x="0" y="1200329"/>
                </a:cubicBezTo>
                <a:cubicBezTo>
                  <a:pt x="40680" y="790633"/>
                  <a:pt x="-39089" y="241570"/>
                  <a:pt x="0" y="0"/>
                </a:cubicBezTo>
                <a:close/>
              </a:path>
              <a:path w="4972050" h="1200329" stroke="0" extrusionOk="0">
                <a:moveTo>
                  <a:pt x="0" y="0"/>
                </a:moveTo>
                <a:cubicBezTo>
                  <a:pt x="1317066" y="11849"/>
                  <a:pt x="3724087" y="-161459"/>
                  <a:pt x="4972050" y="0"/>
                </a:cubicBezTo>
                <a:cubicBezTo>
                  <a:pt x="4897008" y="255061"/>
                  <a:pt x="5042572" y="845340"/>
                  <a:pt x="4972050" y="1200329"/>
                </a:cubicBezTo>
                <a:cubicBezTo>
                  <a:pt x="3400935" y="1054469"/>
                  <a:pt x="1620419" y="1122005"/>
                  <a:pt x="0" y="1200329"/>
                </a:cubicBezTo>
                <a:cubicBezTo>
                  <a:pt x="-104018" y="661816"/>
                  <a:pt x="-19313" y="342843"/>
                  <a:pt x="0" y="0"/>
                </a:cubicBezTo>
                <a:close/>
              </a:path>
            </a:pathLst>
          </a:custGeom>
          <a:solidFill>
            <a:schemeClr val="accent6">
              <a:lumMod val="20000"/>
              <a:lumOff val="80000"/>
            </a:schemeClr>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Ví</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dụ</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Tắm cho chó</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 nhu cầu vệ sinh.</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50" name="Picture 2" descr="BẠN ĐÃ BIẾT TẮM CHO CHÓ ĐÚNG CÁCH CHƯA ???">
            <a:extLst>
              <a:ext uri="{FF2B5EF4-FFF2-40B4-BE49-F238E27FC236}">
                <a16:creationId xmlns:a16="http://schemas.microsoft.com/office/drawing/2014/main" id="{5B5AD400-8ED5-9015-520C-F1EB481262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1100" y="1838325"/>
            <a:ext cx="4717571"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485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4" name="Picture 3">
            <a:extLst>
              <a:ext uri="{FF2B5EF4-FFF2-40B4-BE49-F238E27FC236}">
                <a16:creationId xmlns:a16="http://schemas.microsoft.com/office/drawing/2014/main" id="{73121687-598C-B6DC-C8E7-12FCAF3F59B0}"/>
              </a:ext>
            </a:extLst>
          </p:cNvPr>
          <p:cNvPicPr>
            <a:picLocks noChangeAspect="1"/>
          </p:cNvPicPr>
          <p:nvPr/>
        </p:nvPicPr>
        <p:blipFill>
          <a:blip r:embed="rId4"/>
          <a:stretch>
            <a:fillRect/>
          </a:stretch>
        </p:blipFill>
        <p:spPr>
          <a:xfrm>
            <a:off x="932180" y="3204455"/>
            <a:ext cx="3573145" cy="2901334"/>
          </a:xfrm>
          <a:prstGeom prst="rect">
            <a:avLst/>
          </a:prstGeom>
        </p:spPr>
      </p:pic>
      <p:sp>
        <p:nvSpPr>
          <p:cNvPr id="6" name="Speech Bubble: Rectangle with Corners Rounded 4">
            <a:extLst>
              <a:ext uri="{FF2B5EF4-FFF2-40B4-BE49-F238E27FC236}">
                <a16:creationId xmlns:a16="http://schemas.microsoft.com/office/drawing/2014/main" id="{6E21916A-8E1B-FD4D-6D31-6D73A8EF51BD}"/>
              </a:ext>
            </a:extLst>
          </p:cNvPr>
          <p:cNvSpPr/>
          <p:nvPr/>
        </p:nvSpPr>
        <p:spPr>
          <a:xfrm flipH="1">
            <a:off x="4124324" y="1171575"/>
            <a:ext cx="7496175" cy="2606785"/>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200" dirty="0">
                <a:solidFill>
                  <a:srgbClr val="002060"/>
                </a:solidFill>
                <a:latin typeface="Cambria" panose="02040503050406030204" pitchFamily="18" charset="0"/>
                <a:ea typeface="Cambria" panose="02040503050406030204" pitchFamily="18" charset="0"/>
              </a:rPr>
              <a:t>2. Đề xuất các công việc cần làm để chăm sóc vật nuôi trong các trường hợp sau:</a:t>
            </a:r>
            <a:endParaRPr lang="en-US" sz="3200" dirty="0">
              <a:solidFill>
                <a:srgbClr val="002060"/>
              </a:solidFill>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nl-NL" sz="3200" b="1" dirty="0">
                <a:solidFill>
                  <a:srgbClr val="002060"/>
                </a:solidFill>
                <a:latin typeface="Cambria" panose="02040503050406030204" pitchFamily="18" charset="0"/>
                <a:ea typeface="Cambria" panose="02040503050406030204" pitchFamily="18" charset="0"/>
              </a:rPr>
              <a:t>Khi vật nuôi đói hay khát.</a:t>
            </a:r>
            <a:endParaRPr lang="en-US" sz="3200" b="1" dirty="0">
              <a:solidFill>
                <a:srgbClr val="002060"/>
              </a:solidFill>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nl-NL" sz="3200" b="1" dirty="0">
                <a:solidFill>
                  <a:srgbClr val="002060"/>
                </a:solidFill>
                <a:latin typeface="Cambria" panose="02040503050406030204" pitchFamily="18" charset="0"/>
                <a:ea typeface="Cambria" panose="02040503050406030204" pitchFamily="18" charset="0"/>
              </a:rPr>
              <a:t>Khi thời tiết nắng nóng.</a:t>
            </a:r>
            <a:endParaRPr lang="en-US" sz="3200" b="1" dirty="0">
              <a:solidFill>
                <a:srgbClr val="002060"/>
              </a:solidFill>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nl-NL" sz="3200" b="1" dirty="0">
                <a:solidFill>
                  <a:srgbClr val="002060"/>
                </a:solidFill>
                <a:latin typeface="Cambria" panose="02040503050406030204" pitchFamily="18" charset="0"/>
                <a:ea typeface="Cambria" panose="02040503050406030204" pitchFamily="18" charset="0"/>
              </a:rPr>
              <a:t>Khi thời tiết lạnh giá.</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38917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9" name="Google Shape;59;p13"/>
          <p:cNvPicPr preferRelativeResize="0"/>
          <p:nvPr/>
        </p:nvPicPr>
        <p:blipFill>
          <a:blip r:embed="rId5">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5">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5">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5">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6">
            <a:alphaModFix/>
          </a:blip>
          <a:stretch>
            <a:fillRect/>
          </a:stretch>
        </p:blipFill>
        <p:spPr>
          <a:xfrm>
            <a:off x="5383901" y="-100082"/>
            <a:ext cx="1333999" cy="1333999"/>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7">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8"/>
          <a:stretch>
            <a:fillRect/>
          </a:stretch>
        </p:blipFill>
        <p:spPr>
          <a:xfrm>
            <a:off x="3673351" y="1926952"/>
            <a:ext cx="4945599" cy="665751"/>
          </a:xfrm>
          <a:prstGeom prst="rect">
            <a:avLst/>
          </a:prstGeom>
        </p:spPr>
      </p:pic>
    </p:spTree>
    <p:extLst>
      <p:ext uri="{BB962C8B-B14F-4D97-AF65-F5344CB8AC3E}">
        <p14:creationId xmlns:p14="http://schemas.microsoft.com/office/powerpoint/2010/main" val="4047832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0261C07-C42A-4461-AC00-D0E75B1924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D69CD1D-5F86-E838-A9C3-3B93950C906F}"/>
              </a:ext>
            </a:extLst>
          </p:cNvPr>
          <p:cNvPicPr>
            <a:picLocks noChangeAspect="1"/>
          </p:cNvPicPr>
          <p:nvPr/>
        </p:nvPicPr>
        <p:blipFill>
          <a:blip r:embed="rId3"/>
          <a:stretch>
            <a:fillRect/>
          </a:stretch>
        </p:blipFill>
        <p:spPr>
          <a:xfrm>
            <a:off x="2024292" y="2212356"/>
            <a:ext cx="7876715" cy="2566638"/>
          </a:xfrm>
          <a:prstGeom prst="rect">
            <a:avLst/>
          </a:prstGeom>
        </p:spPr>
      </p:pic>
    </p:spTree>
    <p:extLst>
      <p:ext uri="{BB962C8B-B14F-4D97-AF65-F5344CB8AC3E}">
        <p14:creationId xmlns:p14="http://schemas.microsoft.com/office/powerpoint/2010/main" val="3539286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5" name="Rectangle 4">
            <a:extLst>
              <a:ext uri="{FF2B5EF4-FFF2-40B4-BE49-F238E27FC236}">
                <a16:creationId xmlns:a16="http://schemas.microsoft.com/office/drawing/2014/main" id="{4BD34404-8A61-645C-D59E-9EC5AF6C2763}"/>
              </a:ext>
            </a:extLst>
          </p:cNvPr>
          <p:cNvSpPr/>
          <p:nvPr/>
        </p:nvSpPr>
        <p:spPr>
          <a:xfrm>
            <a:off x="1362075" y="1152526"/>
            <a:ext cx="9715500" cy="1266824"/>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ln w="0"/>
                <a:solidFill>
                  <a:srgbClr val="002060"/>
                </a:solidFill>
                <a:latin typeface="Cambria" panose="02040503050406030204" pitchFamily="18" charset="0"/>
                <a:ea typeface="Cambria" panose="02040503050406030204" pitchFamily="18" charset="0"/>
              </a:rPr>
              <a:t>Khi vật nuôi đói hay khát: </a:t>
            </a:r>
            <a:r>
              <a:rPr lang="vi-VN" sz="3600" dirty="0">
                <a:ln w="0"/>
                <a:solidFill>
                  <a:srgbClr val="002060"/>
                </a:solidFill>
                <a:latin typeface="Cambria" panose="02040503050406030204" pitchFamily="18" charset="0"/>
                <a:ea typeface="Cambria" panose="02040503050406030204" pitchFamily="18" charset="0"/>
              </a:rPr>
              <a:t>cần cho vật nuôi thức ăn đủ và phù hợp, cho nước uống đủ, sạch.</a:t>
            </a:r>
            <a:endParaRPr kumimoji="0" lang="en-US" sz="3600"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pic>
        <p:nvPicPr>
          <p:cNvPr id="3074" name="Picture 2" descr="Bí quyết giúp bạn chăm sóc chó cưng khỏe mạnh">
            <a:extLst>
              <a:ext uri="{FF2B5EF4-FFF2-40B4-BE49-F238E27FC236}">
                <a16:creationId xmlns:a16="http://schemas.microsoft.com/office/drawing/2014/main" id="{71913663-9D01-5B6F-614B-4C47113846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8450" y="2879908"/>
            <a:ext cx="4248150" cy="283033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inh dưỡng cho heo con, bà con chăn nuôi cần biết - Thuốc thú y và Thủy sản  Mebipha">
            <a:extLst>
              <a:ext uri="{FF2B5EF4-FFF2-40B4-BE49-F238E27FC236}">
                <a16:creationId xmlns:a16="http://schemas.microsoft.com/office/drawing/2014/main" id="{3F79DC6B-B455-DF26-9644-F989933525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2152" y="2819401"/>
            <a:ext cx="4642423" cy="2831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070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500"/>
                                        <p:tgtEl>
                                          <p:spTgt spid="3076"/>
                                        </p:tgtEl>
                                      </p:cBhvr>
                                    </p:animEffect>
                                  </p:childTnLst>
                                </p:cTn>
                              </p:par>
                              <p:par>
                                <p:cTn id="13" presetID="10" presetClass="entr" presetSubtype="0"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5" name="Rectangle 4">
            <a:extLst>
              <a:ext uri="{FF2B5EF4-FFF2-40B4-BE49-F238E27FC236}">
                <a16:creationId xmlns:a16="http://schemas.microsoft.com/office/drawing/2014/main" id="{4BD34404-8A61-645C-D59E-9EC5AF6C2763}"/>
              </a:ext>
            </a:extLst>
          </p:cNvPr>
          <p:cNvSpPr/>
          <p:nvPr/>
        </p:nvSpPr>
        <p:spPr>
          <a:xfrm>
            <a:off x="1162050" y="762000"/>
            <a:ext cx="10125075" cy="1390650"/>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ln w="0"/>
                <a:solidFill>
                  <a:srgbClr val="002060"/>
                </a:solidFill>
                <a:latin typeface="Cambria" panose="02040503050406030204" pitchFamily="18" charset="0"/>
                <a:ea typeface="Cambria" panose="02040503050406030204" pitchFamily="18" charset="0"/>
              </a:rPr>
              <a:t>Khi thời tiết nắng nóng: </a:t>
            </a:r>
            <a:r>
              <a:rPr lang="vi-VN" sz="3600" dirty="0">
                <a:ln w="0"/>
                <a:solidFill>
                  <a:srgbClr val="002060"/>
                </a:solidFill>
                <a:latin typeface="Cambria" panose="02040503050406030204" pitchFamily="18" charset="0"/>
                <a:ea typeface="Cambria" panose="02040503050406030204" pitchFamily="18" charset="0"/>
              </a:rPr>
              <a:t>tắm mát, cho uống đủ nước, ở trong chuồng trại thoáng mát ...</a:t>
            </a:r>
            <a:endParaRPr kumimoji="0" lang="en-US" sz="3600"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pic>
        <p:nvPicPr>
          <p:cNvPr id="5122" name="Picture 2" descr="Biện pháp chống nắng nóng cho đàn vật nuôi | baoninhbinh.org.vn">
            <a:extLst>
              <a:ext uri="{FF2B5EF4-FFF2-40B4-BE49-F238E27FC236}">
                <a16:creationId xmlns:a16="http://schemas.microsoft.com/office/drawing/2014/main" id="{733565D0-F827-F7A8-463E-726E442BFE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2275" y="2337196"/>
            <a:ext cx="6648450" cy="3739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23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5" name="Rectangle 4">
            <a:extLst>
              <a:ext uri="{FF2B5EF4-FFF2-40B4-BE49-F238E27FC236}">
                <a16:creationId xmlns:a16="http://schemas.microsoft.com/office/drawing/2014/main" id="{4BD34404-8A61-645C-D59E-9EC5AF6C2763}"/>
              </a:ext>
            </a:extLst>
          </p:cNvPr>
          <p:cNvSpPr/>
          <p:nvPr/>
        </p:nvSpPr>
        <p:spPr>
          <a:xfrm>
            <a:off x="1162050" y="762000"/>
            <a:ext cx="10125075" cy="1390650"/>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ln w="0"/>
                <a:solidFill>
                  <a:srgbClr val="002060"/>
                </a:solidFill>
                <a:latin typeface="Cambria" panose="02040503050406030204" pitchFamily="18" charset="0"/>
                <a:ea typeface="Cambria" panose="02040503050406030204" pitchFamily="18" charset="0"/>
              </a:rPr>
              <a:t>Khi thời tiết lạnh giá: </a:t>
            </a:r>
            <a:r>
              <a:rPr lang="vi-VN" sz="3200" dirty="0">
                <a:ln w="0"/>
                <a:solidFill>
                  <a:srgbClr val="002060"/>
                </a:solidFill>
                <a:latin typeface="Cambria" panose="02040503050406030204" pitchFamily="18" charset="0"/>
                <a:ea typeface="Cambria" panose="02040503050406030204" pitchFamily="18" charset="0"/>
              </a:rPr>
              <a:t>không thả vật nuôi, che chuồng trại tránh gió, mặc ấm, sưởi ấm cho vật nuôi, cho ăn no,....</a:t>
            </a:r>
            <a:endParaRPr kumimoji="0" lang="en-US" sz="3600"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pic>
        <p:nvPicPr>
          <p:cNvPr id="6146" name="Picture 2" descr="Văn Yên quyết tâm giữ vững đàn gia súc">
            <a:extLst>
              <a:ext uri="{FF2B5EF4-FFF2-40B4-BE49-F238E27FC236}">
                <a16:creationId xmlns:a16="http://schemas.microsoft.com/office/drawing/2014/main" id="{AE2CF280-3CC5-044F-3340-C61AAB4FF4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1965" y="2625696"/>
            <a:ext cx="4679967" cy="265198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Kỹ thuật sưởi ấm cho gà">
            <a:extLst>
              <a:ext uri="{FF2B5EF4-FFF2-40B4-BE49-F238E27FC236}">
                <a16:creationId xmlns:a16="http://schemas.microsoft.com/office/drawing/2014/main" id="{F5F749B1-94F2-B44E-B434-333822840C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6476" y="2665345"/>
            <a:ext cx="4363984" cy="2662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82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par>
                                <p:cTn id="13" presetID="10" presetClass="entr" presetSubtype="0" fill="hold" nodeType="withEffect">
                                  <p:stCondLst>
                                    <p:cond delay="0"/>
                                  </p:stCondLst>
                                  <p:childTnLst>
                                    <p:set>
                                      <p:cBhvr>
                                        <p:cTn id="14" dur="1" fill="hold">
                                          <p:stCondLst>
                                            <p:cond delay="0"/>
                                          </p:stCondLst>
                                        </p:cTn>
                                        <p:tgtEl>
                                          <p:spTgt spid="6148"/>
                                        </p:tgtEl>
                                        <p:attrNameLst>
                                          <p:attrName>style.visibility</p:attrName>
                                        </p:attrNameLst>
                                      </p:cBhvr>
                                      <p:to>
                                        <p:strVal val="visible"/>
                                      </p:to>
                                    </p:set>
                                    <p:animEffect transition="in" filter="fade">
                                      <p:cBhvr>
                                        <p:cTn id="15"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7" name="Cloud 6">
            <a:extLst>
              <a:ext uri="{FF2B5EF4-FFF2-40B4-BE49-F238E27FC236}">
                <a16:creationId xmlns:a16="http://schemas.microsoft.com/office/drawing/2014/main" id="{C4F272C9-F0AE-F4B0-2751-DE5BD4B0EDDE}"/>
              </a:ext>
            </a:extLst>
          </p:cNvPr>
          <p:cNvSpPr/>
          <p:nvPr/>
        </p:nvSpPr>
        <p:spPr>
          <a:xfrm rot="11112132">
            <a:off x="800821" y="1378934"/>
            <a:ext cx="6737633" cy="3456888"/>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17">
            <a:extLst>
              <a:ext uri="{FF2B5EF4-FFF2-40B4-BE49-F238E27FC236}">
                <a16:creationId xmlns:a16="http://schemas.microsoft.com/office/drawing/2014/main" id="{F9E67DE8-5B42-BC73-DD6F-88CF1811E33B}"/>
              </a:ext>
            </a:extLst>
          </p:cNvPr>
          <p:cNvSpPr txBox="1">
            <a:spLocks noChangeArrowheads="1"/>
          </p:cNvSpPr>
          <p:nvPr/>
        </p:nvSpPr>
        <p:spPr bwMode="auto">
          <a:xfrm>
            <a:off x="1000124" y="2222286"/>
            <a:ext cx="6130751"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marL="0" marR="0" lvl="0" indent="0" algn="ctr" defTabSz="912813" rtl="0" eaLnBrk="1" fontAlgn="auto" latinLnBrk="0" hangingPunct="1">
              <a:lnSpc>
                <a:spcPct val="100000"/>
              </a:lnSpc>
              <a:spcBef>
                <a:spcPts val="0"/>
              </a:spcBef>
              <a:spcAft>
                <a:spcPts val="0"/>
              </a:spcAft>
              <a:buClrTx/>
              <a:buSzTx/>
              <a:buFontTx/>
              <a:buNone/>
              <a:tabLst>
                <a:tab pos="131763" algn="l"/>
                <a:tab pos="996950" algn="l"/>
              </a:tabLst>
              <a:defRPr/>
            </a:pPr>
            <a:r>
              <a:rPr kumimoji="0" lang="vi-VN"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Hoạt động </a:t>
            </a:r>
            <a:r>
              <a:rPr kumimoji="0" lang="en-US"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2</a:t>
            </a:r>
            <a:r>
              <a:rPr kumimoji="0" lang="vi-VN"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Thực</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hiện</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chăm</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sóc</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cây</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trồng</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vật</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nuôi</a:t>
            </a:r>
            <a:endParaRPr kumimoji="0" lang="vi-VN"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4395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7" name="TextBox 16">
            <a:extLst>
              <a:ext uri="{FF2B5EF4-FFF2-40B4-BE49-F238E27FC236}">
                <a16:creationId xmlns:a16="http://schemas.microsoft.com/office/drawing/2014/main" id="{A3C03039-5318-E7AE-660B-97A796724135}"/>
              </a:ext>
            </a:extLst>
          </p:cNvPr>
          <p:cNvSpPr txBox="1"/>
          <p:nvPr/>
        </p:nvSpPr>
        <p:spPr>
          <a:xfrm>
            <a:off x="1228725" y="838200"/>
            <a:ext cx="10325099" cy="954107"/>
          </a:xfrm>
          <a:prstGeom prst="rect">
            <a:avLst/>
          </a:prstGeom>
          <a:noFill/>
        </p:spPr>
        <p:txBody>
          <a:bodyPr wrap="square" rtlCol="0">
            <a:spAutoFit/>
          </a:bodyPr>
          <a:lstStyle/>
          <a:p>
            <a:pPr lvl="0"/>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Thảo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luận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xây</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dựng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kế</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hoạch</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chăm</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sóc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cây</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trồng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hoặc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vật</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nuôi</a:t>
            </a:r>
            <a:r>
              <a:rPr lang="en-US" sz="2800" b="1" dirty="0">
                <a:solidFill>
                  <a:srgbClr val="000000"/>
                </a:solidFill>
                <a:latin typeface="Cambria" panose="02040503050406030204" pitchFamily="18" charset="0"/>
                <a:ea typeface="Cambria" panose="02040503050406030204" pitchFamily="18" charset="0"/>
              </a:rPr>
              <a:t> ở </a:t>
            </a:r>
            <a:r>
              <a:rPr lang="en-US" sz="2800" b="1" dirty="0" err="1">
                <a:solidFill>
                  <a:srgbClr val="000000"/>
                </a:solidFill>
                <a:latin typeface="Cambria" panose="02040503050406030204" pitchFamily="18" charset="0"/>
                <a:ea typeface="Cambria" panose="02040503050406030204" pitchFamily="18" charset="0"/>
              </a:rPr>
              <a:t>nhà</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theo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gợi</a:t>
            </a:r>
            <a:r>
              <a:rPr lang="en-US" sz="2800" b="1" dirty="0">
                <a:solidFill>
                  <a:srgbClr val="000000"/>
                </a:solidFill>
                <a:latin typeface="Cambria" panose="02040503050406030204" pitchFamily="18" charset="0"/>
                <a:ea typeface="Cambria" panose="02040503050406030204" pitchFamily="18" charset="0"/>
              </a:rPr>
              <a:t> ý </a:t>
            </a:r>
            <a:r>
              <a:rPr lang="en-US" sz="2800" b="1" dirty="0" err="1">
                <a:solidFill>
                  <a:srgbClr val="000000"/>
                </a:solidFill>
                <a:latin typeface="Cambria" panose="02040503050406030204" pitchFamily="18" charset="0"/>
                <a:ea typeface="Cambria" panose="02040503050406030204" pitchFamily="18" charset="0"/>
              </a:rPr>
              <a:t>sau</a:t>
            </a:r>
            <a:r>
              <a:rPr lang="en-US" sz="2800" b="1" dirty="0">
                <a:solidFill>
                  <a:srgbClr val="000000"/>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aphicFrame>
        <p:nvGraphicFramePr>
          <p:cNvPr id="4" name="Table 3">
            <a:extLst>
              <a:ext uri="{FF2B5EF4-FFF2-40B4-BE49-F238E27FC236}">
                <a16:creationId xmlns:a16="http://schemas.microsoft.com/office/drawing/2014/main" id="{2531B4A4-7B9B-FE7D-92E7-E727E88DD014}"/>
              </a:ext>
            </a:extLst>
          </p:cNvPr>
          <p:cNvGraphicFramePr>
            <a:graphicFrameLocks noGrp="1"/>
          </p:cNvGraphicFramePr>
          <p:nvPr>
            <p:extLst>
              <p:ext uri="{D42A27DB-BD31-4B8C-83A1-F6EECF244321}">
                <p14:modId xmlns:p14="http://schemas.microsoft.com/office/powerpoint/2010/main" val="3028892364"/>
              </p:ext>
            </p:extLst>
          </p:nvPr>
        </p:nvGraphicFramePr>
        <p:xfrm>
          <a:off x="990600" y="2197259"/>
          <a:ext cx="10163174" cy="2560320"/>
        </p:xfrm>
        <a:graphic>
          <a:graphicData uri="http://schemas.openxmlformats.org/drawingml/2006/table">
            <a:tbl>
              <a:tblPr/>
              <a:tblGrid>
                <a:gridCol w="2909419">
                  <a:extLst>
                    <a:ext uri="{9D8B030D-6E8A-4147-A177-3AD203B41FA5}">
                      <a16:colId xmlns:a16="http://schemas.microsoft.com/office/drawing/2014/main" val="2664063202"/>
                    </a:ext>
                  </a:extLst>
                </a:gridCol>
                <a:gridCol w="2909419">
                  <a:extLst>
                    <a:ext uri="{9D8B030D-6E8A-4147-A177-3AD203B41FA5}">
                      <a16:colId xmlns:a16="http://schemas.microsoft.com/office/drawing/2014/main" val="33749164"/>
                    </a:ext>
                  </a:extLst>
                </a:gridCol>
                <a:gridCol w="4344336">
                  <a:extLst>
                    <a:ext uri="{9D8B030D-6E8A-4147-A177-3AD203B41FA5}">
                      <a16:colId xmlns:a16="http://schemas.microsoft.com/office/drawing/2014/main" val="2524833033"/>
                    </a:ext>
                  </a:extLst>
                </a:gridCol>
              </a:tblGrid>
              <a:tr h="0">
                <a:tc gridSpan="3">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Tên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cây</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trồng</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hoặc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vật</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nuôi</a:t>
                      </a:r>
                      <a:r>
                        <a:rPr lang="en-US" sz="2400" b="1" dirty="0">
                          <a:solidFill>
                            <a:srgbClr val="000000"/>
                          </a:solidFill>
                          <a:effectLst/>
                          <a:latin typeface="Cambria" panose="02040503050406030204" pitchFamily="18" charset="0"/>
                          <a:ea typeface="Cambria" panose="02040503050406030204" pitchFamily="18" charset="0"/>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95427380"/>
                  </a:ext>
                </a:extLst>
              </a:tr>
              <a:tr h="0">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Nhu </a:t>
                      </a:r>
                      <a:r>
                        <a:rPr lang="en-US" sz="2400" dirty="0" err="1">
                          <a:solidFill>
                            <a:srgbClr val="000000"/>
                          </a:solidFill>
                          <a:effectLst/>
                          <a:latin typeface="Cambria" panose="02040503050406030204" pitchFamily="18" charset="0"/>
                          <a:ea typeface="Cambria" panose="02040503050406030204" pitchFamily="18" charset="0"/>
                        </a:rPr>
                        <a:t>cầu</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của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cây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trồng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hoặc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vật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nuôi</a:t>
                      </a:r>
                      <a:r>
                        <a:rPr lang="en-US" sz="2400" dirty="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Công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việc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cần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làm</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a:solidFill>
                            <a:srgbClr val="000000"/>
                          </a:solidFill>
                          <a:effectLst/>
                          <a:latin typeface="Cambria" panose="02040503050406030204" pitchFamily="18" charset="0"/>
                          <a:ea typeface="Cambria" panose="02040503050406030204" pitchFamily="18" charset="0"/>
                        </a:rPr>
                        <a:t>Lưu ý khi thực hiện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8002658"/>
                  </a:ext>
                </a:extLst>
              </a:tr>
              <a:tr h="0">
                <a:tc>
                  <a:txBody>
                    <a:bodyPr/>
                    <a:lstStyle/>
                    <a:p>
                      <a:pPr algn="ctr"/>
                      <a:r>
                        <a:rPr lang="vi-VN" sz="2400">
                          <a:solidFill>
                            <a:srgbClr val="000000"/>
                          </a:solidFill>
                          <a:effectLst/>
                          <a:latin typeface="Cambria" panose="02040503050406030204" pitchFamily="18" charset="0"/>
                          <a:ea typeface="Cambria" panose="02040503050406030204" pitchFamily="18" charset="0"/>
                        </a:rPr>
                        <a:t>Nước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a:solidFill>
                            <a:srgbClr val="000000"/>
                          </a:solidFill>
                          <a:effectLst/>
                          <a:latin typeface="Cambria" panose="02040503050406030204" pitchFamily="18" charset="0"/>
                          <a:ea typeface="Cambria" panose="02040503050406030204" pitchFamily="18" charset="0"/>
                        </a:rPr>
                        <a:t>Tưới nước cho cây (cho vật nuôi uống nước)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a:solidFill>
                            <a:srgbClr val="000000"/>
                          </a:solidFill>
                          <a:effectLst/>
                          <a:latin typeface="Cambria" panose="02040503050406030204" pitchFamily="18" charset="0"/>
                          <a:ea typeface="Cambria" panose="02040503050406030204" pitchFamily="18" charset="0"/>
                        </a:rPr>
                        <a:t>Tưới nước vào sáng sớm hoặc chiều tối (cho uống hằng ngày)</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0881773"/>
                  </a:ext>
                </a:extLst>
              </a:tr>
              <a:tr h="0">
                <a:tc>
                  <a:txBody>
                    <a:bodyPr/>
                    <a:lstStyle/>
                    <a:p>
                      <a:pPr algn="ctr"/>
                      <a:r>
                        <a:rPr lang="en-US" sz="240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85879534"/>
                  </a:ext>
                </a:extLst>
              </a:tr>
            </a:tbl>
          </a:graphicData>
        </a:graphic>
      </p:graphicFrame>
    </p:spTree>
    <p:extLst>
      <p:ext uri="{BB962C8B-B14F-4D97-AF65-F5344CB8AC3E}">
        <p14:creationId xmlns:p14="http://schemas.microsoft.com/office/powerpoint/2010/main" val="4185925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graphicFrame>
        <p:nvGraphicFramePr>
          <p:cNvPr id="4" name="Table 3">
            <a:extLst>
              <a:ext uri="{FF2B5EF4-FFF2-40B4-BE49-F238E27FC236}">
                <a16:creationId xmlns:a16="http://schemas.microsoft.com/office/drawing/2014/main" id="{2531B4A4-7B9B-FE7D-92E7-E727E88DD014}"/>
              </a:ext>
            </a:extLst>
          </p:cNvPr>
          <p:cNvGraphicFramePr>
            <a:graphicFrameLocks noGrp="1"/>
          </p:cNvGraphicFramePr>
          <p:nvPr>
            <p:extLst>
              <p:ext uri="{D42A27DB-BD31-4B8C-83A1-F6EECF244321}">
                <p14:modId xmlns:p14="http://schemas.microsoft.com/office/powerpoint/2010/main" val="3452090086"/>
              </p:ext>
            </p:extLst>
          </p:nvPr>
        </p:nvGraphicFramePr>
        <p:xfrm>
          <a:off x="704850" y="800098"/>
          <a:ext cx="10744198" cy="5876927"/>
        </p:xfrm>
        <a:graphic>
          <a:graphicData uri="http://schemas.openxmlformats.org/drawingml/2006/table">
            <a:tbl>
              <a:tblPr/>
              <a:tblGrid>
                <a:gridCol w="3075749">
                  <a:extLst>
                    <a:ext uri="{9D8B030D-6E8A-4147-A177-3AD203B41FA5}">
                      <a16:colId xmlns:a16="http://schemas.microsoft.com/office/drawing/2014/main" val="2664063202"/>
                    </a:ext>
                  </a:extLst>
                </a:gridCol>
                <a:gridCol w="3075749">
                  <a:extLst>
                    <a:ext uri="{9D8B030D-6E8A-4147-A177-3AD203B41FA5}">
                      <a16:colId xmlns:a16="http://schemas.microsoft.com/office/drawing/2014/main" val="33749164"/>
                    </a:ext>
                  </a:extLst>
                </a:gridCol>
                <a:gridCol w="4592700">
                  <a:extLst>
                    <a:ext uri="{9D8B030D-6E8A-4147-A177-3AD203B41FA5}">
                      <a16:colId xmlns:a16="http://schemas.microsoft.com/office/drawing/2014/main" val="2524833033"/>
                    </a:ext>
                  </a:extLst>
                </a:gridCol>
              </a:tblGrid>
              <a:tr h="706567">
                <a:tc gridSpan="3">
                  <a:txBody>
                    <a:bodyPr/>
                    <a:lstStyle/>
                    <a:p>
                      <a:pPr algn="ctr"/>
                      <a:r>
                        <a:rPr lang="en-US" sz="4000" b="1" dirty="0" err="1">
                          <a:solidFill>
                            <a:srgbClr val="FF0000"/>
                          </a:solidFill>
                          <a:effectLst/>
                          <a:latin typeface="Cambria" panose="02040503050406030204" pitchFamily="18" charset="0"/>
                          <a:ea typeface="Cambria" panose="02040503050406030204" pitchFamily="18" charset="0"/>
                        </a:rPr>
                        <a:t>Cây</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hoa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giấy</a:t>
                      </a:r>
                      <a:endParaRPr lang="en-US" sz="4000" b="1" dirty="0">
                        <a:solidFill>
                          <a:srgbClr val="FF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95427380"/>
                  </a:ext>
                </a:extLst>
              </a:tr>
              <a:tr h="1059848">
                <a:tc>
                  <a:txBody>
                    <a:bodyPr/>
                    <a:lstStyle/>
                    <a:p>
                      <a:pPr algn="ctr"/>
                      <a:r>
                        <a:rPr lang="en-US" sz="2400" b="1" dirty="0">
                          <a:solidFill>
                            <a:srgbClr val="000000"/>
                          </a:solidFill>
                          <a:effectLst/>
                          <a:latin typeface="Cambria" panose="02040503050406030204" pitchFamily="18" charset="0"/>
                          <a:ea typeface="Cambria" panose="02040503050406030204" pitchFamily="18" charset="0"/>
                        </a:rPr>
                        <a:t>Nhu </a:t>
                      </a:r>
                      <a:r>
                        <a:rPr lang="en-US" sz="2400" b="1" dirty="0" err="1">
                          <a:solidFill>
                            <a:srgbClr val="000000"/>
                          </a:solidFill>
                          <a:effectLst/>
                          <a:latin typeface="Cambria" panose="02040503050406030204" pitchFamily="18" charset="0"/>
                          <a:ea typeface="Cambria" panose="02040503050406030204" pitchFamily="18" charset="0"/>
                        </a:rPr>
                        <a:t>cầu</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của</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cây</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trồng</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Công</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việc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cần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làm</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b="1" dirty="0">
                          <a:solidFill>
                            <a:srgbClr val="000000"/>
                          </a:solidFill>
                          <a:effectLst/>
                          <a:latin typeface="Cambria" panose="02040503050406030204" pitchFamily="18" charset="0"/>
                          <a:ea typeface="Cambria" panose="02040503050406030204" pitchFamily="18" charset="0"/>
                        </a:rPr>
                        <a:t>Lưu ý khi thực hiện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8002658"/>
                  </a:ext>
                </a:extLst>
              </a:tr>
              <a:tr h="1631410">
                <a:tc>
                  <a:txBody>
                    <a:bodyPr/>
                    <a:lstStyle/>
                    <a:p>
                      <a:pPr algn="just"/>
                      <a:endParaRPr lang="vi-VN"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vi-VN"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vi-VN"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0881773"/>
                  </a:ext>
                </a:extLst>
              </a:tr>
              <a:tr h="1239551">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61427985"/>
                  </a:ext>
                </a:extLst>
              </a:tr>
              <a:tr h="1239551">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85879534"/>
                  </a:ext>
                </a:extLst>
              </a:tr>
            </a:tbl>
          </a:graphicData>
        </a:graphic>
      </p:graphicFrame>
      <p:sp>
        <p:nvSpPr>
          <p:cNvPr id="5" name="TextBox 4">
            <a:extLst>
              <a:ext uri="{FF2B5EF4-FFF2-40B4-BE49-F238E27FC236}">
                <a16:creationId xmlns:a16="http://schemas.microsoft.com/office/drawing/2014/main" id="{A25EA391-A1F5-BC83-A01A-62DFAB54B252}"/>
              </a:ext>
            </a:extLst>
          </p:cNvPr>
          <p:cNvSpPr txBox="1"/>
          <p:nvPr/>
        </p:nvSpPr>
        <p:spPr>
          <a:xfrm>
            <a:off x="190500" y="114300"/>
            <a:ext cx="2095500" cy="584775"/>
          </a:xfrm>
          <a:prstGeom prst="rect">
            <a:avLst/>
          </a:prstGeom>
          <a:noFill/>
        </p:spPr>
        <p:txBody>
          <a:bodyPr wrap="square" rtlCol="0">
            <a:spAutoFit/>
          </a:bodyPr>
          <a:lstStyle/>
          <a:p>
            <a:r>
              <a:rPr lang="en-US" sz="3200" b="1" dirty="0" err="1">
                <a:highlight>
                  <a:srgbClr val="FFFF00"/>
                </a:highlight>
                <a:latin typeface="Cambria" panose="02040503050406030204" pitchFamily="18" charset="0"/>
                <a:ea typeface="Cambria" panose="02040503050406030204" pitchFamily="18" charset="0"/>
              </a:rPr>
              <a:t>Ví</a:t>
            </a:r>
            <a:r>
              <a:rPr lang="en-US" sz="3200" b="1" dirty="0">
                <a:highlight>
                  <a:srgbClr val="FFFF00"/>
                </a:highlight>
                <a:latin typeface="Cambria" panose="02040503050406030204" pitchFamily="18" charset="0"/>
                <a:ea typeface="Cambria" panose="02040503050406030204" pitchFamily="18" charset="0"/>
              </a:rPr>
              <a:t> </a:t>
            </a:r>
            <a:r>
              <a:rPr lang="en-US" sz="3200" b="1" dirty="0" err="1">
                <a:highlight>
                  <a:srgbClr val="FFFF00"/>
                </a:highlight>
                <a:latin typeface="Cambria" panose="02040503050406030204" pitchFamily="18" charset="0"/>
                <a:ea typeface="Cambria" panose="02040503050406030204" pitchFamily="18" charset="0"/>
              </a:rPr>
              <a:t>dụ</a:t>
            </a:r>
            <a:r>
              <a:rPr lang="en-US" sz="3200" b="1" dirty="0">
                <a:highlight>
                  <a:srgbClr val="FFFF00"/>
                </a:highlight>
                <a:latin typeface="Cambria" panose="02040503050406030204" pitchFamily="18" charset="0"/>
                <a:ea typeface="Cambria" panose="02040503050406030204" pitchFamily="18" charset="0"/>
              </a:rPr>
              <a:t>:</a:t>
            </a:r>
          </a:p>
        </p:txBody>
      </p:sp>
      <p:sp>
        <p:nvSpPr>
          <p:cNvPr id="6" name="TextBox 5">
            <a:extLst>
              <a:ext uri="{FF2B5EF4-FFF2-40B4-BE49-F238E27FC236}">
                <a16:creationId xmlns:a16="http://schemas.microsoft.com/office/drawing/2014/main" id="{0B2E27BA-0E2F-D5EF-28A6-FB3C0661E799}"/>
              </a:ext>
            </a:extLst>
          </p:cNvPr>
          <p:cNvSpPr txBox="1"/>
          <p:nvPr/>
        </p:nvSpPr>
        <p:spPr>
          <a:xfrm>
            <a:off x="1047750" y="2686050"/>
            <a:ext cx="1838325" cy="707886"/>
          </a:xfrm>
          <a:prstGeom prst="rect">
            <a:avLst/>
          </a:prstGeom>
          <a:noFill/>
        </p:spPr>
        <p:txBody>
          <a:bodyPr wrap="square" rtlCol="0">
            <a:spAutoFit/>
          </a:bodyPr>
          <a:lstStyle/>
          <a:p>
            <a:r>
              <a:rPr lang="en-US" sz="4000" b="1" dirty="0" err="1">
                <a:solidFill>
                  <a:srgbClr val="FF0000"/>
                </a:solidFill>
                <a:latin typeface="Cambria" panose="02040503050406030204" pitchFamily="18" charset="0"/>
                <a:ea typeface="Cambria" panose="02040503050406030204" pitchFamily="18" charset="0"/>
              </a:rPr>
              <a:t>Nước</a:t>
            </a:r>
            <a:endParaRPr lang="en-US" sz="4000" b="1"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089894F5-828D-1431-4DDE-9FDA589FF823}"/>
              </a:ext>
            </a:extLst>
          </p:cNvPr>
          <p:cNvSpPr txBox="1"/>
          <p:nvPr/>
        </p:nvSpPr>
        <p:spPr>
          <a:xfrm>
            <a:off x="4105275" y="2657475"/>
            <a:ext cx="2581275" cy="954107"/>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Tưới nước cho cây</a:t>
            </a:r>
            <a:endParaRPr lang="en-US" sz="2800" b="1"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B5FD7766-2D34-D2EE-661D-0A7EF6BB67A6}"/>
              </a:ext>
            </a:extLst>
          </p:cNvPr>
          <p:cNvSpPr txBox="1"/>
          <p:nvPr/>
        </p:nvSpPr>
        <p:spPr>
          <a:xfrm>
            <a:off x="7019925" y="2524125"/>
            <a:ext cx="4343400" cy="1200329"/>
          </a:xfrm>
          <a:prstGeom prst="rect">
            <a:avLst/>
          </a:prstGeom>
          <a:noFill/>
        </p:spPr>
        <p:txBody>
          <a:bodyPr wrap="square" rtlCol="0">
            <a:spAutoFit/>
          </a:bodyPr>
          <a:lstStyle/>
          <a:p>
            <a:pPr algn="just"/>
            <a:r>
              <a:rPr lang="vi-VN" sz="2400" b="1" dirty="0">
                <a:solidFill>
                  <a:srgbClr val="FF0000"/>
                </a:solidFill>
                <a:latin typeface="Cambria" panose="02040503050406030204" pitchFamily="18" charset="0"/>
                <a:ea typeface="Cambria" panose="02040503050406030204" pitchFamily="18" charset="0"/>
              </a:rPr>
              <a:t>Tưới nước vào sáng sớm hoặc chiều tối (tưới hằng ngày, trừ khi trời mưa, ẩm)</a:t>
            </a:r>
            <a:endParaRPr lang="en-US" sz="2400" b="1"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E971D409-6191-1034-09B2-449C035ECE57}"/>
              </a:ext>
            </a:extLst>
          </p:cNvPr>
          <p:cNvSpPr txBox="1"/>
          <p:nvPr/>
        </p:nvSpPr>
        <p:spPr>
          <a:xfrm>
            <a:off x="666750" y="4429125"/>
            <a:ext cx="3133725"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Dinh dưỡng</a:t>
            </a:r>
            <a:endParaRPr lang="en-US" sz="4000" b="1"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B69DC300-A226-061D-F761-D3D2D5B16E4B}"/>
              </a:ext>
            </a:extLst>
          </p:cNvPr>
          <p:cNvSpPr txBox="1"/>
          <p:nvPr/>
        </p:nvSpPr>
        <p:spPr>
          <a:xfrm>
            <a:off x="4124325" y="4343400"/>
            <a:ext cx="2581275" cy="954107"/>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Bón phân cho cây</a:t>
            </a:r>
            <a:endParaRPr lang="en-US" sz="28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D1AAE64B-EDCA-E0E2-4D2A-A2A408A0ABD3}"/>
              </a:ext>
            </a:extLst>
          </p:cNvPr>
          <p:cNvSpPr txBox="1"/>
          <p:nvPr/>
        </p:nvSpPr>
        <p:spPr>
          <a:xfrm>
            <a:off x="6972300" y="4191000"/>
            <a:ext cx="4429125" cy="1200329"/>
          </a:xfrm>
          <a:prstGeom prst="rect">
            <a:avLst/>
          </a:prstGeom>
          <a:noFill/>
        </p:spPr>
        <p:txBody>
          <a:bodyPr wrap="square" rtlCol="0">
            <a:spAutoFit/>
          </a:bodyPr>
          <a:lstStyle/>
          <a:p>
            <a:pPr algn="just"/>
            <a:r>
              <a:rPr lang="vi-VN" b="1" dirty="0">
                <a:solidFill>
                  <a:srgbClr val="FF0000"/>
                </a:solidFill>
                <a:latin typeface="Cambria" panose="02040503050406030204" pitchFamily="18" charset="0"/>
                <a:ea typeface="Cambria" panose="02040503050406030204" pitchFamily="18" charset="0"/>
              </a:rPr>
              <a:t>Bón phân bằng cách hòa nước dạng lỏng ngay khi cây bắt đầu tăng trưởng vào đầu mùa xuân và tiếp tục bón hai tuần một lần trong thời kỳ ra hoa.</a:t>
            </a:r>
            <a:endParaRPr lang="en-US"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E75C04FE-DD4D-0CE4-D2AA-2A23FA686117}"/>
              </a:ext>
            </a:extLst>
          </p:cNvPr>
          <p:cNvSpPr txBox="1"/>
          <p:nvPr/>
        </p:nvSpPr>
        <p:spPr>
          <a:xfrm>
            <a:off x="942975" y="5391150"/>
            <a:ext cx="2771775" cy="1384995"/>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Trao đổi khí, nước và các chất khoáng.</a:t>
            </a:r>
            <a:endParaRPr lang="en-US" sz="28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6D85E79-F32D-8F87-A04E-8A1DFBE13ACF}"/>
              </a:ext>
            </a:extLst>
          </p:cNvPr>
          <p:cNvSpPr txBox="1"/>
          <p:nvPr/>
        </p:nvSpPr>
        <p:spPr>
          <a:xfrm>
            <a:off x="4076700" y="5591175"/>
            <a:ext cx="2581275" cy="954107"/>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Làm cỏ, vun xới</a:t>
            </a:r>
            <a:endParaRPr lang="en-US" sz="28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569A6816-252B-778E-F128-C27D978CEFDF}"/>
              </a:ext>
            </a:extLst>
          </p:cNvPr>
          <p:cNvSpPr txBox="1"/>
          <p:nvPr/>
        </p:nvSpPr>
        <p:spPr>
          <a:xfrm>
            <a:off x="6943725" y="5381625"/>
            <a:ext cx="4343400" cy="1323439"/>
          </a:xfrm>
          <a:prstGeom prst="rect">
            <a:avLst/>
          </a:prstGeom>
          <a:noFill/>
        </p:spPr>
        <p:txBody>
          <a:bodyPr wrap="square" rtlCol="0">
            <a:spAutoFit/>
          </a:bodyPr>
          <a:lstStyle/>
          <a:p>
            <a:pPr algn="just"/>
            <a:r>
              <a:rPr lang="vi-VN" sz="2000" b="1" dirty="0">
                <a:solidFill>
                  <a:srgbClr val="FF0000"/>
                </a:solidFill>
                <a:latin typeface="Cambria" panose="02040503050406030204" pitchFamily="18" charset="0"/>
                <a:ea typeface="Cambria" panose="02040503050406030204" pitchFamily="18" charset="0"/>
              </a:rPr>
              <a:t>Trộn xơ dừa, mùn cưa và vỏ trấu như một loại phân bón hữu cơ để đảm bảo dinh dưỡng cho cây và độ tơi xốp cho đất. </a:t>
            </a:r>
            <a:endParaRPr lang="en-US"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9471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fade">
                                      <p:cBhvr>
                                        <p:cTn id="30" dur="500"/>
                                        <p:tgtEl>
                                          <p:spTgt spid="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fade">
                                      <p:cBhvr>
                                        <p:cTn id="45" dur="500"/>
                                        <p:tgtEl>
                                          <p:spTgt spid="12">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barn(inVertical)">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barn(inVertical)">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p:bldP spid="11" grpId="0"/>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1" name="Rectangle 10">
            <a:extLst>
              <a:ext uri="{FF2B5EF4-FFF2-40B4-BE49-F238E27FC236}">
                <a16:creationId xmlns:a16="http://schemas.microsoft.com/office/drawing/2014/main" id="{184F58F6-A8E3-76B6-0101-94BA6E453D17}"/>
              </a:ext>
            </a:extLst>
          </p:cNvPr>
          <p:cNvSpPr/>
          <p:nvPr/>
        </p:nvSpPr>
        <p:spPr>
          <a:xfrm>
            <a:off x="2381250" y="714375"/>
            <a:ext cx="8982075" cy="2666999"/>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u="sng" dirty="0" err="1">
                <a:ln w="0"/>
                <a:solidFill>
                  <a:srgbClr val="002060"/>
                </a:solidFill>
                <a:latin typeface="Cambria" panose="02040503050406030204" pitchFamily="18" charset="0"/>
                <a:ea typeface="Cambria" panose="02040503050406030204" pitchFamily="18" charset="0"/>
              </a:rPr>
              <a:t>Về</a:t>
            </a:r>
            <a:r>
              <a:rPr lang="en-US" sz="3600" b="1" u="sng" dirty="0">
                <a:ln w="0"/>
                <a:solidFill>
                  <a:srgbClr val="002060"/>
                </a:solidFill>
                <a:latin typeface="Cambria" panose="02040503050406030204" pitchFamily="18" charset="0"/>
                <a:ea typeface="Cambria" panose="02040503050406030204" pitchFamily="18" charset="0"/>
              </a:rPr>
              <a:t> </a:t>
            </a:r>
            <a:r>
              <a:rPr lang="en-US" sz="3600" b="1" u="sng" dirty="0" err="1">
                <a:ln w="0"/>
                <a:solidFill>
                  <a:srgbClr val="002060"/>
                </a:solidFill>
                <a:latin typeface="Cambria" panose="02040503050406030204" pitchFamily="18" charset="0"/>
                <a:ea typeface="Cambria" panose="02040503050406030204" pitchFamily="18" charset="0"/>
              </a:rPr>
              <a:t>nhà</a:t>
            </a:r>
            <a:r>
              <a:rPr lang="en-US" sz="3600" b="1" u="sng" dirty="0">
                <a:ln w="0"/>
                <a:solidFill>
                  <a:srgbClr val="002060"/>
                </a:solidFill>
                <a:latin typeface="Cambria" panose="02040503050406030204" pitchFamily="18" charset="0"/>
                <a:ea typeface="Cambria" panose="02040503050406030204" pitchFamily="18" charset="0"/>
              </a:rPr>
              <a:t>: </a:t>
            </a:r>
            <a:r>
              <a:rPr lang="vi-VN" sz="3600" b="1" dirty="0">
                <a:ln w="0"/>
                <a:solidFill>
                  <a:srgbClr val="002060"/>
                </a:solidFill>
                <a:latin typeface="Cambria" panose="02040503050406030204" pitchFamily="18" charset="0"/>
                <a:ea typeface="Cambria" panose="02040503050406030204" pitchFamily="18" charset="0"/>
              </a:rPr>
              <a:t>tự tiến hành thực hiện theo kế hoạch đề ra và đưa ra những nhận xét về sự thay đổi</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của</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cây</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trồng</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hoặc</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vật</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nuôi</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sau</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một</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thời</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gian</a:t>
            </a:r>
            <a:endParaRPr kumimoji="0" lang="en-US" sz="3600" b="1"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07038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Content Placeholder 12">
            <a:extLst>
              <a:ext uri="{FF2B5EF4-FFF2-40B4-BE49-F238E27FC236}">
                <a16:creationId xmlns:a16="http://schemas.microsoft.com/office/drawing/2014/main" id="{EEE95C36-3ED6-2F87-83C0-D454FC3F3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546" y="685801"/>
            <a:ext cx="10644740" cy="2933700"/>
          </a:xfrm>
          <a:prstGeom prst="rect">
            <a:avLst/>
          </a:prstGeom>
        </p:spPr>
      </p:pic>
      <p:sp>
        <p:nvSpPr>
          <p:cNvPr id="15" name="文本框 34">
            <a:extLst>
              <a:ext uri="{FF2B5EF4-FFF2-40B4-BE49-F238E27FC236}">
                <a16:creationId xmlns:a16="http://schemas.microsoft.com/office/drawing/2014/main" id="{6502A1E1-5A25-5629-8172-8C0503B42B21}"/>
              </a:ext>
            </a:extLst>
          </p:cNvPr>
          <p:cNvSpPr txBox="1"/>
          <p:nvPr/>
        </p:nvSpPr>
        <p:spPr>
          <a:xfrm>
            <a:off x="1133764" y="910428"/>
            <a:ext cx="10140254" cy="2554545"/>
          </a:xfrm>
          <a:prstGeom prst="rect">
            <a:avLst/>
          </a:prstGeom>
          <a:noFill/>
        </p:spPr>
        <p:txBody>
          <a:bodyPr wrap="square" rtlCol="0">
            <a:spAutoFit/>
          </a:bodyPr>
          <a:lstStyle/>
          <a:p>
            <a:pPr lvl="0" algn="just"/>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chăm</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sóc</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cây</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trồng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vật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nuôi</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đúng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cách</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đảm</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bảo</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nhu</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cầu</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sông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điều</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kiện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sống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phù</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hợp</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giúp</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vật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nuôi</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sống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phát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triển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tốt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22477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0261C07-C42A-4461-AC00-D0E75B1924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8F7E6103-D4C5-47C3-A6AC-13B86018D4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485" t="8499" r="12098"/>
          <a:stretch/>
        </p:blipFill>
        <p:spPr>
          <a:xfrm flipH="1">
            <a:off x="-163444" y="3272953"/>
            <a:ext cx="3897244" cy="3786393"/>
          </a:xfrm>
          <a:prstGeom prst="rect">
            <a:avLst/>
          </a:prstGeom>
        </p:spPr>
      </p:pic>
      <p:pic>
        <p:nvPicPr>
          <p:cNvPr id="6" name="Picture 5">
            <a:extLst>
              <a:ext uri="{FF2B5EF4-FFF2-40B4-BE49-F238E27FC236}">
                <a16:creationId xmlns:a16="http://schemas.microsoft.com/office/drawing/2014/main" id="{DD20E43D-B3EC-1C6E-95F7-E7D022E4DD04}"/>
              </a:ext>
            </a:extLst>
          </p:cNvPr>
          <p:cNvPicPr>
            <a:picLocks noChangeAspect="1"/>
          </p:cNvPicPr>
          <p:nvPr/>
        </p:nvPicPr>
        <p:blipFill>
          <a:blip r:embed="rId4"/>
          <a:stretch>
            <a:fillRect/>
          </a:stretch>
        </p:blipFill>
        <p:spPr>
          <a:xfrm>
            <a:off x="2587061" y="2156326"/>
            <a:ext cx="7151228" cy="3078747"/>
          </a:xfrm>
          <a:prstGeom prst="rect">
            <a:avLst/>
          </a:prstGeom>
        </p:spPr>
      </p:pic>
    </p:spTree>
    <p:extLst>
      <p:ext uri="{BB962C8B-B14F-4D97-AF65-F5344CB8AC3E}">
        <p14:creationId xmlns:p14="http://schemas.microsoft.com/office/powerpoint/2010/main" val="3974651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1" name="Cloud 10">
            <a:extLst>
              <a:ext uri="{FF2B5EF4-FFF2-40B4-BE49-F238E27FC236}">
                <a16:creationId xmlns:a16="http://schemas.microsoft.com/office/drawing/2014/main" id="{BEF1E4A4-9448-2422-A61A-FBE6299F8E40}"/>
              </a:ext>
            </a:extLst>
          </p:cNvPr>
          <p:cNvSpPr/>
          <p:nvPr/>
        </p:nvSpPr>
        <p:spPr>
          <a:xfrm rot="11112132">
            <a:off x="3115396" y="826483"/>
            <a:ext cx="6737633" cy="3456888"/>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7">
            <a:extLst>
              <a:ext uri="{FF2B5EF4-FFF2-40B4-BE49-F238E27FC236}">
                <a16:creationId xmlns:a16="http://schemas.microsoft.com/office/drawing/2014/main" id="{DC1EC7CF-33B9-5B7E-5D25-D5052C8EA38B}"/>
              </a:ext>
            </a:extLst>
          </p:cNvPr>
          <p:cNvSpPr txBox="1">
            <a:spLocks noChangeArrowheads="1"/>
          </p:cNvSpPr>
          <p:nvPr/>
        </p:nvSpPr>
        <p:spPr bwMode="auto">
          <a:xfrm>
            <a:off x="3390899" y="1650785"/>
            <a:ext cx="6130751"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lvl="0" algn="ctr"/>
            <a:r>
              <a:rPr lang="vi-VN" altLang="en-US" sz="4400" dirty="0">
                <a:latin typeface="Cambria" panose="02040503050406030204" pitchFamily="18" charset="0"/>
                <a:ea typeface="Cambria" panose="02040503050406030204" pitchFamily="18" charset="0"/>
              </a:rPr>
              <a:t>Em cần làm những việc gì để </a:t>
            </a:r>
            <a:r>
              <a:rPr lang="en-US" altLang="en-US" sz="4400" dirty="0" err="1">
                <a:latin typeface="Cambria" panose="02040503050406030204" pitchFamily="18" charset="0"/>
                <a:ea typeface="Cambria" panose="02040503050406030204" pitchFamily="18" charset="0"/>
              </a:rPr>
              <a:t>chăm</a:t>
            </a:r>
            <a:r>
              <a:rPr lang="en-US" altLang="en-US" sz="4400" dirty="0">
                <a:latin typeface="Cambria" panose="02040503050406030204" pitchFamily="18" charset="0"/>
                <a:ea typeface="Cambria" panose="02040503050406030204" pitchFamily="18" charset="0"/>
              </a:rPr>
              <a:t> </a:t>
            </a:r>
            <a:r>
              <a:rPr lang="en-US" altLang="en-US" sz="4400" dirty="0" err="1">
                <a:latin typeface="Cambria" panose="02040503050406030204" pitchFamily="18" charset="0"/>
                <a:ea typeface="Cambria" panose="02040503050406030204" pitchFamily="18" charset="0"/>
              </a:rPr>
              <a:t>sóc</a:t>
            </a:r>
            <a:r>
              <a:rPr lang="en-US" altLang="en-US" sz="4400" dirty="0">
                <a:latin typeface="Cambria" panose="02040503050406030204" pitchFamily="18" charset="0"/>
                <a:ea typeface="Cambria" panose="02040503050406030204" pitchFamily="18" charset="0"/>
              </a:rPr>
              <a:t> </a:t>
            </a:r>
            <a:r>
              <a:rPr lang="vi-VN" altLang="en-US" sz="4400" dirty="0">
                <a:latin typeface="Cambria" panose="02040503050406030204" pitchFamily="18" charset="0"/>
                <a:ea typeface="Cambria" panose="02040503050406030204" pitchFamily="18" charset="0"/>
              </a:rPr>
              <a:t>thú cưng</a:t>
            </a:r>
            <a:r>
              <a:rPr lang="en-US" altLang="en-US" sz="4400" dirty="0">
                <a:latin typeface="Cambria" panose="02040503050406030204" pitchFamily="18" charset="0"/>
                <a:ea typeface="Cambria" panose="02040503050406030204" pitchFamily="18" charset="0"/>
              </a:rPr>
              <a:t> </a:t>
            </a:r>
            <a:r>
              <a:rPr lang="en-US" altLang="en-US" sz="4400" dirty="0" err="1">
                <a:latin typeface="Cambria" panose="02040503050406030204" pitchFamily="18" charset="0"/>
                <a:ea typeface="Cambria" panose="02040503050406030204" pitchFamily="18" charset="0"/>
              </a:rPr>
              <a:t>trong</a:t>
            </a:r>
            <a:r>
              <a:rPr lang="en-US" altLang="en-US" sz="4400" dirty="0">
                <a:latin typeface="Cambria" panose="02040503050406030204" pitchFamily="18" charset="0"/>
                <a:ea typeface="Cambria" panose="02040503050406030204" pitchFamily="18" charset="0"/>
              </a:rPr>
              <a:t> </a:t>
            </a:r>
            <a:r>
              <a:rPr lang="en-US" altLang="en-US" sz="4400" dirty="0" err="1">
                <a:latin typeface="Cambria" panose="02040503050406030204" pitchFamily="18" charset="0"/>
                <a:ea typeface="Cambria" panose="02040503050406030204" pitchFamily="18" charset="0"/>
              </a:rPr>
              <a:t>gia</a:t>
            </a:r>
            <a:r>
              <a:rPr lang="en-US" altLang="en-US" sz="4400" dirty="0">
                <a:latin typeface="Cambria" panose="02040503050406030204" pitchFamily="18" charset="0"/>
                <a:ea typeface="Cambria" panose="02040503050406030204" pitchFamily="18" charset="0"/>
              </a:rPr>
              <a:t> </a:t>
            </a:r>
            <a:r>
              <a:rPr lang="en-US" altLang="en-US" sz="4400" dirty="0" err="1">
                <a:latin typeface="Cambria" panose="02040503050406030204" pitchFamily="18" charset="0"/>
                <a:ea typeface="Cambria" panose="02040503050406030204" pitchFamily="18" charset="0"/>
              </a:rPr>
              <a:t>đình</a:t>
            </a:r>
            <a:r>
              <a:rPr lang="vi-VN" altLang="en-US" sz="4400" dirty="0">
                <a:latin typeface="Cambria" panose="02040503050406030204" pitchFamily="18" charset="0"/>
                <a:ea typeface="Cambria" panose="02040503050406030204" pitchFamily="18" charset="0"/>
              </a:rPr>
              <a:t>?</a:t>
            </a:r>
            <a:endParaRPr kumimoji="0" lang="vi-VN"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46425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2192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GIÚP MẸ THU HOẠCH TRỨNG GÀ</a:t>
            </a:r>
          </a:p>
        </p:txBody>
      </p:sp>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foregroundMark x1="44478" y1="4851" x2="66112" y2="8490"/>
                        <a14:foregroundMark x1="39334" y1="22712" x2="43873" y2="26461"/>
                      </a14:backgroundRemoval>
                    </a14:imgEffect>
                  </a14:imgLayer>
                </a14:imgProps>
              </a:ext>
              <a:ext uri="{28A0092B-C50C-407E-A947-70E740481C1C}">
                <a14:useLocalDpi xmlns:a14="http://schemas.microsoft.com/office/drawing/2010/main" val="0"/>
              </a:ext>
            </a:extLst>
          </a:blip>
          <a:srcRect/>
          <a:stretch>
            <a:fillRect/>
          </a:stretch>
        </p:blipFill>
        <p:spPr bwMode="auto">
          <a:xfrm>
            <a:off x="6538687" y="1425956"/>
            <a:ext cx="2743200" cy="3768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9">
            <a:extLst>
              <a:ext uri="{BEBA8EAE-BF5A-486C-A8C5-ECC9F3942E4B}">
                <a14:imgProps xmlns:a14="http://schemas.microsoft.com/office/drawing/2010/main">
                  <a14:imgLayer r:embed="rId10">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447800" y="4757550"/>
            <a:ext cx="1752600" cy="2100450"/>
          </a:xfrm>
          <a:prstGeom prst="rect">
            <a:avLst/>
          </a:prstGeom>
        </p:spPr>
      </p:pic>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flipH="1">
            <a:off x="5410200" y="3276600"/>
            <a:ext cx="1600200" cy="1917802"/>
          </a:xfrm>
          <a:prstGeom prst="rect">
            <a:avLst/>
          </a:prstGeom>
        </p:spPr>
      </p:pic>
      <p:pic>
        <p:nvPicPr>
          <p:cNvPr id="8" name="Picture 7">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4941666" y="4757550"/>
            <a:ext cx="338891" cy="436852"/>
          </a:xfrm>
          <a:prstGeom prst="rect">
            <a:avLst/>
          </a:prstGeom>
        </p:spPr>
      </p:pic>
      <p:pic>
        <p:nvPicPr>
          <p:cNvPr id="9" name="Picture 8">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5562600" y="6224702"/>
            <a:ext cx="440826" cy="568252"/>
          </a:xfrm>
          <a:prstGeom prst="rect">
            <a:avLst/>
          </a:prstGeom>
        </p:spPr>
      </p:pic>
      <p:pic>
        <p:nvPicPr>
          <p:cNvPr id="10" name="Picture 9">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536168" y="6163761"/>
            <a:ext cx="440826" cy="568252"/>
          </a:xfrm>
          <a:prstGeom prst="rect">
            <a:avLst/>
          </a:prstGeom>
        </p:spPr>
      </p:pic>
      <p:pic>
        <p:nvPicPr>
          <p:cNvPr id="11" name="Picture 10">
            <a:hlinkClick r:id="rId11" action="ppaction://hlinksldjump"/>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9747273" y="4143343"/>
            <a:ext cx="312980" cy="403451"/>
          </a:xfrm>
          <a:prstGeom prst="rect">
            <a:avLst/>
          </a:prstGeom>
        </p:spPr>
      </p:pic>
      <p:pic>
        <p:nvPicPr>
          <p:cNvPr id="12" name="Picture 11">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4114800" y="6202516"/>
            <a:ext cx="440826" cy="568252"/>
          </a:xfrm>
          <a:prstGeom prst="rect">
            <a:avLst/>
          </a:prstGeom>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057400" y="1905000"/>
            <a:ext cx="609600" cy="609600"/>
          </a:xfrm>
          <a:prstGeom prst="rect">
            <a:avLst/>
          </a:prstGeom>
        </p:spPr>
      </p:pic>
    </p:spTree>
    <p:extLst>
      <p:ext uri="{BB962C8B-B14F-4D97-AF65-F5344CB8AC3E}">
        <p14:creationId xmlns:p14="http://schemas.microsoft.com/office/powerpoint/2010/main" val="1410690194"/>
      </p:ext>
    </p:extLst>
  </p:cSld>
  <p:clrMapOvr>
    <a:masterClrMapping/>
  </p:clrMapOvr>
  <p:timing>
    <p:tnLst>
      <p:par>
        <p:cTn id="1" dur="indefinite" restart="never" nodeType="tmRoot">
          <p:childTnLst>
            <p:audio>
              <p:cMediaNode vol="80000" numSld="10">
                <p:cTn id="2"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9F1134F-68A6-46DA-AA10-C327ACE954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2" name="Picture 1">
            <a:extLst>
              <a:ext uri="{FF2B5EF4-FFF2-40B4-BE49-F238E27FC236}">
                <a16:creationId xmlns:a16="http://schemas.microsoft.com/office/drawing/2014/main" id="{3EC1D776-5960-9DBE-85C6-73DE8C9643E0}"/>
              </a:ext>
            </a:extLst>
          </p:cNvPr>
          <p:cNvPicPr>
            <a:picLocks noChangeAspect="1"/>
          </p:cNvPicPr>
          <p:nvPr/>
        </p:nvPicPr>
        <p:blipFill>
          <a:blip r:embed="rId3"/>
          <a:stretch>
            <a:fillRect/>
          </a:stretch>
        </p:blipFill>
        <p:spPr>
          <a:xfrm>
            <a:off x="2664458" y="2001271"/>
            <a:ext cx="6559865" cy="2798307"/>
          </a:xfrm>
          <a:prstGeom prst="rect">
            <a:avLst/>
          </a:prstGeom>
        </p:spPr>
      </p:pic>
    </p:spTree>
    <p:extLst>
      <p:ext uri="{BB962C8B-B14F-4D97-AF65-F5344CB8AC3E}">
        <p14:creationId xmlns:p14="http://schemas.microsoft.com/office/powerpoint/2010/main" val="347157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backgroundRemoval>
                    </a14:imgEffect>
                  </a14:imgLayer>
                </a14:imgProps>
              </a:ext>
              <a:ext uri="{28A0092B-C50C-407E-A947-70E740481C1C}">
                <a14:useLocalDpi xmlns:a14="http://schemas.microsoft.com/office/drawing/2010/main" val="0"/>
              </a:ext>
            </a:extLst>
          </a:blip>
          <a:srcRect/>
          <a:stretch>
            <a:fillRect/>
          </a:stretch>
        </p:blipFill>
        <p:spPr bwMode="auto">
          <a:xfrm>
            <a:off x="1371599" y="1447800"/>
            <a:ext cx="4107873" cy="564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rotWithShape="1">
          <a:blip r:embed="rId5">
            <a:extLst>
              <a:ext uri="{BEBA8EAE-BF5A-486C-A8C5-ECC9F3942E4B}">
                <a14:imgProps xmlns:a14="http://schemas.microsoft.com/office/drawing/2010/main">
                  <a14:imgLayer r:embed="rId6">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flipH="1">
            <a:off x="6532419" y="3069553"/>
            <a:ext cx="1515853" cy="1816714"/>
          </a:xfrm>
          <a:prstGeom prst="rect">
            <a:avLst/>
          </a:prstGeom>
        </p:spPr>
      </p:pic>
      <p:sp>
        <p:nvSpPr>
          <p:cNvPr id="16" name="Cloud Callout 15"/>
          <p:cNvSpPr/>
          <p:nvPr/>
        </p:nvSpPr>
        <p:spPr>
          <a:xfrm>
            <a:off x="4520046" y="228600"/>
            <a:ext cx="6071754" cy="2438400"/>
          </a:xfrm>
          <a:prstGeom prst="cloudCallout">
            <a:avLst>
              <a:gd name="adj1" fmla="val -47709"/>
              <a:gd name="adj2" fmla="val 795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prstClr val="white"/>
                </a:solidFill>
                <a:latin typeface="Times New Roman" pitchFamily="18" charset="0"/>
                <a:cs typeface="Times New Roman" pitchFamily="18" charset="0"/>
              </a:rPr>
              <a:t>Xin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chào</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bạn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là</a:t>
            </a:r>
            <a:r>
              <a:rPr lang="en-US" b="1" dirty="0">
                <a:solidFill>
                  <a:prstClr val="white"/>
                </a:solidFill>
                <a:latin typeface="Times New Roman" pitchFamily="18" charset="0"/>
                <a:cs typeface="Times New Roman" pitchFamily="18" charset="0"/>
              </a:rPr>
              <a:t> Mai. </a:t>
            </a:r>
            <a:r>
              <a:rPr lang="en-US" b="1" dirty="0" err="1">
                <a:solidFill>
                  <a:prstClr val="white"/>
                </a:solidFill>
                <a:latin typeface="Times New Roman" pitchFamily="18" charset="0"/>
                <a:cs typeface="Times New Roman" pitchFamily="18" charset="0"/>
              </a:rPr>
              <a:t>Hôm</a:t>
            </a:r>
            <a:r>
              <a:rPr lang="en-US" b="1" dirty="0">
                <a:solidFill>
                  <a:prstClr val="white"/>
                </a:solidFill>
                <a:latin typeface="Times New Roman" pitchFamily="18" charset="0"/>
                <a:cs typeface="Times New Roman" pitchFamily="18" charset="0"/>
              </a:rPr>
              <a:t> nay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đi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vắng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phải</a:t>
            </a:r>
            <a:r>
              <a:rPr lang="en-US" b="1" dirty="0">
                <a:solidFill>
                  <a:prstClr val="white"/>
                </a:solidFill>
                <a:latin typeface="Times New Roman" pitchFamily="18" charset="0"/>
                <a:cs typeface="Times New Roman" pitchFamily="18" charset="0"/>
              </a:rPr>
              <a:t> ở </a:t>
            </a:r>
            <a:r>
              <a:rPr lang="en-US" b="1" dirty="0" err="1">
                <a:solidFill>
                  <a:prstClr val="white"/>
                </a:solidFill>
                <a:latin typeface="Times New Roman" pitchFamily="18" charset="0"/>
                <a:cs typeface="Times New Roman" pitchFamily="18" charset="0"/>
              </a:rPr>
              <a:t>nhà</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giúp</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thu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hoạch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trứng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gà</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bạn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hãy</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giúp</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thu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hoạch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xong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trước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khi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nhé</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bằng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trả</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lời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đúng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những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câu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hỏi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trong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mỗi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quả</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trứng</a:t>
            </a:r>
            <a:r>
              <a:rPr lang="en-US" b="1" dirty="0">
                <a:solidFill>
                  <a:prstClr val="white"/>
                </a:solidFill>
                <a:latin typeface="Times New Roman" pitchFamily="18" charset="0"/>
                <a:cs typeface="Times New Roman" pitchFamily="18" charset="0"/>
              </a:rPr>
              <a:t>.</a:t>
            </a:r>
          </a:p>
        </p:txBody>
      </p:sp>
      <p:pic>
        <p:nvPicPr>
          <p:cNvPr id="4" name="Picture 3">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7162801" y="5715000"/>
            <a:ext cx="440826" cy="568252"/>
          </a:xfrm>
          <a:prstGeom prst="rect">
            <a:avLst/>
          </a:prstGeom>
        </p:spPr>
      </p:pic>
      <p:pic>
        <p:nvPicPr>
          <p:cNvPr id="6" name="Picture 5">
            <a:hlinkClick r:id="rId10" action="ppaction://hlinksldjump"/>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8310478" y="5832977"/>
            <a:ext cx="462488" cy="596176"/>
          </a:xfrm>
          <a:prstGeom prst="rect">
            <a:avLst/>
          </a:prstGeom>
        </p:spPr>
      </p:pic>
      <p:pic>
        <p:nvPicPr>
          <p:cNvPr id="19" name="Picture 18">
            <a:hlinkClick r:id="rId13"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093256" y="5861996"/>
            <a:ext cx="417466" cy="538139"/>
          </a:xfrm>
          <a:prstGeom prst="rect">
            <a:avLst/>
          </a:prstGeom>
        </p:spPr>
      </p:pic>
      <p:sp>
        <p:nvSpPr>
          <p:cNvPr id="2" name="Rectangle: Rounded Corners 1">
            <a:hlinkClick r:id="rId16" action="ppaction://hlinksldjump"/>
            <a:extLst>
              <a:ext uri="{FF2B5EF4-FFF2-40B4-BE49-F238E27FC236}">
                <a16:creationId xmlns:a16="http://schemas.microsoft.com/office/drawing/2014/main" id="{52E3256E-6C8C-DD84-46C7-88B9E874464F}"/>
              </a:ext>
            </a:extLst>
          </p:cNvPr>
          <p:cNvSpPr/>
          <p:nvPr/>
        </p:nvSpPr>
        <p:spPr>
          <a:xfrm>
            <a:off x="228600" y="200025"/>
            <a:ext cx="1685925" cy="476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48681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1"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0" nodeType="clickEffect">
                                  <p:stCondLst>
                                    <p:cond delay="0"/>
                                  </p:stCondLst>
                                  <p:childTnLst>
                                    <p:anim calcmode="lin" valueType="num">
                                      <p:cBhvr>
                                        <p:cTn id="21" dur="500"/>
                                        <p:tgtEl>
                                          <p:spTgt spid="16"/>
                                        </p:tgtEl>
                                        <p:attrNameLst>
                                          <p:attrName>ppt_w</p:attrName>
                                        </p:attrNameLst>
                                      </p:cBhvr>
                                      <p:tavLst>
                                        <p:tav tm="0">
                                          <p:val>
                                            <p:strVal val="ppt_w"/>
                                          </p:val>
                                        </p:tav>
                                        <p:tav tm="100000">
                                          <p:val>
                                            <p:fltVal val="0"/>
                                          </p:val>
                                        </p:tav>
                                      </p:tavLst>
                                    </p:anim>
                                    <p:anim calcmode="lin" valueType="num">
                                      <p:cBhvr>
                                        <p:cTn id="22" dur="500"/>
                                        <p:tgtEl>
                                          <p:spTgt spid="16"/>
                                        </p:tgtEl>
                                        <p:attrNameLst>
                                          <p:attrName>ppt_h</p:attrName>
                                        </p:attrNameLst>
                                      </p:cBhvr>
                                      <p:tavLst>
                                        <p:tav tm="0">
                                          <p:val>
                                            <p:strVal val="ppt_h"/>
                                          </p:val>
                                        </p:tav>
                                        <p:tav tm="100000">
                                          <p:val>
                                            <p:fltVal val="0"/>
                                          </p:val>
                                        </p:tav>
                                      </p:tavLst>
                                    </p:anim>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8.61111E-6 5.92593E-6 C 0.00433 -0.01689 0.00729 -0.03379 0.01215 -0.05046 C 0.01336 -0.05925 0.01475 -0.06643 0.01666 -0.07476 C 0.01614 -0.10161 0.01614 -0.1287 0.01527 -0.15555 C 0.01493 -0.16342 0.01128 -0.17222 0.0092 -0.17962 C 0.00729 -0.18657 0.00312 -0.19999 0.00312 -0.19999 C 0.00104 -0.21574 -0.00539 -0.22893 -0.00747 -0.24444 C -0.00938 -0.25879 -0.0073 -0.253 -0.01198 -0.26249 C -0.01355 -0.27106 -0.01598 -0.27731 -0.01962 -0.28472 C -0.02275 -0.30092 -0.02761 -0.31504 -0.03629 -0.32731 C -0.03994 -0.34166 -0.03473 -0.3243 -0.04237 -0.33935 C -0.04532 -0.34513 -0.04723 -0.35324 -0.05001 -0.35949 C -0.05643 -0.37384 -0.06198 -0.38356 -0.06511 -0.39999 C -0.06285 -0.41435 -0.06407 -0.41874 -0.07119 -0.42824 C -0.07379 -0.43819 -0.07726 -0.43518 -0.08178 -0.44236 C -0.08664 -0.45023 -0.08317 -0.453 -0.0908 -0.45648 C -0.09549 -0.47453 -0.11442 -0.48217 -0.12726 -0.48472 C -0.13664 -0.48911 -0.14619 -0.49097 -0.15608 -0.49282 C -0.16511 -0.49212 -0.17431 -0.49212 -0.18334 -0.49074 C -0.21007 -0.4868 -0.23542 -0.47106 -0.2606 -0.46064 C -0.26511 -0.45648 -0.26893 -0.45462 -0.27414 -0.45254 C -0.27848 -0.44675 -0.28507 -0.44305 -0.2908 -0.44027 C -0.29167 -0.43911 -0.29636 -0.43356 -0.29688 -0.43217 C -0.29775 -0.43032 -0.2974 -0.42777 -0.29844 -0.42615 C -0.30157 -0.42083 -0.30556 -0.41689 -0.30903 -0.41203 C -0.31251 -0.39861 -0.31198 -0.39212 -0.31355 -0.37569 C -0.31494 -0.36064 -0.32049 -0.3456 -0.32414 -0.33124 C -0.32622 -0.32314 -0.32848 -0.31504 -0.33021 -0.30694 C -0.33143 -0.30161 -0.33334 -0.29074 -0.33334 -0.29074 C -0.33386 -0.28541 -0.33386 -0.28009 -0.33473 -0.27476 C -0.33542 -0.2706 -0.33785 -0.26249 -0.33785 -0.26249 C -0.33594 -0.22962 -0.33629 -0.22754 -0.33629 -0.25648 " pathEditMode="relative" ptsTypes="fffffffffffffffffffffffffffffffA">
                                      <p:cBhvr>
                                        <p:cTn id="29"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1.66667E-6 -3.7037E-7 C 0.00156 -0.01852 0.0059 -0.03472 0.01059 -0.05254 C 0.01892 -0.11875 0.03646 -0.20092 0.00746 -0.25671 C 0.00434 -0.27014 -0.00174 -0.27963 -0.00764 -0.29097 C -0.00868 -0.29282 -0.00955 -0.29491 -0.01059 -0.29699 C -0.01163 -0.29907 -0.01372 -0.30301 -0.01372 -0.30301 C -0.01545 -0.31041 -0.01771 -0.31134 -0.02118 -0.31736 C -0.02691 -0.32708 -0.03125 -0.33727 -0.03646 -0.34745 C -0.03906 -0.35879 -0.04635 -0.36504 -0.05313 -0.37176 C -0.06111 -0.38796 -0.04983 -0.36805 -0.06215 -0.37986 C -0.07674 -0.39398 -0.05851 -0.38426 -0.07135 -0.39004 C -0.0809 -0.39977 -0.09097 -0.40717 -0.10174 -0.41412 C -0.10521 -0.41944 -0.10868 -0.42199 -0.11389 -0.4243 C -0.12188 -0.43518 -0.14167 -0.44352 -0.15313 -0.44653 C -0.16319 -0.45208 -0.17292 -0.45278 -0.18333 -0.45671 C -0.20139 -0.46342 -0.2191 -0.47153 -0.23785 -0.47477 C -0.24757 -0.48009 -0.25625 -0.48287 -0.26667 -0.48495 C -0.29705 -0.50069 -0.32917 -0.48981 -0.36215 -0.48889 C -0.37101 -0.48426 -0.37847 -0.47893 -0.38785 -0.47685 C -0.39792 -0.47037 -0.40608 -0.45949 -0.41667 -0.45463 C -0.42379 -0.44583 -0.43785 -0.43217 -0.44705 -0.42847 C -0.45208 -0.42153 -0.4566 -0.41528 -0.46372 -0.41227 C -0.47795 -0.39907 -0.47795 -0.38819 -0.48646 -0.37176 C -0.49028 -0.35532 -0.4849 -0.375 -0.49097 -0.3618 C -0.49618 -0.35069 -0.48785 -0.35949 -0.49705 -0.35162 C -0.50087 -0.34398 -0.50243 -0.33495 -0.50608 -0.32731 C -0.50764 -0.32407 -0.51042 -0.32222 -0.51215 -0.31921 C -0.52135 -0.30254 -0.53142 -0.28217 -0.53646 -0.26273 C -0.53698 -0.25602 -0.53785 -0.24259 -0.53785 -0.24259 L -0.53646 -0.25671 " pathEditMode="relative" ptsTypes="ffffffffffffffffffffffffffffAA">
                                      <p:cBhvr>
                                        <p:cTn id="34" dur="2000" fill="hold"/>
                                        <p:tgtEl>
                                          <p:spTgt spid="6"/>
                                        </p:tgtEl>
                                        <p:attrNameLst>
                                          <p:attrName>ppt_x</p:attrName>
                                          <p:attrName>ppt_y</p:attrName>
                                        </p:attrNameLst>
                                      </p:cBhvr>
                                    </p:animMotion>
                                  </p:child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1.38889E-6 -0.02755 C 0.00278 -0.06736 0.00694 -0.11042 -0.00295 -0.14861 C -0.00469 -0.17708 -0.00833 -0.20394 -0.01771 -0.2294 C -0.02031 -0.23634 -0.02118 -0.24468 -0.02379 -0.25162 C -0.02448 -0.25347 -0.02604 -0.25417 -0.02691 -0.25579 C -0.02952 -0.26111 -0.0316 -0.26667 -0.0342 -0.27199 C -0.03976 -0.28357 -0.04445 -0.29514 -0.04774 -0.30833 C -0.04896 -0.31273 -0.05521 -0.31829 -0.05521 -0.31806 C -0.05712 -0.32732 -0.06077 -0.33426 -0.06563 -0.34051 C -0.0724 -0.3588 -0.08403 -0.36829 -0.09705 -0.37685 C -0.1033 -0.38588 -0.11146 -0.38773 -0.11945 -0.39306 C -0.13247 -0.40185 -0.1441 -0.40741 -0.15816 -0.41134 C -0.17882 -0.42477 -0.20191 -0.42755 -0.22396 -0.43357 C -0.29566 -0.43171 -0.28177 -0.44144 -0.31493 -0.42755 C -0.32066 -0.42199 -0.32587 -0.41551 -0.33125 -0.40926 C -0.33316 -0.40718 -0.33524 -0.40509 -0.33733 -0.40324 C -0.33924 -0.40162 -0.34167 -0.40093 -0.34323 -0.39908 C -0.34636 -0.39583 -0.35087 -0.3875 -0.35521 -0.38496 C -0.35903 -0.38287 -0.36337 -0.38241 -0.36719 -0.38102 C -0.37049 -0.37801 -0.37483 -0.37685 -0.37761 -0.37292 C -0.37865 -0.37153 -0.37813 -0.36875 -0.37899 -0.3669 C -0.37969 -0.36528 -0.3809 -0.36389 -0.38212 -0.36273 C -0.38681 -0.35764 -0.38906 -0.35695 -0.39254 -0.3507 C -0.39479 -0.34699 -0.39653 -0.34259 -0.39861 -0.33866 C -0.40052 -0.33472 -0.4059 -0.32847 -0.4059 -0.32824 C -0.40764 -0.32176 -0.41042 -0.31898 -0.41198 -0.31227 C -0.4125 -0.30093 -0.41215 -0.28935 -0.41337 -0.27801 C -0.41354 -0.27616 -0.4158 -0.2757 -0.41649 -0.27384 C -0.41875 -0.26759 -0.41927 -0.26042 -0.42101 -0.25371 C -0.42413 -0.24121 -0.42396 -0.25185 -0.42396 -0.2456 " pathEditMode="relative" rAng="0" ptsTypes="fffffffffffffffffffffffffffffA">
                                      <p:cBhvr>
                                        <p:cTn id="39" dur="2000" fill="hold"/>
                                        <p:tgtEl>
                                          <p:spTgt spid="4"/>
                                        </p:tgtEl>
                                        <p:attrNameLst>
                                          <p:attrName>ppt_x</p:attrName>
                                          <p:attrName>ppt_y</p:attrName>
                                        </p:attrNameLst>
                                      </p:cBhvr>
                                      <p:rCtr x="-20868" y="-20694"/>
                                    </p:animMotion>
                                  </p:childTnLst>
                                </p:cTn>
                              </p:par>
                            </p:childTnLst>
                          </p:cTn>
                        </p:par>
                      </p:childTnLst>
                    </p:cTn>
                  </p:par>
                </p:childTnLst>
              </p:cTn>
              <p:nextCondLst>
                <p:cond evt="onClick" delay="0">
                  <p:tgtEl>
                    <p:spTgt spid="4"/>
                  </p:tgtEl>
                </p:cond>
              </p:nextCondLst>
            </p:seq>
          </p:childTnLst>
        </p:cTn>
      </p:par>
    </p:tnLst>
    <p:bldLst>
      <p:bldP spid="16" grpId="0" animBg="1"/>
      <p:bldP spid="1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218"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Kể</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tên</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các</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loại</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c</a:t>
            </a:r>
            <a:r>
              <a:rPr lang="vi-VN" sz="4000" b="1" dirty="0">
                <a:solidFill>
                  <a:prstClr val="white"/>
                </a:solidFill>
                <a:latin typeface="Cambria" panose="02040503050406030204" pitchFamily="18" charset="0"/>
                <a:ea typeface="Cambria" panose="02040503050406030204" pitchFamily="18" charset="0"/>
                <a:cs typeface="Times New Roman" pitchFamily="18" charset="0"/>
              </a:rPr>
              <a:t>ây cần nhiều nước</a:t>
            </a:r>
            <a:endParaRPr lang="en-US" sz="4000" b="1" dirty="0">
              <a:solidFill>
                <a:prstClr val="white"/>
              </a:solidFill>
              <a:latin typeface="Cambria" panose="02040503050406030204" pitchFamily="18" charset="0"/>
              <a:ea typeface="Cambria" panose="02040503050406030204" pitchFamily="18" charset="0"/>
              <a:cs typeface="Times New Roman" pitchFamily="18" charset="0"/>
            </a:endParaRP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676400" y="4757550"/>
            <a:ext cx="1752600" cy="2100450"/>
          </a:xfrm>
          <a:prstGeom prst="rect">
            <a:avLst/>
          </a:prstGeom>
        </p:spPr>
      </p:pic>
      <p:sp>
        <p:nvSpPr>
          <p:cNvPr id="8" name="Cloud Callout 7"/>
          <p:cNvSpPr/>
          <p:nvPr/>
        </p:nvSpPr>
        <p:spPr>
          <a:xfrm>
            <a:off x="3733800" y="5418489"/>
            <a:ext cx="5410200" cy="1355024"/>
          </a:xfrm>
          <a:prstGeom prst="cloudCallout">
            <a:avLst>
              <a:gd name="adj1" fmla="val -64213"/>
              <a:gd name="adj2" fmla="val -352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Cây</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lúa</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hoa</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sen</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hoa</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súng</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9" name="Right Arrow 8">
            <a:hlinkClick r:id="rId5" action="ppaction://hlinksldjump"/>
          </p:cNvPr>
          <p:cNvSpPr/>
          <p:nvPr/>
        </p:nvSpPr>
        <p:spPr>
          <a:xfrm>
            <a:off x="9857509" y="6166141"/>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49403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218"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Kể</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tên</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các</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loại</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c</a:t>
            </a:r>
            <a:r>
              <a:rPr lang="vi-VN" sz="4000" b="1" dirty="0">
                <a:solidFill>
                  <a:prstClr val="white"/>
                </a:solidFill>
                <a:latin typeface="Cambria" panose="02040503050406030204" pitchFamily="18" charset="0"/>
                <a:ea typeface="Cambria" panose="02040503050406030204" pitchFamily="18" charset="0"/>
                <a:cs typeface="Times New Roman" pitchFamily="18" charset="0"/>
              </a:rPr>
              <a:t>ây cần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ít</a:t>
            </a:r>
            <a:r>
              <a:rPr lang="vi-VN" sz="4000" b="1" dirty="0">
                <a:solidFill>
                  <a:prstClr val="white"/>
                </a:solidFill>
                <a:latin typeface="Cambria" panose="02040503050406030204" pitchFamily="18" charset="0"/>
                <a:ea typeface="Cambria" panose="02040503050406030204" pitchFamily="18" charset="0"/>
                <a:cs typeface="Times New Roman" pitchFamily="18" charset="0"/>
              </a:rPr>
              <a:t> nước</a:t>
            </a:r>
            <a:endParaRPr lang="en-US" sz="4000" b="1" dirty="0">
              <a:solidFill>
                <a:prstClr val="white"/>
              </a:solidFill>
              <a:latin typeface="Cambria" panose="02040503050406030204" pitchFamily="18" charset="0"/>
              <a:ea typeface="Cambria" panose="02040503050406030204" pitchFamily="18" charset="0"/>
              <a:cs typeface="Times New Roman" pitchFamily="18" charset="0"/>
            </a:endParaRP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676400" y="4757550"/>
            <a:ext cx="1752600" cy="2100450"/>
          </a:xfrm>
          <a:prstGeom prst="rect">
            <a:avLst/>
          </a:prstGeom>
        </p:spPr>
      </p:pic>
      <p:sp>
        <p:nvSpPr>
          <p:cNvPr id="8" name="Cloud Callout 7"/>
          <p:cNvSpPr/>
          <p:nvPr/>
        </p:nvSpPr>
        <p:spPr>
          <a:xfrm>
            <a:off x="3733800" y="4857750"/>
            <a:ext cx="5572126" cy="1887188"/>
          </a:xfrm>
          <a:prstGeom prst="cloudCallout">
            <a:avLst>
              <a:gd name="adj1" fmla="val -57923"/>
              <a:gd name="adj2" fmla="val -190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Xương</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rồng</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thanh</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long, phi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lao</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6" name="Right Arrow 5">
            <a:hlinkClick r:id="rId5" action="ppaction://hlinksldjump"/>
          </p:cNvPr>
          <p:cNvSpPr/>
          <p:nvPr/>
        </p:nvSpPr>
        <p:spPr>
          <a:xfrm>
            <a:off x="9857509" y="6166141"/>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60555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218"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Kể</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tên</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các</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loại</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c</a:t>
            </a:r>
            <a:r>
              <a:rPr lang="vi-VN" sz="4000" b="1" dirty="0">
                <a:solidFill>
                  <a:prstClr val="white"/>
                </a:solidFill>
                <a:latin typeface="Cambria" panose="02040503050406030204" pitchFamily="18" charset="0"/>
                <a:ea typeface="Cambria" panose="02040503050406030204" pitchFamily="18" charset="0"/>
                <a:cs typeface="Times New Roman" pitchFamily="18" charset="0"/>
              </a:rPr>
              <a:t>ây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thích</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hợp</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nơi</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bóng</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râm</a:t>
            </a:r>
            <a:endParaRPr lang="en-US" sz="4000" b="1" dirty="0">
              <a:solidFill>
                <a:prstClr val="white"/>
              </a:solidFill>
              <a:latin typeface="Cambria" panose="02040503050406030204" pitchFamily="18" charset="0"/>
              <a:ea typeface="Cambria" panose="02040503050406030204" pitchFamily="18" charset="0"/>
              <a:cs typeface="Times New Roman" pitchFamily="18" charset="0"/>
            </a:endParaRP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676400" y="4757550"/>
            <a:ext cx="1752600" cy="2100450"/>
          </a:xfrm>
          <a:prstGeom prst="rect">
            <a:avLst/>
          </a:prstGeom>
        </p:spPr>
      </p:pic>
      <p:sp>
        <p:nvSpPr>
          <p:cNvPr id="8" name="Cloud Callout 7"/>
          <p:cNvSpPr/>
          <p:nvPr/>
        </p:nvSpPr>
        <p:spPr>
          <a:xfrm>
            <a:off x="3733800" y="5418489"/>
            <a:ext cx="3810000" cy="1355024"/>
          </a:xfrm>
          <a:prstGeom prst="cloudCallout">
            <a:avLst>
              <a:gd name="adj1" fmla="val -64213"/>
              <a:gd name="adj2" fmla="val -352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Cây</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lá</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lốt</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mùi</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tàu</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6" name="Right Arrow 5">
            <a:hlinkClick r:id="rId5" action="ppaction://hlinksldjump"/>
          </p:cNvPr>
          <p:cNvSpPr/>
          <p:nvPr/>
        </p:nvSpPr>
        <p:spPr>
          <a:xfrm>
            <a:off x="9857509" y="6166141"/>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61576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9F1134F-68A6-46DA-AA10-C327ACE954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7C9C2BC-7ECE-AAE0-4D52-C175A1467BF0}"/>
              </a:ext>
            </a:extLst>
          </p:cNvPr>
          <p:cNvPicPr>
            <a:picLocks noChangeAspect="1"/>
          </p:cNvPicPr>
          <p:nvPr/>
        </p:nvPicPr>
        <p:blipFill>
          <a:blip r:embed="rId3"/>
          <a:stretch>
            <a:fillRect/>
          </a:stretch>
        </p:blipFill>
        <p:spPr>
          <a:xfrm>
            <a:off x="2359595" y="1654262"/>
            <a:ext cx="7358510" cy="920576"/>
          </a:xfrm>
          <a:prstGeom prst="rect">
            <a:avLst/>
          </a:prstGeom>
        </p:spPr>
      </p:pic>
      <p:pic>
        <p:nvPicPr>
          <p:cNvPr id="12" name="Picture 11">
            <a:extLst>
              <a:ext uri="{FF2B5EF4-FFF2-40B4-BE49-F238E27FC236}">
                <a16:creationId xmlns:a16="http://schemas.microsoft.com/office/drawing/2014/main" id="{4DCEFE41-063E-002D-3ADE-BE3BB4B140EE}"/>
              </a:ext>
            </a:extLst>
          </p:cNvPr>
          <p:cNvPicPr>
            <a:picLocks noChangeAspect="1"/>
          </p:cNvPicPr>
          <p:nvPr/>
        </p:nvPicPr>
        <p:blipFill>
          <a:blip r:embed="rId4"/>
          <a:stretch>
            <a:fillRect/>
          </a:stretch>
        </p:blipFill>
        <p:spPr>
          <a:xfrm>
            <a:off x="2034978" y="2490875"/>
            <a:ext cx="7474344" cy="2371550"/>
          </a:xfrm>
          <a:prstGeom prst="rect">
            <a:avLst/>
          </a:prstGeom>
        </p:spPr>
      </p:pic>
      <p:sp>
        <p:nvSpPr>
          <p:cNvPr id="13" name="TextBox 12">
            <a:extLst>
              <a:ext uri="{FF2B5EF4-FFF2-40B4-BE49-F238E27FC236}">
                <a16:creationId xmlns:a16="http://schemas.microsoft.com/office/drawing/2014/main" id="{84DFE2A8-B96D-21F6-8C78-4062101E5F5C}"/>
              </a:ext>
            </a:extLst>
          </p:cNvPr>
          <p:cNvSpPr txBox="1"/>
          <p:nvPr/>
        </p:nvSpPr>
        <p:spPr>
          <a:xfrm>
            <a:off x="5295900" y="4486275"/>
            <a:ext cx="1724025"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a:t>
            </a:r>
            <a:r>
              <a:rPr lang="en-US" sz="3200" b="1" dirty="0" err="1">
                <a:latin typeface="Cambria" panose="02040503050406030204" pitchFamily="18" charset="0"/>
                <a:ea typeface="Cambria" panose="02040503050406030204" pitchFamily="18" charset="0"/>
              </a:rPr>
              <a:t>Tiết</a:t>
            </a:r>
            <a:r>
              <a:rPr lang="en-US" sz="3200" b="1"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3785627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7" name="Cloud 6">
            <a:extLst>
              <a:ext uri="{FF2B5EF4-FFF2-40B4-BE49-F238E27FC236}">
                <a16:creationId xmlns:a16="http://schemas.microsoft.com/office/drawing/2014/main" id="{C4F272C9-F0AE-F4B0-2751-DE5BD4B0EDDE}"/>
              </a:ext>
            </a:extLst>
          </p:cNvPr>
          <p:cNvSpPr/>
          <p:nvPr/>
        </p:nvSpPr>
        <p:spPr>
          <a:xfrm rot="11112132">
            <a:off x="800821" y="1378934"/>
            <a:ext cx="6737633" cy="3456888"/>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17">
            <a:extLst>
              <a:ext uri="{FF2B5EF4-FFF2-40B4-BE49-F238E27FC236}">
                <a16:creationId xmlns:a16="http://schemas.microsoft.com/office/drawing/2014/main" id="{F9E67DE8-5B42-BC73-DD6F-88CF1811E33B}"/>
              </a:ext>
            </a:extLst>
          </p:cNvPr>
          <p:cNvSpPr txBox="1">
            <a:spLocks noChangeArrowheads="1"/>
          </p:cNvSpPr>
          <p:nvPr/>
        </p:nvSpPr>
        <p:spPr bwMode="auto">
          <a:xfrm>
            <a:off x="1038224" y="2365161"/>
            <a:ext cx="613075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algn="ctr"/>
            <a:r>
              <a:rPr lang="vi-VN" altLang="en-US" sz="5400" dirty="0">
                <a:latin typeface="Cambria" panose="02040503050406030204" pitchFamily="18" charset="0"/>
                <a:ea typeface="Cambria" panose="02040503050406030204" pitchFamily="18" charset="0"/>
              </a:rPr>
              <a:t>Hoạt động 1: Chăm sóc </a:t>
            </a:r>
            <a:r>
              <a:rPr lang="en-US" altLang="en-US" sz="5400" dirty="0" err="1">
                <a:latin typeface="Cambria" panose="02040503050406030204" pitchFamily="18" charset="0"/>
                <a:ea typeface="Cambria" panose="02040503050406030204" pitchFamily="18" charset="0"/>
              </a:rPr>
              <a:t>vật</a:t>
            </a:r>
            <a:r>
              <a:rPr lang="en-US" altLang="en-US" sz="5400" dirty="0">
                <a:latin typeface="Cambria" panose="02040503050406030204" pitchFamily="18" charset="0"/>
                <a:ea typeface="Cambria" panose="02040503050406030204" pitchFamily="18" charset="0"/>
              </a:rPr>
              <a:t> </a:t>
            </a:r>
            <a:r>
              <a:rPr lang="en-US" altLang="en-US" sz="5400" dirty="0" err="1">
                <a:latin typeface="Cambria" panose="02040503050406030204" pitchFamily="18" charset="0"/>
                <a:ea typeface="Cambria" panose="02040503050406030204" pitchFamily="18" charset="0"/>
              </a:rPr>
              <a:t>nuôi</a:t>
            </a:r>
            <a:endParaRPr lang="vi-VN" altLang="en-US" sz="5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9846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695</Words>
  <Application>Microsoft Office PowerPoint</Application>
  <PresentationFormat>Widescreen</PresentationFormat>
  <Paragraphs>58</Paragraphs>
  <Slides>30</Slides>
  <Notes>1</Notes>
  <HiddenSlides>0</HiddenSlides>
  <MMClips>1</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30</vt:i4>
      </vt:variant>
    </vt:vector>
  </HeadingPairs>
  <TitlesOfParts>
    <vt:vector size="40" baseType="lpstr">
      <vt:lpstr>Arial</vt:lpstr>
      <vt:lpstr>Calibri</vt:lpstr>
      <vt:lpstr>Calibri Light</vt:lpstr>
      <vt:lpstr>Cambria</vt:lpstr>
      <vt:lpstr>Georgia</vt:lpstr>
      <vt:lpstr>Times New Roman</vt:lpstr>
      <vt:lpstr>1_Office Theme</vt:lpstr>
      <vt:lpstr>Office Theme</vt:lpstr>
      <vt:lpstr>2_Office Theme</vt:lpstr>
      <vt:lpstr>1_Simple Light</vt:lpstr>
      <vt:lpstr>PowerPoint Presentation</vt:lpstr>
      <vt:lpstr>PowerPoint Presentation</vt:lpstr>
      <vt:lpstr>GIÚP MẸ THU HOẠCH TRỨNG GÀ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45</cp:revision>
  <dcterms:created xsi:type="dcterms:W3CDTF">2023-10-25T08:48:06Z</dcterms:created>
  <dcterms:modified xsi:type="dcterms:W3CDTF">2025-02-04T03:20:40Z</dcterms:modified>
</cp:coreProperties>
</file>