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83" r:id="rId4"/>
    <p:sldMasterId id="2147483795" r:id="rId5"/>
    <p:sldMasterId id="2147483823" r:id="rId6"/>
  </p:sldMasterIdLst>
  <p:notesMasterIdLst>
    <p:notesMasterId r:id="rId26"/>
  </p:notesMasterIdLst>
  <p:sldIdLst>
    <p:sldId id="343" r:id="rId7"/>
    <p:sldId id="288" r:id="rId8"/>
    <p:sldId id="263" r:id="rId9"/>
    <p:sldId id="264" r:id="rId10"/>
    <p:sldId id="260" r:id="rId11"/>
    <p:sldId id="265" r:id="rId12"/>
    <p:sldId id="292" r:id="rId13"/>
    <p:sldId id="293" r:id="rId14"/>
    <p:sldId id="294" r:id="rId15"/>
    <p:sldId id="261" r:id="rId16"/>
    <p:sldId id="280" r:id="rId17"/>
    <p:sldId id="335" r:id="rId18"/>
    <p:sldId id="336" r:id="rId19"/>
    <p:sldId id="342" r:id="rId20"/>
    <p:sldId id="338" r:id="rId21"/>
    <p:sldId id="340" r:id="rId22"/>
    <p:sldId id="298" r:id="rId23"/>
    <p:sldId id="300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E1C25-8D91-4CB5-BD5B-B875A710E1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BA343-9839-4143-8F7B-654CD9D2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4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108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62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108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249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72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110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61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58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97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46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49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60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34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1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7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7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7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186" name="Google Shape;186;p7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187" name="Google Shape;187;p7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193" name="Google Shape;193;p7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194" name="Google Shape;194;p7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195" name="Google Shape;195;p7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196" name="Google Shape;196;p7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8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207" name="Google Shape;207;p8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208" name="Google Shape;208;p8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8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8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8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8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215" name="Google Shape;215;p8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8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8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8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8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8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8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8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8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6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1" name="Google Shape;111;p6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118" name="Google Shape;118;p6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119" name="Google Shape;119;p6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120" name="Google Shape;120;p6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121" name="Google Shape;121;p6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132" name="Google Shape;132;p7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133" name="Google Shape;133;p7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7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140" name="Google Shape;140;p7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7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7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7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7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A38D8817-6643-7DA6-E6E6-150DF47A12F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1619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34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3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7B24356C-8B25-C19D-5517-98FF3159A7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1619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158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36A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236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5D2D58CB-F94B-D2D8-7977-78F35B3E759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6" y="123825"/>
            <a:ext cx="1304924" cy="13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34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4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70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2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2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88508"/>
            <a:ext cx="7692980" cy="3017309"/>
          </a:xfrm>
        </p:spPr>
        <p:txBody>
          <a:bodyPr/>
          <a:lstStyle/>
          <a:p>
            <a:r>
              <a:rPr lang="en-US" sz="4000" dirty="0" err="1" smtClean="0"/>
              <a:t>GV:Trần</a:t>
            </a:r>
            <a:r>
              <a:rPr lang="en-US" sz="4000" dirty="0" smtClean="0"/>
              <a:t> </a:t>
            </a:r>
            <a:r>
              <a:rPr lang="en-US" sz="4000" dirty="0" err="1" smtClean="0"/>
              <a:t>Thị</a:t>
            </a:r>
            <a:r>
              <a:rPr lang="en-US" sz="4000" dirty="0" smtClean="0"/>
              <a:t> </a:t>
            </a:r>
            <a:r>
              <a:rPr lang="en-US" sz="4000" dirty="0" err="1" smtClean="0"/>
              <a:t>Hoan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88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A66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6"/>
          <p:cNvSpPr/>
          <p:nvPr/>
        </p:nvSpPr>
        <p:spPr>
          <a:xfrm>
            <a:off x="448445" y="279400"/>
            <a:ext cx="11313583" cy="5943600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  <a:buSzPts val="1800"/>
            </a:pPr>
            <a:endParaRPr sz="12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821" name="Google Shape;8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0400" y="5003800"/>
            <a:ext cx="3759201" cy="2114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2" name="Google Shape;822;p6"/>
          <p:cNvGrpSpPr/>
          <p:nvPr/>
        </p:nvGrpSpPr>
        <p:grpSpPr>
          <a:xfrm>
            <a:off x="885825" y="1485032"/>
            <a:ext cx="1828800" cy="2590800"/>
            <a:chOff x="1600200" y="2781300"/>
            <a:chExt cx="2743200" cy="3886200"/>
          </a:xfrm>
        </p:grpSpPr>
        <p:grpSp>
          <p:nvGrpSpPr>
            <p:cNvPr id="823" name="Google Shape;823;p6"/>
            <p:cNvGrpSpPr/>
            <p:nvPr/>
          </p:nvGrpSpPr>
          <p:grpSpPr>
            <a:xfrm>
              <a:off x="1600200" y="2781300"/>
              <a:ext cx="2743200" cy="3886200"/>
              <a:chOff x="1600200" y="2781300"/>
              <a:chExt cx="2743200" cy="3886200"/>
            </a:xfrm>
          </p:grpSpPr>
          <p:sp>
            <p:nvSpPr>
              <p:cNvPr id="824" name="Google Shape;824;p6"/>
              <p:cNvSpPr/>
              <p:nvPr/>
            </p:nvSpPr>
            <p:spPr>
              <a:xfrm>
                <a:off x="1600200" y="2781300"/>
                <a:ext cx="2590800" cy="37338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rgbClr val="97480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</a:pPr>
                <a:endParaRPr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>
                <a:off x="1752600" y="2933700"/>
                <a:ext cx="2590800" cy="37338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rgbClr val="E36C09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</a:pPr>
                <a:endParaRPr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p:grpSp>
        <p:sp>
          <p:nvSpPr>
            <p:cNvPr id="826" name="Google Shape;826;p6"/>
            <p:cNvSpPr txBox="1"/>
            <p:nvPr/>
          </p:nvSpPr>
          <p:spPr>
            <a:xfrm>
              <a:off x="1885950" y="3215550"/>
              <a:ext cx="2019300" cy="2554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Dàn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ý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bài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văn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miêu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tả</a:t>
              </a:r>
              <a:r>
                <a:rPr lang="en-US" sz="26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con </a:t>
              </a:r>
              <a:r>
                <a:rPr lang="en-US" sz="2667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endParaRPr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cxnSp>
        <p:nvCxnSpPr>
          <p:cNvPr id="828" name="Google Shape;828;p6"/>
          <p:cNvCxnSpPr/>
          <p:nvPr/>
        </p:nvCxnSpPr>
        <p:spPr>
          <a:xfrm rot="10800000" flipH="1">
            <a:off x="2867025" y="1266533"/>
            <a:ext cx="1117600" cy="1339855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29" name="Google Shape;829;p6"/>
          <p:cNvCxnSpPr/>
          <p:nvPr/>
        </p:nvCxnSpPr>
        <p:spPr>
          <a:xfrm rot="10800000" flipH="1">
            <a:off x="2867025" y="2830309"/>
            <a:ext cx="1117600" cy="1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0" name="Google Shape;830;p6"/>
          <p:cNvCxnSpPr/>
          <p:nvPr/>
        </p:nvCxnSpPr>
        <p:spPr>
          <a:xfrm>
            <a:off x="2901662" y="2952750"/>
            <a:ext cx="1213237" cy="1644289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831" name="Google Shape;831;p6"/>
          <p:cNvGrpSpPr/>
          <p:nvPr/>
        </p:nvGrpSpPr>
        <p:grpSpPr>
          <a:xfrm>
            <a:off x="3984625" y="875432"/>
            <a:ext cx="1879600" cy="711200"/>
            <a:chOff x="6019800" y="2256123"/>
            <a:chExt cx="2819400" cy="1066800"/>
          </a:xfrm>
        </p:grpSpPr>
        <p:sp>
          <p:nvSpPr>
            <p:cNvPr id="832" name="Google Shape;832;p6"/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1. </a:t>
              </a:r>
              <a:r>
                <a:rPr lang="en-US" sz="24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Mở</a:t>
              </a:r>
              <a:r>
                <a:rPr lang="en-US" sz="2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bài</a:t>
              </a:r>
              <a:endParaRPr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834" name="Google Shape;834;p6"/>
          <p:cNvGrpSpPr/>
          <p:nvPr/>
        </p:nvGrpSpPr>
        <p:grpSpPr>
          <a:xfrm>
            <a:off x="4123169" y="2556309"/>
            <a:ext cx="1879600" cy="711200"/>
            <a:chOff x="6019800" y="2256123"/>
            <a:chExt cx="2819400" cy="1066800"/>
          </a:xfrm>
        </p:grpSpPr>
        <p:sp>
          <p:nvSpPr>
            <p:cNvPr id="835" name="Google Shape;835;p6"/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v</a:t>
              </a: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4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2. Thân bài</a:t>
              </a:r>
              <a:endParaRPr sz="24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837" name="Google Shape;837;p6"/>
          <p:cNvGrpSpPr/>
          <p:nvPr/>
        </p:nvGrpSpPr>
        <p:grpSpPr>
          <a:xfrm>
            <a:off x="4114899" y="4495439"/>
            <a:ext cx="1879600" cy="711200"/>
            <a:chOff x="6019800" y="2256123"/>
            <a:chExt cx="2819400" cy="1066800"/>
          </a:xfrm>
        </p:grpSpPr>
        <p:sp>
          <p:nvSpPr>
            <p:cNvPr id="838" name="Google Shape;838;p6"/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1200" b="1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rPr>
                <a:t>v</a:t>
              </a: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4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3. Kết bài</a:t>
              </a:r>
              <a:endParaRPr sz="24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sp>
        <p:nvSpPr>
          <p:cNvPr id="840" name="Google Shape;840;p6"/>
          <p:cNvSpPr/>
          <p:nvPr/>
        </p:nvSpPr>
        <p:spPr>
          <a:xfrm>
            <a:off x="6002769" y="1114132"/>
            <a:ext cx="447965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41" name="Google Shape;841;p6"/>
          <p:cNvSpPr txBox="1"/>
          <p:nvPr/>
        </p:nvSpPr>
        <p:spPr>
          <a:xfrm>
            <a:off x="6626225" y="1108069"/>
            <a:ext cx="3860800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buClr>
                <a:srgbClr val="000000"/>
              </a:buClr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Giới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thiệu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về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con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endParaRPr sz="21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842" name="Google Shape;842;p6"/>
          <p:cNvSpPr txBox="1"/>
          <p:nvPr/>
        </p:nvSpPr>
        <p:spPr>
          <a:xfrm>
            <a:off x="6214895" y="3480860"/>
            <a:ext cx="3167230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buSzPts val="3200"/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Hoạt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động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và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thói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quen</a:t>
            </a:r>
            <a:endParaRPr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43" name="Google Shape;843;p6"/>
          <p:cNvSpPr txBox="1"/>
          <p:nvPr/>
        </p:nvSpPr>
        <p:spPr>
          <a:xfrm>
            <a:off x="6143625" y="2097616"/>
            <a:ext cx="1876425" cy="71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buSzPts val="3200"/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Đặc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điểm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ngoại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hình</a:t>
            </a:r>
            <a:endParaRPr sz="21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844" name="Google Shape;844;p6"/>
          <p:cNvSpPr txBox="1"/>
          <p:nvPr/>
        </p:nvSpPr>
        <p:spPr>
          <a:xfrm>
            <a:off x="6648450" y="4371634"/>
            <a:ext cx="4858283" cy="10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 defTabSz="609630">
              <a:buClr>
                <a:srgbClr val="000000"/>
              </a:buClr>
              <a:buSzPts val="3200"/>
            </a:pP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Nêu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tình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cảm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của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em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với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con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(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hoặc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cảm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xúc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suy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nghĩ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điều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mong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muốn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,…)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đối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với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con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vật</a:t>
            </a:r>
            <a:endParaRPr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45" name="Google Shape;845;p6"/>
          <p:cNvSpPr txBox="1"/>
          <p:nvPr/>
        </p:nvSpPr>
        <p:spPr>
          <a:xfrm>
            <a:off x="7989819" y="1741534"/>
            <a:ext cx="2697231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35473" algn="ctr" defTabSz="609630">
              <a:buClr>
                <a:srgbClr val="000000"/>
              </a:buClr>
              <a:buSzPts val="3200"/>
              <a:buFont typeface="Arial"/>
              <a:buChar char="-"/>
            </a:pP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Tả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bao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quát</a:t>
            </a:r>
            <a:endParaRPr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46" name="Google Shape;846;p6"/>
          <p:cNvSpPr txBox="1"/>
          <p:nvPr/>
        </p:nvSpPr>
        <p:spPr>
          <a:xfrm>
            <a:off x="8294496" y="2623304"/>
            <a:ext cx="2097279" cy="3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35473" algn="ctr" defTabSz="609630">
              <a:buClr>
                <a:srgbClr val="000000"/>
              </a:buClr>
              <a:buSzPts val="3200"/>
              <a:buFont typeface="Arial"/>
              <a:buChar char="-"/>
            </a:pP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Tả</a:t>
            </a:r>
            <a:r>
              <a:rPr lang="en-US" sz="21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chi </a:t>
            </a:r>
            <a:r>
              <a:rPr lang="en-US" sz="21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tiết</a:t>
            </a:r>
            <a:endParaRPr lang="en-US" sz="933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47" name="Google Shape;847;p6"/>
          <p:cNvSpPr/>
          <p:nvPr/>
        </p:nvSpPr>
        <p:spPr>
          <a:xfrm>
            <a:off x="6124248" y="4767762"/>
            <a:ext cx="447965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48" name="Google Shape;848;p6"/>
          <p:cNvSpPr/>
          <p:nvPr/>
        </p:nvSpPr>
        <p:spPr>
          <a:xfrm>
            <a:off x="6124248" y="2377493"/>
            <a:ext cx="196737" cy="1363433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49" name="Google Shape;849;p6"/>
          <p:cNvSpPr/>
          <p:nvPr/>
        </p:nvSpPr>
        <p:spPr>
          <a:xfrm>
            <a:off x="7989819" y="1946316"/>
            <a:ext cx="356805" cy="914793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b="1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63" b="13461"/>
          <a:stretch>
            <a:fillRect/>
          </a:stretch>
        </p:blipFill>
        <p:spPr>
          <a:xfrm>
            <a:off x="50325" y="-10757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1" y="2624080"/>
            <a:ext cx="2939058" cy="184058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2274" y="3500808"/>
            <a:ext cx="219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9973" y="1509633"/>
            <a:ext cx="219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9773" y="5050892"/>
            <a:ext cx="219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871871" y="432192"/>
            <a:ext cx="4116929" cy="2890282"/>
            <a:chOff x="11807806" y="648287"/>
            <a:chExt cx="6175393" cy="4335423"/>
          </a:xfrm>
        </p:grpSpPr>
        <p:sp>
          <p:nvSpPr>
            <p:cNvPr id="34" name="TextBox 33"/>
            <p:cNvSpPr txBox="1"/>
            <p:nvPr/>
          </p:nvSpPr>
          <p:spPr>
            <a:xfrm>
              <a:off x="11845906" y="648287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Con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định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tả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5906" y="1873553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Tên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nó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gì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07806" y="3089006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Do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nuôi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818988" y="4229561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nó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không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931929" y="4008420"/>
            <a:ext cx="4127153" cy="2714272"/>
            <a:chOff x="11792469" y="5960176"/>
            <a:chExt cx="6190730" cy="4071408"/>
          </a:xfrm>
        </p:grpSpPr>
        <p:sp>
          <p:nvSpPr>
            <p:cNvPr id="38" name="TextBox 37"/>
            <p:cNvSpPr txBox="1"/>
            <p:nvPr/>
          </p:nvSpPr>
          <p:spPr>
            <a:xfrm>
              <a:off x="11818988" y="5960176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hát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845907" y="6982906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Câu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thơ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792469" y="8180398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Kỷ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niệm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792469" y="9277435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Câu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chuyện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76854" y="668153"/>
            <a:ext cx="1638347" cy="2521571"/>
            <a:chOff x="8963565" y="1002230"/>
            <a:chExt cx="2009235" cy="3782356"/>
          </a:xfrm>
        </p:grpSpPr>
        <p:grpSp>
          <p:nvGrpSpPr>
            <p:cNvPr id="58" name="Group 57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74663" y="4151085"/>
            <a:ext cx="1741351" cy="2376715"/>
            <a:chOff x="8963565" y="1002230"/>
            <a:chExt cx="2009235" cy="3782356"/>
          </a:xfrm>
        </p:grpSpPr>
        <p:grpSp>
          <p:nvGrpSpPr>
            <p:cNvPr id="61" name="Group 60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985279" y="1981557"/>
            <a:ext cx="1394957" cy="3472042"/>
            <a:chOff x="8963559" y="1002230"/>
            <a:chExt cx="2009241" cy="3782356"/>
          </a:xfrm>
        </p:grpSpPr>
        <p:grpSp>
          <p:nvGrpSpPr>
            <p:cNvPr id="69" name="Group 68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>
              <a:cxnSpLocks/>
            </p:cNvCxnSpPr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FCC702FD-5FFF-482B-9B3E-8112F3FA7129}"/>
              </a:ext>
            </a:extLst>
          </p:cNvPr>
          <p:cNvCxnSpPr/>
          <p:nvPr/>
        </p:nvCxnSpPr>
        <p:spPr>
          <a:xfrm>
            <a:off x="9601200" y="5421089"/>
            <a:ext cx="107580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2A8B238-CA70-47CC-8A8E-B3B50D1CC9EF}"/>
              </a:ext>
            </a:extLst>
          </p:cNvPr>
          <p:cNvSpPr txBox="1"/>
          <p:nvPr/>
        </p:nvSpPr>
        <p:spPr>
          <a:xfrm>
            <a:off x="10771800" y="4979943"/>
            <a:ext cx="14202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 </a:t>
            </a:r>
            <a:r>
              <a:rPr lang="en-US" sz="26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defTabSz="609630"/>
            <a:r>
              <a:rPr lang="en-US" sz="26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tả</a:t>
            </a:r>
            <a:endParaRPr lang="en-US" sz="2667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63" b="13461"/>
          <a:stretch>
            <a:fillRect/>
          </a:stretch>
        </p:blipFill>
        <p:spPr>
          <a:xfrm>
            <a:off x="50325" y="-10757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16986" y="2656267"/>
            <a:ext cx="2794793" cy="1750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99944" y="99082"/>
            <a:ext cx="2939058" cy="184058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526" y="3138566"/>
            <a:ext cx="257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7117" y="689750"/>
            <a:ext cx="2197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175737" y="-6383"/>
            <a:ext cx="4091529" cy="2186942"/>
            <a:chOff x="11083764" y="18946"/>
            <a:chExt cx="6137293" cy="3280413"/>
          </a:xfrm>
        </p:grpSpPr>
        <p:sp>
          <p:nvSpPr>
            <p:cNvPr id="34" name="TextBox 33"/>
            <p:cNvSpPr txBox="1"/>
            <p:nvPr/>
          </p:nvSpPr>
          <p:spPr>
            <a:xfrm>
              <a:off x="11083764" y="18946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Giống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loài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083764" y="844755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Màu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sắc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83764" y="1659655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gian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nuôi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83764" y="2545210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Thân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27333" y="2416777"/>
            <a:ext cx="4091529" cy="2172723"/>
            <a:chOff x="11005148" y="3794546"/>
            <a:chExt cx="6137293" cy="3259085"/>
          </a:xfrm>
        </p:grpSpPr>
        <p:sp>
          <p:nvSpPr>
            <p:cNvPr id="38" name="TextBox 37"/>
            <p:cNvSpPr txBox="1"/>
            <p:nvPr/>
          </p:nvSpPr>
          <p:spPr>
            <a:xfrm>
              <a:off x="11005148" y="3794546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Đầu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: tai,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miệng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mắt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mũi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05148" y="4672336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kêu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05148" y="6299482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Chân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đuôi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005148" y="5496347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Bộ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lông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92019" y="133035"/>
            <a:ext cx="1638347" cy="1814895"/>
            <a:chOff x="8963565" y="1002230"/>
            <a:chExt cx="2009235" cy="3782356"/>
          </a:xfrm>
        </p:grpSpPr>
        <p:grpSp>
          <p:nvGrpSpPr>
            <p:cNvPr id="58" name="Group 57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145159" y="2630251"/>
            <a:ext cx="1741351" cy="1772247"/>
            <a:chOff x="8963565" y="1002230"/>
            <a:chExt cx="2009235" cy="3782356"/>
          </a:xfrm>
        </p:grpSpPr>
        <p:grpSp>
          <p:nvGrpSpPr>
            <p:cNvPr id="61" name="Group 60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3"/>
          <p:cNvPicPr>
            <a:picLocks noChangeAspect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20061" y="4867315"/>
            <a:ext cx="2794793" cy="175023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989142" y="3174234"/>
            <a:ext cx="219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2006" y="5471846"/>
            <a:ext cx="275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215129" y="4976995"/>
            <a:ext cx="1741351" cy="1772247"/>
            <a:chOff x="8963565" y="1002230"/>
            <a:chExt cx="2009235" cy="3782356"/>
          </a:xfrm>
        </p:grpSpPr>
        <p:grpSp>
          <p:nvGrpSpPr>
            <p:cNvPr id="71" name="Group 70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9653460" y="2264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9653460" y="3407449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184305" y="4797428"/>
            <a:ext cx="4091529" cy="2122459"/>
            <a:chOff x="11083763" y="7447850"/>
            <a:chExt cx="6137293" cy="3183689"/>
          </a:xfrm>
        </p:grpSpPr>
        <p:sp>
          <p:nvSpPr>
            <p:cNvPr id="78" name="TextBox 77"/>
            <p:cNvSpPr txBox="1"/>
            <p:nvPr/>
          </p:nvSpPr>
          <p:spPr>
            <a:xfrm>
              <a:off x="11083763" y="7447850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Ăn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ngủ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083763" y="8250085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Điệu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bộ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đứng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083763" y="9104812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Thói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quen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083763" y="9877390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Bắt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mồi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383484" y="1087424"/>
            <a:ext cx="1226489" cy="4717837"/>
            <a:chOff x="8963565" y="1002230"/>
            <a:chExt cx="2009235" cy="3782356"/>
          </a:xfrm>
        </p:grpSpPr>
        <p:grpSp>
          <p:nvGrpSpPr>
            <p:cNvPr id="83" name="Group 82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9653460" y="297244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7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9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63" b="13461"/>
          <a:stretch>
            <a:fillRect/>
          </a:stretch>
        </p:blipFill>
        <p:spPr>
          <a:xfrm>
            <a:off x="50325" y="-10757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39854" y="904116"/>
            <a:ext cx="2794793" cy="1750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56291" y="4171636"/>
            <a:ext cx="2939058" cy="184058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203" y="3405114"/>
            <a:ext cx="219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4783" y="1591385"/>
            <a:ext cx="2826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63717" y="4950922"/>
            <a:ext cx="219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95782" y="638897"/>
            <a:ext cx="4091529" cy="2586628"/>
            <a:chOff x="11243673" y="958344"/>
            <a:chExt cx="6137293" cy="3879942"/>
          </a:xfrm>
        </p:grpSpPr>
        <p:sp>
          <p:nvSpPr>
            <p:cNvPr id="34" name="TextBox 33"/>
            <p:cNvSpPr txBox="1"/>
            <p:nvPr/>
          </p:nvSpPr>
          <p:spPr>
            <a:xfrm>
              <a:off x="11243673" y="958344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Tình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43673" y="4084137"/>
              <a:ext cx="613729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Mong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muốn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43745" y="3839911"/>
            <a:ext cx="4548255" cy="2851659"/>
            <a:chOff x="11465617" y="5759866"/>
            <a:chExt cx="6822383" cy="4277489"/>
          </a:xfrm>
        </p:grpSpPr>
        <p:sp>
          <p:nvSpPr>
            <p:cNvPr id="38" name="TextBox 37"/>
            <p:cNvSpPr txBox="1"/>
            <p:nvPr/>
          </p:nvSpPr>
          <p:spPr>
            <a:xfrm>
              <a:off x="11465617" y="5759866"/>
              <a:ext cx="6822383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Vị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trí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đối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với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465617" y="7637893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Biệt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hiệu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biệt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danh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465617" y="9283206"/>
              <a:ext cx="6137292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Chăm</a:t>
              </a:r>
              <a:r>
                <a:rPr lang="en-US" sz="2667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sóc</a:t>
              </a:r>
              <a:endParaRPr lang="en-US" sz="26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53626" y="874858"/>
            <a:ext cx="1638347" cy="2144347"/>
            <a:chOff x="8963565" y="1002230"/>
            <a:chExt cx="2009235" cy="3782356"/>
          </a:xfrm>
        </p:grpSpPr>
        <p:grpSp>
          <p:nvGrpSpPr>
            <p:cNvPr id="58" name="Group 57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674663" y="4020667"/>
            <a:ext cx="1741351" cy="2521571"/>
            <a:chOff x="8963565" y="1002230"/>
            <a:chExt cx="2009235" cy="3782356"/>
          </a:xfrm>
        </p:grpSpPr>
        <p:grpSp>
          <p:nvGrpSpPr>
            <p:cNvPr id="61" name="Group 60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9653460" y="297244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985279" y="1981558"/>
            <a:ext cx="861727" cy="3352513"/>
            <a:chOff x="8963565" y="1002230"/>
            <a:chExt cx="2009235" cy="3782356"/>
          </a:xfrm>
        </p:grpSpPr>
        <p:grpSp>
          <p:nvGrpSpPr>
            <p:cNvPr id="69" name="Group 68"/>
            <p:cNvGrpSpPr/>
            <p:nvPr/>
          </p:nvGrpSpPr>
          <p:grpSpPr>
            <a:xfrm>
              <a:off x="9653460" y="1002230"/>
              <a:ext cx="1319340" cy="3782356"/>
              <a:chOff x="9653460" y="1002230"/>
              <a:chExt cx="1319340" cy="3782356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9653460" y="1002230"/>
                <a:ext cx="0" cy="37823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9653460" y="1002230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9653460" y="4784586"/>
                <a:ext cx="131934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>
              <a:off x="8963565" y="2972335"/>
              <a:ext cx="68989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6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8143FD-3C23-DE46-1154-866868A825AD}"/>
              </a:ext>
            </a:extLst>
          </p:cNvPr>
          <p:cNvSpPr txBox="1"/>
          <p:nvPr/>
        </p:nvSpPr>
        <p:spPr>
          <a:xfrm>
            <a:off x="1940402" y="1678105"/>
            <a:ext cx="7481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Viết</a:t>
            </a:r>
            <a:r>
              <a:rPr kumimoji="0" lang="en-US" altLang="zh-CN" sz="6000" b="1" i="0" u="none" strike="noStrike" kern="1200" cap="none" spc="0" normalizeH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dàn</a:t>
            </a:r>
            <a:r>
              <a:rPr kumimoji="0" lang="en-US" altLang="zh-CN" sz="60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 ý </a:t>
            </a:r>
          </a:p>
        </p:txBody>
      </p:sp>
    </p:spTree>
    <p:extLst>
      <p:ext uri="{BB962C8B-B14F-4D97-AF65-F5344CB8AC3E}">
        <p14:creationId xmlns:p14="http://schemas.microsoft.com/office/powerpoint/2010/main" val="8031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5FCA6B-2A25-54AA-DC60-2B9E940A4CF5}"/>
              </a:ext>
            </a:extLst>
          </p:cNvPr>
          <p:cNvSpPr txBox="1"/>
          <p:nvPr/>
        </p:nvSpPr>
        <p:spPr>
          <a:xfrm>
            <a:off x="1519397" y="887530"/>
            <a:ext cx="7481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3. </a:t>
            </a:r>
            <a:r>
              <a:rPr kumimoji="0" lang="en-US" altLang="zh-CN" sz="60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Chỉnh</a:t>
            </a:r>
            <a:r>
              <a:rPr kumimoji="0" lang="en-US" altLang="zh-CN" sz="60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sửa</a:t>
            </a:r>
            <a:r>
              <a:rPr kumimoji="0" lang="en-US" altLang="zh-CN" sz="60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dàn</a:t>
            </a:r>
            <a:r>
              <a:rPr kumimoji="0" lang="en-US" altLang="zh-CN" sz="60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WoodType-Demi" pitchFamily="18" charset="0"/>
              </a:rPr>
              <a:t> ý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3F9D41-F755-44C7-D87B-2C27FEFD6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107" y="2253809"/>
            <a:ext cx="5867898" cy="45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9"/>
          <p:cNvSpPr/>
          <p:nvPr/>
        </p:nvSpPr>
        <p:spPr>
          <a:xfrm>
            <a:off x="3358831" y="434742"/>
            <a:ext cx="6356669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Gợi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ý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chỉnh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sửa</a:t>
            </a:r>
            <a:r>
              <a:rPr lang="en-US" sz="44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Google Shape;915;p12">
            <a:extLst>
              <a:ext uri="{FF2B5EF4-FFF2-40B4-BE49-F238E27FC236}">
                <a16:creationId xmlns="" xmlns:a16="http://schemas.microsoft.com/office/drawing/2014/main" id="{18E4C41B-6749-24CC-B019-519C13C41CC7}"/>
              </a:ext>
            </a:extLst>
          </p:cNvPr>
          <p:cNvSpPr/>
          <p:nvPr/>
        </p:nvSpPr>
        <p:spPr>
          <a:xfrm>
            <a:off x="1053520" y="1676614"/>
            <a:ext cx="9803894" cy="209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Google Shape;915;p12">
            <a:extLst>
              <a:ext uri="{FF2B5EF4-FFF2-40B4-BE49-F238E27FC236}">
                <a16:creationId xmlns="" xmlns:a16="http://schemas.microsoft.com/office/drawing/2014/main" id="{3737FDF2-0942-8DA5-E63C-C130B38F3FFB}"/>
              </a:ext>
            </a:extLst>
          </p:cNvPr>
          <p:cNvSpPr/>
          <p:nvPr/>
        </p:nvSpPr>
        <p:spPr>
          <a:xfrm>
            <a:off x="1053520" y="3925409"/>
            <a:ext cx="10586030" cy="276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dung: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Lựa chọn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ả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ặc điểm 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ổ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 bật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235450" y="3590925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7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igmar One"/>
                <a:sym typeface="Sigmar One"/>
              </a:rPr>
              <a:t>Vận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igmar One"/>
                <a:sym typeface="Sigmar One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Sigmar One"/>
                <a:sym typeface="Sigmar One"/>
              </a:rPr>
              <a:t>dụng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Sigmar One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23941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A66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>
            <a:extLst>
              <a:ext uri="{FF2B5EF4-FFF2-40B4-BE49-F238E27FC236}">
                <a16:creationId xmlns="" xmlns:a16="http://schemas.microsoft.com/office/drawing/2014/main" id="{37B31365-B3BE-5D2C-48B1-17931ABCDB38}"/>
              </a:ext>
            </a:extLst>
          </p:cNvPr>
          <p:cNvGrpSpPr/>
          <p:nvPr/>
        </p:nvGrpSpPr>
        <p:grpSpPr>
          <a:xfrm>
            <a:off x="509286" y="451413"/>
            <a:ext cx="7935056" cy="3815787"/>
            <a:chOff x="-2100313" y="1157021"/>
            <a:chExt cx="7935056" cy="3207001"/>
          </a:xfrm>
        </p:grpSpPr>
        <p:sp>
          <p:nvSpPr>
            <p:cNvPr id="3" name="思想气泡: 云 11">
              <a:extLst>
                <a:ext uri="{FF2B5EF4-FFF2-40B4-BE49-F238E27FC236}">
                  <a16:creationId xmlns="" xmlns:a16="http://schemas.microsoft.com/office/drawing/2014/main" id="{3DD98B68-81FA-6FF3-0484-288D7E6E8908}"/>
                </a:ext>
              </a:extLst>
            </p:cNvPr>
            <p:cNvSpPr/>
            <p:nvPr/>
          </p:nvSpPr>
          <p:spPr>
            <a:xfrm>
              <a:off x="-2100313" y="1157021"/>
              <a:ext cx="7935056" cy="3207001"/>
            </a:xfrm>
            <a:prstGeom prst="cloudCallout">
              <a:avLst>
                <a:gd name="adj1" fmla="val 54788"/>
                <a:gd name="adj2" fmla="val 6000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文本框 15">
              <a:extLst>
                <a:ext uri="{FF2B5EF4-FFF2-40B4-BE49-F238E27FC236}">
                  <a16:creationId xmlns="" xmlns:a16="http://schemas.microsoft.com/office/drawing/2014/main" id="{A245416E-23F6-E68D-9E09-2ED650604FAE}"/>
                </a:ext>
              </a:extLst>
            </p:cNvPr>
            <p:cNvSpPr txBox="1"/>
            <p:nvPr/>
          </p:nvSpPr>
          <p:spPr>
            <a:xfrm>
              <a:off x="-1031911" y="1741665"/>
              <a:ext cx="6194711" cy="188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Bắt</a:t>
              </a:r>
              <a:r>
                <a:rPr kumimoji="0" lang="en-US" altLang="zh-CN" sz="2800" b="1" i="1" u="none" strike="noStrike" kern="1200" cap="none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chước</a:t>
              </a:r>
              <a:r>
                <a:rPr kumimoji="0" lang="en-US" altLang="zh-CN" sz="2800" b="1" i="1" u="none" strike="noStrike" kern="1200" cap="none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hành</a:t>
              </a:r>
              <a:r>
                <a:rPr kumimoji="0" lang="en-US" altLang="zh-CN" sz="2800" b="1" i="1" u="none" strike="noStrike" kern="1200" cap="none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động</a:t>
              </a:r>
              <a:r>
                <a:rPr kumimoji="0" lang="en-US" altLang="zh-CN" sz="2800" b="1" i="1" u="none" strike="noStrike" kern="1200" cap="none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con </a:t>
              </a:r>
              <a:r>
                <a:rPr kumimoji="0" lang="en-US" altLang="zh-CN" sz="2800" b="1" i="1" u="none" strike="noStrike" kern="1200" cap="none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vật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mà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em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altLang="zh-CN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thích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(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bắt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chước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gáy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gà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bới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bắt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chước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chó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mèo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rình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bắt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chuột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mèo</a:t>
              </a:r>
              <a:r>
                <a:rPr lang="en-US" sz="28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12285F-054F-6146-DD32-11E0F1242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55" y="2501843"/>
            <a:ext cx="4487045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5E5CB052-03C9-63C1-E15B-A36A00C92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93" y="-271742"/>
            <a:ext cx="4403640" cy="2657680"/>
          </a:xfrm>
          <a:prstGeom prst="rect">
            <a:avLst/>
          </a:prstGeom>
        </p:spPr>
      </p:pic>
      <p:pic>
        <p:nvPicPr>
          <p:cNvPr id="4" name="图片 5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="" xmlns:a16="http://schemas.microsoft.com/office/drawing/2014/main" id="{D2BDD370-5551-8BB4-40B3-344E1C8EC5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54501"/>
          <a:stretch>
            <a:fillRect/>
          </a:stretch>
        </p:blipFill>
        <p:spPr>
          <a:xfrm rot="21088999">
            <a:off x="1569768" y="1746608"/>
            <a:ext cx="4204298" cy="3726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6B1AF9-9955-B2A1-4422-94D03BF4F2B9}"/>
              </a:ext>
            </a:extLst>
          </p:cNvPr>
          <p:cNvSpPr txBox="1"/>
          <p:nvPr/>
        </p:nvSpPr>
        <p:spPr>
          <a:xfrm>
            <a:off x="1782057" y="3164491"/>
            <a:ext cx="4007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 em tiếp tục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 thành bài.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="" xmlns:a16="http://schemas.microsoft.com/office/drawing/2014/main" id="{D210A815-B1B7-F94D-8F19-FE8942E8F2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54501"/>
          <a:stretch>
            <a:fillRect/>
          </a:stretch>
        </p:blipFill>
        <p:spPr>
          <a:xfrm rot="21088999">
            <a:off x="6604733" y="1857825"/>
            <a:ext cx="3429344" cy="352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E110A9-6FA8-0256-944D-2317F7E259B6}"/>
              </a:ext>
            </a:extLst>
          </p:cNvPr>
          <p:cNvSpPr txBox="1"/>
          <p:nvPr/>
        </p:nvSpPr>
        <p:spPr>
          <a:xfrm>
            <a:off x="6707660" y="3300177"/>
            <a:ext cx="3223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Chuẩn bị bài sau nhé!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E21281-08FD-044F-1412-A965E2E10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365" y="733331"/>
            <a:ext cx="3023878" cy="101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660A3B7-2E29-B954-12C5-99046A26C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54" y="1561213"/>
            <a:ext cx="6053853" cy="1615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235450" y="3590925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74986"/>
              </a:lnSpc>
              <a:buClr>
                <a:srgbClr val="000000"/>
              </a:buClr>
            </a:pPr>
            <a:r>
              <a:rPr lang="en-US" sz="66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Sigmar One"/>
                <a:sym typeface="Sigmar One"/>
              </a:rPr>
              <a:t>LUYỆN TẬP</a:t>
            </a:r>
            <a:endParaRPr sz="6600" b="1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Sigmar One"/>
              <a:sym typeface="Sigmar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A6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5">
            <a:extLst>
              <a:ext uri="{FF2B5EF4-FFF2-40B4-BE49-F238E27FC236}">
                <a16:creationId xmlns="" xmlns:a16="http://schemas.microsoft.com/office/drawing/2014/main" id="{C6842B16-3B03-C61E-3FA4-C83ABC4E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10" y="517923"/>
            <a:ext cx="10231611" cy="5910956"/>
          </a:xfrm>
          <a:prstGeom prst="rect">
            <a:avLst/>
          </a:prstGeom>
        </p:spPr>
      </p:pic>
      <p:pic>
        <p:nvPicPr>
          <p:cNvPr id="8" name="Google Shape;101;p2">
            <a:extLst>
              <a:ext uri="{FF2B5EF4-FFF2-40B4-BE49-F238E27FC236}">
                <a16:creationId xmlns="" xmlns:a16="http://schemas.microsoft.com/office/drawing/2014/main" id="{2459655F-47E0-D618-FBCA-6D6760A9E9BB}"/>
              </a:ext>
            </a:extLst>
          </p:cNvPr>
          <p:cNvPicPr preferRelativeResize="0"/>
          <p:nvPr/>
        </p:nvPicPr>
        <p:blipFill rotWithShape="1">
          <a:blip r:embed="rId4"/>
          <a:srcRect t="23464" r="71083" b="46860"/>
          <a:stretch>
            <a:fillRect/>
          </a:stretch>
        </p:blipFill>
        <p:spPr>
          <a:xfrm>
            <a:off x="10330455" y="-53647"/>
            <a:ext cx="2176230" cy="252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0FFB0F-42BD-17C8-E5BE-49DE62F73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2778" y="3877055"/>
            <a:ext cx="2970251" cy="3123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A1CE8D-59DC-0B2D-DED5-C745D25BB2A3}"/>
              </a:ext>
            </a:extLst>
          </p:cNvPr>
          <p:cNvSpPr txBox="1"/>
          <p:nvPr/>
        </p:nvSpPr>
        <p:spPr>
          <a:xfrm>
            <a:off x="2017143" y="1904024"/>
            <a:ext cx="94014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99846" y="-1828342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0651" y="3615623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0358" y="2510334"/>
            <a:ext cx="4866284" cy="434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2784" y="159550"/>
            <a:ext cx="7071249" cy="345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3007" y="2879587"/>
            <a:ext cx="4038999" cy="397841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"/>
          <p:cNvSpPr txBox="1"/>
          <p:nvPr/>
        </p:nvSpPr>
        <p:spPr>
          <a:xfrm>
            <a:off x="2563299" y="1071238"/>
            <a:ext cx="597156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40010"/>
              </a:lnSpc>
              <a:buClr>
                <a:srgbClr val="000000"/>
              </a:buClr>
            </a:pPr>
            <a:r>
              <a:rPr lang="en-US" sz="60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1. </a:t>
            </a:r>
            <a:r>
              <a:rPr lang="en-US" sz="60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Chuẩn</a:t>
            </a:r>
            <a:r>
              <a:rPr lang="en-US" sz="60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60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bị</a:t>
            </a:r>
            <a:endParaRPr sz="14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815" name="Google Shape;81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8580" y="4270767"/>
            <a:ext cx="1492953" cy="258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9"/>
          <p:cNvSpPr/>
          <p:nvPr/>
        </p:nvSpPr>
        <p:spPr>
          <a:xfrm>
            <a:off x="1062038" y="350321"/>
            <a:ext cx="10067924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 defTabSz="609630">
              <a:buClr>
                <a:srgbClr val="000000"/>
              </a:buClr>
            </a:pP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con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77E276-BE21-AC6B-07D0-FFFE9AC75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7" r="652"/>
          <a:stretch/>
        </p:blipFill>
        <p:spPr>
          <a:xfrm>
            <a:off x="8875682" y="2246300"/>
            <a:ext cx="2481603" cy="1694186"/>
          </a:xfrm>
          <a:prstGeom prst="rect">
            <a:avLst/>
          </a:prstGeom>
        </p:spPr>
      </p:pic>
      <p:pic>
        <p:nvPicPr>
          <p:cNvPr id="4" name="Picture 2" descr="Mộc Viên.COM - Cờ Tướng Cờ Thế Sát chiêu của Kỳ vương Hồ Khánh Dương">
            <a:extLst>
              <a:ext uri="{FF2B5EF4-FFF2-40B4-BE49-F238E27FC236}">
                <a16:creationId xmlns="" xmlns:a16="http://schemas.microsoft.com/office/drawing/2014/main" id="{C8C6552D-C26C-94BD-61FA-EEDA3FD70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3687" r="6557"/>
          <a:stretch/>
        </p:blipFill>
        <p:spPr bwMode="auto">
          <a:xfrm>
            <a:off x="752185" y="2248343"/>
            <a:ext cx="2705943" cy="17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P 18 bài văn tả con chó lớp 2 - Tập làm văn lớp 2">
            <a:extLst>
              <a:ext uri="{FF2B5EF4-FFF2-40B4-BE49-F238E27FC236}">
                <a16:creationId xmlns="" xmlns:a16="http://schemas.microsoft.com/office/drawing/2014/main" id="{8C435685-4518-4A75-4D7B-9EDD84C07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1930" r="15160"/>
          <a:stretch/>
        </p:blipFill>
        <p:spPr bwMode="auto">
          <a:xfrm>
            <a:off x="4914239" y="2122412"/>
            <a:ext cx="2831095" cy="184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n chim sáo | Gx.Tân Hương">
            <a:extLst>
              <a:ext uri="{FF2B5EF4-FFF2-40B4-BE49-F238E27FC236}">
                <a16:creationId xmlns="" xmlns:a16="http://schemas.microsoft.com/office/drawing/2014/main" id="{A512C339-FDC2-9585-9CB9-1FF26A06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00" y="4481890"/>
            <a:ext cx="2586538" cy="18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C004CC-1696-60D5-F3E4-39CE2D3D82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7"/>
          <a:stretch/>
        </p:blipFill>
        <p:spPr>
          <a:xfrm>
            <a:off x="4972627" y="4467322"/>
            <a:ext cx="2714317" cy="1818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069C58-CC01-698C-663B-F252F91D08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/>
          <a:stretch/>
        </p:blipFill>
        <p:spPr>
          <a:xfrm>
            <a:off x="590940" y="4482717"/>
            <a:ext cx="2737121" cy="1723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6A8FAAC-55E4-BCE3-5F4C-342A32313F19}"/>
              </a:ext>
            </a:extLst>
          </p:cNvPr>
          <p:cNvSpPr txBox="1"/>
          <p:nvPr/>
        </p:nvSpPr>
        <p:spPr>
          <a:xfrm>
            <a:off x="591101" y="3802591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DCB8AF-42B8-0FBD-165E-A564EA1CD205}"/>
              </a:ext>
            </a:extLst>
          </p:cNvPr>
          <p:cNvSpPr txBox="1"/>
          <p:nvPr/>
        </p:nvSpPr>
        <p:spPr>
          <a:xfrm>
            <a:off x="8593874" y="3861508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ECE4A4D-4A55-4389-F47C-581DBF23EAE1}"/>
              </a:ext>
            </a:extLst>
          </p:cNvPr>
          <p:cNvSpPr txBox="1"/>
          <p:nvPr/>
        </p:nvSpPr>
        <p:spPr>
          <a:xfrm>
            <a:off x="4814387" y="3925286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8A6C635-0952-E44A-C2FC-EB78E9834ED3}"/>
              </a:ext>
            </a:extLst>
          </p:cNvPr>
          <p:cNvSpPr txBox="1"/>
          <p:nvPr/>
        </p:nvSpPr>
        <p:spPr>
          <a:xfrm>
            <a:off x="8712375" y="6273225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BCDBA4B-D82F-6CBB-459F-F778F4DA2C59}"/>
              </a:ext>
            </a:extLst>
          </p:cNvPr>
          <p:cNvSpPr txBox="1"/>
          <p:nvPr/>
        </p:nvSpPr>
        <p:spPr>
          <a:xfrm>
            <a:off x="533855" y="6145541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 chép vàng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E1A826-24A8-62D1-F900-35C9C0E5A339}"/>
              </a:ext>
            </a:extLst>
          </p:cNvPr>
          <p:cNvSpPr txBox="1"/>
          <p:nvPr/>
        </p:nvSpPr>
        <p:spPr>
          <a:xfrm>
            <a:off x="4865073" y="6198896"/>
            <a:ext cx="28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p9"/>
          <p:cNvGrpSpPr/>
          <p:nvPr/>
        </p:nvGrpSpPr>
        <p:grpSpPr>
          <a:xfrm>
            <a:off x="640184" y="923925"/>
            <a:ext cx="10911632" cy="2333626"/>
            <a:chOff x="702891" y="232326"/>
            <a:chExt cx="9952110" cy="2104244"/>
          </a:xfrm>
        </p:grpSpPr>
        <p:sp>
          <p:nvSpPr>
            <p:cNvPr id="878" name="Google Shape;878;p9"/>
            <p:cNvSpPr/>
            <p:nvPr/>
          </p:nvSpPr>
          <p:spPr>
            <a:xfrm>
              <a:off x="702891" y="232326"/>
              <a:ext cx="9952110" cy="210424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E36C0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904751" y="491071"/>
              <a:ext cx="9656959" cy="1554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Quan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chép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ngoại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quen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3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9"/>
          <p:cNvGrpSpPr/>
          <p:nvPr/>
        </p:nvGrpSpPr>
        <p:grpSpPr>
          <a:xfrm>
            <a:off x="905574" y="707688"/>
            <a:ext cx="11014075" cy="1319586"/>
            <a:chOff x="247227" y="-450357"/>
            <a:chExt cx="10800218" cy="1979379"/>
          </a:xfrm>
        </p:grpSpPr>
        <p:grpSp>
          <p:nvGrpSpPr>
            <p:cNvPr id="876" name="Google Shape;876;p9"/>
            <p:cNvGrpSpPr/>
            <p:nvPr/>
          </p:nvGrpSpPr>
          <p:grpSpPr>
            <a:xfrm>
              <a:off x="247227" y="-450357"/>
              <a:ext cx="10800218" cy="1855518"/>
              <a:chOff x="704427" y="-288093"/>
              <a:chExt cx="10800218" cy="1855518"/>
            </a:xfrm>
          </p:grpSpPr>
          <p:sp>
            <p:nvSpPr>
              <p:cNvPr id="878" name="Google Shape;878;p9"/>
              <p:cNvSpPr/>
              <p:nvPr/>
            </p:nvSpPr>
            <p:spPr>
              <a:xfrm>
                <a:off x="704427" y="-288093"/>
                <a:ext cx="10629288" cy="1218003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57150" cap="flat" cmpd="sng">
                <a:solidFill>
                  <a:srgbClr val="E36C09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9"/>
              <p:cNvSpPr/>
              <p:nvPr/>
            </p:nvSpPr>
            <p:spPr>
              <a:xfrm>
                <a:off x="1293846" y="-186863"/>
                <a:ext cx="10210799" cy="1754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30467" rIns="60950" bIns="30467" anchor="t" anchorCtr="0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obster"/>
                    <a:sym typeface="Lobster"/>
                  </a:rPr>
                  <a:t>Bước 3: Lựa chọn trình tự miêu tả.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881" name="Google Shape;88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54298" y="6272"/>
              <a:ext cx="1162386" cy="1522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915;p12">
            <a:extLst>
              <a:ext uri="{FF2B5EF4-FFF2-40B4-BE49-F238E27FC236}">
                <a16:creationId xmlns="" xmlns:a16="http://schemas.microsoft.com/office/drawing/2014/main" id="{42520DFF-E663-B2AF-C221-20A27BE191F7}"/>
              </a:ext>
            </a:extLst>
          </p:cNvPr>
          <p:cNvSpPr/>
          <p:nvPr/>
        </p:nvSpPr>
        <p:spPr>
          <a:xfrm>
            <a:off x="750898" y="1857991"/>
            <a:ext cx="10794591" cy="1415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1: </a:t>
            </a: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 tả lần lượt </a:t>
            </a:r>
            <a:r>
              <a:rPr lang="nl-NL" sz="4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đặc điểm bên ngoài đến hoạt động của con vật.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Google Shape;915;p12">
            <a:extLst>
              <a:ext uri="{FF2B5EF4-FFF2-40B4-BE49-F238E27FC236}">
                <a16:creationId xmlns="" xmlns:a16="http://schemas.microsoft.com/office/drawing/2014/main" id="{8536413B-CBEB-5F60-E5B5-4F240980D93A}"/>
              </a:ext>
            </a:extLst>
          </p:cNvPr>
          <p:cNvSpPr/>
          <p:nvPr/>
        </p:nvSpPr>
        <p:spPr>
          <a:xfrm>
            <a:off x="750898" y="3767725"/>
            <a:ext cx="10794591" cy="1415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2: </a:t>
            </a:r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 tả kết hợp </a:t>
            </a:r>
            <a:r>
              <a:rPr lang="nl-NL" sz="4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 điểm ngoại hình với hoạt động, thói quen của con vật.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99846" y="-1828342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0651" y="3615623"/>
            <a:ext cx="5911099" cy="636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0358" y="2510334"/>
            <a:ext cx="4866284" cy="434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22784" y="457566"/>
            <a:ext cx="7071249" cy="345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3007" y="2879587"/>
            <a:ext cx="4038999" cy="397841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"/>
          <p:cNvSpPr txBox="1"/>
          <p:nvPr/>
        </p:nvSpPr>
        <p:spPr>
          <a:xfrm>
            <a:off x="2563299" y="1071238"/>
            <a:ext cx="597156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Lập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dàn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ý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815" name="Google Shape;81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8580" y="4270767"/>
            <a:ext cx="1492953" cy="2587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2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440</Words>
  <Application>Microsoft Office PowerPoint</Application>
  <PresentationFormat>Widescreen</PresentationFormat>
  <Paragraphs>81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Lobster</vt:lpstr>
      <vt:lpstr>微软雅黑</vt:lpstr>
      <vt:lpstr>Open Sans</vt:lpstr>
      <vt:lpstr>Sigmar One</vt:lpstr>
      <vt:lpstr>WoodType-Demi</vt:lpstr>
      <vt:lpstr>Arial</vt:lpstr>
      <vt:lpstr>Calibri</vt:lpstr>
      <vt:lpstr>Cambria</vt:lpstr>
      <vt:lpstr>1_Office Theme</vt:lpstr>
      <vt:lpstr>3_Office Theme</vt:lpstr>
      <vt:lpstr>4_Office Theme</vt:lpstr>
      <vt:lpstr>12_Office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53</cp:revision>
  <dcterms:created xsi:type="dcterms:W3CDTF">2023-10-10T01:58:50Z</dcterms:created>
  <dcterms:modified xsi:type="dcterms:W3CDTF">2025-02-06T13:30:25Z</dcterms:modified>
</cp:coreProperties>
</file>