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3"/>
  </p:notesMasterIdLst>
  <p:sldIdLst>
    <p:sldId id="312" r:id="rId2"/>
    <p:sldId id="310" r:id="rId3"/>
    <p:sldId id="264" r:id="rId4"/>
    <p:sldId id="286" r:id="rId5"/>
    <p:sldId id="267" r:id="rId6"/>
    <p:sldId id="311" r:id="rId7"/>
    <p:sldId id="269" r:id="rId8"/>
    <p:sldId id="261" r:id="rId9"/>
    <p:sldId id="268" r:id="rId10"/>
    <p:sldId id="270" r:id="rId11"/>
    <p:sldId id="271" r:id="rId12"/>
    <p:sldId id="272" r:id="rId13"/>
    <p:sldId id="273" r:id="rId14"/>
    <p:sldId id="262" r:id="rId15"/>
    <p:sldId id="274" r:id="rId16"/>
    <p:sldId id="282" r:id="rId17"/>
    <p:sldId id="275" r:id="rId18"/>
    <p:sldId id="283" r:id="rId19"/>
    <p:sldId id="291" r:id="rId20"/>
    <p:sldId id="284" r:id="rId21"/>
    <p:sldId id="285" r:id="rId22"/>
  </p:sldIdLst>
  <p:sldSz cx="12192000" cy="6858000"/>
  <p:notesSz cx="6858000" cy="9144000"/>
  <p:embeddedFontLst>
    <p:embeddedFont>
      <p:font typeface="Baloo 2 SemiBold" panose="020B0604020202020204" charset="0"/>
      <p:bold r:id="rId24"/>
    </p:embeddedFont>
    <p:embeddedFont>
      <p:font typeface="Calibri Light" panose="020F0302020204030204" pitchFamily="34" charset="0"/>
      <p:regular r:id="rId25"/>
      <p:italic r:id="rId26"/>
    </p:embeddedFont>
    <p:embeddedFont>
      <p:font typeface="Nunito Black" panose="020B0604020202020204" charset="0"/>
      <p:bold r:id="rId27"/>
      <p:boldItalic r:id="rId28"/>
    </p:embeddedFont>
    <p:embeddedFont>
      <p:font typeface="Sriracha" panose="020B0604020202020204" charset="-34"/>
      <p:regular r:id="rId29"/>
    </p:embeddedFont>
    <p:embeddedFont>
      <p:font typeface="Calibri" panose="020F0502020204030204" pitchFamily="34" charset="0"/>
      <p:regular r:id="rId30"/>
      <p:bold r:id="rId31"/>
      <p:italic r:id="rId32"/>
      <p:boldItalic r:id="rId33"/>
    </p:embeddedFont>
    <p:embeddedFont>
      <p:font typeface="Sigmar One" panose="020B0604020202020204" charset="0"/>
      <p:regular r:id="rId34"/>
    </p:embeddedFont>
    <p:embeddedFont>
      <p:font typeface="Open Sans" panose="020B0604020202020204" charset="0"/>
      <p:regular r:id="rId35"/>
      <p:bold r:id="rId36"/>
      <p:italic r:id="rId37"/>
      <p:boldItalic r:id="rId38"/>
    </p:embeddedFont>
    <p:embeddedFont>
      <p:font typeface="#9Slide03 Arima Madurai Black" panose="020B0604020202020204" charset="0"/>
      <p:bold r:id="rId39"/>
    </p:embeddedFont>
    <p:embeddedFont>
      <p:font typeface="#9Slide03 AmpleSoft Bold" panose="020B0604020202020204" charset="0"/>
      <p:regular r:id="rId40"/>
    </p:embeddedFont>
    <p:embeddedFont>
      <p:font typeface="Open Sans Condensed" panose="020B0604020202020204" charset="0"/>
      <p:bold r:id="rId41"/>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9FF"/>
    <a:srgbClr val="73C532"/>
    <a:srgbClr val="57C7D4"/>
    <a:srgbClr val="F46F18"/>
    <a:srgbClr val="FF6699"/>
    <a:srgbClr val="FFFFFF"/>
    <a:srgbClr val="40AFB9"/>
    <a:srgbClr val="F9A72D"/>
    <a:srgbClr val="F26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22" autoAdjust="0"/>
  </p:normalViewPr>
  <p:slideViewPr>
    <p:cSldViewPr>
      <p:cViewPr varScale="1">
        <p:scale>
          <a:sx n="80" d="100"/>
          <a:sy n="80" d="100"/>
        </p:scale>
        <p:origin x="58" y="202"/>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DC14B-34C4-434E-A753-80BB2F810437}" type="datetimeFigureOut">
              <a:rPr lang="en-US" smtClean="0"/>
              <a:t>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9CA33-1D26-4E63-A950-C38F2A6DE35A}" type="slidenum">
              <a:rPr lang="en-US" smtClean="0"/>
              <a:t>‹#›</a:t>
            </a:fld>
            <a:endParaRPr lang="en-US"/>
          </a:p>
        </p:txBody>
      </p:sp>
    </p:spTree>
    <p:extLst>
      <p:ext uri="{BB962C8B-B14F-4D97-AF65-F5344CB8AC3E}">
        <p14:creationId xmlns:p14="http://schemas.microsoft.com/office/powerpoint/2010/main" val="403442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221698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3134408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7923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1339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280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836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0818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916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5/1/2025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661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5/1/2025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3045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2389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5372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9869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44810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32">
              <a:defRPr/>
            </a:pPr>
            <a:endParaRPr lang="en-US" sz="1800" dirty="0">
              <a:solidFill>
                <a:prstClr val="black"/>
              </a:solidFill>
              <a:latin typeface="DFPOP1-W9"/>
            </a:endParaRPr>
          </a:p>
        </p:txBody>
      </p:sp>
      <p:sp>
        <p:nvSpPr>
          <p:cNvPr id="5" name="TextBox 4"/>
          <p:cNvSpPr txBox="1"/>
          <p:nvPr/>
        </p:nvSpPr>
        <p:spPr>
          <a:xfrm>
            <a:off x="-101598" y="1448301"/>
            <a:ext cx="12253036" cy="1405641"/>
          </a:xfrm>
          <a:prstGeom prst="rect">
            <a:avLst/>
          </a:prstGeom>
          <a:noFill/>
        </p:spPr>
        <p:txBody>
          <a:bodyPr wrap="square">
            <a:spAutoFit/>
          </a:bodyPr>
          <a:lstStyle/>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6"/>
            <a:ext cx="7070955" cy="523220"/>
          </a:xfrm>
          <a:prstGeom prst="rect">
            <a:avLst/>
          </a:prstGeom>
          <a:noFill/>
        </p:spPr>
        <p:txBody>
          <a:bodyPr wrap="square">
            <a:spAutoFit/>
          </a:bodyPr>
          <a:lstStyle/>
          <a:p>
            <a:pPr defTabSz="685766">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2" y="3137099"/>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a:solidFill>
                  <a:srgbClr val="FF0000"/>
                </a:solidFill>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Tiếng Việt - </a:t>
            </a:r>
            <a:r>
              <a:rPr lang="en-US" sz="3200" b="1" err="1">
                <a:solidFill>
                  <a:srgbClr val="FF0000"/>
                </a:solidFill>
                <a:latin typeface="Times New Roman" panose="02020603050405020304" pitchFamily="18" charset="0"/>
                <a:cs typeface="Times New Roman" panose="02020603050405020304" pitchFamily="18" charset="0"/>
              </a:rPr>
              <a:t>Lớp</a:t>
            </a:r>
            <a:r>
              <a:rPr lang="en-US" sz="3200" b="1">
                <a:solidFill>
                  <a:srgbClr val="FF0000"/>
                </a:solidFill>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3</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88047"/>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8" y="5443866"/>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4"/>
            <a:ext cx="2472596" cy="3624775"/>
          </a:xfrm>
          <a:prstGeom prst="rect">
            <a:avLst/>
          </a:prstGeom>
        </p:spPr>
      </p:pic>
      <p:sp>
        <p:nvSpPr>
          <p:cNvPr id="12" name="TextBox 11"/>
          <p:cNvSpPr txBox="1"/>
          <p:nvPr/>
        </p:nvSpPr>
        <p:spPr>
          <a:xfrm>
            <a:off x="1771659" y="4328506"/>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a:solidFill>
                  <a:srgbClr val="FF0000"/>
                </a:solidFill>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Phạm Thị Mai Hưng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781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3677CA69-81F1-C75C-41E6-DD1F9FBD8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480" y="396273"/>
            <a:ext cx="8791575" cy="6381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5" name="TextBox 4">
            <a:extLst>
              <a:ext uri="{FF2B5EF4-FFF2-40B4-BE49-F238E27FC236}">
                <a16:creationId xmlns:a16="http://schemas.microsoft.com/office/drawing/2014/main" id="{BFB8A126-31B1-C7E5-FAE1-8866E0C5C3B3}"/>
              </a:ext>
            </a:extLst>
          </p:cNvPr>
          <p:cNvSpPr txBox="1"/>
          <p:nvPr/>
        </p:nvSpPr>
        <p:spPr>
          <a:xfrm>
            <a:off x="1046780" y="2957407"/>
            <a:ext cx="2031700" cy="1055608"/>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Baloo 2 SemiBold" pitchFamily="2" charset="0"/>
                <a:cs typeface="Baloo 2 SemiBold" pitchFamily="2" charset="0"/>
              </a:rPr>
              <a:t>Luyện đọc từ khó</a:t>
            </a:r>
          </a:p>
        </p:txBody>
      </p:sp>
      <p:sp>
        <p:nvSpPr>
          <p:cNvPr id="6" name="TextBox 5">
            <a:extLst>
              <a:ext uri="{FF2B5EF4-FFF2-40B4-BE49-F238E27FC236}">
                <a16:creationId xmlns:a16="http://schemas.microsoft.com/office/drawing/2014/main" id="{874923DD-2CD3-2D7E-2162-E433FE8F2CFE}"/>
              </a:ext>
            </a:extLst>
          </p:cNvPr>
          <p:cNvSpPr txBox="1"/>
          <p:nvPr/>
        </p:nvSpPr>
        <p:spPr>
          <a:xfrm>
            <a:off x="4251960" y="580886"/>
            <a:ext cx="2031700" cy="578882"/>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Baloo 2 SemiBold" pitchFamily="2" charset="0"/>
                <a:cs typeface="Baloo 2 SemiBold" pitchFamily="2" charset="0"/>
              </a:rPr>
              <a:t>mỗi năm</a:t>
            </a:r>
          </a:p>
        </p:txBody>
      </p:sp>
      <p:sp>
        <p:nvSpPr>
          <p:cNvPr id="7" name="TextBox 6">
            <a:extLst>
              <a:ext uri="{FF2B5EF4-FFF2-40B4-BE49-F238E27FC236}">
                <a16:creationId xmlns:a16="http://schemas.microsoft.com/office/drawing/2014/main" id="{31CD8366-6099-09EB-BC77-037F0CEFC165}"/>
              </a:ext>
            </a:extLst>
          </p:cNvPr>
          <p:cNvSpPr txBox="1"/>
          <p:nvPr/>
        </p:nvSpPr>
        <p:spPr>
          <a:xfrm>
            <a:off x="6756100" y="580886"/>
            <a:ext cx="2590800" cy="578882"/>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Baloo 2 SemiBold" pitchFamily="2" charset="0"/>
                <a:cs typeface="Baloo 2 SemiBold" pitchFamily="2" charset="0"/>
              </a:rPr>
              <a:t>luôn vất vả</a:t>
            </a:r>
          </a:p>
        </p:txBody>
      </p:sp>
      <p:sp>
        <p:nvSpPr>
          <p:cNvPr id="10" name="TextBox 9">
            <a:extLst>
              <a:ext uri="{FF2B5EF4-FFF2-40B4-BE49-F238E27FC236}">
                <a16:creationId xmlns:a16="http://schemas.microsoft.com/office/drawing/2014/main" id="{6E035349-06E2-6263-388B-3A094A78C4B5}"/>
              </a:ext>
            </a:extLst>
          </p:cNvPr>
          <p:cNvSpPr txBox="1"/>
          <p:nvPr/>
        </p:nvSpPr>
        <p:spPr>
          <a:xfrm>
            <a:off x="3406140" y="1446318"/>
            <a:ext cx="2941322" cy="578882"/>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Baloo 2 SemiBold" pitchFamily="2" charset="0"/>
                <a:cs typeface="Baloo 2 SemiBold" pitchFamily="2" charset="0"/>
              </a:rPr>
              <a:t>chẳng mấy lúc</a:t>
            </a:r>
          </a:p>
        </p:txBody>
      </p:sp>
      <p:sp>
        <p:nvSpPr>
          <p:cNvPr id="11" name="TextBox 10">
            <a:extLst>
              <a:ext uri="{FF2B5EF4-FFF2-40B4-BE49-F238E27FC236}">
                <a16:creationId xmlns:a16="http://schemas.microsoft.com/office/drawing/2014/main" id="{B1D7AC33-63B4-1642-0256-750DD4363E26}"/>
              </a:ext>
            </a:extLst>
          </p:cNvPr>
          <p:cNvSpPr txBox="1"/>
          <p:nvPr/>
        </p:nvSpPr>
        <p:spPr>
          <a:xfrm>
            <a:off x="6756100" y="1364149"/>
            <a:ext cx="2031700" cy="578882"/>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Baloo 2 SemiBold" pitchFamily="2" charset="0"/>
                <a:cs typeface="Baloo 2 SemiBold" pitchFamily="2" charset="0"/>
              </a:rPr>
              <a:t>nhễ nhại</a:t>
            </a:r>
          </a:p>
        </p:txBody>
      </p:sp>
      <p:sp>
        <p:nvSpPr>
          <p:cNvPr id="12" name="TextBox 11">
            <a:extLst>
              <a:ext uri="{FF2B5EF4-FFF2-40B4-BE49-F238E27FC236}">
                <a16:creationId xmlns:a16="http://schemas.microsoft.com/office/drawing/2014/main" id="{F169BCCA-F6F1-CBEF-A160-CA8D549690B9}"/>
              </a:ext>
            </a:extLst>
          </p:cNvPr>
          <p:cNvSpPr txBox="1"/>
          <p:nvPr/>
        </p:nvSpPr>
        <p:spPr>
          <a:xfrm>
            <a:off x="5267810" y="2197567"/>
            <a:ext cx="2763219" cy="578882"/>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Baloo 2 SemiBold" pitchFamily="2" charset="0"/>
                <a:cs typeface="Baloo 2 SemiBold" pitchFamily="2" charset="0"/>
              </a:rPr>
              <a:t>quạt liền tay</a:t>
            </a:r>
          </a:p>
        </p:txBody>
      </p:sp>
    </p:spTree>
    <p:extLst>
      <p:ext uri="{BB962C8B-B14F-4D97-AF65-F5344CB8AC3E}">
        <p14:creationId xmlns:p14="http://schemas.microsoft.com/office/powerpoint/2010/main" val="34191630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5BA58FF1-389D-54FD-C297-F9C83A167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96273"/>
            <a:ext cx="8791575" cy="6381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10" name="TextBox 9">
            <a:extLst>
              <a:ext uri="{FF2B5EF4-FFF2-40B4-BE49-F238E27FC236}">
                <a16:creationId xmlns:a16="http://schemas.microsoft.com/office/drawing/2014/main" id="{2D9E22BA-1147-6B37-2480-A90B3680939E}"/>
              </a:ext>
            </a:extLst>
          </p:cNvPr>
          <p:cNvSpPr txBox="1"/>
          <p:nvPr/>
        </p:nvSpPr>
        <p:spPr>
          <a:xfrm>
            <a:off x="3771587" y="777306"/>
            <a:ext cx="4648825" cy="1384995"/>
          </a:xfrm>
          <a:prstGeom prst="rect">
            <a:avLst/>
          </a:prstGeom>
          <a:noFill/>
        </p:spPr>
        <p:txBody>
          <a:bodyPr wrap="square">
            <a:spAutoFit/>
          </a:bodyPr>
          <a:lstStyle/>
          <a:p>
            <a:pPr fontAlgn="t">
              <a:lnSpc>
                <a:spcPct val="150000"/>
              </a:lnSpc>
            </a:pPr>
            <a:r>
              <a:rPr lang="vi-VN" sz="2800" b="0">
                <a:solidFill>
                  <a:srgbClr val="002060"/>
                </a:solidFill>
                <a:effectLst/>
                <a:latin typeface="#9Slide03 Arima Madurai Black" panose="00000A00000000000000" pitchFamily="2" charset="0"/>
                <a:cs typeface="#9Slide03 Arima Madurai Black" panose="00000A00000000000000" pitchFamily="2" charset="0"/>
              </a:rPr>
              <a:t>Nghỉ hè</a:t>
            </a:r>
            <a:r>
              <a:rPr lang="en-US" sz="2800" b="0">
                <a:solidFill>
                  <a:srgbClr val="FF0000"/>
                </a:solidFill>
                <a:effectLst/>
                <a:latin typeface="#9Slide03 Arima Madurai Black" panose="00000A00000000000000" pitchFamily="2" charset="0"/>
                <a:cs typeface="#9Slide03 Arima Madurai Black" panose="00000A00000000000000" pitchFamily="2" charset="0"/>
              </a:rPr>
              <a:t>/</a:t>
            </a:r>
            <a:r>
              <a:rPr lang="vi-VN" sz="2800" b="0">
                <a:solidFill>
                  <a:srgbClr val="002060"/>
                </a:solidFill>
                <a:effectLst/>
                <a:latin typeface="#9Slide03 Arima Madurai Black" panose="00000A00000000000000" pitchFamily="2" charset="0"/>
                <a:cs typeface="#9Slide03 Arima Madurai Black" panose="00000A00000000000000" pitchFamily="2" charset="0"/>
              </a:rPr>
              <a:t> em thích nhất</a:t>
            </a:r>
            <a:r>
              <a:rPr lang="en-US" sz="2800" b="0">
                <a:solidFill>
                  <a:srgbClr val="FF0000"/>
                </a:solidFill>
                <a:effectLst/>
                <a:latin typeface="#9Slide03 Arima Madurai Black" panose="00000A00000000000000" pitchFamily="2" charset="0"/>
                <a:cs typeface="#9Slide03 Arima Madurai Black" panose="00000A00000000000000" pitchFamily="2" charset="0"/>
              </a:rPr>
              <a:t>/</a:t>
            </a:r>
            <a:endParaRPr lang="vi-VN" sz="28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800" b="0">
                <a:solidFill>
                  <a:srgbClr val="002060"/>
                </a:solidFill>
                <a:effectLst/>
                <a:latin typeface="#9Slide03 Arima Madurai Black" panose="00000A00000000000000" pitchFamily="2" charset="0"/>
                <a:cs typeface="#9Slide03 Arima Madurai Black" panose="00000A00000000000000" pitchFamily="2" charset="0"/>
              </a:rPr>
              <a:t>Được theo mẹ về quê</a:t>
            </a:r>
            <a:r>
              <a:rPr lang="en-US" sz="2800" b="0">
                <a:solidFill>
                  <a:srgbClr val="FF0000"/>
                </a:solidFill>
                <a:effectLst/>
                <a:latin typeface="#9Slide03 Arima Madurai Black" panose="00000A00000000000000" pitchFamily="2" charset="0"/>
                <a:cs typeface="#9Slide03 Arima Madurai Black" panose="00000A00000000000000" pitchFamily="2" charset="0"/>
              </a:rPr>
              <a:t>/</a:t>
            </a:r>
            <a:endParaRPr lang="vi-VN" sz="2800" b="0">
              <a:solidFill>
                <a:srgbClr val="002060"/>
              </a:solidFill>
              <a:effectLst/>
              <a:latin typeface="#9Slide03 Arima Madurai Black" panose="00000A00000000000000" pitchFamily="2" charset="0"/>
              <a:cs typeface="#9Slide03 Arima Madurai Black" panose="00000A00000000000000" pitchFamily="2" charset="0"/>
            </a:endParaRPr>
          </a:p>
        </p:txBody>
      </p:sp>
      <p:sp>
        <p:nvSpPr>
          <p:cNvPr id="12" name="TextBox 11">
            <a:extLst>
              <a:ext uri="{FF2B5EF4-FFF2-40B4-BE49-F238E27FC236}">
                <a16:creationId xmlns:a16="http://schemas.microsoft.com/office/drawing/2014/main" id="{7CCD22EC-874E-9810-7272-0254E6F7D431}"/>
              </a:ext>
            </a:extLst>
          </p:cNvPr>
          <p:cNvSpPr txBox="1"/>
          <p:nvPr/>
        </p:nvSpPr>
        <p:spPr>
          <a:xfrm>
            <a:off x="315260" y="2531540"/>
            <a:ext cx="2031700" cy="1055608"/>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Baloo 2 SemiBold" pitchFamily="2" charset="0"/>
                <a:cs typeface="Baloo 2 SemiBold" pitchFamily="2" charset="0"/>
              </a:rPr>
              <a:t>Luyện đọc câu</a:t>
            </a:r>
          </a:p>
        </p:txBody>
      </p:sp>
    </p:spTree>
    <p:extLst>
      <p:ext uri="{BB962C8B-B14F-4D97-AF65-F5344CB8AC3E}">
        <p14:creationId xmlns:p14="http://schemas.microsoft.com/office/powerpoint/2010/main" val="406777657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12" name="TextBox 11">
            <a:extLst>
              <a:ext uri="{FF2B5EF4-FFF2-40B4-BE49-F238E27FC236}">
                <a16:creationId xmlns:a16="http://schemas.microsoft.com/office/drawing/2014/main" id="{7CCD22EC-874E-9810-7272-0254E6F7D431}"/>
              </a:ext>
            </a:extLst>
          </p:cNvPr>
          <p:cNvSpPr txBox="1"/>
          <p:nvPr/>
        </p:nvSpPr>
        <p:spPr>
          <a:xfrm>
            <a:off x="1038225" y="106832"/>
            <a:ext cx="3811248" cy="578882"/>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Baloo 2 SemiBold" pitchFamily="2" charset="0"/>
                <a:cs typeface="Baloo 2 SemiBold" pitchFamily="2" charset="0"/>
              </a:rPr>
              <a:t>Luyện đọc theo đoạn</a:t>
            </a:r>
          </a:p>
        </p:txBody>
      </p:sp>
      <p:sp>
        <p:nvSpPr>
          <p:cNvPr id="7" name="TextBox 29">
            <a:extLst>
              <a:ext uri="{FF2B5EF4-FFF2-40B4-BE49-F238E27FC236}">
                <a16:creationId xmlns:a16="http://schemas.microsoft.com/office/drawing/2014/main" id="{93717FB4-F4D2-8B3D-8523-8E63C4138DB2}"/>
              </a:ext>
            </a:extLst>
          </p:cNvPr>
          <p:cNvSpPr txBox="1"/>
          <p:nvPr/>
        </p:nvSpPr>
        <p:spPr>
          <a:xfrm>
            <a:off x="4572000" y="139426"/>
            <a:ext cx="4419600" cy="820738"/>
          </a:xfrm>
          <a:prstGeom prst="rect">
            <a:avLst/>
          </a:prstGeom>
        </p:spPr>
        <p:txBody>
          <a:bodyPr wrap="square" lIns="0" tIns="0" rIns="0" bIns="0" rtlCol="0" anchor="t">
            <a:spAutoFit/>
          </a:bodyPr>
          <a:lstStyle/>
          <a:p>
            <a:pPr algn="ctr">
              <a:lnSpc>
                <a:spcPts val="6400"/>
              </a:lnSpc>
              <a:spcBef>
                <a:spcPct val="0"/>
              </a:spcBef>
            </a:pPr>
            <a:r>
              <a:rPr lang="en-US" sz="4400" spc="-133">
                <a:solidFill>
                  <a:srgbClr val="FF0000"/>
                </a:solidFill>
                <a:latin typeface="Sriracha"/>
              </a:rPr>
              <a:t>Về thăm quê</a:t>
            </a:r>
          </a:p>
        </p:txBody>
      </p:sp>
      <p:sp>
        <p:nvSpPr>
          <p:cNvPr id="9" name="TextBox 8">
            <a:extLst>
              <a:ext uri="{FF2B5EF4-FFF2-40B4-BE49-F238E27FC236}">
                <a16:creationId xmlns:a16="http://schemas.microsoft.com/office/drawing/2014/main" id="{AB010EE4-2D5C-B5CF-5E1D-6B867978BE57}"/>
              </a:ext>
            </a:extLst>
          </p:cNvPr>
          <p:cNvSpPr txBox="1"/>
          <p:nvPr/>
        </p:nvSpPr>
        <p:spPr>
          <a:xfrm>
            <a:off x="276690" y="1178183"/>
            <a:ext cx="3811249" cy="2553891"/>
          </a:xfrm>
          <a:prstGeom prst="roundRect">
            <a:avLst/>
          </a:prstGeom>
          <a:solidFill>
            <a:srgbClr val="EAF9FF"/>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Nghỉ hè em thích nhất</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Được theo mẹ về quê</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em cũng mừng ghê</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Khi thấy em vào ngõ</a:t>
            </a:r>
          </a:p>
        </p:txBody>
      </p:sp>
      <p:pic>
        <p:nvPicPr>
          <p:cNvPr id="13" name="Picture 12">
            <a:extLst>
              <a:ext uri="{FF2B5EF4-FFF2-40B4-BE49-F238E27FC236}">
                <a16:creationId xmlns:a16="http://schemas.microsoft.com/office/drawing/2014/main" id="{83614C93-E449-DA3B-C4CC-2BB767F07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4" name="TextBox 13">
            <a:extLst>
              <a:ext uri="{FF2B5EF4-FFF2-40B4-BE49-F238E27FC236}">
                <a16:creationId xmlns:a16="http://schemas.microsoft.com/office/drawing/2014/main" id="{6CB9475D-5FE6-AD42-327C-E5F28189D1C0}"/>
              </a:ext>
            </a:extLst>
          </p:cNvPr>
          <p:cNvSpPr txBox="1"/>
          <p:nvPr/>
        </p:nvSpPr>
        <p:spPr>
          <a:xfrm>
            <a:off x="264712" y="960164"/>
            <a:ext cx="328936"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1</a:t>
            </a:r>
          </a:p>
        </p:txBody>
      </p:sp>
      <p:sp>
        <p:nvSpPr>
          <p:cNvPr id="15" name="TextBox 14">
            <a:extLst>
              <a:ext uri="{FF2B5EF4-FFF2-40B4-BE49-F238E27FC236}">
                <a16:creationId xmlns:a16="http://schemas.microsoft.com/office/drawing/2014/main" id="{D7B8EFAF-B64F-A28B-C067-90F211A874A3}"/>
              </a:ext>
            </a:extLst>
          </p:cNvPr>
          <p:cNvSpPr txBox="1"/>
          <p:nvPr/>
        </p:nvSpPr>
        <p:spPr>
          <a:xfrm>
            <a:off x="267946" y="3844317"/>
            <a:ext cx="3811249" cy="2553891"/>
          </a:xfrm>
          <a:prstGeom prst="roundRect">
            <a:avLst/>
          </a:prstGeom>
          <a:solidFill>
            <a:schemeClr val="accent6">
              <a:lumMod val="20000"/>
              <a:lumOff val="80000"/>
            </a:schemeClr>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Mảnh vườn quê bé nhỏ</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Bao nhiêu là thứ cây</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mỗi năm mỗi gầy</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Chắc bà luôn vất vả</a:t>
            </a:r>
          </a:p>
        </p:txBody>
      </p:sp>
      <p:pic>
        <p:nvPicPr>
          <p:cNvPr id="16" name="Picture 15">
            <a:extLst>
              <a:ext uri="{FF2B5EF4-FFF2-40B4-BE49-F238E27FC236}">
                <a16:creationId xmlns:a16="http://schemas.microsoft.com/office/drawing/2014/main" id="{9F66600B-8204-D4FD-05D4-79DAEBB62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640214"/>
            <a:ext cx="851094" cy="584333"/>
          </a:xfrm>
          <a:prstGeom prst="rect">
            <a:avLst/>
          </a:prstGeom>
        </p:spPr>
      </p:pic>
      <p:sp>
        <p:nvSpPr>
          <p:cNvPr id="17" name="TextBox 16">
            <a:extLst>
              <a:ext uri="{FF2B5EF4-FFF2-40B4-BE49-F238E27FC236}">
                <a16:creationId xmlns:a16="http://schemas.microsoft.com/office/drawing/2014/main" id="{69C16CC8-1FE8-0637-C05A-E93A2CBC805C}"/>
              </a:ext>
            </a:extLst>
          </p:cNvPr>
          <p:cNvSpPr txBox="1"/>
          <p:nvPr/>
        </p:nvSpPr>
        <p:spPr>
          <a:xfrm>
            <a:off x="203242" y="3670770"/>
            <a:ext cx="377026"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2</a:t>
            </a:r>
          </a:p>
        </p:txBody>
      </p:sp>
      <p:sp>
        <p:nvSpPr>
          <p:cNvPr id="18" name="TextBox 17">
            <a:extLst>
              <a:ext uri="{FF2B5EF4-FFF2-40B4-BE49-F238E27FC236}">
                <a16:creationId xmlns:a16="http://schemas.microsoft.com/office/drawing/2014/main" id="{12654F4A-DE93-4D5B-BC1C-6360B6238757}"/>
              </a:ext>
            </a:extLst>
          </p:cNvPr>
          <p:cNvSpPr txBox="1"/>
          <p:nvPr/>
        </p:nvSpPr>
        <p:spPr>
          <a:xfrm>
            <a:off x="4343400" y="1025237"/>
            <a:ext cx="3429000" cy="2553891"/>
          </a:xfrm>
          <a:prstGeom prst="roundRect">
            <a:avLst/>
          </a:prstGeom>
          <a:solidFill>
            <a:schemeClr val="tx2">
              <a:lumMod val="20000"/>
              <a:lumOff val="80000"/>
            </a:schemeClr>
          </a:solidFill>
        </p:spPr>
        <p:txBody>
          <a:bodyPr wrap="square">
            <a:spAutoFit/>
          </a:bodyPr>
          <a:lstStyle/>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Vườn bà có nhiều quả</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Chẳng mấy lúc bà ăn</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bảo thích để dành</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Cho cháu về ra hái.</a:t>
            </a:r>
          </a:p>
        </p:txBody>
      </p:sp>
      <p:pic>
        <p:nvPicPr>
          <p:cNvPr id="19" name="Picture 18">
            <a:extLst>
              <a:ext uri="{FF2B5EF4-FFF2-40B4-BE49-F238E27FC236}">
                <a16:creationId xmlns:a16="http://schemas.microsoft.com/office/drawing/2014/main" id="{F45952D5-A9DE-10D6-D4C0-4788227DA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471" y="853724"/>
            <a:ext cx="851094" cy="584333"/>
          </a:xfrm>
          <a:prstGeom prst="rect">
            <a:avLst/>
          </a:prstGeom>
        </p:spPr>
      </p:pic>
      <p:sp>
        <p:nvSpPr>
          <p:cNvPr id="20" name="TextBox 19">
            <a:extLst>
              <a:ext uri="{FF2B5EF4-FFF2-40B4-BE49-F238E27FC236}">
                <a16:creationId xmlns:a16="http://schemas.microsoft.com/office/drawing/2014/main" id="{ACC09C3C-5476-F009-D6D7-77D0CBB3BAD8}"/>
              </a:ext>
            </a:extLst>
          </p:cNvPr>
          <p:cNvSpPr txBox="1"/>
          <p:nvPr/>
        </p:nvSpPr>
        <p:spPr>
          <a:xfrm>
            <a:off x="4305914" y="866564"/>
            <a:ext cx="373820"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3</a:t>
            </a:r>
          </a:p>
        </p:txBody>
      </p:sp>
      <p:sp>
        <p:nvSpPr>
          <p:cNvPr id="21" name="TextBox 20">
            <a:extLst>
              <a:ext uri="{FF2B5EF4-FFF2-40B4-BE49-F238E27FC236}">
                <a16:creationId xmlns:a16="http://schemas.microsoft.com/office/drawing/2014/main" id="{9D029BD6-555E-62DC-5A01-C87A977BDCD1}"/>
              </a:ext>
            </a:extLst>
          </p:cNvPr>
          <p:cNvSpPr txBox="1"/>
          <p:nvPr/>
        </p:nvSpPr>
        <p:spPr>
          <a:xfrm>
            <a:off x="4343400" y="3732074"/>
            <a:ext cx="3429000" cy="1940957"/>
          </a:xfrm>
          <a:prstGeom prst="roundRect">
            <a:avLst/>
          </a:prstGeom>
          <a:solidFill>
            <a:schemeClr val="bg1">
              <a:lumMod val="85000"/>
            </a:schemeClr>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Em mồ hôi nhễ nhại</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theo quạt liền tay.</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Từ tay bà gió đến</a:t>
            </a:r>
          </a:p>
        </p:txBody>
      </p:sp>
      <p:pic>
        <p:nvPicPr>
          <p:cNvPr id="22" name="Picture 21">
            <a:extLst>
              <a:ext uri="{FF2B5EF4-FFF2-40B4-BE49-F238E27FC236}">
                <a16:creationId xmlns:a16="http://schemas.microsoft.com/office/drawing/2014/main" id="{A40F46F7-8AA4-63FE-397A-CF77677BE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505200"/>
            <a:ext cx="851094" cy="584333"/>
          </a:xfrm>
          <a:prstGeom prst="rect">
            <a:avLst/>
          </a:prstGeom>
        </p:spPr>
      </p:pic>
      <p:sp>
        <p:nvSpPr>
          <p:cNvPr id="23" name="TextBox 22">
            <a:extLst>
              <a:ext uri="{FF2B5EF4-FFF2-40B4-BE49-F238E27FC236}">
                <a16:creationId xmlns:a16="http://schemas.microsoft.com/office/drawing/2014/main" id="{0A2E56FD-5BC8-4764-CA9D-8FDB128D2354}"/>
              </a:ext>
            </a:extLst>
          </p:cNvPr>
          <p:cNvSpPr txBox="1"/>
          <p:nvPr/>
        </p:nvSpPr>
        <p:spPr>
          <a:xfrm>
            <a:off x="4297898" y="3566313"/>
            <a:ext cx="381836"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4</a:t>
            </a:r>
          </a:p>
        </p:txBody>
      </p:sp>
      <p:sp>
        <p:nvSpPr>
          <p:cNvPr id="25" name="TextBox 24">
            <a:extLst>
              <a:ext uri="{FF2B5EF4-FFF2-40B4-BE49-F238E27FC236}">
                <a16:creationId xmlns:a16="http://schemas.microsoft.com/office/drawing/2014/main" id="{17EAE598-A5F0-DB32-2AA6-A8EBFA5F1631}"/>
              </a:ext>
            </a:extLst>
          </p:cNvPr>
          <p:cNvSpPr txBox="1"/>
          <p:nvPr/>
        </p:nvSpPr>
        <p:spPr>
          <a:xfrm>
            <a:off x="8011622" y="1103709"/>
            <a:ext cx="4104178" cy="2553891"/>
          </a:xfrm>
          <a:prstGeom prst="roundRect">
            <a:avLst/>
          </a:prstGeom>
          <a:solidFill>
            <a:schemeClr val="bg2"/>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Thơm bao hương quả vườn</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Thoáng nghe bà kể chuyện</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Gió thơm say chập chờn.</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                           (Xuân Hoài)</a:t>
            </a:r>
          </a:p>
        </p:txBody>
      </p:sp>
      <p:pic>
        <p:nvPicPr>
          <p:cNvPr id="26" name="Picture 25">
            <a:extLst>
              <a:ext uri="{FF2B5EF4-FFF2-40B4-BE49-F238E27FC236}">
                <a16:creationId xmlns:a16="http://schemas.microsoft.com/office/drawing/2014/main" id="{780C9B19-00B5-0120-C0E2-9A11A18D5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6328" y="826843"/>
            <a:ext cx="851094" cy="584333"/>
          </a:xfrm>
          <a:prstGeom prst="rect">
            <a:avLst/>
          </a:prstGeom>
        </p:spPr>
      </p:pic>
      <p:sp>
        <p:nvSpPr>
          <p:cNvPr id="27" name="TextBox 26">
            <a:extLst>
              <a:ext uri="{FF2B5EF4-FFF2-40B4-BE49-F238E27FC236}">
                <a16:creationId xmlns:a16="http://schemas.microsoft.com/office/drawing/2014/main" id="{F0DD3232-C9A4-D77D-9315-5849FFA61220}"/>
              </a:ext>
            </a:extLst>
          </p:cNvPr>
          <p:cNvSpPr txBox="1"/>
          <p:nvPr/>
        </p:nvSpPr>
        <p:spPr>
          <a:xfrm>
            <a:off x="8103011" y="853724"/>
            <a:ext cx="381836" cy="523220"/>
          </a:xfrm>
          <a:prstGeom prst="rect">
            <a:avLst/>
          </a:prstGeom>
          <a:noFill/>
        </p:spPr>
        <p:txBody>
          <a:bodyPr wrap="squar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5</a:t>
            </a:r>
          </a:p>
        </p:txBody>
      </p:sp>
      <p:sp>
        <p:nvSpPr>
          <p:cNvPr id="28" name="Cloud 27">
            <a:extLst>
              <a:ext uri="{FF2B5EF4-FFF2-40B4-BE49-F238E27FC236}">
                <a16:creationId xmlns:a16="http://schemas.microsoft.com/office/drawing/2014/main" id="{C0755511-67E4-33FC-055D-EE6DCEC743C0}"/>
              </a:ext>
            </a:extLst>
          </p:cNvPr>
          <p:cNvSpPr/>
          <p:nvPr/>
        </p:nvSpPr>
        <p:spPr>
          <a:xfrm>
            <a:off x="8073646" y="4155142"/>
            <a:ext cx="4128686" cy="1932240"/>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C00000"/>
                </a:solidFill>
                <a:latin typeface="#9Slide03 AmpleSoft Bold" panose="02000000000000000000" pitchFamily="2" charset="0"/>
              </a:rPr>
              <a:t>Luyện đọc </a:t>
            </a:r>
          </a:p>
          <a:p>
            <a:pPr algn="ctr"/>
            <a:r>
              <a:rPr lang="en-US" sz="2800">
                <a:solidFill>
                  <a:srgbClr val="C00000"/>
                </a:solidFill>
                <a:latin typeface="#9Slide03 AmpleSoft Bold" panose="02000000000000000000" pitchFamily="2" charset="0"/>
              </a:rPr>
              <a:t>nối tiếp</a:t>
            </a:r>
          </a:p>
        </p:txBody>
      </p:sp>
    </p:spTree>
    <p:extLst>
      <p:ext uri="{BB962C8B-B14F-4D97-AF65-F5344CB8AC3E}">
        <p14:creationId xmlns:p14="http://schemas.microsoft.com/office/powerpoint/2010/main" val="2066439446"/>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par>
                                <p:cTn id="40" presetID="16" presetClass="entr" presetSubtype="21"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arn(inVertical)">
                                      <p:cBhvr>
                                        <p:cTn id="47" dur="500"/>
                                        <p:tgtEl>
                                          <p:spTgt spid="27"/>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7" grpId="0"/>
      <p:bldP spid="20" grpId="0"/>
      <p:bldP spid="23" grpId="0"/>
      <p:bldP spid="27" grpId="0"/>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12" name="TextBox 11">
            <a:extLst>
              <a:ext uri="{FF2B5EF4-FFF2-40B4-BE49-F238E27FC236}">
                <a16:creationId xmlns:a16="http://schemas.microsoft.com/office/drawing/2014/main" id="{7CCD22EC-874E-9810-7272-0254E6F7D431}"/>
              </a:ext>
            </a:extLst>
          </p:cNvPr>
          <p:cNvSpPr txBox="1"/>
          <p:nvPr/>
        </p:nvSpPr>
        <p:spPr>
          <a:xfrm>
            <a:off x="1038225" y="106832"/>
            <a:ext cx="3811248" cy="578882"/>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Baloo 2 SemiBold" pitchFamily="2" charset="0"/>
                <a:cs typeface="Baloo 2 SemiBold" pitchFamily="2" charset="0"/>
              </a:rPr>
              <a:t>Luyện đọc theo đoạn</a:t>
            </a:r>
          </a:p>
        </p:txBody>
      </p:sp>
      <p:sp>
        <p:nvSpPr>
          <p:cNvPr id="7" name="TextBox 29">
            <a:extLst>
              <a:ext uri="{FF2B5EF4-FFF2-40B4-BE49-F238E27FC236}">
                <a16:creationId xmlns:a16="http://schemas.microsoft.com/office/drawing/2014/main" id="{93717FB4-F4D2-8B3D-8523-8E63C4138DB2}"/>
              </a:ext>
            </a:extLst>
          </p:cNvPr>
          <p:cNvSpPr txBox="1"/>
          <p:nvPr/>
        </p:nvSpPr>
        <p:spPr>
          <a:xfrm>
            <a:off x="4572000" y="139426"/>
            <a:ext cx="4419600" cy="820738"/>
          </a:xfrm>
          <a:prstGeom prst="rect">
            <a:avLst/>
          </a:prstGeom>
        </p:spPr>
        <p:txBody>
          <a:bodyPr wrap="square" lIns="0" tIns="0" rIns="0" bIns="0" rtlCol="0" anchor="t">
            <a:spAutoFit/>
          </a:bodyPr>
          <a:lstStyle/>
          <a:p>
            <a:pPr algn="ctr">
              <a:lnSpc>
                <a:spcPts val="6400"/>
              </a:lnSpc>
              <a:spcBef>
                <a:spcPct val="0"/>
              </a:spcBef>
            </a:pPr>
            <a:r>
              <a:rPr lang="en-US" sz="4400" spc="-133">
                <a:solidFill>
                  <a:srgbClr val="FF0000"/>
                </a:solidFill>
                <a:latin typeface="Sriracha"/>
              </a:rPr>
              <a:t>Về thăm quê</a:t>
            </a:r>
          </a:p>
        </p:txBody>
      </p:sp>
      <p:sp>
        <p:nvSpPr>
          <p:cNvPr id="9" name="TextBox 8">
            <a:extLst>
              <a:ext uri="{FF2B5EF4-FFF2-40B4-BE49-F238E27FC236}">
                <a16:creationId xmlns:a16="http://schemas.microsoft.com/office/drawing/2014/main" id="{AB010EE4-2D5C-B5CF-5E1D-6B867978BE57}"/>
              </a:ext>
            </a:extLst>
          </p:cNvPr>
          <p:cNvSpPr txBox="1"/>
          <p:nvPr/>
        </p:nvSpPr>
        <p:spPr>
          <a:xfrm>
            <a:off x="276690" y="1178183"/>
            <a:ext cx="3811249" cy="2553891"/>
          </a:xfrm>
          <a:prstGeom prst="roundRect">
            <a:avLst/>
          </a:prstGeom>
          <a:solidFill>
            <a:srgbClr val="EAF9FF"/>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Nghỉ hè em thích nhất</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Được theo mẹ về quê</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em cũng mừng ghê</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Khi thấy em vào ngõ</a:t>
            </a:r>
          </a:p>
        </p:txBody>
      </p:sp>
      <p:pic>
        <p:nvPicPr>
          <p:cNvPr id="13" name="Picture 12">
            <a:extLst>
              <a:ext uri="{FF2B5EF4-FFF2-40B4-BE49-F238E27FC236}">
                <a16:creationId xmlns:a16="http://schemas.microsoft.com/office/drawing/2014/main" id="{83614C93-E449-DA3B-C4CC-2BB767F07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4" name="TextBox 13">
            <a:extLst>
              <a:ext uri="{FF2B5EF4-FFF2-40B4-BE49-F238E27FC236}">
                <a16:creationId xmlns:a16="http://schemas.microsoft.com/office/drawing/2014/main" id="{6CB9475D-5FE6-AD42-327C-E5F28189D1C0}"/>
              </a:ext>
            </a:extLst>
          </p:cNvPr>
          <p:cNvSpPr txBox="1"/>
          <p:nvPr/>
        </p:nvSpPr>
        <p:spPr>
          <a:xfrm>
            <a:off x="264712" y="960164"/>
            <a:ext cx="328936"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1</a:t>
            </a:r>
          </a:p>
        </p:txBody>
      </p:sp>
      <p:sp>
        <p:nvSpPr>
          <p:cNvPr id="15" name="TextBox 14">
            <a:extLst>
              <a:ext uri="{FF2B5EF4-FFF2-40B4-BE49-F238E27FC236}">
                <a16:creationId xmlns:a16="http://schemas.microsoft.com/office/drawing/2014/main" id="{D7B8EFAF-B64F-A28B-C067-90F211A874A3}"/>
              </a:ext>
            </a:extLst>
          </p:cNvPr>
          <p:cNvSpPr txBox="1"/>
          <p:nvPr/>
        </p:nvSpPr>
        <p:spPr>
          <a:xfrm>
            <a:off x="267946" y="3844317"/>
            <a:ext cx="3811249" cy="2553891"/>
          </a:xfrm>
          <a:prstGeom prst="roundRect">
            <a:avLst/>
          </a:prstGeom>
          <a:solidFill>
            <a:schemeClr val="accent6">
              <a:lumMod val="20000"/>
              <a:lumOff val="80000"/>
            </a:schemeClr>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Mảnh vườn quê bé nhỏ</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Bao nhiêu là thứ cây</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mỗi năm mỗi gầy</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Chắc bà luôn vất vả</a:t>
            </a:r>
          </a:p>
        </p:txBody>
      </p:sp>
      <p:pic>
        <p:nvPicPr>
          <p:cNvPr id="16" name="Picture 15">
            <a:extLst>
              <a:ext uri="{FF2B5EF4-FFF2-40B4-BE49-F238E27FC236}">
                <a16:creationId xmlns:a16="http://schemas.microsoft.com/office/drawing/2014/main" id="{9F66600B-8204-D4FD-05D4-79DAEBB62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640214"/>
            <a:ext cx="851094" cy="584333"/>
          </a:xfrm>
          <a:prstGeom prst="rect">
            <a:avLst/>
          </a:prstGeom>
        </p:spPr>
      </p:pic>
      <p:sp>
        <p:nvSpPr>
          <p:cNvPr id="17" name="TextBox 16">
            <a:extLst>
              <a:ext uri="{FF2B5EF4-FFF2-40B4-BE49-F238E27FC236}">
                <a16:creationId xmlns:a16="http://schemas.microsoft.com/office/drawing/2014/main" id="{69C16CC8-1FE8-0637-C05A-E93A2CBC805C}"/>
              </a:ext>
            </a:extLst>
          </p:cNvPr>
          <p:cNvSpPr txBox="1"/>
          <p:nvPr/>
        </p:nvSpPr>
        <p:spPr>
          <a:xfrm>
            <a:off x="203242" y="3670770"/>
            <a:ext cx="377026"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2</a:t>
            </a:r>
          </a:p>
        </p:txBody>
      </p:sp>
      <p:sp>
        <p:nvSpPr>
          <p:cNvPr id="18" name="TextBox 17">
            <a:extLst>
              <a:ext uri="{FF2B5EF4-FFF2-40B4-BE49-F238E27FC236}">
                <a16:creationId xmlns:a16="http://schemas.microsoft.com/office/drawing/2014/main" id="{12654F4A-DE93-4D5B-BC1C-6360B6238757}"/>
              </a:ext>
            </a:extLst>
          </p:cNvPr>
          <p:cNvSpPr txBox="1"/>
          <p:nvPr/>
        </p:nvSpPr>
        <p:spPr>
          <a:xfrm>
            <a:off x="4343400" y="1025237"/>
            <a:ext cx="3429000" cy="2553891"/>
          </a:xfrm>
          <a:prstGeom prst="roundRect">
            <a:avLst/>
          </a:prstGeom>
          <a:solidFill>
            <a:schemeClr val="tx2">
              <a:lumMod val="20000"/>
              <a:lumOff val="80000"/>
            </a:schemeClr>
          </a:solidFill>
        </p:spPr>
        <p:txBody>
          <a:bodyPr wrap="square">
            <a:spAutoFit/>
          </a:bodyPr>
          <a:lstStyle/>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Vườn bà có nhiều quả</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Chẳng mấy lúc bà ăn</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bảo thích để dành</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Cho cháu về ra hái.</a:t>
            </a:r>
          </a:p>
        </p:txBody>
      </p:sp>
      <p:pic>
        <p:nvPicPr>
          <p:cNvPr id="19" name="Picture 18">
            <a:extLst>
              <a:ext uri="{FF2B5EF4-FFF2-40B4-BE49-F238E27FC236}">
                <a16:creationId xmlns:a16="http://schemas.microsoft.com/office/drawing/2014/main" id="{F45952D5-A9DE-10D6-D4C0-4788227DA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471" y="853724"/>
            <a:ext cx="851094" cy="584333"/>
          </a:xfrm>
          <a:prstGeom prst="rect">
            <a:avLst/>
          </a:prstGeom>
        </p:spPr>
      </p:pic>
      <p:sp>
        <p:nvSpPr>
          <p:cNvPr id="20" name="TextBox 19">
            <a:extLst>
              <a:ext uri="{FF2B5EF4-FFF2-40B4-BE49-F238E27FC236}">
                <a16:creationId xmlns:a16="http://schemas.microsoft.com/office/drawing/2014/main" id="{ACC09C3C-5476-F009-D6D7-77D0CBB3BAD8}"/>
              </a:ext>
            </a:extLst>
          </p:cNvPr>
          <p:cNvSpPr txBox="1"/>
          <p:nvPr/>
        </p:nvSpPr>
        <p:spPr>
          <a:xfrm>
            <a:off x="4305914" y="866564"/>
            <a:ext cx="373820"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3</a:t>
            </a:r>
          </a:p>
        </p:txBody>
      </p:sp>
      <p:sp>
        <p:nvSpPr>
          <p:cNvPr id="21" name="TextBox 20">
            <a:extLst>
              <a:ext uri="{FF2B5EF4-FFF2-40B4-BE49-F238E27FC236}">
                <a16:creationId xmlns:a16="http://schemas.microsoft.com/office/drawing/2014/main" id="{9D029BD6-555E-62DC-5A01-C87A977BDCD1}"/>
              </a:ext>
            </a:extLst>
          </p:cNvPr>
          <p:cNvSpPr txBox="1"/>
          <p:nvPr/>
        </p:nvSpPr>
        <p:spPr>
          <a:xfrm>
            <a:off x="4343400" y="3732074"/>
            <a:ext cx="3429000" cy="1940957"/>
          </a:xfrm>
          <a:prstGeom prst="roundRect">
            <a:avLst/>
          </a:prstGeom>
          <a:solidFill>
            <a:schemeClr val="bg1">
              <a:lumMod val="85000"/>
            </a:schemeClr>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Em mồ hôi nhễ nhại</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theo quạt liền tay.</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Từ tay bà gió đến</a:t>
            </a:r>
          </a:p>
        </p:txBody>
      </p:sp>
      <p:pic>
        <p:nvPicPr>
          <p:cNvPr id="22" name="Picture 21">
            <a:extLst>
              <a:ext uri="{FF2B5EF4-FFF2-40B4-BE49-F238E27FC236}">
                <a16:creationId xmlns:a16="http://schemas.microsoft.com/office/drawing/2014/main" id="{A40F46F7-8AA4-63FE-397A-CF77677BE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505200"/>
            <a:ext cx="851094" cy="584333"/>
          </a:xfrm>
          <a:prstGeom prst="rect">
            <a:avLst/>
          </a:prstGeom>
        </p:spPr>
      </p:pic>
      <p:sp>
        <p:nvSpPr>
          <p:cNvPr id="23" name="TextBox 22">
            <a:extLst>
              <a:ext uri="{FF2B5EF4-FFF2-40B4-BE49-F238E27FC236}">
                <a16:creationId xmlns:a16="http://schemas.microsoft.com/office/drawing/2014/main" id="{0A2E56FD-5BC8-4764-CA9D-8FDB128D2354}"/>
              </a:ext>
            </a:extLst>
          </p:cNvPr>
          <p:cNvSpPr txBox="1"/>
          <p:nvPr/>
        </p:nvSpPr>
        <p:spPr>
          <a:xfrm>
            <a:off x="4297898" y="3566313"/>
            <a:ext cx="381836"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4</a:t>
            </a:r>
          </a:p>
        </p:txBody>
      </p:sp>
      <p:sp>
        <p:nvSpPr>
          <p:cNvPr id="25" name="TextBox 24">
            <a:extLst>
              <a:ext uri="{FF2B5EF4-FFF2-40B4-BE49-F238E27FC236}">
                <a16:creationId xmlns:a16="http://schemas.microsoft.com/office/drawing/2014/main" id="{17EAE598-A5F0-DB32-2AA6-A8EBFA5F1631}"/>
              </a:ext>
            </a:extLst>
          </p:cNvPr>
          <p:cNvSpPr txBox="1"/>
          <p:nvPr/>
        </p:nvSpPr>
        <p:spPr>
          <a:xfrm>
            <a:off x="8011622" y="1103709"/>
            <a:ext cx="4104178" cy="2553891"/>
          </a:xfrm>
          <a:prstGeom prst="roundRect">
            <a:avLst/>
          </a:prstGeom>
          <a:solidFill>
            <a:schemeClr val="bg2"/>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Thơm bao hương quả vườn</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Thoáng nghe bà kể chuyện</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Gió thơm say chập chờn.</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                           (Xuân Hoài)</a:t>
            </a:r>
          </a:p>
        </p:txBody>
      </p:sp>
      <p:pic>
        <p:nvPicPr>
          <p:cNvPr id="26" name="Picture 25">
            <a:extLst>
              <a:ext uri="{FF2B5EF4-FFF2-40B4-BE49-F238E27FC236}">
                <a16:creationId xmlns:a16="http://schemas.microsoft.com/office/drawing/2014/main" id="{780C9B19-00B5-0120-C0E2-9A11A18D5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6328" y="826843"/>
            <a:ext cx="851094" cy="584333"/>
          </a:xfrm>
          <a:prstGeom prst="rect">
            <a:avLst/>
          </a:prstGeom>
        </p:spPr>
      </p:pic>
      <p:sp>
        <p:nvSpPr>
          <p:cNvPr id="27" name="TextBox 26">
            <a:extLst>
              <a:ext uri="{FF2B5EF4-FFF2-40B4-BE49-F238E27FC236}">
                <a16:creationId xmlns:a16="http://schemas.microsoft.com/office/drawing/2014/main" id="{F0DD3232-C9A4-D77D-9315-5849FFA61220}"/>
              </a:ext>
            </a:extLst>
          </p:cNvPr>
          <p:cNvSpPr txBox="1"/>
          <p:nvPr/>
        </p:nvSpPr>
        <p:spPr>
          <a:xfrm>
            <a:off x="8103011" y="853724"/>
            <a:ext cx="381836" cy="523220"/>
          </a:xfrm>
          <a:prstGeom prst="rect">
            <a:avLst/>
          </a:prstGeom>
          <a:noFill/>
        </p:spPr>
        <p:txBody>
          <a:bodyPr wrap="squar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5</a:t>
            </a:r>
          </a:p>
        </p:txBody>
      </p:sp>
      <p:sp>
        <p:nvSpPr>
          <p:cNvPr id="28" name="Cloud 27">
            <a:extLst>
              <a:ext uri="{FF2B5EF4-FFF2-40B4-BE49-F238E27FC236}">
                <a16:creationId xmlns:a16="http://schemas.microsoft.com/office/drawing/2014/main" id="{C0755511-67E4-33FC-055D-EE6DCEC743C0}"/>
              </a:ext>
            </a:extLst>
          </p:cNvPr>
          <p:cNvSpPr/>
          <p:nvPr/>
        </p:nvSpPr>
        <p:spPr>
          <a:xfrm>
            <a:off x="8073646" y="4155142"/>
            <a:ext cx="4128686" cy="1932240"/>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C00000"/>
                </a:solidFill>
                <a:latin typeface="#9Slide03 AmpleSoft Bold" panose="02000000000000000000" pitchFamily="2" charset="0"/>
              </a:rPr>
              <a:t>Luyện đọc </a:t>
            </a:r>
          </a:p>
          <a:p>
            <a:pPr algn="ctr"/>
            <a:r>
              <a:rPr lang="en-US" sz="2800">
                <a:solidFill>
                  <a:srgbClr val="C00000"/>
                </a:solidFill>
                <a:latin typeface="#9Slide03 AmpleSoft Bold" panose="02000000000000000000" pitchFamily="2" charset="0"/>
              </a:rPr>
              <a:t>theo nhóm</a:t>
            </a:r>
          </a:p>
        </p:txBody>
      </p:sp>
    </p:spTree>
    <p:extLst>
      <p:ext uri="{BB962C8B-B14F-4D97-AF65-F5344CB8AC3E}">
        <p14:creationId xmlns:p14="http://schemas.microsoft.com/office/powerpoint/2010/main" val="50714644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A72D"/>
                </a:solidFill>
                <a:latin typeface="Sigmar One" panose="00000500000000000000" pitchFamily="2" charset="0"/>
                <a:ea typeface="+mj-ea"/>
                <a:cs typeface="+mj-cs"/>
              </a:rPr>
              <a:t>Trả lời câu hỏi</a:t>
            </a:r>
          </a:p>
        </p:txBody>
      </p:sp>
    </p:spTree>
    <p:extLst>
      <p:ext uri="{BB962C8B-B14F-4D97-AF65-F5344CB8AC3E}">
        <p14:creationId xmlns:p14="http://schemas.microsoft.com/office/powerpoint/2010/main" val="12022342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clipart&#10;&#10;Description automatically generated">
            <a:extLst>
              <a:ext uri="{FF2B5EF4-FFF2-40B4-BE49-F238E27FC236}">
                <a16:creationId xmlns:a16="http://schemas.microsoft.com/office/drawing/2014/main" id="{7BAAB50E-1425-F429-67EF-8F7936DBD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961198" y="4191000"/>
            <a:ext cx="3209925" cy="2667000"/>
          </a:xfrm>
          <a:prstGeom prst="rect">
            <a:avLst/>
          </a:prstGeom>
        </p:spPr>
      </p:pic>
      <p:sp>
        <p:nvSpPr>
          <p:cNvPr id="2" name="TextBox 1">
            <a:extLst>
              <a:ext uri="{FF2B5EF4-FFF2-40B4-BE49-F238E27FC236}">
                <a16:creationId xmlns:a16="http://schemas.microsoft.com/office/drawing/2014/main" id="{8DB2DD22-29B2-C4C4-DD77-80D26F326D35}"/>
              </a:ext>
            </a:extLst>
          </p:cNvPr>
          <p:cNvSpPr txBox="1"/>
          <p:nvPr/>
        </p:nvSpPr>
        <p:spPr>
          <a:xfrm>
            <a:off x="1039143" y="211633"/>
            <a:ext cx="8673703" cy="578882"/>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a:solidFill>
                  <a:srgbClr val="0070C0"/>
                </a:solidFill>
                <a:latin typeface="Open Sans" panose="020B0606030504020204" pitchFamily="34" charset="0"/>
                <a:ea typeface="Open Sans" panose="020B0606030504020204" pitchFamily="34" charset="0"/>
                <a:cs typeface="Open Sans" panose="020B0606030504020204" pitchFamily="34" charset="0"/>
              </a:rPr>
              <a:t>Câu 1</a:t>
            </a:r>
            <a:r>
              <a:rPr lang="en-US" sz="280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n-US" sz="2800" b="1">
                <a:latin typeface="Open Sans" panose="020B0606030504020204" pitchFamily="34" charset="0"/>
                <a:ea typeface="Open Sans" panose="020B0606030504020204" pitchFamily="34" charset="0"/>
                <a:cs typeface="Open Sans" panose="020B0606030504020204" pitchFamily="34" charset="0"/>
              </a:rPr>
              <a:t>Bạn nhỏ thích nhất điều gì khi nghỉ hè?</a:t>
            </a:r>
            <a:endParaRPr lang="en-US" sz="280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6F83456C-C951-CDE7-BAE3-6278941DCDEE}"/>
              </a:ext>
            </a:extLst>
          </p:cNvPr>
          <p:cNvSpPr txBox="1"/>
          <p:nvPr/>
        </p:nvSpPr>
        <p:spPr>
          <a:xfrm>
            <a:off x="6477000" y="2754392"/>
            <a:ext cx="5105400" cy="1055608"/>
          </a:xfrm>
          <a:prstGeom prst="wedgeRoundRectCallout">
            <a:avLst>
              <a:gd name="adj1" fmla="val 36480"/>
              <a:gd name="adj2" fmla="val 84156"/>
              <a:gd name="adj3" fmla="val 16667"/>
            </a:avLst>
          </a:prstGeom>
          <a:solidFill>
            <a:srgbClr val="FFFFCC"/>
          </a:solidFill>
          <a:ln w="28575">
            <a:solidFill>
              <a:srgbClr val="FF0000"/>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a:latin typeface="Open Sans" panose="020B0606030504020204" pitchFamily="34" charset="0"/>
                <a:ea typeface="Open Sans" panose="020B0606030504020204" pitchFamily="34" charset="0"/>
                <a:cs typeface="Open Sans" panose="020B0606030504020204" pitchFamily="34" charset="0"/>
              </a:rPr>
              <a:t>Gợi ý: </a:t>
            </a:r>
            <a:r>
              <a:rPr lang="vi-VN" sz="2800">
                <a:latin typeface="Open Sans" panose="020B0606030504020204" pitchFamily="34" charset="0"/>
                <a:ea typeface="Open Sans" panose="020B0606030504020204" pitchFamily="34" charset="0"/>
                <a:cs typeface="Open Sans" panose="020B0606030504020204" pitchFamily="34" charset="0"/>
              </a:rPr>
              <a:t>Em đọc kĩ khổ thơ đầu tiên để trả lời câu hỏi.</a:t>
            </a:r>
            <a:endParaRPr lang="en-US" sz="2800" b="1">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72394C7F-54D6-6ADA-CA74-0E777B76041C}"/>
              </a:ext>
            </a:extLst>
          </p:cNvPr>
          <p:cNvSpPr txBox="1"/>
          <p:nvPr/>
        </p:nvSpPr>
        <p:spPr>
          <a:xfrm>
            <a:off x="1676400" y="973613"/>
            <a:ext cx="10172700" cy="646331"/>
          </a:xfrm>
          <a:prstGeom prst="rect">
            <a:avLst/>
          </a:prstGeom>
          <a:noFill/>
        </p:spPr>
        <p:txBody>
          <a:bodyPr wrap="square">
            <a:spAutoFit/>
          </a:bodyPr>
          <a:lstStyle/>
          <a:p>
            <a:r>
              <a:rPr lang="vi-VN" sz="3600" b="1" i="1">
                <a:solidFill>
                  <a:srgbClr val="FF0000"/>
                </a:solidFill>
                <a:effectLst/>
                <a:latin typeface="Open Sans Condensed" panose="020B0806030504020204" pitchFamily="34" charset="0"/>
                <a:ea typeface="Open Sans Condensed" panose="020B0806030504020204" pitchFamily="34" charset="0"/>
                <a:cs typeface="Open Sans Condensed" panose="020B0806030504020204" pitchFamily="34" charset="0"/>
              </a:rPr>
              <a:t>Khi nghỉ hè, bạn nhỏ thích nhất được theo mẹ về quê</a:t>
            </a:r>
            <a:r>
              <a:rPr lang="en-US" sz="3600" b="1" i="1">
                <a:solidFill>
                  <a:srgbClr val="FF0000"/>
                </a:solidFill>
                <a:effectLst/>
                <a:latin typeface="Open Sans Condensed" panose="020B0806030504020204" pitchFamily="34" charset="0"/>
                <a:ea typeface="Open Sans Condensed" panose="020B0806030504020204" pitchFamily="34" charset="0"/>
                <a:cs typeface="Open Sans Condensed" panose="020B0806030504020204" pitchFamily="34" charset="0"/>
              </a:rPr>
              <a:t>.</a:t>
            </a:r>
            <a:endParaRPr lang="en-US" sz="3600" b="1" i="1">
              <a:solidFill>
                <a:srgbClr val="FF0000"/>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7" name="Arrow: Right 16">
            <a:extLst>
              <a:ext uri="{FF2B5EF4-FFF2-40B4-BE49-F238E27FC236}">
                <a16:creationId xmlns:a16="http://schemas.microsoft.com/office/drawing/2014/main" id="{20A2D69E-61A8-ECFB-AD2D-86A364EF4EC5}"/>
              </a:ext>
            </a:extLst>
          </p:cNvPr>
          <p:cNvSpPr/>
          <p:nvPr/>
        </p:nvSpPr>
        <p:spPr>
          <a:xfrm>
            <a:off x="1143000" y="1144379"/>
            <a:ext cx="328936" cy="304800"/>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solidFill>
                <a:srgbClr val="FF0000"/>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21" name="Picture 20">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4997" y="109176"/>
            <a:ext cx="1002831" cy="838201"/>
          </a:xfrm>
          <a:prstGeom prst="rect">
            <a:avLst/>
          </a:prstGeom>
        </p:spPr>
      </p:pic>
    </p:spTree>
    <p:extLst>
      <p:ext uri="{BB962C8B-B14F-4D97-AF65-F5344CB8AC3E}">
        <p14:creationId xmlns:p14="http://schemas.microsoft.com/office/powerpoint/2010/main" val="36295255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clipart&#10;&#10;Description automatically generated">
            <a:extLst>
              <a:ext uri="{FF2B5EF4-FFF2-40B4-BE49-F238E27FC236}">
                <a16:creationId xmlns:a16="http://schemas.microsoft.com/office/drawing/2014/main" id="{7BAAB50E-1425-F429-67EF-8F7936DBD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982075" y="4038600"/>
            <a:ext cx="3209925" cy="2667000"/>
          </a:xfrm>
          <a:prstGeom prst="rect">
            <a:avLst/>
          </a:prstGeom>
        </p:spPr>
      </p:pic>
      <p:sp>
        <p:nvSpPr>
          <p:cNvPr id="2" name="TextBox 1">
            <a:extLst>
              <a:ext uri="{FF2B5EF4-FFF2-40B4-BE49-F238E27FC236}">
                <a16:creationId xmlns:a16="http://schemas.microsoft.com/office/drawing/2014/main" id="{8DB2DD22-29B2-C4C4-DD77-80D26F326D35}"/>
              </a:ext>
            </a:extLst>
          </p:cNvPr>
          <p:cNvSpPr txBox="1"/>
          <p:nvPr/>
        </p:nvSpPr>
        <p:spPr>
          <a:xfrm>
            <a:off x="838200" y="124047"/>
            <a:ext cx="10209681" cy="578882"/>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a:solidFill>
                  <a:srgbClr val="0070C0"/>
                </a:solidFill>
                <a:latin typeface="Open Sans" panose="020B0606030504020204" pitchFamily="34" charset="0"/>
                <a:ea typeface="Open Sans" panose="020B0606030504020204" pitchFamily="34" charset="0"/>
                <a:cs typeface="Open Sans" panose="020B0606030504020204" pitchFamily="34" charset="0"/>
              </a:rPr>
              <a:t>Câu 2</a:t>
            </a:r>
            <a:r>
              <a:rPr lang="en-US" sz="280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vi-VN" sz="2800"/>
              <a:t>Những câu thơ sau giúp em hiểu điều gì về bạn nhỏ?</a:t>
            </a:r>
            <a:endParaRPr lang="en-US" sz="280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366A398B-B642-295D-DD89-6A84E146D752}"/>
              </a:ext>
            </a:extLst>
          </p:cNvPr>
          <p:cNvPicPr>
            <a:picLocks noChangeAspect="1"/>
          </p:cNvPicPr>
          <p:nvPr/>
        </p:nvPicPr>
        <p:blipFill rotWithShape="1">
          <a:blip r:embed="rId3"/>
          <a:srcRect r="50943"/>
          <a:stretch/>
        </p:blipFill>
        <p:spPr>
          <a:xfrm>
            <a:off x="5346353" y="2050780"/>
            <a:ext cx="4712047" cy="1616021"/>
          </a:xfrm>
          <a:prstGeom prst="rect">
            <a:avLst/>
          </a:prstGeom>
        </p:spPr>
      </p:pic>
      <p:pic>
        <p:nvPicPr>
          <p:cNvPr id="8" name="Picture 7">
            <a:extLst>
              <a:ext uri="{FF2B5EF4-FFF2-40B4-BE49-F238E27FC236}">
                <a16:creationId xmlns:a16="http://schemas.microsoft.com/office/drawing/2014/main" id="{CC655626-C8EC-B618-1BEA-9B4DE4D4059F}"/>
              </a:ext>
            </a:extLst>
          </p:cNvPr>
          <p:cNvPicPr>
            <a:picLocks noChangeAspect="1"/>
          </p:cNvPicPr>
          <p:nvPr/>
        </p:nvPicPr>
        <p:blipFill rotWithShape="1">
          <a:blip r:embed="rId3"/>
          <a:srcRect l="50000" b="1515"/>
          <a:stretch/>
        </p:blipFill>
        <p:spPr>
          <a:xfrm>
            <a:off x="5301468" y="3666801"/>
            <a:ext cx="4788247" cy="1468095"/>
          </a:xfrm>
          <a:prstGeom prst="rect">
            <a:avLst/>
          </a:prstGeom>
        </p:spPr>
      </p:pic>
      <p:sp>
        <p:nvSpPr>
          <p:cNvPr id="19" name="TextBox 18">
            <a:extLst>
              <a:ext uri="{FF2B5EF4-FFF2-40B4-BE49-F238E27FC236}">
                <a16:creationId xmlns:a16="http://schemas.microsoft.com/office/drawing/2014/main" id="{B626A738-1FE8-B7EB-9329-6DF608F3514E}"/>
              </a:ext>
            </a:extLst>
          </p:cNvPr>
          <p:cNvSpPr txBox="1"/>
          <p:nvPr/>
        </p:nvSpPr>
        <p:spPr>
          <a:xfrm>
            <a:off x="1371600" y="827791"/>
            <a:ext cx="9600081" cy="1384995"/>
          </a:xfrm>
          <a:prstGeom prst="rect">
            <a:avLst/>
          </a:prstGeom>
          <a:noFill/>
        </p:spPr>
        <p:txBody>
          <a:bodyPr wrap="square">
            <a:spAutoFit/>
          </a:bodyPr>
          <a:lstStyle/>
          <a:p>
            <a:pPr algn="just"/>
            <a:r>
              <a:rPr lang="en-US" sz="2800" b="1" i="0">
                <a:solidFill>
                  <a:srgbClr val="000000"/>
                </a:solidFill>
                <a:effectLst/>
                <a:latin typeface="OpenSans"/>
              </a:rPr>
              <a:t>	</a:t>
            </a:r>
            <a:r>
              <a:rPr lang="vi-VN" sz="2800" b="1" i="0">
                <a:solidFill>
                  <a:srgbClr val="FF0000"/>
                </a:solidFill>
                <a:effectLst/>
                <a:latin typeface="OpenSans"/>
              </a:rPr>
              <a:t>Những câu thơ trên là lời của bạn nhỏ kể về bà của mình. Qua những câu thơ này, em cảm thấy bạn nhỏ rất quan tâm đến bà, bạn rất yêu bà của mình.</a:t>
            </a:r>
            <a:endParaRPr lang="en-US" sz="2800" b="1">
              <a:solidFill>
                <a:srgbClr val="FF0000"/>
              </a:solidFill>
            </a:endParaRPr>
          </a:p>
        </p:txBody>
      </p:sp>
      <p:sp>
        <p:nvSpPr>
          <p:cNvPr id="20" name="Arrow: Right 19">
            <a:extLst>
              <a:ext uri="{FF2B5EF4-FFF2-40B4-BE49-F238E27FC236}">
                <a16:creationId xmlns:a16="http://schemas.microsoft.com/office/drawing/2014/main" id="{81AB20EB-3D76-7640-164A-71D8752BB450}"/>
              </a:ext>
            </a:extLst>
          </p:cNvPr>
          <p:cNvSpPr/>
          <p:nvPr/>
        </p:nvSpPr>
        <p:spPr>
          <a:xfrm>
            <a:off x="1524000" y="898699"/>
            <a:ext cx="328936" cy="304800"/>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A462E8E-561A-8511-57C2-CAAF611ED809}"/>
              </a:ext>
            </a:extLst>
          </p:cNvPr>
          <p:cNvPicPr>
            <a:picLocks noChangeAspect="1"/>
          </p:cNvPicPr>
          <p:nvPr/>
        </p:nvPicPr>
        <p:blipFill rotWithShape="1">
          <a:blip r:embed="rId4"/>
          <a:srcRect t="14694" b="21814"/>
          <a:stretch/>
        </p:blipFill>
        <p:spPr>
          <a:xfrm>
            <a:off x="-63830" y="-71723"/>
            <a:ext cx="1002831" cy="838201"/>
          </a:xfrm>
          <a:prstGeom prst="rect">
            <a:avLst/>
          </a:prstGeom>
          <a:ln>
            <a:noFill/>
          </a:ln>
          <a:effectLst>
            <a:softEdge rad="112500"/>
          </a:effectLst>
        </p:spPr>
      </p:pic>
      <p:pic>
        <p:nvPicPr>
          <p:cNvPr id="2050" name="Picture 2" descr="41,000+ Hình ảnh Bà Ngoại tải xuống miễn phí - Pikbest">
            <a:extLst>
              <a:ext uri="{FF2B5EF4-FFF2-40B4-BE49-F238E27FC236}">
                <a16:creationId xmlns:a16="http://schemas.microsoft.com/office/drawing/2014/main" id="{AA28FB0B-7A72-8B19-C454-C7E9966E428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412" b="94706" l="10000" r="90000">
                        <a14:foregroundMark x1="23824" y1="11765" x2="45588" y2="25294"/>
                        <a14:foregroundMark x1="31176" y1="5882" x2="55294" y2="22353"/>
                        <a14:foregroundMark x1="23529" y1="92059" x2="28529" y2="93529"/>
                        <a14:foregroundMark x1="59706" y1="87353" x2="58529" y2="94706"/>
                        <a14:foregroundMark x1="34118" y1="4706" x2="40000" y2="4412"/>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2619153"/>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8889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F2AA59FC-8E75-1073-ACD0-6B19D2913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150" y="2548061"/>
            <a:ext cx="7087849" cy="44937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790D0A-4802-11CD-89C7-6CEA47F1CFEE}"/>
              </a:ext>
            </a:extLst>
          </p:cNvPr>
          <p:cNvSpPr txBox="1"/>
          <p:nvPr/>
        </p:nvSpPr>
        <p:spPr>
          <a:xfrm>
            <a:off x="1066800" y="388203"/>
            <a:ext cx="10058400" cy="1055608"/>
          </a:xfrm>
          <a:prstGeom prst="round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l"/>
            <a:r>
              <a:rPr lang="vi-VN" sz="2800" b="1" i="0">
                <a:solidFill>
                  <a:srgbClr val="2888E1"/>
                </a:solidFill>
                <a:effectLst/>
                <a:latin typeface="OpenSans"/>
              </a:rPr>
              <a:t>Câu 3</a:t>
            </a:r>
            <a:r>
              <a:rPr lang="en-US" sz="2800">
                <a:solidFill>
                  <a:srgbClr val="000000"/>
                </a:solidFill>
                <a:latin typeface="OpenSans"/>
              </a:rPr>
              <a:t>: </a:t>
            </a:r>
            <a:r>
              <a:rPr lang="vi-VN" sz="2800" b="1" i="0">
                <a:solidFill>
                  <a:srgbClr val="000000"/>
                </a:solidFill>
                <a:effectLst/>
                <a:latin typeface="OpenSans"/>
              </a:rPr>
              <a:t>Kể những việc làm nói lên tình yêu thương của bà dành cho con cháu.</a:t>
            </a:r>
            <a:endParaRPr lang="vi-VN" sz="2800" b="0" i="0">
              <a:solidFill>
                <a:srgbClr val="000000"/>
              </a:solidFill>
              <a:effectLst/>
              <a:latin typeface="OpenSans"/>
            </a:endParaRPr>
          </a:p>
        </p:txBody>
      </p:sp>
      <p:sp>
        <p:nvSpPr>
          <p:cNvPr id="5" name="TextBox 4">
            <a:extLst>
              <a:ext uri="{FF2B5EF4-FFF2-40B4-BE49-F238E27FC236}">
                <a16:creationId xmlns:a16="http://schemas.microsoft.com/office/drawing/2014/main" id="{D8471E8C-A71F-C6F5-349A-425217BBEAA1}"/>
              </a:ext>
            </a:extLst>
          </p:cNvPr>
          <p:cNvSpPr txBox="1"/>
          <p:nvPr/>
        </p:nvSpPr>
        <p:spPr>
          <a:xfrm>
            <a:off x="1066800" y="1624388"/>
            <a:ext cx="9372600" cy="954107"/>
          </a:xfrm>
          <a:prstGeom prst="rect">
            <a:avLst/>
          </a:prstGeom>
          <a:noFill/>
        </p:spPr>
        <p:txBody>
          <a:bodyPr wrap="square">
            <a:spAutoFit/>
          </a:bodyPr>
          <a:lstStyle/>
          <a:p>
            <a:r>
              <a:rPr lang="en-US" sz="2800" b="1" i="0">
                <a:solidFill>
                  <a:srgbClr val="FF0000"/>
                </a:solidFill>
                <a:effectLst/>
                <a:latin typeface="OpenSans"/>
              </a:rPr>
              <a:t>	</a:t>
            </a:r>
            <a:r>
              <a:rPr lang="vi-VN" sz="2800" b="1" i="0">
                <a:solidFill>
                  <a:srgbClr val="FF0000"/>
                </a:solidFill>
                <a:effectLst/>
                <a:latin typeface="OpenSans"/>
              </a:rPr>
              <a:t>Những việc làm nói lên tình yêu thương của bà dành cho con cháu là:</a:t>
            </a:r>
            <a:endParaRPr lang="en-US" sz="2800" b="1">
              <a:solidFill>
                <a:srgbClr val="FF0000"/>
              </a:solidFill>
            </a:endParaRPr>
          </a:p>
        </p:txBody>
      </p:sp>
      <p:sp>
        <p:nvSpPr>
          <p:cNvPr id="7" name="TextBox 6">
            <a:extLst>
              <a:ext uri="{FF2B5EF4-FFF2-40B4-BE49-F238E27FC236}">
                <a16:creationId xmlns:a16="http://schemas.microsoft.com/office/drawing/2014/main" id="{A4770D7B-ED5D-F41E-104F-7CCBA433B6B4}"/>
              </a:ext>
            </a:extLst>
          </p:cNvPr>
          <p:cNvSpPr txBox="1"/>
          <p:nvPr/>
        </p:nvSpPr>
        <p:spPr>
          <a:xfrm>
            <a:off x="2895600" y="2613391"/>
            <a:ext cx="7087849" cy="523220"/>
          </a:xfrm>
          <a:prstGeom prst="rect">
            <a:avLst/>
          </a:prstGeom>
          <a:noFill/>
        </p:spPr>
        <p:txBody>
          <a:bodyPr wrap="square">
            <a:spAutoFit/>
          </a:bodyPr>
          <a:lstStyle/>
          <a:p>
            <a:r>
              <a:rPr lang="en-US" sz="2800" b="1">
                <a:solidFill>
                  <a:srgbClr val="002060"/>
                </a:solidFill>
                <a:latin typeface="OpenSans"/>
              </a:rPr>
              <a:t>B</a:t>
            </a:r>
            <a:r>
              <a:rPr lang="vi-VN" sz="2800" b="1" i="0">
                <a:solidFill>
                  <a:srgbClr val="002060"/>
                </a:solidFill>
                <a:effectLst/>
                <a:latin typeface="OpenSans"/>
              </a:rPr>
              <a:t>à để dành quả trong vườn cho cháu về hái</a:t>
            </a:r>
            <a:endParaRPr lang="en-US" sz="2800">
              <a:solidFill>
                <a:srgbClr val="002060"/>
              </a:solidFill>
            </a:endParaRPr>
          </a:p>
        </p:txBody>
      </p:sp>
      <p:sp>
        <p:nvSpPr>
          <p:cNvPr id="9" name="TextBox 8">
            <a:extLst>
              <a:ext uri="{FF2B5EF4-FFF2-40B4-BE49-F238E27FC236}">
                <a16:creationId xmlns:a16="http://schemas.microsoft.com/office/drawing/2014/main" id="{41F9C3F6-419E-6E80-62FE-02071065C6BF}"/>
              </a:ext>
            </a:extLst>
          </p:cNvPr>
          <p:cNvSpPr txBox="1"/>
          <p:nvPr/>
        </p:nvSpPr>
        <p:spPr>
          <a:xfrm>
            <a:off x="2895600" y="3357266"/>
            <a:ext cx="8383250" cy="523220"/>
          </a:xfrm>
          <a:prstGeom prst="rect">
            <a:avLst/>
          </a:prstGeom>
          <a:noFill/>
        </p:spPr>
        <p:txBody>
          <a:bodyPr wrap="square">
            <a:spAutoFit/>
          </a:bodyPr>
          <a:lstStyle/>
          <a:p>
            <a:r>
              <a:rPr lang="en-US" sz="2800" b="1">
                <a:latin typeface="OpenSans"/>
              </a:rPr>
              <a:t>K</a:t>
            </a:r>
            <a:r>
              <a:rPr lang="vi-VN" sz="2800" b="1" i="0">
                <a:effectLst/>
                <a:latin typeface="OpenSans"/>
              </a:rPr>
              <a:t>hi cháu nhễ nhại mồ hôi thì bà đi theo quạt cho cháu</a:t>
            </a:r>
            <a:endParaRPr lang="en-US" sz="2800"/>
          </a:p>
        </p:txBody>
      </p:sp>
      <p:sp>
        <p:nvSpPr>
          <p:cNvPr id="11" name="TextBox 10">
            <a:extLst>
              <a:ext uri="{FF2B5EF4-FFF2-40B4-BE49-F238E27FC236}">
                <a16:creationId xmlns:a16="http://schemas.microsoft.com/office/drawing/2014/main" id="{CEF6DEC4-2F4C-5A6F-AB1E-8333E61E8507}"/>
              </a:ext>
            </a:extLst>
          </p:cNvPr>
          <p:cNvSpPr txBox="1"/>
          <p:nvPr/>
        </p:nvSpPr>
        <p:spPr>
          <a:xfrm>
            <a:off x="2876862" y="4101141"/>
            <a:ext cx="6093500" cy="523220"/>
          </a:xfrm>
          <a:prstGeom prst="rect">
            <a:avLst/>
          </a:prstGeom>
          <a:noFill/>
        </p:spPr>
        <p:txBody>
          <a:bodyPr wrap="square">
            <a:spAutoFit/>
          </a:bodyPr>
          <a:lstStyle/>
          <a:p>
            <a:r>
              <a:rPr lang="vi-VN" sz="2800" b="1" i="0">
                <a:solidFill>
                  <a:schemeClr val="accent6">
                    <a:lumMod val="50000"/>
                  </a:schemeClr>
                </a:solidFill>
                <a:effectLst/>
                <a:latin typeface="OpenSans"/>
              </a:rPr>
              <a:t> </a:t>
            </a:r>
            <a:r>
              <a:rPr lang="en-US" sz="2800" b="1">
                <a:solidFill>
                  <a:schemeClr val="accent6">
                    <a:lumMod val="50000"/>
                  </a:schemeClr>
                </a:solidFill>
                <a:latin typeface="OpenSans"/>
              </a:rPr>
              <a:t>K</a:t>
            </a:r>
            <a:r>
              <a:rPr lang="vi-VN" sz="2800" b="1" i="0">
                <a:solidFill>
                  <a:schemeClr val="accent6">
                    <a:lumMod val="50000"/>
                  </a:schemeClr>
                </a:solidFill>
                <a:effectLst/>
                <a:latin typeface="OpenSans"/>
              </a:rPr>
              <a:t>ể chuyện cho cháu nghe.</a:t>
            </a:r>
            <a:endParaRPr lang="en-US" sz="2800">
              <a:solidFill>
                <a:schemeClr val="accent6">
                  <a:lumMod val="50000"/>
                </a:schemeClr>
              </a:solidFill>
            </a:endParaRPr>
          </a:p>
        </p:txBody>
      </p:sp>
      <p:sp>
        <p:nvSpPr>
          <p:cNvPr id="12" name="Arrow: Right 11">
            <a:extLst>
              <a:ext uri="{FF2B5EF4-FFF2-40B4-BE49-F238E27FC236}">
                <a16:creationId xmlns:a16="http://schemas.microsoft.com/office/drawing/2014/main" id="{CA9E490C-E30B-C166-8A6F-2E2567A4F0FB}"/>
              </a:ext>
            </a:extLst>
          </p:cNvPr>
          <p:cNvSpPr/>
          <p:nvPr/>
        </p:nvSpPr>
        <p:spPr>
          <a:xfrm>
            <a:off x="1676400" y="2743200"/>
            <a:ext cx="532151" cy="3934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4A479E62-6DE6-5578-A176-4426F466EE19}"/>
              </a:ext>
            </a:extLst>
          </p:cNvPr>
          <p:cNvSpPr/>
          <p:nvPr/>
        </p:nvSpPr>
        <p:spPr>
          <a:xfrm>
            <a:off x="1676400" y="3392243"/>
            <a:ext cx="532151" cy="3934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3CD98C0D-E799-B269-61CB-C76009F2AE77}"/>
              </a:ext>
            </a:extLst>
          </p:cNvPr>
          <p:cNvSpPr/>
          <p:nvPr/>
        </p:nvSpPr>
        <p:spPr>
          <a:xfrm>
            <a:off x="1676399" y="4129195"/>
            <a:ext cx="532151" cy="3934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BFE2710-531C-73A6-32DF-1C951A66C102}"/>
              </a:ext>
            </a:extLst>
          </p:cNvPr>
          <p:cNvPicPr>
            <a:picLocks noChangeAspect="1"/>
          </p:cNvPicPr>
          <p:nvPr/>
        </p:nvPicPr>
        <p:blipFill rotWithShape="1">
          <a:blip r:embed="rId3"/>
          <a:srcRect t="14694" b="21814"/>
          <a:stretch/>
        </p:blipFill>
        <p:spPr>
          <a:xfrm>
            <a:off x="4997" y="109176"/>
            <a:ext cx="1002831" cy="838201"/>
          </a:xfrm>
          <a:prstGeom prst="rect">
            <a:avLst/>
          </a:prstGeom>
        </p:spPr>
      </p:pic>
    </p:spTree>
    <p:extLst>
      <p:ext uri="{BB962C8B-B14F-4D97-AF65-F5344CB8AC3E}">
        <p14:creationId xmlns:p14="http://schemas.microsoft.com/office/powerpoint/2010/main" val="3927002539"/>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77C3F018-B423-358A-E42A-3187EF921E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75"/>
          <a:stretch/>
        </p:blipFill>
        <p:spPr bwMode="auto">
          <a:xfrm>
            <a:off x="2517361" y="76200"/>
            <a:ext cx="9669642" cy="6857990"/>
          </a:xfrm>
          <a:prstGeom prst="rect">
            <a:avLst/>
          </a:prstGeom>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790D0A-4802-11CD-89C7-6CEA47F1CFEE}"/>
              </a:ext>
            </a:extLst>
          </p:cNvPr>
          <p:cNvSpPr txBox="1"/>
          <p:nvPr/>
        </p:nvSpPr>
        <p:spPr>
          <a:xfrm>
            <a:off x="975469" y="145700"/>
            <a:ext cx="9448800" cy="1158875"/>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b="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Câu 3</a:t>
            </a:r>
            <a:r>
              <a:rPr lang="en-US" sz="2800" b="1">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n-US" sz="2800" b="1">
                <a:effectLst/>
                <a:latin typeface="Open Sans" panose="020B0606030504020204" pitchFamily="34" charset="0"/>
                <a:ea typeface="Open Sans" panose="020B0606030504020204" pitchFamily="34" charset="0"/>
                <a:cs typeface="Open Sans" panose="020B0606030504020204" pitchFamily="34" charset="0"/>
              </a:rPr>
              <a:t>Theo em, vì sao bạn nhỏ thấy vui thích trong kì nghỉ hè ở quê?</a:t>
            </a:r>
          </a:p>
        </p:txBody>
      </p:sp>
      <p:sp>
        <p:nvSpPr>
          <p:cNvPr id="15" name="TextBox 14">
            <a:extLst>
              <a:ext uri="{FF2B5EF4-FFF2-40B4-BE49-F238E27FC236}">
                <a16:creationId xmlns:a16="http://schemas.microsoft.com/office/drawing/2014/main" id="{02906BC4-38EF-F9B6-A2AC-4E44B36A7779}"/>
              </a:ext>
            </a:extLst>
          </p:cNvPr>
          <p:cNvSpPr txBox="1"/>
          <p:nvPr/>
        </p:nvSpPr>
        <p:spPr>
          <a:xfrm>
            <a:off x="685800" y="1889115"/>
            <a:ext cx="5562600" cy="2671199"/>
          </a:xfrm>
          <a:prstGeom prst="rect">
            <a:avLst/>
          </a:prstGeom>
        </p:spPr>
        <p:txBody>
          <a:bodyPr vert="horz" lIns="91440" tIns="45720" rIns="91440" bIns="45720" rtlCol="0">
            <a:normAutofit/>
          </a:bodyPr>
          <a:lstStyle/>
          <a:p>
            <a:pPr algn="ctr" defTabSz="914400">
              <a:lnSpc>
                <a:spcPct val="90000"/>
              </a:lnSpc>
              <a:spcAft>
                <a:spcPts val="600"/>
              </a:spcAft>
            </a:pPr>
            <a:r>
              <a:rPr lang="en-US" sz="2800" b="1" i="0">
                <a:solidFill>
                  <a:srgbClr val="00B0F0"/>
                </a:solidFill>
                <a:effectLst/>
                <a:latin typeface="Nunito Black" panose="00000A00000000000000" pitchFamily="2" charset="0"/>
              </a:rPr>
              <a:t>Bạn nhỏ thấy vui thích trong kì nghỉ hè ở quê vì bạn được gặp bà của mình, được làm những việc mà ở thành phố bạn ấy không thể làm được.</a:t>
            </a:r>
            <a:r>
              <a:rPr lang="en-US" sz="2800" b="1" i="0">
                <a:solidFill>
                  <a:srgbClr val="00B0F0"/>
                </a:solidFill>
                <a:effectLst/>
              </a:rPr>
              <a:t/>
            </a:r>
            <a:br>
              <a:rPr lang="en-US" sz="2800" b="1" i="0">
                <a:solidFill>
                  <a:srgbClr val="00B0F0"/>
                </a:solidFill>
                <a:effectLst/>
              </a:rPr>
            </a:br>
            <a:endParaRPr lang="en-US" sz="2800" b="1">
              <a:solidFill>
                <a:srgbClr val="00B0F0"/>
              </a:solidFill>
            </a:endParaRPr>
          </a:p>
        </p:txBody>
      </p:sp>
      <p:pic>
        <p:nvPicPr>
          <p:cNvPr id="17" name="Picture 16">
            <a:extLst>
              <a:ext uri="{FF2B5EF4-FFF2-40B4-BE49-F238E27FC236}">
                <a16:creationId xmlns:a16="http://schemas.microsoft.com/office/drawing/2014/main" id="{3FF75E74-D836-101E-C3EC-886A81AB3216}"/>
              </a:ext>
            </a:extLst>
          </p:cNvPr>
          <p:cNvPicPr>
            <a:picLocks noChangeAspect="1"/>
          </p:cNvPicPr>
          <p:nvPr/>
        </p:nvPicPr>
        <p:blipFill rotWithShape="1">
          <a:blip r:embed="rId3"/>
          <a:srcRect t="14694" b="21814"/>
          <a:stretch/>
        </p:blipFill>
        <p:spPr>
          <a:xfrm>
            <a:off x="4997" y="109176"/>
            <a:ext cx="1002831" cy="838201"/>
          </a:xfrm>
          <a:prstGeom prst="rect">
            <a:avLst/>
          </a:prstGeom>
        </p:spPr>
      </p:pic>
    </p:spTree>
    <p:extLst>
      <p:ext uri="{BB962C8B-B14F-4D97-AF65-F5344CB8AC3E}">
        <p14:creationId xmlns:p14="http://schemas.microsoft.com/office/powerpoint/2010/main" val="3863764434"/>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77C3F018-B423-358A-E42A-3187EF921E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75"/>
          <a:stretch/>
        </p:blipFill>
        <p:spPr bwMode="auto">
          <a:xfrm>
            <a:off x="2519309" y="0"/>
            <a:ext cx="9669642" cy="6857990"/>
          </a:xfrm>
          <a:prstGeom prst="rect">
            <a:avLst/>
          </a:prstGeom>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790D0A-4802-11CD-89C7-6CEA47F1CFEE}"/>
              </a:ext>
            </a:extLst>
          </p:cNvPr>
          <p:cNvSpPr txBox="1"/>
          <p:nvPr/>
        </p:nvSpPr>
        <p:spPr>
          <a:xfrm>
            <a:off x="3733800" y="76200"/>
            <a:ext cx="3048000" cy="115887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b="1">
                <a:solidFill>
                  <a:srgbClr val="0070C0"/>
                </a:solidFill>
                <a:latin typeface="Open Sans" panose="020B0606030504020204" pitchFamily="34" charset="0"/>
                <a:ea typeface="Open Sans" panose="020B0606030504020204" pitchFamily="34" charset="0"/>
                <a:cs typeface="Open Sans" panose="020B0606030504020204" pitchFamily="34" charset="0"/>
              </a:rPr>
              <a:t>NỘI DUNG BÀI</a:t>
            </a:r>
            <a:endParaRPr lang="en-US" sz="2800" b="1">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02906BC4-38EF-F9B6-A2AC-4E44B36A7779}"/>
              </a:ext>
            </a:extLst>
          </p:cNvPr>
          <p:cNvSpPr txBox="1"/>
          <p:nvPr/>
        </p:nvSpPr>
        <p:spPr>
          <a:xfrm>
            <a:off x="914400" y="914400"/>
            <a:ext cx="8382000" cy="2671199"/>
          </a:xfrm>
          <a:prstGeom prst="rect">
            <a:avLst/>
          </a:prstGeom>
        </p:spPr>
        <p:txBody>
          <a:bodyPr vert="horz" lIns="91440" tIns="45720" rIns="91440" bIns="45720" rtlCol="0">
            <a:noAutofit/>
          </a:bodyPr>
          <a:lstStyle/>
          <a:p>
            <a:pPr defTabSz="914400">
              <a:lnSpc>
                <a:spcPct val="90000"/>
              </a:lnSpc>
              <a:spcAft>
                <a:spcPts val="600"/>
              </a:spcAft>
            </a:pPr>
            <a:r>
              <a:rPr lang="en-US" sz="2800">
                <a:solidFill>
                  <a:srgbClr val="FF0000"/>
                </a:solidFill>
                <a:latin typeface="Nunito Black" pitchFamily="2" charset="0"/>
              </a:rPr>
              <a:t>	</a:t>
            </a:r>
            <a:r>
              <a:rPr lang="vi-VN" sz="2800">
                <a:solidFill>
                  <a:srgbClr val="FF0000"/>
                </a:solidFill>
                <a:latin typeface="Nunito Black" pitchFamily="2" charset="0"/>
              </a:rPr>
              <a:t>Bài đọc là cuộc trò chuyện giữa Chi và Sơn sau kì nghỉ hè. Hai bạn nhỏ chia sẻ với nhau về những trải nghiệm thú vị của mình trong mùa hè vừa qua.</a:t>
            </a:r>
            <a:br>
              <a:rPr lang="vi-VN" sz="2800">
                <a:solidFill>
                  <a:srgbClr val="FF0000"/>
                </a:solidFill>
                <a:latin typeface="Nunito Black" pitchFamily="2" charset="0"/>
              </a:rPr>
            </a:br>
            <a:r>
              <a:rPr lang="en-US" sz="2800" b="1" i="0">
                <a:solidFill>
                  <a:srgbClr val="FF0000"/>
                </a:solidFill>
                <a:effectLst/>
                <a:latin typeface="Nunito Black" pitchFamily="2" charset="0"/>
              </a:rPr>
              <a:t/>
            </a:r>
            <a:br>
              <a:rPr lang="en-US" sz="2800" b="1" i="0">
                <a:solidFill>
                  <a:srgbClr val="FF0000"/>
                </a:solidFill>
                <a:effectLst/>
                <a:latin typeface="Nunito Black" pitchFamily="2" charset="0"/>
              </a:rPr>
            </a:br>
            <a:endParaRPr lang="en-US" sz="2800" b="1">
              <a:solidFill>
                <a:srgbClr val="FF0000"/>
              </a:solidFill>
              <a:latin typeface="Nunito Black" pitchFamily="2" charset="0"/>
            </a:endParaRPr>
          </a:p>
        </p:txBody>
      </p:sp>
      <p:pic>
        <p:nvPicPr>
          <p:cNvPr id="17" name="Picture 16">
            <a:extLst>
              <a:ext uri="{FF2B5EF4-FFF2-40B4-BE49-F238E27FC236}">
                <a16:creationId xmlns:a16="http://schemas.microsoft.com/office/drawing/2014/main" id="{3FF75E74-D836-101E-C3EC-886A81AB3216}"/>
              </a:ext>
            </a:extLst>
          </p:cNvPr>
          <p:cNvPicPr>
            <a:picLocks noChangeAspect="1"/>
          </p:cNvPicPr>
          <p:nvPr/>
        </p:nvPicPr>
        <p:blipFill rotWithShape="1">
          <a:blip r:embed="rId3"/>
          <a:srcRect t="14694" b="21814"/>
          <a:stretch/>
        </p:blipFill>
        <p:spPr>
          <a:xfrm>
            <a:off x="4997" y="109176"/>
            <a:ext cx="1002831" cy="838201"/>
          </a:xfrm>
          <a:prstGeom prst="rect">
            <a:avLst/>
          </a:prstGeom>
        </p:spPr>
      </p:pic>
    </p:spTree>
    <p:extLst>
      <p:ext uri="{BB962C8B-B14F-4D97-AF65-F5344CB8AC3E}">
        <p14:creationId xmlns:p14="http://schemas.microsoft.com/office/powerpoint/2010/main" val="32726690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49BA0E3-2046-23FE-82BF-DB346646D509}"/>
              </a:ext>
            </a:extLst>
          </p:cNvPr>
          <p:cNvPicPr>
            <a:picLocks noChangeAspect="1"/>
          </p:cNvPicPr>
          <p:nvPr/>
        </p:nvPicPr>
        <p:blipFill>
          <a:blip r:embed="rId2"/>
          <a:stretch>
            <a:fillRect/>
          </a:stretch>
        </p:blipFill>
        <p:spPr>
          <a:xfrm>
            <a:off x="2668993" y="2609930"/>
            <a:ext cx="6743700" cy="2114550"/>
          </a:xfrm>
          <a:prstGeom prst="rect">
            <a:avLst/>
          </a:prstGeom>
          <a:ln>
            <a:noFill/>
          </a:ln>
          <a:effectLst>
            <a:softEdge rad="112500"/>
          </a:effectLst>
        </p:spPr>
      </p:pic>
    </p:spTree>
    <p:extLst>
      <p:ext uri="{BB962C8B-B14F-4D97-AF65-F5344CB8AC3E}">
        <p14:creationId xmlns:p14="http://schemas.microsoft.com/office/powerpoint/2010/main" val="924008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0E28F7-C2FC-6CA9-E824-0E775DE5C238}"/>
              </a:ext>
            </a:extLst>
          </p:cNvPr>
          <p:cNvSpPr txBox="1"/>
          <p:nvPr/>
        </p:nvSpPr>
        <p:spPr>
          <a:xfrm>
            <a:off x="5257800" y="1955800"/>
            <a:ext cx="612139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5400">
                <a:solidFill>
                  <a:srgbClr val="F9A72D"/>
                </a:solidFill>
                <a:latin typeface="Sigmar One" panose="00000500000000000000" pitchFamily="2" charset="0"/>
                <a:ea typeface="+mj-ea"/>
                <a:cs typeface="+mj-cs"/>
              </a:rPr>
              <a:t>Học thuộc lòng</a:t>
            </a:r>
          </a:p>
        </p:txBody>
      </p:sp>
    </p:spTree>
    <p:extLst>
      <p:ext uri="{BB962C8B-B14F-4D97-AF65-F5344CB8AC3E}">
        <p14:creationId xmlns:p14="http://schemas.microsoft.com/office/powerpoint/2010/main" val="499474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12" name="TextBox 11">
            <a:extLst>
              <a:ext uri="{FF2B5EF4-FFF2-40B4-BE49-F238E27FC236}">
                <a16:creationId xmlns:a16="http://schemas.microsoft.com/office/drawing/2014/main" id="{7CCD22EC-874E-9810-7272-0254E6F7D431}"/>
              </a:ext>
            </a:extLst>
          </p:cNvPr>
          <p:cNvSpPr txBox="1"/>
          <p:nvPr/>
        </p:nvSpPr>
        <p:spPr>
          <a:xfrm>
            <a:off x="1038225" y="106832"/>
            <a:ext cx="3811248" cy="578882"/>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Baloo 2 SemiBold" pitchFamily="2" charset="0"/>
                <a:cs typeface="Baloo 2 SemiBold" pitchFamily="2" charset="0"/>
              </a:rPr>
              <a:t>Học thuộc lòng</a:t>
            </a:r>
          </a:p>
        </p:txBody>
      </p:sp>
      <p:sp>
        <p:nvSpPr>
          <p:cNvPr id="7" name="TextBox 29">
            <a:extLst>
              <a:ext uri="{FF2B5EF4-FFF2-40B4-BE49-F238E27FC236}">
                <a16:creationId xmlns:a16="http://schemas.microsoft.com/office/drawing/2014/main" id="{93717FB4-F4D2-8B3D-8523-8E63C4138DB2}"/>
              </a:ext>
            </a:extLst>
          </p:cNvPr>
          <p:cNvSpPr txBox="1"/>
          <p:nvPr/>
        </p:nvSpPr>
        <p:spPr>
          <a:xfrm>
            <a:off x="4572000" y="139426"/>
            <a:ext cx="4419600" cy="820738"/>
          </a:xfrm>
          <a:prstGeom prst="rect">
            <a:avLst/>
          </a:prstGeom>
        </p:spPr>
        <p:txBody>
          <a:bodyPr wrap="square" lIns="0" tIns="0" rIns="0" bIns="0" rtlCol="0" anchor="t">
            <a:spAutoFit/>
          </a:bodyPr>
          <a:lstStyle/>
          <a:p>
            <a:pPr algn="ctr">
              <a:lnSpc>
                <a:spcPts val="6400"/>
              </a:lnSpc>
              <a:spcBef>
                <a:spcPct val="0"/>
              </a:spcBef>
            </a:pPr>
            <a:r>
              <a:rPr lang="en-US" sz="4400" spc="-133">
                <a:solidFill>
                  <a:srgbClr val="FF0000"/>
                </a:solidFill>
                <a:latin typeface="Sriracha"/>
              </a:rPr>
              <a:t>Về thăm quê</a:t>
            </a:r>
          </a:p>
        </p:txBody>
      </p:sp>
      <p:sp>
        <p:nvSpPr>
          <p:cNvPr id="9" name="TextBox 8">
            <a:extLst>
              <a:ext uri="{FF2B5EF4-FFF2-40B4-BE49-F238E27FC236}">
                <a16:creationId xmlns:a16="http://schemas.microsoft.com/office/drawing/2014/main" id="{AB010EE4-2D5C-B5CF-5E1D-6B867978BE57}"/>
              </a:ext>
            </a:extLst>
          </p:cNvPr>
          <p:cNvSpPr txBox="1"/>
          <p:nvPr/>
        </p:nvSpPr>
        <p:spPr>
          <a:xfrm>
            <a:off x="276690" y="1178183"/>
            <a:ext cx="3811249" cy="2553891"/>
          </a:xfrm>
          <a:prstGeom prst="roundRect">
            <a:avLst/>
          </a:prstGeom>
          <a:solidFill>
            <a:srgbClr val="EAF9FF"/>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Nghỉ hè em thích nhất</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Được theo mẹ về quê</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em cũng mừng ghê</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Khi thấy em vào ngõ</a:t>
            </a:r>
          </a:p>
        </p:txBody>
      </p:sp>
      <p:pic>
        <p:nvPicPr>
          <p:cNvPr id="13" name="Picture 12">
            <a:extLst>
              <a:ext uri="{FF2B5EF4-FFF2-40B4-BE49-F238E27FC236}">
                <a16:creationId xmlns:a16="http://schemas.microsoft.com/office/drawing/2014/main" id="{83614C93-E449-DA3B-C4CC-2BB767F07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4" name="TextBox 13">
            <a:extLst>
              <a:ext uri="{FF2B5EF4-FFF2-40B4-BE49-F238E27FC236}">
                <a16:creationId xmlns:a16="http://schemas.microsoft.com/office/drawing/2014/main" id="{6CB9475D-5FE6-AD42-327C-E5F28189D1C0}"/>
              </a:ext>
            </a:extLst>
          </p:cNvPr>
          <p:cNvSpPr txBox="1"/>
          <p:nvPr/>
        </p:nvSpPr>
        <p:spPr>
          <a:xfrm>
            <a:off x="264712" y="960164"/>
            <a:ext cx="328936"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1</a:t>
            </a:r>
          </a:p>
        </p:txBody>
      </p:sp>
      <p:sp>
        <p:nvSpPr>
          <p:cNvPr id="15" name="TextBox 14">
            <a:extLst>
              <a:ext uri="{FF2B5EF4-FFF2-40B4-BE49-F238E27FC236}">
                <a16:creationId xmlns:a16="http://schemas.microsoft.com/office/drawing/2014/main" id="{D7B8EFAF-B64F-A28B-C067-90F211A874A3}"/>
              </a:ext>
            </a:extLst>
          </p:cNvPr>
          <p:cNvSpPr txBox="1"/>
          <p:nvPr/>
        </p:nvSpPr>
        <p:spPr>
          <a:xfrm>
            <a:off x="267946" y="3844317"/>
            <a:ext cx="3811249" cy="2553891"/>
          </a:xfrm>
          <a:prstGeom prst="roundRect">
            <a:avLst/>
          </a:prstGeom>
          <a:solidFill>
            <a:schemeClr val="accent6">
              <a:lumMod val="20000"/>
              <a:lumOff val="80000"/>
            </a:schemeClr>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Mảnh vườn quê bé nhỏ</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Bao nhiêu là thứ cây</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mỗi năm mỗi gầy</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Chắc bà luôn vất vả</a:t>
            </a:r>
          </a:p>
        </p:txBody>
      </p:sp>
      <p:pic>
        <p:nvPicPr>
          <p:cNvPr id="16" name="Picture 15">
            <a:extLst>
              <a:ext uri="{FF2B5EF4-FFF2-40B4-BE49-F238E27FC236}">
                <a16:creationId xmlns:a16="http://schemas.microsoft.com/office/drawing/2014/main" id="{9F66600B-8204-D4FD-05D4-79DAEBB62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640214"/>
            <a:ext cx="851094" cy="584333"/>
          </a:xfrm>
          <a:prstGeom prst="rect">
            <a:avLst/>
          </a:prstGeom>
        </p:spPr>
      </p:pic>
      <p:sp>
        <p:nvSpPr>
          <p:cNvPr id="17" name="TextBox 16">
            <a:extLst>
              <a:ext uri="{FF2B5EF4-FFF2-40B4-BE49-F238E27FC236}">
                <a16:creationId xmlns:a16="http://schemas.microsoft.com/office/drawing/2014/main" id="{69C16CC8-1FE8-0637-C05A-E93A2CBC805C}"/>
              </a:ext>
            </a:extLst>
          </p:cNvPr>
          <p:cNvSpPr txBox="1"/>
          <p:nvPr/>
        </p:nvSpPr>
        <p:spPr>
          <a:xfrm>
            <a:off x="203242" y="3670770"/>
            <a:ext cx="377026"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2</a:t>
            </a:r>
          </a:p>
        </p:txBody>
      </p:sp>
      <p:sp>
        <p:nvSpPr>
          <p:cNvPr id="18" name="TextBox 17">
            <a:extLst>
              <a:ext uri="{FF2B5EF4-FFF2-40B4-BE49-F238E27FC236}">
                <a16:creationId xmlns:a16="http://schemas.microsoft.com/office/drawing/2014/main" id="{12654F4A-DE93-4D5B-BC1C-6360B6238757}"/>
              </a:ext>
            </a:extLst>
          </p:cNvPr>
          <p:cNvSpPr txBox="1"/>
          <p:nvPr/>
        </p:nvSpPr>
        <p:spPr>
          <a:xfrm>
            <a:off x="4343400" y="1025237"/>
            <a:ext cx="3429000" cy="2553891"/>
          </a:xfrm>
          <a:prstGeom prst="roundRect">
            <a:avLst/>
          </a:prstGeom>
          <a:solidFill>
            <a:schemeClr val="tx2">
              <a:lumMod val="20000"/>
              <a:lumOff val="80000"/>
            </a:schemeClr>
          </a:solidFill>
        </p:spPr>
        <p:txBody>
          <a:bodyPr wrap="square">
            <a:spAutoFit/>
          </a:bodyPr>
          <a:lstStyle/>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Vườn bà có nhiều quả</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Chẳng mấy lúc bà ăn</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bảo thích để dành</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Cho cháu về ra hái.</a:t>
            </a:r>
          </a:p>
        </p:txBody>
      </p:sp>
      <p:pic>
        <p:nvPicPr>
          <p:cNvPr id="19" name="Picture 18">
            <a:extLst>
              <a:ext uri="{FF2B5EF4-FFF2-40B4-BE49-F238E27FC236}">
                <a16:creationId xmlns:a16="http://schemas.microsoft.com/office/drawing/2014/main" id="{F45952D5-A9DE-10D6-D4C0-4788227DA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471" y="853724"/>
            <a:ext cx="851094" cy="584333"/>
          </a:xfrm>
          <a:prstGeom prst="rect">
            <a:avLst/>
          </a:prstGeom>
        </p:spPr>
      </p:pic>
      <p:sp>
        <p:nvSpPr>
          <p:cNvPr id="20" name="TextBox 19">
            <a:extLst>
              <a:ext uri="{FF2B5EF4-FFF2-40B4-BE49-F238E27FC236}">
                <a16:creationId xmlns:a16="http://schemas.microsoft.com/office/drawing/2014/main" id="{ACC09C3C-5476-F009-D6D7-77D0CBB3BAD8}"/>
              </a:ext>
            </a:extLst>
          </p:cNvPr>
          <p:cNvSpPr txBox="1"/>
          <p:nvPr/>
        </p:nvSpPr>
        <p:spPr>
          <a:xfrm>
            <a:off x="4305914" y="866564"/>
            <a:ext cx="373820"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3</a:t>
            </a:r>
          </a:p>
        </p:txBody>
      </p:sp>
      <p:sp>
        <p:nvSpPr>
          <p:cNvPr id="21" name="TextBox 20">
            <a:extLst>
              <a:ext uri="{FF2B5EF4-FFF2-40B4-BE49-F238E27FC236}">
                <a16:creationId xmlns:a16="http://schemas.microsoft.com/office/drawing/2014/main" id="{9D029BD6-555E-62DC-5A01-C87A977BDCD1}"/>
              </a:ext>
            </a:extLst>
          </p:cNvPr>
          <p:cNvSpPr txBox="1"/>
          <p:nvPr/>
        </p:nvSpPr>
        <p:spPr>
          <a:xfrm>
            <a:off x="4343400" y="3732074"/>
            <a:ext cx="3429000" cy="1940957"/>
          </a:xfrm>
          <a:prstGeom prst="roundRect">
            <a:avLst/>
          </a:prstGeom>
          <a:solidFill>
            <a:schemeClr val="bg1">
              <a:lumMod val="85000"/>
            </a:schemeClr>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Em mồ hôi nhễ nhại</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theo quạt liền tay.</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Từ tay bà gió đến</a:t>
            </a:r>
          </a:p>
        </p:txBody>
      </p:sp>
      <p:pic>
        <p:nvPicPr>
          <p:cNvPr id="22" name="Picture 21">
            <a:extLst>
              <a:ext uri="{FF2B5EF4-FFF2-40B4-BE49-F238E27FC236}">
                <a16:creationId xmlns:a16="http://schemas.microsoft.com/office/drawing/2014/main" id="{A40F46F7-8AA4-63FE-397A-CF77677BE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505200"/>
            <a:ext cx="851094" cy="584333"/>
          </a:xfrm>
          <a:prstGeom prst="rect">
            <a:avLst/>
          </a:prstGeom>
        </p:spPr>
      </p:pic>
      <p:sp>
        <p:nvSpPr>
          <p:cNvPr id="23" name="TextBox 22">
            <a:extLst>
              <a:ext uri="{FF2B5EF4-FFF2-40B4-BE49-F238E27FC236}">
                <a16:creationId xmlns:a16="http://schemas.microsoft.com/office/drawing/2014/main" id="{0A2E56FD-5BC8-4764-CA9D-8FDB128D2354}"/>
              </a:ext>
            </a:extLst>
          </p:cNvPr>
          <p:cNvSpPr txBox="1"/>
          <p:nvPr/>
        </p:nvSpPr>
        <p:spPr>
          <a:xfrm>
            <a:off x="4297898" y="3566313"/>
            <a:ext cx="381836"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4</a:t>
            </a:r>
          </a:p>
        </p:txBody>
      </p:sp>
      <p:sp>
        <p:nvSpPr>
          <p:cNvPr id="25" name="TextBox 24">
            <a:extLst>
              <a:ext uri="{FF2B5EF4-FFF2-40B4-BE49-F238E27FC236}">
                <a16:creationId xmlns:a16="http://schemas.microsoft.com/office/drawing/2014/main" id="{17EAE598-A5F0-DB32-2AA6-A8EBFA5F1631}"/>
              </a:ext>
            </a:extLst>
          </p:cNvPr>
          <p:cNvSpPr txBox="1"/>
          <p:nvPr/>
        </p:nvSpPr>
        <p:spPr>
          <a:xfrm>
            <a:off x="8011622" y="1103709"/>
            <a:ext cx="4104178" cy="2553891"/>
          </a:xfrm>
          <a:prstGeom prst="roundRect">
            <a:avLst/>
          </a:prstGeom>
          <a:solidFill>
            <a:schemeClr val="bg2"/>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Thơm bao hương quả vườn</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Thoáng nghe bà kể chuyện</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Gió thơm say chập chờn.</a:t>
            </a: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                           (Xuân Hoài)</a:t>
            </a:r>
          </a:p>
        </p:txBody>
      </p:sp>
      <p:pic>
        <p:nvPicPr>
          <p:cNvPr id="26" name="Picture 25">
            <a:extLst>
              <a:ext uri="{FF2B5EF4-FFF2-40B4-BE49-F238E27FC236}">
                <a16:creationId xmlns:a16="http://schemas.microsoft.com/office/drawing/2014/main" id="{780C9B19-00B5-0120-C0E2-9A11A18D5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6328" y="826843"/>
            <a:ext cx="851094" cy="584333"/>
          </a:xfrm>
          <a:prstGeom prst="rect">
            <a:avLst/>
          </a:prstGeom>
        </p:spPr>
      </p:pic>
      <p:sp>
        <p:nvSpPr>
          <p:cNvPr id="27" name="TextBox 26">
            <a:extLst>
              <a:ext uri="{FF2B5EF4-FFF2-40B4-BE49-F238E27FC236}">
                <a16:creationId xmlns:a16="http://schemas.microsoft.com/office/drawing/2014/main" id="{F0DD3232-C9A4-D77D-9315-5849FFA61220}"/>
              </a:ext>
            </a:extLst>
          </p:cNvPr>
          <p:cNvSpPr txBox="1"/>
          <p:nvPr/>
        </p:nvSpPr>
        <p:spPr>
          <a:xfrm>
            <a:off x="8103011" y="853724"/>
            <a:ext cx="381836" cy="523220"/>
          </a:xfrm>
          <a:prstGeom prst="rect">
            <a:avLst/>
          </a:prstGeom>
          <a:noFill/>
        </p:spPr>
        <p:txBody>
          <a:bodyPr wrap="squar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5</a:t>
            </a:r>
          </a:p>
        </p:txBody>
      </p:sp>
      <p:sp>
        <p:nvSpPr>
          <p:cNvPr id="28" name="Cloud 27">
            <a:extLst>
              <a:ext uri="{FF2B5EF4-FFF2-40B4-BE49-F238E27FC236}">
                <a16:creationId xmlns:a16="http://schemas.microsoft.com/office/drawing/2014/main" id="{C0755511-67E4-33FC-055D-EE6DCEC743C0}"/>
              </a:ext>
            </a:extLst>
          </p:cNvPr>
          <p:cNvSpPr/>
          <p:nvPr/>
        </p:nvSpPr>
        <p:spPr>
          <a:xfrm>
            <a:off x="7841105" y="3844317"/>
            <a:ext cx="4361227" cy="22430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C00000"/>
                </a:solidFill>
                <a:latin typeface="#9Slide03 AmpleSoft Bold" panose="02000000000000000000" pitchFamily="2" charset="0"/>
              </a:rPr>
              <a:t>Cá nhân </a:t>
            </a:r>
            <a:r>
              <a:rPr lang="en-US" sz="2800">
                <a:solidFill>
                  <a:srgbClr val="C00000"/>
                </a:solidFill>
                <a:latin typeface="#9Slide03 AmpleSoft Bold" panose="02000000000000000000" pitchFamily="2" charset="0"/>
                <a:sym typeface="Wingdings" panose="05000000000000000000" pitchFamily="2" charset="2"/>
              </a:rPr>
              <a:t> nhóm  lớp</a:t>
            </a:r>
            <a:endParaRPr lang="en-US" sz="2800">
              <a:solidFill>
                <a:srgbClr val="C00000"/>
              </a:solidFill>
              <a:latin typeface="#9Slide03 AmpleSoft Bold" panose="02000000000000000000" pitchFamily="2" charset="0"/>
            </a:endParaRPr>
          </a:p>
        </p:txBody>
      </p:sp>
    </p:spTree>
    <p:extLst>
      <p:ext uri="{BB962C8B-B14F-4D97-AF65-F5344CB8AC3E}">
        <p14:creationId xmlns:p14="http://schemas.microsoft.com/office/powerpoint/2010/main" val="129514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464D6E-4EE8-8563-FA5A-342FDA098DD8}"/>
              </a:ext>
            </a:extLst>
          </p:cNvPr>
          <p:cNvPicPr>
            <a:picLocks noChangeAspect="1"/>
          </p:cNvPicPr>
          <p:nvPr/>
        </p:nvPicPr>
        <p:blipFill rotWithShape="1">
          <a:blip r:embed="rId2"/>
          <a:srcRect l="43750" t="900" r="5000"/>
          <a:stretch/>
        </p:blipFill>
        <p:spPr>
          <a:xfrm>
            <a:off x="-5862" y="685800"/>
            <a:ext cx="5076829" cy="5571066"/>
          </a:xfrm>
          <a:prstGeom prst="rect">
            <a:avLst/>
          </a:prstGeom>
        </p:spPr>
      </p:pic>
      <p:pic>
        <p:nvPicPr>
          <p:cNvPr id="4" name="图片 16" descr="2223be3d229db37d30f334096b915142">
            <a:extLst>
              <a:ext uri="{FF2B5EF4-FFF2-40B4-BE49-F238E27FC236}">
                <a16:creationId xmlns:a16="http://schemas.microsoft.com/office/drawing/2014/main" id="{63456D67-7079-3849-6605-6A09541B73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1121" y="533400"/>
            <a:ext cx="5618970" cy="5281833"/>
          </a:xfrm>
          <a:prstGeom prst="rect">
            <a:avLst/>
          </a:prstGeom>
        </p:spPr>
      </p:pic>
    </p:spTree>
    <p:extLst>
      <p:ext uri="{BB962C8B-B14F-4D97-AF65-F5344CB8AC3E}">
        <p14:creationId xmlns:p14="http://schemas.microsoft.com/office/powerpoint/2010/main" val="38921368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0E28F7-C2FC-6CA9-E824-0E775DE5C238}"/>
              </a:ext>
            </a:extLst>
          </p:cNvPr>
          <p:cNvSpPr txBox="1"/>
          <p:nvPr/>
        </p:nvSpPr>
        <p:spPr>
          <a:xfrm>
            <a:off x="3048000" y="160020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A72D"/>
                </a:solidFill>
                <a:latin typeface="Sigmar One" panose="00000500000000000000" pitchFamily="2" charset="0"/>
                <a:ea typeface="+mj-ea"/>
                <a:cs typeface="+mj-cs"/>
              </a:rPr>
              <a:t>Đọc</a:t>
            </a:r>
          </a:p>
        </p:txBody>
      </p:sp>
    </p:spTree>
    <p:extLst>
      <p:ext uri="{BB962C8B-B14F-4D97-AF65-F5344CB8AC3E}">
        <p14:creationId xmlns:p14="http://schemas.microsoft.com/office/powerpoint/2010/main" val="3656352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0E28F7-C2FC-6CA9-E824-0E775DE5C238}"/>
              </a:ext>
            </a:extLst>
          </p:cNvPr>
          <p:cNvSpPr txBox="1"/>
          <p:nvPr/>
        </p:nvSpPr>
        <p:spPr>
          <a:xfrm>
            <a:off x="3124200" y="190500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A72D"/>
                </a:solidFill>
                <a:latin typeface="Sigmar One" panose="00000500000000000000" pitchFamily="2" charset="0"/>
                <a:ea typeface="+mj-ea"/>
                <a:cs typeface="+mj-cs"/>
              </a:rPr>
              <a:t>Khởi động</a:t>
            </a:r>
          </a:p>
        </p:txBody>
      </p:sp>
    </p:spTree>
    <p:extLst>
      <p:ext uri="{BB962C8B-B14F-4D97-AF65-F5344CB8AC3E}">
        <p14:creationId xmlns:p14="http://schemas.microsoft.com/office/powerpoint/2010/main" val="39865917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422074-90D9-F9FC-07AC-A9CFA7458DE7}"/>
              </a:ext>
            </a:extLst>
          </p:cNvPr>
          <p:cNvPicPr>
            <a:picLocks noChangeAspect="1"/>
          </p:cNvPicPr>
          <p:nvPr/>
        </p:nvPicPr>
        <p:blipFill rotWithShape="1">
          <a:blip r:embed="rId3"/>
          <a:srcRect r="88722"/>
          <a:stretch/>
        </p:blipFill>
        <p:spPr>
          <a:xfrm>
            <a:off x="1143000" y="533400"/>
            <a:ext cx="1143000" cy="914400"/>
          </a:xfrm>
          <a:prstGeom prst="rect">
            <a:avLst/>
          </a:prstGeom>
        </p:spPr>
      </p:pic>
      <p:pic>
        <p:nvPicPr>
          <p:cNvPr id="7" name="Picture 6">
            <a:extLst>
              <a:ext uri="{FF2B5EF4-FFF2-40B4-BE49-F238E27FC236}">
                <a16:creationId xmlns:a16="http://schemas.microsoft.com/office/drawing/2014/main" id="{03C1592B-865D-F60A-F865-068AAE29D5D9}"/>
              </a:ext>
            </a:extLst>
          </p:cNvPr>
          <p:cNvPicPr>
            <a:picLocks noChangeAspect="1"/>
          </p:cNvPicPr>
          <p:nvPr/>
        </p:nvPicPr>
        <p:blipFill rotWithShape="1">
          <a:blip r:embed="rId3"/>
          <a:srcRect l="10526" t="41667" b="-8334"/>
          <a:stretch/>
        </p:blipFill>
        <p:spPr>
          <a:xfrm>
            <a:off x="2286000" y="861934"/>
            <a:ext cx="9067800" cy="609600"/>
          </a:xfrm>
          <a:prstGeom prst="rect">
            <a:avLst/>
          </a:prstGeom>
        </p:spPr>
      </p:pic>
      <p:sp>
        <p:nvSpPr>
          <p:cNvPr id="9" name="Cloud 8">
            <a:extLst>
              <a:ext uri="{FF2B5EF4-FFF2-40B4-BE49-F238E27FC236}">
                <a16:creationId xmlns:a16="http://schemas.microsoft.com/office/drawing/2014/main" id="{5CDB6814-CDE5-7A98-C2BF-E6D78F4CF1FD}"/>
              </a:ext>
            </a:extLst>
          </p:cNvPr>
          <p:cNvSpPr/>
          <p:nvPr/>
        </p:nvSpPr>
        <p:spPr>
          <a:xfrm>
            <a:off x="4495800" y="1981200"/>
            <a:ext cx="4128686" cy="1932240"/>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C00000"/>
                </a:solidFill>
                <a:latin typeface="#9Slide03 AmpleSoft Bold" panose="02000000000000000000" pitchFamily="2" charset="0"/>
              </a:rPr>
              <a:t>Hỏi – đáp theo nhóm đôi</a:t>
            </a: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8C9ECD2-D2AE-5295-3B37-791BC63F82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38125"/>
            <a:ext cx="8791575" cy="6381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C42408ED-562A-4EAC-2176-453F286291C9}"/>
              </a:ext>
            </a:extLst>
          </p:cNvPr>
          <p:cNvSpPr/>
          <p:nvPr/>
        </p:nvSpPr>
        <p:spPr>
          <a:xfrm>
            <a:off x="8153400" y="30480"/>
            <a:ext cx="2834640" cy="1706880"/>
          </a:xfrm>
          <a:prstGeom prst="wedgeRoundRectCallout">
            <a:avLst>
              <a:gd name="adj1" fmla="val -40397"/>
              <a:gd name="adj2" fmla="val 76325"/>
              <a:gd name="adj3" fmla="val 16667"/>
            </a:avLst>
          </a:prstGeom>
          <a:solidFill>
            <a:schemeClr val="accent5">
              <a:lumMod val="20000"/>
              <a:lumOff val="80000"/>
            </a:schemeClr>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latin typeface="#9Slide03 AmpleSoft Bold" panose="02000000000000000000" pitchFamily="2" charset="0"/>
              </a:rPr>
              <a:t>Bức tranh vẽ gì?</a:t>
            </a:r>
          </a:p>
        </p:txBody>
      </p:sp>
    </p:spTree>
    <p:extLst>
      <p:ext uri="{BB962C8B-B14F-4D97-AF65-F5344CB8AC3E}">
        <p14:creationId xmlns:p14="http://schemas.microsoft.com/office/powerpoint/2010/main" val="2596451339"/>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839EB8-8201-63F3-BBB7-AFBB0E77BB6D}"/>
              </a:ext>
            </a:extLst>
          </p:cNvPr>
          <p:cNvSpPr txBox="1"/>
          <p:nvPr/>
        </p:nvSpPr>
        <p:spPr>
          <a:xfrm>
            <a:off x="3810000" y="1905000"/>
            <a:ext cx="4248318" cy="1952947"/>
          </a:xfrm>
          <a:prstGeom prst="rect">
            <a:avLst/>
          </a:prstGeom>
          <a:noFill/>
        </p:spPr>
        <p:txBody>
          <a:bodyPr vert="horz" lIns="60960" tIns="30480" rIns="60960" bIns="30480" rtlCol="0" anchor="ctr">
            <a:normAutofit/>
          </a:bodyPr>
          <a:lstStyle/>
          <a:p>
            <a:pPr algn="ctr">
              <a:lnSpc>
                <a:spcPct val="90000"/>
              </a:lnSpc>
              <a:spcBef>
                <a:spcPct val="0"/>
              </a:spcBef>
              <a:spcAft>
                <a:spcPts val="400"/>
              </a:spcAft>
            </a:pPr>
            <a:r>
              <a:rPr lang="en-US" sz="3600">
                <a:solidFill>
                  <a:srgbClr val="40AFB9"/>
                </a:solidFill>
                <a:latin typeface="Sigmar One" panose="00000500000000000000" pitchFamily="2" charset="0"/>
                <a:ea typeface="+mj-ea"/>
                <a:cs typeface="+mj-cs"/>
              </a:rPr>
              <a:t>Đọc văn bản</a:t>
            </a:r>
          </a:p>
          <a:p>
            <a:pPr indent="-152408" algn="ctr">
              <a:lnSpc>
                <a:spcPct val="90000"/>
              </a:lnSpc>
              <a:spcBef>
                <a:spcPct val="0"/>
              </a:spcBef>
              <a:spcAft>
                <a:spcPts val="400"/>
              </a:spcAft>
            </a:pPr>
            <a:endParaRPr lang="en-US" sz="3600">
              <a:solidFill>
                <a:srgbClr val="40AFB9"/>
              </a:solidFill>
              <a:latin typeface="+mj-lt"/>
              <a:ea typeface="+mj-ea"/>
              <a:cs typeface="+mj-cs"/>
            </a:endParaRPr>
          </a:p>
        </p:txBody>
      </p:sp>
    </p:spTree>
    <p:extLst>
      <p:ext uri="{BB962C8B-B14F-4D97-AF65-F5344CB8AC3E}">
        <p14:creationId xmlns:p14="http://schemas.microsoft.com/office/powerpoint/2010/main" val="262544880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graphicFrame>
        <p:nvGraphicFramePr>
          <p:cNvPr id="2" name="Table 1">
            <a:extLst>
              <a:ext uri="{FF2B5EF4-FFF2-40B4-BE49-F238E27FC236}">
                <a16:creationId xmlns:a16="http://schemas.microsoft.com/office/drawing/2014/main" id="{D85C7469-4F99-3F59-3088-78A1E6D416CF}"/>
              </a:ext>
            </a:extLst>
          </p:cNvPr>
          <p:cNvGraphicFramePr>
            <a:graphicFrameLocks noGrp="1"/>
          </p:cNvGraphicFramePr>
          <p:nvPr>
            <p:extLst>
              <p:ext uri="{D42A27DB-BD31-4B8C-83A1-F6EECF244321}">
                <p14:modId xmlns:p14="http://schemas.microsoft.com/office/powerpoint/2010/main" val="3658826612"/>
              </p:ext>
            </p:extLst>
          </p:nvPr>
        </p:nvGraphicFramePr>
        <p:xfrm>
          <a:off x="1257300" y="661769"/>
          <a:ext cx="9677400" cy="6139492"/>
        </p:xfrm>
        <a:graphic>
          <a:graphicData uri="http://schemas.openxmlformats.org/drawingml/2006/table">
            <a:tbl>
              <a:tblPr/>
              <a:tblGrid>
                <a:gridCol w="4838700">
                  <a:extLst>
                    <a:ext uri="{9D8B030D-6E8A-4147-A177-3AD203B41FA5}">
                      <a16:colId xmlns:a16="http://schemas.microsoft.com/office/drawing/2014/main" val="3776645934"/>
                    </a:ext>
                  </a:extLst>
                </a:gridCol>
                <a:gridCol w="4838700">
                  <a:extLst>
                    <a:ext uri="{9D8B030D-6E8A-4147-A177-3AD203B41FA5}">
                      <a16:colId xmlns:a16="http://schemas.microsoft.com/office/drawing/2014/main" val="2655159431"/>
                    </a:ext>
                  </a:extLst>
                </a:gridCol>
              </a:tblGrid>
              <a:tr h="2164367">
                <a:tc>
                  <a:txBody>
                    <a:bodyPr/>
                    <a:lstStyle/>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Nghỉ hè em thích nhất</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Được theo mẹ về quê</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em cũng mừng ghê</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Khi thấy em vào ngõ</a:t>
                      </a:r>
                    </a:p>
                  </a:txBody>
                  <a:tcPr marL="26113" marR="26113" marT="26113" marB="26113">
                    <a:lnL>
                      <a:noFill/>
                    </a:lnL>
                    <a:lnR>
                      <a:noFill/>
                    </a:lnR>
                    <a:lnT>
                      <a:noFill/>
                    </a:lnT>
                    <a:lnB>
                      <a:noFill/>
                    </a:lnB>
                    <a:solidFill>
                      <a:srgbClr val="EAF9FF"/>
                    </a:solidFill>
                  </a:tcPr>
                </a:tc>
                <a:tc>
                  <a:txBody>
                    <a:bodyPr/>
                    <a:lstStyle/>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Vườn bà có nhiều quả</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Chẳng mấy lúc bà ăn</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bảo thích để dành</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Cho cháu về ra hái.</a:t>
                      </a:r>
                    </a:p>
                  </a:txBody>
                  <a:tcPr marL="26113" marR="26113" marT="26113" marB="26113">
                    <a:lnL>
                      <a:noFill/>
                    </a:lnL>
                    <a:lnR>
                      <a:noFill/>
                    </a:lnR>
                    <a:lnT>
                      <a:noFill/>
                    </a:lnT>
                    <a:lnB>
                      <a:noFill/>
                    </a:lnB>
                    <a:solidFill>
                      <a:srgbClr val="EAF9FF"/>
                    </a:solidFill>
                  </a:tcPr>
                </a:tc>
                <a:extLst>
                  <a:ext uri="{0D108BD9-81ED-4DB2-BD59-A6C34878D82A}">
                    <a16:rowId xmlns:a16="http://schemas.microsoft.com/office/drawing/2014/main" val="3047374715"/>
                  </a:ext>
                </a:extLst>
              </a:tr>
              <a:tr h="3749910">
                <a:tc>
                  <a:txBody>
                    <a:bodyPr/>
                    <a:lstStyle/>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Mảnh vườn quê bé nhỏ</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Bao nhiêu là thứ cây</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mỗi năm mỗi gầy</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Chắc bà luôn vất vả</a:t>
                      </a:r>
                    </a:p>
                  </a:txBody>
                  <a:tcPr marL="26113" marR="26113" marT="26113" marB="26113">
                    <a:lnL>
                      <a:noFill/>
                    </a:lnL>
                    <a:lnR>
                      <a:noFill/>
                    </a:lnR>
                    <a:lnT>
                      <a:noFill/>
                    </a:lnT>
                    <a:lnB>
                      <a:noFill/>
                    </a:lnB>
                    <a:solidFill>
                      <a:srgbClr val="EAF9FF"/>
                    </a:solidFill>
                  </a:tcPr>
                </a:tc>
                <a:tc>
                  <a:txBody>
                    <a:bodyPr/>
                    <a:lstStyle/>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Em mồ hôi nhễ nhại</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theo quạt liền tay.</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Từ tay bà gió đến</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Thơm bao hương quả vườn</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Thoáng nghe bà kể chuyện</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Gió thơm say chập chờn.</a:t>
                      </a: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                           (Xuân Hoài)</a:t>
                      </a:r>
                    </a:p>
                  </a:txBody>
                  <a:tcPr marL="26113" marR="26113" marT="26113" marB="26113">
                    <a:lnL>
                      <a:noFill/>
                    </a:lnL>
                    <a:lnR>
                      <a:noFill/>
                    </a:lnR>
                    <a:lnT>
                      <a:noFill/>
                    </a:lnT>
                    <a:lnB>
                      <a:noFill/>
                    </a:lnB>
                    <a:solidFill>
                      <a:srgbClr val="EAF9FF"/>
                    </a:solidFill>
                  </a:tcPr>
                </a:tc>
                <a:extLst>
                  <a:ext uri="{0D108BD9-81ED-4DB2-BD59-A6C34878D82A}">
                    <a16:rowId xmlns:a16="http://schemas.microsoft.com/office/drawing/2014/main" val="3877303215"/>
                  </a:ext>
                </a:extLst>
              </a:tr>
            </a:tbl>
          </a:graphicData>
        </a:graphic>
      </p:graphicFrame>
      <p:sp>
        <p:nvSpPr>
          <p:cNvPr id="9" name="TextBox 29">
            <a:extLst>
              <a:ext uri="{FF2B5EF4-FFF2-40B4-BE49-F238E27FC236}">
                <a16:creationId xmlns:a16="http://schemas.microsoft.com/office/drawing/2014/main" id="{F9AC805C-20B9-D478-A468-ED6319489366}"/>
              </a:ext>
            </a:extLst>
          </p:cNvPr>
          <p:cNvSpPr txBox="1"/>
          <p:nvPr/>
        </p:nvSpPr>
        <p:spPr>
          <a:xfrm>
            <a:off x="3429000" y="56739"/>
            <a:ext cx="4419600" cy="820738"/>
          </a:xfrm>
          <a:prstGeom prst="rect">
            <a:avLst/>
          </a:prstGeom>
        </p:spPr>
        <p:txBody>
          <a:bodyPr wrap="square" lIns="0" tIns="0" rIns="0" bIns="0" rtlCol="0" anchor="t">
            <a:spAutoFit/>
          </a:bodyPr>
          <a:lstStyle/>
          <a:p>
            <a:pPr algn="ctr">
              <a:lnSpc>
                <a:spcPts val="6400"/>
              </a:lnSpc>
              <a:spcBef>
                <a:spcPct val="0"/>
              </a:spcBef>
            </a:pPr>
            <a:r>
              <a:rPr lang="en-US" sz="4400" spc="-133">
                <a:solidFill>
                  <a:srgbClr val="FF0000"/>
                </a:solidFill>
                <a:latin typeface="Sriracha"/>
              </a:rPr>
              <a:t>Về thăm quê</a:t>
            </a:r>
          </a:p>
        </p:txBody>
      </p:sp>
    </p:spTree>
    <p:extLst>
      <p:ext uri="{BB962C8B-B14F-4D97-AF65-F5344CB8AC3E}">
        <p14:creationId xmlns:p14="http://schemas.microsoft.com/office/powerpoint/2010/main" val="280264592"/>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633</TotalTime>
  <Words>682</Words>
  <Application>Microsoft Office PowerPoint</Application>
  <PresentationFormat>Widescreen</PresentationFormat>
  <Paragraphs>140</Paragraphs>
  <Slides>21</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21</vt:i4>
      </vt:variant>
    </vt:vector>
  </HeadingPairs>
  <TitlesOfParts>
    <vt:vector size="39" baseType="lpstr">
      <vt:lpstr>Baloo 2 SemiBold</vt:lpstr>
      <vt:lpstr>Baloo 2 Medium</vt:lpstr>
      <vt:lpstr>Calibri Light</vt:lpstr>
      <vt:lpstr>Times New Roman</vt:lpstr>
      <vt:lpstr>Wingdings</vt:lpstr>
      <vt:lpstr>Nunito Black</vt:lpstr>
      <vt:lpstr>Sriracha</vt:lpstr>
      <vt:lpstr>Calibri</vt:lpstr>
      <vt:lpstr>等线</vt:lpstr>
      <vt:lpstr>Arial</vt:lpstr>
      <vt:lpstr>Sigmar One</vt:lpstr>
      <vt:lpstr>OpenSans</vt:lpstr>
      <vt:lpstr>Open Sans</vt:lpstr>
      <vt:lpstr>DFPOP1-W9</vt:lpstr>
      <vt:lpstr>#9Slide03 Arima Madurai Black</vt:lpstr>
      <vt:lpstr>#9Slide03 AmpleSoft Bold</vt:lpstr>
      <vt:lpstr>Open Sans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MAIHUNG</cp:lastModifiedBy>
  <cp:revision>12</cp:revision>
  <dcterms:created xsi:type="dcterms:W3CDTF">2006-08-16T00:00:00Z</dcterms:created>
  <dcterms:modified xsi:type="dcterms:W3CDTF">2025-04-30T20:34:51Z</dcterms:modified>
  <dc:identifier>DAFDiO2oNAs</dc:identifier>
</cp:coreProperties>
</file>