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  <p:sldMasterId id="2147483698" r:id="rId2"/>
    <p:sldMasterId id="2147483722" r:id="rId3"/>
    <p:sldMasterId id="2147483734" r:id="rId4"/>
  </p:sldMasterIdLst>
  <p:notesMasterIdLst>
    <p:notesMasterId r:id="rId28"/>
  </p:notesMasterIdLst>
  <p:sldIdLst>
    <p:sldId id="283" r:id="rId5"/>
    <p:sldId id="338" r:id="rId6"/>
    <p:sldId id="284" r:id="rId7"/>
    <p:sldId id="285" r:id="rId8"/>
    <p:sldId id="286" r:id="rId9"/>
    <p:sldId id="287" r:id="rId10"/>
    <p:sldId id="329" r:id="rId11"/>
    <p:sldId id="259" r:id="rId12"/>
    <p:sldId id="260" r:id="rId13"/>
    <p:sldId id="282" r:id="rId14"/>
    <p:sldId id="335" r:id="rId15"/>
    <p:sldId id="336" r:id="rId16"/>
    <p:sldId id="337" r:id="rId17"/>
    <p:sldId id="264" r:id="rId18"/>
    <p:sldId id="265" r:id="rId19"/>
    <p:sldId id="271" r:id="rId20"/>
    <p:sldId id="272" r:id="rId21"/>
    <p:sldId id="307" r:id="rId22"/>
    <p:sldId id="273" r:id="rId23"/>
    <p:sldId id="274" r:id="rId24"/>
    <p:sldId id="275" r:id="rId25"/>
    <p:sldId id="306" r:id="rId26"/>
    <p:sldId id="334" r:id="rId27"/>
  </p:sldIdLst>
  <p:sldSz cx="12192000" cy="6858000"/>
  <p:notesSz cx="6858000" cy="9144000"/>
  <p:custDataLst>
    <p:tags r:id="rId29"/>
  </p:custDataLst>
  <p:defaultTextStyle>
    <a:defPPr>
      <a:defRPr lang="vi-V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CC"/>
    <a:srgbClr val="006600"/>
    <a:srgbClr val="99FFCC"/>
    <a:srgbClr val="99FF99"/>
    <a:srgbClr val="CC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658" y="82"/>
      </p:cViewPr>
      <p:guideLst>
        <p:guide orient="horz" pos="217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756118-B73D-4C5C-9915-59E91ECA0E3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5581C0-6E3B-4878-9644-CCC88DD3BA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035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757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680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3829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4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60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20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78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56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71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36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6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618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68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23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85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93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06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91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84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96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05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9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3209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520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3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67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93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68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318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46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126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748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8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31231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727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534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25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389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4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24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120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694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109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13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870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7089B-0B33-4B13-A184-FC2F9D4D8183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8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1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8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4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6.png"/><Relationship Id="rId5" Type="http://schemas.openxmlformats.org/officeDocument/2006/relationships/audio" Target="NULL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1.png"/><Relationship Id="rId5" Type="http://schemas.openxmlformats.org/officeDocument/2006/relationships/audio" Target="NULL" TargetMode="External"/><Relationship Id="rId1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4.xml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8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4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6.png"/><Relationship Id="rId5" Type="http://schemas.openxmlformats.org/officeDocument/2006/relationships/audio" Target="NULL" TargetMode="External"/><Relationship Id="rId15" Type="http://schemas.microsoft.com/office/2007/relationships/hdphoto" Target="../media/hdphoto4.wdp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NULL" TargetMode="Externa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24.xml"/><Relationship Id="rId10" Type="http://schemas.microsoft.com/office/2007/relationships/hdphoto" Target="../media/hdphoto1.wdp"/><Relationship Id="rId4" Type="http://schemas.microsoft.com/office/2007/relationships/media" Target="../media/media3.mp3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57D9E67-8867-6D5B-57C6-41E10F8AB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753" cy="68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BD706C-87D8-1A8D-514E-100CF3BD57B8}"/>
              </a:ext>
            </a:extLst>
          </p:cNvPr>
          <p:cNvSpPr txBox="1"/>
          <p:nvPr/>
        </p:nvSpPr>
        <p:spPr>
          <a:xfrm>
            <a:off x="2362200" y="457200"/>
            <a:ext cx="7467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 QUÝ THẦY CÔ 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</a:t>
            </a:r>
          </a:p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26: Ph 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Qu 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+2 ) </a:t>
            </a:r>
          </a:p>
          <a:p>
            <a:pPr algn="ctr"/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BEC3E1-3563-966D-6658-126611B8341D}"/>
              </a:ext>
            </a:extLst>
          </p:cNvPr>
          <p:cNvSpPr txBox="1"/>
          <p:nvPr/>
        </p:nvSpPr>
        <p:spPr>
          <a:xfrm>
            <a:off x="1752600" y="4724400"/>
            <a:ext cx="62022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</a:t>
            </a:r>
          </a:p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1A4</a:t>
            </a:r>
          </a:p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Tiểu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Đạo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91153" y="5439506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pha trà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48100" y="5428980"/>
            <a:ext cx="2105726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</a:p>
        </p:txBody>
      </p:sp>
      <p:pic>
        <p:nvPicPr>
          <p:cNvPr id="6" name="Picture 2" descr="Cách pha trà ngon | Kiến thức về trà - Trà Việt | Các loại trà ng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442273"/>
            <a:ext cx="5743033" cy="382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op 7 loại trà để pha trà sữa &quot;Thơm Nồng - Đậm Vị&quot; - Tam Long Gro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057" y="442272"/>
            <a:ext cx="6157286" cy="379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53527" y="5435744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phố cổ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43200" y="5439506"/>
            <a:ext cx="443912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</a:p>
        </p:txBody>
      </p:sp>
      <p:pic>
        <p:nvPicPr>
          <p:cNvPr id="3074" name="Picture 2" descr="Giới Thiệu Phố Cổ Hội An Đà Nẵ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2"/>
          <a:stretch/>
        </p:blipFill>
        <p:spPr bwMode="auto">
          <a:xfrm>
            <a:off x="3034282" y="533400"/>
            <a:ext cx="5971985" cy="448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98280" y="5410201"/>
            <a:ext cx="476684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 nhà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52751" y="5413963"/>
            <a:ext cx="31574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</a:p>
        </p:txBody>
      </p:sp>
      <p:pic>
        <p:nvPicPr>
          <p:cNvPr id="6" name="Picture 2" descr="Làng quê xứ Thanh đẹp ngỡ ngàng qua ống kính nhiếp ản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2" y="877985"/>
            <a:ext cx="5901039" cy="361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ỒN THƠ QUÊ HƯƠNG - GIÁO PHẬN BAN MÊ THUỘ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78" y="877985"/>
            <a:ext cx="5303022" cy="361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047744" y="5135838"/>
            <a:ext cx="516331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khế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28564" y="5126900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</a:p>
        </p:txBody>
      </p:sp>
      <p:pic>
        <p:nvPicPr>
          <p:cNvPr id="4098" name="Picture 2" descr="Nằm mơ thấy cây khế, quả khế có may mắn không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806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hám phá những lợi ích sức khỏe tuyệt vời của quả kh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853" y="407856"/>
            <a:ext cx="4046406" cy="404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41" y="4219576"/>
            <a:ext cx="3478579" cy="160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4226476"/>
            <a:ext cx="3653051" cy="159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921" y="4226476"/>
            <a:ext cx="3569265" cy="159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" y="4226477"/>
            <a:ext cx="3183851" cy="160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ách pha trà ngon | Kiến thức về trà - Trà Việt | Các loại trà ng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9" y="2314575"/>
            <a:ext cx="25431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iới Thiệu Phố Cổ Hội An Đà Nẵ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2"/>
          <a:stretch/>
        </p:blipFill>
        <p:spPr bwMode="auto">
          <a:xfrm>
            <a:off x="3276601" y="2286000"/>
            <a:ext cx="2375919" cy="178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Nằm mơ thấy cây khế, quả khế có may mắn không?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621" y="2293113"/>
            <a:ext cx="2340017" cy="175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ỒN THƠ QUÊ HƯƠNG - GIÁO PHẬN BAN MÊ THUỘ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26" y="2318174"/>
            <a:ext cx="2569409" cy="175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5005204"/>
            <a:ext cx="1216183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75" y="1"/>
            <a:ext cx="10313503" cy="513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 flipH="1">
            <a:off x="2894199" y="27147"/>
            <a:ext cx="6179675" cy="96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 flipV="1">
            <a:off x="2843353" y="5869543"/>
            <a:ext cx="6179675" cy="96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6" t="22135" r="30454" b="26823"/>
          <a:stretch/>
        </p:blipFill>
        <p:spPr bwMode="auto">
          <a:xfrm>
            <a:off x="3479204" y="914400"/>
            <a:ext cx="4831773" cy="339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5" t="28646" r="31126" b="47135"/>
          <a:stretch/>
        </p:blipFill>
        <p:spPr bwMode="auto">
          <a:xfrm>
            <a:off x="3479201" y="4343401"/>
            <a:ext cx="4831774" cy="161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" t="5650" b="56402"/>
          <a:stretch/>
        </p:blipFill>
        <p:spPr>
          <a:xfrm>
            <a:off x="1611653" y="0"/>
            <a:ext cx="9116253" cy="533762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26745" y="5298542"/>
            <a:ext cx="1125565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en-US" sz="5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5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5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thủ</a:t>
            </a:r>
            <a:r>
              <a:rPr lang="en-US" sz="5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</a:t>
            </a:r>
            <a:r>
              <a:rPr lang="en-US" sz="5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5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5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5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lang="en-US" sz="5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</a:t>
            </a:r>
            <a:r>
              <a:rPr lang="en-US" sz="5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5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đưa</a:t>
            </a:r>
            <a:r>
              <a:rPr lang="en-US" sz="5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5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5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r>
              <a:rPr lang="en-US" sz="5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5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5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phố</a:t>
            </a:r>
            <a:r>
              <a:rPr lang="en-US" sz="5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</a:t>
            </a:r>
            <a:r>
              <a:rPr lang="en-US" sz="5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763000" y="4957572"/>
            <a:ext cx="990600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5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9982200" y="5105401"/>
            <a:ext cx="1273376" cy="1066800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5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934200" y="5564256"/>
            <a:ext cx="990600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endParaRPr lang="en-US" sz="5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1" y="1426182"/>
            <a:ext cx="597047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 quê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40601" y="3616932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phố</a:t>
            </a:r>
          </a:p>
        </p:txBody>
      </p:sp>
    </p:spTree>
    <p:extLst>
      <p:ext uri="{BB962C8B-B14F-4D97-AF65-F5344CB8AC3E}">
        <p14:creationId xmlns:p14="http://schemas.microsoft.com/office/powerpoint/2010/main" val="230176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26745" y="5298542"/>
            <a:ext cx="1125565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en-US" sz="5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Bà ra thủ đô. Bà cho bé quà quê. Bố đưa bà đi Bờ Hồ, đi phố cổ.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7" y="3989243"/>
            <a:ext cx="11056216" cy="146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69" y="-304800"/>
            <a:ext cx="9375912" cy="466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1004E-CAF6-5135-1451-489FE5632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332DA0E-C37C-9E2A-4112-4D79E6F54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-76200" y="97129"/>
            <a:ext cx="127254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F387B3-BA06-A4B4-5674-E3ABCBDCB1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2590800" y="3352800"/>
            <a:ext cx="7010400" cy="340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109858-644D-AF83-BC7B-4D9C91AB509A}"/>
              </a:ext>
            </a:extLst>
          </p:cNvPr>
          <p:cNvSpPr txBox="1"/>
          <p:nvPr/>
        </p:nvSpPr>
        <p:spPr>
          <a:xfrm>
            <a:off x="2057400" y="274638"/>
            <a:ext cx="8000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Ôn</a:t>
            </a:r>
            <a:r>
              <a:rPr kumimoji="0" lang="en-US" sz="2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khởi</a:t>
            </a:r>
            <a:r>
              <a:rPr kumimoji="0" lang="en-US" sz="2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(Xe bus </a:t>
            </a:r>
            <a:r>
              <a:rPr kumimoji="0" lang="en-US" sz="28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thương</a:t>
            </a:r>
            <a:r>
              <a:rPr kumimoji="0" lang="en-US" sz="2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7151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516092" y="770154"/>
            <a:ext cx="688070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 ơn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 t="60006" r="1625" b="5713"/>
          <a:stretch/>
        </p:blipFill>
        <p:spPr>
          <a:xfrm>
            <a:off x="1611652" y="1676400"/>
            <a:ext cx="9116253" cy="482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72431" y="1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86" y="2465389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26745" y="5298542"/>
            <a:ext cx="1125565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en-US" sz="5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Bà ra thủ đô. Bà cho bé quà quê. Bố đưa bà đi Bờ Hồ, đi phố cổ.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7" y="3989243"/>
            <a:ext cx="11056216" cy="146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69" y="-304800"/>
            <a:ext cx="9375912" cy="466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754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1096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849992" y="1126888"/>
            <a:ext cx="8492016" cy="2515044"/>
            <a:chOff x="1868200" y="2632197"/>
            <a:chExt cx="8492016" cy="2919569"/>
          </a:xfrm>
          <a:solidFill>
            <a:srgbClr val="FDCFDF"/>
          </a:solidFill>
        </p:grpSpPr>
        <p:sp>
          <p:nvSpPr>
            <p:cNvPr id="20" name="Rectangle: Rounded Corners 1">
              <a:extLst>
                <a:ext uri="{FF2B5EF4-FFF2-40B4-BE49-F238E27FC236}">
                  <a16:creationId xmlns:a16="http://schemas.microsoft.com/office/drawing/2014/main" id="{68A52418-C60A-4F1C-B2CF-788FF7F41C63}"/>
                </a:ext>
              </a:extLst>
            </p:cNvPr>
            <p:cNvSpPr/>
            <p:nvPr/>
          </p:nvSpPr>
          <p:spPr>
            <a:xfrm>
              <a:off x="1868200" y="2632197"/>
              <a:ext cx="8492016" cy="2919569"/>
            </a:xfrm>
            <a:prstGeom prst="roundRect">
              <a:avLst/>
            </a:prstGeom>
            <a:grpFill/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648D38-8BBE-48DF-97C2-9245ECC93D93}"/>
                </a:ext>
              </a:extLst>
            </p:cNvPr>
            <p:cNvSpPr txBox="1"/>
            <p:nvPr/>
          </p:nvSpPr>
          <p:spPr>
            <a:xfrm>
              <a:off x="2369373" y="3244194"/>
              <a:ext cx="7489670" cy="139339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CỦNG CỐ BÀI HỌC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1618"/>
            <a:ext cx="12192000" cy="347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7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0" y="2"/>
            <a:ext cx="12649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941207" y="152402"/>
            <a:ext cx="9155240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nghe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1207" y="1685926"/>
            <a:ext cx="2821837" cy="11429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A.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Dê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con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89934" y="1643061"/>
            <a:ext cx="3092466" cy="1142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sói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cừu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non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65734" y="1685925"/>
            <a:ext cx="2711466" cy="1142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Chú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bé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chăn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cừu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2362199" y="2362200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135440" y="152402"/>
            <a:ext cx="7010400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Điền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vào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chỗ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trống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Khế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8785" y="1756400"/>
            <a:ext cx="2894894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A. au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42040" y="1846888"/>
            <a:ext cx="2487960" cy="150591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ua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0184" y="1752600"/>
            <a:ext cx="3369415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B. </a:t>
            </a:r>
            <a:r>
              <a:rPr lang="en-US" sz="3600" b="1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ưa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3733800"/>
            <a:ext cx="5486400" cy="302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>
            <a:fillRect/>
          </a:stretch>
        </p:blipFill>
        <p:spPr bwMode="auto">
          <a:xfrm>
            <a:off x="64765" y="85725"/>
            <a:ext cx="1219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57400" y="38101"/>
            <a:ext cx="9140103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Điền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vào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chỗ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trống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: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..ễ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tre</a:t>
            </a:r>
            <a:endParaRPr lang="en-US" sz="3200" b="1" dirty="0">
              <a:solidFill>
                <a:prstClr val="black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7445" y="1660972"/>
            <a:ext cx="1797066" cy="100602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A. 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3000" y="1653727"/>
            <a:ext cx="2578660" cy="86087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B. 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72195" y="1611535"/>
            <a:ext cx="1797066" cy="11049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C. s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724400"/>
            <a:ext cx="12268199" cy="21336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>
            <a:fillRect/>
          </a:stretch>
        </p:blipFill>
        <p:spPr bwMode="auto">
          <a:xfrm flipH="1">
            <a:off x="2590800" y="2667000"/>
            <a:ext cx="1687656" cy="1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5 1.85185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12192000" cy="3327400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0" y="0"/>
            <a:ext cx="124968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2204544" y="2362200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2D4249-2BAB-4DD0-8373-E30877877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EC69AAD-6512-428C-8BA0-0FE8C933D9AC}"/>
              </a:ext>
            </a:extLst>
          </p:cNvPr>
          <p:cNvGrpSpPr/>
          <p:nvPr/>
        </p:nvGrpSpPr>
        <p:grpSpPr>
          <a:xfrm>
            <a:off x="1821904" y="1362066"/>
            <a:ext cx="8492016" cy="2919569"/>
            <a:chOff x="1868200" y="2198564"/>
            <a:chExt cx="8492016" cy="2919569"/>
          </a:xfrm>
          <a:pattFill prst="trellis">
            <a:fgClr>
              <a:srgbClr val="BCE6EB"/>
            </a:fgClr>
            <a:bgClr>
              <a:schemeClr val="bg1"/>
            </a:bgClr>
          </a:pattFill>
        </p:grpSpPr>
        <p:sp>
          <p:nvSpPr>
            <p:cNvPr id="6" name="Rectangle: Rounded Corners 1">
              <a:extLst>
                <a:ext uri="{FF2B5EF4-FFF2-40B4-BE49-F238E27FC236}">
                  <a16:creationId xmlns:a16="http://schemas.microsoft.com/office/drawing/2014/main" id="{D66C95D2-4BB8-49EE-B1B4-49D3BB0C9303}"/>
                </a:ext>
              </a:extLst>
            </p:cNvPr>
            <p:cNvSpPr/>
            <p:nvPr/>
          </p:nvSpPr>
          <p:spPr>
            <a:xfrm>
              <a:off x="1868200" y="2198564"/>
              <a:ext cx="8492016" cy="2919569"/>
            </a:xfrm>
            <a:prstGeom prst="roundRect">
              <a:avLst/>
            </a:prstGeom>
            <a:solidFill>
              <a:srgbClr val="FDCFDF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9FD6F0-06E3-41BE-880C-87BE5D65F191}"/>
                </a:ext>
              </a:extLst>
            </p:cNvPr>
            <p:cNvSpPr txBox="1"/>
            <p:nvPr/>
          </p:nvSpPr>
          <p:spPr>
            <a:xfrm>
              <a:off x="3553836" y="2411854"/>
              <a:ext cx="51767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 VIỆT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9BE9A6-D7D5-451D-954D-5952C6B718A6}"/>
                </a:ext>
              </a:extLst>
            </p:cNvPr>
            <p:cNvSpPr txBox="1"/>
            <p:nvPr/>
          </p:nvSpPr>
          <p:spPr>
            <a:xfrm>
              <a:off x="1873098" y="3464243"/>
              <a:ext cx="83775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defRPr/>
              </a:pPr>
              <a:r>
                <a:rPr lang="en-US" sz="7200" b="1" kern="10" dirty="0" err="1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7200" b="1" kern="10" dirty="0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26: Ph </a:t>
              </a:r>
              <a:r>
                <a:rPr lang="en-US" sz="7200" b="1" kern="10" dirty="0" err="1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</a:t>
              </a:r>
              <a:r>
                <a:rPr lang="en-US" sz="7200" b="1" kern="10" dirty="0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 </a:t>
              </a:r>
              <a:r>
                <a:rPr lang="en-US" sz="7200" b="1" kern="10" dirty="0" err="1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</a:t>
              </a:r>
              <a:endParaRPr lang="en-US" sz="7200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74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68"/>
          <a:stretch/>
        </p:blipFill>
        <p:spPr>
          <a:xfrm>
            <a:off x="77390" y="-114300"/>
            <a:ext cx="12057460" cy="55992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69376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89904" y="203061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3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21906" y="5357859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</a:pPr>
            <a:r>
              <a:rPr lang="en-US" sz="66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 nhà từ </a:t>
            </a:r>
            <a:r>
              <a:rPr lang="en-US" sz="66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r>
              <a:rPr lang="en-US" sz="66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ố về thăm </a:t>
            </a:r>
            <a:r>
              <a:rPr lang="en-US" sz="66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r>
              <a:rPr lang="en-US" sz="66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ê.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83983" y="1314674"/>
            <a:ext cx="396392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 - ph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3181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17481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43180" y="3630772"/>
            <a:ext cx="3904626" cy="132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ố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27899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104342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27899" y="3630772"/>
            <a:ext cx="3905275" cy="132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4640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7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phà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00051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7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phí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46925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7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phở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49040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7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64070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7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64587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7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quế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914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290808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171951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15319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085861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9990861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229601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283</Words>
  <Application>Microsoft Office PowerPoint</Application>
  <PresentationFormat>Widescreen</PresentationFormat>
  <Paragraphs>79</Paragraphs>
  <Slides>23</Slides>
  <Notes>5</Notes>
  <HiddenSlides>0</HiddenSlides>
  <MMClips>17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 Rounded MT Bold</vt:lpstr>
      <vt:lpstr>Arial-Rounded</vt:lpstr>
      <vt:lpstr>Calibri</vt:lpstr>
      <vt:lpstr>Calibri Light</vt:lpstr>
      <vt:lpstr>Times New Roman</vt:lpstr>
      <vt:lpstr>Default Design</vt:lpstr>
      <vt:lpstr>Office Theme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LeHieu.KD</dc:creator>
  <cp:lastModifiedBy>Administrator</cp:lastModifiedBy>
  <cp:revision>104</cp:revision>
  <dcterms:created xsi:type="dcterms:W3CDTF">2011-09-30T13:18:00Z</dcterms:created>
  <dcterms:modified xsi:type="dcterms:W3CDTF">2025-10-19T10:48:17Z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