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1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6" r:id="rId2"/>
    <p:sldId id="258" r:id="rId3"/>
    <p:sldId id="261" r:id="rId4"/>
    <p:sldId id="264" r:id="rId5"/>
    <p:sldId id="266" r:id="rId6"/>
    <p:sldId id="262" r:id="rId7"/>
  </p:sldIdLst>
  <p:sldSz cx="16276638" cy="9144000"/>
  <p:notesSz cx="6858000" cy="9144000"/>
  <p:defaultTextStyle>
    <a:defPPr>
      <a:defRPr lang="en-US"/>
    </a:defPPr>
    <a:lvl1pPr marL="0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2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880">
          <p15:clr>
            <a:srgbClr val="A4A3A4"/>
          </p15:clr>
        </p15:guide>
        <p15:guide id="2" pos="5127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EF4EC"/>
    <a:srgbClr val="F6882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0" d="100"/>
          <a:sy n="60" d="100"/>
        </p:scale>
        <p:origin x="-672" y="-72"/>
      </p:cViewPr>
      <p:guideLst>
        <p:guide orient="horz" pos="2880"/>
        <p:guide pos="5127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079AE0-E343-4431-9E77-3AB2AF9D83DA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77825" y="685800"/>
            <a:ext cx="610235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8D46B89-F200-43AA-B36B-6A2EF4B500B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415437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726262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1452524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2178787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2905049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3631311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4357573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5083835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5810098" algn="l" defTabSz="1452524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r" eaLnBrk="1" hangingPunct="1"/>
            <a:fld id="{EB5B8007-F28A-4C3E-A48D-DDE012D8153F}" type="slidenum">
              <a:rPr lang="en-US" altLang="en-US" sz="1200">
                <a:cs typeface="Arial" charset="0"/>
              </a:rPr>
              <a:pPr algn="r" eaLnBrk="1" hangingPunct="1"/>
              <a:t>6</a:t>
            </a:fld>
            <a:endParaRPr lang="en-US" altLang="en-US" sz="1200">
              <a:cs typeface="Arial" charset="0"/>
            </a:endParaRPr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77825" y="685800"/>
            <a:ext cx="6102350" cy="3429000"/>
          </a:xfrm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vi-VN" altLang="en-US" smtClean="0"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8830714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220748" y="2840568"/>
            <a:ext cx="13835142" cy="196003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41496" y="5181600"/>
            <a:ext cx="11393647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72626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1452524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217878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290504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363131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435757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50838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5810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07765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63701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1007037" y="488951"/>
            <a:ext cx="6516307" cy="104013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9640" y="488951"/>
            <a:ext cx="19286120" cy="104013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08464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274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85742" y="5875867"/>
            <a:ext cx="13835142" cy="1816100"/>
          </a:xfrm>
        </p:spPr>
        <p:txBody>
          <a:bodyPr anchor="t"/>
          <a:lstStyle>
            <a:lvl1pPr algn="l">
              <a:defRPr sz="64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85742" y="3875618"/>
            <a:ext cx="13835142" cy="2000249"/>
          </a:xfrm>
        </p:spPr>
        <p:txBody>
          <a:bodyPr anchor="b"/>
          <a:lstStyle>
            <a:lvl1pPr marL="0" indent="0">
              <a:buNone/>
              <a:defRPr sz="3200">
                <a:solidFill>
                  <a:schemeClr val="tx1">
                    <a:tint val="75000"/>
                  </a:schemeClr>
                </a:solidFill>
              </a:defRPr>
            </a:lvl1pPr>
            <a:lvl2pPr marL="726262" indent="0">
              <a:buNone/>
              <a:defRPr sz="2900">
                <a:solidFill>
                  <a:schemeClr val="tx1">
                    <a:tint val="75000"/>
                  </a:schemeClr>
                </a:solidFill>
              </a:defRPr>
            </a:lvl2pPr>
            <a:lvl3pPr marL="1452524" indent="0">
              <a:buNone/>
              <a:defRPr sz="2500">
                <a:solidFill>
                  <a:schemeClr val="tx1">
                    <a:tint val="75000"/>
                  </a:schemeClr>
                </a:solidFill>
              </a:defRPr>
            </a:lvl3pPr>
            <a:lvl4pPr marL="2178787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4pPr>
            <a:lvl5pPr marL="2905049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5pPr>
            <a:lvl6pPr marL="3631311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6pPr>
            <a:lvl7pPr marL="4357573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7pPr>
            <a:lvl8pPr marL="5083835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8pPr>
            <a:lvl9pPr marL="5810098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324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9640" y="2844800"/>
            <a:ext cx="12899800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620717" y="2844800"/>
            <a:ext cx="12902627" cy="8045451"/>
          </a:xfrm>
        </p:spPr>
        <p:txBody>
          <a:bodyPr/>
          <a:lstStyle>
            <a:lvl1pPr>
              <a:defRPr sz="4400"/>
            </a:lvl1pPr>
            <a:lvl2pPr>
              <a:defRPr sz="3800"/>
            </a:lvl2pPr>
            <a:lvl3pPr>
              <a:defRPr sz="3200"/>
            </a:lvl3pPr>
            <a:lvl4pPr>
              <a:defRPr sz="2900"/>
            </a:lvl4pPr>
            <a:lvl5pPr>
              <a:defRPr sz="2900"/>
            </a:lvl5pPr>
            <a:lvl6pPr>
              <a:defRPr sz="2900"/>
            </a:lvl6pPr>
            <a:lvl7pPr>
              <a:defRPr sz="2900"/>
            </a:lvl7pPr>
            <a:lvl8pPr>
              <a:defRPr sz="2900"/>
            </a:lvl8pPr>
            <a:lvl9pPr>
              <a:defRPr sz="29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5892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046817"/>
            <a:ext cx="7191675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13832" y="2899833"/>
            <a:ext cx="7191675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8268307" y="2046817"/>
            <a:ext cx="7194500" cy="853016"/>
          </a:xfrm>
        </p:spPr>
        <p:txBody>
          <a:bodyPr anchor="b"/>
          <a:lstStyle>
            <a:lvl1pPr marL="0" indent="0">
              <a:buNone/>
              <a:defRPr sz="3800" b="1"/>
            </a:lvl1pPr>
            <a:lvl2pPr marL="726262" indent="0">
              <a:buNone/>
              <a:defRPr sz="3200" b="1"/>
            </a:lvl2pPr>
            <a:lvl3pPr marL="1452524" indent="0">
              <a:buNone/>
              <a:defRPr sz="2900" b="1"/>
            </a:lvl3pPr>
            <a:lvl4pPr marL="2178787" indent="0">
              <a:buNone/>
              <a:defRPr sz="2500" b="1"/>
            </a:lvl4pPr>
            <a:lvl5pPr marL="2905049" indent="0">
              <a:buNone/>
              <a:defRPr sz="2500" b="1"/>
            </a:lvl5pPr>
            <a:lvl6pPr marL="3631311" indent="0">
              <a:buNone/>
              <a:defRPr sz="2500" b="1"/>
            </a:lvl6pPr>
            <a:lvl7pPr marL="4357573" indent="0">
              <a:buNone/>
              <a:defRPr sz="2500" b="1"/>
            </a:lvl7pPr>
            <a:lvl8pPr marL="5083835" indent="0">
              <a:buNone/>
              <a:defRPr sz="2500" b="1"/>
            </a:lvl8pPr>
            <a:lvl9pPr marL="5810098" indent="0">
              <a:buNone/>
              <a:defRPr sz="25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8268307" y="2899833"/>
            <a:ext cx="7194500" cy="5268384"/>
          </a:xfrm>
        </p:spPr>
        <p:txBody>
          <a:bodyPr/>
          <a:lstStyle>
            <a:lvl1pPr>
              <a:defRPr sz="3800"/>
            </a:lvl1pPr>
            <a:lvl2pPr>
              <a:defRPr sz="3200"/>
            </a:lvl2pPr>
            <a:lvl3pPr>
              <a:defRPr sz="2900"/>
            </a:lvl3pPr>
            <a:lvl4pPr>
              <a:defRPr sz="2500"/>
            </a:lvl4pPr>
            <a:lvl5pPr>
              <a:defRPr sz="2500"/>
            </a:lvl5pPr>
            <a:lvl6pPr>
              <a:defRPr sz="2500"/>
            </a:lvl6pPr>
            <a:lvl7pPr>
              <a:defRPr sz="2500"/>
            </a:lvl7pPr>
            <a:lvl8pPr>
              <a:defRPr sz="2500"/>
            </a:lvl8pPr>
            <a:lvl9pPr>
              <a:defRPr sz="25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64485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90075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40738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13833" y="364067"/>
            <a:ext cx="5354902" cy="1549400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363713" y="364067"/>
            <a:ext cx="9099093" cy="7804151"/>
          </a:xfrm>
        </p:spPr>
        <p:txBody>
          <a:bodyPr/>
          <a:lstStyle>
            <a:lvl1pPr>
              <a:defRPr sz="5100"/>
            </a:lvl1pPr>
            <a:lvl2pPr>
              <a:defRPr sz="4400"/>
            </a:lvl2pPr>
            <a:lvl3pPr>
              <a:defRPr sz="3800"/>
            </a:lvl3pPr>
            <a:lvl4pPr>
              <a:defRPr sz="3200"/>
            </a:lvl4pPr>
            <a:lvl5pPr>
              <a:defRPr sz="3200"/>
            </a:lvl5pPr>
            <a:lvl6pPr>
              <a:defRPr sz="3200"/>
            </a:lvl6pPr>
            <a:lvl7pPr>
              <a:defRPr sz="3200"/>
            </a:lvl7pPr>
            <a:lvl8pPr>
              <a:defRPr sz="3200"/>
            </a:lvl8pPr>
            <a:lvl9pPr>
              <a:defRPr sz="32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13833" y="1913467"/>
            <a:ext cx="5354902" cy="6254751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49790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90335" y="6400800"/>
            <a:ext cx="9765983" cy="755651"/>
          </a:xfrm>
        </p:spPr>
        <p:txBody>
          <a:bodyPr anchor="b"/>
          <a:lstStyle>
            <a:lvl1pPr algn="l">
              <a:defRPr sz="32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190335" y="817033"/>
            <a:ext cx="9765983" cy="5486400"/>
          </a:xfrm>
        </p:spPr>
        <p:txBody>
          <a:bodyPr/>
          <a:lstStyle>
            <a:lvl1pPr marL="0" indent="0">
              <a:buNone/>
              <a:defRPr sz="5100"/>
            </a:lvl1pPr>
            <a:lvl2pPr marL="726262" indent="0">
              <a:buNone/>
              <a:defRPr sz="4400"/>
            </a:lvl2pPr>
            <a:lvl3pPr marL="1452524" indent="0">
              <a:buNone/>
              <a:defRPr sz="3800"/>
            </a:lvl3pPr>
            <a:lvl4pPr marL="2178787" indent="0">
              <a:buNone/>
              <a:defRPr sz="3200"/>
            </a:lvl4pPr>
            <a:lvl5pPr marL="2905049" indent="0">
              <a:buNone/>
              <a:defRPr sz="3200"/>
            </a:lvl5pPr>
            <a:lvl6pPr marL="3631311" indent="0">
              <a:buNone/>
              <a:defRPr sz="3200"/>
            </a:lvl6pPr>
            <a:lvl7pPr marL="4357573" indent="0">
              <a:buNone/>
              <a:defRPr sz="3200"/>
            </a:lvl7pPr>
            <a:lvl8pPr marL="5083835" indent="0">
              <a:buNone/>
              <a:defRPr sz="3200"/>
            </a:lvl8pPr>
            <a:lvl9pPr marL="5810098" indent="0">
              <a:buNone/>
              <a:defRPr sz="32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190335" y="7156451"/>
            <a:ext cx="9765983" cy="1073149"/>
          </a:xfrm>
        </p:spPr>
        <p:txBody>
          <a:bodyPr/>
          <a:lstStyle>
            <a:lvl1pPr marL="0" indent="0">
              <a:buNone/>
              <a:defRPr sz="2200"/>
            </a:lvl1pPr>
            <a:lvl2pPr marL="726262" indent="0">
              <a:buNone/>
              <a:defRPr sz="1900"/>
            </a:lvl2pPr>
            <a:lvl3pPr marL="1452524" indent="0">
              <a:buNone/>
              <a:defRPr sz="1600"/>
            </a:lvl3pPr>
            <a:lvl4pPr marL="2178787" indent="0">
              <a:buNone/>
              <a:defRPr sz="1400"/>
            </a:lvl4pPr>
            <a:lvl5pPr marL="2905049" indent="0">
              <a:buNone/>
              <a:defRPr sz="1400"/>
            </a:lvl5pPr>
            <a:lvl6pPr marL="3631311" indent="0">
              <a:buNone/>
              <a:defRPr sz="1400"/>
            </a:lvl6pPr>
            <a:lvl7pPr marL="4357573" indent="0">
              <a:buNone/>
              <a:defRPr sz="1400"/>
            </a:lvl7pPr>
            <a:lvl8pPr marL="5083835" indent="0">
              <a:buNone/>
              <a:defRPr sz="1400"/>
            </a:lvl8pPr>
            <a:lvl9pPr marL="5810098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99809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13832" y="366184"/>
            <a:ext cx="14648974" cy="1524000"/>
          </a:xfrm>
          <a:prstGeom prst="rect">
            <a:avLst/>
          </a:prstGeom>
        </p:spPr>
        <p:txBody>
          <a:bodyPr vert="horz" lIns="145252" tIns="72626" rIns="145252" bIns="72626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13832" y="2133601"/>
            <a:ext cx="14648974" cy="6034617"/>
          </a:xfrm>
          <a:prstGeom prst="rect">
            <a:avLst/>
          </a:prstGeom>
        </p:spPr>
        <p:txBody>
          <a:bodyPr vert="horz" lIns="145252" tIns="72626" rIns="145252" bIns="72626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13832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l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4B3276-3901-471F-8285-C92A8E75787C}" type="datetimeFigureOut">
              <a:rPr lang="en-US" smtClean="0"/>
              <a:t>23/8/2022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561185" y="8475134"/>
            <a:ext cx="5154269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ct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664924" y="8475134"/>
            <a:ext cx="3797882" cy="486833"/>
          </a:xfrm>
          <a:prstGeom prst="rect">
            <a:avLst/>
          </a:prstGeom>
        </p:spPr>
        <p:txBody>
          <a:bodyPr vert="horz" lIns="145252" tIns="72626" rIns="145252" bIns="72626" rtlCol="0" anchor="ctr"/>
          <a:lstStyle>
            <a:lvl1pPr algn="r">
              <a:defRPr sz="1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356E0E0-0191-4DF9-B347-48BEABCB12B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7901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1452524" rtl="0" eaLnBrk="1" latinLnBrk="0" hangingPunct="1">
        <a:spcBef>
          <a:spcPct val="0"/>
        </a:spcBef>
        <a:buNone/>
        <a:defRPr sz="70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544697" indent="-544697" algn="l" defTabSz="1452524" rtl="0" eaLnBrk="1" latinLnBrk="0" hangingPunct="1">
        <a:spcBef>
          <a:spcPct val="20000"/>
        </a:spcBef>
        <a:buFont typeface="Arial" pitchFamily="34" charset="0"/>
        <a:buChar char="•"/>
        <a:defRPr sz="5100" kern="1200">
          <a:solidFill>
            <a:schemeClr val="tx1"/>
          </a:solidFill>
          <a:latin typeface="+mn-lt"/>
          <a:ea typeface="+mn-ea"/>
          <a:cs typeface="+mn-cs"/>
        </a:defRPr>
      </a:lvl1pPr>
      <a:lvl2pPr marL="1180176" indent="-453914" algn="l" defTabSz="1452524" rtl="0" eaLnBrk="1" latinLnBrk="0" hangingPunct="1">
        <a:spcBef>
          <a:spcPct val="20000"/>
        </a:spcBef>
        <a:buFont typeface="Arial" pitchFamily="34" charset="0"/>
        <a:buChar char="–"/>
        <a:defRPr sz="4400" kern="1200">
          <a:solidFill>
            <a:schemeClr val="tx1"/>
          </a:solidFill>
          <a:latin typeface="+mn-lt"/>
          <a:ea typeface="+mn-ea"/>
          <a:cs typeface="+mn-cs"/>
        </a:defRPr>
      </a:lvl2pPr>
      <a:lvl3pPr marL="1815656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800" kern="1200">
          <a:solidFill>
            <a:schemeClr val="tx1"/>
          </a:solidFill>
          <a:latin typeface="+mn-lt"/>
          <a:ea typeface="+mn-ea"/>
          <a:cs typeface="+mn-cs"/>
        </a:defRPr>
      </a:lvl3pPr>
      <a:lvl4pPr marL="2541918" indent="-363131" algn="l" defTabSz="1452524" rtl="0" eaLnBrk="1" latinLnBrk="0" hangingPunct="1">
        <a:spcBef>
          <a:spcPct val="20000"/>
        </a:spcBef>
        <a:buFont typeface="Arial" pitchFamily="34" charset="0"/>
        <a:buChar char="–"/>
        <a:defRPr sz="3200" kern="1200">
          <a:solidFill>
            <a:schemeClr val="tx1"/>
          </a:solidFill>
          <a:latin typeface="+mn-lt"/>
          <a:ea typeface="+mn-ea"/>
          <a:cs typeface="+mn-cs"/>
        </a:defRPr>
      </a:lvl4pPr>
      <a:lvl5pPr marL="3268180" indent="-363131" algn="l" defTabSz="1452524" rtl="0" eaLnBrk="1" latinLnBrk="0" hangingPunct="1">
        <a:spcBef>
          <a:spcPct val="20000"/>
        </a:spcBef>
        <a:buFont typeface="Arial" pitchFamily="34" charset="0"/>
        <a:buChar char="»"/>
        <a:defRPr sz="3200" kern="1200">
          <a:solidFill>
            <a:schemeClr val="tx1"/>
          </a:solidFill>
          <a:latin typeface="+mn-lt"/>
          <a:ea typeface="+mn-ea"/>
          <a:cs typeface="+mn-cs"/>
        </a:defRPr>
      </a:lvl5pPr>
      <a:lvl6pPr marL="3994442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6pPr>
      <a:lvl7pPr marL="4720704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7pPr>
      <a:lvl8pPr marL="5446967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8pPr>
      <a:lvl9pPr marL="6173229" indent="-363131" algn="l" defTabSz="1452524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726262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452524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3pPr>
      <a:lvl4pPr marL="2178787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4pPr>
      <a:lvl5pPr marL="2905049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5pPr>
      <a:lvl6pPr marL="3631311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6pPr>
      <a:lvl7pPr marL="4357573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7pPr>
      <a:lvl8pPr marL="5083835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8pPr>
      <a:lvl9pPr marL="5810098" algn="l" defTabSz="1452524" rtl="0" eaLnBrk="1" latinLnBrk="0" hangingPunct="1">
        <a:defRPr sz="2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7" Type="http://schemas.openxmlformats.org/officeDocument/2006/relationships/image" Target="../media/image7.wmf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gif"/><Relationship Id="rId5" Type="http://schemas.openxmlformats.org/officeDocument/2006/relationships/image" Target="../media/image5.gif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7.xml"/><Relationship Id="rId1" Type="http://schemas.openxmlformats.org/officeDocument/2006/relationships/tags" Target="../tags/tag1.xml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 descr="POINSET3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35719" y="6544828"/>
            <a:ext cx="2921000" cy="2561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Text Box 3"/>
          <p:cNvSpPr txBox="1">
            <a:spLocks noChangeArrowheads="1"/>
          </p:cNvSpPr>
          <p:nvPr/>
        </p:nvSpPr>
        <p:spPr bwMode="auto">
          <a:xfrm>
            <a:off x="3197197" y="723901"/>
            <a:ext cx="10037260" cy="684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altLang="en-US" sz="3500" b="1">
                <a:solidFill>
                  <a:srgbClr val="FF0066"/>
                </a:solidFill>
                <a:latin typeface="Times New Roman" pitchFamily="18" charset="0"/>
              </a:rPr>
              <a:t>TRƯỜNG TIỂU HỌC </a:t>
            </a:r>
            <a:r>
              <a:rPr lang="en-US" altLang="en-US" sz="3500" b="1" smtClean="0">
                <a:solidFill>
                  <a:srgbClr val="FF0066"/>
                </a:solidFill>
                <a:latin typeface="Times New Roman" pitchFamily="18" charset="0"/>
              </a:rPr>
              <a:t>……</a:t>
            </a:r>
            <a:endParaRPr lang="en-US" altLang="en-US" sz="3500" b="1">
              <a:solidFill>
                <a:srgbClr val="FF0066"/>
              </a:solidFill>
              <a:latin typeface="Times New Roman" pitchFamily="18" charset="0"/>
            </a:endParaRPr>
          </a:p>
        </p:txBody>
      </p:sp>
      <p:sp>
        <p:nvSpPr>
          <p:cNvPr id="10" name="Text Box 14"/>
          <p:cNvSpPr txBox="1">
            <a:spLocks noChangeArrowheads="1"/>
          </p:cNvSpPr>
          <p:nvPr/>
        </p:nvSpPr>
        <p:spPr bwMode="auto">
          <a:xfrm>
            <a:off x="1889919" y="4343401"/>
            <a:ext cx="12667193" cy="182247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1800"/>
              </a:spcBef>
              <a:defRPr/>
            </a:pP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Môn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Toán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4000" b="1" dirty="0" err="1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40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3</a:t>
            </a:r>
          </a:p>
          <a:p>
            <a:pPr algn="ctr" eaLnBrk="1" hangingPunct="1">
              <a:spcBef>
                <a:spcPts val="1800"/>
              </a:spcBef>
              <a:defRPr/>
            </a:pPr>
            <a:r>
              <a:rPr lang="en-US" sz="5400" b="1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BÀI 42: ÔN TẬP BIỂU THỨC SỐ (T1)</a:t>
            </a:r>
            <a:endParaRPr lang="en-US" sz="54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Text Box 17"/>
          <p:cNvSpPr txBox="1">
            <a:spLocks noChangeArrowheads="1"/>
          </p:cNvSpPr>
          <p:nvPr/>
        </p:nvSpPr>
        <p:spPr bwMode="auto">
          <a:xfrm>
            <a:off x="2480250" y="2057400"/>
            <a:ext cx="11471154" cy="1992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CHÀO MỪNG QUÝ THẦY </a:t>
            </a: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CÔ</a:t>
            </a:r>
          </a:p>
          <a:p>
            <a:pPr algn="ctr" eaLnBrk="1" hangingPunct="1">
              <a:spcBef>
                <a:spcPts val="0"/>
              </a:spcBef>
              <a:defRPr/>
            </a:pPr>
            <a:r>
              <a:rPr lang="en-US" sz="6000" b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VỀ </a:t>
            </a:r>
            <a:r>
              <a:rPr lang="en-US" sz="6000" b="1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DỰ GIỜ THĂM LỚP</a:t>
            </a:r>
          </a:p>
        </p:txBody>
      </p:sp>
      <p:pic>
        <p:nvPicPr>
          <p:cNvPr id="12" name="Picture 22" descr="bd21315_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0079" y="6229986"/>
            <a:ext cx="5616086" cy="204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3" name="Straight Connector 12"/>
          <p:cNvCxnSpPr/>
          <p:nvPr/>
        </p:nvCxnSpPr>
        <p:spPr>
          <a:xfrm flipV="1">
            <a:off x="5407784" y="1447800"/>
            <a:ext cx="5985862" cy="0"/>
          </a:xfrm>
          <a:prstGeom prst="line">
            <a:avLst/>
          </a:prstGeom>
          <a:ln>
            <a:solidFill>
              <a:srgbClr val="FF0066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pic>
        <p:nvPicPr>
          <p:cNvPr id="14" name="Picture 7" descr="BƯỚM 58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08424">
            <a:off x="12320469" y="6753274"/>
            <a:ext cx="1162751" cy="151624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5" name="Picture 8" descr="animal-14[1]"/>
          <p:cNvPicPr>
            <a:picLocks noChangeAspect="1" noChangeArrowheads="1" noCrop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7220" flipH="1">
            <a:off x="2566233" y="5944174"/>
            <a:ext cx="1069334" cy="7779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" name="Picture 5" descr="POINSET2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5400000">
            <a:off x="14692416" y="-109904"/>
            <a:ext cx="1382714" cy="16533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5625731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repeatCount="1000000" accel="36000" decel="2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475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0000FF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7" presetID="21" presetClass="emph" presetSubtype="0" repeatCount="20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hsl" dir="cw">
                                      <p:cBhvr override="childStyle">
                                        <p:cTn id="8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9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animClr clrSpc="hsl" dir="cw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by>
                                        <p:hsl h="7200000" s="0" l="0"/>
                                      </p:by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1" grpId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617134" y="10414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42: ÔN TẬP BIỂU THỨC SỐ (T1)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70819" y="1752600"/>
            <a:ext cx="6264943" cy="681454"/>
            <a:chOff x="1470819" y="1943100"/>
            <a:chExt cx="6264943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1</a:t>
                </a:r>
                <a:endParaRPr lang="en-US" sz="3600" b="1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5617243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Tính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của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.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100980" y="2578538"/>
            <a:ext cx="46088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a)731 -  680 + 19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8142161" y="2600661"/>
            <a:ext cx="46088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63 x 2 : 7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2118519" y="3437001"/>
            <a:ext cx="46088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14 x 6 - 29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8142161" y="3583944"/>
            <a:ext cx="460889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348 + 84 : 6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026008" y="4648200"/>
            <a:ext cx="5709753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a)731 -  680 + 19 = 51 + 19</a:t>
            </a:r>
          </a:p>
          <a:p>
            <a:pPr algn="just"/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    = 70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8748649" y="4648200"/>
            <a:ext cx="6019070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b) 63 x 2 : 7 = 126 : 7</a:t>
            </a:r>
          </a:p>
          <a:p>
            <a:pPr algn="just"/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= 18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100980" y="5910084"/>
            <a:ext cx="5432336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c) 14 x 6 – 29 = 84 – 29</a:t>
            </a:r>
          </a:p>
          <a:p>
            <a:pPr algn="just"/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= 55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8661537" y="5958678"/>
            <a:ext cx="572518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d) 348 + 84 : 6 = 348 + 14</a:t>
            </a:r>
          </a:p>
          <a:p>
            <a:pPr algn="just"/>
            <a:r>
              <a: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                      = 362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656502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4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29" dur="2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41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5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/>
      <p:bldP spid="23" grpId="0"/>
      <p:bldP spid="24" grpId="0"/>
      <p:bldP spid="25" grpId="0"/>
      <p:bldP spid="17" grpId="0"/>
      <p:bldP spid="18" grpId="0"/>
      <p:bldP spid="19" grpId="0"/>
      <p:bldP spid="20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617134" y="10414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42: ÔN TẬP BIỂU THỨC SỐ (T1)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70819" y="1752600"/>
            <a:ext cx="14135101" cy="1266230"/>
            <a:chOff x="1470819" y="1943100"/>
            <a:chExt cx="14135101" cy="1266230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2</a:t>
                </a:r>
                <a:endPara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20" y="1947446"/>
              <a:ext cx="13487400" cy="126188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just"/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gạo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cân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nặng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30 kg,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mỗi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ngô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cân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nặng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45kg.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Hỏi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3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gạo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và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1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ngô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cân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nặng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bao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nhiêu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ki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lô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– gam?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13" name="Rectangle 12"/>
          <p:cNvSpPr/>
          <p:nvPr/>
        </p:nvSpPr>
        <p:spPr>
          <a:xfrm>
            <a:off x="3505994" y="3352800"/>
            <a:ext cx="8137525" cy="378565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40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4000" b="1" dirty="0" err="1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4000" b="1" dirty="0" smtClean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4000" b="1" dirty="0" err="1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r>
              <a:rPr lang="en-US" sz="4000" b="1" dirty="0">
                <a:solidFill>
                  <a:srgbClr val="008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4000" dirty="0">
              <a:solidFill>
                <a:srgbClr val="00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bao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kg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 x 3 = 90 (kg)</a:t>
            </a:r>
          </a:p>
          <a:p>
            <a:pPr algn="ctr"/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gạo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ngô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4000" dirty="0" smtClean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kg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ctr"/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90 + 45 = 135 (kg)</a:t>
            </a:r>
          </a:p>
          <a:p>
            <a:pPr algn="ctr"/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4000" dirty="0">
                <a:solidFill>
                  <a:srgbClr val="00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135 kg</a:t>
            </a:r>
            <a:endParaRPr lang="en-US" sz="4000" b="0" i="0" dirty="0">
              <a:solidFill>
                <a:srgbClr val="000000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423648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>
        <p14:prism isContent="1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617134" y="10414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42: ÔN TẬP BIỂU THỨC SỐ (T1)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70819" y="1752600"/>
            <a:ext cx="11853012" cy="681454"/>
            <a:chOff x="1470819" y="1943100"/>
            <a:chExt cx="11853012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3</a:t>
                </a:r>
                <a:endPara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1205312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Những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biểu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thức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nào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dưới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đây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có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giá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trị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lớn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hơn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80?.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1026" name="Picture 2" descr="Toán lớp 3 trang 116, 117 Bài 42: Ôn tập biểu thức số | Kết nối tri thứ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2125" y="3124200"/>
            <a:ext cx="11217714" cy="5257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l 12"/>
          <p:cNvSpPr/>
          <p:nvPr/>
        </p:nvSpPr>
        <p:spPr>
          <a:xfrm>
            <a:off x="5395119" y="2743200"/>
            <a:ext cx="762000" cy="76200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FF0000"/>
                </a:solidFill>
              </a:rPr>
              <a:t>80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5" name="Oval 14"/>
          <p:cNvSpPr/>
          <p:nvPr/>
        </p:nvSpPr>
        <p:spPr>
          <a:xfrm>
            <a:off x="10119519" y="2895600"/>
            <a:ext cx="990600" cy="83820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FF0000"/>
                </a:solidFill>
              </a:rPr>
              <a:t>100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4331799" y="4838700"/>
            <a:ext cx="762000" cy="76200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FF0000"/>
                </a:solidFill>
              </a:rPr>
              <a:t>90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7905272" y="6324600"/>
            <a:ext cx="762000" cy="76200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FF0000"/>
                </a:solidFill>
              </a:rPr>
              <a:t>70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1262519" y="4953000"/>
            <a:ext cx="914400" cy="762000"/>
          </a:xfrm>
          <a:prstGeom prst="ellipse">
            <a:avLst/>
          </a:prstGeom>
          <a:solidFill>
            <a:schemeClr val="bg1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400" b="1" smtClean="0">
                <a:solidFill>
                  <a:srgbClr val="FF0000"/>
                </a:solidFill>
              </a:rPr>
              <a:t>120</a:t>
            </a:r>
            <a:endParaRPr lang="en-US" sz="2400" b="1">
              <a:solidFill>
                <a:srgbClr val="FF0000"/>
              </a:solidFill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8748649" y="2819400"/>
            <a:ext cx="3580670" cy="21336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Rounded Rectangle 19"/>
          <p:cNvSpPr/>
          <p:nvPr/>
        </p:nvSpPr>
        <p:spPr>
          <a:xfrm>
            <a:off x="2712134" y="4838700"/>
            <a:ext cx="3810000" cy="1828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Rounded Rectangle 21"/>
          <p:cNvSpPr/>
          <p:nvPr/>
        </p:nvSpPr>
        <p:spPr>
          <a:xfrm>
            <a:off x="9934173" y="4953000"/>
            <a:ext cx="3810000" cy="1828800"/>
          </a:xfrm>
          <a:prstGeom prst="roundRect">
            <a:avLst/>
          </a:pr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236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5" grpId="0" animBg="1"/>
      <p:bldP spid="16" grpId="0" animBg="1"/>
      <p:bldP spid="17" grpId="0" animBg="1"/>
      <p:bldP spid="18" grpId="0" animBg="1"/>
      <p:bldP spid="14" grpId="0" animBg="1"/>
      <p:bldP spid="20" grpId="0" animBg="1"/>
      <p:bldP spid="22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"/>
          <p:cNvGrpSpPr/>
          <p:nvPr/>
        </p:nvGrpSpPr>
        <p:grpSpPr>
          <a:xfrm>
            <a:off x="5007280" y="111473"/>
            <a:ext cx="6255239" cy="992290"/>
            <a:chOff x="4539228" y="172432"/>
            <a:chExt cx="6149694" cy="992290"/>
          </a:xfrm>
        </p:grpSpPr>
        <p:grpSp>
          <p:nvGrpSpPr>
            <p:cNvPr id="3" name="Group 2"/>
            <p:cNvGrpSpPr/>
            <p:nvPr/>
          </p:nvGrpSpPr>
          <p:grpSpPr>
            <a:xfrm>
              <a:off x="4539228" y="172432"/>
              <a:ext cx="6149694" cy="992290"/>
              <a:chOff x="4539228" y="172432"/>
              <a:chExt cx="6149694" cy="992290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4539228" y="172432"/>
                <a:ext cx="6149694" cy="5847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200" smtClean="0">
                    <a:solidFill>
                      <a:srgbClr val="0000CC"/>
                    </a:solidFill>
                    <a:latin typeface="Times New Roman" pitchFamily="18" charset="0"/>
                    <a:cs typeface="Times New Roman" pitchFamily="18" charset="0"/>
                  </a:rPr>
                  <a:t>Thứ……ngày…..tháng…..năm…….</a:t>
                </a:r>
                <a:endParaRPr lang="en-US" sz="3200">
                  <a:solidFill>
                    <a:srgbClr val="0000CC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  <p:sp>
            <p:nvSpPr>
              <p:cNvPr id="6" name="TextBox 5"/>
              <p:cNvSpPr txBox="1"/>
              <p:nvPr/>
            </p:nvSpPr>
            <p:spPr>
              <a:xfrm>
                <a:off x="7022642" y="641502"/>
                <a:ext cx="1194827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2800" b="1" smtClean="0">
                    <a:solidFill>
                      <a:srgbClr val="FF0066"/>
                    </a:solidFill>
                    <a:latin typeface="Times New Roman" pitchFamily="18" charset="0"/>
                    <a:cs typeface="Times New Roman" pitchFamily="18" charset="0"/>
                  </a:rPr>
                  <a:t>TOÁN</a:t>
                </a:r>
                <a:endParaRPr lang="en-US" sz="2800" b="1">
                  <a:solidFill>
                    <a:srgbClr val="FF0066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cxnSp>
          <p:nvCxnSpPr>
            <p:cNvPr id="4" name="Straight Connector 3"/>
            <p:cNvCxnSpPr/>
            <p:nvPr/>
          </p:nvCxnSpPr>
          <p:spPr>
            <a:xfrm>
              <a:off x="7153434" y="1085354"/>
              <a:ext cx="898971" cy="0"/>
            </a:xfrm>
            <a:prstGeom prst="line">
              <a:avLst/>
            </a:prstGeom>
            <a:ln>
              <a:solidFill>
                <a:srgbClr val="FF0066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  <p:sp>
        <p:nvSpPr>
          <p:cNvPr id="7" name="Text Box 14"/>
          <p:cNvSpPr txBox="1">
            <a:spLocks noChangeArrowheads="1"/>
          </p:cNvSpPr>
          <p:nvPr/>
        </p:nvSpPr>
        <p:spPr bwMode="auto">
          <a:xfrm>
            <a:off x="4617134" y="1041400"/>
            <a:ext cx="7026385" cy="57597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lIns="143689" tIns="71844" rIns="143689" bIns="71844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pPr algn="ctr" eaLnBrk="1" hangingPunct="1">
              <a:spcBef>
                <a:spcPts val="0"/>
              </a:spcBef>
              <a:defRPr/>
            </a:pPr>
            <a:r>
              <a:rPr lang="en-US" sz="2800" b="1" dirty="0" err="1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Bài</a:t>
            </a:r>
            <a:r>
              <a:rPr lang="en-US" sz="2800" b="1" dirty="0" smtClean="0">
                <a:solidFill>
                  <a:srgbClr val="0000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</a:rPr>
              <a:t> 42: ÔN TẬP BIỂU THỨC SỐ (T1)</a:t>
            </a:r>
          </a:p>
        </p:txBody>
      </p:sp>
      <p:grpSp>
        <p:nvGrpSpPr>
          <p:cNvPr id="12" name="Group 11"/>
          <p:cNvGrpSpPr/>
          <p:nvPr/>
        </p:nvGrpSpPr>
        <p:grpSpPr>
          <a:xfrm>
            <a:off x="1470819" y="1752600"/>
            <a:ext cx="2456208" cy="681454"/>
            <a:chOff x="1470819" y="1943100"/>
            <a:chExt cx="2456208" cy="681454"/>
          </a:xfrm>
        </p:grpSpPr>
        <p:grpSp>
          <p:nvGrpSpPr>
            <p:cNvPr id="10" name="Group 9"/>
            <p:cNvGrpSpPr/>
            <p:nvPr/>
          </p:nvGrpSpPr>
          <p:grpSpPr>
            <a:xfrm>
              <a:off x="1470819" y="1943100"/>
              <a:ext cx="533400" cy="646331"/>
              <a:chOff x="1737519" y="1943100"/>
              <a:chExt cx="533400" cy="646331"/>
            </a:xfrm>
          </p:grpSpPr>
          <p:sp>
            <p:nvSpPr>
              <p:cNvPr id="8" name="Oval 7"/>
              <p:cNvSpPr/>
              <p:nvPr/>
            </p:nvSpPr>
            <p:spPr>
              <a:xfrm>
                <a:off x="1737519" y="2019300"/>
                <a:ext cx="533400" cy="533400"/>
              </a:xfrm>
              <a:prstGeom prst="ellipse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solidFill>
                  <a:schemeClr val="accent4">
                    <a:lumMod val="40000"/>
                    <a:lumOff val="6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b="1"/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1804609" y="1943100"/>
                <a:ext cx="415498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3600" b="1" dirty="0" smtClean="0">
                    <a:solidFill>
                      <a:srgbClr val="FF0000"/>
                    </a:solidFill>
                    <a:latin typeface="Times New Roman" pitchFamily="18" charset="0"/>
                    <a:cs typeface="Times New Roman" pitchFamily="18" charset="0"/>
                  </a:rPr>
                  <a:t>5</a:t>
                </a:r>
                <a:endParaRPr lang="en-US" sz="3600" b="1" dirty="0">
                  <a:solidFill>
                    <a:srgbClr val="FF0000"/>
                  </a:solidFill>
                  <a:latin typeface="Times New Roman" pitchFamily="18" charset="0"/>
                  <a:cs typeface="Times New Roman" pitchFamily="18" charset="0"/>
                </a:endParaRPr>
              </a:p>
            </p:txBody>
          </p:sp>
        </p:grpSp>
        <p:sp>
          <p:nvSpPr>
            <p:cNvPr id="11" name="TextBox 10"/>
            <p:cNvSpPr txBox="1"/>
            <p:nvPr/>
          </p:nvSpPr>
          <p:spPr>
            <a:xfrm>
              <a:off x="2118519" y="1947446"/>
              <a:ext cx="1808508" cy="67710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Đố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en-US" sz="3800" b="1" dirty="0" err="1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em</a:t>
              </a:r>
              <a:r>
                <a:rPr lang="en-US" sz="3800" b="1" dirty="0" smtClean="0">
                  <a:solidFill>
                    <a:srgbClr val="0000FF"/>
                  </a:solidFill>
                  <a:latin typeface="Times New Roman" pitchFamily="18" charset="0"/>
                  <a:cs typeface="Times New Roman" pitchFamily="18" charset="0"/>
                </a:rPr>
                <a:t> !</a:t>
              </a:r>
              <a:endParaRPr lang="en-US" sz="38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22" name="TextBox 21"/>
          <p:cNvSpPr txBox="1"/>
          <p:nvPr/>
        </p:nvSpPr>
        <p:spPr>
          <a:xfrm>
            <a:off x="2100979" y="2578538"/>
            <a:ext cx="11218940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3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Chọn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“+; -” </a:t>
            </a:r>
            <a:r>
              <a:rPr lang="en-US" sz="3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thích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hợp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thay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8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dấu</a:t>
            </a:r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 “ ?”.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3" name="TextBox 22"/>
          <p:cNvSpPr txBox="1"/>
          <p:nvPr/>
        </p:nvSpPr>
        <p:spPr>
          <a:xfrm>
            <a:off x="2906869" y="4216806"/>
            <a:ext cx="3250250" cy="677108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just"/>
            <a:r>
              <a:rPr lang="en-US" sz="3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5      5     5 = 5</a:t>
            </a:r>
            <a:endParaRPr lang="en-US" sz="3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3413919" y="4364860"/>
            <a:ext cx="381000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4" name="Rounded Rectangle 13"/>
          <p:cNvSpPr/>
          <p:nvPr/>
        </p:nvSpPr>
        <p:spPr>
          <a:xfrm>
            <a:off x="4315149" y="4364860"/>
            <a:ext cx="391364" cy="381000"/>
          </a:xfrm>
          <a:prstGeom prst="round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651919" y="5334000"/>
            <a:ext cx="8137525" cy="1938992"/>
          </a:xfrm>
          <a:prstGeom prst="rect">
            <a:avLst/>
          </a:prstGeom>
        </p:spPr>
        <p:txBody>
          <a:bodyPr>
            <a:spAutoFit/>
          </a:bodyPr>
          <a:lstStyle/>
          <a:p>
            <a:pPr algn="just"/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Em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thực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hiện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 + 5 - 5 = 10 – 5 = 5</a:t>
            </a:r>
          </a:p>
          <a:p>
            <a:pPr algn="just"/>
            <a:r>
              <a:rPr 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5 - 5 + 5 = 0 + 5 = 5</a:t>
            </a:r>
            <a:endParaRPr lang="en-US" sz="4000" b="1" i="0" dirty="0">
              <a:solidFill>
                <a:srgbClr val="0000FF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2564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Anh dep 10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8193" y="388938"/>
            <a:ext cx="14920252" cy="8755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WordArt 3"/>
          <p:cNvSpPr>
            <a:spLocks noChangeArrowheads="1" noChangeShapeType="1" noTextEdit="1"/>
          </p:cNvSpPr>
          <p:nvPr/>
        </p:nvSpPr>
        <p:spPr bwMode="auto">
          <a:xfrm>
            <a:off x="209917" y="3657600"/>
            <a:ext cx="15617822" cy="1582738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XIN CHÂN THÀNH CẢM ƠN </a:t>
            </a:r>
          </a:p>
          <a:p>
            <a:pPr algn="ctr"/>
            <a:r>
              <a:rPr lang="vi-VN" sz="5700" kern="10">
                <a:ln w="19050">
                  <a:solidFill>
                    <a:srgbClr val="FFFF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Arial"/>
                <a:cs typeface="Arial"/>
              </a:rPr>
              <a:t>QUÝ THẦY CÔ GIÁO VÀ CÁC EM</a:t>
            </a:r>
            <a:endParaRPr lang="en-US" sz="5700" kern="10">
              <a:ln w="19050">
                <a:solidFill>
                  <a:srgbClr val="FFFF00"/>
                </a:solidFill>
                <a:round/>
                <a:headEnd/>
                <a:tailEnd/>
              </a:ln>
              <a:solidFill>
                <a:srgbClr val="FF0000"/>
              </a:solidFill>
              <a:effectLst>
                <a:outerShdw dist="35921" dir="2700000" algn="ctr" rotWithShape="0">
                  <a:srgbClr val="990000"/>
                </a:outerShdw>
              </a:effectLst>
              <a:latin typeface="Arial"/>
              <a:cs typeface="Arial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9337085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 animBg="1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PPSNARRATION" val="23,1047787239,C:\Users\Tailieu\Documents\Bai giang duong truong son_pptx\Media.ppcx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791</TotalTime>
  <Words>340</Words>
  <Application>Microsoft Office PowerPoint</Application>
  <PresentationFormat>Custom</PresentationFormat>
  <Paragraphs>58</Paragraphs>
  <Slides>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115</cp:revision>
  <dcterms:created xsi:type="dcterms:W3CDTF">2022-07-10T01:37:20Z</dcterms:created>
  <dcterms:modified xsi:type="dcterms:W3CDTF">2022-08-23T08:42:52Z</dcterms:modified>
</cp:coreProperties>
</file>