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427" r:id="rId2"/>
    <p:sldId id="430" r:id="rId3"/>
    <p:sldId id="432" r:id="rId4"/>
    <p:sldId id="434" r:id="rId5"/>
    <p:sldId id="438" r:id="rId6"/>
    <p:sldId id="439" r:id="rId7"/>
    <p:sldId id="431" r:id="rId8"/>
  </p:sldIdLst>
  <p:sldSz cx="16276638" cy="9144000"/>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928" userDrawn="1">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7C80"/>
    <a:srgbClr val="FF0066"/>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9274" autoAdjust="0"/>
  </p:normalViewPr>
  <p:slideViewPr>
    <p:cSldViewPr>
      <p:cViewPr varScale="1">
        <p:scale>
          <a:sx n="45" d="100"/>
          <a:sy n="45" d="100"/>
        </p:scale>
        <p:origin x="900" y="48"/>
      </p:cViewPr>
      <p:guideLst>
        <p:guide orient="horz" pos="2928"/>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538D63-9662-43C1-A6BC-69EC1BA71C62}"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655AEA38-E71A-443C-AAE4-819BEC5FB781}">
      <dgm:prSet phldrT="[Text]" custT="1"/>
      <dgm:spPr/>
      <dgm:t>
        <a:bodyPr/>
        <a:lstStyle/>
        <a:p>
          <a:r>
            <a:rPr lang="en-US" sz="3200">
              <a:solidFill>
                <a:srgbClr val="0000CC"/>
              </a:solidFill>
              <a:latin typeface="Times New Roman" panose="02020603050405020304" pitchFamily="18" charset="0"/>
              <a:cs typeface="Times New Roman" panose="02020603050405020304" pitchFamily="18" charset="0"/>
            </a:rPr>
            <a:t>Thực vật và động vật</a:t>
          </a:r>
        </a:p>
      </dgm:t>
    </dgm:pt>
    <dgm:pt modelId="{A96466EB-2264-4EE5-A72F-2D19C9A7AD92}" type="parTrans" cxnId="{DABBDD37-B00C-4A08-B707-FFAC894714CD}">
      <dgm:prSet/>
      <dgm:spPr/>
      <dgm:t>
        <a:bodyPr/>
        <a:lstStyle/>
        <a:p>
          <a:endParaRPr lang="en-US"/>
        </a:p>
      </dgm:t>
    </dgm:pt>
    <dgm:pt modelId="{E49A1D48-8F7F-4B8F-A50F-ED8DB8F69593}" type="sibTrans" cxnId="{DABBDD37-B00C-4A08-B707-FFAC894714CD}">
      <dgm:prSet/>
      <dgm:spPr/>
      <dgm:t>
        <a:bodyPr/>
        <a:lstStyle/>
        <a:p>
          <a:endParaRPr lang="en-US"/>
        </a:p>
      </dgm:t>
    </dgm:pt>
    <dgm:pt modelId="{F628A31E-AFB7-41F5-95A0-034B5F3EB1F5}">
      <dgm:prSet phldrT="[Text]" custT="1"/>
      <dgm:spPr/>
      <dgm:t>
        <a:bodyPr/>
        <a:lstStyle/>
        <a:p>
          <a:r>
            <a:rPr lang="en-US" sz="2800">
              <a:solidFill>
                <a:srgbClr val="0000CC"/>
              </a:solidFill>
              <a:latin typeface="Times New Roman" panose="02020603050405020304" pitchFamily="18" charset="0"/>
              <a:cs typeface="Times New Roman" panose="02020603050405020304" pitchFamily="18" charset="0"/>
            </a:rPr>
            <a:t>Các bộ phận của thực vật và chức năng</a:t>
          </a:r>
        </a:p>
      </dgm:t>
    </dgm:pt>
    <dgm:pt modelId="{1BD34E6B-5457-46DD-925F-C52D41117703}" type="parTrans" cxnId="{8611B507-81F3-4894-99BA-6A9042E046B7}">
      <dgm:prSet/>
      <dgm:spPr/>
      <dgm:t>
        <a:bodyPr/>
        <a:lstStyle/>
        <a:p>
          <a:endParaRPr lang="en-US"/>
        </a:p>
      </dgm:t>
    </dgm:pt>
    <dgm:pt modelId="{B7FE7DAD-4000-4C9B-B3C7-87343BC53698}" type="sibTrans" cxnId="{8611B507-81F3-4894-99BA-6A9042E046B7}">
      <dgm:prSet/>
      <dgm:spPr/>
      <dgm:t>
        <a:bodyPr/>
        <a:lstStyle/>
        <a:p>
          <a:endParaRPr lang="en-US"/>
        </a:p>
      </dgm:t>
    </dgm:pt>
    <dgm:pt modelId="{7AC1E402-FFE7-4E68-8DEA-23A6472AC329}">
      <dgm:prSet phldrT="[Text]" custT="1"/>
      <dgm:spPr/>
      <dgm:t>
        <a:bodyPr/>
        <a:lstStyle/>
        <a:p>
          <a:r>
            <a:rPr lang="en-US" sz="2800">
              <a:solidFill>
                <a:srgbClr val="0000CC"/>
              </a:solidFill>
              <a:latin typeface="Times New Roman" panose="02020603050405020304" pitchFamily="18" charset="0"/>
              <a:cs typeface="Times New Roman" panose="02020603050405020304" pitchFamily="18" charset="0"/>
            </a:rPr>
            <a:t>Các bộ phận của động vật và chức năng</a:t>
          </a:r>
        </a:p>
      </dgm:t>
    </dgm:pt>
    <dgm:pt modelId="{22CFC091-DE4E-4459-9DC1-F0A06B347315}" type="parTrans" cxnId="{EEB9B281-D880-4127-8A1B-FBCD8ADE7D22}">
      <dgm:prSet/>
      <dgm:spPr/>
      <dgm:t>
        <a:bodyPr/>
        <a:lstStyle/>
        <a:p>
          <a:endParaRPr lang="en-US"/>
        </a:p>
      </dgm:t>
    </dgm:pt>
    <dgm:pt modelId="{489E7E42-85D7-4941-8E08-9CABFAC10100}" type="sibTrans" cxnId="{EEB9B281-D880-4127-8A1B-FBCD8ADE7D22}">
      <dgm:prSet/>
      <dgm:spPr/>
      <dgm:t>
        <a:bodyPr/>
        <a:lstStyle/>
        <a:p>
          <a:endParaRPr lang="en-US"/>
        </a:p>
      </dgm:t>
    </dgm:pt>
    <dgm:pt modelId="{DE36145E-B52F-4369-852C-76E0C7CD943B}">
      <dgm:prSet phldrT="[Text]" custT="1"/>
      <dgm:spPr/>
      <dgm:t>
        <a:bodyPr/>
        <a:lstStyle/>
        <a:p>
          <a:r>
            <a:rPr lang="en-US" sz="2800">
              <a:solidFill>
                <a:srgbClr val="0000CC"/>
              </a:solidFill>
              <a:latin typeface="Times New Roman" panose="02020603050405020304" pitchFamily="18" charset="0"/>
              <a:cs typeface="Times New Roman" panose="02020603050405020304" pitchFamily="18" charset="0"/>
            </a:rPr>
            <a:t>Sử dụng hợp lí thực vật và động vật</a:t>
          </a:r>
        </a:p>
      </dgm:t>
    </dgm:pt>
    <dgm:pt modelId="{C0FC1F8B-13DA-4106-9840-650286C6AEC3}" type="parTrans" cxnId="{3CFC272D-0870-49C8-87FD-94D6222E0BD5}">
      <dgm:prSet/>
      <dgm:spPr/>
      <dgm:t>
        <a:bodyPr/>
        <a:lstStyle/>
        <a:p>
          <a:endParaRPr lang="en-US"/>
        </a:p>
      </dgm:t>
    </dgm:pt>
    <dgm:pt modelId="{389D308D-32AE-4898-955B-782413B433FD}" type="sibTrans" cxnId="{3CFC272D-0870-49C8-87FD-94D6222E0BD5}">
      <dgm:prSet/>
      <dgm:spPr/>
      <dgm:t>
        <a:bodyPr/>
        <a:lstStyle/>
        <a:p>
          <a:endParaRPr lang="en-US"/>
        </a:p>
      </dgm:t>
    </dgm:pt>
    <dgm:pt modelId="{83D64FA9-4A57-40C4-BEE7-E7B2EBBBC00C}" type="pres">
      <dgm:prSet presAssocID="{B4538D63-9662-43C1-A6BC-69EC1BA71C62}" presName="Name0" presStyleCnt="0">
        <dgm:presLayoutVars>
          <dgm:chMax val="1"/>
          <dgm:chPref val="1"/>
          <dgm:dir/>
          <dgm:animOne val="branch"/>
          <dgm:animLvl val="lvl"/>
        </dgm:presLayoutVars>
      </dgm:prSet>
      <dgm:spPr/>
    </dgm:pt>
    <dgm:pt modelId="{74AC7266-4550-4C8C-9992-089F5A6A1723}" type="pres">
      <dgm:prSet presAssocID="{655AEA38-E71A-443C-AAE4-819BEC5FB781}" presName="singleCycle" presStyleCnt="0"/>
      <dgm:spPr/>
    </dgm:pt>
    <dgm:pt modelId="{B75C3243-7F8E-4E2A-A929-463AF16BD7AB}" type="pres">
      <dgm:prSet presAssocID="{655AEA38-E71A-443C-AAE4-819BEC5FB781}" presName="singleCenter" presStyleLbl="node1" presStyleIdx="0" presStyleCnt="4" custScaleX="145796" custScaleY="117013" custLinFactNeighborX="-494" custLinFactNeighborY="-13479">
        <dgm:presLayoutVars>
          <dgm:chMax val="7"/>
          <dgm:chPref val="7"/>
        </dgm:presLayoutVars>
      </dgm:prSet>
      <dgm:spPr/>
    </dgm:pt>
    <dgm:pt modelId="{C31EE042-BA24-4A9A-B25E-735D397F4CB8}" type="pres">
      <dgm:prSet presAssocID="{1BD34E6B-5457-46DD-925F-C52D41117703}" presName="Name56" presStyleLbl="parChTrans1D2" presStyleIdx="0" presStyleCnt="3"/>
      <dgm:spPr/>
    </dgm:pt>
    <dgm:pt modelId="{3964BAC8-0401-478D-AFBA-95BA97B1D7C0}" type="pres">
      <dgm:prSet presAssocID="{F628A31E-AFB7-41F5-95A0-034B5F3EB1F5}" presName="text0" presStyleLbl="node1" presStyleIdx="1" presStyleCnt="4" custScaleX="212152" custScaleY="222980" custRadScaleRad="151288" custRadScaleInc="-102517">
        <dgm:presLayoutVars>
          <dgm:bulletEnabled val="1"/>
        </dgm:presLayoutVars>
      </dgm:prSet>
      <dgm:spPr/>
    </dgm:pt>
    <dgm:pt modelId="{E5945CFA-87D6-47B0-BCF8-D64D437A324F}" type="pres">
      <dgm:prSet presAssocID="{22CFC091-DE4E-4459-9DC1-F0A06B347315}" presName="Name56" presStyleLbl="parChTrans1D2" presStyleIdx="1" presStyleCnt="3"/>
      <dgm:spPr/>
    </dgm:pt>
    <dgm:pt modelId="{937B9B80-8353-4E96-AB02-BB260886CF85}" type="pres">
      <dgm:prSet presAssocID="{7AC1E402-FFE7-4E68-8DEA-23A6472AC329}" presName="text0" presStyleLbl="node1" presStyleIdx="2" presStyleCnt="4" custScaleX="271942" custScaleY="281873" custRadScaleRad="176375" custRadScaleInc="-106494">
        <dgm:presLayoutVars>
          <dgm:bulletEnabled val="1"/>
        </dgm:presLayoutVars>
      </dgm:prSet>
      <dgm:spPr/>
    </dgm:pt>
    <dgm:pt modelId="{2EFD666B-A5C1-4DAD-93EE-D0DBBCA91A58}" type="pres">
      <dgm:prSet presAssocID="{C0FC1F8B-13DA-4106-9840-650286C6AEC3}" presName="Name56" presStyleLbl="parChTrans1D2" presStyleIdx="2" presStyleCnt="3"/>
      <dgm:spPr/>
    </dgm:pt>
    <dgm:pt modelId="{03FC745A-56A6-4F84-86EE-6E042FAC42DC}" type="pres">
      <dgm:prSet presAssocID="{DE36145E-B52F-4369-852C-76E0C7CD943B}" presName="text0" presStyleLbl="node1" presStyleIdx="3" presStyleCnt="4" custScaleX="324518" custRadScaleRad="50390" custRadScaleInc="-88065">
        <dgm:presLayoutVars>
          <dgm:bulletEnabled val="1"/>
        </dgm:presLayoutVars>
      </dgm:prSet>
      <dgm:spPr/>
    </dgm:pt>
  </dgm:ptLst>
  <dgm:cxnLst>
    <dgm:cxn modelId="{8611B507-81F3-4894-99BA-6A9042E046B7}" srcId="{655AEA38-E71A-443C-AAE4-819BEC5FB781}" destId="{F628A31E-AFB7-41F5-95A0-034B5F3EB1F5}" srcOrd="0" destOrd="0" parTransId="{1BD34E6B-5457-46DD-925F-C52D41117703}" sibTransId="{B7FE7DAD-4000-4C9B-B3C7-87343BC53698}"/>
    <dgm:cxn modelId="{61EA400A-95CA-4461-88A9-9CAA1EA21325}" type="presOf" srcId="{C0FC1F8B-13DA-4106-9840-650286C6AEC3}" destId="{2EFD666B-A5C1-4DAD-93EE-D0DBBCA91A58}" srcOrd="0" destOrd="0" presId="urn:microsoft.com/office/officeart/2008/layout/RadialCluster"/>
    <dgm:cxn modelId="{C036F50B-901E-4240-8E33-4F0A41CEF464}" type="presOf" srcId="{7AC1E402-FFE7-4E68-8DEA-23A6472AC329}" destId="{937B9B80-8353-4E96-AB02-BB260886CF85}" srcOrd="0" destOrd="0" presId="urn:microsoft.com/office/officeart/2008/layout/RadialCluster"/>
    <dgm:cxn modelId="{5336ED10-7D61-4AE6-85A6-2526132FB8FD}" type="presOf" srcId="{22CFC091-DE4E-4459-9DC1-F0A06B347315}" destId="{E5945CFA-87D6-47B0-BCF8-D64D437A324F}" srcOrd="0" destOrd="0" presId="urn:microsoft.com/office/officeart/2008/layout/RadialCluster"/>
    <dgm:cxn modelId="{280B201C-4A1D-4762-982B-442D60C2B9AB}" type="presOf" srcId="{655AEA38-E71A-443C-AAE4-819BEC5FB781}" destId="{B75C3243-7F8E-4E2A-A929-463AF16BD7AB}" srcOrd="0" destOrd="0" presId="urn:microsoft.com/office/officeart/2008/layout/RadialCluster"/>
    <dgm:cxn modelId="{CD58361C-6BA9-45EC-9A5A-CDDAB80A8AC3}" type="presOf" srcId="{DE36145E-B52F-4369-852C-76E0C7CD943B}" destId="{03FC745A-56A6-4F84-86EE-6E042FAC42DC}" srcOrd="0" destOrd="0" presId="urn:microsoft.com/office/officeart/2008/layout/RadialCluster"/>
    <dgm:cxn modelId="{3CFC272D-0870-49C8-87FD-94D6222E0BD5}" srcId="{655AEA38-E71A-443C-AAE4-819BEC5FB781}" destId="{DE36145E-B52F-4369-852C-76E0C7CD943B}" srcOrd="2" destOrd="0" parTransId="{C0FC1F8B-13DA-4106-9840-650286C6AEC3}" sibTransId="{389D308D-32AE-4898-955B-782413B433FD}"/>
    <dgm:cxn modelId="{DABBDD37-B00C-4A08-B707-FFAC894714CD}" srcId="{B4538D63-9662-43C1-A6BC-69EC1BA71C62}" destId="{655AEA38-E71A-443C-AAE4-819BEC5FB781}" srcOrd="0" destOrd="0" parTransId="{A96466EB-2264-4EE5-A72F-2D19C9A7AD92}" sibTransId="{E49A1D48-8F7F-4B8F-A50F-ED8DB8F69593}"/>
    <dgm:cxn modelId="{98CD993D-A88A-4A12-8FC2-F71B1BA56017}" type="presOf" srcId="{F628A31E-AFB7-41F5-95A0-034B5F3EB1F5}" destId="{3964BAC8-0401-478D-AFBA-95BA97B1D7C0}" srcOrd="0" destOrd="0" presId="urn:microsoft.com/office/officeart/2008/layout/RadialCluster"/>
    <dgm:cxn modelId="{EEB9B281-D880-4127-8A1B-FBCD8ADE7D22}" srcId="{655AEA38-E71A-443C-AAE4-819BEC5FB781}" destId="{7AC1E402-FFE7-4E68-8DEA-23A6472AC329}" srcOrd="1" destOrd="0" parTransId="{22CFC091-DE4E-4459-9DC1-F0A06B347315}" sibTransId="{489E7E42-85D7-4941-8E08-9CABFAC10100}"/>
    <dgm:cxn modelId="{D78F75AA-0D51-4D67-9270-5B74C3150407}" type="presOf" srcId="{1BD34E6B-5457-46DD-925F-C52D41117703}" destId="{C31EE042-BA24-4A9A-B25E-735D397F4CB8}" srcOrd="0" destOrd="0" presId="urn:microsoft.com/office/officeart/2008/layout/RadialCluster"/>
    <dgm:cxn modelId="{E27BCCBE-1EFF-4B83-88FF-92DA60CEE48C}" type="presOf" srcId="{B4538D63-9662-43C1-A6BC-69EC1BA71C62}" destId="{83D64FA9-4A57-40C4-BEE7-E7B2EBBBC00C}" srcOrd="0" destOrd="0" presId="urn:microsoft.com/office/officeart/2008/layout/RadialCluster"/>
    <dgm:cxn modelId="{83994737-0799-4C37-8728-28AF5824ADCE}" type="presParOf" srcId="{83D64FA9-4A57-40C4-BEE7-E7B2EBBBC00C}" destId="{74AC7266-4550-4C8C-9992-089F5A6A1723}" srcOrd="0" destOrd="0" presId="urn:microsoft.com/office/officeart/2008/layout/RadialCluster"/>
    <dgm:cxn modelId="{123C4AEE-0537-4901-9686-298371B520D7}" type="presParOf" srcId="{74AC7266-4550-4C8C-9992-089F5A6A1723}" destId="{B75C3243-7F8E-4E2A-A929-463AF16BD7AB}" srcOrd="0" destOrd="0" presId="urn:microsoft.com/office/officeart/2008/layout/RadialCluster"/>
    <dgm:cxn modelId="{4931EE64-2F67-44B5-A4A3-502CC28AD6F8}" type="presParOf" srcId="{74AC7266-4550-4C8C-9992-089F5A6A1723}" destId="{C31EE042-BA24-4A9A-B25E-735D397F4CB8}" srcOrd="1" destOrd="0" presId="urn:microsoft.com/office/officeart/2008/layout/RadialCluster"/>
    <dgm:cxn modelId="{41D9FFD2-0DB1-4023-B545-5A37240203CE}" type="presParOf" srcId="{74AC7266-4550-4C8C-9992-089F5A6A1723}" destId="{3964BAC8-0401-478D-AFBA-95BA97B1D7C0}" srcOrd="2" destOrd="0" presId="urn:microsoft.com/office/officeart/2008/layout/RadialCluster"/>
    <dgm:cxn modelId="{65E66123-9826-4F1A-A362-AF95159E4917}" type="presParOf" srcId="{74AC7266-4550-4C8C-9992-089F5A6A1723}" destId="{E5945CFA-87D6-47B0-BCF8-D64D437A324F}" srcOrd="3" destOrd="0" presId="urn:microsoft.com/office/officeart/2008/layout/RadialCluster"/>
    <dgm:cxn modelId="{743F1334-0FC7-4E0E-8AA2-A58158FEBEDE}" type="presParOf" srcId="{74AC7266-4550-4C8C-9992-089F5A6A1723}" destId="{937B9B80-8353-4E96-AB02-BB260886CF85}" srcOrd="4" destOrd="0" presId="urn:microsoft.com/office/officeart/2008/layout/RadialCluster"/>
    <dgm:cxn modelId="{55C7B9E8-01AC-40DC-957C-833EC986701A}" type="presParOf" srcId="{74AC7266-4550-4C8C-9992-089F5A6A1723}" destId="{2EFD666B-A5C1-4DAD-93EE-D0DBBCA91A58}" srcOrd="5" destOrd="0" presId="urn:microsoft.com/office/officeart/2008/layout/RadialCluster"/>
    <dgm:cxn modelId="{C3B56B94-60B4-48E8-A162-400B765A5A7F}" type="presParOf" srcId="{74AC7266-4550-4C8C-9992-089F5A6A1723}" destId="{03FC745A-56A6-4F84-86EE-6E042FAC42DC}"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5C3243-7F8E-4E2A-A929-463AF16BD7AB}">
      <dsp:nvSpPr>
        <dsp:cNvPr id="0" name=""/>
        <dsp:cNvSpPr/>
      </dsp:nvSpPr>
      <dsp:spPr>
        <a:xfrm>
          <a:off x="4419585" y="1460994"/>
          <a:ext cx="2235423" cy="17941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kern="1200">
              <a:solidFill>
                <a:srgbClr val="0000CC"/>
              </a:solidFill>
              <a:latin typeface="Times New Roman" panose="02020603050405020304" pitchFamily="18" charset="0"/>
              <a:cs typeface="Times New Roman" panose="02020603050405020304" pitchFamily="18" charset="0"/>
            </a:rPr>
            <a:t>Thực vật và động vật</a:t>
          </a:r>
        </a:p>
      </dsp:txBody>
      <dsp:txXfrm>
        <a:off x="4507166" y="1548575"/>
        <a:ext cx="2060261" cy="1618944"/>
      </dsp:txXfrm>
    </dsp:sp>
    <dsp:sp modelId="{C31EE042-BA24-4A9A-B25E-735D397F4CB8}">
      <dsp:nvSpPr>
        <dsp:cNvPr id="0" name=""/>
        <dsp:cNvSpPr/>
      </dsp:nvSpPr>
      <dsp:spPr>
        <a:xfrm rot="11934469">
          <a:off x="3492134" y="1820764"/>
          <a:ext cx="953166" cy="0"/>
        </a:xfrm>
        <a:custGeom>
          <a:avLst/>
          <a:gdLst/>
          <a:ahLst/>
          <a:cxnLst/>
          <a:rect l="0" t="0" r="0" b="0"/>
          <a:pathLst>
            <a:path>
              <a:moveTo>
                <a:pt x="0" y="0"/>
              </a:moveTo>
              <a:lnTo>
                <a:pt x="95316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64BAC8-0401-478D-AFBA-95BA97B1D7C0}">
      <dsp:nvSpPr>
        <dsp:cNvPr id="0" name=""/>
        <dsp:cNvSpPr/>
      </dsp:nvSpPr>
      <dsp:spPr>
        <a:xfrm>
          <a:off x="1338454" y="147762"/>
          <a:ext cx="2179395" cy="22906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en-US" sz="2800" kern="1200">
              <a:solidFill>
                <a:srgbClr val="0000CC"/>
              </a:solidFill>
              <a:latin typeface="Times New Roman" panose="02020603050405020304" pitchFamily="18" charset="0"/>
              <a:cs typeface="Times New Roman" panose="02020603050405020304" pitchFamily="18" charset="0"/>
            </a:rPr>
            <a:t>Các bộ phận của thực vật và chức năng</a:t>
          </a:r>
        </a:p>
      </dsp:txBody>
      <dsp:txXfrm>
        <a:off x="1444843" y="254151"/>
        <a:ext cx="1966617" cy="2077851"/>
      </dsp:txXfrm>
    </dsp:sp>
    <dsp:sp modelId="{E5945CFA-87D6-47B0-BCF8-D64D437A324F}">
      <dsp:nvSpPr>
        <dsp:cNvPr id="0" name=""/>
        <dsp:cNvSpPr/>
      </dsp:nvSpPr>
      <dsp:spPr>
        <a:xfrm rot="20718612">
          <a:off x="6638828" y="1939513"/>
          <a:ext cx="989973" cy="0"/>
        </a:xfrm>
        <a:custGeom>
          <a:avLst/>
          <a:gdLst/>
          <a:ahLst/>
          <a:cxnLst/>
          <a:rect l="0" t="0" r="0" b="0"/>
          <a:pathLst>
            <a:path>
              <a:moveTo>
                <a:pt x="0" y="0"/>
              </a:moveTo>
              <a:lnTo>
                <a:pt x="98997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7B9B80-8353-4E96-AB02-BB260886CF85}">
      <dsp:nvSpPr>
        <dsp:cNvPr id="0" name=""/>
        <dsp:cNvSpPr/>
      </dsp:nvSpPr>
      <dsp:spPr>
        <a:xfrm>
          <a:off x="7612622" y="0"/>
          <a:ext cx="2793606" cy="2895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en-US" sz="2800" kern="1200">
              <a:solidFill>
                <a:srgbClr val="0000CC"/>
              </a:solidFill>
              <a:latin typeface="Times New Roman" panose="02020603050405020304" pitchFamily="18" charset="0"/>
              <a:cs typeface="Times New Roman" panose="02020603050405020304" pitchFamily="18" charset="0"/>
            </a:rPr>
            <a:t>Các bộ phận của động vật và chức năng</a:t>
          </a:r>
        </a:p>
      </dsp:txBody>
      <dsp:txXfrm>
        <a:off x="7748995" y="136373"/>
        <a:ext cx="2520860" cy="2622879"/>
      </dsp:txXfrm>
    </dsp:sp>
    <dsp:sp modelId="{2EFD666B-A5C1-4DAD-93EE-D0DBBCA91A58}">
      <dsp:nvSpPr>
        <dsp:cNvPr id="0" name=""/>
        <dsp:cNvSpPr/>
      </dsp:nvSpPr>
      <dsp:spPr>
        <a:xfrm rot="5636101">
          <a:off x="5260184" y="3456199"/>
          <a:ext cx="403147" cy="0"/>
        </a:xfrm>
        <a:custGeom>
          <a:avLst/>
          <a:gdLst/>
          <a:ahLst/>
          <a:cxnLst/>
          <a:rect l="0" t="0" r="0" b="0"/>
          <a:pathLst>
            <a:path>
              <a:moveTo>
                <a:pt x="0" y="0"/>
              </a:moveTo>
              <a:lnTo>
                <a:pt x="40314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FC745A-56A6-4F84-86EE-6E042FAC42DC}">
      <dsp:nvSpPr>
        <dsp:cNvPr id="0" name=""/>
        <dsp:cNvSpPr/>
      </dsp:nvSpPr>
      <dsp:spPr>
        <a:xfrm>
          <a:off x="3745738" y="3657298"/>
          <a:ext cx="3333709" cy="1027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en-US" sz="2800" kern="1200">
              <a:solidFill>
                <a:srgbClr val="0000CC"/>
              </a:solidFill>
              <a:latin typeface="Times New Roman" panose="02020603050405020304" pitchFamily="18" charset="0"/>
              <a:cs typeface="Times New Roman" panose="02020603050405020304" pitchFamily="18" charset="0"/>
            </a:rPr>
            <a:t>Sử dụng hợp lí thực vật và động vật</a:t>
          </a:r>
        </a:p>
      </dsp:txBody>
      <dsp:txXfrm>
        <a:off x="3795886" y="3707446"/>
        <a:ext cx="3233413" cy="926984"/>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1C4FA25-5DD5-485C-BCD2-EF739D2A7194}" type="slidenum">
              <a:rPr lang="en-US" altLang="en-US" smtClean="0"/>
              <a:pPr>
                <a:defRPr/>
              </a:pPr>
              <a:t>5</a:t>
            </a:fld>
            <a:endParaRPr lang="en-US" altLang="en-US"/>
          </a:p>
        </p:txBody>
      </p:sp>
    </p:spTree>
    <p:extLst>
      <p:ext uri="{BB962C8B-B14F-4D97-AF65-F5344CB8AC3E}">
        <p14:creationId xmlns:p14="http://schemas.microsoft.com/office/powerpoint/2010/main" val="2067895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1C4FA25-5DD5-485C-BCD2-EF739D2A7194}" type="slidenum">
              <a:rPr lang="en-US" altLang="en-US" smtClean="0"/>
              <a:pPr>
                <a:defRPr/>
              </a:pPr>
              <a:t>6</a:t>
            </a:fld>
            <a:endParaRPr lang="en-US" altLang="en-US"/>
          </a:p>
        </p:txBody>
      </p:sp>
    </p:spTree>
    <p:extLst>
      <p:ext uri="{BB962C8B-B14F-4D97-AF65-F5344CB8AC3E}">
        <p14:creationId xmlns:p14="http://schemas.microsoft.com/office/powerpoint/2010/main" val="2529901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4.gif"/></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tm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5" name="Text Box 3"/>
          <p:cNvSpPr txBox="1">
            <a:spLocks noChangeArrowheads="1"/>
          </p:cNvSpPr>
          <p:nvPr/>
        </p:nvSpPr>
        <p:spPr bwMode="auto">
          <a:xfrm>
            <a:off x="3197197" y="2667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cxnSp>
        <p:nvCxnSpPr>
          <p:cNvPr id="26" name="Straight Connector 25"/>
          <p:cNvCxnSpPr/>
          <p:nvPr/>
        </p:nvCxnSpPr>
        <p:spPr>
          <a:xfrm flipV="1">
            <a:off x="5407784" y="9906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a:xfrm>
            <a:off x="5852319" y="1129028"/>
            <a:ext cx="49530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sp>
        <p:nvSpPr>
          <p:cNvPr id="28" name="Text Box 14"/>
          <p:cNvSpPr txBox="1">
            <a:spLocks noChangeArrowheads="1"/>
          </p:cNvSpPr>
          <p:nvPr/>
        </p:nvSpPr>
        <p:spPr bwMode="auto">
          <a:xfrm>
            <a:off x="1379698" y="3722592"/>
            <a:ext cx="12656582" cy="279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Tự nhiên và Xã hội lớp 3</a:t>
            </a:r>
          </a:p>
          <a:p>
            <a:pPr algn="ctr" eaLnBrk="1" hangingPunct="1">
              <a:spcBef>
                <a:spcPts val="1800"/>
              </a:spcBef>
              <a:defRPr/>
            </a:pPr>
            <a:r>
              <a:rPr lang="en-US" sz="48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17: ÔN TẬP CHỦ ĐỀ </a:t>
            </a:r>
          </a:p>
          <a:p>
            <a:pPr algn="ctr" eaLnBrk="1" hangingPunct="1">
              <a:spcBef>
                <a:spcPts val="1800"/>
              </a:spcBef>
              <a:defRPr/>
            </a:pPr>
            <a:r>
              <a:rPr lang="en-US" sz="48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THỰC VẬT VÀ ĐỘNG VẬT ( Tiết 1)</a:t>
            </a:r>
            <a:endPar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9" name="Text Box 18"/>
          <p:cNvSpPr txBox="1">
            <a:spLocks noChangeArrowheads="1"/>
          </p:cNvSpPr>
          <p:nvPr/>
        </p:nvSpPr>
        <p:spPr bwMode="auto">
          <a:xfrm>
            <a:off x="4084093" y="8107680"/>
            <a:ext cx="7102225" cy="1006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800" b="1" i="1">
                <a:solidFill>
                  <a:srgbClr val="0000CC"/>
                </a:solidFill>
                <a:latin typeface="Times New Roman" pitchFamily="18" charset="0"/>
              </a:rPr>
              <a:t>Giáo viên:……………………………………</a:t>
            </a:r>
          </a:p>
          <a:p>
            <a:pPr eaLnBrk="1" hangingPunct="1"/>
            <a:r>
              <a:rPr lang="en-US" altLang="en-US" sz="2800" b="1" i="1">
                <a:solidFill>
                  <a:srgbClr val="0000CC"/>
                </a:solidFill>
                <a:latin typeface="Times New Roman" pitchFamily="18" charset="0"/>
              </a:rPr>
              <a:t>Lớp:  3</a:t>
            </a:r>
          </a:p>
        </p:txBody>
      </p:sp>
      <p:pic>
        <p:nvPicPr>
          <p:cNvPr id="30" name="Picture 22" descr="bd2131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0232" y="6479382"/>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Text Box 17"/>
          <p:cNvSpPr txBox="1">
            <a:spLocks noChangeArrowheads="1"/>
          </p:cNvSpPr>
          <p:nvPr/>
        </p:nvSpPr>
        <p:spPr bwMode="auto">
          <a:xfrm>
            <a:off x="1889919" y="1702753"/>
            <a:ext cx="12146361"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pic>
        <p:nvPicPr>
          <p:cNvPr id="32" name="Picture 7" descr="BƯỚM 5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9961410">
            <a:off x="13947921" y="388164"/>
            <a:ext cx="1197160" cy="1561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8" descr="animal-14[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417220" flipH="1">
            <a:off x="2328913" y="6922250"/>
            <a:ext cx="1110487" cy="807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3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31"/>
                                        </p:tgtEl>
                                        <p:attrNameLst>
                                          <p:attrName>style.color</p:attrName>
                                        </p:attrNameLst>
                                      </p:cBhvr>
                                      <p:by>
                                        <p:hsl h="7200000" s="0" l="0"/>
                                      </p:by>
                                    </p:animClr>
                                    <p:animClr clrSpc="hsl" dir="cw">
                                      <p:cBhvr>
                                        <p:cTn id="9" dur="2000" fill="hold"/>
                                        <p:tgtEl>
                                          <p:spTgt spid="31"/>
                                        </p:tgtEl>
                                        <p:attrNameLst>
                                          <p:attrName>fillcolor</p:attrName>
                                        </p:attrNameLst>
                                      </p:cBhvr>
                                      <p:by>
                                        <p:hsl h="7200000" s="0" l="0"/>
                                      </p:by>
                                    </p:animClr>
                                    <p:animClr clrSpc="hsl" dir="cw">
                                      <p:cBhvr>
                                        <p:cTn id="10" dur="2000" fill="hold"/>
                                        <p:tgtEl>
                                          <p:spTgt spid="31"/>
                                        </p:tgtEl>
                                        <p:attrNameLst>
                                          <p:attrName>stroke.color</p:attrName>
                                        </p:attrNameLst>
                                      </p:cBhvr>
                                      <p:by>
                                        <p:hsl h="7200000" s="0" l="0"/>
                                      </p:by>
                                    </p:animClr>
                                    <p:set>
                                      <p:cBhvr>
                                        <p:cTn id="11" dur="2000" fill="hold"/>
                                        <p:tgtEl>
                                          <p:spTgt spid="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1"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5291919"/>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993302" y="636422"/>
                <a:ext cx="3907046"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TỰ NHIÊN VÀ XÃ HỘI</a:t>
                </a:r>
              </a:p>
            </p:txBody>
          </p:sp>
        </p:grpSp>
        <p:cxnSp>
          <p:nvCxnSpPr>
            <p:cNvPr id="28" name="Straight Connector 27"/>
            <p:cNvCxnSpPr/>
            <p:nvPr/>
          </p:nvCxnSpPr>
          <p:spPr>
            <a:xfrm>
              <a:off x="6143131" y="1136154"/>
              <a:ext cx="359588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042319" y="1097280"/>
            <a:ext cx="13182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vi-VN" sz="2800" b="1">
                <a:solidFill>
                  <a:srgbClr val="0000CC"/>
                </a:solidFill>
                <a:effectLst>
                  <a:outerShdw blurRad="38100" dist="38100" dir="2700000" algn="tl">
                    <a:srgbClr val="000000">
                      <a:alpha val="43137"/>
                    </a:srgbClr>
                  </a:outerShdw>
                </a:effectLst>
                <a:latin typeface="Times New Roman" pitchFamily="18" charset="0"/>
              </a:rPr>
              <a:t>BÀI </a:t>
            </a:r>
            <a:r>
              <a:rPr lang="en-US" sz="2800" b="1">
                <a:solidFill>
                  <a:srgbClr val="0000CC"/>
                </a:solidFill>
                <a:effectLst>
                  <a:outerShdw blurRad="38100" dist="38100" dir="2700000" algn="tl">
                    <a:srgbClr val="000000">
                      <a:alpha val="43137"/>
                    </a:srgbClr>
                  </a:outerShdw>
                </a:effectLst>
                <a:latin typeface="Times New Roman" pitchFamily="18" charset="0"/>
              </a:rPr>
              <a:t>17</a:t>
            </a:r>
            <a:r>
              <a:rPr lang="vi-VN" sz="2800" b="1">
                <a:solidFill>
                  <a:srgbClr val="0000CC"/>
                </a:solidFill>
                <a:effectLst>
                  <a:outerShdw blurRad="38100" dist="38100" dir="2700000" algn="tl">
                    <a:srgbClr val="000000">
                      <a:alpha val="43137"/>
                    </a:srgbClr>
                  </a:outerShdw>
                </a:effectLst>
                <a:latin typeface="Times New Roman" pitchFamily="18" charset="0"/>
              </a:rPr>
              <a:t>: ÔN TẬP CHỦ ĐỀ THỰC VẬT VÀ ĐỘNG VẬT ( Tiết 1)</a:t>
            </a:r>
          </a:p>
        </p:txBody>
      </p:sp>
      <p:grpSp>
        <p:nvGrpSpPr>
          <p:cNvPr id="9" name="Group 8"/>
          <p:cNvGrpSpPr/>
          <p:nvPr/>
        </p:nvGrpSpPr>
        <p:grpSpPr>
          <a:xfrm>
            <a:off x="746919" y="1782783"/>
            <a:ext cx="11582400" cy="677108"/>
            <a:chOff x="1508918" y="1888664"/>
            <a:chExt cx="10318865" cy="677108"/>
          </a:xfrm>
        </p:grpSpPr>
        <p:sp>
          <p:nvSpPr>
            <p:cNvPr id="10" name="Rectangle 9"/>
            <p:cNvSpPr/>
            <p:nvPr/>
          </p:nvSpPr>
          <p:spPr>
            <a:xfrm>
              <a:off x="1508918" y="1888664"/>
              <a:ext cx="10318865"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1. Thảo luận và hoàn thành sơ đồ theo gợi ý  sau</a:t>
              </a:r>
              <a:r>
                <a:rPr lang="vi-VN" sz="3800" b="1">
                  <a:solidFill>
                    <a:srgbClr val="FF0066"/>
                  </a:solidFill>
                  <a:latin typeface="Times New Roman" pitchFamily="18" charset="0"/>
                  <a:cs typeface="Times New Roman" pitchFamily="18" charset="0"/>
                </a:rPr>
                <a:t>.</a:t>
              </a:r>
              <a:endParaRPr lang="en-US" sz="3800" b="1">
                <a:solidFill>
                  <a:srgbClr val="FF0066"/>
                </a:solidFill>
                <a:latin typeface="Times New Roman" pitchFamily="18" charset="0"/>
                <a:cs typeface="Times New Roman" pitchFamily="18" charset="0"/>
              </a:endParaRPr>
            </a:p>
          </p:txBody>
        </p:sp>
        <p:cxnSp>
          <p:nvCxnSpPr>
            <p:cNvPr id="11" name="Straight Connector 10"/>
            <p:cNvCxnSpPr>
              <a:cxnSpLocks/>
            </p:cNvCxnSpPr>
            <p:nvPr/>
          </p:nvCxnSpPr>
          <p:spPr>
            <a:xfrm>
              <a:off x="1673234" y="2519755"/>
              <a:ext cx="872891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4" name="Rectangle 13"/>
          <p:cNvSpPr/>
          <p:nvPr/>
        </p:nvSpPr>
        <p:spPr>
          <a:xfrm>
            <a:off x="746919" y="2514600"/>
            <a:ext cx="14935200" cy="646331"/>
          </a:xfrm>
          <a:prstGeom prst="rect">
            <a:avLst/>
          </a:prstGeom>
        </p:spPr>
        <p:txBody>
          <a:bodyPr wrap="square">
            <a:spAutoFit/>
          </a:bodyPr>
          <a:lstStyle/>
          <a:p>
            <a:pPr algn="just"/>
            <a:r>
              <a:rPr lang="en-US" sz="3600" b="1">
                <a:solidFill>
                  <a:srgbClr val="FF0000"/>
                </a:solidFill>
                <a:latin typeface="Times New Roman" pitchFamily="18" charset="0"/>
                <a:cs typeface="Times New Roman" pitchFamily="18" charset="0"/>
              </a:rPr>
              <a:t>      Nhóm cùng </a:t>
            </a:r>
            <a:r>
              <a:rPr lang="vi-VN" sz="3600" b="1">
                <a:solidFill>
                  <a:srgbClr val="FF0000"/>
                </a:solidFill>
                <a:latin typeface="Times New Roman" pitchFamily="18" charset="0"/>
                <a:cs typeface="Times New Roman" pitchFamily="18" charset="0"/>
              </a:rPr>
              <a:t>thảo luận và </a:t>
            </a:r>
            <a:r>
              <a:rPr lang="en-US" sz="3600" b="1">
                <a:solidFill>
                  <a:srgbClr val="FF0000"/>
                </a:solidFill>
                <a:latin typeface="Times New Roman" pitchFamily="18" charset="0"/>
                <a:cs typeface="Times New Roman" pitchFamily="18" charset="0"/>
              </a:rPr>
              <a:t>hoàn thành sơ đồ</a:t>
            </a:r>
          </a:p>
        </p:txBody>
      </p:sp>
      <p:pic>
        <p:nvPicPr>
          <p:cNvPr id="6" name="Picture 5">
            <a:extLst>
              <a:ext uri="{FF2B5EF4-FFF2-40B4-BE49-F238E27FC236}">
                <a16:creationId xmlns:a16="http://schemas.microsoft.com/office/drawing/2014/main" id="{C7396BAD-CF6C-28A6-F312-D77CEAAC5E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6753" y="3301233"/>
            <a:ext cx="10167366" cy="5461767"/>
          </a:xfrm>
          <a:prstGeom prst="rect">
            <a:avLst/>
          </a:prstGeom>
          <a:ln>
            <a:noFill/>
          </a:ln>
          <a:effectLst/>
          <a:scene3d>
            <a:camera prst="orthographicFront">
              <a:rot lat="0" lon="0" rev="0"/>
            </a:camera>
            <a:lightRig rig="contrasting" dir="t">
              <a:rot lat="0" lon="0" rev="7800000"/>
            </a:lightRig>
          </a:scene3d>
          <a:sp3d>
            <a:bevelT w="139700" h="139700"/>
          </a:sp3d>
        </p:spPr>
      </p:pic>
    </p:spTree>
    <p:extLst>
      <p:ext uri="{BB962C8B-B14F-4D97-AF65-F5344CB8AC3E}">
        <p14:creationId xmlns:p14="http://schemas.microsoft.com/office/powerpoint/2010/main" val="243274807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993302" y="636422"/>
                <a:ext cx="3907046"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TỰ NHIÊN VÀ XÃ HỘI</a:t>
                </a:r>
              </a:p>
            </p:txBody>
          </p:sp>
        </p:grpSp>
        <p:cxnSp>
          <p:nvCxnSpPr>
            <p:cNvPr id="28" name="Straight Connector 27"/>
            <p:cNvCxnSpPr/>
            <p:nvPr/>
          </p:nvCxnSpPr>
          <p:spPr>
            <a:xfrm>
              <a:off x="6143131" y="1136154"/>
              <a:ext cx="359588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1813719" y="1097280"/>
            <a:ext cx="132588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vi-VN" sz="2800" b="1">
                <a:solidFill>
                  <a:srgbClr val="0000CC"/>
                </a:solidFill>
                <a:effectLst>
                  <a:outerShdw blurRad="38100" dist="38100" dir="2700000" algn="tl">
                    <a:srgbClr val="000000">
                      <a:alpha val="43137"/>
                    </a:srgbClr>
                  </a:outerShdw>
                </a:effectLst>
                <a:latin typeface="Times New Roman" pitchFamily="18" charset="0"/>
              </a:rPr>
              <a:t>BÀI </a:t>
            </a:r>
            <a:r>
              <a:rPr lang="en-US" sz="2800" b="1">
                <a:solidFill>
                  <a:srgbClr val="0000CC"/>
                </a:solidFill>
                <a:effectLst>
                  <a:outerShdw blurRad="38100" dist="38100" dir="2700000" algn="tl">
                    <a:srgbClr val="000000">
                      <a:alpha val="43137"/>
                    </a:srgbClr>
                  </a:outerShdw>
                </a:effectLst>
                <a:latin typeface="Times New Roman" pitchFamily="18" charset="0"/>
              </a:rPr>
              <a:t>17</a:t>
            </a:r>
            <a:r>
              <a:rPr lang="vi-VN" sz="2800" b="1">
                <a:solidFill>
                  <a:srgbClr val="0000CC"/>
                </a:solidFill>
                <a:effectLst>
                  <a:outerShdw blurRad="38100" dist="38100" dir="2700000" algn="tl">
                    <a:srgbClr val="000000">
                      <a:alpha val="43137"/>
                    </a:srgbClr>
                  </a:outerShdw>
                </a:effectLst>
                <a:latin typeface="Times New Roman" pitchFamily="18" charset="0"/>
              </a:rPr>
              <a:t>: ÔN TẬP CHỦ ĐỀ </a:t>
            </a:r>
            <a:r>
              <a:rPr lang="en-US" sz="2800" b="1">
                <a:solidFill>
                  <a:srgbClr val="0000CC"/>
                </a:solidFill>
                <a:effectLst>
                  <a:outerShdw blurRad="38100" dist="38100" dir="2700000" algn="tl">
                    <a:srgbClr val="000000">
                      <a:alpha val="43137"/>
                    </a:srgbClr>
                  </a:outerShdw>
                </a:effectLst>
                <a:latin typeface="Times New Roman" pitchFamily="18" charset="0"/>
              </a:rPr>
              <a:t> </a:t>
            </a:r>
            <a:r>
              <a:rPr lang="vi-VN" sz="2800" b="1">
                <a:solidFill>
                  <a:srgbClr val="0000CC"/>
                </a:solidFill>
                <a:effectLst>
                  <a:outerShdw blurRad="38100" dist="38100" dir="2700000" algn="tl">
                    <a:srgbClr val="000000">
                      <a:alpha val="43137"/>
                    </a:srgbClr>
                  </a:outerShdw>
                </a:effectLst>
                <a:latin typeface="Times New Roman" pitchFamily="18" charset="0"/>
              </a:rPr>
              <a:t>THỰC VẬT VÀ ĐỘNG VẬT ( Tiết 1)</a:t>
            </a:r>
          </a:p>
        </p:txBody>
      </p:sp>
      <p:grpSp>
        <p:nvGrpSpPr>
          <p:cNvPr id="9" name="Group 8"/>
          <p:cNvGrpSpPr/>
          <p:nvPr/>
        </p:nvGrpSpPr>
        <p:grpSpPr>
          <a:xfrm>
            <a:off x="746919" y="1782783"/>
            <a:ext cx="14811566" cy="677108"/>
            <a:chOff x="1508918" y="1888664"/>
            <a:chExt cx="13195759" cy="677108"/>
          </a:xfrm>
        </p:grpSpPr>
        <p:sp>
          <p:nvSpPr>
            <p:cNvPr id="10" name="Rectangle 9"/>
            <p:cNvSpPr/>
            <p:nvPr/>
          </p:nvSpPr>
          <p:spPr>
            <a:xfrm>
              <a:off x="1508918" y="1888664"/>
              <a:ext cx="13195759"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1. Thảo luận và hoàn thành sơ đồ theo gợi ý  sau</a:t>
              </a:r>
              <a:r>
                <a:rPr lang="vi-VN" sz="3800" b="1">
                  <a:solidFill>
                    <a:srgbClr val="FF0066"/>
                  </a:solidFill>
                  <a:latin typeface="Times New Roman" pitchFamily="18" charset="0"/>
                  <a:cs typeface="Times New Roman" pitchFamily="18" charset="0"/>
                </a:rPr>
                <a:t>.</a:t>
              </a:r>
              <a:r>
                <a:rPr lang="en-US" sz="3800" b="1">
                  <a:solidFill>
                    <a:srgbClr val="FF0066"/>
                  </a:solidFill>
                  <a:latin typeface="Times New Roman" pitchFamily="18" charset="0"/>
                  <a:cs typeface="Times New Roman" pitchFamily="18" charset="0"/>
                </a:rPr>
                <a:t>.</a:t>
              </a:r>
            </a:p>
          </p:txBody>
        </p:sp>
        <p:cxnSp>
          <p:nvCxnSpPr>
            <p:cNvPr id="11" name="Straight Connector 10"/>
            <p:cNvCxnSpPr>
              <a:cxnSpLocks/>
            </p:cNvCxnSpPr>
            <p:nvPr/>
          </p:nvCxnSpPr>
          <p:spPr>
            <a:xfrm>
              <a:off x="1876896" y="2519755"/>
              <a:ext cx="872891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graphicFrame>
        <p:nvGraphicFramePr>
          <p:cNvPr id="5" name="Diagram 4">
            <a:extLst>
              <a:ext uri="{FF2B5EF4-FFF2-40B4-BE49-F238E27FC236}">
                <a16:creationId xmlns:a16="http://schemas.microsoft.com/office/drawing/2014/main" id="{DAA8046D-31CE-D923-FA71-8E4DD925838F}"/>
              </a:ext>
            </a:extLst>
          </p:cNvPr>
          <p:cNvGraphicFramePr/>
          <p:nvPr>
            <p:extLst>
              <p:ext uri="{D42A27DB-BD31-4B8C-83A1-F6EECF244321}">
                <p14:modId xmlns:p14="http://schemas.microsoft.com/office/powerpoint/2010/main" val="2448285972"/>
              </p:ext>
            </p:extLst>
          </p:nvPr>
        </p:nvGraphicFramePr>
        <p:xfrm>
          <a:off x="2194719" y="3429000"/>
          <a:ext cx="10851092" cy="51108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a:extLst>
              <a:ext uri="{FF2B5EF4-FFF2-40B4-BE49-F238E27FC236}">
                <a16:creationId xmlns:a16="http://schemas.microsoft.com/office/drawing/2014/main" id="{31D997A9-BE27-3DB7-32CC-CE0D8377F66C}"/>
              </a:ext>
            </a:extLst>
          </p:cNvPr>
          <p:cNvSpPr/>
          <p:nvPr/>
        </p:nvSpPr>
        <p:spPr>
          <a:xfrm>
            <a:off x="1432719" y="6233622"/>
            <a:ext cx="2743201" cy="12741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rPr>
              <a:t>Rễ cây hút nước và muối khoáng để nuôi cây. Ngoài ra, rễ cây còn giúp bám chặt vào đất</a:t>
            </a:r>
          </a:p>
        </p:txBody>
      </p:sp>
      <p:sp>
        <p:nvSpPr>
          <p:cNvPr id="17" name="Rectangle 16">
            <a:extLst>
              <a:ext uri="{FF2B5EF4-FFF2-40B4-BE49-F238E27FC236}">
                <a16:creationId xmlns:a16="http://schemas.microsoft.com/office/drawing/2014/main" id="{A037DA2B-6F80-2ECA-526D-2458276C66D5}"/>
              </a:ext>
            </a:extLst>
          </p:cNvPr>
          <p:cNvSpPr/>
          <p:nvPr/>
        </p:nvSpPr>
        <p:spPr>
          <a:xfrm>
            <a:off x="375346" y="4184008"/>
            <a:ext cx="2571946" cy="14812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solidFill>
                  <a:srgbClr val="FF0000"/>
                </a:solidFill>
              </a:rPr>
              <a:t>Thân cây vận chuyển nước, muối khoáng, chất dunh dưỡng đi khắp các bộ phận và nâng đỡ cây</a:t>
            </a:r>
          </a:p>
        </p:txBody>
      </p:sp>
      <p:sp>
        <p:nvSpPr>
          <p:cNvPr id="18" name="Rectangle 17">
            <a:extLst>
              <a:ext uri="{FF2B5EF4-FFF2-40B4-BE49-F238E27FC236}">
                <a16:creationId xmlns:a16="http://schemas.microsoft.com/office/drawing/2014/main" id="{D6FD2412-F43F-8491-D9D9-678D1D5571C3}"/>
              </a:ext>
            </a:extLst>
          </p:cNvPr>
          <p:cNvSpPr/>
          <p:nvPr/>
        </p:nvSpPr>
        <p:spPr>
          <a:xfrm>
            <a:off x="13289077" y="2938111"/>
            <a:ext cx="2483375" cy="14812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rPr>
              <a:t>Cơ quan di chuyển giúp động vật di chuyển trong môi trường sống thích hợp</a:t>
            </a:r>
          </a:p>
        </p:txBody>
      </p:sp>
      <p:sp>
        <p:nvSpPr>
          <p:cNvPr id="19" name="Rectangle 18">
            <a:extLst>
              <a:ext uri="{FF2B5EF4-FFF2-40B4-BE49-F238E27FC236}">
                <a16:creationId xmlns:a16="http://schemas.microsoft.com/office/drawing/2014/main" id="{AA8B7943-5A8B-478D-3C62-F8EC58AB01E3}"/>
              </a:ext>
            </a:extLst>
          </p:cNvPr>
          <p:cNvSpPr/>
          <p:nvPr/>
        </p:nvSpPr>
        <p:spPr>
          <a:xfrm>
            <a:off x="13457630" y="5272381"/>
            <a:ext cx="2453390" cy="13540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rPr>
              <a:t>Lớp bao phủ bên ngoài giúp bảo vệ cơ thể.</a:t>
            </a:r>
          </a:p>
        </p:txBody>
      </p:sp>
      <p:sp>
        <p:nvSpPr>
          <p:cNvPr id="20" name="Rectangle 19">
            <a:extLst>
              <a:ext uri="{FF2B5EF4-FFF2-40B4-BE49-F238E27FC236}">
                <a16:creationId xmlns:a16="http://schemas.microsoft.com/office/drawing/2014/main" id="{A44F326B-9528-44F2-B7F7-605472D1F22C}"/>
              </a:ext>
            </a:extLst>
          </p:cNvPr>
          <p:cNvSpPr/>
          <p:nvPr/>
        </p:nvSpPr>
        <p:spPr>
          <a:xfrm>
            <a:off x="1813719" y="8378776"/>
            <a:ext cx="3961867" cy="6771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rPr>
              <a:t>Không lãng phí thức ăn, đồ uống</a:t>
            </a:r>
          </a:p>
        </p:txBody>
      </p:sp>
      <p:sp>
        <p:nvSpPr>
          <p:cNvPr id="21" name="Rectangle 20">
            <a:extLst>
              <a:ext uri="{FF2B5EF4-FFF2-40B4-BE49-F238E27FC236}">
                <a16:creationId xmlns:a16="http://schemas.microsoft.com/office/drawing/2014/main" id="{0DA57AEB-9312-165D-5630-CF6419661382}"/>
              </a:ext>
            </a:extLst>
          </p:cNvPr>
          <p:cNvSpPr/>
          <p:nvPr/>
        </p:nvSpPr>
        <p:spPr>
          <a:xfrm>
            <a:off x="10163386" y="8325967"/>
            <a:ext cx="3397775" cy="6771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rPr>
              <a:t>Không sử dụng thực vật, động vật hoang</a:t>
            </a:r>
          </a:p>
        </p:txBody>
      </p:sp>
      <p:sp>
        <p:nvSpPr>
          <p:cNvPr id="22" name="Rectangle 21">
            <a:extLst>
              <a:ext uri="{FF2B5EF4-FFF2-40B4-BE49-F238E27FC236}">
                <a16:creationId xmlns:a16="http://schemas.microsoft.com/office/drawing/2014/main" id="{B59381DB-C309-552E-E959-93DF53B5D758}"/>
              </a:ext>
            </a:extLst>
          </p:cNvPr>
          <p:cNvSpPr/>
          <p:nvPr/>
        </p:nvSpPr>
        <p:spPr>
          <a:xfrm>
            <a:off x="908746" y="2539459"/>
            <a:ext cx="2571946" cy="1176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solidFill>
                  <a:srgbClr val="FF0000"/>
                </a:solidFill>
              </a:rPr>
              <a:t>Lá cây giúp quang hợp, hô hấp và thoát hơi nước.</a:t>
            </a:r>
          </a:p>
        </p:txBody>
      </p:sp>
      <p:sp>
        <p:nvSpPr>
          <p:cNvPr id="25" name="Rectangle 24">
            <a:extLst>
              <a:ext uri="{FF2B5EF4-FFF2-40B4-BE49-F238E27FC236}">
                <a16:creationId xmlns:a16="http://schemas.microsoft.com/office/drawing/2014/main" id="{0D9FA727-A3AD-30EC-F8E4-93E47FE5F61C}"/>
              </a:ext>
            </a:extLst>
          </p:cNvPr>
          <p:cNvSpPr/>
          <p:nvPr/>
        </p:nvSpPr>
        <p:spPr>
          <a:xfrm>
            <a:off x="6072101" y="2495894"/>
            <a:ext cx="2209800" cy="14812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solidFill>
                  <a:srgbClr val="FF0000"/>
                </a:solidFill>
              </a:rPr>
              <a:t>Hoa giúp cây tạo hạt, quả chứa hạt, khi gặp điều kiện thích hợp hạt sẽ mọc thành cây..</a:t>
            </a:r>
          </a:p>
        </p:txBody>
      </p:sp>
      <p:cxnSp>
        <p:nvCxnSpPr>
          <p:cNvPr id="16" name="Straight Connector 15">
            <a:extLst>
              <a:ext uri="{FF2B5EF4-FFF2-40B4-BE49-F238E27FC236}">
                <a16:creationId xmlns:a16="http://schemas.microsoft.com/office/drawing/2014/main" id="{6A494FDC-16FF-AB00-A87A-1690D06C3358}"/>
              </a:ext>
            </a:extLst>
          </p:cNvPr>
          <p:cNvCxnSpPr/>
          <p:nvPr/>
        </p:nvCxnSpPr>
        <p:spPr>
          <a:xfrm>
            <a:off x="2575719" y="3715733"/>
            <a:ext cx="904973" cy="468275"/>
          </a:xfrm>
          <a:prstGeom prst="line">
            <a:avLst/>
          </a:prstGeom>
        </p:spPr>
        <p:style>
          <a:lnRef idx="1">
            <a:schemeClr val="accent2"/>
          </a:lnRef>
          <a:fillRef idx="0">
            <a:schemeClr val="accent2"/>
          </a:fillRef>
          <a:effectRef idx="0">
            <a:schemeClr val="accent2"/>
          </a:effectRef>
          <a:fontRef idx="minor">
            <a:schemeClr val="tx1"/>
          </a:fontRef>
        </p:style>
      </p:cxnSp>
      <p:cxnSp>
        <p:nvCxnSpPr>
          <p:cNvPr id="24" name="Straight Connector 23">
            <a:extLst>
              <a:ext uri="{FF2B5EF4-FFF2-40B4-BE49-F238E27FC236}">
                <a16:creationId xmlns:a16="http://schemas.microsoft.com/office/drawing/2014/main" id="{0B01FB95-E829-28A8-2066-FEAEDD7F07E0}"/>
              </a:ext>
            </a:extLst>
          </p:cNvPr>
          <p:cNvCxnSpPr/>
          <p:nvPr/>
        </p:nvCxnSpPr>
        <p:spPr>
          <a:xfrm>
            <a:off x="2947292" y="4924615"/>
            <a:ext cx="53340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33" name="Straight Connector 32">
            <a:extLst>
              <a:ext uri="{FF2B5EF4-FFF2-40B4-BE49-F238E27FC236}">
                <a16:creationId xmlns:a16="http://schemas.microsoft.com/office/drawing/2014/main" id="{904CEA32-DA5A-8DA5-1ACF-1AC5FFD1296A}"/>
              </a:ext>
            </a:extLst>
          </p:cNvPr>
          <p:cNvCxnSpPr>
            <a:cxnSpLocks/>
          </p:cNvCxnSpPr>
          <p:nvPr/>
        </p:nvCxnSpPr>
        <p:spPr>
          <a:xfrm flipV="1">
            <a:off x="2804319" y="5612635"/>
            <a:ext cx="676373" cy="620987"/>
          </a:xfrm>
          <a:prstGeom prst="line">
            <a:avLst/>
          </a:prstGeom>
        </p:spPr>
        <p:style>
          <a:lnRef idx="1">
            <a:schemeClr val="accent2"/>
          </a:lnRef>
          <a:fillRef idx="0">
            <a:schemeClr val="accent2"/>
          </a:fillRef>
          <a:effectRef idx="0">
            <a:schemeClr val="accent2"/>
          </a:effectRef>
          <a:fontRef idx="minor">
            <a:schemeClr val="tx1"/>
          </a:fontRef>
        </p:style>
      </p:cxnSp>
      <p:cxnSp>
        <p:nvCxnSpPr>
          <p:cNvPr id="35" name="Straight Connector 34">
            <a:extLst>
              <a:ext uri="{FF2B5EF4-FFF2-40B4-BE49-F238E27FC236}">
                <a16:creationId xmlns:a16="http://schemas.microsoft.com/office/drawing/2014/main" id="{E540778C-AE25-939B-3787-F647B457C2EB}"/>
              </a:ext>
            </a:extLst>
          </p:cNvPr>
          <p:cNvCxnSpPr>
            <a:cxnSpLocks/>
          </p:cNvCxnSpPr>
          <p:nvPr/>
        </p:nvCxnSpPr>
        <p:spPr>
          <a:xfrm flipH="1">
            <a:off x="5211494" y="3287467"/>
            <a:ext cx="869343" cy="391251"/>
          </a:xfrm>
          <a:prstGeom prst="line">
            <a:avLst/>
          </a:prstGeom>
        </p:spPr>
        <p:style>
          <a:lnRef idx="1">
            <a:schemeClr val="accent2"/>
          </a:lnRef>
          <a:fillRef idx="0">
            <a:schemeClr val="accent2"/>
          </a:fillRef>
          <a:effectRef idx="0">
            <a:schemeClr val="accent2"/>
          </a:effectRef>
          <a:fontRef idx="minor">
            <a:schemeClr val="tx1"/>
          </a:fontRef>
        </p:style>
      </p:cxnSp>
      <p:cxnSp>
        <p:nvCxnSpPr>
          <p:cNvPr id="43" name="Straight Connector 42">
            <a:extLst>
              <a:ext uri="{FF2B5EF4-FFF2-40B4-BE49-F238E27FC236}">
                <a16:creationId xmlns:a16="http://schemas.microsoft.com/office/drawing/2014/main" id="{FFCFE58A-D0A9-69CA-7772-291D5BA1B804}"/>
              </a:ext>
            </a:extLst>
          </p:cNvPr>
          <p:cNvCxnSpPr>
            <a:endCxn id="18" idx="1"/>
          </p:cNvCxnSpPr>
          <p:nvPr/>
        </p:nvCxnSpPr>
        <p:spPr>
          <a:xfrm flipV="1">
            <a:off x="12557919" y="3678718"/>
            <a:ext cx="731158" cy="969482"/>
          </a:xfrm>
          <a:prstGeom prst="line">
            <a:avLst/>
          </a:prstGeom>
        </p:spPr>
        <p:style>
          <a:lnRef idx="1">
            <a:schemeClr val="accent2"/>
          </a:lnRef>
          <a:fillRef idx="0">
            <a:schemeClr val="accent2"/>
          </a:fillRef>
          <a:effectRef idx="0">
            <a:schemeClr val="accent2"/>
          </a:effectRef>
          <a:fontRef idx="minor">
            <a:schemeClr val="tx1"/>
          </a:fontRef>
        </p:style>
      </p:cxnSp>
      <p:cxnSp>
        <p:nvCxnSpPr>
          <p:cNvPr id="45" name="Straight Connector 44">
            <a:extLst>
              <a:ext uri="{FF2B5EF4-FFF2-40B4-BE49-F238E27FC236}">
                <a16:creationId xmlns:a16="http://schemas.microsoft.com/office/drawing/2014/main" id="{845058AD-D2B6-05F4-4261-94E9CD445980}"/>
              </a:ext>
            </a:extLst>
          </p:cNvPr>
          <p:cNvCxnSpPr>
            <a:endCxn id="19" idx="1"/>
          </p:cNvCxnSpPr>
          <p:nvPr/>
        </p:nvCxnSpPr>
        <p:spPr>
          <a:xfrm>
            <a:off x="12557919" y="4897545"/>
            <a:ext cx="899711" cy="1051877"/>
          </a:xfrm>
          <a:prstGeom prst="line">
            <a:avLst/>
          </a:prstGeom>
        </p:spPr>
        <p:style>
          <a:lnRef idx="1">
            <a:schemeClr val="accent2"/>
          </a:lnRef>
          <a:fillRef idx="0">
            <a:schemeClr val="accent2"/>
          </a:fillRef>
          <a:effectRef idx="0">
            <a:schemeClr val="accent2"/>
          </a:effectRef>
          <a:fontRef idx="minor">
            <a:schemeClr val="tx1"/>
          </a:fontRef>
        </p:style>
      </p:cxnSp>
      <p:cxnSp>
        <p:nvCxnSpPr>
          <p:cNvPr id="49" name="Straight Connector 48">
            <a:extLst>
              <a:ext uri="{FF2B5EF4-FFF2-40B4-BE49-F238E27FC236}">
                <a16:creationId xmlns:a16="http://schemas.microsoft.com/office/drawing/2014/main" id="{60CD46F8-F701-51A7-CBFE-6F3D5EE44172}"/>
              </a:ext>
            </a:extLst>
          </p:cNvPr>
          <p:cNvCxnSpPr>
            <a:endCxn id="20" idx="3"/>
          </p:cNvCxnSpPr>
          <p:nvPr/>
        </p:nvCxnSpPr>
        <p:spPr>
          <a:xfrm flipH="1">
            <a:off x="5775586" y="8068805"/>
            <a:ext cx="1638090" cy="648524"/>
          </a:xfrm>
          <a:prstGeom prst="line">
            <a:avLst/>
          </a:prstGeom>
        </p:spPr>
        <p:style>
          <a:lnRef idx="1">
            <a:schemeClr val="accent2"/>
          </a:lnRef>
          <a:fillRef idx="0">
            <a:schemeClr val="accent2"/>
          </a:fillRef>
          <a:effectRef idx="0">
            <a:schemeClr val="accent2"/>
          </a:effectRef>
          <a:fontRef idx="minor">
            <a:schemeClr val="tx1"/>
          </a:fontRef>
        </p:style>
      </p:cxnSp>
      <p:cxnSp>
        <p:nvCxnSpPr>
          <p:cNvPr id="51" name="Straight Connector 50">
            <a:extLst>
              <a:ext uri="{FF2B5EF4-FFF2-40B4-BE49-F238E27FC236}">
                <a16:creationId xmlns:a16="http://schemas.microsoft.com/office/drawing/2014/main" id="{FC5674AC-79EB-E457-2DEF-1FBF611D9118}"/>
              </a:ext>
            </a:extLst>
          </p:cNvPr>
          <p:cNvCxnSpPr>
            <a:endCxn id="21" idx="1"/>
          </p:cNvCxnSpPr>
          <p:nvPr/>
        </p:nvCxnSpPr>
        <p:spPr>
          <a:xfrm>
            <a:off x="7620265" y="8068805"/>
            <a:ext cx="2543121" cy="595715"/>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4474094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barn(inVertical)">
                                      <p:cBhvr>
                                        <p:cTn id="24" dur="500"/>
                                        <p:tgtEl>
                                          <p:spTgt spid="24"/>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barn(inVertical)">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ipe(down)">
                                      <p:cBhvr>
                                        <p:cTn id="34" dur="5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barn(inVertical)">
                                      <p:cBhvr>
                                        <p:cTn id="39" dur="5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barn(inVertical)">
                                      <p:cBhvr>
                                        <p:cTn id="44" dur="500"/>
                                        <p:tgtEl>
                                          <p:spTgt spid="35"/>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barn(inVertical)">
                                      <p:cBhvr>
                                        <p:cTn id="49" dur="500"/>
                                        <p:tgtEl>
                                          <p:spTgt spid="25"/>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barn(inVertical)">
                                      <p:cBhvr>
                                        <p:cTn id="54" dur="500"/>
                                        <p:tgtEl>
                                          <p:spTgt spid="43"/>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barn(inVertical)">
                                      <p:cBhvr>
                                        <p:cTn id="59" dur="500"/>
                                        <p:tgtEl>
                                          <p:spTgt spid="18"/>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45"/>
                                        </p:tgtEl>
                                        <p:attrNameLst>
                                          <p:attrName>style.visibility</p:attrName>
                                        </p:attrNameLst>
                                      </p:cBhvr>
                                      <p:to>
                                        <p:strVal val="visible"/>
                                      </p:to>
                                    </p:set>
                                    <p:animEffect transition="in" filter="barn(inVertical)">
                                      <p:cBhvr>
                                        <p:cTn id="64" dur="500"/>
                                        <p:tgtEl>
                                          <p:spTgt spid="45"/>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Effect transition="in" filter="barn(inVertical)">
                                      <p:cBhvr>
                                        <p:cTn id="69" dur="500"/>
                                        <p:tgtEl>
                                          <p:spTgt spid="19"/>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nodeType="clickEffect">
                                  <p:stCondLst>
                                    <p:cond delay="0"/>
                                  </p:stCondLst>
                                  <p:childTnLst>
                                    <p:set>
                                      <p:cBhvr>
                                        <p:cTn id="73" dur="1" fill="hold">
                                          <p:stCondLst>
                                            <p:cond delay="0"/>
                                          </p:stCondLst>
                                        </p:cTn>
                                        <p:tgtEl>
                                          <p:spTgt spid="49"/>
                                        </p:tgtEl>
                                        <p:attrNameLst>
                                          <p:attrName>style.visibility</p:attrName>
                                        </p:attrNameLst>
                                      </p:cBhvr>
                                      <p:to>
                                        <p:strVal val="visible"/>
                                      </p:to>
                                    </p:set>
                                    <p:animEffect transition="in" filter="barn(inVertical)">
                                      <p:cBhvr>
                                        <p:cTn id="74" dur="500"/>
                                        <p:tgtEl>
                                          <p:spTgt spid="49"/>
                                        </p:tgtEl>
                                      </p:cBhvr>
                                    </p:animEffect>
                                  </p:childTnLst>
                                </p:cTn>
                              </p:par>
                            </p:childTnLst>
                          </p:cTn>
                        </p:par>
                      </p:childTnLst>
                    </p:cTn>
                  </p:par>
                  <p:par>
                    <p:cTn id="75" fill="hold">
                      <p:stCondLst>
                        <p:cond delay="indefinite"/>
                      </p:stCondLst>
                      <p:childTnLst>
                        <p:par>
                          <p:cTn id="76" fill="hold">
                            <p:stCondLst>
                              <p:cond delay="0"/>
                            </p:stCondLst>
                            <p:childTnLst>
                              <p:par>
                                <p:cTn id="77" presetID="16" presetClass="entr" presetSubtype="21" fill="hold" grpId="0" nodeType="click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barn(inVertical)">
                                      <p:cBhvr>
                                        <p:cTn id="79" dur="500"/>
                                        <p:tgtEl>
                                          <p:spTgt spid="20"/>
                                        </p:tgtEl>
                                      </p:cBhvr>
                                    </p:animEffect>
                                  </p:childTnLst>
                                </p:cTn>
                              </p:par>
                            </p:childTnLst>
                          </p:cTn>
                        </p:par>
                      </p:childTnLst>
                    </p:cTn>
                  </p:par>
                  <p:par>
                    <p:cTn id="80" fill="hold">
                      <p:stCondLst>
                        <p:cond delay="indefinite"/>
                      </p:stCondLst>
                      <p:childTnLst>
                        <p:par>
                          <p:cTn id="81" fill="hold">
                            <p:stCondLst>
                              <p:cond delay="0"/>
                            </p:stCondLst>
                            <p:childTnLst>
                              <p:par>
                                <p:cTn id="82" presetID="16" presetClass="entr" presetSubtype="21" fill="hold" nodeType="click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barn(inVertical)">
                                      <p:cBhvr>
                                        <p:cTn id="84" dur="500"/>
                                        <p:tgtEl>
                                          <p:spTgt spid="51"/>
                                        </p:tgtEl>
                                      </p:cBhvr>
                                    </p:animEffect>
                                  </p:childTnLst>
                                </p:cTn>
                              </p:par>
                            </p:childTnLst>
                          </p:cTn>
                        </p:par>
                      </p:childTnLst>
                    </p:cTn>
                  </p:par>
                  <p:par>
                    <p:cTn id="85" fill="hold">
                      <p:stCondLst>
                        <p:cond delay="indefinite"/>
                      </p:stCondLst>
                      <p:childTnLst>
                        <p:par>
                          <p:cTn id="86" fill="hold">
                            <p:stCondLst>
                              <p:cond delay="0"/>
                            </p:stCondLst>
                            <p:childTnLst>
                              <p:par>
                                <p:cTn id="87" presetID="16" presetClass="entr" presetSubtype="21" fill="hold" grpId="0" nodeType="clickEffect">
                                  <p:stCondLst>
                                    <p:cond delay="0"/>
                                  </p:stCondLst>
                                  <p:childTnLst>
                                    <p:set>
                                      <p:cBhvr>
                                        <p:cTn id="88" dur="1" fill="hold">
                                          <p:stCondLst>
                                            <p:cond delay="0"/>
                                          </p:stCondLst>
                                        </p:cTn>
                                        <p:tgtEl>
                                          <p:spTgt spid="21"/>
                                        </p:tgtEl>
                                        <p:attrNameLst>
                                          <p:attrName>style.visibility</p:attrName>
                                        </p:attrNameLst>
                                      </p:cBhvr>
                                      <p:to>
                                        <p:strVal val="visible"/>
                                      </p:to>
                                    </p:set>
                                    <p:animEffect transition="in" filter="barn(inVertical)">
                                      <p:cBhvr>
                                        <p:cTn id="8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P spid="17" grpId="0" animBg="1"/>
      <p:bldP spid="18" grpId="0" animBg="1"/>
      <p:bldP spid="19" grpId="0" animBg="1"/>
      <p:bldP spid="20" grpId="0" animBg="1"/>
      <p:bldP spid="21" grpId="0" animBg="1"/>
      <p:bldP spid="22" grpId="0" animBg="1"/>
      <p:bldP spid="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993302" y="636422"/>
                <a:ext cx="3907046"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TỰ NHIÊN VÀ XÃ HỘI</a:t>
                </a:r>
              </a:p>
            </p:txBody>
          </p:sp>
        </p:grpSp>
        <p:cxnSp>
          <p:nvCxnSpPr>
            <p:cNvPr id="28" name="Straight Connector 27"/>
            <p:cNvCxnSpPr/>
            <p:nvPr/>
          </p:nvCxnSpPr>
          <p:spPr>
            <a:xfrm>
              <a:off x="6143131" y="1136154"/>
              <a:ext cx="359588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51" name="Rectangle 95"/>
          <p:cNvSpPr>
            <a:spLocks noChangeArrowheads="1"/>
          </p:cNvSpPr>
          <p:nvPr/>
        </p:nvSpPr>
        <p:spPr bwMode="auto">
          <a:xfrm>
            <a:off x="2270919" y="1219200"/>
            <a:ext cx="11963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sz="3200" b="1">
                <a:solidFill>
                  <a:srgbClr val="0000CC"/>
                </a:solidFill>
                <a:latin typeface="Times New Roman" pitchFamily="18" charset="0"/>
                <a:cs typeface="Times New Roman" pitchFamily="18" charset="0"/>
              </a:rPr>
              <a:t>BÀI 17: ÔN TẬP CHỦ ĐỀ  THỰC VẬT VÀ ĐỘNG VẬT ( Tiết 1)</a:t>
            </a:r>
          </a:p>
        </p:txBody>
      </p:sp>
      <p:sp>
        <p:nvSpPr>
          <p:cNvPr id="9" name="Rectangle 8">
            <a:extLst>
              <a:ext uri="{FF2B5EF4-FFF2-40B4-BE49-F238E27FC236}">
                <a16:creationId xmlns:a16="http://schemas.microsoft.com/office/drawing/2014/main" id="{4A2E338D-B6DF-E062-96D4-064D21C59467}"/>
              </a:ext>
            </a:extLst>
          </p:cNvPr>
          <p:cNvSpPr/>
          <p:nvPr/>
        </p:nvSpPr>
        <p:spPr>
          <a:xfrm>
            <a:off x="746919" y="1782783"/>
            <a:ext cx="14811566"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2. Em ứng xử như thế nào trong tình huống:</a:t>
            </a:r>
          </a:p>
        </p:txBody>
      </p:sp>
      <p:pic>
        <p:nvPicPr>
          <p:cNvPr id="3" name="Picture 2">
            <a:extLst>
              <a:ext uri="{FF2B5EF4-FFF2-40B4-BE49-F238E27FC236}">
                <a16:creationId xmlns:a16="http://schemas.microsoft.com/office/drawing/2014/main" id="{C9222A78-7DD8-9C14-A6C0-76486589A2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25750" y="3238781"/>
            <a:ext cx="7549984" cy="5829719"/>
          </a:xfrm>
          <a:prstGeom prst="rect">
            <a:avLst/>
          </a:prstGeom>
        </p:spPr>
      </p:pic>
      <p:sp>
        <p:nvSpPr>
          <p:cNvPr id="13" name="TextBox 12">
            <a:extLst>
              <a:ext uri="{FF2B5EF4-FFF2-40B4-BE49-F238E27FC236}">
                <a16:creationId xmlns:a16="http://schemas.microsoft.com/office/drawing/2014/main" id="{711B1064-BEB7-FBAD-F787-A7A877B1E56D}"/>
              </a:ext>
            </a:extLst>
          </p:cNvPr>
          <p:cNvSpPr txBox="1"/>
          <p:nvPr/>
        </p:nvSpPr>
        <p:spPr>
          <a:xfrm>
            <a:off x="1127919" y="2358462"/>
            <a:ext cx="9733508" cy="646331"/>
          </a:xfrm>
          <a:prstGeom prst="rect">
            <a:avLst/>
          </a:prstGeom>
          <a:noFill/>
        </p:spPr>
        <p:txBody>
          <a:bodyPr wrap="square">
            <a:spAutoFit/>
          </a:bodyPr>
          <a:lstStyle/>
          <a:p>
            <a:r>
              <a:rPr lang="en-US" sz="3600" b="1">
                <a:latin typeface="Times New Roman" panose="02020603050405020304" pitchFamily="18" charset="0"/>
                <a:cs typeface="Times New Roman" panose="02020603050405020304" pitchFamily="18" charset="0"/>
              </a:rPr>
              <a:t>Cùng nhau chia sẻ  bức tranh và nêu câu hỏi</a:t>
            </a:r>
          </a:p>
        </p:txBody>
      </p:sp>
      <p:sp>
        <p:nvSpPr>
          <p:cNvPr id="15" name="TextBox 14">
            <a:extLst>
              <a:ext uri="{FF2B5EF4-FFF2-40B4-BE49-F238E27FC236}">
                <a16:creationId xmlns:a16="http://schemas.microsoft.com/office/drawing/2014/main" id="{B0D824DC-B4F5-00FE-0D1D-936502DA1009}"/>
              </a:ext>
            </a:extLst>
          </p:cNvPr>
          <p:cNvSpPr txBox="1"/>
          <p:nvPr/>
        </p:nvSpPr>
        <p:spPr>
          <a:xfrm>
            <a:off x="213519" y="3346862"/>
            <a:ext cx="7740537" cy="1200329"/>
          </a:xfrm>
          <a:prstGeom prst="rect">
            <a:avLst/>
          </a:prstGeom>
          <a:noFill/>
        </p:spPr>
        <p:txBody>
          <a:bodyPr wrap="square">
            <a:spAutoFit/>
          </a:bodyPr>
          <a:lstStyle/>
          <a:p>
            <a:r>
              <a:rPr lang="en-US" sz="3600">
                <a:latin typeface="Times New Roman" panose="02020603050405020304" pitchFamily="18" charset="0"/>
                <a:cs typeface="Times New Roman" panose="02020603050405020304" pitchFamily="18" charset="0"/>
              </a:rPr>
              <a:t>    Quyển sách cũ còn nhiều trang giấy. Con có sử dụng lại làm nháp không?</a:t>
            </a:r>
          </a:p>
        </p:txBody>
      </p:sp>
      <p:sp>
        <p:nvSpPr>
          <p:cNvPr id="17" name="TextBox 16">
            <a:extLst>
              <a:ext uri="{FF2B5EF4-FFF2-40B4-BE49-F238E27FC236}">
                <a16:creationId xmlns:a16="http://schemas.microsoft.com/office/drawing/2014/main" id="{9D23A5F7-3CFB-9F73-2E72-6790CF690E6D}"/>
              </a:ext>
            </a:extLst>
          </p:cNvPr>
          <p:cNvSpPr txBox="1"/>
          <p:nvPr/>
        </p:nvSpPr>
        <p:spPr>
          <a:xfrm>
            <a:off x="604264" y="5062478"/>
            <a:ext cx="7153055" cy="3416320"/>
          </a:xfrm>
          <a:prstGeom prst="rect">
            <a:avLst/>
          </a:prstGeom>
          <a:noFill/>
        </p:spPr>
        <p:txBody>
          <a:bodyPr wrap="square">
            <a:spAutoFit/>
          </a:bodyPr>
          <a:lstStyle/>
          <a:p>
            <a:pPr algn="just"/>
            <a:r>
              <a:rPr lang="en-US" sz="3600">
                <a:latin typeface="Times New Roman" panose="02020603050405020304" pitchFamily="18" charset="0"/>
                <a:cs typeface="Times New Roman" panose="02020603050405020304" pitchFamily="18" charset="0"/>
              </a:rPr>
              <a:t>       </a:t>
            </a:r>
            <a:r>
              <a:rPr lang="vi-VN" sz="3600">
                <a:latin typeface="Times New Roman" panose="02020603050405020304" pitchFamily="18" charset="0"/>
                <a:cs typeface="Times New Roman" panose="02020603050405020304" pitchFamily="18" charset="0"/>
              </a:rPr>
              <a:t>Nếu em là bạn nam trong hình em sẽ giữ lại những trang giấy trắng để làm nháp hoặc đóng thành quyển vở mới vì nếu bỏ quyển vở đó đi sẽ rất lãng phí và làm ô nhiễm môi trường.</a:t>
            </a:r>
            <a:endParaRPr lang="en-US"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472793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993302" y="636422"/>
                <a:ext cx="3907046"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TỰ NHIÊN VÀ XÃ HỘI</a:t>
                </a:r>
              </a:p>
            </p:txBody>
          </p:sp>
        </p:grpSp>
        <p:cxnSp>
          <p:nvCxnSpPr>
            <p:cNvPr id="28" name="Straight Connector 27"/>
            <p:cNvCxnSpPr/>
            <p:nvPr/>
          </p:nvCxnSpPr>
          <p:spPr>
            <a:xfrm>
              <a:off x="6143131" y="1136154"/>
              <a:ext cx="359588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51" name="Rectangle 95"/>
          <p:cNvSpPr>
            <a:spLocks noChangeArrowheads="1"/>
          </p:cNvSpPr>
          <p:nvPr/>
        </p:nvSpPr>
        <p:spPr bwMode="auto">
          <a:xfrm>
            <a:off x="2270919" y="1219200"/>
            <a:ext cx="11963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sz="3200" b="1">
                <a:solidFill>
                  <a:srgbClr val="0000CC"/>
                </a:solidFill>
                <a:latin typeface="Times New Roman" pitchFamily="18" charset="0"/>
                <a:cs typeface="Times New Roman" pitchFamily="18" charset="0"/>
              </a:rPr>
              <a:t>BÀI 17: ÔN TẬP CHỦ ĐỀ  THỰC VẬT VÀ ĐỘNG VẬT ( Tiết 1)</a:t>
            </a:r>
          </a:p>
        </p:txBody>
      </p:sp>
    </p:spTree>
    <p:extLst>
      <p:ext uri="{BB962C8B-B14F-4D97-AF65-F5344CB8AC3E}">
        <p14:creationId xmlns:p14="http://schemas.microsoft.com/office/powerpoint/2010/main" val="324284649"/>
      </p:ext>
    </p:extLst>
  </p:cSld>
  <p:clrMapOvr>
    <a:masterClrMapping/>
  </p:clrMapOvr>
  <p:transition spd="slow">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2" descr="Anh dep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WordArt 3"/>
          <p:cNvSpPr>
            <a:spLocks noChangeArrowheads="1" noChangeShapeType="1" noTextEdit="1"/>
          </p:cNvSpPr>
          <p:nvPr/>
        </p:nvSpPr>
        <p:spPr bwMode="auto">
          <a:xfrm>
            <a:off x="3642519" y="4114800"/>
            <a:ext cx="9220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96339709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p:val>
                                            <p:fltVal val="0"/>
                                          </p:val>
                                        </p:tav>
                                        <p:tav tm="100000">
                                          <p:val>
                                            <p:strVal val="#ppt_w"/>
                                          </p:val>
                                        </p:tav>
                                      </p:tavLst>
                                    </p:anim>
                                    <p:anim calcmode="lin" valueType="num">
                                      <p:cBhvr>
                                        <p:cTn id="8" dur="5000" fill="hold"/>
                                        <p:tgtEl>
                                          <p:spTgt spid="3"/>
                                        </p:tgtEl>
                                        <p:attrNameLst>
                                          <p:attrName>ppt_h</p:attrName>
                                        </p:attrNameLst>
                                      </p:cBhvr>
                                      <p:tavLst>
                                        <p:tav tm="0">
                                          <p:val>
                                            <p:fltVal val="0"/>
                                          </p:val>
                                        </p:tav>
                                        <p:tav tm="100000">
                                          <p:val>
                                            <p:strVal val="#ppt_h"/>
                                          </p:val>
                                        </p:tav>
                                      </p:tavLst>
                                    </p:anim>
                                    <p:animEffect transition="in" filter="fade">
                                      <p:cBhvr>
                                        <p:cTn id="9"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9733</TotalTime>
  <Words>449</Words>
  <Application>Microsoft Office PowerPoint</Application>
  <PresentationFormat>Custom</PresentationFormat>
  <Paragraphs>43</Paragraphs>
  <Slides>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Administrator</cp:lastModifiedBy>
  <cp:revision>1096</cp:revision>
  <dcterms:created xsi:type="dcterms:W3CDTF">2008-09-09T22:52:10Z</dcterms:created>
  <dcterms:modified xsi:type="dcterms:W3CDTF">2022-08-20T15:07:40Z</dcterms:modified>
</cp:coreProperties>
</file>