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3C1"/>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12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93BEDD-FC9E-422B-ADD0-C908D7A8627B}"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1609197280"/>
      </p:ext>
    </p:extLst>
  </p:cSld>
  <p:clrMapOvr>
    <a:masterClrMapping/>
  </p:clrMapOvr>
  <p:transition spd="slow">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3BEDD-FC9E-422B-ADD0-C908D7A8627B}"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3690606485"/>
      </p:ext>
    </p:extLst>
  </p:cSld>
  <p:clrMapOvr>
    <a:masterClrMapping/>
  </p:clrMapOvr>
  <p:transition spd="slow">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3BEDD-FC9E-422B-ADD0-C908D7A8627B}"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1994544090"/>
      </p:ext>
    </p:extLst>
  </p:cSld>
  <p:clrMapOvr>
    <a:masterClrMapping/>
  </p:clrMapOvr>
  <p:transition spd="slow">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3BEDD-FC9E-422B-ADD0-C908D7A8627B}"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2425816444"/>
      </p:ext>
    </p:extLst>
  </p:cSld>
  <p:clrMapOvr>
    <a:masterClrMapping/>
  </p:clrMapOvr>
  <p:transition spd="slow">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3BEDD-FC9E-422B-ADD0-C908D7A8627B}" type="datetimeFigureOut">
              <a:rPr lang="vi-VN" smtClean="0"/>
              <a:t>07/01/2025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1829794924"/>
      </p:ext>
    </p:extLst>
  </p:cSld>
  <p:clrMapOvr>
    <a:masterClrMapping/>
  </p:clrMapOvr>
  <p:transition spd="slow">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93BEDD-FC9E-422B-ADD0-C908D7A8627B}" type="datetimeFigureOut">
              <a:rPr lang="vi-VN" smtClean="0"/>
              <a:t>07/01/2025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3717271040"/>
      </p:ext>
    </p:extLst>
  </p:cSld>
  <p:clrMapOvr>
    <a:masterClrMapping/>
  </p:clrMapOvr>
  <p:transition spd="slow">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93BEDD-FC9E-422B-ADD0-C908D7A8627B}" type="datetimeFigureOut">
              <a:rPr lang="vi-VN" smtClean="0"/>
              <a:t>07/01/2025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1668054112"/>
      </p:ext>
    </p:extLst>
  </p:cSld>
  <p:clrMapOvr>
    <a:masterClrMapping/>
  </p:clrMapOvr>
  <p:transition spd="slow">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93BEDD-FC9E-422B-ADD0-C908D7A8627B}" type="datetimeFigureOut">
              <a:rPr lang="vi-VN" smtClean="0"/>
              <a:t>07/01/2025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2769781286"/>
      </p:ext>
    </p:extLst>
  </p:cSld>
  <p:clrMapOvr>
    <a:masterClrMapping/>
  </p:clrMapOvr>
  <p:transition spd="slow">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3BEDD-FC9E-422B-ADD0-C908D7A8627B}" type="datetimeFigureOut">
              <a:rPr lang="vi-VN" smtClean="0"/>
              <a:t>07/01/2025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1270680182"/>
      </p:ext>
    </p:extLst>
  </p:cSld>
  <p:clrMapOvr>
    <a:masterClrMapping/>
  </p:clrMapOvr>
  <p:transition spd="slow">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3BEDD-FC9E-422B-ADD0-C908D7A8627B}" type="datetimeFigureOut">
              <a:rPr lang="vi-VN" smtClean="0"/>
              <a:t>07/01/2025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93602"/>
      </p:ext>
    </p:extLst>
  </p:cSld>
  <p:clrMapOvr>
    <a:masterClrMapping/>
  </p:clrMapOvr>
  <p:transition spd="slow">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3BEDD-FC9E-422B-ADD0-C908D7A8627B}" type="datetimeFigureOut">
              <a:rPr lang="vi-VN" smtClean="0"/>
              <a:t>07/01/2025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D0D06C9-B79E-4B6E-9251-26F2A8FB2F3E}" type="slidenum">
              <a:rPr lang="vi-VN" smtClean="0"/>
              <a:t>‹#›</a:t>
            </a:fld>
            <a:endParaRPr lang="vi-VN"/>
          </a:p>
        </p:txBody>
      </p:sp>
    </p:spTree>
    <p:extLst>
      <p:ext uri="{BB962C8B-B14F-4D97-AF65-F5344CB8AC3E}">
        <p14:creationId xmlns:p14="http://schemas.microsoft.com/office/powerpoint/2010/main" val="1732512493"/>
      </p:ext>
    </p:extLst>
  </p:cSld>
  <p:clrMapOvr>
    <a:masterClrMapping/>
  </p:clrMapOvr>
  <p:transition spd="slow">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3BEDD-FC9E-422B-ADD0-C908D7A8627B}" type="datetimeFigureOut">
              <a:rPr lang="vi-VN" smtClean="0"/>
              <a:t>07/01/2025</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06C9-B79E-4B6E-9251-26F2A8FB2F3E}" type="slidenum">
              <a:rPr lang="vi-VN" smtClean="0"/>
              <a:t>‹#›</a:t>
            </a:fld>
            <a:endParaRPr lang="vi-VN"/>
          </a:p>
        </p:txBody>
      </p:sp>
    </p:spTree>
    <p:extLst>
      <p:ext uri="{BB962C8B-B14F-4D97-AF65-F5344CB8AC3E}">
        <p14:creationId xmlns:p14="http://schemas.microsoft.com/office/powerpoint/2010/main" val="3535357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4.tmp"/><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tmp"/><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A picture containing text, font, graphics, logo&#10;&#10;Description automatically generated">
            <a:extLst>
              <a:ext uri="{FF2B5EF4-FFF2-40B4-BE49-F238E27FC236}">
                <a16:creationId xmlns:a16="http://schemas.microsoft.com/office/drawing/2014/main" xmlns="" id="{1D22AF88-AE79-7A27-7450-88D46356B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575"/>
            <a:ext cx="1532586" cy="1532586"/>
          </a:xfrm>
          <a:prstGeom prst="rect">
            <a:avLst/>
          </a:prstGeom>
        </p:spPr>
      </p:pic>
      <p:pic>
        <p:nvPicPr>
          <p:cNvPr id="5" name="Picture 4"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0794" y="904299"/>
            <a:ext cx="3029373" cy="1057423"/>
          </a:xfrm>
          <a:prstGeom prst="rect">
            <a:avLst/>
          </a:prstGeom>
        </p:spPr>
      </p:pic>
      <p:sp>
        <p:nvSpPr>
          <p:cNvPr id="7" name="Rectangle 6"/>
          <p:cNvSpPr/>
          <p:nvPr/>
        </p:nvSpPr>
        <p:spPr>
          <a:xfrm>
            <a:off x="168044" y="2271876"/>
            <a:ext cx="8447312" cy="769441"/>
          </a:xfrm>
          <a:prstGeom prst="rect">
            <a:avLst/>
          </a:prstGeom>
          <a:noFill/>
        </p:spPr>
        <p:txBody>
          <a:bodyPr wrap="none" lIns="91440" tIns="45720" rIns="91440" bIns="45720">
            <a:spAutoFit/>
          </a:bodyPr>
          <a:lstStyle/>
          <a:p>
            <a:pPr algn="ctr"/>
            <a:r>
              <a:rPr lang="en-US" sz="4400" b="1" dirty="0" smtClean="0">
                <a:ln w="0"/>
                <a:solidFill>
                  <a:srgbClr val="A5002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ÔN TẬP HỌC KỲ 1 – TIẾT 3 &amp; 4</a:t>
            </a:r>
            <a:endParaRPr lang="en-US" sz="4400" b="1" cap="none" spc="0" dirty="0">
              <a:ln w="0"/>
              <a:solidFill>
                <a:srgbClr val="A5002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85405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706" y="2947737"/>
            <a:ext cx="8746185" cy="967440"/>
          </a:xfrm>
          <a:prstGeom prst="rect">
            <a:avLst/>
          </a:prstGeom>
        </p:spPr>
      </p:pic>
    </p:spTree>
    <p:extLst>
      <p:ext uri="{BB962C8B-B14F-4D97-AF65-F5344CB8AC3E}">
        <p14:creationId xmlns:p14="http://schemas.microsoft.com/office/powerpoint/2010/main" val="88957769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1618200" y="312148"/>
            <a:ext cx="7319738" cy="438211"/>
          </a:xfrm>
          <a:prstGeom prst="rect">
            <a:avLst/>
          </a:prstGeom>
        </p:spPr>
      </p:pic>
      <p:pic>
        <p:nvPicPr>
          <p:cNvPr id="3" name="Picture 2" descr="Screen Clipping"/>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2339417" y="864217"/>
            <a:ext cx="5413665" cy="1638649"/>
          </a:xfrm>
          <a:prstGeom prst="rect">
            <a:avLst/>
          </a:prstGeom>
        </p:spPr>
      </p:pic>
      <p:sp>
        <p:nvSpPr>
          <p:cNvPr id="4" name="Rectangle 3"/>
          <p:cNvSpPr/>
          <p:nvPr/>
        </p:nvSpPr>
        <p:spPr>
          <a:xfrm>
            <a:off x="2339417" y="2719057"/>
            <a:ext cx="6374091" cy="3970318"/>
          </a:xfrm>
          <a:prstGeom prst="rect">
            <a:avLst/>
          </a:prstGeom>
        </p:spPr>
        <p:txBody>
          <a:bodyPr wrap="square">
            <a:spAutoFit/>
          </a:bodyPr>
          <a:lstStyle/>
          <a:p>
            <a:r>
              <a:rPr lang="vi-VN" sz="2800" b="0" i="0" dirty="0" smtClean="0">
                <a:solidFill>
                  <a:srgbClr val="FF0000"/>
                </a:solidFill>
                <a:effectLst/>
                <a:latin typeface="+mj-lt"/>
              </a:rPr>
              <a:t>Em đọc bài </a:t>
            </a:r>
            <a:r>
              <a:rPr lang="vi-VN" sz="2800" b="0" i="1" dirty="0" smtClean="0">
                <a:solidFill>
                  <a:srgbClr val="FF0000"/>
                </a:solidFill>
                <a:effectLst/>
                <a:latin typeface="+mj-lt"/>
              </a:rPr>
              <a:t>Thư gửi các học sinh </a:t>
            </a:r>
            <a:r>
              <a:rPr lang="vi-VN" sz="2800" b="0" i="0" dirty="0" smtClean="0">
                <a:solidFill>
                  <a:srgbClr val="FF0000"/>
                </a:solidFill>
                <a:effectLst/>
                <a:latin typeface="+mj-lt"/>
              </a:rPr>
              <a:t>và có cảm nghĩ: Bác rất vui mừng vì Việt Nam có một nền giáo dục dân chủ, riêng Việt Nam. Bác rất thương yêu và lo lắng cho học sinh, sự nghiệp giáo dục nước nhà. Kì vọng của Bác với các em học sinh là rất lớn, phải học tập và giáo dục tốt, mới có thể đưa nước nhà tới con đường phát triển, sánh vai với các cường quốc thế giới. </a:t>
            </a:r>
            <a:endParaRPr lang="vi-VN" sz="2800" dirty="0">
              <a:solidFill>
                <a:srgbClr val="FF0000"/>
              </a:solidFill>
              <a:latin typeface="+mj-lt"/>
            </a:endParaRPr>
          </a:p>
        </p:txBody>
      </p:sp>
    </p:spTree>
    <p:extLst>
      <p:ext uri="{BB962C8B-B14F-4D97-AF65-F5344CB8AC3E}">
        <p14:creationId xmlns:p14="http://schemas.microsoft.com/office/powerpoint/2010/main" val="3555246491"/>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Tiết 3, 4 trang 160, 161 lớp 5 | Kết nối tri thức Giải Tiếng Việt lớp 5"/>
          <p:cNvPicPr>
            <a:picLocks noChangeAspect="1" noChangeArrowheads="1"/>
          </p:cNvPicPr>
          <p:nvPr/>
        </p:nvPicPr>
        <p:blipFill>
          <a:blip r:embed="rId3">
            <a:clrChange>
              <a:clrFrom>
                <a:srgbClr val="FEFDFE"/>
              </a:clrFrom>
              <a:clrTo>
                <a:srgbClr val="FEFDFE">
                  <a:alpha val="0"/>
                </a:srgbClr>
              </a:clrTo>
            </a:clrChange>
            <a:extLst>
              <a:ext uri="{28A0092B-C50C-407E-A947-70E740481C1C}">
                <a14:useLocalDpi xmlns:a14="http://schemas.microsoft.com/office/drawing/2010/main" val="0"/>
              </a:ext>
            </a:extLst>
          </a:blip>
          <a:srcRect/>
          <a:stretch>
            <a:fillRect/>
          </a:stretch>
        </p:blipFill>
        <p:spPr bwMode="auto">
          <a:xfrm>
            <a:off x="2253803" y="1298506"/>
            <a:ext cx="6614722" cy="47545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697813" y="325741"/>
            <a:ext cx="3610479" cy="771633"/>
          </a:xfrm>
          <a:prstGeom prst="rect">
            <a:avLst/>
          </a:prstGeom>
        </p:spPr>
      </p:pic>
    </p:spTree>
    <p:extLst>
      <p:ext uri="{BB962C8B-B14F-4D97-AF65-F5344CB8AC3E}">
        <p14:creationId xmlns:p14="http://schemas.microsoft.com/office/powerpoint/2010/main" val="387665405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left)">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0" y="176930"/>
            <a:ext cx="9002381" cy="4134427"/>
          </a:xfrm>
          <a:prstGeom prst="rect">
            <a:avLst/>
          </a:prstGeom>
        </p:spPr>
      </p:pic>
      <p:pic>
        <p:nvPicPr>
          <p:cNvPr id="3" name="Picture 2" descr="Screen Clipping"/>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378747" y="4552650"/>
            <a:ext cx="5372850" cy="457264"/>
          </a:xfrm>
          <a:prstGeom prst="rect">
            <a:avLst/>
          </a:prstGeom>
        </p:spPr>
      </p:pic>
    </p:spTree>
    <p:extLst>
      <p:ext uri="{BB962C8B-B14F-4D97-AF65-F5344CB8AC3E}">
        <p14:creationId xmlns:p14="http://schemas.microsoft.com/office/powerpoint/2010/main" val="2338082141"/>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8254"/>
            <a:ext cx="8809149" cy="6001643"/>
          </a:xfrm>
          <a:prstGeom prst="rect">
            <a:avLst/>
          </a:prstGeom>
        </p:spPr>
        <p:txBody>
          <a:bodyPr wrap="square">
            <a:spAutoFit/>
          </a:bodyPr>
          <a:lstStyle/>
          <a:p>
            <a:pPr algn="just"/>
            <a:r>
              <a:rPr lang="vi-VN" sz="3200" b="0" i="0" dirty="0" smtClean="0">
                <a:solidFill>
                  <a:schemeClr val="accent4">
                    <a:lumMod val="75000"/>
                  </a:schemeClr>
                </a:solidFill>
                <a:effectLst/>
                <a:latin typeface="+mj-lt"/>
              </a:rPr>
              <a:t>a. Các ô chữ hàng ngang là:</a:t>
            </a:r>
          </a:p>
          <a:p>
            <a:pPr algn="just"/>
            <a:r>
              <a:rPr lang="vi-VN" sz="3200" b="0" i="0" dirty="0" smtClean="0">
                <a:solidFill>
                  <a:schemeClr val="accent4">
                    <a:lumMod val="75000"/>
                  </a:schemeClr>
                </a:solidFill>
                <a:effectLst/>
                <a:latin typeface="+mj-lt"/>
              </a:rPr>
              <a:t>(1) điệp từ</a:t>
            </a:r>
          </a:p>
          <a:p>
            <a:pPr algn="just"/>
            <a:r>
              <a:rPr lang="vi-VN" sz="3200" b="0" i="0" dirty="0" smtClean="0">
                <a:solidFill>
                  <a:schemeClr val="accent4">
                    <a:lumMod val="75000"/>
                  </a:schemeClr>
                </a:solidFill>
                <a:effectLst/>
                <a:latin typeface="+mj-lt"/>
              </a:rPr>
              <a:t>(2) kết từ</a:t>
            </a:r>
          </a:p>
          <a:p>
            <a:pPr algn="just"/>
            <a:r>
              <a:rPr lang="vi-VN" sz="3200" b="0" i="0" dirty="0" smtClean="0">
                <a:solidFill>
                  <a:schemeClr val="accent4">
                    <a:lumMod val="75000"/>
                  </a:schemeClr>
                </a:solidFill>
                <a:effectLst/>
                <a:latin typeface="+mj-lt"/>
              </a:rPr>
              <a:t>(3) đại từ</a:t>
            </a:r>
          </a:p>
          <a:p>
            <a:pPr algn="just"/>
            <a:r>
              <a:rPr lang="vi-VN" sz="3200" b="0" i="0" dirty="0" smtClean="0">
                <a:solidFill>
                  <a:schemeClr val="accent4">
                    <a:lumMod val="75000"/>
                  </a:schemeClr>
                </a:solidFill>
                <a:effectLst/>
                <a:latin typeface="+mj-lt"/>
              </a:rPr>
              <a:t>(4) gạch ngang</a:t>
            </a:r>
          </a:p>
          <a:p>
            <a:pPr algn="just"/>
            <a:r>
              <a:rPr lang="vi-VN" sz="3200" b="0" i="0" dirty="0" smtClean="0">
                <a:solidFill>
                  <a:schemeClr val="accent4">
                    <a:lumMod val="75000"/>
                  </a:schemeClr>
                </a:solidFill>
                <a:effectLst/>
                <a:latin typeface="+mj-lt"/>
              </a:rPr>
              <a:t>(5) động từ</a:t>
            </a:r>
          </a:p>
          <a:p>
            <a:pPr algn="just"/>
            <a:r>
              <a:rPr lang="vi-VN" sz="3200" b="0" i="0" dirty="0" smtClean="0">
                <a:solidFill>
                  <a:schemeClr val="accent4">
                    <a:lumMod val="75000"/>
                  </a:schemeClr>
                </a:solidFill>
                <a:effectLst/>
                <a:latin typeface="+mj-lt"/>
              </a:rPr>
              <a:t>(6) xưng hô</a:t>
            </a:r>
          </a:p>
          <a:p>
            <a:pPr algn="just"/>
            <a:r>
              <a:rPr lang="vi-VN" sz="3200" b="0" i="0" dirty="0" smtClean="0">
                <a:solidFill>
                  <a:schemeClr val="accent4">
                    <a:lumMod val="75000"/>
                  </a:schemeClr>
                </a:solidFill>
                <a:effectLst/>
                <a:latin typeface="+mj-lt"/>
              </a:rPr>
              <a:t>(7) nghi vấn</a:t>
            </a:r>
          </a:p>
          <a:p>
            <a:pPr algn="just"/>
            <a:r>
              <a:rPr lang="vi-VN" sz="3200" b="0" i="0" dirty="0" smtClean="0">
                <a:solidFill>
                  <a:schemeClr val="accent4">
                    <a:lumMod val="75000"/>
                  </a:schemeClr>
                </a:solidFill>
                <a:effectLst/>
                <a:latin typeface="+mj-lt"/>
              </a:rPr>
              <a:t>(8) đồng nghĩa</a:t>
            </a:r>
          </a:p>
          <a:p>
            <a:pPr algn="just"/>
            <a:r>
              <a:rPr lang="vi-VN" sz="3200" b="0" i="0" dirty="0" smtClean="0">
                <a:solidFill>
                  <a:schemeClr val="accent4">
                    <a:lumMod val="75000"/>
                  </a:schemeClr>
                </a:solidFill>
                <a:effectLst/>
                <a:latin typeface="+mj-lt"/>
              </a:rPr>
              <a:t>(9) thay thế</a:t>
            </a:r>
          </a:p>
          <a:p>
            <a:pPr algn="just"/>
            <a:r>
              <a:rPr lang="vi-VN" sz="3200" b="0" i="0" dirty="0" smtClean="0">
                <a:solidFill>
                  <a:schemeClr val="accent4">
                    <a:lumMod val="75000"/>
                  </a:schemeClr>
                </a:solidFill>
                <a:effectLst/>
                <a:latin typeface="+mj-lt"/>
              </a:rPr>
              <a:t>b. Từ ngữ xuất hiện ở hàng dọc màu hồng là: </a:t>
            </a:r>
            <a:r>
              <a:rPr lang="vi-VN" sz="3200" b="0" i="1" dirty="0" smtClean="0">
                <a:solidFill>
                  <a:schemeClr val="accent4">
                    <a:lumMod val="75000"/>
                  </a:schemeClr>
                </a:solidFill>
                <a:effectLst/>
                <a:latin typeface="+mj-lt"/>
              </a:rPr>
              <a:t>từ đa nghĩa</a:t>
            </a:r>
            <a:endParaRPr lang="vi-VN" sz="3200" b="0" i="0" dirty="0">
              <a:solidFill>
                <a:schemeClr val="accent4">
                  <a:lumMod val="75000"/>
                </a:schemeClr>
              </a:solidFill>
              <a:effectLst/>
              <a:latin typeface="+mj-lt"/>
            </a:endParaRPr>
          </a:p>
        </p:txBody>
      </p:sp>
    </p:spTree>
    <p:extLst>
      <p:ext uri="{BB962C8B-B14F-4D97-AF65-F5344CB8AC3E}">
        <p14:creationId xmlns:p14="http://schemas.microsoft.com/office/powerpoint/2010/main" val="60815776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770141" y="211465"/>
            <a:ext cx="3362794" cy="409632"/>
          </a:xfrm>
          <a:prstGeom prst="rect">
            <a:avLst/>
          </a:prstGeom>
        </p:spPr>
      </p:pic>
      <p:sp>
        <p:nvSpPr>
          <p:cNvPr id="4" name="Rectangle 3"/>
          <p:cNvSpPr/>
          <p:nvPr/>
        </p:nvSpPr>
        <p:spPr>
          <a:xfrm>
            <a:off x="1571223" y="719663"/>
            <a:ext cx="7482625" cy="2677656"/>
          </a:xfrm>
          <a:prstGeom prst="rect">
            <a:avLst/>
          </a:prstGeom>
        </p:spPr>
        <p:txBody>
          <a:bodyPr wrap="square">
            <a:spAutoFit/>
          </a:bodyPr>
          <a:lstStyle/>
          <a:p>
            <a:pPr algn="just"/>
            <a:r>
              <a:rPr lang="vi-VN" sz="2400" b="0" i="0" dirty="0" smtClean="0">
                <a:effectLst/>
                <a:latin typeface="+mj-lt"/>
              </a:rPr>
              <a:t>Phượng không phải là một đoá, không phải vài cành; phượng đây là cả một loạt, cả một vùng, cả một góc trời đỏ rực. Mỗi hoa chỉ là một phần tử của xã hội thắm tươi; người ta quên đoá hoa, chỉ nghĩ đến cây, đến hàng, đến những tán hoa lớn xoè ra như muôn ngàn con bướm thắm đậu khít nhau.</a:t>
            </a:r>
          </a:p>
          <a:p>
            <a:pPr algn="r"/>
            <a:r>
              <a:rPr lang="vi-VN" sz="2400" b="0" i="0" dirty="0" smtClean="0">
                <a:effectLst/>
                <a:latin typeface="+mj-lt"/>
              </a:rPr>
              <a:t>(Xuân Diệu)</a:t>
            </a:r>
            <a:endParaRPr lang="vi-VN" sz="2400" b="0" i="0" dirty="0">
              <a:effectLst/>
              <a:latin typeface="+mj-lt"/>
            </a:endParaRPr>
          </a:p>
        </p:txBody>
      </p:sp>
      <p:sp>
        <p:nvSpPr>
          <p:cNvPr id="5" name="Rectangle 4"/>
          <p:cNvSpPr/>
          <p:nvPr/>
        </p:nvSpPr>
        <p:spPr>
          <a:xfrm>
            <a:off x="1960808" y="3495885"/>
            <a:ext cx="6703453" cy="1815882"/>
          </a:xfrm>
          <a:prstGeom prst="rect">
            <a:avLst/>
          </a:prstGeom>
        </p:spPr>
        <p:txBody>
          <a:bodyPr wrap="square">
            <a:spAutoFit/>
          </a:bodyPr>
          <a:lstStyle/>
          <a:p>
            <a:pPr algn="just"/>
            <a:r>
              <a:rPr lang="vi-VN" sz="2800" i="0" dirty="0" smtClean="0">
                <a:solidFill>
                  <a:srgbClr val="FF0000"/>
                </a:solidFill>
                <a:effectLst/>
                <a:latin typeface="+mj-lt"/>
              </a:rPr>
              <a:t>a. Các điệp từ, điệp ngữ được sử dụng trong đoạn trích là:</a:t>
            </a:r>
          </a:p>
          <a:p>
            <a:pPr algn="just"/>
            <a:r>
              <a:rPr lang="vi-VN" sz="2800" i="0" dirty="0" smtClean="0">
                <a:solidFill>
                  <a:srgbClr val="FF0000"/>
                </a:solidFill>
                <a:effectLst/>
                <a:latin typeface="+mj-lt"/>
              </a:rPr>
              <a:t>– Điệp từ: phượng, đến.</a:t>
            </a:r>
          </a:p>
          <a:p>
            <a:pPr algn="just"/>
            <a:r>
              <a:rPr lang="vi-VN" sz="2800" i="0" dirty="0" smtClean="0">
                <a:solidFill>
                  <a:srgbClr val="FF0000"/>
                </a:solidFill>
                <a:effectLst/>
                <a:latin typeface="+mj-lt"/>
              </a:rPr>
              <a:t>– Điệp ngữ: không phải, cả một.</a:t>
            </a:r>
            <a:endParaRPr lang="vi-VN" sz="2800" i="0" dirty="0">
              <a:solidFill>
                <a:srgbClr val="FF0000"/>
              </a:solidFill>
              <a:effectLst/>
              <a:latin typeface="+mj-lt"/>
            </a:endParaRPr>
          </a:p>
        </p:txBody>
      </p:sp>
    </p:spTree>
    <p:extLst>
      <p:ext uri="{BB962C8B-B14F-4D97-AF65-F5344CB8AC3E}">
        <p14:creationId xmlns:p14="http://schemas.microsoft.com/office/powerpoint/2010/main" val="416947702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778514" y="455226"/>
            <a:ext cx="7186610" cy="459174"/>
          </a:xfrm>
          <a:prstGeom prst="rect">
            <a:avLst/>
          </a:prstGeom>
        </p:spPr>
      </p:pic>
      <p:pic>
        <p:nvPicPr>
          <p:cNvPr id="6" name="Picture 5" descr="Screen Clipping"/>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420094" y="1086657"/>
            <a:ext cx="4508740" cy="1107210"/>
          </a:xfrm>
          <a:prstGeom prst="rect">
            <a:avLst/>
          </a:prstGeom>
        </p:spPr>
      </p:pic>
      <p:pic>
        <p:nvPicPr>
          <p:cNvPr id="14" name="Picture 13" descr="Screen Clipping"/>
          <p:cNvPicPr>
            <a:picLocks noChangeAspect="1"/>
          </p:cNvPicPr>
          <p:nvPr/>
        </p:nvPicPr>
        <p:blipFill rotWithShape="1">
          <a:blip r:embed="rId5">
            <a:extLst>
              <a:ext uri="{28A0092B-C50C-407E-A947-70E740481C1C}">
                <a14:useLocalDpi xmlns:a14="http://schemas.microsoft.com/office/drawing/2010/main" val="0"/>
              </a:ext>
            </a:extLst>
          </a:blip>
          <a:srcRect t="4099"/>
          <a:stretch/>
        </p:blipFill>
        <p:spPr>
          <a:xfrm>
            <a:off x="2067600" y="2781837"/>
            <a:ext cx="6000709" cy="2150771"/>
          </a:xfrm>
          <a:prstGeom prst="rect">
            <a:avLst/>
          </a:prstGeom>
        </p:spPr>
      </p:pic>
    </p:spTree>
    <p:extLst>
      <p:ext uri="{BB962C8B-B14F-4D97-AF65-F5344CB8AC3E}">
        <p14:creationId xmlns:p14="http://schemas.microsoft.com/office/powerpoint/2010/main" val="1550389288"/>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clrChange>
              <a:clrFrom>
                <a:srgbClr val="FBFBFB"/>
              </a:clrFrom>
              <a:clrTo>
                <a:srgbClr val="FBFBFB">
                  <a:alpha val="0"/>
                </a:srgbClr>
              </a:clrTo>
            </a:clrChang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81687" y="429651"/>
            <a:ext cx="7562314" cy="666843"/>
          </a:xfrm>
          <a:prstGeom prst="rect">
            <a:avLst/>
          </a:prstGeom>
        </p:spPr>
      </p:pic>
      <p:sp>
        <p:nvSpPr>
          <p:cNvPr id="4" name="Rectangle 3"/>
          <p:cNvSpPr/>
          <p:nvPr/>
        </p:nvSpPr>
        <p:spPr>
          <a:xfrm>
            <a:off x="1860997" y="1308715"/>
            <a:ext cx="7283003" cy="4832092"/>
          </a:xfrm>
          <a:prstGeom prst="rect">
            <a:avLst/>
          </a:prstGeom>
        </p:spPr>
        <p:txBody>
          <a:bodyPr wrap="square">
            <a:spAutoFit/>
          </a:bodyPr>
          <a:lstStyle/>
          <a:p>
            <a:pPr algn="just"/>
            <a:r>
              <a:rPr lang="vi-VN" sz="2800" b="0" i="0" dirty="0" smtClean="0">
                <a:solidFill>
                  <a:srgbClr val="FF0000"/>
                </a:solidFill>
                <a:effectLst/>
                <a:latin typeface="+mj-lt"/>
              </a:rPr>
              <a:t>Bình minh trên biển thật lung linh, khoáng đạt. Biển xanh, biển rộng, biển mát làm sao! Những đợt sóng vỗ vào bờ không ngơi nghỉ, đợt sóng nối nhau đuổi ngoài khơi xa, sóng gối nhau tấp vào bờ, thoả lấp những vết chân cát, những vỏ ốc, vỏ hến trắng tinh. Biển sớm nước lạnh và trong, đứng thẳng nhìn xuống nước, ta thấy những hạt cát như lửng lơ, treo giữa vùng nước tự do, dạt dào.</a:t>
            </a:r>
          </a:p>
          <a:p>
            <a:r>
              <a:rPr lang="vi-VN" sz="2800" dirty="0" smtClean="0">
                <a:solidFill>
                  <a:srgbClr val="FF0000"/>
                </a:solidFill>
                <a:latin typeface="+mj-lt"/>
              </a:rPr>
              <a:t/>
            </a:r>
            <a:br>
              <a:rPr lang="vi-VN" sz="2800" dirty="0" smtClean="0">
                <a:solidFill>
                  <a:srgbClr val="FF0000"/>
                </a:solidFill>
                <a:latin typeface="+mj-lt"/>
              </a:rPr>
            </a:br>
            <a:endParaRPr lang="vi-VN" sz="2800" dirty="0">
              <a:solidFill>
                <a:srgbClr val="FF0000"/>
              </a:solidFill>
              <a:latin typeface="+mj-lt"/>
            </a:endParaRPr>
          </a:p>
        </p:txBody>
      </p:sp>
    </p:spTree>
    <p:extLst>
      <p:ext uri="{BB962C8B-B14F-4D97-AF65-F5344CB8AC3E}">
        <p14:creationId xmlns:p14="http://schemas.microsoft.com/office/powerpoint/2010/main" val="3661275021"/>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clrChange>
              <a:clrFrom>
                <a:srgbClr val="FCFCFC"/>
              </a:clrFrom>
              <a:clrTo>
                <a:srgbClr val="FCFCFC">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00727" y="352195"/>
            <a:ext cx="7030431" cy="409632"/>
          </a:xfrm>
          <a:prstGeom prst="rect">
            <a:avLst/>
          </a:prstGeom>
        </p:spPr>
      </p:pic>
      <p:pic>
        <p:nvPicPr>
          <p:cNvPr id="5" name="Picture 4" descr="Screen Clipping"/>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t="20649"/>
          <a:stretch/>
        </p:blipFill>
        <p:spPr>
          <a:xfrm>
            <a:off x="1353279" y="903494"/>
            <a:ext cx="7725325" cy="1436255"/>
          </a:xfrm>
          <a:prstGeom prst="rect">
            <a:avLst/>
          </a:prstGeom>
          <a:ln w="57150">
            <a:solidFill>
              <a:schemeClr val="accent1">
                <a:lumMod val="75000"/>
              </a:schemeClr>
            </a:solidFill>
          </a:ln>
        </p:spPr>
      </p:pic>
      <p:pic>
        <p:nvPicPr>
          <p:cNvPr id="6" name="Picture 5" descr="Screen Clipping"/>
          <p:cNvPicPr>
            <a:picLocks noChangeAspect="1"/>
          </p:cNvPicPr>
          <p:nvPr/>
        </p:nvPicPr>
        <p:blipFill rotWithShape="1">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l="1826" b="1728"/>
          <a:stretch/>
        </p:blipFill>
        <p:spPr>
          <a:xfrm>
            <a:off x="2176530" y="2634186"/>
            <a:ext cx="6902074" cy="2105239"/>
          </a:xfrm>
          <a:prstGeom prst="rect">
            <a:avLst/>
          </a:prstGeom>
        </p:spPr>
      </p:pic>
    </p:spTree>
    <p:extLst>
      <p:ext uri="{BB962C8B-B14F-4D97-AF65-F5344CB8AC3E}">
        <p14:creationId xmlns:p14="http://schemas.microsoft.com/office/powerpoint/2010/main" val="2617353386"/>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288</Words>
  <Application>Microsoft Office PowerPoint</Application>
  <PresentationFormat>On-screen Show (4:3)</PresentationFormat>
  <Paragraphs>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4</cp:revision>
  <dcterms:created xsi:type="dcterms:W3CDTF">2025-01-07T12:46:13Z</dcterms:created>
  <dcterms:modified xsi:type="dcterms:W3CDTF">2025-01-07T13:28:20Z</dcterms:modified>
</cp:coreProperties>
</file>