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5" r:id="rId2"/>
    <p:sldId id="286" r:id="rId3"/>
    <p:sldId id="291" r:id="rId4"/>
    <p:sldId id="266" r:id="rId5"/>
    <p:sldId id="268" r:id="rId6"/>
    <p:sldId id="271" r:id="rId7"/>
    <p:sldId id="294" r:id="rId8"/>
    <p:sldId id="295" r:id="rId9"/>
    <p:sldId id="296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AFDC7E"/>
    <a:srgbClr val="C4E59F"/>
    <a:srgbClr val="A9DA74"/>
    <a:srgbClr val="F6C6E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865" autoAdjust="0"/>
  </p:normalViewPr>
  <p:slideViewPr>
    <p:cSldViewPr>
      <p:cViewPr varScale="1">
        <p:scale>
          <a:sx n="51" d="100"/>
          <a:sy n="51" d="100"/>
        </p:scale>
        <p:origin x="195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pPr/>
              <a:t>30/4/2025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Alphabet Race Game: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-Teacher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rites the letters from A to Y in columns down the board.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-Divide the class into 2 teams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standing in 2 lines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-2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ifferent colored markers or piece of chalk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each team.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-Students race to write only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word next to each letter.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-Teach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 checks and corrects answers on the board.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88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Teacher asks and students answer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240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Fi</a:t>
            </a:r>
            <a:r>
              <a:rPr lang="en-US" dirty="0"/>
              <a:t>nd</a:t>
            </a:r>
            <a:r>
              <a:rPr lang="en-US" baseline="0" dirty="0"/>
              <a:t> and </a:t>
            </a:r>
            <a:r>
              <a:rPr lang="en-US" dirty="0"/>
              <a:t>point game</a:t>
            </a:r>
          </a:p>
          <a:p>
            <a:r>
              <a:rPr lang="en-US" dirty="0"/>
              <a:t>-Teacher shows the picture and asks: What</a:t>
            </a:r>
            <a:r>
              <a:rPr lang="en-US" baseline="0" dirty="0"/>
              <a:t> animal is it?</a:t>
            </a:r>
            <a:r>
              <a:rPr lang="en-US" dirty="0"/>
              <a:t> </a:t>
            </a:r>
          </a:p>
          <a:p>
            <a:r>
              <a:rPr lang="en-US" dirty="0"/>
              <a:t>-Students</a:t>
            </a:r>
            <a:r>
              <a:rPr lang="en-US" baseline="0" dirty="0"/>
              <a:t> answer and go to the board point out the animal.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60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72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0608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4.jpeg"/><Relationship Id="rId18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1.mp3"/><Relationship Id="rId16" Type="http://schemas.openxmlformats.org/officeDocument/2006/relationships/image" Target="../media/image8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2.xml"/><Relationship Id="rId5" Type="http://schemas.microsoft.com/office/2007/relationships/media" Target="../media/media3.mp3"/><Relationship Id="rId15" Type="http://schemas.openxmlformats.org/officeDocument/2006/relationships/image" Target="../media/image7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microsoft.com/office/2007/relationships/media" Target="../media/media4.mp3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5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5.mp3"/><Relationship Id="rId11" Type="http://schemas.openxmlformats.org/officeDocument/2006/relationships/image" Target="../media/image14.png"/><Relationship Id="rId5" Type="http://schemas.microsoft.com/office/2007/relationships/media" Target="../media/media5.mp3"/><Relationship Id="rId10" Type="http://schemas.openxmlformats.org/officeDocument/2006/relationships/image" Target="../media/image10.png"/><Relationship Id="rId4" Type="http://schemas.openxmlformats.org/officeDocument/2006/relationships/audio" Target="../media/media4.mp3"/><Relationship Id="rId9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0.png"/><Relationship Id="rId11" Type="http://schemas.openxmlformats.org/officeDocument/2006/relationships/image" Target="../media/image20.png"/><Relationship Id="rId5" Type="http://schemas.openxmlformats.org/officeDocument/2006/relationships/image" Target="../media/image4.jpeg"/><Relationship Id="rId10" Type="http://schemas.openxmlformats.org/officeDocument/2006/relationships/image" Target="../media/image19.png"/><Relationship Id="rId4" Type="http://schemas.openxmlformats.org/officeDocument/2006/relationships/audio" Target="../media/audio1.wav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2020"/>
            <a:ext cx="9144000" cy="386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p:transition spd="med">
    <p:pull/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788345" y="1971695"/>
            <a:ext cx="4819176" cy="6442530"/>
            <a:chOff x="1676400" y="838200"/>
            <a:chExt cx="5836371" cy="7127875"/>
          </a:xfrm>
        </p:grpSpPr>
        <p:pic>
          <p:nvPicPr>
            <p:cNvPr id="28685" name="Picture 55" descr="BD21331_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375" y="7646988"/>
              <a:ext cx="336550" cy="3190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75" name="Picture 55" descr="BD21331_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375" y="7646988"/>
              <a:ext cx="336550" cy="3190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1676400" y="838200"/>
              <a:ext cx="5836371" cy="5334000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162053" y="2385030"/>
              <a:ext cx="806186" cy="155351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8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Z</a:t>
              </a:r>
              <a:endParaRPr lang="en-US" sz="8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982055" y="3161787"/>
              <a:ext cx="1143000" cy="157331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8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z</a:t>
              </a:r>
              <a:endParaRPr lang="en-US" sz="8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12" name="Picture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868"/>
            <a:ext cx="1543319" cy="108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214547" y="228600"/>
            <a:ext cx="248483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13: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9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52870" y="237530"/>
            <a:ext cx="7248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Zz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1047" y="1083239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6253" y="1971695"/>
            <a:ext cx="37009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Let’s chant.</a:t>
            </a: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801" y="3770853"/>
            <a:ext cx="1066970" cy="122281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050" y="2758387"/>
            <a:ext cx="1066970" cy="122281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704" y="2440043"/>
            <a:ext cx="1528803" cy="12084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793" y="5229200"/>
            <a:ext cx="1528803" cy="12084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08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971600" y="11362"/>
            <a:ext cx="735811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b="1" i="1" dirty="0">
                <a:solidFill>
                  <a:srgbClr val="C00000"/>
                </a:solidFill>
                <a:latin typeface=".VnSouthern" pitchFamily="34" charset="0"/>
              </a:rPr>
              <a:t>Alphabet Race Game</a:t>
            </a:r>
            <a:endParaRPr lang="en-US" sz="4400" b="1" i="1" kern="0" dirty="0">
              <a:solidFill>
                <a:srgbClr val="C00000"/>
              </a:solidFill>
              <a:latin typeface=".VnAvant" pitchFamily="34" charset="0"/>
              <a:ea typeface="+mj-ea"/>
              <a:cs typeface="+mj-cs"/>
            </a:endParaRPr>
          </a:p>
        </p:txBody>
      </p:sp>
      <p:sp>
        <p:nvSpPr>
          <p:cNvPr id="2" name="AutoShape 2" descr="Numbers game letter z Royalty Free Vecto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121012"/>
              </p:ext>
            </p:extLst>
          </p:nvPr>
        </p:nvGraphicFramePr>
        <p:xfrm>
          <a:off x="1475656" y="1268760"/>
          <a:ext cx="6322938" cy="51206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107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7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7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2078">
                <a:tc>
                  <a:txBody>
                    <a:bodyPr/>
                    <a:lstStyle/>
                    <a:p>
                      <a:r>
                        <a:rPr lang="en-US" sz="3600" b="0" dirty="0"/>
                        <a:t>Apple/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/>
                        <a:t>I</a:t>
                      </a:r>
                      <a:r>
                        <a:rPr lang="en-US" sz="3600" b="0" dirty="0">
                          <a:solidFill>
                            <a:srgbClr val="FF0000"/>
                          </a:solidFill>
                        </a:rPr>
                        <a:t>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/>
                        <a:t>Q</a:t>
                      </a:r>
                      <a:r>
                        <a:rPr lang="en-US" sz="3600" b="0" dirty="0">
                          <a:solidFill>
                            <a:srgbClr val="0000FF"/>
                          </a:solidFill>
                        </a:rPr>
                        <a:t>uiz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078">
                <a:tc>
                  <a:txBody>
                    <a:bodyPr/>
                    <a:lstStyle/>
                    <a:p>
                      <a:r>
                        <a:rPr lang="en-US" sz="3600" b="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/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078">
                <a:tc>
                  <a:txBody>
                    <a:bodyPr/>
                    <a:lstStyle/>
                    <a:p>
                      <a:r>
                        <a:rPr lang="en-US" sz="3600" b="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078">
                <a:tc>
                  <a:txBody>
                    <a:bodyPr/>
                    <a:lstStyle/>
                    <a:p>
                      <a:r>
                        <a:rPr lang="en-US" sz="3600" b="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/>
                        <a:t>T</a:t>
                      </a:r>
                      <a:r>
                        <a:rPr lang="en-US" sz="3600" b="0" dirty="0">
                          <a:solidFill>
                            <a:srgbClr val="FF0000"/>
                          </a:solidFill>
                        </a:rPr>
                        <a:t>welve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078">
                <a:tc>
                  <a:txBody>
                    <a:bodyPr/>
                    <a:lstStyle/>
                    <a:p>
                      <a:r>
                        <a:rPr lang="en-US" sz="3600" b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/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2078">
                <a:tc>
                  <a:txBody>
                    <a:bodyPr/>
                    <a:lstStyle/>
                    <a:p>
                      <a:r>
                        <a:rPr lang="en-US" sz="3600" b="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2078">
                <a:tc>
                  <a:txBody>
                    <a:bodyPr/>
                    <a:lstStyle/>
                    <a:p>
                      <a:r>
                        <a:rPr lang="en-US" sz="3600" b="0" dirty="0"/>
                        <a:t>G</a:t>
                      </a:r>
                      <a:r>
                        <a:rPr lang="en-US" sz="3600" b="0" dirty="0">
                          <a:solidFill>
                            <a:srgbClr val="0000FF"/>
                          </a:solidFill>
                        </a:rPr>
                        <a:t>oat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/>
                        <a:t>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2078">
                <a:tc>
                  <a:txBody>
                    <a:bodyPr/>
                    <a:lstStyle/>
                    <a:p>
                      <a:r>
                        <a:rPr lang="en-US" sz="3600" b="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Nhi\FLASHCARD\Flashcard LOP 2_A5_9.12.2020-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763588"/>
            <a:ext cx="7564437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325977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91680" y="201758"/>
            <a:ext cx="272061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13: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31840" y="155591"/>
            <a:ext cx="691839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1 -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Zz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14" y="1263586"/>
            <a:ext cx="9150714" cy="559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717463"/>
      </p:ext>
    </p:extLst>
  </p:cSld>
  <p:clrMapOvr>
    <a:masterClrMapping/>
  </p:clrMapOvr>
  <p:transition spd="med">
    <p:pull/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13: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4" name="Rectangle 3"/>
          <p:cNvSpPr/>
          <p:nvPr/>
        </p:nvSpPr>
        <p:spPr>
          <a:xfrm>
            <a:off x="6790870" y="237530"/>
            <a:ext cx="7248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Zz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7021" y="1029596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21709" y="6034062"/>
            <a:ext cx="22907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5400" dirty="0">
                <a:solidFill>
                  <a:srgbClr val="FF0000"/>
                </a:solidFill>
                <a:latin typeface="Comic Sans MS" pitchFamily="66" charset="0"/>
              </a:rPr>
              <a:t>z</a:t>
            </a:r>
            <a:r>
              <a:rPr lang="en-US" altLang="en-US" sz="5400" dirty="0">
                <a:latin typeface="Comic Sans MS" pitchFamily="66" charset="0"/>
              </a:rPr>
              <a:t>ebra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010301" y="6085183"/>
            <a:ext cx="228601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400" dirty="0">
                <a:solidFill>
                  <a:srgbClr val="FF0000"/>
                </a:solidFill>
                <a:latin typeface="Comic Sans MS" pitchFamily="66" charset="0"/>
              </a:rPr>
              <a:t>z</a:t>
            </a:r>
            <a:r>
              <a:rPr lang="en-US" altLang="en-US" sz="5400" dirty="0">
                <a:latin typeface="Comic Sans MS" pitchFamily="66" charset="0"/>
              </a:rPr>
              <a:t>oo</a:t>
            </a:r>
          </a:p>
        </p:txBody>
      </p:sp>
      <p:pic>
        <p:nvPicPr>
          <p:cNvPr id="21" name="Picture 2" descr="D:\Nhi\FLASHCARD\Flashcard LOP 2_A5_9.12.2020-9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782" y="1823788"/>
            <a:ext cx="3172281" cy="223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886" y="4144690"/>
            <a:ext cx="2998074" cy="2080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80" y="4144690"/>
            <a:ext cx="2961619" cy="2080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539" y="1889587"/>
            <a:ext cx="2985788" cy="2103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Track 74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878844" y="1201412"/>
            <a:ext cx="487363" cy="487363"/>
          </a:xfrm>
          <a:prstGeom prst="rect">
            <a:avLst/>
          </a:prstGeom>
        </p:spPr>
      </p:pic>
      <p:pic>
        <p:nvPicPr>
          <p:cNvPr id="8" name="Letter Z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535219" y="3391841"/>
            <a:ext cx="487363" cy="487363"/>
          </a:xfrm>
          <a:prstGeom prst="rect">
            <a:avLst/>
          </a:prstGeom>
        </p:spPr>
      </p:pic>
      <p:pic>
        <p:nvPicPr>
          <p:cNvPr id="9" name="Sound z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153307" y="3459923"/>
            <a:ext cx="487363" cy="487363"/>
          </a:xfrm>
          <a:prstGeom prst="rect">
            <a:avLst/>
          </a:prstGeom>
        </p:spPr>
      </p:pic>
      <p:pic>
        <p:nvPicPr>
          <p:cNvPr id="10" name="Zebra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535218" y="5709416"/>
            <a:ext cx="487363" cy="487363"/>
          </a:xfrm>
          <a:prstGeom prst="rect">
            <a:avLst/>
          </a:prstGeom>
        </p:spPr>
      </p:pic>
      <p:pic>
        <p:nvPicPr>
          <p:cNvPr id="11" name="zo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153308" y="569037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87616"/>
      </p:ext>
    </p:extLst>
  </p:cSld>
  <p:clrMapOvr>
    <a:masterClrMapping/>
  </p:clrMapOvr>
  <p:transition spd="med">
    <p:pull/>
    <p:sndAc>
      <p:stSnd>
        <p:snd r:embed="rId1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3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26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42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237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201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15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1804097" y="165725"/>
            <a:ext cx="5724128" cy="788831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Where are the animals?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Zoo Vector Art &amp; Graphics | freevector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214" y="1009019"/>
            <a:ext cx="6911094" cy="460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231214" y="5732140"/>
            <a:ext cx="733990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5400" dirty="0">
                <a:latin typeface="Comic Sans MS" pitchFamily="66" charset="0"/>
              </a:rPr>
              <a:t>In the </a:t>
            </a:r>
            <a:r>
              <a:rPr lang="en-US" altLang="en-US" sz="5400" dirty="0">
                <a:solidFill>
                  <a:srgbClr val="FF0000"/>
                </a:solidFill>
                <a:latin typeface="Comic Sans MS" pitchFamily="66" charset="0"/>
              </a:rPr>
              <a:t>z</a:t>
            </a:r>
            <a:r>
              <a:rPr lang="en-US" altLang="en-US" sz="5400" dirty="0">
                <a:latin typeface="Comic Sans MS" pitchFamily="66" charset="0"/>
              </a:rPr>
              <a:t>oo</a:t>
            </a:r>
          </a:p>
        </p:txBody>
      </p:sp>
    </p:spTree>
    <p:extLst>
      <p:ext uri="{BB962C8B-B14F-4D97-AF65-F5344CB8AC3E}">
        <p14:creationId xmlns:p14="http://schemas.microsoft.com/office/powerpoint/2010/main" val="506303308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Zoo Vector Art &amp; Graphics | freevector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319" y="1130048"/>
            <a:ext cx="6911094" cy="460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53040" y="299051"/>
            <a:ext cx="83058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Find and point.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79" y="1268760"/>
            <a:ext cx="1404689" cy="1609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93207" y="2904666"/>
            <a:ext cx="21154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400" dirty="0">
                <a:solidFill>
                  <a:srgbClr val="FF0000"/>
                </a:solidFill>
                <a:latin typeface="Comic Sans MS" pitchFamily="66" charset="0"/>
              </a:rPr>
              <a:t>z</a:t>
            </a:r>
            <a:r>
              <a:rPr lang="en-US" altLang="en-US" sz="4400" dirty="0">
                <a:latin typeface="Comic Sans MS" pitchFamily="66" charset="0"/>
              </a:rPr>
              <a:t>ebra</a:t>
            </a: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11" y="4664044"/>
            <a:ext cx="1772018" cy="92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8720" y="5727130"/>
            <a:ext cx="27150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400" dirty="0">
                <a:latin typeface="Comic Sans MS" pitchFamily="66" charset="0"/>
              </a:rPr>
              <a:t>elephant</a:t>
            </a:r>
          </a:p>
        </p:txBody>
      </p:sp>
    </p:spTree>
    <p:extLst>
      <p:ext uri="{BB962C8B-B14F-4D97-AF65-F5344CB8AC3E}">
        <p14:creationId xmlns:p14="http://schemas.microsoft.com/office/powerpoint/2010/main" val="24923064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13: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4" name="Rectangle 3"/>
          <p:cNvSpPr/>
          <p:nvPr/>
        </p:nvSpPr>
        <p:spPr>
          <a:xfrm>
            <a:off x="6790870" y="237530"/>
            <a:ext cx="7248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Zz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7021" y="1029596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Track 7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664002" y="1008528"/>
            <a:ext cx="487363" cy="487363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621" y="1955388"/>
            <a:ext cx="6696744" cy="449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Zebr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007109" y="2996952"/>
            <a:ext cx="609600" cy="609600"/>
          </a:xfrm>
          <a:prstGeom prst="rect">
            <a:avLst/>
          </a:prstGeom>
        </p:spPr>
      </p:pic>
      <p:pic>
        <p:nvPicPr>
          <p:cNvPr id="23" name="zoo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676779" y="5157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02411"/>
      </p:ext>
    </p:extLst>
  </p:cSld>
  <p:clrMapOvr>
    <a:masterClrMapping/>
  </p:clrMapOvr>
  <p:transition spd="med">
    <p:pull/>
    <p:sndAc>
      <p:stSnd>
        <p:snd r:embed="rId8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901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38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01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13: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4" name="Rectangle 3"/>
          <p:cNvSpPr/>
          <p:nvPr/>
        </p:nvSpPr>
        <p:spPr>
          <a:xfrm>
            <a:off x="6790870" y="237530"/>
            <a:ext cx="7248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Zz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0629" y="998949"/>
            <a:ext cx="37009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Let’s chant.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Track 7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81106" y="1148159"/>
            <a:ext cx="487363" cy="48736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144000" cy="496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188" y="2066842"/>
            <a:ext cx="6018561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48" y="2647206"/>
            <a:ext cx="1724031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372" y="3183125"/>
            <a:ext cx="2957096" cy="61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092" y="4425267"/>
            <a:ext cx="1439864" cy="56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11" y="5034954"/>
            <a:ext cx="1321776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371" y="5570199"/>
            <a:ext cx="4733071" cy="65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11" y="3794275"/>
            <a:ext cx="1724031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380185"/>
      </p:ext>
    </p:extLst>
  </p:cSld>
  <p:clrMapOvr>
    <a:masterClrMapping/>
  </p:clrMapOvr>
  <p:transition spd="med">
    <p:pull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777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225</Words>
  <Application>Microsoft Office PowerPoint</Application>
  <PresentationFormat>On-screen Show (4:3)</PresentationFormat>
  <Paragraphs>63</Paragraphs>
  <Slides>10</Slides>
  <Notes>4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.VnAvant</vt:lpstr>
      <vt:lpstr>.VnSouthern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Administrator</cp:lastModifiedBy>
  <cp:revision>120</cp:revision>
  <dcterms:created xsi:type="dcterms:W3CDTF">2006-08-16T00:00:00Z</dcterms:created>
  <dcterms:modified xsi:type="dcterms:W3CDTF">2025-04-29T23:54:08Z</dcterms:modified>
</cp:coreProperties>
</file>