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85" r:id="rId3"/>
    <p:sldId id="256" r:id="rId4"/>
    <p:sldId id="266" r:id="rId6"/>
    <p:sldId id="268" r:id="rId7"/>
    <p:sldId id="287" r:id="rId8"/>
    <p:sldId id="288" r:id="rId9"/>
    <p:sldId id="289" r:id="rId10"/>
    <p:sldId id="271" r:id="rId11"/>
    <p:sldId id="291" r:id="rId12"/>
    <p:sldId id="292" r:id="rId13"/>
    <p:sldId id="293" r:id="rId14"/>
    <p:sldId id="290" r:id="rId15"/>
    <p:sldId id="296" r:id="rId16"/>
    <p:sldId id="269" r:id="rId17"/>
    <p:sldId id="282" r:id="rId18"/>
    <p:sldId id="295" r:id="rId19"/>
    <p:sldId id="29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AFDC7E"/>
    <a:srgbClr val="C4E59F"/>
    <a:srgbClr val="A9DA74"/>
    <a:srgbClr val="F6C6E3"/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84" autoAdjust="0"/>
  </p:normalViewPr>
  <p:slideViewPr>
    <p:cSldViewPr showGuides="1">
      <p:cViewPr varScale="1">
        <p:scale>
          <a:sx n="56" d="100"/>
          <a:sy n="56" d="100"/>
        </p:scale>
        <p:origin x="1508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-23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dirty="0"/>
              <a:t>T says “ Hello, everyone. How are you? How’s the weather? Is it sunny? Great! Now, let’s sing a song with me.”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Warm up: Sing “Hello song” – “Excellent! You sing very well.”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Divide class into 2 groups (optional) – “Today, we will have 2 groups – Group 1 and Group 2. You are Group 1, you are Group 2.”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marL="228600" indent="-228600">
              <a:buAutoNum type="arabicPeriod"/>
            </a:pPr>
            <a:r>
              <a:rPr lang="en-US" altLang="en-US" dirty="0"/>
              <a:t>Click quickly to appear and disappear the picture</a:t>
            </a:r>
            <a:endParaRPr lang="en-US" altLang="en-US" dirty="0"/>
          </a:p>
          <a:p>
            <a:pPr marL="228600" indent="-228600">
              <a:buAutoNum type="arabicPeriod"/>
            </a:pPr>
            <a:r>
              <a:rPr lang="en-US" altLang="en-US" dirty="0"/>
              <a:t>Ask “What is it?”</a:t>
            </a:r>
            <a:endParaRPr lang="en-US" altLang="en-US" dirty="0"/>
          </a:p>
          <a:p>
            <a:pPr marL="228600" indent="-228600">
              <a:buAutoNum type="arabicPeriod"/>
            </a:pPr>
            <a:r>
              <a:rPr lang="en-US" altLang="en-US" dirty="0"/>
              <a:t>Click again to appear and check the answer. – “Right! One flower for you group.”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marL="228600" indent="-228600">
              <a:buAutoNum type="arabicPeriod"/>
            </a:pPr>
            <a:r>
              <a:rPr lang="en-US" altLang="en-US" dirty="0"/>
              <a:t>Click quickly to appear and disappear the picture</a:t>
            </a:r>
            <a:endParaRPr lang="en-US" altLang="en-US" dirty="0"/>
          </a:p>
          <a:p>
            <a:pPr marL="228600" indent="-228600">
              <a:buAutoNum type="arabicPeriod"/>
            </a:pPr>
            <a:r>
              <a:rPr lang="en-US" altLang="en-US" dirty="0"/>
              <a:t>Ask “What is it?”</a:t>
            </a:r>
            <a:endParaRPr lang="en-US" altLang="en-US" dirty="0"/>
          </a:p>
          <a:p>
            <a:pPr marL="228600" indent="-228600">
              <a:buAutoNum type="arabicPeriod"/>
            </a:pPr>
            <a:r>
              <a:rPr lang="en-US" altLang="en-US" dirty="0"/>
              <a:t>Click again to appear and check the answer. – “Good! One flower for you group.”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“Well done. Now, let’s move to next part.”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Book using – Look, point and say</a:t>
            </a:r>
            <a:endParaRPr lang="en-US" dirty="0"/>
          </a:p>
          <a:p>
            <a:r>
              <a:rPr lang="en-US" dirty="0"/>
              <a:t>1. T says “Class, open your book page 22. Let’s look, point and tell me what it is.”</a:t>
            </a:r>
            <a:endParaRPr lang="en-US" dirty="0"/>
          </a:p>
          <a:p>
            <a:r>
              <a:rPr lang="en-US" dirty="0"/>
              <a:t>2. T points at the picture and asks “What is it?”</a:t>
            </a:r>
            <a:endParaRPr lang="en-US" dirty="0"/>
          </a:p>
          <a:p>
            <a:r>
              <a:rPr lang="en-US" dirty="0"/>
              <a:t>3. T gives 1 flower to each group -“Great! One flower for each group.”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T says “Let’s chant with me”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Ask </a:t>
            </a:r>
            <a:r>
              <a:rPr lang="en-US" dirty="0" err="1"/>
              <a:t>sts</a:t>
            </a:r>
            <a:r>
              <a:rPr lang="en-US" dirty="0"/>
              <a:t> to listen 2 times – “Listen 2 times.”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Ask </a:t>
            </a:r>
            <a:r>
              <a:rPr lang="en-US" dirty="0" err="1"/>
              <a:t>sts</a:t>
            </a:r>
            <a:r>
              <a:rPr lang="en-US" dirty="0"/>
              <a:t> to listen and repeat sentence by sentence – “Listen and repeat.”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Ask </a:t>
            </a:r>
            <a:r>
              <a:rPr lang="en-US" dirty="0" err="1"/>
              <a:t>sts</a:t>
            </a:r>
            <a:r>
              <a:rPr lang="en-US" dirty="0"/>
              <a:t> to chant (class, group) – “Class, let’s chant”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T shows the picture – “Now, look at the picture and chant. For example, if you see the egg, you will chant ‘as in egg’. OK! Now, let’s go.”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 err="1"/>
              <a:t>Sts</a:t>
            </a:r>
            <a:r>
              <a:rPr lang="en-US" dirty="0"/>
              <a:t> chant based on the picture.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Elephant: “e </a:t>
            </a:r>
            <a:r>
              <a:rPr lang="en-US" dirty="0" err="1"/>
              <a:t>e</a:t>
            </a:r>
            <a:r>
              <a:rPr lang="en-US" dirty="0"/>
              <a:t> </a:t>
            </a:r>
            <a:r>
              <a:rPr lang="en-US" dirty="0" err="1"/>
              <a:t>e</a:t>
            </a:r>
            <a:r>
              <a:rPr lang="en-US" dirty="0"/>
              <a:t> / Can you hear? / e </a:t>
            </a:r>
            <a:r>
              <a:rPr lang="en-US" dirty="0" err="1"/>
              <a:t>e</a:t>
            </a:r>
            <a:r>
              <a:rPr lang="en-US" dirty="0"/>
              <a:t> </a:t>
            </a:r>
            <a:r>
              <a:rPr lang="en-US" dirty="0" err="1"/>
              <a:t>e</a:t>
            </a:r>
            <a:r>
              <a:rPr lang="en-US" dirty="0"/>
              <a:t> / As in </a:t>
            </a:r>
            <a:r>
              <a:rPr lang="en-US" b="1" u="none" dirty="0"/>
              <a:t>elephant</a:t>
            </a:r>
            <a:r>
              <a:rPr lang="en-US" dirty="0"/>
              <a:t> / e is the sound of </a:t>
            </a:r>
            <a:r>
              <a:rPr lang="en-US" dirty="0" err="1"/>
              <a:t>Ee</a:t>
            </a:r>
            <a:r>
              <a:rPr lang="en-US" dirty="0"/>
              <a:t>”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Egg: “ e </a:t>
            </a:r>
            <a:r>
              <a:rPr lang="en-US" dirty="0" err="1"/>
              <a:t>e</a:t>
            </a:r>
            <a:r>
              <a:rPr lang="en-US" dirty="0"/>
              <a:t> </a:t>
            </a:r>
            <a:r>
              <a:rPr lang="en-US" dirty="0" err="1"/>
              <a:t>e</a:t>
            </a:r>
            <a:r>
              <a:rPr lang="en-US" dirty="0"/>
              <a:t> / Can you hear? / e </a:t>
            </a:r>
            <a:r>
              <a:rPr lang="en-US" dirty="0" err="1"/>
              <a:t>e</a:t>
            </a:r>
            <a:r>
              <a:rPr lang="en-US" dirty="0"/>
              <a:t> </a:t>
            </a:r>
            <a:r>
              <a:rPr lang="en-US" dirty="0" err="1"/>
              <a:t>e</a:t>
            </a:r>
            <a:r>
              <a:rPr lang="en-US" dirty="0"/>
              <a:t> / As in </a:t>
            </a:r>
            <a:r>
              <a:rPr lang="en-US" b="1" u="none" dirty="0"/>
              <a:t>egg</a:t>
            </a:r>
            <a:r>
              <a:rPr lang="en-US" dirty="0"/>
              <a:t> / e is the sound of </a:t>
            </a:r>
            <a:r>
              <a:rPr lang="en-US" dirty="0" err="1"/>
              <a:t>Ee</a:t>
            </a:r>
            <a:r>
              <a:rPr lang="en-US" dirty="0"/>
              <a:t>”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T gives one flower to each group – “Well done. One flower for each group.”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Sum up – Ask “Look at these pictures again, what is it? Good!”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Count the flowers of each groups – “Let’s count your flowers.”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Group having more flowers will be the winner. – “So the winner is group …. Group …, you also good, too.”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Say goodbye “ Now, let’s say ‘Goodbye egg, Goodbye elephant.’. Now, Goodbye class.”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T uses body language to describe 4 letters (A, B, C, D) and asks “What is the letter?”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T says “Today, we will learn the next letter. Can you guess what it is?”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T uses body language to describe the letter E.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Now, let’s look and listen.”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 altLang="en-US" dirty="0"/>
              <a:t>Introduce picture – “Now, look and listen.”</a:t>
            </a:r>
            <a:endParaRPr lang="en-US" altLang="en-US" dirty="0"/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Ask </a:t>
            </a:r>
            <a:r>
              <a:rPr lang="en-US" altLang="en-US" dirty="0" err="1"/>
              <a:t>sts</a:t>
            </a:r>
            <a:r>
              <a:rPr lang="en-US" altLang="en-US" dirty="0"/>
              <a:t> to listen 1 times </a:t>
            </a:r>
            <a:endParaRPr lang="en-US" altLang="en-US" dirty="0"/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T says “Yes, today we will learn Unit 5 – Lesson 1 – Letter E”</a:t>
            </a:r>
            <a:endParaRPr lang="en-US" altLang="en-US" dirty="0"/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Ask </a:t>
            </a:r>
            <a:r>
              <a:rPr lang="en-US" altLang="en-US" dirty="0" err="1"/>
              <a:t>sts</a:t>
            </a:r>
            <a:r>
              <a:rPr lang="en-US" altLang="en-US" dirty="0"/>
              <a:t> to listen again 2 times – “Now, listen 2 times.”</a:t>
            </a:r>
            <a:endParaRPr lang="en-US" altLang="en-US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altLang="en-US" dirty="0"/>
              <a:t>Ask </a:t>
            </a:r>
            <a:r>
              <a:rPr lang="en-US" altLang="en-US" dirty="0" err="1"/>
              <a:t>sts</a:t>
            </a:r>
            <a:r>
              <a:rPr lang="en-US" altLang="en-US" dirty="0"/>
              <a:t> to listen and repeat (class, group, individual) - “Listen and repeat. Class! Group 1, please! Group 2, please! You, you and you!</a:t>
            </a:r>
            <a:endParaRPr lang="en-US" altLang="en-US" dirty="0"/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T can use body language to describe the letter E. - “Look at me and listen. E! Class, what is it? Good!”</a:t>
            </a:r>
            <a:endParaRPr lang="en-US" altLang="en-US" dirty="0"/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T can use body language to check </a:t>
            </a:r>
            <a:r>
              <a:rPr lang="en-US" altLang="en-US" dirty="0" err="1"/>
              <a:t>sts</a:t>
            </a:r>
            <a:r>
              <a:rPr lang="en-US" altLang="en-US" dirty="0"/>
              <a:t>’ understanding - “Look and tell me what it is”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 altLang="en-US" dirty="0"/>
              <a:t>Introduce picture “ Class, what is the sound of E? OK! Now, listen 3 times”</a:t>
            </a:r>
            <a:endParaRPr lang="en-US" altLang="en-US" dirty="0"/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Ask </a:t>
            </a:r>
            <a:r>
              <a:rPr lang="en-US" altLang="en-US" dirty="0" err="1"/>
              <a:t>sts</a:t>
            </a:r>
            <a:r>
              <a:rPr lang="en-US" altLang="en-US" dirty="0"/>
              <a:t> to listen 3 times</a:t>
            </a:r>
            <a:endParaRPr lang="en-US" altLang="en-US" dirty="0"/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Ask </a:t>
            </a:r>
            <a:r>
              <a:rPr lang="en-US" altLang="en-US" dirty="0" err="1"/>
              <a:t>sts</a:t>
            </a:r>
            <a:r>
              <a:rPr lang="en-US" altLang="en-US" dirty="0"/>
              <a:t> to listen and repeat (class, group, individual) - “Listen and repeat. Class! Group 1, please! Group 2, please! You, you and you!</a:t>
            </a:r>
            <a:endParaRPr lang="en-US" altLang="en-US" dirty="0"/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T can use body language to describe the sound of E. - “Look at me and listen. e! Class, what is the sound of E? Good!”</a:t>
            </a:r>
            <a:endParaRPr lang="en-US" altLang="en-US" dirty="0"/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T can use body language to check </a:t>
            </a:r>
            <a:r>
              <a:rPr lang="en-US" altLang="en-US" dirty="0" err="1"/>
              <a:t>sts</a:t>
            </a:r>
            <a:r>
              <a:rPr lang="en-US" altLang="en-US" dirty="0"/>
              <a:t>’ understanding - “Look and tell me what it is”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 altLang="en-US" dirty="0"/>
              <a:t>Introduce picture “Class, what is it? OK! Now, listen 3 times”</a:t>
            </a:r>
            <a:endParaRPr lang="en-US" altLang="en-US" dirty="0"/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Ask </a:t>
            </a:r>
            <a:r>
              <a:rPr lang="en-US" altLang="en-US" dirty="0" err="1"/>
              <a:t>sts</a:t>
            </a:r>
            <a:r>
              <a:rPr lang="en-US" altLang="en-US" dirty="0"/>
              <a:t> to listen 3 times</a:t>
            </a:r>
            <a:endParaRPr lang="en-US" altLang="en-US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altLang="en-US" dirty="0"/>
              <a:t>Ask </a:t>
            </a:r>
            <a:r>
              <a:rPr lang="en-US" altLang="en-US" dirty="0" err="1"/>
              <a:t>sts</a:t>
            </a:r>
            <a:r>
              <a:rPr lang="en-US" altLang="en-US" dirty="0"/>
              <a:t> to listen and repeat (class, group, individual) - “Listen and repeat. Class! Group 1, please! Group 2, please! You, you and you!</a:t>
            </a:r>
            <a:endParaRPr lang="en-US" altLang="en-US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altLang="en-US" dirty="0"/>
              <a:t>T can use body language to describe the word. - “Look at me and listen. Egg! Class, what is it? Good!”</a:t>
            </a:r>
            <a:endParaRPr lang="en-US" altLang="en-US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altLang="en-US" dirty="0"/>
              <a:t>Click to make the word “egg” disappear – Ask “What is it?”</a:t>
            </a:r>
            <a:endParaRPr lang="en-US" altLang="en-US" dirty="0"/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T can use body language to check </a:t>
            </a:r>
            <a:r>
              <a:rPr lang="en-US" altLang="en-US" dirty="0" err="1"/>
              <a:t>sts</a:t>
            </a:r>
            <a:r>
              <a:rPr lang="en-US" altLang="en-US" dirty="0"/>
              <a:t>’ understanding - “Look and tell me what it is.”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 altLang="en-US" dirty="0"/>
              <a:t>Introduce picture “Class, what is it? OK! Now, listen 3 times”</a:t>
            </a:r>
            <a:endParaRPr lang="en-US" altLang="en-US" dirty="0"/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Ask </a:t>
            </a:r>
            <a:r>
              <a:rPr lang="en-US" altLang="en-US" dirty="0" err="1"/>
              <a:t>sts</a:t>
            </a:r>
            <a:r>
              <a:rPr lang="en-US" altLang="en-US" dirty="0"/>
              <a:t> to listen 3 times</a:t>
            </a:r>
            <a:endParaRPr lang="en-US" altLang="en-US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altLang="en-US" dirty="0"/>
              <a:t>Ask </a:t>
            </a:r>
            <a:r>
              <a:rPr lang="en-US" altLang="en-US" dirty="0" err="1"/>
              <a:t>sts</a:t>
            </a:r>
            <a:r>
              <a:rPr lang="en-US" altLang="en-US" dirty="0"/>
              <a:t> to listen and repeat (class, group, individual) - “Listen and repeat. Class! Group 1, please! Group 2, please! You, you and you!</a:t>
            </a:r>
            <a:endParaRPr lang="en-US" altLang="en-US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altLang="en-US" dirty="0"/>
              <a:t>T can use body language to describe the word. - “Look at me and listen. Elephant! Class, what is it? Good!”</a:t>
            </a:r>
            <a:endParaRPr lang="en-US" altLang="en-US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altLang="en-US" dirty="0"/>
              <a:t>Click to make the word “egg” disappear – Ask “What is it?”</a:t>
            </a:r>
            <a:endParaRPr lang="en-US" altLang="en-US" dirty="0"/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T can use body language to check </a:t>
            </a:r>
            <a:r>
              <a:rPr lang="en-US" altLang="en-US" dirty="0" err="1"/>
              <a:t>sts</a:t>
            </a:r>
            <a:r>
              <a:rPr lang="en-US" altLang="en-US" dirty="0"/>
              <a:t>’ understanding - “Look and tell me what it is.”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en-US" altLang="en-US" dirty="0"/>
              <a:t>Guessing game</a:t>
            </a:r>
            <a:endParaRPr lang="en-US" altLang="en-US" dirty="0"/>
          </a:p>
          <a:p>
            <a:pPr marL="228600" indent="-228600">
              <a:buAutoNum type="arabicPeriod"/>
            </a:pPr>
            <a:r>
              <a:rPr lang="en-US" altLang="en-US" dirty="0"/>
              <a:t>T says “Let’s play with these magic numbers.”</a:t>
            </a:r>
            <a:endParaRPr lang="en-US" altLang="en-US" dirty="0"/>
          </a:p>
          <a:p>
            <a:pPr marL="228600" indent="-228600">
              <a:buAutoNum type="arabicPeriod"/>
            </a:pPr>
            <a:r>
              <a:rPr lang="en-US" altLang="en-US" dirty="0"/>
              <a:t>Work in groups</a:t>
            </a:r>
            <a:endParaRPr lang="en-US" altLang="en-US" dirty="0"/>
          </a:p>
          <a:p>
            <a:pPr marL="228600" indent="-228600">
              <a:buAutoNum type="arabicPeriod"/>
            </a:pPr>
            <a:r>
              <a:rPr lang="en-US" altLang="en-US" dirty="0"/>
              <a:t>Each group chooses 1 number – “Group 1/Group 2, what number do you like?”</a:t>
            </a:r>
            <a:endParaRPr lang="en-US" altLang="en-US" dirty="0"/>
          </a:p>
          <a:p>
            <a:pPr marL="228600" indent="-228600">
              <a:buAutoNum type="arabicPeriod"/>
            </a:pPr>
            <a:r>
              <a:rPr lang="en-US" altLang="en-US" dirty="0"/>
              <a:t>T clicks on the number, shows the picture and asks “What is it?”</a:t>
            </a:r>
            <a:endParaRPr lang="en-US" altLang="en-US" dirty="0"/>
          </a:p>
          <a:p>
            <a:pPr marL="228600" indent="-228600">
              <a:buAutoNum type="arabicPeriod"/>
            </a:pPr>
            <a:r>
              <a:rPr lang="en-US" altLang="en-US" dirty="0"/>
              <a:t>With a correct answer, each group will have 1 flower.</a:t>
            </a:r>
            <a:endParaRPr lang="en-US" alt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marL="228600" indent="-228600">
              <a:buAutoNum type="arabicPeriod"/>
            </a:pPr>
            <a:r>
              <a:rPr lang="en-US" altLang="en-US" dirty="0"/>
              <a:t>Click quickly to appear and disappear the picture</a:t>
            </a:r>
            <a:endParaRPr lang="en-US" altLang="en-US" dirty="0"/>
          </a:p>
          <a:p>
            <a:pPr marL="228600" indent="-228600">
              <a:buAutoNum type="arabicPeriod"/>
            </a:pPr>
            <a:r>
              <a:rPr lang="en-US" altLang="en-US" dirty="0"/>
              <a:t>Ask “What is it?”</a:t>
            </a:r>
            <a:endParaRPr lang="en-US" altLang="en-US" dirty="0"/>
          </a:p>
          <a:p>
            <a:pPr marL="228600" indent="-228600">
              <a:buAutoNum type="arabicPeriod"/>
            </a:pPr>
            <a:r>
              <a:rPr lang="en-US" altLang="en-US" dirty="0"/>
              <a:t>Click again to appear and check the answer. – “Correct! One flower for you group.”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marL="228600" indent="-228600">
              <a:buAutoNum type="arabicPeriod"/>
            </a:pPr>
            <a:r>
              <a:rPr lang="en-US" altLang="en-US" dirty="0"/>
              <a:t>Click quickly to appear and disappear the picture</a:t>
            </a:r>
            <a:endParaRPr lang="en-US" altLang="en-US" dirty="0"/>
          </a:p>
          <a:p>
            <a:pPr marL="228600" indent="-228600">
              <a:buAutoNum type="arabicPeriod"/>
            </a:pPr>
            <a:r>
              <a:rPr lang="en-US" altLang="en-US" dirty="0"/>
              <a:t>Ask “What is it?”</a:t>
            </a:r>
            <a:endParaRPr lang="en-US" altLang="en-US" dirty="0"/>
          </a:p>
          <a:p>
            <a:pPr marL="228600" indent="-228600">
              <a:buAutoNum type="arabicPeriod"/>
            </a:pPr>
            <a:r>
              <a:rPr lang="en-US" altLang="en-US" dirty="0"/>
              <a:t>Click again to appear and check the answer. – “Yes! One flower for you group.”</a:t>
            </a:r>
            <a:endParaRPr lang="en-US" alt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4.xml"/><Relationship Id="rId2" Type="http://schemas.openxmlformats.org/officeDocument/2006/relationships/slide" Target="slide8.xml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4.xml"/><Relationship Id="rId2" Type="http://schemas.openxmlformats.org/officeDocument/2006/relationships/slide" Target="slide8.xml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4.xml"/><Relationship Id="rId2" Type="http://schemas.openxmlformats.org/officeDocument/2006/relationships/slide" Target="slide8.xml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2.wav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audio" Target="../media/media9.mp3"/><Relationship Id="rId8" Type="http://schemas.microsoft.com/office/2007/relationships/media" Target="../media/media8.mp3"/><Relationship Id="rId7" Type="http://schemas.openxmlformats.org/officeDocument/2006/relationships/audio" Target="../media/media8.mp3"/><Relationship Id="rId6" Type="http://schemas.microsoft.com/office/2007/relationships/media" Target="../media/media7.mp3"/><Relationship Id="rId5" Type="http://schemas.openxmlformats.org/officeDocument/2006/relationships/audio" Target="../media/media7.mp3"/><Relationship Id="rId4" Type="http://schemas.openxmlformats.org/officeDocument/2006/relationships/image" Target="../media/image19.jpeg"/><Relationship Id="rId3" Type="http://schemas.openxmlformats.org/officeDocument/2006/relationships/image" Target="../media/image7.png"/><Relationship Id="rId2" Type="http://schemas.microsoft.com/office/2007/relationships/media" Target="../media/media6.mp3"/><Relationship Id="rId16" Type="http://schemas.openxmlformats.org/officeDocument/2006/relationships/notesSlide" Target="../notesSlides/notesSlide14.xml"/><Relationship Id="rId15" Type="http://schemas.openxmlformats.org/officeDocument/2006/relationships/slideLayout" Target="../slideLayouts/slideLayout12.xml"/><Relationship Id="rId14" Type="http://schemas.microsoft.com/office/2007/relationships/media" Target="../media/media11.mp3"/><Relationship Id="rId13" Type="http://schemas.openxmlformats.org/officeDocument/2006/relationships/audio" Target="../media/media11.mp3"/><Relationship Id="rId12" Type="http://schemas.microsoft.com/office/2007/relationships/media" Target="../media/media10.mp3"/><Relationship Id="rId11" Type="http://schemas.openxmlformats.org/officeDocument/2006/relationships/audio" Target="../media/media10.mp3"/><Relationship Id="rId10" Type="http://schemas.microsoft.com/office/2007/relationships/media" Target="../media/media9.mp3"/><Relationship Id="rId1" Type="http://schemas.openxmlformats.org/officeDocument/2006/relationships/audio" Target="../media/media6.mp3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microsoft.com/office/2007/relationships/media" Target="../media/media2.mp3"/><Relationship Id="rId1" Type="http://schemas.openxmlformats.org/officeDocument/2006/relationships/audio" Target="../media/media2.mp3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microsoft.com/office/2007/relationships/media" Target="../media/media3.mp3"/><Relationship Id="rId1" Type="http://schemas.openxmlformats.org/officeDocument/2006/relationships/audio" Target="../media/media3.mp3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9.jpeg"/><Relationship Id="rId3" Type="http://schemas.openxmlformats.org/officeDocument/2006/relationships/image" Target="../media/image7.png"/><Relationship Id="rId2" Type="http://schemas.microsoft.com/office/2007/relationships/media" Target="../media/media4.mp3"/><Relationship Id="rId1" Type="http://schemas.openxmlformats.org/officeDocument/2006/relationships/audio" Target="../media/media4.mp3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0.jpeg"/><Relationship Id="rId3" Type="http://schemas.openxmlformats.org/officeDocument/2006/relationships/image" Target="../media/image7.png"/><Relationship Id="rId2" Type="http://schemas.microsoft.com/office/2007/relationships/media" Target="../media/media5.mp3"/><Relationship Id="rId1" Type="http://schemas.openxmlformats.org/officeDocument/2006/relationships/audio" Target="../media/media5.mp3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jpeg"/><Relationship Id="rId8" Type="http://schemas.openxmlformats.org/officeDocument/2006/relationships/slide" Target="slide12.xml"/><Relationship Id="rId7" Type="http://schemas.openxmlformats.org/officeDocument/2006/relationships/image" Target="../media/image13.jpeg"/><Relationship Id="rId6" Type="http://schemas.openxmlformats.org/officeDocument/2006/relationships/slide" Target="slide11.xml"/><Relationship Id="rId5" Type="http://schemas.openxmlformats.org/officeDocument/2006/relationships/image" Target="../media/image12.jpeg"/><Relationship Id="rId4" Type="http://schemas.openxmlformats.org/officeDocument/2006/relationships/slide" Target="slide9.xml"/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2" Type="http://schemas.openxmlformats.org/officeDocument/2006/relationships/notesSlide" Target="../notesSlides/notesSlide7.xml"/><Relationship Id="rId11" Type="http://schemas.openxmlformats.org/officeDocument/2006/relationships/slideLayout" Target="../slideLayouts/slideLayout14.xml"/><Relationship Id="rId10" Type="http://schemas.openxmlformats.org/officeDocument/2006/relationships/slide" Target="slide13.xml"/><Relationship Id="rId1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4.xml"/><Relationship Id="rId2" Type="http://schemas.openxmlformats.org/officeDocument/2006/relationships/slide" Target="slide8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61983"/>
          <a:stretch>
            <a:fillRect/>
          </a:stretch>
        </p:blipFill>
        <p:spPr bwMode="auto">
          <a:xfrm>
            <a:off x="260320" y="2612570"/>
            <a:ext cx="8634184" cy="355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0741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929151" y="1143000"/>
            <a:ext cx="3285698" cy="1030644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Game </a:t>
            </a:r>
            <a:endParaRPr lang="en-US" sz="2800" b="1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Guessing game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4109" y="762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5: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70179" y="851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28467" y="85130"/>
            <a:ext cx="9332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66" y="2306481"/>
            <a:ext cx="6321667" cy="4455756"/>
          </a:xfrm>
          <a:prstGeom prst="rect">
            <a:avLst/>
          </a:prstGeom>
        </p:spPr>
      </p:pic>
      <p:sp>
        <p:nvSpPr>
          <p:cNvPr id="23" name="Arrow: Left 22">
            <a:hlinkClick r:id="rId2" action="ppaction://hlinksldjump"/>
          </p:cNvPr>
          <p:cNvSpPr/>
          <p:nvPr/>
        </p:nvSpPr>
        <p:spPr>
          <a:xfrm>
            <a:off x="7924800" y="6324600"/>
            <a:ext cx="914400" cy="448269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3048000" y="990600"/>
            <a:ext cx="3285698" cy="1030644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Game </a:t>
            </a:r>
            <a:endParaRPr lang="en-US" sz="2800" b="1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Guessing game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4109" y="762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5: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70179" y="851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28467" y="85130"/>
            <a:ext cx="9332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885" y="2081931"/>
            <a:ext cx="6796230" cy="4790246"/>
          </a:xfrm>
          <a:prstGeom prst="rect">
            <a:avLst/>
          </a:prstGeom>
        </p:spPr>
      </p:pic>
      <p:sp>
        <p:nvSpPr>
          <p:cNvPr id="23" name="Arrow: Left 22">
            <a:hlinkClick r:id="rId2" action="ppaction://hlinksldjump"/>
          </p:cNvPr>
          <p:cNvSpPr/>
          <p:nvPr/>
        </p:nvSpPr>
        <p:spPr>
          <a:xfrm>
            <a:off x="7924800" y="6324600"/>
            <a:ext cx="914400" cy="448269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977001" y="1066800"/>
            <a:ext cx="3285698" cy="1030644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Game </a:t>
            </a:r>
            <a:endParaRPr lang="en-US" sz="2800" b="1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Guessing game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4109" y="762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5: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70179" y="851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28467" y="85130"/>
            <a:ext cx="9332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52500" y="2304353"/>
            <a:ext cx="7239000" cy="4468516"/>
            <a:chOff x="1418016" y="1666141"/>
            <a:chExt cx="2413851" cy="162657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138" y="1666141"/>
              <a:ext cx="2307729" cy="162657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418016" y="1840765"/>
              <a:ext cx="2376732" cy="1372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900" dirty="0" err="1">
                  <a:solidFill>
                    <a:srgbClr val="0070C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Ee</a:t>
              </a:r>
              <a:endParaRPr lang="en-US" sz="239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Arrow: Left 22">
            <a:hlinkClick r:id="rId2" action="ppaction://hlinksldjump"/>
          </p:cNvPr>
          <p:cNvSpPr/>
          <p:nvPr/>
        </p:nvSpPr>
        <p:spPr>
          <a:xfrm>
            <a:off x="7924800" y="6324600"/>
            <a:ext cx="914400" cy="448269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18" y="1524000"/>
            <a:ext cx="6521363" cy="414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55"/>
          <a:stretch>
            <a:fillRect/>
          </a:stretch>
        </p:blipFill>
        <p:spPr>
          <a:xfrm>
            <a:off x="0" y="0"/>
            <a:ext cx="916891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273225"/>
            <a:ext cx="1524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22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3813" y="76200"/>
            <a:ext cx="2117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5: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20609" y="85130"/>
            <a:ext cx="2820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8284" y="85130"/>
            <a:ext cx="1027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 </a:t>
            </a:r>
            <a:r>
              <a:rPr lang="en-US" sz="54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577" y="11430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905000"/>
            <a:ext cx="37009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Let’s chant.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Track 3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929550" y="1904999"/>
            <a:ext cx="830997" cy="8309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4" t="64444" r="21001" b="7887"/>
          <a:stretch>
            <a:fillRect/>
          </a:stretch>
        </p:blipFill>
        <p:spPr>
          <a:xfrm>
            <a:off x="17721" y="2735996"/>
            <a:ext cx="9144000" cy="411309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3" t="73147" r="55447" b="23265"/>
          <a:stretch>
            <a:fillRect/>
          </a:stretch>
        </p:blipFill>
        <p:spPr>
          <a:xfrm>
            <a:off x="2803535" y="4003931"/>
            <a:ext cx="2472952" cy="5334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2" t="76223" r="41547" b="20189"/>
          <a:stretch>
            <a:fillRect/>
          </a:stretch>
        </p:blipFill>
        <p:spPr>
          <a:xfrm>
            <a:off x="2803535" y="4501034"/>
            <a:ext cx="4178953" cy="5334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0" t="80323" r="55446" b="16089"/>
          <a:stretch>
            <a:fillRect/>
          </a:stretch>
        </p:blipFill>
        <p:spPr>
          <a:xfrm>
            <a:off x="2956559" y="5091744"/>
            <a:ext cx="2322147" cy="533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2" t="83399" r="41547" b="13013"/>
          <a:stretch>
            <a:fillRect/>
          </a:stretch>
        </p:blipFill>
        <p:spPr>
          <a:xfrm>
            <a:off x="2831447" y="5580575"/>
            <a:ext cx="4178953" cy="5334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4" t="87662" r="31274" b="9485"/>
          <a:stretch>
            <a:fillRect/>
          </a:stretch>
        </p:blipFill>
        <p:spPr>
          <a:xfrm>
            <a:off x="3200400" y="6192410"/>
            <a:ext cx="5144940" cy="4240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6273225"/>
            <a:ext cx="1524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22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Track 32 (eee)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689859" y="3931475"/>
            <a:ext cx="533401" cy="533401"/>
          </a:xfrm>
          <a:prstGeom prst="rect">
            <a:avLst/>
          </a:prstGeom>
        </p:spPr>
      </p:pic>
      <p:pic>
        <p:nvPicPr>
          <p:cNvPr id="11" name="Track 32 (canuhear)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686040" y="4482105"/>
            <a:ext cx="533401" cy="533401"/>
          </a:xfrm>
          <a:prstGeom prst="rect">
            <a:avLst/>
          </a:prstGeom>
        </p:spPr>
      </p:pic>
      <p:pic>
        <p:nvPicPr>
          <p:cNvPr id="12" name="Track 32 (eee2)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686042" y="5049845"/>
            <a:ext cx="533399" cy="533399"/>
          </a:xfrm>
          <a:prstGeom prst="rect">
            <a:avLst/>
          </a:prstGeom>
        </p:spPr>
      </p:pic>
      <p:pic>
        <p:nvPicPr>
          <p:cNvPr id="13" name="Track 32 (asin)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686041" y="5594523"/>
            <a:ext cx="533400" cy="533400"/>
          </a:xfrm>
          <a:prstGeom prst="rect">
            <a:avLst/>
          </a:prstGeom>
        </p:spPr>
      </p:pic>
      <p:pic>
        <p:nvPicPr>
          <p:cNvPr id="14" name="Track 32 (thesound)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686040" y="6192882"/>
            <a:ext cx="524790" cy="52479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18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3813" y="76200"/>
            <a:ext cx="2117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5: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20609" y="85130"/>
            <a:ext cx="2820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8284" y="85130"/>
            <a:ext cx="1027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 </a:t>
            </a:r>
            <a:r>
              <a:rPr lang="en-US" sz="54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577" y="11430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905000"/>
            <a:ext cx="37009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Let’s chant.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4" t="64444" r="21001" b="7887"/>
          <a:stretch>
            <a:fillRect/>
          </a:stretch>
        </p:blipFill>
        <p:spPr>
          <a:xfrm>
            <a:off x="0" y="3276600"/>
            <a:ext cx="4545879" cy="26049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170912"/>
            <a:ext cx="3995740" cy="28163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190417"/>
            <a:ext cx="3968067" cy="27968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17" t="84278" r="21001" b="12485"/>
          <a:stretch>
            <a:fillRect/>
          </a:stretch>
        </p:blipFill>
        <p:spPr>
          <a:xfrm>
            <a:off x="2209800" y="5105400"/>
            <a:ext cx="1265149" cy="3048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09800" y="4996190"/>
            <a:ext cx="1076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3813" y="76200"/>
            <a:ext cx="2117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5: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20609" y="85130"/>
            <a:ext cx="2820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8284" y="85130"/>
            <a:ext cx="1027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 </a:t>
            </a:r>
            <a:r>
              <a:rPr lang="en-US" sz="54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577" y="11430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905000"/>
            <a:ext cx="37009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Let’s chant.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410200" y="2117467"/>
            <a:ext cx="3200400" cy="2647064"/>
            <a:chOff x="5484489" y="2628638"/>
            <a:chExt cx="3370848" cy="285792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4489" y="3110658"/>
              <a:ext cx="3370848" cy="237590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163867" y="2628638"/>
              <a:ext cx="2012091" cy="2736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>
                  <a:solidFill>
                    <a:srgbClr val="FF3399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e</a:t>
              </a:r>
              <a:endParaRPr lang="en-US" sz="16600" dirty="0">
                <a:solidFill>
                  <a:srgbClr val="FF3399"/>
                </a:solidFill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89582" y="2599365"/>
            <a:ext cx="3151186" cy="2200609"/>
            <a:chOff x="1489637" y="1666141"/>
            <a:chExt cx="2376732" cy="162657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138" y="1666141"/>
              <a:ext cx="2307729" cy="162657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489637" y="1765067"/>
              <a:ext cx="2376732" cy="137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 err="1">
                  <a:solidFill>
                    <a:srgbClr val="0070C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Ee</a:t>
              </a:r>
              <a:endParaRPr lang="en-US" sz="115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25" y="4691918"/>
            <a:ext cx="3059698" cy="21565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902" y="4691918"/>
            <a:ext cx="3059698" cy="2156594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IENG ANH PHONICS -SMART\PHONICS - SMART LEVEL 1\BO SACH PHONICS SMART - LEVEL 1\5.1.2020_SGK LOP 1 SUA MOI\Trang 4-5s-02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4" t="8649" r="10546" b="41937"/>
          <a:stretch>
            <a:fillRect/>
          </a:stretch>
        </p:blipFill>
        <p:spPr bwMode="auto">
          <a:xfrm>
            <a:off x="1" y="30480"/>
            <a:ext cx="9155082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rack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81200" y="30480"/>
            <a:ext cx="917555" cy="917555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94" y="-7089"/>
            <a:ext cx="9178994" cy="6951105"/>
          </a:xfrm>
          <a:prstGeom prst="rect">
            <a:avLst/>
          </a:prstGeom>
        </p:spPr>
      </p:pic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58038" y="378201"/>
            <a:ext cx="21194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5</a:t>
            </a:r>
            <a:endParaRPr lang="en-US" sz="60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42082" y="1225156"/>
            <a:ext cx="31742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5: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78472" y="237530"/>
            <a:ext cx="9284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3823" y="10668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Track 31 (E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870127" y="1209044"/>
            <a:ext cx="660400" cy="6604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721709" y="1947462"/>
            <a:ext cx="5799958" cy="4618315"/>
            <a:chOff x="1129962" y="1766504"/>
            <a:chExt cx="3153008" cy="222236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962" y="1766504"/>
              <a:ext cx="3153008" cy="2222362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484885" y="1965694"/>
              <a:ext cx="2376732" cy="1814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900" dirty="0" err="1">
                  <a:solidFill>
                    <a:srgbClr val="0070C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Ee</a:t>
              </a:r>
              <a:endParaRPr lang="en-US" sz="239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96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5: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78472" y="237530"/>
            <a:ext cx="9284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3823" y="10668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Track 31 (ee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907520" y="1182908"/>
            <a:ext cx="660400" cy="6604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472988" y="1978156"/>
            <a:ext cx="6198024" cy="4368607"/>
            <a:chOff x="1472988" y="1978156"/>
            <a:chExt cx="6198024" cy="436860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988" y="1978156"/>
              <a:ext cx="6198024" cy="4368607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3565954" y="2133600"/>
              <a:ext cx="2012091" cy="3770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900" dirty="0">
                  <a:solidFill>
                    <a:srgbClr val="FF3399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e</a:t>
              </a:r>
              <a:endParaRPr lang="en-US" sz="23900" dirty="0">
                <a:solidFill>
                  <a:srgbClr val="FF3399"/>
                </a:solidFill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5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5: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78472" y="237530"/>
            <a:ext cx="9284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3823" y="10668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" name="Track 31 (egg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895387" y="1176544"/>
            <a:ext cx="660400" cy="6604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601" y="2108716"/>
            <a:ext cx="6064990" cy="4274839"/>
          </a:xfrm>
          <a:prstGeom prst="rect">
            <a:avLst/>
          </a:prstGeom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433090" y="5021056"/>
            <a:ext cx="22907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5400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US" altLang="en-US" sz="5400" dirty="0">
                <a:latin typeface="Comic Sans MS" panose="030F0702030302020204" pitchFamily="66" charset="0"/>
              </a:rPr>
              <a:t>gg</a:t>
            </a:r>
            <a:endParaRPr lang="en-US" altLang="en-US" sz="54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04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5: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78472" y="237530"/>
            <a:ext cx="9284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3823" y="10668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" name="Track 31 (elephant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902981" y="1152949"/>
            <a:ext cx="660400" cy="660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66" y="1888866"/>
            <a:ext cx="6713030" cy="4731603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515381" y="5181600"/>
            <a:ext cx="3048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400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US" altLang="en-US" sz="5400" dirty="0">
                <a:latin typeface="Comic Sans MS" panose="030F0702030302020204" pitchFamily="66" charset="0"/>
              </a:rPr>
              <a:t>lephant</a:t>
            </a:r>
            <a:endParaRPr lang="en-US" altLang="en-US" sz="54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20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18" grpId="0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942758" y="1918942"/>
            <a:ext cx="3285698" cy="1030644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Game </a:t>
            </a:r>
            <a:endParaRPr lang="en-US" sz="2800" b="1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Guessing game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4109" y="762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5: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70179" y="851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28467" y="85130"/>
            <a:ext cx="9332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002036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8" name="Picture 27">
            <a:hlinkClick r:id="rId1" action="ppaction://hlinksldjump">
              <a:snd r:embed="rId2" name="hammer.wav"/>
            </a:hlinkClick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2" t="9954" r="30847" b="11384"/>
          <a:stretch>
            <a:fillRect/>
          </a:stretch>
        </p:blipFill>
        <p:spPr>
          <a:xfrm>
            <a:off x="152400" y="2434264"/>
            <a:ext cx="2217579" cy="2177979"/>
          </a:xfrm>
          <a:prstGeom prst="rect">
            <a:avLst/>
          </a:prstGeom>
        </p:spPr>
      </p:pic>
      <p:pic>
        <p:nvPicPr>
          <p:cNvPr id="30" name="Picture 29">
            <a:hlinkClick r:id="rId4" action="ppaction://hlinksldjump">
              <a:snd r:embed="rId2" name="hammer.wav"/>
            </a:hlinkClick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3" t="11383" r="32864" b="11385"/>
          <a:stretch>
            <a:fillRect/>
          </a:stretch>
        </p:blipFill>
        <p:spPr>
          <a:xfrm>
            <a:off x="6711724" y="2434264"/>
            <a:ext cx="2218312" cy="2177979"/>
          </a:xfrm>
          <a:prstGeom prst="rect">
            <a:avLst/>
          </a:prstGeom>
        </p:spPr>
      </p:pic>
      <p:pic>
        <p:nvPicPr>
          <p:cNvPr id="32" name="Picture 31">
            <a:hlinkClick r:id="rId6" action="ppaction://hlinksldjump">
              <a:snd r:embed="rId2" name="hammer.wav"/>
            </a:hlinkClick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3" t="11384" r="34880" b="12815"/>
          <a:stretch>
            <a:fillRect/>
          </a:stretch>
        </p:blipFill>
        <p:spPr>
          <a:xfrm>
            <a:off x="4740311" y="4191001"/>
            <a:ext cx="2217579" cy="2217579"/>
          </a:xfrm>
          <a:prstGeom prst="rect">
            <a:avLst/>
          </a:prstGeom>
        </p:spPr>
      </p:pic>
      <p:pic>
        <p:nvPicPr>
          <p:cNvPr id="34" name="Picture 33">
            <a:hlinkClick r:id="rId8" action="ppaction://hlinksldjump">
              <a:snd r:embed="rId2" name="hammer.wav"/>
            </a:hlinkClick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3" t="11383" r="32864" b="11384"/>
          <a:stretch>
            <a:fillRect/>
          </a:stretch>
        </p:blipFill>
        <p:spPr>
          <a:xfrm>
            <a:off x="2065025" y="4191000"/>
            <a:ext cx="2258646" cy="2217580"/>
          </a:xfrm>
          <a:prstGeom prst="rect">
            <a:avLst/>
          </a:prstGeom>
        </p:spPr>
      </p:pic>
      <p:sp>
        <p:nvSpPr>
          <p:cNvPr id="35" name="Arrow: Right 34">
            <a:hlinkClick r:id="rId10" action="ppaction://hlinksldjump"/>
          </p:cNvPr>
          <p:cNvSpPr/>
          <p:nvPr/>
        </p:nvSpPr>
        <p:spPr>
          <a:xfrm>
            <a:off x="7696200" y="6203017"/>
            <a:ext cx="990600" cy="52447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929151" y="1120117"/>
            <a:ext cx="3285698" cy="1030644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Game </a:t>
            </a:r>
            <a:endParaRPr lang="en-US" sz="2800" b="1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Guessing game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4109" y="762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5: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70179" y="851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28467" y="85130"/>
            <a:ext cx="9332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47800" y="2057400"/>
            <a:ext cx="6413955" cy="4715469"/>
            <a:chOff x="5484489" y="2975136"/>
            <a:chExt cx="3370848" cy="2511426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4489" y="3110658"/>
              <a:ext cx="3370848" cy="2375904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163867" y="2975136"/>
              <a:ext cx="2012091" cy="2401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700" dirty="0">
                  <a:solidFill>
                    <a:srgbClr val="FF3399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e</a:t>
              </a:r>
              <a:endParaRPr lang="en-US" sz="28700" dirty="0">
                <a:solidFill>
                  <a:srgbClr val="FF3399"/>
                </a:solidFill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Arrow: Left 1">
            <a:hlinkClick r:id="rId2" action="ppaction://hlinksldjump"/>
          </p:cNvPr>
          <p:cNvSpPr/>
          <p:nvPr/>
        </p:nvSpPr>
        <p:spPr>
          <a:xfrm>
            <a:off x="7924800" y="6324600"/>
            <a:ext cx="914400" cy="448269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628</Words>
  <Application>WPS Presentation</Application>
  <PresentationFormat>On-screen Show (4:3)</PresentationFormat>
  <Paragraphs>135</Paragraphs>
  <Slides>17</Slides>
  <Notes>17</Notes>
  <HiddenSlides>0</HiddenSlides>
  <MMClips>11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Arial</vt:lpstr>
      <vt:lpstr>SimSun</vt:lpstr>
      <vt:lpstr>Wingdings</vt:lpstr>
      <vt:lpstr>Comic Sans MS</vt:lpstr>
      <vt:lpstr>Times New Roman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37.Lương Thị Yến</cp:lastModifiedBy>
  <cp:revision>68</cp:revision>
  <dcterms:created xsi:type="dcterms:W3CDTF">2006-08-16T00:00:00Z</dcterms:created>
  <dcterms:modified xsi:type="dcterms:W3CDTF">2025-11-17T01:43:46Z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3431B41B53A7400DBA8D30064F2AEBD2_12</vt:lpwstr>
  </property>
  <property fmtid="{D5CDD505-2E9C-101B-9397-08002B2CF9AE}" pid="3" name="KSOProductBuildVer">
    <vt:lpwstr>1033-12.2.0.23155</vt:lpwstr>
  </property>
</Properties>
</file>