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  <p:sldMasterId id="2147483722" r:id="rId5"/>
  </p:sldMasterIdLst>
  <p:notesMasterIdLst>
    <p:notesMasterId r:id="rId16"/>
  </p:notesMasterIdLst>
  <p:sldIdLst>
    <p:sldId id="416" r:id="rId6"/>
    <p:sldId id="418" r:id="rId7"/>
    <p:sldId id="643" r:id="rId8"/>
    <p:sldId id="639" r:id="rId9"/>
    <p:sldId id="640" r:id="rId10"/>
    <p:sldId id="427" r:id="rId11"/>
    <p:sldId id="414" r:id="rId12"/>
    <p:sldId id="646" r:id="rId13"/>
    <p:sldId id="65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6" y="96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3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36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19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5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4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88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20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18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8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78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00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8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9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4.svg"/><Relationship Id="rId12" Type="http://schemas.openxmlformats.org/officeDocument/2006/relationships/image" Target="../media/image19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4"/>
          <p:cNvGrpSpPr/>
          <p:nvPr/>
        </p:nvGrpSpPr>
        <p:grpSpPr bwMode="auto">
          <a:xfrm>
            <a:off x="-155575" y="5814695"/>
            <a:ext cx="12489180" cy="1066800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608759" y="412966"/>
            <a:ext cx="1809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21: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72161" y="1246773"/>
            <a:ext cx="6332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i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Nghe </a:t>
            </a:r>
            <a:r>
              <a:rPr lang="en-US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nhạc</a:t>
            </a:r>
            <a:r>
              <a:rPr lang="en-US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bài</a:t>
            </a:r>
            <a:r>
              <a:rPr lang="en-US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  <a:r>
              <a:rPr lang="en-US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Không</a:t>
            </a:r>
            <a:r>
              <a:rPr lang="en-US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i="1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gian</a:t>
            </a:r>
            <a:r>
              <a:rPr lang="en-US" sz="3200" b="1" i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xanh</a:t>
            </a:r>
          </a:p>
          <a:p>
            <a:r>
              <a:rPr lang="en-US" sz="3200" b="1" i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 Ôn hát: Hạt mưa kể chuyện</a:t>
            </a:r>
            <a:endParaRPr lang="en-US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398565">
            <a:off x="11019794" y="607247"/>
            <a:ext cx="1322430" cy="19927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45015" flipH="1">
            <a:off x="-200029" y="607247"/>
            <a:ext cx="1322430" cy="19927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56988">
            <a:off x="10713546" y="2166190"/>
            <a:ext cx="2069753" cy="2073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71171" flipH="1">
            <a:off x="-473638" y="2179062"/>
            <a:ext cx="2015950" cy="20196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816971" flipH="1" flipV="1">
            <a:off x="-207422" y="3973945"/>
            <a:ext cx="965151" cy="9282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01280" flipV="1">
            <a:off x="11397971" y="3953445"/>
            <a:ext cx="1007777" cy="969299"/>
          </a:xfrm>
          <a:prstGeom prst="rect">
            <a:avLst/>
          </a:prstGeom>
        </p:spPr>
      </p:pic>
      <p:sp>
        <p:nvSpPr>
          <p:cNvPr id="8" name="Rectangles 5">
            <a:extLst>
              <a:ext uri="{FF2B5EF4-FFF2-40B4-BE49-F238E27FC236}">
                <a16:creationId xmlns:a16="http://schemas.microsoft.com/office/drawing/2014/main" id="{50E5DE7A-3870-CDBF-07E4-3AAC0F7981A6}"/>
              </a:ext>
            </a:extLst>
          </p:cNvPr>
          <p:cNvSpPr/>
          <p:nvPr/>
        </p:nvSpPr>
        <p:spPr>
          <a:xfrm>
            <a:off x="381922" y="1466249"/>
            <a:ext cx="113665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CHÚC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 SỨC KHỎE, CHÚC CÁC EM HỌC TỐT!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F69B8D2-2F99-C089-43C6-9CE45B39627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000646" y="3715729"/>
            <a:ext cx="8484577" cy="2579120"/>
          </a:xfrm>
          <a:prstGeom prst="rect">
            <a:avLst/>
          </a:prstGeom>
        </p:spPr>
      </p:pic>
      <p:pic>
        <p:nvPicPr>
          <p:cNvPr id="10" name="vaorunghoa">
            <a:hlinkClick r:id="" action="ppaction://media"/>
            <a:extLst>
              <a:ext uri="{FF2B5EF4-FFF2-40B4-BE49-F238E27FC236}">
                <a16:creationId xmlns:a16="http://schemas.microsoft.com/office/drawing/2014/main" id="{0B4364E7-4956-B589-4A21-AB36E81E79BA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72875" y="113033"/>
            <a:ext cx="619125" cy="619125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8DBD182-79CA-C694-2378-B341EF081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4708" y="-213221"/>
            <a:ext cx="2378906" cy="237890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09733FD2-3B60-7AB5-3957-D89B535FF8E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522461" y="-440563"/>
            <a:ext cx="2378906" cy="2378906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56D7072-43A6-B000-4B35-1D32F70F77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61547" y="5756687"/>
            <a:ext cx="6348047" cy="107632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5DCD91B-5582-312B-F52B-7D18FC42A6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96000" y="5756687"/>
            <a:ext cx="6272864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118807" y="2121149"/>
            <a:ext cx="6522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Nghe nhạc</a:t>
            </a:r>
          </a:p>
          <a:p>
            <a:pPr algn="ctr"/>
            <a:r>
              <a:rPr lang="vi-V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“Không gian xanh”</a:t>
            </a:r>
            <a:endParaRPr lang="vi-V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6A7141D-D51C-8D14-A215-306C91155522}"/>
              </a:ext>
            </a:extLst>
          </p:cNvPr>
          <p:cNvSpPr txBox="1"/>
          <p:nvPr/>
        </p:nvSpPr>
        <p:spPr>
          <a:xfrm>
            <a:off x="4060156" y="3912063"/>
            <a:ext cx="6332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Sáng tác: Nguyễn Đức Hiệt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4"/>
          <p:cNvGrpSpPr/>
          <p:nvPr/>
        </p:nvGrpSpPr>
        <p:grpSpPr bwMode="auto">
          <a:xfrm>
            <a:off x="-155575" y="5814695"/>
            <a:ext cx="12489180" cy="1066800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Box 5">
            <a:extLst>
              <a:ext uri="{FF2B5EF4-FFF2-40B4-BE49-F238E27FC236}">
                <a16:creationId xmlns:a16="http://schemas.microsoft.com/office/drawing/2014/main" id="{891E9CD8-49BD-D632-B4A6-7344B10DAFD0}"/>
              </a:ext>
            </a:extLst>
          </p:cNvPr>
          <p:cNvSpPr txBox="1"/>
          <p:nvPr/>
        </p:nvSpPr>
        <p:spPr>
          <a:xfrm>
            <a:off x="2281095" y="225803"/>
            <a:ext cx="652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Tìm</a:t>
            </a:r>
            <a:r>
              <a:rPr kumimoji="0" lang="vi-VN" altLang="en-US" sz="44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hiểu bài nhạc</a:t>
            </a:r>
            <a:endParaRPr kumimoji="0" lang="vi-VN" alt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4D88CE6-A715-1398-6071-61E3C0C2E9F6}"/>
              </a:ext>
            </a:extLst>
          </p:cNvPr>
          <p:cNvSpPr txBox="1"/>
          <p:nvPr/>
        </p:nvSpPr>
        <p:spPr>
          <a:xfrm>
            <a:off x="1272150" y="1321740"/>
            <a:ext cx="9833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hát “không gian xanh” của nhạc sĩ Nguyễn Đức Hiệt đạt giải II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cuộc thi sáng tác về môi trường. Bài hát thể hiện niềm vui hân hoan của các bạn nhỏ khi được bước trên những con đường,</a:t>
            </a:r>
            <a:r>
              <a:rPr kumimoji="0" lang="vi-VN" alt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phố xanh sạch </a:t>
            </a:r>
            <a:r>
              <a:rPr kumimoji="0" lang="vi-VN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đẹp.Bài</a:t>
            </a:r>
            <a:r>
              <a:rPr kumimoji="0" lang="vi-V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hát chính là một thông điệp chuyển tải đến cho chúng ta cần phải giữ gìn và bảo vệ thiên nhiên, thân thiện với môi trường.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3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67FBDB5-41AC-42B5-D52C-AEF7D73D7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8189"/>
            <a:ext cx="12192000" cy="5209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AA5A9-C1F4-9478-D139-D3D4D27483E3}"/>
              </a:ext>
            </a:extLst>
          </p:cNvPr>
          <p:cNvSpPr txBox="1"/>
          <p:nvPr/>
        </p:nvSpPr>
        <p:spPr>
          <a:xfrm>
            <a:off x="1467485" y="0"/>
            <a:ext cx="652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 xanh</a:t>
            </a:r>
            <a:endParaRPr lang="vi-V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B0B8861-3D39-0FDC-BA55-D74D72E3DAEF}"/>
              </a:ext>
            </a:extLst>
          </p:cNvPr>
          <p:cNvSpPr txBox="1"/>
          <p:nvPr/>
        </p:nvSpPr>
        <p:spPr>
          <a:xfrm>
            <a:off x="7153311" y="384720"/>
            <a:ext cx="6332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Sáng tác: Nguyễn Đức Hiệt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Không Gian Xanh - Trà My - Chung kết Thiên Sứ Xanh">
            <a:hlinkClick r:id="" action="ppaction://media"/>
            <a:extLst>
              <a:ext uri="{FF2B5EF4-FFF2-40B4-BE49-F238E27FC236}">
                <a16:creationId xmlns:a16="http://schemas.microsoft.com/office/drawing/2014/main" id="{F8BE21F5-7CEA-F5D9-3E38-C7F6B5865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3185" y="351745"/>
            <a:ext cx="609600" cy="6096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137AC862-9A1A-F0F3-0E56-21D9C8072373}"/>
              </a:ext>
            </a:extLst>
          </p:cNvPr>
          <p:cNvSpPr txBox="1"/>
          <p:nvPr/>
        </p:nvSpPr>
        <p:spPr>
          <a:xfrm>
            <a:off x="213007" y="1180874"/>
            <a:ext cx="6332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Nghe và cảm nhận bài hát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475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0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67FBDB5-41AC-42B5-D52C-AEF7D73D7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8189"/>
            <a:ext cx="12192000" cy="5209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AA5A9-C1F4-9478-D139-D3D4D27483E3}"/>
              </a:ext>
            </a:extLst>
          </p:cNvPr>
          <p:cNvSpPr txBox="1"/>
          <p:nvPr/>
        </p:nvSpPr>
        <p:spPr>
          <a:xfrm>
            <a:off x="1467485" y="0"/>
            <a:ext cx="652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 xanh</a:t>
            </a:r>
            <a:endParaRPr lang="vi-V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B0B8861-3D39-0FDC-BA55-D74D72E3DAEF}"/>
              </a:ext>
            </a:extLst>
          </p:cNvPr>
          <p:cNvSpPr txBox="1"/>
          <p:nvPr/>
        </p:nvSpPr>
        <p:spPr>
          <a:xfrm>
            <a:off x="7153311" y="384720"/>
            <a:ext cx="6332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Sáng tác: Nguyễn Đức Hiệt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Không Gian Xanh - Trà My - Chung kết Thiên Sứ Xanh">
            <a:hlinkClick r:id="" action="ppaction://media"/>
            <a:extLst>
              <a:ext uri="{FF2B5EF4-FFF2-40B4-BE49-F238E27FC236}">
                <a16:creationId xmlns:a16="http://schemas.microsoft.com/office/drawing/2014/main" id="{F8BE21F5-7CEA-F5D9-3E38-C7F6B5865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3185" y="351745"/>
            <a:ext cx="609600" cy="6096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137AC862-9A1A-F0F3-0E56-21D9C8072373}"/>
              </a:ext>
            </a:extLst>
          </p:cNvPr>
          <p:cNvSpPr txBox="1"/>
          <p:nvPr/>
        </p:nvSpPr>
        <p:spPr>
          <a:xfrm>
            <a:off x="213007" y="1180874"/>
            <a:ext cx="6332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Nghe nhạc kết hợp vận động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149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0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0" y="635"/>
            <a:ext cx="8181975" cy="6857365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4638040" y="1685290"/>
            <a:ext cx="4807585" cy="122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BÀI HÁT 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 mưa kể chuyện</a:t>
            </a:r>
          </a:p>
        </p:txBody>
      </p:sp>
      <p:grpSp>
        <p:nvGrpSpPr>
          <p:cNvPr id="10255" name="Group 34"/>
          <p:cNvGrpSpPr/>
          <p:nvPr/>
        </p:nvGrpSpPr>
        <p:grpSpPr bwMode="auto">
          <a:xfrm>
            <a:off x="-139065" y="5740400"/>
            <a:ext cx="12489180" cy="1066800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" name="Rectangle 7"/>
          <p:cNvSpPr/>
          <p:nvPr/>
        </p:nvSpPr>
        <p:spPr>
          <a:xfrm>
            <a:off x="4877979" y="2975657"/>
            <a:ext cx="6096000" cy="3906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F393E-3FAE-79B6-C293-7B125954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02369" y="3366277"/>
            <a:ext cx="2058220" cy="324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714F437-9B89-B814-8E7E-4484E742A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792453"/>
            <a:ext cx="11887200" cy="60140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1AB3539-6635-AD49-3E86-7BB2EA8AEAAA}"/>
              </a:ext>
            </a:extLst>
          </p:cNvPr>
          <p:cNvSpPr txBox="1"/>
          <p:nvPr/>
        </p:nvSpPr>
        <p:spPr>
          <a:xfrm>
            <a:off x="4419601" y="224812"/>
            <a:ext cx="254351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33" b="1" dirty="0">
                <a:solidFill>
                  <a:srgbClr val="FF0000"/>
                </a:solidFill>
                <a:latin typeface="+mj-lt"/>
              </a:rPr>
              <a:t>Hạt mưa kể chuyện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20AFA9-C727-3D55-B55E-8F62E88DAAD9}"/>
              </a:ext>
            </a:extLst>
          </p:cNvPr>
          <p:cNvSpPr txBox="1"/>
          <p:nvPr/>
        </p:nvSpPr>
        <p:spPr>
          <a:xfrm>
            <a:off x="8382000" y="537371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i="1" dirty="0">
                <a:solidFill>
                  <a:srgbClr val="002060"/>
                </a:solidFill>
                <a:latin typeface="+mj-lt"/>
              </a:rPr>
              <a:t>Nhạc và lời: Huỳnh Ngọc La Sơn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41828B5-B63E-12C2-78EF-DB32DCE4ACA8}"/>
              </a:ext>
            </a:extLst>
          </p:cNvPr>
          <p:cNvSpPr txBox="1"/>
          <p:nvPr/>
        </p:nvSpPr>
        <p:spPr>
          <a:xfrm>
            <a:off x="2235200" y="124757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Hạt         mưa           kể    chuyện       gì                       tí          tách          tí   tách      mưa          rơi</a:t>
            </a:r>
            <a:r>
              <a:rPr lang="vi-VN" sz="1200" i="1" dirty="0">
                <a:solidFill>
                  <a:srgbClr val="002060"/>
                </a:solidFill>
                <a:latin typeface="+mj-lt"/>
              </a:rPr>
              <a:t>.                           Mưa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99FD051-DA1C-0D04-C7F4-58652FAC6E8A}"/>
              </a:ext>
            </a:extLst>
          </p:cNvPr>
          <p:cNvSpPr txBox="1"/>
          <p:nvPr/>
        </p:nvSpPr>
        <p:spPr>
          <a:xfrm>
            <a:off x="1270000" y="186980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 đi              qua    đồng      ruộng                  cây        lúa             ngả  nghiêng cười                     . Hạt     mưa           kể  chuyện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EB76F9-DC33-A446-131B-3E19B9827B8A}"/>
              </a:ext>
            </a:extLst>
          </p:cNvPr>
          <p:cNvSpPr txBox="1"/>
          <p:nvPr/>
        </p:nvSpPr>
        <p:spPr>
          <a:xfrm>
            <a:off x="1290917" y="2542925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 gì                      tí         tách         tí  tách       mưa      tuôn,                  êm        </a:t>
            </a:r>
            <a:r>
              <a:rPr lang="vi-VN" sz="1600" i="1" dirty="0" err="1">
                <a:solidFill>
                  <a:srgbClr val="002060"/>
                </a:solidFill>
                <a:latin typeface="+mj-lt"/>
              </a:rPr>
              <a:t>êm</a:t>
            </a:r>
            <a:r>
              <a:rPr lang="vi-VN" sz="1600" i="1" dirty="0">
                <a:solidFill>
                  <a:srgbClr val="002060"/>
                </a:solidFill>
                <a:latin typeface="+mj-lt"/>
              </a:rPr>
              <a:t>         lời    ru       của         mẹ                   bao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6F16574-8BF0-013E-40D0-89C19F5F2D5A}"/>
              </a:ext>
            </a:extLst>
          </p:cNvPr>
          <p:cNvSpPr txBox="1"/>
          <p:nvPr/>
        </p:nvSpPr>
        <p:spPr>
          <a:xfrm>
            <a:off x="1422400" y="3206284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 la                  như     suối       nguồn.                                                Mưa       qua            dòng sông       lớn                       chảy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C5D6690-C725-02C5-55BA-A7F746EBB1D4}"/>
              </a:ext>
            </a:extLst>
          </p:cNvPr>
          <p:cNvSpPr txBox="1"/>
          <p:nvPr/>
        </p:nvSpPr>
        <p:spPr>
          <a:xfrm>
            <a:off x="1422400" y="382183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 về        đâu     sông     ơi?                    Mưa       băng         qua      biển       rộng                theo     sóng   nhấp      nhô   thuyền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59937A4-99D2-99B7-ACE1-7D9AFC729010}"/>
              </a:ext>
            </a:extLst>
          </p:cNvPr>
          <p:cNvSpPr txBox="1"/>
          <p:nvPr/>
        </p:nvSpPr>
        <p:spPr>
          <a:xfrm>
            <a:off x="1422400" y="4437391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trôi.                                         Mưa     rơi           nhẹ  trên       phố                 theo      nhịp     chân bước   nhanh,              mưa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42DE1FC-F68B-B590-5D47-37170A8A26ED}"/>
              </a:ext>
            </a:extLst>
          </p:cNvPr>
          <p:cNvSpPr txBox="1"/>
          <p:nvPr/>
        </p:nvSpPr>
        <p:spPr>
          <a:xfrm>
            <a:off x="1428377" y="5069379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ru           ngàn     câu       hát                      hồn     nhiên       như chiếc      lá              xanh.                                                  Hạt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A5EE36D-2D82-55A0-C5CA-4860C015E942}"/>
              </a:ext>
            </a:extLst>
          </p:cNvPr>
          <p:cNvSpPr txBox="1"/>
          <p:nvPr/>
        </p:nvSpPr>
        <p:spPr>
          <a:xfrm>
            <a:off x="1290917" y="578464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mưa               kể        chuyện        gì                              tí            tách             tí     tách        trên           vai                           dừng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320C0A-103C-9909-7A1B-8384F0DF7F97}"/>
              </a:ext>
            </a:extLst>
          </p:cNvPr>
          <p:cNvSpPr txBox="1"/>
          <p:nvPr/>
        </p:nvSpPr>
        <p:spPr>
          <a:xfrm>
            <a:off x="1153458" y="6499915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   chân           bên       lớp          học                      lắng      nghe      tiếng     em         đọc         bài.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8C6C703-B1C0-0D82-5682-4899EB8F3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" y="52295"/>
            <a:ext cx="1478965" cy="84637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FD4E1F5-BA40-E989-4A11-2F25E6AE69A3}"/>
              </a:ext>
            </a:extLst>
          </p:cNvPr>
          <p:cNvSpPr txBox="1"/>
          <p:nvPr/>
        </p:nvSpPr>
        <p:spPr>
          <a:xfrm>
            <a:off x="1574801" y="62534"/>
            <a:ext cx="254351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33" b="1" dirty="0">
                <a:solidFill>
                  <a:srgbClr val="002060"/>
                </a:solidFill>
                <a:latin typeface="+mj-lt"/>
              </a:rPr>
              <a:t>Ghép toàn bài</a:t>
            </a:r>
          </a:p>
          <a:p>
            <a:r>
              <a:rPr lang="vi-VN" sz="2133" b="1" dirty="0">
                <a:solidFill>
                  <a:srgbClr val="002060"/>
                </a:solidFill>
                <a:latin typeface="+mj-lt"/>
              </a:rPr>
              <a:t>Cùng nhạc đệm</a:t>
            </a:r>
          </a:p>
        </p:txBody>
      </p:sp>
      <p:pic>
        <p:nvPicPr>
          <p:cNvPr id="17" name="hhh">
            <a:hlinkClick r:id="" action="ppaction://media"/>
            <a:extLst>
              <a:ext uri="{FF2B5EF4-FFF2-40B4-BE49-F238E27FC236}">
                <a16:creationId xmlns:a16="http://schemas.microsoft.com/office/drawing/2014/main" id="{7DFEB0D4-2EF8-A1D0-DCA1-3A8448E87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2494" y="1044377"/>
            <a:ext cx="825431" cy="8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714F437-9B89-B814-8E7E-4484E742A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792453"/>
            <a:ext cx="11887200" cy="60140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1AB3539-6635-AD49-3E86-7BB2EA8AEAAA}"/>
              </a:ext>
            </a:extLst>
          </p:cNvPr>
          <p:cNvSpPr txBox="1"/>
          <p:nvPr/>
        </p:nvSpPr>
        <p:spPr>
          <a:xfrm>
            <a:off x="5078241" y="201137"/>
            <a:ext cx="254351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33" b="1" dirty="0">
                <a:solidFill>
                  <a:srgbClr val="FF0000"/>
                </a:solidFill>
                <a:latin typeface="+mj-lt"/>
              </a:rPr>
              <a:t>Hạt mưa kể chuyện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20AFA9-C727-3D55-B55E-8F62E88DAAD9}"/>
              </a:ext>
            </a:extLst>
          </p:cNvPr>
          <p:cNvSpPr txBox="1"/>
          <p:nvPr/>
        </p:nvSpPr>
        <p:spPr>
          <a:xfrm>
            <a:off x="8382000" y="537371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i="1" dirty="0">
                <a:solidFill>
                  <a:srgbClr val="002060"/>
                </a:solidFill>
                <a:latin typeface="+mj-lt"/>
              </a:rPr>
              <a:t>Nhạc và lời: Huỳnh Ngọc La Sơn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41828B5-B63E-12C2-78EF-DB32DCE4ACA8}"/>
              </a:ext>
            </a:extLst>
          </p:cNvPr>
          <p:cNvSpPr txBox="1"/>
          <p:nvPr/>
        </p:nvSpPr>
        <p:spPr>
          <a:xfrm>
            <a:off x="2235200" y="124757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Hạt         mưa           kể    chuyện       gì                       tí          tách          tí   tách      mưa          rơi</a:t>
            </a:r>
            <a:r>
              <a:rPr lang="vi-VN" sz="1200" i="1" dirty="0">
                <a:solidFill>
                  <a:srgbClr val="002060"/>
                </a:solidFill>
                <a:latin typeface="+mj-lt"/>
              </a:rPr>
              <a:t>.                           Mưa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99FD051-DA1C-0D04-C7F4-58652FAC6E8A}"/>
              </a:ext>
            </a:extLst>
          </p:cNvPr>
          <p:cNvSpPr txBox="1"/>
          <p:nvPr/>
        </p:nvSpPr>
        <p:spPr>
          <a:xfrm>
            <a:off x="1270000" y="186980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 đi              qua    đồng      ruộng                  cây        lúa             ngả  nghiêng cười                     . Hạt     mưa           kể  chuyện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EB76F9-DC33-A446-131B-3E19B9827B8A}"/>
              </a:ext>
            </a:extLst>
          </p:cNvPr>
          <p:cNvSpPr txBox="1"/>
          <p:nvPr/>
        </p:nvSpPr>
        <p:spPr>
          <a:xfrm>
            <a:off x="1290917" y="2542925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 gì                      tí         tách         tí  tách       mưa      tuôn,                  êm        </a:t>
            </a:r>
            <a:r>
              <a:rPr lang="vi-VN" sz="1600" i="1" dirty="0" err="1">
                <a:solidFill>
                  <a:srgbClr val="002060"/>
                </a:solidFill>
                <a:latin typeface="+mj-lt"/>
              </a:rPr>
              <a:t>êm</a:t>
            </a:r>
            <a:r>
              <a:rPr lang="vi-VN" sz="1600" i="1" dirty="0">
                <a:solidFill>
                  <a:srgbClr val="002060"/>
                </a:solidFill>
                <a:latin typeface="+mj-lt"/>
              </a:rPr>
              <a:t>         lời    ru       của         mẹ                   bao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6F16574-8BF0-013E-40D0-89C19F5F2D5A}"/>
              </a:ext>
            </a:extLst>
          </p:cNvPr>
          <p:cNvSpPr txBox="1"/>
          <p:nvPr/>
        </p:nvSpPr>
        <p:spPr>
          <a:xfrm>
            <a:off x="1422400" y="3206284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 la                  như     suối       nguồn.                                                Mưa       qua            dòng sông       lớn                       chảy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C5D6690-C725-02C5-55BA-A7F746EBB1D4}"/>
              </a:ext>
            </a:extLst>
          </p:cNvPr>
          <p:cNvSpPr txBox="1"/>
          <p:nvPr/>
        </p:nvSpPr>
        <p:spPr>
          <a:xfrm>
            <a:off x="1422400" y="382183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 về        đâu     sông     ơi?                    Mưa       băng         qua      biển       rộng                theo     sóng   nhấp      nhô   thuyền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59937A4-99D2-99B7-ACE1-7D9AFC729010}"/>
              </a:ext>
            </a:extLst>
          </p:cNvPr>
          <p:cNvSpPr txBox="1"/>
          <p:nvPr/>
        </p:nvSpPr>
        <p:spPr>
          <a:xfrm>
            <a:off x="1422400" y="4437391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trôi.                                         Mưa     rơi           nhẹ  trên       phố                 theo      nhịp     chân bước   nhanh,              mưa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42DE1FC-F68B-B590-5D47-37170A8A26ED}"/>
              </a:ext>
            </a:extLst>
          </p:cNvPr>
          <p:cNvSpPr txBox="1"/>
          <p:nvPr/>
        </p:nvSpPr>
        <p:spPr>
          <a:xfrm>
            <a:off x="1428377" y="5069379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ru           ngàn     câu       hát                      hồn     nhiên       như chiếc      lá              xanh.                                                  Hạt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A5EE36D-2D82-55A0-C5CA-4860C015E942}"/>
              </a:ext>
            </a:extLst>
          </p:cNvPr>
          <p:cNvSpPr txBox="1"/>
          <p:nvPr/>
        </p:nvSpPr>
        <p:spPr>
          <a:xfrm>
            <a:off x="1290917" y="578464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mưa               kể        chuyện        gì                              tí            tách             tí     tách        trên           vai                           dừng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320C0A-103C-9909-7A1B-8384F0DF7F97}"/>
              </a:ext>
            </a:extLst>
          </p:cNvPr>
          <p:cNvSpPr txBox="1"/>
          <p:nvPr/>
        </p:nvSpPr>
        <p:spPr>
          <a:xfrm>
            <a:off x="1153458" y="6499915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002060"/>
                </a:solidFill>
                <a:latin typeface="+mj-lt"/>
              </a:rPr>
              <a:t>   chân           bên       lớp          học                      lắng      nghe      tiếng     em         đọc         bài.</a:t>
            </a:r>
            <a:endParaRPr lang="vi-VN" sz="12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8C6C703-B1C0-0D82-5682-4899EB8F3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" y="52295"/>
            <a:ext cx="1478965" cy="846377"/>
          </a:xfrm>
          <a:prstGeom prst="rect">
            <a:avLst/>
          </a:prstGeom>
        </p:spPr>
      </p:pic>
      <p:pic>
        <p:nvPicPr>
          <p:cNvPr id="17" name="hhh">
            <a:hlinkClick r:id="" action="ppaction://media"/>
            <a:extLst>
              <a:ext uri="{FF2B5EF4-FFF2-40B4-BE49-F238E27FC236}">
                <a16:creationId xmlns:a16="http://schemas.microsoft.com/office/drawing/2014/main" id="{7DFEB0D4-2EF8-A1D0-DCA1-3A8448E87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2494" y="1044377"/>
            <a:ext cx="825431" cy="825431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8BCF494-3E31-20CC-78D9-F4E83BFF04AB}"/>
              </a:ext>
            </a:extLst>
          </p:cNvPr>
          <p:cNvSpPr txBox="1"/>
          <p:nvPr/>
        </p:nvSpPr>
        <p:spPr>
          <a:xfrm>
            <a:off x="-908423" y="70838"/>
            <a:ext cx="7518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33" b="1" dirty="0">
                <a:solidFill>
                  <a:srgbClr val="002060"/>
                </a:solidFill>
                <a:latin typeface="+mj-lt"/>
              </a:rPr>
              <a:t>HÁT KẾT HỢP </a:t>
            </a:r>
          </a:p>
          <a:p>
            <a:pPr algn="ctr"/>
            <a:r>
              <a:rPr lang="vi-VN" sz="2133" b="1" dirty="0">
                <a:solidFill>
                  <a:srgbClr val="002060"/>
                </a:solidFill>
                <a:latin typeface="+mj-lt"/>
              </a:rPr>
              <a:t>ĐỘNG TÁC CƠ THỂ</a:t>
            </a:r>
          </a:p>
        </p:txBody>
      </p:sp>
    </p:spTree>
    <p:extLst>
      <p:ext uri="{BB962C8B-B14F-4D97-AF65-F5344CB8AC3E}">
        <p14:creationId xmlns:p14="http://schemas.microsoft.com/office/powerpoint/2010/main" val="34295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4"/>
          <p:cNvGrpSpPr/>
          <p:nvPr/>
        </p:nvGrpSpPr>
        <p:grpSpPr bwMode="auto">
          <a:xfrm>
            <a:off x="-155575" y="5814695"/>
            <a:ext cx="12489180" cy="1066800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608759" y="412966"/>
            <a:ext cx="1809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21: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72161" y="1246773"/>
            <a:ext cx="6332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Nghe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gian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xanh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 Ôn hát: Hạt mưa kể chuyện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none" rtlCol="0" anchor="t">
        <a:spAutoFit/>
      </a:bodyPr>
      <a:lstStyle>
        <a:defPPr algn="ctr">
          <a:defRPr lang="vi-VN" altLang="en-US" sz="3200" b="1">
            <a:solidFill>
              <a:srgbClr val="C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480</Words>
  <Application>Microsoft Office PowerPoint</Application>
  <PresentationFormat>Widescreen</PresentationFormat>
  <Paragraphs>49</Paragraphs>
  <Slides>10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Times</vt:lpstr>
      <vt:lpstr>Times New Roman</vt:lpstr>
      <vt:lpstr>1_Default Design</vt:lpstr>
      <vt:lpstr>2_Default Design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146</cp:revision>
  <dcterms:created xsi:type="dcterms:W3CDTF">2020-08-11T21:22:00Z</dcterms:created>
  <dcterms:modified xsi:type="dcterms:W3CDTF">2025-04-30T00:04:15Z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727A1CD935064A6895193E71C8BB53CF</vt:lpwstr>
  </property>
  <property fmtid="{D5CDD505-2E9C-101B-9397-08002B2CF9AE}" pid="3" name="KSOProductBuildVer">
    <vt:lpwstr>1033-11.2.0.11026</vt:lpwstr>
  </property>
</Properties>
</file>