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8" r:id="rId3"/>
    <p:sldMasterId id="2147483710" r:id="rId4"/>
    <p:sldMasterId id="2147483736" r:id="rId5"/>
  </p:sldMasterIdLst>
  <p:notesMasterIdLst>
    <p:notesMasterId r:id="rId14"/>
  </p:notesMasterIdLst>
  <p:sldIdLst>
    <p:sldId id="382" r:id="rId6"/>
    <p:sldId id="465" r:id="rId7"/>
    <p:sldId id="489" r:id="rId8"/>
    <p:sldId id="319" r:id="rId9"/>
    <p:sldId id="473" r:id="rId10"/>
    <p:sldId id="547" r:id="rId11"/>
    <p:sldId id="548" r:id="rId12"/>
    <p:sldId id="5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07A9-4D9E-49FE-9E5A-C6F024BF45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A3FC-411F-4005-9664-93E0B612B0A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3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2280-E5B6-4BEF-BB17-AFA46D3E5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4A23-50FB-445D-8CB9-96A0384F189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3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AAF6-2568-4A33-9EAF-2916344CFD4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BF7B-9D52-457A-8B12-AB76266A39BA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98EE-F4F6-488F-99DB-BE8F6CC23B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90B2-7B80-449E-800C-863E995A336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AC22-E2F5-4635-8FB8-FF9BDDD6F10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0A9C-EE68-41EE-8E94-FD48178437F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DE01-5E40-4665-8BFE-2BE7887DF40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82D2-1262-441B-895D-9F236F76CD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D02D-BEA0-4FDB-B0D3-99BCE883DF0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41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69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5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04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48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1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7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23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617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063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98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90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250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35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854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634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137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917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435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4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3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2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9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9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1"/>
            <a:ext cx="518160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4334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67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3001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335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68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6002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336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67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85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1023409"/>
            <a:ext cx="2693459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34" indent="0">
              <a:buNone/>
              <a:defRPr sz="1200" b="1"/>
            </a:lvl2pPr>
            <a:lvl3pPr marL="548667" indent="0">
              <a:buNone/>
              <a:defRPr sz="1080" b="1"/>
            </a:lvl3pPr>
            <a:lvl4pPr marL="823001" indent="0">
              <a:buNone/>
              <a:defRPr sz="960" b="1"/>
            </a:lvl4pPr>
            <a:lvl5pPr marL="1097335" indent="0">
              <a:buNone/>
              <a:defRPr sz="960" b="1"/>
            </a:lvl5pPr>
            <a:lvl6pPr marL="1371668" indent="0">
              <a:buNone/>
              <a:defRPr sz="960" b="1"/>
            </a:lvl6pPr>
            <a:lvl7pPr marL="1646002" indent="0">
              <a:buNone/>
              <a:defRPr sz="960" b="1"/>
            </a:lvl7pPr>
            <a:lvl8pPr marL="1920336" indent="0">
              <a:buNone/>
              <a:defRPr sz="960" b="1"/>
            </a:lvl8pPr>
            <a:lvl9pPr marL="219467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1449917"/>
            <a:ext cx="2693459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34" indent="0">
              <a:buNone/>
              <a:defRPr sz="1200" b="1"/>
            </a:lvl2pPr>
            <a:lvl3pPr marL="548667" indent="0">
              <a:buNone/>
              <a:defRPr sz="1080" b="1"/>
            </a:lvl3pPr>
            <a:lvl4pPr marL="823001" indent="0">
              <a:buNone/>
              <a:defRPr sz="960" b="1"/>
            </a:lvl4pPr>
            <a:lvl5pPr marL="1097335" indent="0">
              <a:buNone/>
              <a:defRPr sz="960" b="1"/>
            </a:lvl5pPr>
            <a:lvl6pPr marL="1371668" indent="0">
              <a:buNone/>
              <a:defRPr sz="960" b="1"/>
            </a:lvl6pPr>
            <a:lvl7pPr marL="1646002" indent="0">
              <a:buNone/>
              <a:defRPr sz="960" b="1"/>
            </a:lvl7pPr>
            <a:lvl8pPr marL="1920336" indent="0">
              <a:buNone/>
              <a:defRPr sz="960" b="1"/>
            </a:lvl8pPr>
            <a:lvl9pPr marL="219467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82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69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2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6"/>
            <a:ext cx="3407833" cy="39020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6"/>
            <a:ext cx="2005542" cy="3127375"/>
          </a:xfrm>
        </p:spPr>
        <p:txBody>
          <a:bodyPr/>
          <a:lstStyle>
            <a:lvl1pPr marL="0" indent="0">
              <a:buNone/>
              <a:defRPr sz="840"/>
            </a:lvl1pPr>
            <a:lvl2pPr marL="274334" indent="0">
              <a:buNone/>
              <a:defRPr sz="720"/>
            </a:lvl2pPr>
            <a:lvl3pPr marL="548667" indent="0">
              <a:buNone/>
              <a:defRPr sz="600"/>
            </a:lvl3pPr>
            <a:lvl4pPr marL="823001" indent="0">
              <a:buNone/>
              <a:defRPr sz="540"/>
            </a:lvl4pPr>
            <a:lvl5pPr marL="1097335" indent="0">
              <a:buNone/>
              <a:defRPr sz="540"/>
            </a:lvl5pPr>
            <a:lvl6pPr marL="1371668" indent="0">
              <a:buNone/>
              <a:defRPr sz="540"/>
            </a:lvl6pPr>
            <a:lvl7pPr marL="1646002" indent="0">
              <a:buNone/>
              <a:defRPr sz="540"/>
            </a:lvl7pPr>
            <a:lvl8pPr marL="1920336" indent="0">
              <a:buNone/>
              <a:defRPr sz="540"/>
            </a:lvl8pPr>
            <a:lvl9pPr marL="219467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4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920"/>
            </a:lvl1pPr>
            <a:lvl2pPr marL="274334" indent="0">
              <a:buNone/>
              <a:defRPr sz="1680"/>
            </a:lvl2pPr>
            <a:lvl3pPr marL="548667" indent="0">
              <a:buNone/>
              <a:defRPr sz="1440"/>
            </a:lvl3pPr>
            <a:lvl4pPr marL="823001" indent="0">
              <a:buNone/>
              <a:defRPr sz="1200"/>
            </a:lvl4pPr>
            <a:lvl5pPr marL="1097335" indent="0">
              <a:buNone/>
              <a:defRPr sz="1200"/>
            </a:lvl5pPr>
            <a:lvl6pPr marL="1371668" indent="0">
              <a:buNone/>
              <a:defRPr sz="1200"/>
            </a:lvl6pPr>
            <a:lvl7pPr marL="1646002" indent="0">
              <a:buNone/>
              <a:defRPr sz="1200"/>
            </a:lvl7pPr>
            <a:lvl8pPr marL="1920336" indent="0">
              <a:buNone/>
              <a:defRPr sz="1200"/>
            </a:lvl8pPr>
            <a:lvl9pPr marL="219467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840"/>
            </a:lvl1pPr>
            <a:lvl2pPr marL="274334" indent="0">
              <a:buNone/>
              <a:defRPr sz="720"/>
            </a:lvl2pPr>
            <a:lvl3pPr marL="548667" indent="0">
              <a:buNone/>
              <a:defRPr sz="600"/>
            </a:lvl3pPr>
            <a:lvl4pPr marL="823001" indent="0">
              <a:buNone/>
              <a:defRPr sz="540"/>
            </a:lvl4pPr>
            <a:lvl5pPr marL="1097335" indent="0">
              <a:buNone/>
              <a:defRPr sz="540"/>
            </a:lvl5pPr>
            <a:lvl6pPr marL="1371668" indent="0">
              <a:buNone/>
              <a:defRPr sz="540"/>
            </a:lvl6pPr>
            <a:lvl7pPr marL="1646002" indent="0">
              <a:buNone/>
              <a:defRPr sz="540"/>
            </a:lvl7pPr>
            <a:lvl8pPr marL="1920336" indent="0">
              <a:buNone/>
              <a:defRPr sz="540"/>
            </a:lvl8pPr>
            <a:lvl9pPr marL="219467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26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9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7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7" y="1600204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7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7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7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0FB28-C0E2-479B-8452-04007B2524F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6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6" y="1600201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6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2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548667" rtl="0" eaLnBrk="1" latinLnBrk="0" hangingPunct="1"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50" indent="-205750" algn="l" defTabSz="548667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45793" indent="-171459" algn="l" defTabSz="548667" rtl="0" eaLnBrk="1" latinLnBrk="0" hangingPunct="1">
        <a:spcBef>
          <a:spcPct val="20000"/>
        </a:spcBef>
        <a:buFont typeface="Arial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4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960168" indent="-137167" algn="l" defTabSz="54866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502" indent="-137167" algn="l" defTabSz="54866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836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169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503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837" indent="-137167" algn="l" defTabSz="54866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34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67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3001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335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68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6002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336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670" algn="l" defTabSz="548667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2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2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068"/>
            <a:ext cx="12192635" cy="685800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1169035" y="1232535"/>
            <a:ext cx="9698355" cy="11372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kern="0" cap="all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r>
              <a:rPr lang="en-US" sz="3200" b="1" kern="0" cap="all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RAM SAM </a:t>
            </a:r>
            <a:r>
              <a:rPr lang="en-US" sz="3200" b="1" kern="0" cap="all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kern="0" cap="all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0830" y="2986405"/>
            <a:ext cx="2790825" cy="238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9050020" y="1780540"/>
            <a:ext cx="3307715" cy="50025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90" y="962660"/>
            <a:ext cx="1045845" cy="10642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073"/>
            <a:ext cx="12621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72C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  <p:sp>
        <p:nvSpPr>
          <p:cNvPr id="2" name="TextBox 5"/>
          <p:cNvSpPr txBox="1"/>
          <p:nvPr/>
        </p:nvSpPr>
        <p:spPr>
          <a:xfrm>
            <a:off x="7856464" y="1127830"/>
            <a:ext cx="13148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0BBE591-310D-363B-D4E4-B1DACFE9E68D}"/>
              </a:ext>
            </a:extLst>
          </p:cNvPr>
          <p:cNvSpPr txBox="1"/>
          <p:nvPr/>
        </p:nvSpPr>
        <p:spPr>
          <a:xfrm>
            <a:off x="4737290" y="2049392"/>
            <a:ext cx="7868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3400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TỔ CHỨC HOẠT ĐỘNG VẬN DỤNG – SÁNG TẠO</a:t>
            </a:r>
            <a:endParaRPr lang="vi-VN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4E82F10-1345-DF68-FD11-F37938D9FD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2590" y="3900326"/>
            <a:ext cx="3307715" cy="29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-63499"/>
            <a:ext cx="12271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59386" y="3361887"/>
            <a:ext cx="6707187" cy="1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916454" y="1177044"/>
            <a:ext cx="10648484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</a:t>
            </a:r>
            <a:r>
              <a:rPr lang="vi-VN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Giới thiệu về một nhạc cụ em yêu thích</a:t>
            </a:r>
            <a:endParaRPr lang="en-US" altLang="en-US" sz="3200" b="1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A0E56F3-F9CC-7865-F8FC-FD56442802FF}"/>
              </a:ext>
            </a:extLst>
          </p:cNvPr>
          <p:cNvSpPr txBox="1"/>
          <p:nvPr/>
        </p:nvSpPr>
        <p:spPr>
          <a:xfrm>
            <a:off x="1223382" y="1924403"/>
            <a:ext cx="95871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3400"/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 tả một vài đặc điểm và động tác chơi nhạc cụ đó</a:t>
            </a:r>
          </a:p>
          <a:p>
            <a:endParaRPr lang="vi-VN" sz="2800" b="1" dirty="0">
              <a:solidFill>
                <a:srgbClr val="FFFF0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ED9DFD1-2AD9-B1C3-CC5D-D95D946ECB6E}"/>
              </a:ext>
            </a:extLst>
          </p:cNvPr>
          <p:cNvSpPr txBox="1"/>
          <p:nvPr/>
        </p:nvSpPr>
        <p:spPr>
          <a:xfrm>
            <a:off x="1381423" y="2548382"/>
            <a:ext cx="95871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3400"/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 sinh thảo luận nhóm, thống nhất ý kiến và trình bày trước lớp. Khuyến khích học sinh tự thể hiện một nhạc cụ nào đó phù hợp với năng lực và sở trường của mình.</a:t>
            </a:r>
          </a:p>
          <a:p>
            <a:endParaRPr lang="vi-V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3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5968153"/>
            <a:ext cx="4519507" cy="889847"/>
          </a:xfrm>
          <a:prstGeom prst="rect">
            <a:avLst/>
          </a:prstGeom>
        </p:spPr>
      </p:pic>
      <p:pic>
        <p:nvPicPr>
          <p:cNvPr id="5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474210" y="5969000"/>
            <a:ext cx="4568190" cy="889847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042400" y="5969000"/>
            <a:ext cx="3202093" cy="88984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F167888-2B7C-EFD7-F63F-B5BA205F6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324" y="1180113"/>
            <a:ext cx="7763369" cy="3635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245222-9B52-89E0-E35C-D582B8204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791" y="396438"/>
            <a:ext cx="10648484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Mô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thổi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Ri-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cóoc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đơ</a:t>
            </a:r>
            <a:endParaRPr lang="en-US" altLang="en-US" sz="3200" b="1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62843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4190244" y="4337155"/>
            <a:ext cx="3657600" cy="1219200"/>
          </a:xfrm>
          <a:prstGeom prst="ellipse">
            <a:avLst/>
          </a:prstGeom>
          <a:gradFill rotWithShape="1">
            <a:gsLst>
              <a:gs pos="0">
                <a:srgbClr val="00FF00">
                  <a:alpha val="71001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443" name="Picture 179" descr="BALER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19" y="2718540"/>
            <a:ext cx="1524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reeform 4"/>
          <p:cNvSpPr/>
          <p:nvPr/>
        </p:nvSpPr>
        <p:spPr bwMode="auto">
          <a:xfrm>
            <a:off x="6116638" y="1876425"/>
            <a:ext cx="185737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269" name="Group 5"/>
          <p:cNvGrpSpPr/>
          <p:nvPr/>
        </p:nvGrpSpPr>
        <p:grpSpPr bwMode="auto">
          <a:xfrm>
            <a:off x="7445375" y="2005013"/>
            <a:ext cx="195263" cy="369887"/>
            <a:chOff x="3890" y="144"/>
            <a:chExt cx="232" cy="441"/>
          </a:xfrm>
        </p:grpSpPr>
        <p:sp>
          <p:nvSpPr>
            <p:cNvPr id="10407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8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9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10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74" name="Freeform 10"/>
          <p:cNvSpPr/>
          <p:nvPr/>
        </p:nvSpPr>
        <p:spPr bwMode="auto">
          <a:xfrm>
            <a:off x="7750175" y="2614613"/>
            <a:ext cx="287338" cy="290512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75" name="Freeform 11"/>
          <p:cNvSpPr/>
          <p:nvPr/>
        </p:nvSpPr>
        <p:spPr bwMode="auto">
          <a:xfrm>
            <a:off x="4337050" y="3206750"/>
            <a:ext cx="238125" cy="238125"/>
          </a:xfrm>
          <a:custGeom>
            <a:avLst/>
            <a:gdLst>
              <a:gd name="T0" fmla="*/ 2147483647 w 174"/>
              <a:gd name="T1" fmla="*/ 2147483647 h 175"/>
              <a:gd name="T2" fmla="*/ 2147483647 w 174"/>
              <a:gd name="T3" fmla="*/ 0 h 175"/>
              <a:gd name="T4" fmla="*/ 2147483647 w 174"/>
              <a:gd name="T5" fmla="*/ 2147483647 h 175"/>
              <a:gd name="T6" fmla="*/ 2147483647 w 174"/>
              <a:gd name="T7" fmla="*/ 2147483647 h 175"/>
              <a:gd name="T8" fmla="*/ 2147483647 w 174"/>
              <a:gd name="T9" fmla="*/ 2147483647 h 175"/>
              <a:gd name="T10" fmla="*/ 2147483647 w 174"/>
              <a:gd name="T11" fmla="*/ 2147483647 h 175"/>
              <a:gd name="T12" fmla="*/ 2147483647 w 174"/>
              <a:gd name="T13" fmla="*/ 2147483647 h 175"/>
              <a:gd name="T14" fmla="*/ 2147483647 w 174"/>
              <a:gd name="T15" fmla="*/ 2147483647 h 175"/>
              <a:gd name="T16" fmla="*/ 2147483647 w 174"/>
              <a:gd name="T17" fmla="*/ 2147483647 h 175"/>
              <a:gd name="T18" fmla="*/ 2147483647 w 174"/>
              <a:gd name="T19" fmla="*/ 2147483647 h 175"/>
              <a:gd name="T20" fmla="*/ 2147483647 w 174"/>
              <a:gd name="T21" fmla="*/ 2147483647 h 175"/>
              <a:gd name="T22" fmla="*/ 2147483647 w 174"/>
              <a:gd name="T23" fmla="*/ 2147483647 h 175"/>
              <a:gd name="T24" fmla="*/ 2147483647 w 174"/>
              <a:gd name="T25" fmla="*/ 2147483647 h 175"/>
              <a:gd name="T26" fmla="*/ 2147483647 w 174"/>
              <a:gd name="T27" fmla="*/ 2147483647 h 175"/>
              <a:gd name="T28" fmla="*/ 0 w 174"/>
              <a:gd name="T29" fmla="*/ 2147483647 h 175"/>
              <a:gd name="T30" fmla="*/ 0 w 174"/>
              <a:gd name="T31" fmla="*/ 2147483647 h 175"/>
              <a:gd name="T32" fmla="*/ 2147483647 w 174"/>
              <a:gd name="T33" fmla="*/ 2147483647 h 175"/>
              <a:gd name="T34" fmla="*/ 2147483647 w 174"/>
              <a:gd name="T35" fmla="*/ 2147483647 h 175"/>
              <a:gd name="T36" fmla="*/ 2147483647 w 174"/>
              <a:gd name="T37" fmla="*/ 2147483647 h 175"/>
              <a:gd name="T38" fmla="*/ 2147483647 w 174"/>
              <a:gd name="T39" fmla="*/ 2147483647 h 175"/>
              <a:gd name="T40" fmla="*/ 2147483647 w 174"/>
              <a:gd name="T41" fmla="*/ 2147483647 h 175"/>
              <a:gd name="T42" fmla="*/ 2147483647 w 174"/>
              <a:gd name="T43" fmla="*/ 2147483647 h 175"/>
              <a:gd name="T44" fmla="*/ 2147483647 w 174"/>
              <a:gd name="T45" fmla="*/ 2147483647 h 175"/>
              <a:gd name="T46" fmla="*/ 2147483647 w 174"/>
              <a:gd name="T47" fmla="*/ 2147483647 h 175"/>
              <a:gd name="T48" fmla="*/ 2147483647 w 174"/>
              <a:gd name="T49" fmla="*/ 2147483647 h 175"/>
              <a:gd name="T50" fmla="*/ 2147483647 w 174"/>
              <a:gd name="T51" fmla="*/ 2147483647 h 175"/>
              <a:gd name="T52" fmla="*/ 2147483647 w 174"/>
              <a:gd name="T53" fmla="*/ 2147483647 h 175"/>
              <a:gd name="T54" fmla="*/ 2147483647 w 174"/>
              <a:gd name="T55" fmla="*/ 2147483647 h 175"/>
              <a:gd name="T56" fmla="*/ 2147483647 w 174"/>
              <a:gd name="T57" fmla="*/ 2147483647 h 175"/>
              <a:gd name="T58" fmla="*/ 2147483647 w 174"/>
              <a:gd name="T59" fmla="*/ 2147483647 h 175"/>
              <a:gd name="T60" fmla="*/ 2147483647 w 174"/>
              <a:gd name="T61" fmla="*/ 2147483647 h 175"/>
              <a:gd name="T62" fmla="*/ 2147483647 w 174"/>
              <a:gd name="T63" fmla="*/ 2147483647 h 175"/>
              <a:gd name="T64" fmla="*/ 2147483647 w 174"/>
              <a:gd name="T65" fmla="*/ 2147483647 h 175"/>
              <a:gd name="T66" fmla="*/ 2147483647 w 174"/>
              <a:gd name="T67" fmla="*/ 2147483647 h 175"/>
              <a:gd name="T68" fmla="*/ 2147483647 w 174"/>
              <a:gd name="T69" fmla="*/ 2147483647 h 175"/>
              <a:gd name="T70" fmla="*/ 2147483647 w 174"/>
              <a:gd name="T71" fmla="*/ 2147483647 h 175"/>
              <a:gd name="T72" fmla="*/ 2147483647 w 174"/>
              <a:gd name="T73" fmla="*/ 2147483647 h 175"/>
              <a:gd name="T74" fmla="*/ 2147483647 w 174"/>
              <a:gd name="T75" fmla="*/ 2147483647 h 175"/>
              <a:gd name="T76" fmla="*/ 2147483647 w 174"/>
              <a:gd name="T77" fmla="*/ 2147483647 h 175"/>
              <a:gd name="T78" fmla="*/ 2147483647 w 174"/>
              <a:gd name="T79" fmla="*/ 2147483647 h 175"/>
              <a:gd name="T80" fmla="*/ 2147483647 w 174"/>
              <a:gd name="T81" fmla="*/ 2147483647 h 175"/>
              <a:gd name="T82" fmla="*/ 2147483647 w 174"/>
              <a:gd name="T83" fmla="*/ 2147483647 h 175"/>
              <a:gd name="T84" fmla="*/ 2147483647 w 174"/>
              <a:gd name="T85" fmla="*/ 2147483647 h 175"/>
              <a:gd name="T86" fmla="*/ 2147483647 w 174"/>
              <a:gd name="T87" fmla="*/ 2147483647 h 175"/>
              <a:gd name="T88" fmla="*/ 2147483647 w 174"/>
              <a:gd name="T89" fmla="*/ 2147483647 h 175"/>
              <a:gd name="T90" fmla="*/ 2147483647 w 174"/>
              <a:gd name="T91" fmla="*/ 2147483647 h 175"/>
              <a:gd name="T92" fmla="*/ 2147483647 w 174"/>
              <a:gd name="T93" fmla="*/ 2147483647 h 175"/>
              <a:gd name="T94" fmla="*/ 2147483647 w 174"/>
              <a:gd name="T95" fmla="*/ 2147483647 h 175"/>
              <a:gd name="T96" fmla="*/ 2147483647 w 174"/>
              <a:gd name="T97" fmla="*/ 2147483647 h 175"/>
              <a:gd name="T98" fmla="*/ 2147483647 w 174"/>
              <a:gd name="T99" fmla="*/ 2147483647 h 175"/>
              <a:gd name="T100" fmla="*/ 2147483647 w 174"/>
              <a:gd name="T101" fmla="*/ 2147483647 h 175"/>
              <a:gd name="T102" fmla="*/ 2147483647 w 174"/>
              <a:gd name="T103" fmla="*/ 2147483647 h 175"/>
              <a:gd name="T104" fmla="*/ 2147483647 w 174"/>
              <a:gd name="T105" fmla="*/ 2147483647 h 175"/>
              <a:gd name="T106" fmla="*/ 2147483647 w 174"/>
              <a:gd name="T107" fmla="*/ 2147483647 h 175"/>
              <a:gd name="T108" fmla="*/ 2147483647 w 174"/>
              <a:gd name="T109" fmla="*/ 2147483647 h 175"/>
              <a:gd name="T110" fmla="*/ 2147483647 w 174"/>
              <a:gd name="T111" fmla="*/ 2147483647 h 175"/>
              <a:gd name="T112" fmla="*/ 2147483647 w 174"/>
              <a:gd name="T113" fmla="*/ 2147483647 h 175"/>
              <a:gd name="T114" fmla="*/ 2147483647 w 174"/>
              <a:gd name="T115" fmla="*/ 2147483647 h 175"/>
              <a:gd name="T116" fmla="*/ 2147483647 w 174"/>
              <a:gd name="T117" fmla="*/ 2147483647 h 175"/>
              <a:gd name="T118" fmla="*/ 2147483647 w 174"/>
              <a:gd name="T119" fmla="*/ 2147483647 h 175"/>
              <a:gd name="T120" fmla="*/ 2147483647 w 174"/>
              <a:gd name="T121" fmla="*/ 2147483647 h 175"/>
              <a:gd name="T122" fmla="*/ 2147483647 w 174"/>
              <a:gd name="T123" fmla="*/ 2147483647 h 175"/>
              <a:gd name="T124" fmla="*/ 2147483647 w 174"/>
              <a:gd name="T125" fmla="*/ 2147483647 h 1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276" name="Group 12"/>
          <p:cNvGrpSpPr/>
          <p:nvPr/>
        </p:nvGrpSpPr>
        <p:grpSpPr bwMode="auto">
          <a:xfrm>
            <a:off x="4086225" y="4086225"/>
            <a:ext cx="260350" cy="347663"/>
            <a:chOff x="2832" y="663"/>
            <a:chExt cx="310" cy="415"/>
          </a:xfrm>
        </p:grpSpPr>
        <p:sp>
          <p:nvSpPr>
            <p:cNvPr id="10403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4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5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6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81" name="Freeform 17"/>
          <p:cNvSpPr/>
          <p:nvPr/>
        </p:nvSpPr>
        <p:spPr bwMode="auto">
          <a:xfrm>
            <a:off x="7629525" y="4733925"/>
            <a:ext cx="287338" cy="290513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82" name="Freeform 18"/>
          <p:cNvSpPr/>
          <p:nvPr/>
        </p:nvSpPr>
        <p:spPr bwMode="auto">
          <a:xfrm>
            <a:off x="7978775" y="3681413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83" name="Freeform 19"/>
          <p:cNvSpPr/>
          <p:nvPr/>
        </p:nvSpPr>
        <p:spPr bwMode="auto">
          <a:xfrm>
            <a:off x="4467225" y="4772025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84" name="Picture 20" descr="BALER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8419" y="2741118"/>
            <a:ext cx="1555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5" name="Group 34"/>
          <p:cNvGrpSpPr/>
          <p:nvPr/>
        </p:nvGrpSpPr>
        <p:grpSpPr bwMode="auto">
          <a:xfrm>
            <a:off x="0" y="6355080"/>
            <a:ext cx="12489180" cy="50292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56" name="Picture 174" descr="b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6300788"/>
            <a:ext cx="533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5" descr="b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6319838"/>
            <a:ext cx="533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76" descr="b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6376988"/>
            <a:ext cx="533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77" descr="b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6376988"/>
            <a:ext cx="533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4" name="Freeform 180"/>
          <p:cNvSpPr/>
          <p:nvPr/>
        </p:nvSpPr>
        <p:spPr bwMode="auto">
          <a:xfrm>
            <a:off x="4848225" y="2057400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1" name="Picture 182" descr="b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58400" y="6400800"/>
            <a:ext cx="533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74" descr="bflow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2438" y="6311900"/>
            <a:ext cx="533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0427" y="527958"/>
            <a:ext cx="70487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HÁT KẾT HỢP VẬN ĐỘNG CƠ THỂ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SÁNG TẠO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Times New Roman" panose="020206030504050203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6821E-6 L 0.03108 -0.06012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300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1214E-6 L 0.05104 -0.043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217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711E-6 L 0.06129 -0.00209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1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3237E-6 L 0.08923 0.02544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12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2205 0.0534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265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387E-6 L -0.0559 0.00809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39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-0.05556 L -0.09948 -0.0669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57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5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6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95" dur="5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5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/>
      <p:bldP spid="11268" grpId="0" bldLvl="0" animBg="1"/>
      <p:bldP spid="11268" grpId="1" bldLvl="0" animBg="1"/>
      <p:bldP spid="11268" grpId="2" bldLvl="0" animBg="1"/>
      <p:bldP spid="11274" grpId="0" bldLvl="0" animBg="1"/>
      <p:bldP spid="11274" grpId="1" bldLvl="0" animBg="1"/>
      <p:bldP spid="11274" grpId="2" bldLvl="0" animBg="1"/>
      <p:bldP spid="11275" grpId="0" bldLvl="0" animBg="1"/>
      <p:bldP spid="11275" grpId="1" bldLvl="0" animBg="1"/>
      <p:bldP spid="11275" grpId="2" bldLvl="0" animBg="1"/>
      <p:bldP spid="11281" grpId="0" bldLvl="0" animBg="1"/>
      <p:bldP spid="11281" grpId="1" bldLvl="0" animBg="1"/>
      <p:bldP spid="11281" grpId="2" bldLvl="0" animBg="1"/>
      <p:bldP spid="11282" grpId="0" bldLvl="0" animBg="1"/>
      <p:bldP spid="11282" grpId="1" bldLvl="0" animBg="1"/>
      <p:bldP spid="11282" grpId="2" bldLvl="0" animBg="1"/>
      <p:bldP spid="11283" grpId="0" bldLvl="0" animBg="1"/>
      <p:bldP spid="11283" grpId="1" bldLvl="0" animBg="1"/>
      <p:bldP spid="11283" grpId="2" bldLvl="0" animBg="1"/>
      <p:bldP spid="11444" grpId="0" bldLvl="0" animBg="1"/>
      <p:bldP spid="11444" grpId="1" bldLvl="0" animBg="1"/>
      <p:bldP spid="11444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4273D26-031D-19BA-BA07-6A824899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35502"/>
            <a:ext cx="9418320" cy="546143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9DE5F-CFB6-B8D8-D880-65A7827CC528}"/>
              </a:ext>
            </a:extLst>
          </p:cNvPr>
          <p:cNvSpPr txBox="1"/>
          <p:nvPr/>
        </p:nvSpPr>
        <p:spPr>
          <a:xfrm>
            <a:off x="609600" y="1458746"/>
            <a:ext cx="998982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</a:t>
            </a: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 bạch  dương    gió     đưa        nhẹ      bên       sông.         Miền  quê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Tuổi   thơ     em        sống   trong      tình      yêu     thương.        Từng ngày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F023D6C-7BC8-8D1B-77C9-1BA7D2B5175C}"/>
              </a:ext>
            </a:extLst>
          </p:cNvPr>
          <p:cNvSpPr txBox="1"/>
          <p:nvPr/>
        </p:nvSpPr>
        <p:spPr>
          <a:xfrm>
            <a:off x="1703513" y="2608516"/>
            <a:ext cx="926032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     bao    cây     liễu  xanh.                    Tìm  nơi   đâu    núi     sông     đẹp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  càng    trong   sáng    hơn.               Tuổi   thơ     em      sống   trong   tình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D08D574-2331-CBF1-97A0-64B3B2840205}"/>
              </a:ext>
            </a:extLst>
          </p:cNvPr>
          <p:cNvSpPr txBox="1"/>
          <p:nvPr/>
        </p:nvSpPr>
        <p:spPr>
          <a:xfrm>
            <a:off x="1502486" y="3723414"/>
            <a:ext cx="94398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tươi       xa.           Từ   biển  khơi      về    thung    lũng   xa.             Mặt trời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    hương.       Ngời </a:t>
            </a:r>
            <a:r>
              <a:rPr kumimoji="0" lang="vi-VN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ngời</a:t>
            </a: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lên      như    muôn   ánh    sao.           Mặt trời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9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74AE868-FAD0-5CF4-D7FE-1EFF1E6D2646}"/>
              </a:ext>
            </a:extLst>
          </p:cNvPr>
          <p:cNvSpPr txBox="1"/>
          <p:nvPr/>
        </p:nvSpPr>
        <p:spPr>
          <a:xfrm>
            <a:off x="1249681" y="4807064"/>
            <a:ext cx="97141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sáng    chiếu    trên     miền   quê        ta.      Dài thẳng  </a:t>
            </a:r>
            <a:r>
              <a:rPr kumimoji="0" lang="vi-VN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tắp</a:t>
            </a: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những con  đường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chiếu   sáng     soi       cả      non        cao.   Tràn hạnh phúc     tương  lai       nở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0BDF4EC-0747-0710-23D2-1F07B1350BDB}"/>
              </a:ext>
            </a:extLst>
          </p:cNvPr>
          <p:cNvSpPr txBox="1"/>
          <p:nvPr/>
        </p:nvSpPr>
        <p:spPr>
          <a:xfrm>
            <a:off x="1991544" y="6032559"/>
            <a:ext cx="88696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xa.                             Mãi   đẹp      tươi     nơi      quê    hương    nhà.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hoa.                          Vẫy   gọi        ta         đi       xây       quê       nhà.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9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F42AB2C-81E8-C11E-9724-42A890CD5114}"/>
              </a:ext>
            </a:extLst>
          </p:cNvPr>
          <p:cNvSpPr txBox="1"/>
          <p:nvPr/>
        </p:nvSpPr>
        <p:spPr>
          <a:xfrm>
            <a:off x="3855720" y="407360"/>
            <a:ext cx="27889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4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Miền quê em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A3010EB-9F96-0D26-E215-0C37359A6C19}"/>
              </a:ext>
            </a:extLst>
          </p:cNvPr>
          <p:cNvSpPr txBox="1"/>
          <p:nvPr/>
        </p:nvSpPr>
        <p:spPr>
          <a:xfrm>
            <a:off x="6685542" y="282757"/>
            <a:ext cx="46496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Nhạc: </a:t>
            </a:r>
            <a:r>
              <a:rPr kumimoji="0" lang="vi-VN" sz="144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</a:t>
            </a: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-ba-lép-</a:t>
            </a:r>
            <a:r>
              <a:rPr kumimoji="0" lang="vi-VN" sz="144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xki</a:t>
            </a:r>
            <a:endParaRPr kumimoji="0" lang="vi-VN" sz="144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Lời: </a:t>
            </a:r>
            <a:r>
              <a:rPr kumimoji="0" lang="vi-VN" sz="144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</a:t>
            </a: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-ri-xen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Phỏng dịch: Hoàng Lân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90036EE-9B30-590B-673D-AAF83370C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" y="6575244"/>
            <a:ext cx="12172889" cy="274442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DD675F35-8392-549A-66C3-7CF4DBBBF06D}"/>
              </a:ext>
            </a:extLst>
          </p:cNvPr>
          <p:cNvSpPr/>
          <p:nvPr/>
        </p:nvSpPr>
        <p:spPr>
          <a:xfrm>
            <a:off x="41150" y="-33154"/>
            <a:ext cx="1592511" cy="208026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DBB79D2D-C57E-8FB1-E221-7A7BF515651D}"/>
              </a:ext>
            </a:extLst>
          </p:cNvPr>
          <p:cNvSpPr/>
          <p:nvPr/>
        </p:nvSpPr>
        <p:spPr>
          <a:xfrm flipH="1">
            <a:off x="10708440" y="-17198"/>
            <a:ext cx="1532965" cy="1872976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B824F-7DFE-34BD-B330-D9270EF908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3383" y="570109"/>
            <a:ext cx="1094640" cy="754980"/>
          </a:xfrm>
          <a:prstGeom prst="rect">
            <a:avLst/>
          </a:prstGeom>
        </p:spPr>
      </p:pic>
      <p:pic>
        <p:nvPicPr>
          <p:cNvPr id="10" name="MIỀN QUÊ EM KARAOKE II Âm nhạc lớp 4 - Sách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5FF84389-52B0-D84A-EC92-1812FD873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08256" y="95414"/>
            <a:ext cx="595804" cy="59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2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4273D26-031D-19BA-BA07-6A824899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35502"/>
            <a:ext cx="9418320" cy="546143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9DE5F-CFB6-B8D8-D880-65A7827CC528}"/>
              </a:ext>
            </a:extLst>
          </p:cNvPr>
          <p:cNvSpPr txBox="1"/>
          <p:nvPr/>
        </p:nvSpPr>
        <p:spPr>
          <a:xfrm>
            <a:off x="609600" y="1458746"/>
            <a:ext cx="998982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</a:t>
            </a: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 bạch  dương    gió     đưa        nhẹ      bên       sông.         Miền  quê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Tuổi   thơ     em        sống   trong      tình      yêu     thương.        Từng ngày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F023D6C-7BC8-8D1B-77C9-1BA7D2B5175C}"/>
              </a:ext>
            </a:extLst>
          </p:cNvPr>
          <p:cNvSpPr txBox="1"/>
          <p:nvPr/>
        </p:nvSpPr>
        <p:spPr>
          <a:xfrm>
            <a:off x="1703513" y="2608516"/>
            <a:ext cx="926032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     bao    cây     liễu  xanh.                    Tìm  nơi   đâu    núi     sông     đẹp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  càng    trong   sáng    hơn.               Tuổi   thơ     em      sống   trong   tình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D08D574-2331-CBF1-97A0-64B3B2840205}"/>
              </a:ext>
            </a:extLst>
          </p:cNvPr>
          <p:cNvSpPr txBox="1"/>
          <p:nvPr/>
        </p:nvSpPr>
        <p:spPr>
          <a:xfrm>
            <a:off x="1502486" y="3723414"/>
            <a:ext cx="94398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tươi       xa.           Từ   biển  khơi      về    thung    lũng   xa.             Mặt trời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    hương.       Ngời </a:t>
            </a:r>
            <a:r>
              <a:rPr kumimoji="0" lang="vi-VN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ngời</a:t>
            </a: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lên      như    muôn   ánh    sao.           Mặt trời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9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74AE868-FAD0-5CF4-D7FE-1EFF1E6D2646}"/>
              </a:ext>
            </a:extLst>
          </p:cNvPr>
          <p:cNvSpPr txBox="1"/>
          <p:nvPr/>
        </p:nvSpPr>
        <p:spPr>
          <a:xfrm>
            <a:off x="1249681" y="4807064"/>
            <a:ext cx="97141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sáng    chiếu    trên     miền   quê        ta.      Dài thẳng  </a:t>
            </a:r>
            <a:r>
              <a:rPr kumimoji="0" lang="vi-VN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tắp</a:t>
            </a: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những con  đường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chiếu   sáng     soi       cả      non        cao.   Tràn hạnh phúc     tương  lai       nở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0BDF4EC-0747-0710-23D2-1F07B1350BDB}"/>
              </a:ext>
            </a:extLst>
          </p:cNvPr>
          <p:cNvSpPr txBox="1"/>
          <p:nvPr/>
        </p:nvSpPr>
        <p:spPr>
          <a:xfrm>
            <a:off x="1991544" y="6032559"/>
            <a:ext cx="88696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xa.                             Mãi   đẹp      tươi     nơi      quê    hương    nhà.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2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hoa.                          Vẫy   gọi        ta         đi       xây       quê       nhà.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9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F42AB2C-81E8-C11E-9724-42A890CD5114}"/>
              </a:ext>
            </a:extLst>
          </p:cNvPr>
          <p:cNvSpPr txBox="1"/>
          <p:nvPr/>
        </p:nvSpPr>
        <p:spPr>
          <a:xfrm>
            <a:off x="3855720" y="407360"/>
            <a:ext cx="27889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4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Miền quê em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A3010EB-9F96-0D26-E215-0C37359A6C19}"/>
              </a:ext>
            </a:extLst>
          </p:cNvPr>
          <p:cNvSpPr txBox="1"/>
          <p:nvPr/>
        </p:nvSpPr>
        <p:spPr>
          <a:xfrm>
            <a:off x="6685542" y="282757"/>
            <a:ext cx="46496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Nhạc: </a:t>
            </a:r>
            <a:r>
              <a:rPr kumimoji="0" lang="vi-VN" sz="144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</a:t>
            </a: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-ba-lép-</a:t>
            </a:r>
            <a:r>
              <a:rPr kumimoji="0" lang="vi-VN" sz="144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xki</a:t>
            </a:r>
            <a:endParaRPr kumimoji="0" lang="vi-VN" sz="144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Lời: </a:t>
            </a:r>
            <a:r>
              <a:rPr kumimoji="0" lang="vi-VN" sz="144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</a:t>
            </a: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-ri-xen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4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Phỏng dịch: Hoàng Lân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90036EE-9B30-590B-673D-AAF83370C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" y="6575244"/>
            <a:ext cx="12172889" cy="274442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DD675F35-8392-549A-66C3-7CF4DBBBF06D}"/>
              </a:ext>
            </a:extLst>
          </p:cNvPr>
          <p:cNvSpPr/>
          <p:nvPr/>
        </p:nvSpPr>
        <p:spPr>
          <a:xfrm>
            <a:off x="41150" y="-33154"/>
            <a:ext cx="1592511" cy="208026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DBB79D2D-C57E-8FB1-E221-7A7BF515651D}"/>
              </a:ext>
            </a:extLst>
          </p:cNvPr>
          <p:cNvSpPr/>
          <p:nvPr/>
        </p:nvSpPr>
        <p:spPr>
          <a:xfrm flipH="1">
            <a:off x="10708440" y="-17198"/>
            <a:ext cx="1532965" cy="1872976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B824F-7DFE-34BD-B330-D9270EF908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3383" y="570109"/>
            <a:ext cx="1094640" cy="754980"/>
          </a:xfrm>
          <a:prstGeom prst="rect">
            <a:avLst/>
          </a:prstGeom>
        </p:spPr>
      </p:pic>
      <p:pic>
        <p:nvPicPr>
          <p:cNvPr id="10" name="MIỀN QUÊ EM KARAOKE II Âm nhạc lớp 4 - Sách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5FF84389-52B0-D84A-EC92-1812FD873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08256" y="95414"/>
            <a:ext cx="595804" cy="59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9050020" y="1780540"/>
            <a:ext cx="3307715" cy="50025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90" y="962660"/>
            <a:ext cx="1045845" cy="10642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" y="-193521"/>
            <a:ext cx="12621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72C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  <p:sp>
        <p:nvSpPr>
          <p:cNvPr id="2" name="TextBox 5"/>
          <p:cNvSpPr txBox="1"/>
          <p:nvPr/>
        </p:nvSpPr>
        <p:spPr>
          <a:xfrm>
            <a:off x="7356768" y="784784"/>
            <a:ext cx="13148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0BBE591-310D-363B-D4E4-B1DACFE9E68D}"/>
              </a:ext>
            </a:extLst>
          </p:cNvPr>
          <p:cNvSpPr txBox="1"/>
          <p:nvPr/>
        </p:nvSpPr>
        <p:spPr>
          <a:xfrm>
            <a:off x="4489097" y="1734373"/>
            <a:ext cx="7868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3400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TỔ CHỨC HOẠT ĐỘNG VẬN DỤNG – SÁNG TẠO</a:t>
            </a:r>
            <a:endParaRPr lang="vi-VN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4E82F10-1345-DF68-FD11-F37938D9FD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2590" y="3900326"/>
            <a:ext cx="3307715" cy="29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380</Words>
  <Application>Microsoft Office PowerPoint</Application>
  <PresentationFormat>Widescreen</PresentationFormat>
  <Paragraphs>42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1_Default Design</vt:lpstr>
      <vt:lpstr>2_Default Design</vt:lpstr>
      <vt:lpstr>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143</cp:revision>
  <dcterms:created xsi:type="dcterms:W3CDTF">2020-08-11T21:22:00Z</dcterms:created>
  <dcterms:modified xsi:type="dcterms:W3CDTF">2025-05-01T00:42:06Z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C0DA6A341B3647D5B11661D99619E7C2</vt:lpwstr>
  </property>
  <property fmtid="{D5CDD505-2E9C-101B-9397-08002B2CF9AE}" pid="3" name="KSOProductBuildVer">
    <vt:lpwstr>1033-11.2.0.10382</vt:lpwstr>
  </property>
</Properties>
</file>