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1"/>
  </p:notesMasterIdLst>
  <p:sldIdLst>
    <p:sldId id="11088477" r:id="rId4"/>
    <p:sldId id="11088480" r:id="rId5"/>
    <p:sldId id="11088481" r:id="rId6"/>
    <p:sldId id="11088502" r:id="rId7"/>
    <p:sldId id="11088403" r:id="rId8"/>
    <p:sldId id="11088505" r:id="rId9"/>
    <p:sldId id="11088482" r:id="rId10"/>
    <p:sldId id="11088456" r:id="rId11"/>
    <p:sldId id="11088484" r:id="rId12"/>
    <p:sldId id="11088506" r:id="rId13"/>
    <p:sldId id="11088483" r:id="rId14"/>
    <p:sldId id="11088491" r:id="rId15"/>
    <p:sldId id="11088492" r:id="rId16"/>
    <p:sldId id="11088508" r:id="rId17"/>
    <p:sldId id="11088496" r:id="rId18"/>
    <p:sldId id="11088498" r:id="rId19"/>
    <p:sldId id="11088494" r:id="rId20"/>
    <p:sldId id="11088472" r:id="rId21"/>
    <p:sldId id="11088499" r:id="rId22"/>
    <p:sldId id="11088473" r:id="rId23"/>
    <p:sldId id="11088488" r:id="rId24"/>
    <p:sldId id="11088451" r:id="rId25"/>
    <p:sldId id="11088476" r:id="rId26"/>
    <p:sldId id="11088489" r:id="rId27"/>
    <p:sldId id="11088500" r:id="rId28"/>
    <p:sldId id="11088510" r:id="rId29"/>
    <p:sldId id="11088490" r:id="rId3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9BD264"/>
    <a:srgbClr val="8CCB4D"/>
    <a:srgbClr val="70B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48" autoAdjust="0"/>
  </p:normalViewPr>
  <p:slideViewPr>
    <p:cSldViewPr snapToGrid="0">
      <p:cViewPr varScale="1">
        <p:scale>
          <a:sx n="115" d="100"/>
          <a:sy n="115" d="100"/>
        </p:scale>
        <p:origin x="542"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6C3A4-E07D-4C41-8C45-BB1A8EB039D9}"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1D3EC-047C-455B-96E0-1A1AF983595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lIns="68580" tIns="34290" rIns="68580" bIns="34290"/>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lIns="68580" tIns="34290" rIns="68580" bIns="3429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
        <p:nvSpPr>
          <p:cNvPr id="3" name="Content Placeholder 2"/>
          <p:cNvSpPr>
            <a:spLocks noGrp="1"/>
          </p:cNvSpPr>
          <p:nvPr>
            <p:ph idx="1"/>
          </p:nvPr>
        </p:nvSpPr>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lIns="68580" tIns="34290" rIns="68580" bIns="3429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lIns="68580" tIns="34290" rIns="68580" bIns="3429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lIns="68580" tIns="34290" rIns="68580" bIns="3429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lIns="68580" tIns="34290" rIns="68580" bIns="3429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lIns="68580" tIns="34290" rIns="68580" bIns="34290"/>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lIns="68580" tIns="34290" rIns="68580" bIns="3429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lIns="68580" tIns="34290" rIns="68580" bIns="3429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lIns="68580" tIns="34290" rIns="68580" bIns="3429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lIns="68580" tIns="34290" rIns="68580" bIns="3429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lIns="68580" tIns="34290" rIns="68580" bIns="3429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lIns="68580" tIns="34290" rIns="68580" bIns="3429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lIns="68580" tIns="34290" rIns="68580" bIns="3429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lIns="68580" tIns="34290" rIns="68580" bIns="3429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vert="horz" lIns="68580" tIns="34290" rIns="68580" bIns="3429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6858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lIns="68580" tIns="34290" rIns="68580" bIns="3429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
        <p:nvSpPr>
          <p:cNvPr id="3" name="Vertical Text Placeholder 2"/>
          <p:cNvSpPr>
            <a:spLocks noGrp="1"/>
          </p:cNvSpPr>
          <p:nvPr>
            <p:ph type="body" orient="vert" idx="1"/>
          </p:nvPr>
        </p:nvSpPr>
        <p:spPr/>
        <p:txBody>
          <a:bodyPr vert="eaVert"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lIns="68580" tIns="34290" rIns="68580" bIns="34290"/>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2868334" y="749636"/>
            <a:ext cx="6275671" cy="567848"/>
          </a:xfrm>
          <a:prstGeom prst="rect">
            <a:avLst/>
          </a:prstGeom>
          <a:noFill/>
        </p:spPr>
        <p:txBody>
          <a:bodyPr wrap="square" lIns="68580" tIns="34290" rIns="68580" bIns="34290" rtlCol="0">
            <a:spAutoFit/>
          </a:bodyPr>
          <a:lstStyle>
            <a:lvl1pPr marL="0" indent="0">
              <a:buNone/>
              <a:defRPr lang="en-US" sz="36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400" smtClean="0"/>
            </a:lvl2pPr>
            <a:lvl3pPr>
              <a:defRPr lang="en-US" sz="14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3494088" y="1655363"/>
            <a:ext cx="5649912" cy="452571"/>
          </a:xfrm>
          <a:prstGeom prst="rect">
            <a:avLst/>
          </a:prstGeom>
        </p:spPr>
        <p:txBody>
          <a:bodyPr spcFirstLastPara="1" wrap="square" lIns="68569" tIns="68569" rIns="68569" bIns="68569" anchor="ctr" anchorCtr="0">
            <a:noAutofit/>
          </a:bodyPr>
          <a:lstStyle>
            <a:lvl1pPr marL="0" indent="0">
              <a:buFontTx/>
              <a:buNone/>
              <a:defRPr lang="en-US" sz="42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1888442"/>
            <a:ext cx="2971800" cy="3255065"/>
          </a:xfrm>
          <a:prstGeom prst="rect">
            <a:avLst/>
          </a:prstGeom>
        </p:spPr>
        <p:txBody>
          <a:bodyPr lIns="68580" tIns="34290" rIns="68580" bIns="34290"/>
          <a:lstStyle>
            <a:lvl1pPr marL="0" indent="0">
              <a:buNone/>
              <a:defRPr/>
            </a:lvl1pPr>
          </a:lstStyle>
          <a:p>
            <a:r>
              <a:rPr lang="en-US"/>
              <a:t>hình ảnh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08710" y="75632"/>
            <a:ext cx="1278847" cy="284742"/>
          </a:xfrm>
          <a:prstGeom prst="rect">
            <a:avLst/>
          </a:prstGeom>
          <a:noFill/>
        </p:spPr>
        <p:txBody>
          <a:bodyPr wrap="square" lIns="68580" tIns="34290" rIns="68580" bIns="34290"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400">
                <a:effectLst>
                  <a:glow rad="63500">
                    <a:srgbClr val="FF9900"/>
                  </a:glow>
                  <a:reflection blurRad="6350" stA="55000" endA="300" endPos="45500" dir="5400000" sy="-100000" algn="bl" rotWithShape="0"/>
                </a:effectLst>
              </a:rPr>
              <a:t>Tiếng Việt 2</a:t>
            </a: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08710" y="75632"/>
            <a:ext cx="1278847" cy="284742"/>
          </a:xfrm>
          <a:prstGeom prst="rect">
            <a:avLst/>
          </a:prstGeom>
          <a:noFill/>
        </p:spPr>
        <p:txBody>
          <a:bodyPr wrap="square" lIns="68580" tIns="34290" rIns="68580" bIns="34290"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400">
                <a:effectLst>
                  <a:glow rad="63500">
                    <a:srgbClr val="FF9900"/>
                  </a:glow>
                  <a:reflection blurRad="6350" stA="55000" endA="300" endPos="45500" dir="5400000" sy="-100000" algn="bl" rotWithShape="0"/>
                </a:effectLst>
              </a:rPr>
              <a:t>Tiếng Việt 2</a:t>
            </a: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08710" y="75632"/>
            <a:ext cx="1278847" cy="284742"/>
          </a:xfrm>
          <a:prstGeom prst="rect">
            <a:avLst/>
          </a:prstGeom>
          <a:noFill/>
        </p:spPr>
        <p:txBody>
          <a:bodyPr wrap="square" lIns="68580" tIns="34290" rIns="68580" bIns="34290"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400">
                <a:effectLst>
                  <a:glow rad="63500">
                    <a:srgbClr val="FF9900"/>
                  </a:glow>
                  <a:reflection blurRad="6350" stA="55000" endA="300" endPos="45500" dir="5400000" sy="-100000" algn="bl" rotWithShape="0"/>
                </a:effectLst>
              </a:rPr>
              <a:t>Tiếng Việt 2</a:t>
            </a:r>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F24B8BBD-A89F-4C03-8BF2-F84B38772531}" type="datetimeFigureOut">
              <a:rPr lang="en-US" smtClean="0"/>
              <a:t>3/16/2025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5A4A9C10-21C4-44E5-A46E-E83D9AB0E2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91440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charset="0"/>
        </a:defRPr>
      </a:lvl2pPr>
      <a:lvl3pPr algn="ctr" rtl="0" eaLnBrk="0" fontAlgn="base" hangingPunct="0">
        <a:spcBef>
          <a:spcPct val="0"/>
        </a:spcBef>
        <a:spcAft>
          <a:spcPct val="0"/>
        </a:spcAft>
        <a:defRPr sz="3300">
          <a:solidFill>
            <a:schemeClr val="tx1"/>
          </a:solidFill>
          <a:latin typeface="Calibri" panose="020F0502020204030204" charset="0"/>
        </a:defRPr>
      </a:lvl3pPr>
      <a:lvl4pPr algn="ctr" rtl="0" eaLnBrk="0" fontAlgn="base" hangingPunct="0">
        <a:spcBef>
          <a:spcPct val="0"/>
        </a:spcBef>
        <a:spcAft>
          <a:spcPct val="0"/>
        </a:spcAft>
        <a:defRPr sz="3300">
          <a:solidFill>
            <a:schemeClr val="tx1"/>
          </a:solidFill>
          <a:latin typeface="Calibri" panose="020F0502020204030204" charset="0"/>
        </a:defRPr>
      </a:lvl4pPr>
      <a:lvl5pPr algn="ctr" rtl="0" eaLnBrk="0" fontAlgn="base" hangingPunct="0">
        <a:spcBef>
          <a:spcPct val="0"/>
        </a:spcBef>
        <a:spcAft>
          <a:spcPct val="0"/>
        </a:spcAft>
        <a:defRPr sz="3300">
          <a:solidFill>
            <a:schemeClr val="tx1"/>
          </a:solidFill>
          <a:latin typeface="Calibri" panose="020F0502020204030204" charset="0"/>
        </a:defRPr>
      </a:lvl5pPr>
      <a:lvl6pPr marL="342900" algn="ctr" rtl="0" fontAlgn="base">
        <a:spcBef>
          <a:spcPct val="0"/>
        </a:spcBef>
        <a:spcAft>
          <a:spcPct val="0"/>
        </a:spcAft>
        <a:defRPr sz="3300">
          <a:solidFill>
            <a:schemeClr val="tx1"/>
          </a:solidFill>
          <a:latin typeface="Calibri" panose="020F0502020204030204" charset="0"/>
        </a:defRPr>
      </a:lvl6pPr>
      <a:lvl7pPr marL="685800" algn="ctr" rtl="0" fontAlgn="base">
        <a:spcBef>
          <a:spcPct val="0"/>
        </a:spcBef>
        <a:spcAft>
          <a:spcPct val="0"/>
        </a:spcAft>
        <a:defRPr sz="3300">
          <a:solidFill>
            <a:schemeClr val="tx1"/>
          </a:solidFill>
          <a:latin typeface="Calibri" panose="020F0502020204030204" charset="0"/>
        </a:defRPr>
      </a:lvl7pPr>
      <a:lvl8pPr marL="1028700" algn="ctr" rtl="0" fontAlgn="base">
        <a:spcBef>
          <a:spcPct val="0"/>
        </a:spcBef>
        <a:spcAft>
          <a:spcPct val="0"/>
        </a:spcAft>
        <a:defRPr sz="3300">
          <a:solidFill>
            <a:schemeClr val="tx1"/>
          </a:solidFill>
          <a:latin typeface="Calibri" panose="020F0502020204030204" charset="0"/>
        </a:defRPr>
      </a:lvl8pPr>
      <a:lvl9pPr marL="1371600" algn="ctr" rtl="0" fontAlgn="base">
        <a:spcBef>
          <a:spcPct val="0"/>
        </a:spcBef>
        <a:spcAft>
          <a:spcPct val="0"/>
        </a:spcAft>
        <a:defRPr sz="3300">
          <a:solidFill>
            <a:schemeClr val="tx1"/>
          </a:solidFill>
          <a:latin typeface="Calibri" panose="020F0502020204030204" charset="0"/>
        </a:defRPr>
      </a:lvl9pPr>
    </p:titleStyle>
    <p:bodyStyle>
      <a:lvl1pPr marL="342900" indent="-342900" algn="l" rtl="0" eaLnBrk="0" fontAlgn="base" hangingPunct="0">
        <a:spcBef>
          <a:spcPts val="1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ts val="1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ts val="1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ts val="1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ts val="1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p:nvPr/>
        </p:nvSpPr>
        <p:spPr>
          <a:xfrm>
            <a:off x="741106" y="962332"/>
            <a:ext cx="7687597" cy="330732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7200"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anose="020F0502020204030204"/>
              </a:rPr>
              <a:t>Chào mừng các em đến với tiết học hôm nay</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93" y="147204"/>
            <a:ext cx="527589" cy="596321"/>
          </a:xfrm>
          <a:prstGeom prst="rect">
            <a:avLst/>
          </a:prstGeom>
        </p:spPr>
      </p:pic>
      <p:sp>
        <p:nvSpPr>
          <p:cNvPr id="7" name="Rectangle 6"/>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4" name="Rounded Rectangle 3"/>
          <p:cNvSpPr/>
          <p:nvPr/>
        </p:nvSpPr>
        <p:spPr>
          <a:xfrm>
            <a:off x="1520456" y="1084521"/>
            <a:ext cx="6134986" cy="3019646"/>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Times New Roman" panose="02020603050405020304" pitchFamily="18" charset="0"/>
                <a:cs typeface="Times New Roman" panose="02020603050405020304" pitchFamily="18" charset="0"/>
              </a:rPr>
              <a:t>Hoạt động 3: </a:t>
            </a:r>
          </a:p>
          <a:p>
            <a:pPr algn="ctr"/>
            <a:r>
              <a:rPr lang="en-US" sz="5400" b="1" smtClean="0">
                <a:solidFill>
                  <a:schemeClr val="tx1"/>
                </a:solidFill>
                <a:latin typeface="Times New Roman" panose="02020603050405020304" pitchFamily="18" charset="0"/>
                <a:cs typeface="Times New Roman" panose="02020603050405020304" pitchFamily="18" charset="0"/>
              </a:rPr>
              <a:t>Chức năng của </a:t>
            </a:r>
          </a:p>
          <a:p>
            <a:pPr algn="ctr"/>
            <a:r>
              <a:rPr lang="en-US" sz="5400" b="1" smtClean="0">
                <a:solidFill>
                  <a:schemeClr val="tx1"/>
                </a:solidFill>
                <a:latin typeface="Times New Roman" panose="02020603050405020304" pitchFamily="18" charset="0"/>
                <a:cs typeface="Times New Roman" panose="02020603050405020304" pitchFamily="18" charset="0"/>
              </a:rPr>
              <a:t>cơ quan hô hấp</a:t>
            </a:r>
            <a:endParaRPr lang="en-US" sz="5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494" y="190742"/>
            <a:ext cx="9065506" cy="7449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lvl="0">
              <a:defRPr/>
            </a:pPr>
            <a:r>
              <a:rPr lang="vi-VN" sz="2700" smtClean="0">
                <a:solidFill>
                  <a:schemeClr val="tx1"/>
                </a:solidFill>
                <a:latin typeface="Arial" panose="020B0604020202020204" pitchFamily="34" charset="0"/>
                <a:cs typeface="Arial" panose="020B0604020202020204" pitchFamily="34" charset="0"/>
              </a:rPr>
              <a:t>3</a:t>
            </a:r>
            <a:r>
              <a:rPr lang="vi-VN" sz="2700">
                <a:solidFill>
                  <a:schemeClr val="tx1"/>
                </a:solidFill>
                <a:latin typeface="Arial" panose="020B0604020202020204" pitchFamily="34" charset="0"/>
                <a:cs typeface="Arial" panose="020B0604020202020204" pitchFamily="34" charset="0"/>
              </a:rPr>
              <a:t>. Quan sát hình dưới, trả lời các câu hỏi và yêu cầu sau:</a:t>
            </a:r>
            <a:endParaRPr lang="en-US" sz="2700"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214" y="935665"/>
            <a:ext cx="5677786" cy="4207835"/>
          </a:xfrm>
          <a:prstGeom prst="rect">
            <a:avLst/>
          </a:prstGeom>
        </p:spPr>
      </p:pic>
      <p:sp>
        <p:nvSpPr>
          <p:cNvPr id="9" name="Rounded Rectangle 8"/>
          <p:cNvSpPr/>
          <p:nvPr/>
        </p:nvSpPr>
        <p:spPr>
          <a:xfrm>
            <a:off x="78492" y="1571271"/>
            <a:ext cx="3296093" cy="1030069"/>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2800">
                <a:latin typeface="Arial" panose="020B0604020202020204" pitchFamily="34" charset="0"/>
                <a:cs typeface="Arial" panose="020B0604020202020204" pitchFamily="34" charset="0"/>
              </a:rPr>
              <a:t>Hình nào thể hiện hoạt động hít vào?</a:t>
            </a:r>
            <a:endParaRPr lang="en-US" sz="2800" dirty="0">
              <a:latin typeface="Arial" panose="020B0604020202020204" pitchFamily="34" charset="0"/>
              <a:cs typeface="Arial" panose="020B0604020202020204" pitchFamily="34" charset="0"/>
            </a:endParaRPr>
          </a:p>
        </p:txBody>
      </p:sp>
      <p:sp>
        <p:nvSpPr>
          <p:cNvPr id="13" name="Rounded Rectangle 12"/>
          <p:cNvSpPr/>
          <p:nvPr/>
        </p:nvSpPr>
        <p:spPr>
          <a:xfrm>
            <a:off x="78494" y="2859472"/>
            <a:ext cx="3296093" cy="1030069"/>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2800">
                <a:latin typeface="Arial" panose="020B0604020202020204" pitchFamily="34" charset="0"/>
                <a:cs typeface="Arial" panose="020B0604020202020204" pitchFamily="34" charset="0"/>
              </a:rPr>
              <a:t>Hình nào thể hiện hoạt động thở </a:t>
            </a:r>
            <a:r>
              <a:rPr lang="vi-VN" sz="2800" smtClean="0">
                <a:latin typeface="Arial" panose="020B0604020202020204" pitchFamily="34" charset="0"/>
                <a:cs typeface="Arial" panose="020B0604020202020204" pitchFamily="34" charset="0"/>
              </a:rPr>
              <a:t>ra?</a:t>
            </a:r>
            <a:endParaRPr lang="en-US" sz="2800"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93" y="147204"/>
            <a:ext cx="527589" cy="5963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58" y="1073889"/>
            <a:ext cx="7240772" cy="4069610"/>
          </a:xfrm>
          <a:prstGeom prst="rect">
            <a:avLst/>
          </a:prstGeom>
        </p:spPr>
      </p:pic>
      <p:sp>
        <p:nvSpPr>
          <p:cNvPr id="9" name="Rounded Rectangle 8"/>
          <p:cNvSpPr/>
          <p:nvPr/>
        </p:nvSpPr>
        <p:spPr>
          <a:xfrm>
            <a:off x="758977" y="147204"/>
            <a:ext cx="7821497" cy="689550"/>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3600">
                <a:latin typeface="Arial" panose="020B0604020202020204" pitchFamily="34" charset="0"/>
                <a:cs typeface="Arial" panose="020B0604020202020204" pitchFamily="34" charset="0"/>
              </a:rPr>
              <a:t>Hình nào thể hiện hoạt động hít vào?</a:t>
            </a:r>
            <a:endParaRPr lang="en-US" sz="3600"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93" y="147204"/>
            <a:ext cx="527589" cy="5963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58" y="1073889"/>
            <a:ext cx="7240772" cy="4069610"/>
          </a:xfrm>
          <a:prstGeom prst="rect">
            <a:avLst/>
          </a:prstGeom>
        </p:spPr>
      </p:pic>
      <p:sp>
        <p:nvSpPr>
          <p:cNvPr id="9" name="Rounded Rectangle 8"/>
          <p:cNvSpPr/>
          <p:nvPr/>
        </p:nvSpPr>
        <p:spPr>
          <a:xfrm>
            <a:off x="758977" y="147204"/>
            <a:ext cx="7821497" cy="689550"/>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3600">
                <a:latin typeface="Arial" panose="020B0604020202020204" pitchFamily="34" charset="0"/>
                <a:cs typeface="Arial" panose="020B0604020202020204" pitchFamily="34" charset="0"/>
              </a:rPr>
              <a:t>Hình nào thể hiện hoạt động thở ra?</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93" y="147204"/>
            <a:ext cx="527589" cy="5963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47" y="147204"/>
            <a:ext cx="8006316" cy="4996295"/>
          </a:xfrm>
          <a:prstGeom prst="rect">
            <a:avLst/>
          </a:prstGeom>
        </p:spPr>
      </p:pic>
      <p:sp>
        <p:nvSpPr>
          <p:cNvPr id="11" name="Rectangle 2"/>
          <p:cNvSpPr txBox="1">
            <a:spLocks noChangeArrowheads="1"/>
          </p:cNvSpPr>
          <p:nvPr/>
        </p:nvSpPr>
        <p:spPr bwMode="auto">
          <a:xfrm>
            <a:off x="5178509" y="4385691"/>
            <a:ext cx="1678067" cy="493775"/>
          </a:xfrm>
          <a:prstGeom prst="rect">
            <a:avLst/>
          </a:prstGeom>
          <a:ln w="57150"/>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Oval 6"/>
          <p:cNvSpPr/>
          <p:nvPr/>
        </p:nvSpPr>
        <p:spPr>
          <a:xfrm>
            <a:off x="6544436" y="2768010"/>
            <a:ext cx="1160561"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17463" y="2768010"/>
            <a:ext cx="1160561"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p:cNvSpPr txBox="1">
            <a:spLocks noChangeArrowheads="1"/>
          </p:cNvSpPr>
          <p:nvPr/>
        </p:nvSpPr>
        <p:spPr bwMode="auto">
          <a:xfrm>
            <a:off x="981454" y="4385691"/>
            <a:ext cx="1678067" cy="493775"/>
          </a:xfrm>
          <a:prstGeom prst="rect">
            <a:avLst/>
          </a:prstGeom>
          <a:ln w="57150"/>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93" y="147204"/>
            <a:ext cx="527589" cy="5963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58" y="1190847"/>
            <a:ext cx="7240772" cy="3952652"/>
          </a:xfrm>
          <a:prstGeom prst="rect">
            <a:avLst/>
          </a:prstGeom>
        </p:spPr>
      </p:pic>
      <p:sp>
        <p:nvSpPr>
          <p:cNvPr id="7" name="Rectangle 2"/>
          <p:cNvSpPr txBox="1">
            <a:spLocks noChangeArrowheads="1"/>
          </p:cNvSpPr>
          <p:nvPr/>
        </p:nvSpPr>
        <p:spPr bwMode="auto">
          <a:xfrm>
            <a:off x="821965" y="4390716"/>
            <a:ext cx="1678067" cy="493775"/>
          </a:xfrm>
          <a:prstGeom prst="rect">
            <a:avLst/>
          </a:prstGeom>
          <a:ln w="57150"/>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bwMode="auto">
          <a:xfrm>
            <a:off x="4785105" y="4390716"/>
            <a:ext cx="1678067" cy="493775"/>
          </a:xfrm>
          <a:prstGeom prst="rect">
            <a:avLst/>
          </a:prstGeom>
          <a:ln w="57150"/>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Oval 1"/>
          <p:cNvSpPr/>
          <p:nvPr/>
        </p:nvSpPr>
        <p:spPr>
          <a:xfrm>
            <a:off x="1031358" y="1811080"/>
            <a:ext cx="1678067"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38919" y="1896140"/>
            <a:ext cx="1621369"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99090" y="126072"/>
            <a:ext cx="7905307" cy="1166277"/>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en-US" sz="3200" b="1" smtClean="0">
                <a:latin typeface="Arial" panose="020B0604020202020204" pitchFamily="34" charset="0"/>
                <a:cs typeface="Arial" panose="020B0604020202020204" pitchFamily="34" charset="0"/>
              </a:rPr>
              <a:t>Tại sao lồng ngực lại </a:t>
            </a:r>
          </a:p>
          <a:p>
            <a:pPr algn="ctr"/>
            <a:r>
              <a:rPr lang="en-US" sz="3200" b="1" smtClean="0">
                <a:latin typeface="Arial" panose="020B0604020202020204" pitchFamily="34" charset="0"/>
                <a:cs typeface="Arial" panose="020B0604020202020204" pitchFamily="34" charset="0"/>
              </a:rPr>
              <a:t>to hơn khi hít vào và nhỏ đi khi thở ra?</a:t>
            </a:r>
            <a:endParaRPr lang="en-US" sz="32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686" r="60233" b="15520"/>
          <a:stretch>
            <a:fillRect/>
          </a:stretch>
        </p:blipFill>
        <p:spPr>
          <a:xfrm>
            <a:off x="-1" y="2256593"/>
            <a:ext cx="2647507" cy="2886907"/>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5232" t="3686" r="3721" b="15520"/>
          <a:stretch>
            <a:fillRect/>
          </a:stretch>
        </p:blipFill>
        <p:spPr>
          <a:xfrm>
            <a:off x="6156251" y="2256593"/>
            <a:ext cx="2987747" cy="2886907"/>
          </a:xfrm>
          <a:prstGeom prst="rect">
            <a:avLst/>
          </a:prstGeom>
        </p:spPr>
      </p:pic>
      <p:grpSp>
        <p:nvGrpSpPr>
          <p:cNvPr id="17" name="Group 16"/>
          <p:cNvGrpSpPr/>
          <p:nvPr/>
        </p:nvGrpSpPr>
        <p:grpSpPr>
          <a:xfrm>
            <a:off x="2745523" y="2600413"/>
            <a:ext cx="3312595" cy="2543087"/>
            <a:chOff x="2745523" y="2600413"/>
            <a:chExt cx="3312595" cy="2543087"/>
          </a:xfrm>
        </p:grpSpPr>
        <p:pic>
          <p:nvPicPr>
            <p:cNvPr id="10" name="Picture 9"/>
            <p:cNvPicPr>
              <a:picLocks noChangeAspect="1"/>
            </p:cNvPicPr>
            <p:nvPr/>
          </p:nvPicPr>
          <p:blipFill rotWithShape="1">
            <a:blip r:embed="rId3"/>
            <a:srcRect l="13455" r="13482" b="22918"/>
            <a:stretch>
              <a:fillRect/>
            </a:stretch>
          </p:blipFill>
          <p:spPr>
            <a:xfrm>
              <a:off x="2745523" y="3424018"/>
              <a:ext cx="3312595" cy="1719482"/>
            </a:xfrm>
            <a:prstGeom prst="roundRect">
              <a:avLst/>
            </a:prstGeom>
            <a:ln w="28575">
              <a:solidFill>
                <a:srgbClr val="FF0000"/>
              </a:solidFill>
            </a:ln>
          </p:spPr>
        </p:pic>
        <p:sp>
          <p:nvSpPr>
            <p:cNvPr id="11" name="Rounded Rectangle 10"/>
            <p:cNvSpPr/>
            <p:nvPr/>
          </p:nvSpPr>
          <p:spPr>
            <a:xfrm>
              <a:off x="3457903" y="2600413"/>
              <a:ext cx="1968248" cy="823605"/>
            </a:xfrm>
            <a:prstGeom prst="roundRect">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Thảo luận </a:t>
              </a:r>
            </a:p>
            <a:p>
              <a:pPr algn="ctr"/>
              <a:r>
                <a:rPr lang="en-US" sz="2800" b="1" smtClean="0">
                  <a:solidFill>
                    <a:schemeClr val="tx1"/>
                  </a:solidFill>
                  <a:latin typeface="Times New Roman" panose="02020603050405020304" pitchFamily="18" charset="0"/>
                  <a:cs typeface="Times New Roman" panose="02020603050405020304" pitchFamily="18" charset="0"/>
                </a:rPr>
                <a:t>nhóm đôi</a:t>
              </a:r>
              <a:endParaRPr lang="en-US" sz="2800" b="1">
                <a:solidFill>
                  <a:schemeClr val="tx1"/>
                </a:solidFill>
                <a:latin typeface="Times New Roman" panose="02020603050405020304" pitchFamily="18" charset="0"/>
                <a:cs typeface="Times New Roman" panose="02020603050405020304" pitchFamily="18" charset="0"/>
              </a:endParaRPr>
            </a:p>
          </p:txBody>
        </p:sp>
      </p:grpSp>
      <p:sp>
        <p:nvSpPr>
          <p:cNvPr id="12" name="Rounded Rectangle 11"/>
          <p:cNvSpPr/>
          <p:nvPr/>
        </p:nvSpPr>
        <p:spPr>
          <a:xfrm>
            <a:off x="1617161" y="154567"/>
            <a:ext cx="6227005" cy="1166277"/>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en-US" sz="3200" b="1" smtClean="0">
                <a:latin typeface="Arial" panose="020B0604020202020204" pitchFamily="34" charset="0"/>
                <a:cs typeface="Arial" panose="020B0604020202020204" pitchFamily="34" charset="0"/>
              </a:rPr>
              <a:t>1. </a:t>
            </a:r>
            <a:r>
              <a:rPr lang="vi-VN" sz="3200" b="1" smtClean="0">
                <a:latin typeface="Arial" panose="020B0604020202020204" pitchFamily="34" charset="0"/>
                <a:cs typeface="Arial" panose="020B0604020202020204" pitchFamily="34" charset="0"/>
              </a:rPr>
              <a:t>Chỉ </a:t>
            </a:r>
            <a:r>
              <a:rPr lang="vi-VN" sz="3200" b="1">
                <a:latin typeface="Arial" panose="020B0604020202020204" pitchFamily="34" charset="0"/>
                <a:cs typeface="Arial" panose="020B0604020202020204" pitchFamily="34" charset="0"/>
              </a:rPr>
              <a:t>đường đi của không khí </a:t>
            </a:r>
            <a:endParaRPr lang="en-US" sz="3200" b="1" smtClean="0">
              <a:latin typeface="Arial" panose="020B0604020202020204" pitchFamily="34" charset="0"/>
              <a:cs typeface="Arial" panose="020B0604020202020204" pitchFamily="34" charset="0"/>
            </a:endParaRPr>
          </a:p>
          <a:p>
            <a:pPr algn="ctr"/>
            <a:r>
              <a:rPr lang="vi-VN" sz="3200" b="1" smtClean="0">
                <a:latin typeface="Arial" panose="020B0604020202020204" pitchFamily="34" charset="0"/>
                <a:cs typeface="Arial" panose="020B0604020202020204" pitchFamily="34" charset="0"/>
              </a:rPr>
              <a:t>khi </a:t>
            </a:r>
            <a:r>
              <a:rPr lang="vi-VN" sz="3200" b="1">
                <a:latin typeface="Arial" panose="020B0604020202020204" pitchFamily="34" charset="0"/>
                <a:cs typeface="Arial" panose="020B0604020202020204" pitchFamily="34" charset="0"/>
              </a:rPr>
              <a:t>hít vào và thở ra.</a:t>
            </a:r>
            <a:endParaRPr lang="en-US" sz="3200" b="1" dirty="0">
              <a:latin typeface="Arial" panose="020B0604020202020204" pitchFamily="34" charset="0"/>
              <a:cs typeface="Arial" panose="020B0604020202020204" pitchFamily="34" charset="0"/>
            </a:endParaRPr>
          </a:p>
        </p:txBody>
      </p:sp>
      <p:sp>
        <p:nvSpPr>
          <p:cNvPr id="14" name="Rounded Rectangle 13"/>
          <p:cNvSpPr/>
          <p:nvPr/>
        </p:nvSpPr>
        <p:spPr>
          <a:xfrm>
            <a:off x="998635" y="1465214"/>
            <a:ext cx="7464056" cy="621447"/>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r>
              <a:rPr lang="en-US" sz="3200" b="1" smtClean="0">
                <a:latin typeface="Arial" panose="020B0604020202020204" pitchFamily="34" charset="0"/>
                <a:cs typeface="Arial" panose="020B0604020202020204" pitchFamily="34" charset="0"/>
              </a:rPr>
              <a:t>2. </a:t>
            </a:r>
            <a:r>
              <a:rPr lang="vi-VN" sz="3200" b="1" smtClean="0">
                <a:latin typeface="Arial" panose="020B0604020202020204" pitchFamily="34" charset="0"/>
                <a:cs typeface="Arial" panose="020B0604020202020204" pitchFamily="34" charset="0"/>
              </a:rPr>
              <a:t>Cơ </a:t>
            </a:r>
            <a:r>
              <a:rPr lang="vi-VN" sz="3200" b="1">
                <a:latin typeface="Arial" panose="020B0604020202020204" pitchFamily="34" charset="0"/>
                <a:cs typeface="Arial" panose="020B0604020202020204" pitchFamily="34" charset="0"/>
              </a:rPr>
              <a:t>quan hô hấp có chức năng gì</a:t>
            </a:r>
            <a:r>
              <a:rPr lang="vi-VN" sz="3200" b="1"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5" name="Rectangle 2"/>
          <p:cNvSpPr txBox="1">
            <a:spLocks noChangeArrowheads="1"/>
          </p:cNvSpPr>
          <p:nvPr/>
        </p:nvSpPr>
        <p:spPr bwMode="auto">
          <a:xfrm>
            <a:off x="0" y="4637869"/>
            <a:ext cx="1334800" cy="336096"/>
          </a:xfrm>
          <a:prstGeom prst="rect">
            <a:avLst/>
          </a:prstGeom>
          <a:ln w="57150"/>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ectangle 2"/>
          <p:cNvSpPr txBox="1">
            <a:spLocks noChangeArrowheads="1"/>
          </p:cNvSpPr>
          <p:nvPr/>
        </p:nvSpPr>
        <p:spPr bwMode="auto">
          <a:xfrm>
            <a:off x="6278524" y="4637869"/>
            <a:ext cx="1371600" cy="321316"/>
          </a:xfrm>
          <a:prstGeom prst="rect">
            <a:avLst/>
          </a:prstGeom>
          <a:ln w="57150"/>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3686" r="59070" b="15520"/>
          <a:stretch>
            <a:fillRect/>
          </a:stretch>
        </p:blipFill>
        <p:spPr>
          <a:xfrm>
            <a:off x="1329070" y="646238"/>
            <a:ext cx="6305107" cy="4497263"/>
          </a:xfrm>
          <a:prstGeom prst="rect">
            <a:avLst/>
          </a:prstGeom>
        </p:spPr>
      </p:pic>
      <p:sp>
        <p:nvSpPr>
          <p:cNvPr id="9" name="Rounded Rectangle 8"/>
          <p:cNvSpPr/>
          <p:nvPr/>
        </p:nvSpPr>
        <p:spPr>
          <a:xfrm>
            <a:off x="280513" y="92895"/>
            <a:ext cx="8385022" cy="553343"/>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marL="342900" indent="-342900">
              <a:buFont typeface="Arial" panose="020B0604020202020204" pitchFamily="34" charset="0"/>
              <a:buChar char="•"/>
            </a:pPr>
            <a:r>
              <a:rPr lang="vi-VN" sz="2800">
                <a:latin typeface="Arial" panose="020B0604020202020204" pitchFamily="34" charset="0"/>
                <a:cs typeface="Arial" panose="020B0604020202020204" pitchFamily="34" charset="0"/>
              </a:rPr>
              <a:t>Chỉ đường đi của không khí khi hít </a:t>
            </a:r>
            <a:r>
              <a:rPr lang="vi-VN" sz="2800" smtClean="0">
                <a:latin typeface="Arial" panose="020B0604020202020204" pitchFamily="34" charset="0"/>
                <a:cs typeface="Arial" panose="020B0604020202020204" pitchFamily="34" charset="0"/>
              </a:rPr>
              <a:t>vào</a:t>
            </a:r>
            <a:endParaRPr lang="en-US" sz="2800"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bwMode="auto">
          <a:xfrm>
            <a:off x="2161669" y="4143829"/>
            <a:ext cx="1678067" cy="493775"/>
          </a:xfrm>
          <a:prstGeom prst="rect">
            <a:avLst/>
          </a:prstGeom>
          <a:ln w="57150"/>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7596" y="542883"/>
            <a:ext cx="527589" cy="59632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574" r="59993" b="14520"/>
          <a:stretch>
            <a:fillRect/>
          </a:stretch>
        </p:blipFill>
        <p:spPr>
          <a:xfrm>
            <a:off x="1903228" y="1392865"/>
            <a:ext cx="5433237" cy="3715230"/>
          </a:xfrm>
          <a:prstGeom prst="rect">
            <a:avLst/>
          </a:prstGeom>
        </p:spPr>
      </p:pic>
      <p:sp>
        <p:nvSpPr>
          <p:cNvPr id="17" name="Rectangle 2"/>
          <p:cNvSpPr txBox="1">
            <a:spLocks noChangeArrowheads="1"/>
          </p:cNvSpPr>
          <p:nvPr/>
        </p:nvSpPr>
        <p:spPr bwMode="auto">
          <a:xfrm>
            <a:off x="2577269" y="4335322"/>
            <a:ext cx="1678067" cy="493775"/>
          </a:xfrm>
          <a:prstGeom prst="rect">
            <a:avLst/>
          </a:prstGeom>
          <a:ln w="57150"/>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Rectangle 8"/>
          <p:cNvSpPr/>
          <p:nvPr/>
        </p:nvSpPr>
        <p:spPr>
          <a:xfrm>
            <a:off x="751115" y="136318"/>
            <a:ext cx="8052644" cy="1256547"/>
          </a:xfrm>
          <a:prstGeom prst="rect">
            <a:avLst/>
          </a:prstGeom>
          <a:solidFill>
            <a:srgbClr val="69D8FF"/>
          </a:solidFill>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r>
              <a:rPr lang="vi-VN" sz="3600">
                <a:solidFill>
                  <a:srgbClr val="000000"/>
                </a:solidFill>
                <a:latin typeface="Arial" panose="020B0604020202020204" pitchFamily="34" charset="0"/>
                <a:cs typeface="Arial" panose="020B0604020202020204" pitchFamily="34" charset="0"/>
              </a:rPr>
              <a:t>Đường đi của không khí khi hít vào: </a:t>
            </a:r>
            <a:endParaRPr lang="en-US" sz="3600" smtClean="0">
              <a:solidFill>
                <a:srgbClr val="000000"/>
              </a:solidFill>
              <a:latin typeface="Arial" panose="020B0604020202020204" pitchFamily="34" charset="0"/>
              <a:cs typeface="Arial" panose="020B0604020202020204" pitchFamily="34" charset="0"/>
            </a:endParaRPr>
          </a:p>
          <a:p>
            <a:pPr algn="ctr"/>
            <a:r>
              <a:rPr lang="vi-VN" sz="3600" smtClean="0">
                <a:solidFill>
                  <a:srgbClr val="000000"/>
                </a:solidFill>
                <a:latin typeface="Arial" panose="020B0604020202020204" pitchFamily="34" charset="0"/>
                <a:cs typeface="Arial" panose="020B0604020202020204" pitchFamily="34" charset="0"/>
              </a:rPr>
              <a:t>mũi </a:t>
            </a:r>
            <a:r>
              <a:rPr lang="en-US" sz="360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khí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phế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phổi</a:t>
            </a:r>
            <a:endParaRPr lang="en-US" sz="360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5232" t="3686" r="1977" b="15520"/>
          <a:stretch>
            <a:fillRect/>
          </a:stretch>
        </p:blipFill>
        <p:spPr>
          <a:xfrm>
            <a:off x="1424763" y="646238"/>
            <a:ext cx="6230679" cy="4480116"/>
          </a:xfrm>
          <a:prstGeom prst="rect">
            <a:avLst/>
          </a:prstGeom>
        </p:spPr>
      </p:pic>
      <p:sp>
        <p:nvSpPr>
          <p:cNvPr id="9" name="Rounded Rectangle 8"/>
          <p:cNvSpPr/>
          <p:nvPr/>
        </p:nvSpPr>
        <p:spPr>
          <a:xfrm>
            <a:off x="280513" y="92895"/>
            <a:ext cx="8385022" cy="553343"/>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marL="342900" indent="-342900">
              <a:buFont typeface="Arial" panose="020B0604020202020204" pitchFamily="34" charset="0"/>
              <a:buChar char="•"/>
            </a:pPr>
            <a:r>
              <a:rPr lang="vi-VN" sz="2800">
                <a:latin typeface="Arial" panose="020B0604020202020204" pitchFamily="34" charset="0"/>
                <a:cs typeface="Arial" panose="020B0604020202020204" pitchFamily="34" charset="0"/>
              </a:rPr>
              <a:t>Chỉ đường đi của không khí khi </a:t>
            </a:r>
            <a:r>
              <a:rPr lang="en-US" sz="2800" smtClean="0">
                <a:latin typeface="Arial" panose="020B0604020202020204" pitchFamily="34" charset="0"/>
                <a:cs typeface="Arial" panose="020B0604020202020204" pitchFamily="34" charset="0"/>
              </a:rPr>
              <a:t>thở ra.</a:t>
            </a:r>
            <a:endParaRPr lang="en-US" sz="2800" dirty="0">
              <a:latin typeface="Arial" panose="020B0604020202020204" pitchFamily="34" charset="0"/>
              <a:cs typeface="Arial" panose="020B0604020202020204" pitchFamily="34" charset="0"/>
            </a:endParaRPr>
          </a:p>
        </p:txBody>
      </p:sp>
      <p:sp>
        <p:nvSpPr>
          <p:cNvPr id="11" name="Rectangle 2"/>
          <p:cNvSpPr txBox="1">
            <a:spLocks noChangeArrowheads="1"/>
          </p:cNvSpPr>
          <p:nvPr/>
        </p:nvSpPr>
        <p:spPr bwMode="auto">
          <a:xfrm>
            <a:off x="1868046" y="4251615"/>
            <a:ext cx="1678067" cy="493775"/>
          </a:xfrm>
          <a:prstGeom prst="rect">
            <a:avLst/>
          </a:prstGeom>
          <a:ln w="57150"/>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2388"/>
          <a:stretch>
            <a:fillRect/>
          </a:stretch>
        </p:blipFill>
        <p:spPr>
          <a:xfrm>
            <a:off x="492182" y="2103576"/>
            <a:ext cx="1800200" cy="2917084"/>
          </a:xfrm>
          <a:prstGeom prst="rect">
            <a:avLst/>
          </a:prstGeom>
        </p:spPr>
      </p:pic>
      <p:sp>
        <p:nvSpPr>
          <p:cNvPr id="3" name="TextBox 2"/>
          <p:cNvSpPr txBox="1"/>
          <p:nvPr/>
        </p:nvSpPr>
        <p:spPr>
          <a:xfrm>
            <a:off x="2473135" y="85060"/>
            <a:ext cx="6383786" cy="3303002"/>
          </a:xfrm>
          <a:prstGeom prst="cloudCallout">
            <a:avLst>
              <a:gd name="adj1" fmla="val -55939"/>
              <a:gd name="adj2" fmla="val 29897"/>
            </a:avLst>
          </a:prstGeom>
          <a:solidFill>
            <a:schemeClr val="accent5">
              <a:lumMod val="20000"/>
              <a:lumOff val="80000"/>
            </a:schemeClr>
          </a:solidFill>
          <a:ln w="2857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500" smtClean="0">
                <a:latin typeface="Times New Roman" panose="02020603050405020304" pitchFamily="18" charset="0"/>
                <a:cs typeface="Times New Roman" panose="02020603050405020304" pitchFamily="18" charset="0"/>
              </a:rPr>
              <a:t>Theo em, bạn nhỏ trong bài hát đang làm gì? </a:t>
            </a:r>
            <a:endParaRPr lang="en-US" sz="450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29843" y="103288"/>
            <a:ext cx="7761514" cy="1293374"/>
          </a:xfrm>
          <a:prstGeom prst="rect">
            <a:avLst/>
          </a:prstGeom>
          <a:solidFill>
            <a:srgbClr val="69D8FF"/>
          </a:solidFill>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r>
              <a:rPr lang="vi-VN" sz="3600">
                <a:solidFill>
                  <a:srgbClr val="000000"/>
                </a:solidFill>
                <a:latin typeface="Arial" panose="020B0604020202020204" pitchFamily="34" charset="0"/>
                <a:cs typeface="Arial" panose="020B0604020202020204" pitchFamily="34" charset="0"/>
              </a:rPr>
              <a:t>Đường đi của không khí khi thở ra</a:t>
            </a:r>
            <a:r>
              <a:rPr lang="vi-VN" sz="3600" smtClean="0">
                <a:solidFill>
                  <a:srgbClr val="000000"/>
                </a:solidFill>
                <a:latin typeface="Arial" panose="020B0604020202020204" pitchFamily="34" charset="0"/>
                <a:cs typeface="Arial" panose="020B0604020202020204" pitchFamily="34" charset="0"/>
              </a:rPr>
              <a:t>:</a:t>
            </a:r>
            <a:endParaRPr lang="en-US" sz="3600" smtClean="0">
              <a:solidFill>
                <a:srgbClr val="000000"/>
              </a:solidFill>
              <a:latin typeface="Arial" panose="020B0604020202020204" pitchFamily="34" charset="0"/>
              <a:cs typeface="Arial" panose="020B0604020202020204" pitchFamily="34" charset="0"/>
            </a:endParaRPr>
          </a:p>
          <a:p>
            <a:pPr algn="ctr"/>
            <a:r>
              <a:rPr lang="vi-VN" sz="3600" smtClean="0">
                <a:solidFill>
                  <a:srgbClr val="000000"/>
                </a:solidFill>
                <a:latin typeface="Arial" panose="020B0604020202020204" pitchFamily="34" charset="0"/>
                <a:cs typeface="Arial" panose="020B0604020202020204" pitchFamily="34" charset="0"/>
              </a:rPr>
              <a:t>phổi </a:t>
            </a:r>
            <a:r>
              <a:rPr lang="en-US" sz="360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phế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khí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mũi</a:t>
            </a:r>
            <a:endParaRPr lang="en-US" sz="360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54623" t="3934" r="4063" b="14160"/>
          <a:stretch>
            <a:fillRect/>
          </a:stretch>
        </p:blipFill>
        <p:spPr>
          <a:xfrm>
            <a:off x="1892595" y="1396662"/>
            <a:ext cx="5475768" cy="3711433"/>
          </a:xfrm>
          <a:prstGeom prst="rect">
            <a:avLst/>
          </a:prstGeom>
        </p:spPr>
      </p:pic>
      <p:pic>
        <p:nvPicPr>
          <p:cNvPr id="14" name="Picture 13"/>
          <p:cNvPicPr>
            <a:picLocks noChangeAspect="1"/>
          </p:cNvPicPr>
          <p:nvPr/>
        </p:nvPicPr>
        <p:blipFill>
          <a:blip r:embed="rId3"/>
          <a:stretch>
            <a:fillRect/>
          </a:stretch>
        </p:blipFill>
        <p:spPr>
          <a:xfrm>
            <a:off x="127596" y="542883"/>
            <a:ext cx="527589" cy="596321"/>
          </a:xfrm>
          <a:prstGeom prst="rect">
            <a:avLst/>
          </a:prstGeom>
        </p:spPr>
      </p:pic>
      <p:sp>
        <p:nvSpPr>
          <p:cNvPr id="15" name="Rectangle 2"/>
          <p:cNvSpPr txBox="1">
            <a:spLocks noChangeArrowheads="1"/>
          </p:cNvSpPr>
          <p:nvPr/>
        </p:nvSpPr>
        <p:spPr bwMode="auto">
          <a:xfrm>
            <a:off x="2744185" y="4333775"/>
            <a:ext cx="1678067" cy="493775"/>
          </a:xfrm>
          <a:prstGeom prst="rect">
            <a:avLst/>
          </a:prstGeom>
          <a:ln w="57150"/>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93" y="147204"/>
            <a:ext cx="527589" cy="596321"/>
          </a:xfrm>
          <a:prstGeom prst="rect">
            <a:avLst/>
          </a:prstGeom>
        </p:spPr>
      </p:pic>
      <p:sp>
        <p:nvSpPr>
          <p:cNvPr id="9" name="Explosion 1 8"/>
          <p:cNvSpPr/>
          <p:nvPr/>
        </p:nvSpPr>
        <p:spPr>
          <a:xfrm>
            <a:off x="999460" y="138356"/>
            <a:ext cx="7400261" cy="2960549"/>
          </a:xfrm>
          <a:prstGeom prst="irregularSeal1">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3200" b="1">
                <a:latin typeface="Arial" panose="020B0604020202020204" pitchFamily="34" charset="0"/>
                <a:cs typeface="Arial" panose="020B0604020202020204" pitchFamily="34" charset="0"/>
              </a:rPr>
              <a:t>Cơ quan hô hấp có chức năng gì?</a:t>
            </a:r>
            <a:endParaRPr lang="en-US" sz="3200" b="1" dirty="0">
              <a:latin typeface="Arial" panose="020B0604020202020204" pitchFamily="34" charset="0"/>
              <a:cs typeface="Arial" panose="020B0604020202020204" pitchFamily="34" charset="0"/>
            </a:endParaRPr>
          </a:p>
        </p:txBody>
      </p:sp>
      <p:sp>
        <p:nvSpPr>
          <p:cNvPr id="13" name="Rounded Rectangle 12"/>
          <p:cNvSpPr/>
          <p:nvPr/>
        </p:nvSpPr>
        <p:spPr>
          <a:xfrm>
            <a:off x="163553" y="3229412"/>
            <a:ext cx="8874122" cy="1711107"/>
          </a:xfrm>
          <a:prstGeom prst="roundRect">
            <a:avLst/>
          </a:prstGeom>
          <a:solidFill>
            <a:schemeClr val="accent2">
              <a:lumMod val="20000"/>
              <a:lumOff val="80000"/>
            </a:schemeClr>
          </a:solidFill>
          <a:ln w="28575">
            <a:solidFill>
              <a:schemeClr val="accent2">
                <a:lumMod val="75000"/>
              </a:schemeClr>
            </a:solidFill>
          </a:ln>
        </p:spPr>
        <p:txBody>
          <a:bodyPr wrap="square" lIns="68580" tIns="34290" rIns="68580" bIns="34290">
            <a:spAutoFit/>
          </a:bodyPr>
          <a:lstStyle/>
          <a:p>
            <a:pPr algn="just"/>
            <a:r>
              <a:rPr lang="vi-VN" sz="3200" b="1">
                <a:solidFill>
                  <a:srgbClr val="000000"/>
                </a:solidFill>
                <a:latin typeface="Arial" panose="020B0604020202020204" pitchFamily="34" charset="0"/>
                <a:cs typeface="Arial" panose="020B0604020202020204" pitchFamily="34" charset="0"/>
              </a:rPr>
              <a:t>Cơ quan hô hấp có chức năng giúp chúng ta luôn có đủ lượng không khí cung cấp cho các bộ phận để sống.</a:t>
            </a:r>
            <a:endParaRPr lang="en-US" sz="3200" b="1">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489972" y="159489"/>
            <a:ext cx="2751340" cy="946298"/>
          </a:xfrm>
          <a:prstGeom prst="roundRect">
            <a:avLst/>
          </a:prstGeom>
          <a:solidFill>
            <a:schemeClr val="accent5">
              <a:lumMod val="20000"/>
              <a:lumOff val="80000"/>
            </a:schemeClr>
          </a:solidFill>
          <a:ln w="28575">
            <a:solidFill>
              <a:schemeClr val="accent1"/>
            </a:solidFill>
          </a:ln>
        </p:spPr>
        <p:style>
          <a:lnRef idx="1">
            <a:schemeClr val="accent1"/>
          </a:lnRef>
          <a:fillRef idx="2">
            <a:schemeClr val="accent1"/>
          </a:fillRef>
          <a:effectRef idx="1">
            <a:schemeClr val="accent1"/>
          </a:effectRef>
          <a:fontRef idx="minor">
            <a:schemeClr val="dk1"/>
          </a:fontRef>
        </p:style>
        <p:txBody>
          <a:bodyPr lIns="68580" tIns="72000" rIns="68580" bIns="0" anchor="b"/>
          <a:lstStyle/>
          <a:p>
            <a:pPr lvl="0" algn="ctr"/>
            <a:r>
              <a:rPr lang="en-US" sz="4000" b="1">
                <a:solidFill>
                  <a:schemeClr val="tx1"/>
                </a:solidFill>
                <a:latin typeface="HP001 4 hàng" pitchFamily="34" charset="-93"/>
                <a:cs typeface="Arial" panose="020B0604020202020204" pitchFamily="34" charset="0"/>
              </a:rPr>
              <a:t>Kết luận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84" y="1392865"/>
            <a:ext cx="8750595" cy="3572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46298" y="1575551"/>
            <a:ext cx="7495953"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Trò chơi</a:t>
            </a:r>
          </a:p>
          <a:p>
            <a:pPr algn="ctr"/>
            <a:r>
              <a:rPr lang="en-US" sz="7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Thổi bong bóng”</a:t>
            </a:r>
            <a:endParaRPr lang="en-US" sz="7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ình nền Bóng bay sinh nhật - Top Những Hình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2718651" y="159489"/>
            <a:ext cx="3721396" cy="1116418"/>
          </a:xfrm>
          <a:prstGeom prst="roundRect">
            <a:avLst/>
          </a:prstGeom>
          <a:solidFill>
            <a:schemeClr val="accent5">
              <a:lumMod val="20000"/>
              <a:lumOff val="80000"/>
            </a:schemeClr>
          </a:solidFill>
          <a:ln w="28575">
            <a:solidFill>
              <a:schemeClr val="accent1"/>
            </a:solidFill>
          </a:ln>
        </p:spPr>
        <p:style>
          <a:lnRef idx="1">
            <a:schemeClr val="accent1"/>
          </a:lnRef>
          <a:fillRef idx="2">
            <a:schemeClr val="accent1"/>
          </a:fillRef>
          <a:effectRef idx="1">
            <a:schemeClr val="accent1"/>
          </a:effectRef>
          <a:fontRef idx="minor">
            <a:schemeClr val="dk1"/>
          </a:fontRef>
        </p:style>
        <p:txBody>
          <a:bodyPr lIns="68580" tIns="72000" rIns="68580" bIns="0" anchor="b"/>
          <a:lstStyle/>
          <a:p>
            <a:pPr lvl="0" algn="ctr"/>
            <a:r>
              <a:rPr lang="en-US" sz="4800" b="1" smtClean="0">
                <a:solidFill>
                  <a:schemeClr val="tx1"/>
                </a:solidFill>
                <a:latin typeface="HP001 4 hàng" pitchFamily="34" charset="-93"/>
                <a:cs typeface="Arial" panose="020B0604020202020204" pitchFamily="34" charset="0"/>
              </a:rPr>
              <a:t>Luật chơi</a:t>
            </a:r>
            <a:endParaRPr lang="en-US" sz="4800" b="1">
              <a:solidFill>
                <a:schemeClr val="tx1"/>
              </a:solidFill>
              <a:latin typeface="HP001 4 hàng" pitchFamily="34" charset="-93"/>
              <a:cs typeface="Arial" panose="020B0604020202020204" pitchFamily="34" charset="0"/>
            </a:endParaRPr>
          </a:p>
        </p:txBody>
      </p:sp>
      <p:sp>
        <p:nvSpPr>
          <p:cNvPr id="4" name="Rounded Rectangle 3"/>
          <p:cNvSpPr/>
          <p:nvPr/>
        </p:nvSpPr>
        <p:spPr>
          <a:xfrm>
            <a:off x="1304290" y="1731010"/>
            <a:ext cx="6701155" cy="3015615"/>
          </a:xfrm>
          <a:prstGeom prst="roundRect">
            <a:avLst/>
          </a:prstGeom>
          <a:solidFill>
            <a:schemeClr val="accent2">
              <a:lumMod val="20000"/>
              <a:lumOff val="80000"/>
            </a:schemeClr>
          </a:solidFill>
          <a:ln w="28575">
            <a:solidFill>
              <a:schemeClr val="accent2">
                <a:lumMod val="75000"/>
              </a:schemeClr>
            </a:solidFill>
          </a:ln>
        </p:spPr>
        <p:txBody>
          <a:bodyPr wrap="square" lIns="68580" tIns="34290" rIns="68580" bIns="34290">
            <a:noAutofit/>
          </a:bodyPr>
          <a:lstStyle/>
          <a:p>
            <a:pPr algn="ctr"/>
            <a:r>
              <a:rPr lang="en-US" sz="3600" b="1" smtClean="0">
                <a:solidFill>
                  <a:srgbClr val="000000"/>
                </a:solidFill>
                <a:latin typeface="Times New Roman" panose="02020603050405020304" pitchFamily="18" charset="0"/>
                <a:cs typeface="Times New Roman" panose="02020603050405020304" pitchFamily="18" charset="0"/>
              </a:rPr>
              <a:t>Mỗi tổ sẽ cùng thổi bong bóng. Trong vòng 1 phút, tổ nào thổi được nhiều bong bóng nhất sẽ là tổ chiến thắng.</a:t>
            </a:r>
            <a:endParaRPr lang="en-US" sz="3600" b="1">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ÊM NGƯƠC 1 PHUT - BONG SÔ.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491565" y="212651"/>
            <a:ext cx="6280295" cy="4019107"/>
          </a:xfrm>
          <a:prstGeom prst="wedgeRoundRectCallout">
            <a:avLst>
              <a:gd name="adj1" fmla="val -63194"/>
              <a:gd name="adj2" fmla="val -917"/>
              <a:gd name="adj3" fmla="val 16667"/>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rPr>
              <a:t>- Để </a:t>
            </a:r>
            <a:r>
              <a:rPr lang="en-US" sz="2800">
                <a:solidFill>
                  <a:schemeClr val="tx1"/>
                </a:solidFill>
              </a:rPr>
              <a:t>thổi bóng bay chúng ta phải thực hiện hoạt động hít thở, chúng ta phải hít vào thật sâu và thở ra đều đặn. </a:t>
            </a:r>
            <a:endParaRPr lang="en-US" sz="2800" smtClean="0">
              <a:solidFill>
                <a:schemeClr val="tx1"/>
              </a:solidFill>
            </a:endParaRPr>
          </a:p>
          <a:p>
            <a:pPr algn="just"/>
            <a:r>
              <a:rPr lang="en-US" sz="2800" smtClean="0">
                <a:solidFill>
                  <a:schemeClr val="tx1"/>
                </a:solidFill>
              </a:rPr>
              <a:t>- Thổi </a:t>
            </a:r>
            <a:r>
              <a:rPr lang="en-US" sz="2800">
                <a:solidFill>
                  <a:schemeClr val="tx1"/>
                </a:solidFill>
              </a:rPr>
              <a:t>bong bóng là bài tập thở rất tốt cho phổi, chúng ta có thể thực hiện phương pháp này thường xuyên để cải thiện chức năng của phổi và tăng lượng oxy hít </a:t>
            </a:r>
            <a:r>
              <a:rPr lang="en-US" sz="2800" smtClean="0">
                <a:solidFill>
                  <a:schemeClr val="tx1"/>
                </a:solidFill>
              </a:rPr>
              <a:t>vào</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86000" y="1986975"/>
            <a:ext cx="4572000" cy="307777"/>
          </a:xfrm>
          <a:prstGeom prst="rect">
            <a:avLst/>
          </a:prstGeom>
        </p:spPr>
        <p:txBody>
          <a:bodyPr>
            <a:spAutoFit/>
          </a:bodyPr>
          <a:lstStyle/>
          <a:p>
            <a:r>
              <a:rPr lang="en-US" smtClean="0"/>
              <a:t>.</a:t>
            </a:r>
            <a:endParaRPr lang="en-US"/>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5923" t="5581" b="51788"/>
          <a:stretch>
            <a:fillRect/>
          </a:stretch>
        </p:blipFill>
        <p:spPr>
          <a:xfrm>
            <a:off x="650123" y="2479782"/>
            <a:ext cx="1566966" cy="2604001"/>
          </a:xfrm>
          <a:prstGeom prst="rect">
            <a:avLst/>
          </a:prstGeom>
        </p:spPr>
      </p:pic>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29069" y="786892"/>
            <a:ext cx="6549655" cy="3416320"/>
          </a:xfrm>
          <a:prstGeom prst="rect">
            <a:avLst/>
          </a:prstGeom>
        </p:spPr>
        <p:txBody>
          <a:bodyPr wrap="square">
            <a:spAutoFit/>
          </a:bodyPr>
          <a:lstStyle/>
          <a:p>
            <a:pPr algn="ct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BÀI HỌC ĐẾN ĐÂY </a:t>
            </a:r>
          </a:p>
          <a:p>
            <a:pPr algn="ct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LÀ KẾT THÚC</a:t>
            </a:r>
            <a:b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b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CẢM ƠN CẢ LỚP </a:t>
            </a:r>
          </a:p>
          <a:p>
            <a:pPr algn="ct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ĐÃ THAM DỰ</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491565" y="350873"/>
            <a:ext cx="6046379" cy="2573079"/>
          </a:xfrm>
          <a:prstGeom prst="wedgeRoundRectCallout">
            <a:avLst>
              <a:gd name="adj1" fmla="val -49531"/>
              <a:gd name="adj2" fmla="val 64023"/>
              <a:gd name="adj3" fmla="val 16667"/>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tx1"/>
                </a:solidFill>
                <a:latin typeface="Times New Roman" panose="02020603050405020304" pitchFamily="18" charset="0"/>
                <a:cs typeface="Times New Roman" panose="02020603050405020304" pitchFamily="18" charset="0"/>
              </a:rPr>
              <a:t>Vậy bạn nhỏ thực hiện hoạt động hít thở như thế nào?</a:t>
            </a:r>
            <a:endParaRPr lang="en-US" sz="540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9243" t="8200" r="39026" b="80078"/>
          <a:stretch>
            <a:fillRect/>
          </a:stretch>
        </p:blipFill>
        <p:spPr>
          <a:xfrm>
            <a:off x="1434614" y="2291663"/>
            <a:ext cx="329609" cy="376238"/>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8591" r="80776" b="68822"/>
          <a:stretch>
            <a:fillRect/>
          </a:stretch>
        </p:blipFill>
        <p:spPr>
          <a:xfrm rot="2263066">
            <a:off x="573069" y="2533429"/>
            <a:ext cx="540157" cy="40403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656" t="50000" b="10077"/>
          <a:stretch>
            <a:fillRect/>
          </a:stretch>
        </p:blipFill>
        <p:spPr>
          <a:xfrm>
            <a:off x="843148" y="2584635"/>
            <a:ext cx="1401288" cy="2436025"/>
          </a:xfrm>
          <a:prstGeom prst="rect">
            <a:avLst/>
          </a:prstGeom>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93" y="147204"/>
            <a:ext cx="527589" cy="596321"/>
          </a:xfrm>
          <a:prstGeom prst="rect">
            <a:avLst/>
          </a:prstGeom>
        </p:spPr>
      </p:pic>
      <p:sp>
        <p:nvSpPr>
          <p:cNvPr id="7" name="Rectangle 6"/>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4" name="Rounded Rectangle 3"/>
          <p:cNvSpPr/>
          <p:nvPr/>
        </p:nvSpPr>
        <p:spPr>
          <a:xfrm>
            <a:off x="342287" y="1084521"/>
            <a:ext cx="8599694" cy="3019646"/>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Times New Roman" panose="02020603050405020304" pitchFamily="18" charset="0"/>
                <a:cs typeface="Times New Roman" panose="02020603050405020304" pitchFamily="18" charset="0"/>
              </a:rPr>
              <a:t>Hoạt động 1: </a:t>
            </a:r>
          </a:p>
          <a:p>
            <a:pPr algn="ctr"/>
            <a:r>
              <a:rPr lang="en-US" sz="5400" b="1" smtClean="0">
                <a:solidFill>
                  <a:schemeClr val="tx1"/>
                </a:solidFill>
                <a:latin typeface="Times New Roman" panose="02020603050405020304" pitchFamily="18" charset="0"/>
                <a:cs typeface="Times New Roman" panose="02020603050405020304" pitchFamily="18" charset="0"/>
              </a:rPr>
              <a:t>Nhận biết cơ quan hô hấp</a:t>
            </a:r>
            <a:endParaRPr lang="en-US" sz="5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93" y="147204"/>
            <a:ext cx="527589" cy="596321"/>
          </a:xfrm>
          <a:prstGeom prst="rect">
            <a:avLst/>
          </a:prstGeom>
        </p:spPr>
      </p:pic>
      <p:sp>
        <p:nvSpPr>
          <p:cNvPr id="12" name="Rectangle 11"/>
          <p:cNvSpPr/>
          <p:nvPr/>
        </p:nvSpPr>
        <p:spPr>
          <a:xfrm>
            <a:off x="193156" y="1208088"/>
            <a:ext cx="3159644" cy="28153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lvl="0" algn="just">
              <a:defRPr/>
            </a:pPr>
            <a:r>
              <a:rPr lang="vi-VN" sz="3200" smtClean="0">
                <a:solidFill>
                  <a:schemeClr val="tx1"/>
                </a:solidFill>
                <a:latin typeface="Arial" panose="020B0604020202020204" pitchFamily="34" charset="0"/>
                <a:cs typeface="Arial" panose="020B0604020202020204" pitchFamily="34" charset="0"/>
              </a:rPr>
              <a:t>1. </a:t>
            </a:r>
            <a:r>
              <a:rPr lang="vi-VN" sz="3200">
                <a:solidFill>
                  <a:schemeClr val="tx1"/>
                </a:solidFill>
                <a:latin typeface="Arial" panose="020B0604020202020204" pitchFamily="34" charset="0"/>
                <a:cs typeface="Arial" panose="020B0604020202020204" pitchFamily="34" charset="0"/>
              </a:rPr>
              <a:t>Quan sát hình dưới đây, chỉ và nói tên các bộ phận chính của cơ quan hô hấp. </a:t>
            </a:r>
            <a:endParaRPr lang="en-US" sz="3200" dirty="0">
              <a:solidFill>
                <a:schemeClr val="tx1"/>
              </a:solidFill>
              <a:latin typeface="Amerigo Md BT"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9802" b="43692"/>
          <a:stretch>
            <a:fillRect/>
          </a:stretch>
        </p:blipFill>
        <p:spPr>
          <a:xfrm>
            <a:off x="3516087" y="0"/>
            <a:ext cx="5627914" cy="5143499"/>
          </a:xfrm>
          <a:prstGeom prst="rect">
            <a:avLst/>
          </a:prstGeom>
        </p:spPr>
      </p:pic>
      <p:sp>
        <p:nvSpPr>
          <p:cNvPr id="7" name="Rectangle 6"/>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93" y="147204"/>
            <a:ext cx="527589" cy="596321"/>
          </a:xfrm>
          <a:prstGeom prst="rect">
            <a:avLst/>
          </a:prstGeom>
        </p:spPr>
      </p:pic>
      <p:sp>
        <p:nvSpPr>
          <p:cNvPr id="7" name="Rectangle 6"/>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4" name="Rounded Rectangle 3"/>
          <p:cNvSpPr/>
          <p:nvPr/>
        </p:nvSpPr>
        <p:spPr>
          <a:xfrm>
            <a:off x="342287" y="1084521"/>
            <a:ext cx="8599694" cy="3019646"/>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Times New Roman" panose="02020603050405020304" pitchFamily="18" charset="0"/>
                <a:cs typeface="Times New Roman" panose="02020603050405020304" pitchFamily="18" charset="0"/>
              </a:rPr>
              <a:t>Hoạt động 2: </a:t>
            </a:r>
          </a:p>
          <a:p>
            <a:pPr algn="ctr"/>
            <a:r>
              <a:rPr lang="en-US" sz="5400" b="1" smtClean="0">
                <a:solidFill>
                  <a:schemeClr val="tx1"/>
                </a:solidFill>
                <a:latin typeface="Times New Roman" panose="02020603050405020304" pitchFamily="18" charset="0"/>
                <a:cs typeface="Times New Roman" panose="02020603050405020304" pitchFamily="18" charset="0"/>
              </a:rPr>
              <a:t>Thực hành hít vào - thở ra</a:t>
            </a:r>
            <a:endParaRPr lang="en-US" sz="5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93" y="147204"/>
            <a:ext cx="527589" cy="596321"/>
          </a:xfrm>
          <a:prstGeom prst="rect">
            <a:avLst/>
          </a:prstGeom>
        </p:spPr>
      </p:pic>
      <p:sp>
        <p:nvSpPr>
          <p:cNvPr id="6" name="Rectangle 5"/>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a:t>
            </a: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khám </a:t>
            </a: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2" name="Rectangle 11"/>
          <p:cNvSpPr/>
          <p:nvPr/>
        </p:nvSpPr>
        <p:spPr>
          <a:xfrm>
            <a:off x="606083" y="829340"/>
            <a:ext cx="7963760" cy="14985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lvl="0" algn="just">
              <a:defRPr/>
            </a:pPr>
            <a:r>
              <a:rPr lang="vi-VN" sz="2800">
                <a:solidFill>
                  <a:schemeClr val="tx1"/>
                </a:solidFill>
                <a:latin typeface="Arial" panose="020B0604020202020204" pitchFamily="34" charset="0"/>
                <a:cs typeface="Arial" panose="020B0604020202020204" pitchFamily="34" charset="0"/>
              </a:rPr>
              <a:t>2. Em hãy đặt tay lên ngực, thực hiện động tác hít thở sâu bằng mũi, cho biết lồng ngực thay đổi như thế nào khi hít vào và thở ra.</a:t>
            </a:r>
            <a:endParaRPr lang="en-US" sz="2800"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954" y="2450727"/>
            <a:ext cx="3470017" cy="258644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22" y="1010816"/>
            <a:ext cx="4306031" cy="3209588"/>
          </a:xfrm>
          <a:prstGeom prst="rect">
            <a:avLst/>
          </a:prstGeom>
        </p:spPr>
      </p:pic>
      <p:sp>
        <p:nvSpPr>
          <p:cNvPr id="2" name="Rounded Rectangular Callout 1"/>
          <p:cNvSpPr/>
          <p:nvPr/>
        </p:nvSpPr>
        <p:spPr>
          <a:xfrm>
            <a:off x="4205177" y="425301"/>
            <a:ext cx="4529470" cy="1956391"/>
          </a:xfrm>
          <a:prstGeom prst="wedgeRoundRectCallout">
            <a:avLst>
              <a:gd name="adj1" fmla="val -63159"/>
              <a:gd name="adj2" fmla="val 36083"/>
              <a:gd name="adj3" fmla="val 16667"/>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 </a:t>
            </a:r>
            <a:r>
              <a:rPr lang="vi-VN" sz="3400" smtClean="0">
                <a:solidFill>
                  <a:schemeClr val="tx1"/>
                </a:solidFill>
                <a:latin typeface="Arial" panose="020B0604020202020204" pitchFamily="34" charset="0"/>
                <a:cs typeface="Arial" panose="020B0604020202020204" pitchFamily="34" charset="0"/>
              </a:rPr>
              <a:t>Khi </a:t>
            </a:r>
            <a:r>
              <a:rPr lang="vi-VN" sz="3400">
                <a:solidFill>
                  <a:schemeClr val="tx1"/>
                </a:solidFill>
                <a:latin typeface="Arial" panose="020B0604020202020204" pitchFamily="34" charset="0"/>
                <a:cs typeface="Arial" panose="020B0604020202020204" pitchFamily="34" charset="0"/>
              </a:rPr>
              <a:t>hít vào lồng ngực sẽ phồng </a:t>
            </a:r>
            <a:r>
              <a:rPr lang="vi-VN" sz="3400" smtClean="0">
                <a:solidFill>
                  <a:schemeClr val="tx1"/>
                </a:solidFill>
                <a:latin typeface="Arial" panose="020B0604020202020204" pitchFamily="34" charset="0"/>
                <a:cs typeface="Arial" panose="020B0604020202020204" pitchFamily="34" charset="0"/>
              </a:rPr>
              <a:t>lên,</a:t>
            </a:r>
            <a:r>
              <a:rPr lang="en-US" sz="3400" smtClean="0">
                <a:solidFill>
                  <a:schemeClr val="tx1"/>
                </a:solidFill>
                <a:latin typeface="Arial" panose="020B0604020202020204" pitchFamily="34" charset="0"/>
                <a:cs typeface="Arial" panose="020B0604020202020204" pitchFamily="34" charset="0"/>
              </a:rPr>
              <a:t> </a:t>
            </a:r>
            <a:r>
              <a:rPr lang="vi-VN" sz="3400" smtClean="0">
                <a:solidFill>
                  <a:schemeClr val="tx1"/>
                </a:solidFill>
                <a:latin typeface="Arial" panose="020B0604020202020204" pitchFamily="34" charset="0"/>
                <a:cs typeface="Arial" panose="020B0604020202020204" pitchFamily="34" charset="0"/>
              </a:rPr>
              <a:t>to </a:t>
            </a:r>
            <a:r>
              <a:rPr lang="vi-VN" sz="3400">
                <a:solidFill>
                  <a:schemeClr val="tx1"/>
                </a:solidFill>
                <a:latin typeface="Arial" panose="020B0604020202020204" pitchFamily="34" charset="0"/>
                <a:cs typeface="Arial" panose="020B0604020202020204" pitchFamily="34" charset="0"/>
              </a:rPr>
              <a:t>ra.</a:t>
            </a:r>
          </a:p>
        </p:txBody>
      </p:sp>
      <p:sp>
        <p:nvSpPr>
          <p:cNvPr id="9" name="Rounded Rectangular Callout 8"/>
          <p:cNvSpPr/>
          <p:nvPr/>
        </p:nvSpPr>
        <p:spPr>
          <a:xfrm>
            <a:off x="4221126" y="2934587"/>
            <a:ext cx="4497572" cy="1796902"/>
          </a:xfrm>
          <a:prstGeom prst="wedgeRoundRectCallout">
            <a:avLst>
              <a:gd name="adj1" fmla="val -65007"/>
              <a:gd name="adj2" fmla="val -52053"/>
              <a:gd name="adj3" fmla="val 16667"/>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 </a:t>
            </a:r>
            <a:r>
              <a:rPr lang="vi-VN" sz="3400" smtClean="0">
                <a:solidFill>
                  <a:schemeClr val="tx1"/>
                </a:solidFill>
                <a:latin typeface="Arial" panose="020B0604020202020204" pitchFamily="34" charset="0"/>
                <a:cs typeface="Arial" panose="020B0604020202020204" pitchFamily="34" charset="0"/>
              </a:rPr>
              <a:t>Khi </a:t>
            </a:r>
            <a:r>
              <a:rPr lang="vi-VN" sz="3400">
                <a:solidFill>
                  <a:schemeClr val="tx1"/>
                </a:solidFill>
                <a:latin typeface="Arial" panose="020B0604020202020204" pitchFamily="34" charset="0"/>
                <a:cs typeface="Arial" panose="020B0604020202020204" pitchFamily="34" charset="0"/>
              </a:rPr>
              <a:t>thở ra lồng ngực sẽ xẹp xuống, nhỏ </a:t>
            </a:r>
            <a:r>
              <a:rPr lang="vi-VN" sz="3400" smtClean="0">
                <a:solidFill>
                  <a:schemeClr val="tx1"/>
                </a:solidFill>
                <a:latin typeface="Arial" panose="020B0604020202020204" pitchFamily="34" charset="0"/>
                <a:cs typeface="Arial" panose="020B0604020202020204" pitchFamily="34" charset="0"/>
              </a:rPr>
              <a:t>lại.</a:t>
            </a:r>
            <a:endParaRPr lang="vi-VN" sz="340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029" b="52868"/>
          <a:stretch>
            <a:fillRect/>
          </a:stretch>
        </p:blipFill>
        <p:spPr>
          <a:xfrm flipH="1">
            <a:off x="602553" y="2584635"/>
            <a:ext cx="1689829" cy="2436026"/>
          </a:xfrm>
          <a:prstGeom prst="rect">
            <a:avLst/>
          </a:prstGeom>
        </p:spPr>
      </p:pic>
      <p:sp>
        <p:nvSpPr>
          <p:cNvPr id="5" name="Rounded Rectangular Callout 4"/>
          <p:cNvSpPr/>
          <p:nvPr/>
        </p:nvSpPr>
        <p:spPr>
          <a:xfrm>
            <a:off x="2456121" y="202019"/>
            <a:ext cx="6400800" cy="3253561"/>
          </a:xfrm>
          <a:prstGeom prst="wedgeRoundRectCallout">
            <a:avLst>
              <a:gd name="adj1" fmla="val -56384"/>
              <a:gd name="adj2" fmla="val 37515"/>
              <a:gd name="adj3" fmla="val 16667"/>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Khi hít vào lồng ngực sẽ phồng lên,</a:t>
            </a:r>
            <a:r>
              <a:rPr lang="en-US" sz="4000">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to ra</a:t>
            </a:r>
            <a:r>
              <a:rPr lang="vi-VN" sz="4000" smtClean="0">
                <a:solidFill>
                  <a:schemeClr val="tx1"/>
                </a:solidFill>
                <a:latin typeface="Arial" panose="020B0604020202020204" pitchFamily="34" charset="0"/>
                <a:cs typeface="Arial" panose="020B0604020202020204" pitchFamily="34" charset="0"/>
              </a:rPr>
              <a:t>.</a:t>
            </a:r>
            <a:endParaRPr lang="en-US" sz="4000" smtClean="0">
              <a:solidFill>
                <a:schemeClr val="tx1"/>
              </a:solidFill>
              <a:latin typeface="Arial" panose="020B0604020202020204" pitchFamily="34" charset="0"/>
              <a:cs typeface="Arial" panose="020B0604020202020204" pitchFamily="34" charset="0"/>
            </a:endParaRPr>
          </a:p>
          <a:p>
            <a:pPr algn="just"/>
            <a:r>
              <a:rPr lang="en-US" sz="4000">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Khi thở ra lồng ngực sẽ xẹp xuống, nhỏ lại</a:t>
            </a:r>
            <a:r>
              <a:rPr lang="vi-VN" sz="4000" smtClean="0">
                <a:solidFill>
                  <a:schemeClr val="tx1"/>
                </a:solidFill>
                <a:latin typeface="Arial" panose="020B0604020202020204" pitchFamily="34" charset="0"/>
                <a:cs typeface="Arial" panose="020B0604020202020204" pitchFamily="34" charset="0"/>
              </a:rPr>
              <a:t>.</a:t>
            </a:r>
            <a:endParaRPr lang="vi-VN" sz="400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On-screen Show (16:9)</PresentationFormat>
  <Paragraphs>62</Paragraphs>
  <Slides>27</Slides>
  <Notes>0</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Amerigo Md BT</vt:lpstr>
      <vt:lpstr>Arial-SGK-TV</vt:lpstr>
      <vt:lpstr>Averta Std CY Bold</vt:lpstr>
      <vt:lpstr>Quicksand Medium</vt:lpstr>
      <vt:lpstr>字魂59号-创粗黑</vt:lpstr>
      <vt:lpstr>Arial</vt:lpstr>
      <vt:lpstr>Arial-Rounded</vt:lpstr>
      <vt:lpstr>Calibri</vt:lpstr>
      <vt:lpstr>Calibri Light</vt:lpstr>
      <vt:lpstr>HP001 4 hàng</vt:lpstr>
      <vt:lpstr>Times New Roman</vt:lpstr>
      <vt:lpstr>2_Office Theme</vt:lpstr>
      <vt:lpstr>4_Office Theme</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hong luong</dc:creator>
  <cp:lastModifiedBy>ismail - [2010]</cp:lastModifiedBy>
  <cp:revision>471</cp:revision>
  <dcterms:created xsi:type="dcterms:W3CDTF">2021-06-23T08:03:00Z</dcterms:created>
  <dcterms:modified xsi:type="dcterms:W3CDTF">2025-03-16T14:24:52Z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33E9B2B99BC842B2AE28A5C012882DFA_13</vt:lpwstr>
  </property>
  <property fmtid="{D5CDD505-2E9C-101B-9397-08002B2CF9AE}" pid="3" name="KSOProductBuildVer">
    <vt:lpwstr>1033-12.2.0.20326</vt:lpwstr>
  </property>
</Properties>
</file>