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3"/>
  </p:notesMasterIdLst>
  <p:sldIdLst>
    <p:sldId id="256" r:id="rId3"/>
    <p:sldId id="278" r:id="rId4"/>
    <p:sldId id="270" r:id="rId5"/>
    <p:sldId id="272" r:id="rId6"/>
    <p:sldId id="258" r:id="rId7"/>
    <p:sldId id="275" r:id="rId8"/>
    <p:sldId id="259" r:id="rId9"/>
    <p:sldId id="260" r:id="rId10"/>
    <p:sldId id="277" r:id="rId11"/>
    <p:sldId id="261" r:id="rId12"/>
    <p:sldId id="262" r:id="rId13"/>
    <p:sldId id="265" r:id="rId14"/>
    <p:sldId id="276" r:id="rId15"/>
    <p:sldId id="263" r:id="rId16"/>
    <p:sldId id="271" r:id="rId17"/>
    <p:sldId id="264" r:id="rId18"/>
    <p:sldId id="267" r:id="rId19"/>
    <p:sldId id="274" r:id="rId20"/>
    <p:sldId id="268"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62" autoAdjust="0"/>
    <p:restoredTop sz="89459" autoAdjust="0"/>
  </p:normalViewPr>
  <p:slideViewPr>
    <p:cSldViewPr snapToGrid="0">
      <p:cViewPr>
        <p:scale>
          <a:sx n="82" d="100"/>
          <a:sy n="82" d="100"/>
        </p:scale>
        <p:origin x="-336"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08AA2-0D01-4F18-906C-067649B3B5F0}" type="datetimeFigureOut">
              <a:rPr lang="en-SG" smtClean="0"/>
              <a:t>21/3/2025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44206-0BC5-45DB-AC23-CAA76A60BD25}" type="slidenum">
              <a:rPr lang="en-SG" smtClean="0"/>
              <a:t>‹#›</a:t>
            </a:fld>
            <a:endParaRPr lang="en-SG"/>
          </a:p>
        </p:txBody>
      </p:sp>
    </p:spTree>
    <p:extLst>
      <p:ext uri="{BB962C8B-B14F-4D97-AF65-F5344CB8AC3E}">
        <p14:creationId xmlns:p14="http://schemas.microsoft.com/office/powerpoint/2010/main" val="113281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4C944206-0BC5-45DB-AC23-CAA76A60BD25}" type="slidenum">
              <a:rPr lang="en-SG" smtClean="0"/>
              <a:t>19</a:t>
            </a:fld>
            <a:endParaRPr lang="en-SG"/>
          </a:p>
        </p:txBody>
      </p:sp>
    </p:spTree>
    <p:extLst>
      <p:ext uri="{BB962C8B-B14F-4D97-AF65-F5344CB8AC3E}">
        <p14:creationId xmlns:p14="http://schemas.microsoft.com/office/powerpoint/2010/main" val="161753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DFBBF2-7000-A7C1-E61B-DAEF44007C1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xmlns="" id="{3FD4F60F-BCFF-AC88-0467-AD24681DF39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xmlns="" id="{ECA0F62F-5106-61B0-7CC3-F31FD02B8FB5}"/>
              </a:ext>
            </a:extLst>
          </p:cNvPr>
          <p:cNvSpPr>
            <a:spLocks noGrp="1"/>
          </p:cNvSpPr>
          <p:nvPr>
            <p:ph type="dt" sz="half" idx="10"/>
          </p:nvPr>
        </p:nvSpPr>
        <p:spPr/>
        <p:txBody>
          <a:bodyPr/>
          <a:lstStyle/>
          <a:p>
            <a:fld id="{C510DB24-40A5-4B97-8283-2D660076A206}" type="datetimeFigureOut">
              <a:rPr lang="en-SG" smtClean="0"/>
              <a:t>21/3/2025</a:t>
            </a:fld>
            <a:endParaRPr lang="en-SG"/>
          </a:p>
        </p:txBody>
      </p:sp>
      <p:sp>
        <p:nvSpPr>
          <p:cNvPr id="5" name="Footer Placeholder 4">
            <a:extLst>
              <a:ext uri="{FF2B5EF4-FFF2-40B4-BE49-F238E27FC236}">
                <a16:creationId xmlns:a16="http://schemas.microsoft.com/office/drawing/2014/main" xmlns="" id="{1EA5EB51-3A63-A864-1B9B-441C659143E1}"/>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xmlns="" id="{53D9C7B1-D5EA-01F8-688D-72AAD92F9478}"/>
              </a:ext>
            </a:extLst>
          </p:cNvPr>
          <p:cNvSpPr>
            <a:spLocks noGrp="1"/>
          </p:cNvSpPr>
          <p:nvPr>
            <p:ph type="sldNum" sz="quarter" idx="12"/>
          </p:nvPr>
        </p:nvSpPr>
        <p:spPr/>
        <p:txBody>
          <a:bodyPr/>
          <a:lstStyle/>
          <a:p>
            <a:fld id="{EEE080E2-103A-4FE3-B2B2-1BC5739BB428}" type="slidenum">
              <a:rPr lang="en-SG" smtClean="0"/>
              <a:t>‹#›</a:t>
            </a:fld>
            <a:endParaRPr lang="en-SG"/>
          </a:p>
        </p:txBody>
      </p:sp>
    </p:spTree>
    <p:extLst>
      <p:ext uri="{BB962C8B-B14F-4D97-AF65-F5344CB8AC3E}">
        <p14:creationId xmlns:p14="http://schemas.microsoft.com/office/powerpoint/2010/main" val="2052480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8B44F6-966A-80AC-31CD-FB8C02CE2A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CA0BF68C-018D-F745-EF35-BCCA2D14E10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D09AD999-BDA8-C476-E68F-AC9DD395FF46}"/>
              </a:ext>
            </a:extLst>
          </p:cNvPr>
          <p:cNvSpPr>
            <a:spLocks noGrp="1"/>
          </p:cNvSpPr>
          <p:nvPr>
            <p:ph type="dt" sz="half" idx="10"/>
          </p:nvPr>
        </p:nvSpPr>
        <p:spPr/>
        <p:txBody>
          <a:bodyPr/>
          <a:lstStyle/>
          <a:p>
            <a:fld id="{C510DB24-40A5-4B97-8283-2D660076A206}" type="datetimeFigureOut">
              <a:rPr lang="en-SG" smtClean="0"/>
              <a:t>21/3/2025</a:t>
            </a:fld>
            <a:endParaRPr lang="en-SG"/>
          </a:p>
        </p:txBody>
      </p:sp>
      <p:sp>
        <p:nvSpPr>
          <p:cNvPr id="5" name="Footer Placeholder 4">
            <a:extLst>
              <a:ext uri="{FF2B5EF4-FFF2-40B4-BE49-F238E27FC236}">
                <a16:creationId xmlns:a16="http://schemas.microsoft.com/office/drawing/2014/main" xmlns="" id="{67147C0C-D046-CDE9-064B-4F6D3AC3489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xmlns="" id="{824FD5C6-3ACA-A1B4-E92E-39C4B0203915}"/>
              </a:ext>
            </a:extLst>
          </p:cNvPr>
          <p:cNvSpPr>
            <a:spLocks noGrp="1"/>
          </p:cNvSpPr>
          <p:nvPr>
            <p:ph type="sldNum" sz="quarter" idx="12"/>
          </p:nvPr>
        </p:nvSpPr>
        <p:spPr/>
        <p:txBody>
          <a:bodyPr/>
          <a:lstStyle/>
          <a:p>
            <a:fld id="{EEE080E2-103A-4FE3-B2B2-1BC5739BB428}" type="slidenum">
              <a:rPr lang="en-SG" smtClean="0"/>
              <a:t>‹#›</a:t>
            </a:fld>
            <a:endParaRPr lang="en-SG"/>
          </a:p>
        </p:txBody>
      </p:sp>
    </p:spTree>
    <p:extLst>
      <p:ext uri="{BB962C8B-B14F-4D97-AF65-F5344CB8AC3E}">
        <p14:creationId xmlns:p14="http://schemas.microsoft.com/office/powerpoint/2010/main" val="160887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A0807C2-B520-6060-20E5-54EFD6E9BE6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AFC2F27B-1C35-210B-41A1-97909EC5B61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51404D95-DFEB-7040-5767-24EF5AA24D19}"/>
              </a:ext>
            </a:extLst>
          </p:cNvPr>
          <p:cNvSpPr>
            <a:spLocks noGrp="1"/>
          </p:cNvSpPr>
          <p:nvPr>
            <p:ph type="dt" sz="half" idx="10"/>
          </p:nvPr>
        </p:nvSpPr>
        <p:spPr/>
        <p:txBody>
          <a:bodyPr/>
          <a:lstStyle/>
          <a:p>
            <a:fld id="{C510DB24-40A5-4B97-8283-2D660076A206}" type="datetimeFigureOut">
              <a:rPr lang="en-SG" smtClean="0"/>
              <a:t>21/3/2025</a:t>
            </a:fld>
            <a:endParaRPr lang="en-SG"/>
          </a:p>
        </p:txBody>
      </p:sp>
      <p:sp>
        <p:nvSpPr>
          <p:cNvPr id="5" name="Footer Placeholder 4">
            <a:extLst>
              <a:ext uri="{FF2B5EF4-FFF2-40B4-BE49-F238E27FC236}">
                <a16:creationId xmlns:a16="http://schemas.microsoft.com/office/drawing/2014/main" xmlns="" id="{A0F5D530-F95A-0551-3E7A-B2DE7CDDCB8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xmlns="" id="{10F033DC-AE77-78CA-DC9B-3E8DBA16DF29}"/>
              </a:ext>
            </a:extLst>
          </p:cNvPr>
          <p:cNvSpPr>
            <a:spLocks noGrp="1"/>
          </p:cNvSpPr>
          <p:nvPr>
            <p:ph type="sldNum" sz="quarter" idx="12"/>
          </p:nvPr>
        </p:nvSpPr>
        <p:spPr/>
        <p:txBody>
          <a:bodyPr/>
          <a:lstStyle/>
          <a:p>
            <a:fld id="{EEE080E2-103A-4FE3-B2B2-1BC5739BB428}" type="slidenum">
              <a:rPr lang="en-SG" smtClean="0"/>
              <a:t>‹#›</a:t>
            </a:fld>
            <a:endParaRPr lang="en-SG"/>
          </a:p>
        </p:txBody>
      </p:sp>
    </p:spTree>
    <p:extLst>
      <p:ext uri="{BB962C8B-B14F-4D97-AF65-F5344CB8AC3E}">
        <p14:creationId xmlns:p14="http://schemas.microsoft.com/office/powerpoint/2010/main" val="2414686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DFBBF2-7000-A7C1-E61B-DAEF44007C1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xmlns="" id="{3FD4F60F-BCFF-AC88-0467-AD24681DF39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xmlns="" id="{ECA0F62F-5106-61B0-7CC3-F31FD02B8F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0DB24-40A5-4B97-8283-2D660076A206}" type="datetimeFigureOut">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xmlns="" id="{1EA5EB51-3A63-A864-1B9B-441C659143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xmlns="" id="{53D9C7B1-D5EA-01F8-688D-72AAD92F94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080E2-103A-4FE3-B2B2-1BC5739BB428}" type="slidenum">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64883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A72B0-5054-8704-98B2-A3A44BF136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DFEF0D48-5A31-6DF3-9037-DEA22693062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9F2A280C-2E23-1AB2-0196-09D7B5C624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0DB24-40A5-4B97-8283-2D660076A206}" type="datetimeFigureOut">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xmlns="" id="{6950FBD2-9279-87ED-1863-95021C58DD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xmlns="" id="{BEBC8DB3-33A6-DD93-FB6C-C71B1AAA9C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080E2-103A-4FE3-B2B2-1BC5739BB428}" type="slidenum">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281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29F403-C2D2-ADE8-C31D-0FCD65D3EDF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xmlns="" id="{02135643-DE61-3FC9-E482-EC39BD4CB8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25B87D0-2259-8082-9B91-411DD33BC6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0DB24-40A5-4B97-8283-2D660076A206}" type="datetimeFigureOut">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xmlns="" id="{D7AD7EDE-21F0-C137-DE37-66C83490C34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xmlns="" id="{A2C1DF91-1D28-D8E5-F64C-E92B4369D5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080E2-103A-4FE3-B2B2-1BC5739BB428}" type="slidenum">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6187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34D6D0-C002-9CA6-D8B8-A5640FE5E0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1392A698-9DB8-8856-A512-5B499469C07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xmlns="" id="{33542795-5FC7-0BF8-A3B0-7554524BB68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xmlns="" id="{4A2669CE-EFA8-4547-2A5A-21A102CED9A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0DB24-40A5-4B97-8283-2D660076A206}" type="datetimeFigureOut">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xmlns="" id="{E7D8AFD1-FE84-623C-F850-4D4F522715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Slide Number Placeholder 6">
            <a:extLst>
              <a:ext uri="{FF2B5EF4-FFF2-40B4-BE49-F238E27FC236}">
                <a16:creationId xmlns:a16="http://schemas.microsoft.com/office/drawing/2014/main" xmlns="" id="{2CC4BFD9-CC5F-1700-F23F-FE5420E1E5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080E2-103A-4FE3-B2B2-1BC5739BB428}" type="slidenum">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7539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E07E9B-6C6B-22E1-3943-8E557B870AE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xmlns="" id="{9921B4F1-5597-C608-1B12-F301FB87768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691C07B-7EC2-57B1-10E5-E0EB48955AF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xmlns="" id="{8B47C465-D9B6-B8DF-68F7-01C189A30E2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AA5B23F-C1E1-7C5E-0986-FEC00F338F9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xmlns="" id="{725FB2A1-B7E9-B35D-361E-47371720C10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0DB24-40A5-4B97-8283-2D660076A206}" type="datetimeFigureOut">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Footer Placeholder 7">
            <a:extLst>
              <a:ext uri="{FF2B5EF4-FFF2-40B4-BE49-F238E27FC236}">
                <a16:creationId xmlns:a16="http://schemas.microsoft.com/office/drawing/2014/main" xmlns="" id="{D79C7EAB-ACF0-4100-74E1-E7242CA30BE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Slide Number Placeholder 8">
            <a:extLst>
              <a:ext uri="{FF2B5EF4-FFF2-40B4-BE49-F238E27FC236}">
                <a16:creationId xmlns:a16="http://schemas.microsoft.com/office/drawing/2014/main" xmlns="" id="{7096626D-39A6-E398-81C2-CA1A43B729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080E2-103A-4FE3-B2B2-1BC5739BB428}" type="slidenum">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49242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00536-AFFE-54D4-2E88-EEB3858C12E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xmlns="" id="{6A79910D-2E30-0C69-0DD2-9D53FF6E940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0DB24-40A5-4B97-8283-2D660076A206}" type="datetimeFigureOut">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Footer Placeholder 3">
            <a:extLst>
              <a:ext uri="{FF2B5EF4-FFF2-40B4-BE49-F238E27FC236}">
                <a16:creationId xmlns:a16="http://schemas.microsoft.com/office/drawing/2014/main" xmlns="" id="{C4625693-9E44-496C-CDD3-DB07B04B6FC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xmlns="" id="{C2C25C16-09A6-CF0A-AE54-74F60E3DB6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080E2-103A-4FE3-B2B2-1BC5739BB428}" type="slidenum">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2933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548906-7A18-D78B-807F-85E7F95AAE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0DB24-40A5-4B97-8283-2D660076A206}" type="datetimeFigureOut">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Footer Placeholder 2">
            <a:extLst>
              <a:ext uri="{FF2B5EF4-FFF2-40B4-BE49-F238E27FC236}">
                <a16:creationId xmlns:a16="http://schemas.microsoft.com/office/drawing/2014/main" xmlns="" id="{39B42DFE-5DB2-2B2F-60F7-B321B15B21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xmlns="" id="{A665284A-FF89-8DBF-7E10-1AF75E0BF5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080E2-103A-4FE3-B2B2-1BC5739BB428}" type="slidenum">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91371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549BFE-D564-B0D3-8F82-A7EC2ABE8BE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54765E0C-0950-01B7-53A4-61CF2B7B1B6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xmlns="" id="{158506D6-793E-10CE-2A92-5775A525E2E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F95D247-BAE5-F4E8-6B7E-92CD9DFEB6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0DB24-40A5-4B97-8283-2D660076A206}" type="datetimeFigureOut">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xmlns="" id="{EEDD00C2-87F0-F64E-70E2-D3FB310A7C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Slide Number Placeholder 6">
            <a:extLst>
              <a:ext uri="{FF2B5EF4-FFF2-40B4-BE49-F238E27FC236}">
                <a16:creationId xmlns:a16="http://schemas.microsoft.com/office/drawing/2014/main" xmlns="" id="{2E6A6CD3-EB80-B7EE-DF28-F137D00F41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080E2-103A-4FE3-B2B2-1BC5739BB428}" type="slidenum">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182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A72B0-5054-8704-98B2-A3A44BF136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DFEF0D48-5A31-6DF3-9037-DEA22693062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9F2A280C-2E23-1AB2-0196-09D7B5C624F4}"/>
              </a:ext>
            </a:extLst>
          </p:cNvPr>
          <p:cNvSpPr>
            <a:spLocks noGrp="1"/>
          </p:cNvSpPr>
          <p:nvPr>
            <p:ph type="dt" sz="half" idx="10"/>
          </p:nvPr>
        </p:nvSpPr>
        <p:spPr/>
        <p:txBody>
          <a:bodyPr/>
          <a:lstStyle/>
          <a:p>
            <a:fld id="{C510DB24-40A5-4B97-8283-2D660076A206}" type="datetimeFigureOut">
              <a:rPr lang="en-SG" smtClean="0"/>
              <a:t>21/3/2025</a:t>
            </a:fld>
            <a:endParaRPr lang="en-SG"/>
          </a:p>
        </p:txBody>
      </p:sp>
      <p:sp>
        <p:nvSpPr>
          <p:cNvPr id="5" name="Footer Placeholder 4">
            <a:extLst>
              <a:ext uri="{FF2B5EF4-FFF2-40B4-BE49-F238E27FC236}">
                <a16:creationId xmlns:a16="http://schemas.microsoft.com/office/drawing/2014/main" xmlns="" id="{6950FBD2-9279-87ED-1863-95021C58DD31}"/>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xmlns="" id="{BEBC8DB3-33A6-DD93-FB6C-C71B1AAA9CDC}"/>
              </a:ext>
            </a:extLst>
          </p:cNvPr>
          <p:cNvSpPr>
            <a:spLocks noGrp="1"/>
          </p:cNvSpPr>
          <p:nvPr>
            <p:ph type="sldNum" sz="quarter" idx="12"/>
          </p:nvPr>
        </p:nvSpPr>
        <p:spPr/>
        <p:txBody>
          <a:bodyPr/>
          <a:lstStyle/>
          <a:p>
            <a:fld id="{EEE080E2-103A-4FE3-B2B2-1BC5739BB428}" type="slidenum">
              <a:rPr lang="en-SG" smtClean="0"/>
              <a:t>‹#›</a:t>
            </a:fld>
            <a:endParaRPr lang="en-SG"/>
          </a:p>
        </p:txBody>
      </p:sp>
    </p:spTree>
    <p:extLst>
      <p:ext uri="{BB962C8B-B14F-4D97-AF65-F5344CB8AC3E}">
        <p14:creationId xmlns:p14="http://schemas.microsoft.com/office/powerpoint/2010/main" val="3452370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7D948A-7669-7435-11F6-D5C79E671A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xmlns="" id="{CCE7A22E-3E02-7CCF-197B-B0B63E3ED82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xmlns="" id="{EAE72CF2-523E-A914-C04B-3CA2771FBFE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2BFE68D-80A5-0005-E27D-0927DD057D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0DB24-40A5-4B97-8283-2D660076A206}" type="datetimeFigureOut">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xmlns="" id="{96D54BD9-1114-8B5F-852C-2B84FC4359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Slide Number Placeholder 6">
            <a:extLst>
              <a:ext uri="{FF2B5EF4-FFF2-40B4-BE49-F238E27FC236}">
                <a16:creationId xmlns:a16="http://schemas.microsoft.com/office/drawing/2014/main" xmlns="" id="{4715F4A6-5C48-2C1D-9FB6-48022A05CE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080E2-103A-4FE3-B2B2-1BC5739BB428}" type="slidenum">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2229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8B44F6-966A-80AC-31CD-FB8C02CE2A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CA0BF68C-018D-F745-EF35-BCCA2D14E10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D09AD999-BDA8-C476-E68F-AC9DD395FF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0DB24-40A5-4B97-8283-2D660076A206}" type="datetimeFigureOut">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xmlns="" id="{67147C0C-D046-CDE9-064B-4F6D3AC348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xmlns="" id="{824FD5C6-3ACA-A1B4-E92E-39C4B02039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080E2-103A-4FE3-B2B2-1BC5739BB428}" type="slidenum">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739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A0807C2-B520-6060-20E5-54EFD6E9BE6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AFC2F27B-1C35-210B-41A1-97909EC5B61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51404D95-DFEB-7040-5767-24EF5AA24D1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0DB24-40A5-4B97-8283-2D660076A206}" type="datetimeFigureOut">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xmlns="" id="{A0F5D530-F95A-0551-3E7A-B2DE7CDDCB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xmlns="" id="{10F033DC-AE77-78CA-DC9B-3E8DBA16DF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080E2-103A-4FE3-B2B2-1BC5739BB428}" type="slidenum">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196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29F403-C2D2-ADE8-C31D-0FCD65D3EDF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xmlns="" id="{02135643-DE61-3FC9-E482-EC39BD4CB8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25B87D0-2259-8082-9B91-411DD33BC6E0}"/>
              </a:ext>
            </a:extLst>
          </p:cNvPr>
          <p:cNvSpPr>
            <a:spLocks noGrp="1"/>
          </p:cNvSpPr>
          <p:nvPr>
            <p:ph type="dt" sz="half" idx="10"/>
          </p:nvPr>
        </p:nvSpPr>
        <p:spPr/>
        <p:txBody>
          <a:bodyPr/>
          <a:lstStyle/>
          <a:p>
            <a:fld id="{C510DB24-40A5-4B97-8283-2D660076A206}" type="datetimeFigureOut">
              <a:rPr lang="en-SG" smtClean="0"/>
              <a:t>21/3/2025</a:t>
            </a:fld>
            <a:endParaRPr lang="en-SG"/>
          </a:p>
        </p:txBody>
      </p:sp>
      <p:sp>
        <p:nvSpPr>
          <p:cNvPr id="5" name="Footer Placeholder 4">
            <a:extLst>
              <a:ext uri="{FF2B5EF4-FFF2-40B4-BE49-F238E27FC236}">
                <a16:creationId xmlns:a16="http://schemas.microsoft.com/office/drawing/2014/main" xmlns="" id="{D7AD7EDE-21F0-C137-DE37-66C83490C34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xmlns="" id="{A2C1DF91-1D28-D8E5-F64C-E92B4369D51A}"/>
              </a:ext>
            </a:extLst>
          </p:cNvPr>
          <p:cNvSpPr>
            <a:spLocks noGrp="1"/>
          </p:cNvSpPr>
          <p:nvPr>
            <p:ph type="sldNum" sz="quarter" idx="12"/>
          </p:nvPr>
        </p:nvSpPr>
        <p:spPr/>
        <p:txBody>
          <a:bodyPr/>
          <a:lstStyle/>
          <a:p>
            <a:fld id="{EEE080E2-103A-4FE3-B2B2-1BC5739BB428}" type="slidenum">
              <a:rPr lang="en-SG" smtClean="0"/>
              <a:t>‹#›</a:t>
            </a:fld>
            <a:endParaRPr lang="en-SG"/>
          </a:p>
        </p:txBody>
      </p:sp>
    </p:spTree>
    <p:extLst>
      <p:ext uri="{BB962C8B-B14F-4D97-AF65-F5344CB8AC3E}">
        <p14:creationId xmlns:p14="http://schemas.microsoft.com/office/powerpoint/2010/main" val="75310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34D6D0-C002-9CA6-D8B8-A5640FE5E0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1392A698-9DB8-8856-A512-5B499469C07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xmlns="" id="{33542795-5FC7-0BF8-A3B0-7554524BB68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xmlns="" id="{4A2669CE-EFA8-4547-2A5A-21A102CED9A0}"/>
              </a:ext>
            </a:extLst>
          </p:cNvPr>
          <p:cNvSpPr>
            <a:spLocks noGrp="1"/>
          </p:cNvSpPr>
          <p:nvPr>
            <p:ph type="dt" sz="half" idx="10"/>
          </p:nvPr>
        </p:nvSpPr>
        <p:spPr/>
        <p:txBody>
          <a:bodyPr/>
          <a:lstStyle/>
          <a:p>
            <a:fld id="{C510DB24-40A5-4B97-8283-2D660076A206}" type="datetimeFigureOut">
              <a:rPr lang="en-SG" smtClean="0"/>
              <a:t>21/3/2025</a:t>
            </a:fld>
            <a:endParaRPr lang="en-SG"/>
          </a:p>
        </p:txBody>
      </p:sp>
      <p:sp>
        <p:nvSpPr>
          <p:cNvPr id="6" name="Footer Placeholder 5">
            <a:extLst>
              <a:ext uri="{FF2B5EF4-FFF2-40B4-BE49-F238E27FC236}">
                <a16:creationId xmlns:a16="http://schemas.microsoft.com/office/drawing/2014/main" xmlns="" id="{E7D8AFD1-FE84-623C-F850-4D4F5227153D}"/>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xmlns="" id="{2CC4BFD9-CC5F-1700-F23F-FE5420E1E571}"/>
              </a:ext>
            </a:extLst>
          </p:cNvPr>
          <p:cNvSpPr>
            <a:spLocks noGrp="1"/>
          </p:cNvSpPr>
          <p:nvPr>
            <p:ph type="sldNum" sz="quarter" idx="12"/>
          </p:nvPr>
        </p:nvSpPr>
        <p:spPr/>
        <p:txBody>
          <a:bodyPr/>
          <a:lstStyle/>
          <a:p>
            <a:fld id="{EEE080E2-103A-4FE3-B2B2-1BC5739BB428}" type="slidenum">
              <a:rPr lang="en-SG" smtClean="0"/>
              <a:t>‹#›</a:t>
            </a:fld>
            <a:endParaRPr lang="en-SG"/>
          </a:p>
        </p:txBody>
      </p:sp>
    </p:spTree>
    <p:extLst>
      <p:ext uri="{BB962C8B-B14F-4D97-AF65-F5344CB8AC3E}">
        <p14:creationId xmlns:p14="http://schemas.microsoft.com/office/powerpoint/2010/main" val="41523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E07E9B-6C6B-22E1-3943-8E557B870AE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xmlns="" id="{9921B4F1-5597-C608-1B12-F301FB87768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691C07B-7EC2-57B1-10E5-E0EB48955AF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xmlns="" id="{8B47C465-D9B6-B8DF-68F7-01C189A30E2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AA5B23F-C1E1-7C5E-0986-FEC00F338F9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xmlns="" id="{725FB2A1-B7E9-B35D-361E-47371720C100}"/>
              </a:ext>
            </a:extLst>
          </p:cNvPr>
          <p:cNvSpPr>
            <a:spLocks noGrp="1"/>
          </p:cNvSpPr>
          <p:nvPr>
            <p:ph type="dt" sz="half" idx="10"/>
          </p:nvPr>
        </p:nvSpPr>
        <p:spPr/>
        <p:txBody>
          <a:bodyPr/>
          <a:lstStyle/>
          <a:p>
            <a:fld id="{C510DB24-40A5-4B97-8283-2D660076A206}" type="datetimeFigureOut">
              <a:rPr lang="en-SG" smtClean="0"/>
              <a:t>21/3/2025</a:t>
            </a:fld>
            <a:endParaRPr lang="en-SG"/>
          </a:p>
        </p:txBody>
      </p:sp>
      <p:sp>
        <p:nvSpPr>
          <p:cNvPr id="8" name="Footer Placeholder 7">
            <a:extLst>
              <a:ext uri="{FF2B5EF4-FFF2-40B4-BE49-F238E27FC236}">
                <a16:creationId xmlns:a16="http://schemas.microsoft.com/office/drawing/2014/main" xmlns="" id="{D79C7EAB-ACF0-4100-74E1-E7242CA30BE9}"/>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xmlns="" id="{7096626D-39A6-E398-81C2-CA1A43B7297E}"/>
              </a:ext>
            </a:extLst>
          </p:cNvPr>
          <p:cNvSpPr>
            <a:spLocks noGrp="1"/>
          </p:cNvSpPr>
          <p:nvPr>
            <p:ph type="sldNum" sz="quarter" idx="12"/>
          </p:nvPr>
        </p:nvSpPr>
        <p:spPr/>
        <p:txBody>
          <a:bodyPr/>
          <a:lstStyle/>
          <a:p>
            <a:fld id="{EEE080E2-103A-4FE3-B2B2-1BC5739BB428}" type="slidenum">
              <a:rPr lang="en-SG" smtClean="0"/>
              <a:t>‹#›</a:t>
            </a:fld>
            <a:endParaRPr lang="en-SG"/>
          </a:p>
        </p:txBody>
      </p:sp>
    </p:spTree>
    <p:extLst>
      <p:ext uri="{BB962C8B-B14F-4D97-AF65-F5344CB8AC3E}">
        <p14:creationId xmlns:p14="http://schemas.microsoft.com/office/powerpoint/2010/main" val="3190230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00536-AFFE-54D4-2E88-EEB3858C12E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xmlns="" id="{6A79910D-2E30-0C69-0DD2-9D53FF6E940D}"/>
              </a:ext>
            </a:extLst>
          </p:cNvPr>
          <p:cNvSpPr>
            <a:spLocks noGrp="1"/>
          </p:cNvSpPr>
          <p:nvPr>
            <p:ph type="dt" sz="half" idx="10"/>
          </p:nvPr>
        </p:nvSpPr>
        <p:spPr/>
        <p:txBody>
          <a:bodyPr/>
          <a:lstStyle/>
          <a:p>
            <a:fld id="{C510DB24-40A5-4B97-8283-2D660076A206}" type="datetimeFigureOut">
              <a:rPr lang="en-SG" smtClean="0"/>
              <a:t>21/3/2025</a:t>
            </a:fld>
            <a:endParaRPr lang="en-SG"/>
          </a:p>
        </p:txBody>
      </p:sp>
      <p:sp>
        <p:nvSpPr>
          <p:cNvPr id="4" name="Footer Placeholder 3">
            <a:extLst>
              <a:ext uri="{FF2B5EF4-FFF2-40B4-BE49-F238E27FC236}">
                <a16:creationId xmlns:a16="http://schemas.microsoft.com/office/drawing/2014/main" xmlns="" id="{C4625693-9E44-496C-CDD3-DB07B04B6FC8}"/>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xmlns="" id="{C2C25C16-09A6-CF0A-AE54-74F60E3DB6D4}"/>
              </a:ext>
            </a:extLst>
          </p:cNvPr>
          <p:cNvSpPr>
            <a:spLocks noGrp="1"/>
          </p:cNvSpPr>
          <p:nvPr>
            <p:ph type="sldNum" sz="quarter" idx="12"/>
          </p:nvPr>
        </p:nvSpPr>
        <p:spPr/>
        <p:txBody>
          <a:bodyPr/>
          <a:lstStyle/>
          <a:p>
            <a:fld id="{EEE080E2-103A-4FE3-B2B2-1BC5739BB428}" type="slidenum">
              <a:rPr lang="en-SG" smtClean="0"/>
              <a:t>‹#›</a:t>
            </a:fld>
            <a:endParaRPr lang="en-SG"/>
          </a:p>
        </p:txBody>
      </p:sp>
    </p:spTree>
    <p:extLst>
      <p:ext uri="{BB962C8B-B14F-4D97-AF65-F5344CB8AC3E}">
        <p14:creationId xmlns:p14="http://schemas.microsoft.com/office/powerpoint/2010/main" val="427629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548906-7A18-D78B-807F-85E7F95AAE15}"/>
              </a:ext>
            </a:extLst>
          </p:cNvPr>
          <p:cNvSpPr>
            <a:spLocks noGrp="1"/>
          </p:cNvSpPr>
          <p:nvPr>
            <p:ph type="dt" sz="half" idx="10"/>
          </p:nvPr>
        </p:nvSpPr>
        <p:spPr/>
        <p:txBody>
          <a:bodyPr/>
          <a:lstStyle/>
          <a:p>
            <a:fld id="{C510DB24-40A5-4B97-8283-2D660076A206}" type="datetimeFigureOut">
              <a:rPr lang="en-SG" smtClean="0"/>
              <a:t>21/3/2025</a:t>
            </a:fld>
            <a:endParaRPr lang="en-SG"/>
          </a:p>
        </p:txBody>
      </p:sp>
      <p:sp>
        <p:nvSpPr>
          <p:cNvPr id="3" name="Footer Placeholder 2">
            <a:extLst>
              <a:ext uri="{FF2B5EF4-FFF2-40B4-BE49-F238E27FC236}">
                <a16:creationId xmlns:a16="http://schemas.microsoft.com/office/drawing/2014/main" xmlns="" id="{39B42DFE-5DB2-2B2F-60F7-B321B15B2163}"/>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xmlns="" id="{A665284A-FF89-8DBF-7E10-1AF75E0BF5D3}"/>
              </a:ext>
            </a:extLst>
          </p:cNvPr>
          <p:cNvSpPr>
            <a:spLocks noGrp="1"/>
          </p:cNvSpPr>
          <p:nvPr>
            <p:ph type="sldNum" sz="quarter" idx="12"/>
          </p:nvPr>
        </p:nvSpPr>
        <p:spPr/>
        <p:txBody>
          <a:bodyPr/>
          <a:lstStyle/>
          <a:p>
            <a:fld id="{EEE080E2-103A-4FE3-B2B2-1BC5739BB428}" type="slidenum">
              <a:rPr lang="en-SG" smtClean="0"/>
              <a:t>‹#›</a:t>
            </a:fld>
            <a:endParaRPr lang="en-SG"/>
          </a:p>
        </p:txBody>
      </p:sp>
    </p:spTree>
    <p:extLst>
      <p:ext uri="{BB962C8B-B14F-4D97-AF65-F5344CB8AC3E}">
        <p14:creationId xmlns:p14="http://schemas.microsoft.com/office/powerpoint/2010/main" val="425797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549BFE-D564-B0D3-8F82-A7EC2ABE8BE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54765E0C-0950-01B7-53A4-61CF2B7B1B6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xmlns="" id="{158506D6-793E-10CE-2A92-5775A525E2E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F95D247-BAE5-F4E8-6B7E-92CD9DFEB62B}"/>
              </a:ext>
            </a:extLst>
          </p:cNvPr>
          <p:cNvSpPr>
            <a:spLocks noGrp="1"/>
          </p:cNvSpPr>
          <p:nvPr>
            <p:ph type="dt" sz="half" idx="10"/>
          </p:nvPr>
        </p:nvSpPr>
        <p:spPr/>
        <p:txBody>
          <a:bodyPr/>
          <a:lstStyle/>
          <a:p>
            <a:fld id="{C510DB24-40A5-4B97-8283-2D660076A206}" type="datetimeFigureOut">
              <a:rPr lang="en-SG" smtClean="0"/>
              <a:t>21/3/2025</a:t>
            </a:fld>
            <a:endParaRPr lang="en-SG"/>
          </a:p>
        </p:txBody>
      </p:sp>
      <p:sp>
        <p:nvSpPr>
          <p:cNvPr id="6" name="Footer Placeholder 5">
            <a:extLst>
              <a:ext uri="{FF2B5EF4-FFF2-40B4-BE49-F238E27FC236}">
                <a16:creationId xmlns:a16="http://schemas.microsoft.com/office/drawing/2014/main" xmlns="" id="{EEDD00C2-87F0-F64E-70E2-D3FB310A7C53}"/>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xmlns="" id="{2E6A6CD3-EB80-B7EE-DF28-F137D00F4189}"/>
              </a:ext>
            </a:extLst>
          </p:cNvPr>
          <p:cNvSpPr>
            <a:spLocks noGrp="1"/>
          </p:cNvSpPr>
          <p:nvPr>
            <p:ph type="sldNum" sz="quarter" idx="12"/>
          </p:nvPr>
        </p:nvSpPr>
        <p:spPr/>
        <p:txBody>
          <a:bodyPr/>
          <a:lstStyle/>
          <a:p>
            <a:fld id="{EEE080E2-103A-4FE3-B2B2-1BC5739BB428}" type="slidenum">
              <a:rPr lang="en-SG" smtClean="0"/>
              <a:t>‹#›</a:t>
            </a:fld>
            <a:endParaRPr lang="en-SG"/>
          </a:p>
        </p:txBody>
      </p:sp>
    </p:spTree>
    <p:extLst>
      <p:ext uri="{BB962C8B-B14F-4D97-AF65-F5344CB8AC3E}">
        <p14:creationId xmlns:p14="http://schemas.microsoft.com/office/powerpoint/2010/main" val="2741431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7D948A-7669-7435-11F6-D5C79E671A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xmlns="" id="{CCE7A22E-3E02-7CCF-197B-B0B63E3ED82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xmlns="" id="{EAE72CF2-523E-A914-C04B-3CA2771FBFE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2BFE68D-80A5-0005-E27D-0927DD057D3D}"/>
              </a:ext>
            </a:extLst>
          </p:cNvPr>
          <p:cNvSpPr>
            <a:spLocks noGrp="1"/>
          </p:cNvSpPr>
          <p:nvPr>
            <p:ph type="dt" sz="half" idx="10"/>
          </p:nvPr>
        </p:nvSpPr>
        <p:spPr/>
        <p:txBody>
          <a:bodyPr/>
          <a:lstStyle/>
          <a:p>
            <a:fld id="{C510DB24-40A5-4B97-8283-2D660076A206}" type="datetimeFigureOut">
              <a:rPr lang="en-SG" smtClean="0"/>
              <a:t>21/3/2025</a:t>
            </a:fld>
            <a:endParaRPr lang="en-SG"/>
          </a:p>
        </p:txBody>
      </p:sp>
      <p:sp>
        <p:nvSpPr>
          <p:cNvPr id="6" name="Footer Placeholder 5">
            <a:extLst>
              <a:ext uri="{FF2B5EF4-FFF2-40B4-BE49-F238E27FC236}">
                <a16:creationId xmlns:a16="http://schemas.microsoft.com/office/drawing/2014/main" xmlns="" id="{96D54BD9-1114-8B5F-852C-2B84FC43590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xmlns="" id="{4715F4A6-5C48-2C1D-9FB6-48022A05CE12}"/>
              </a:ext>
            </a:extLst>
          </p:cNvPr>
          <p:cNvSpPr>
            <a:spLocks noGrp="1"/>
          </p:cNvSpPr>
          <p:nvPr>
            <p:ph type="sldNum" sz="quarter" idx="12"/>
          </p:nvPr>
        </p:nvSpPr>
        <p:spPr/>
        <p:txBody>
          <a:bodyPr/>
          <a:lstStyle/>
          <a:p>
            <a:fld id="{EEE080E2-103A-4FE3-B2B2-1BC5739BB428}" type="slidenum">
              <a:rPr lang="en-SG" smtClean="0"/>
              <a:t>‹#›</a:t>
            </a:fld>
            <a:endParaRPr lang="en-SG"/>
          </a:p>
        </p:txBody>
      </p:sp>
    </p:spTree>
    <p:extLst>
      <p:ext uri="{BB962C8B-B14F-4D97-AF65-F5344CB8AC3E}">
        <p14:creationId xmlns:p14="http://schemas.microsoft.com/office/powerpoint/2010/main" val="139556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5716FB5-BAE2-5D59-AF28-B2DAA3AB8F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10DB24-40A5-4B97-8283-2D660076A206}" type="datetimeFigureOut">
              <a:rPr lang="en-SG" smtClean="0"/>
              <a:t>21/3/2025</a:t>
            </a:fld>
            <a:endParaRPr lang="en-SG"/>
          </a:p>
        </p:txBody>
      </p:sp>
      <p:sp>
        <p:nvSpPr>
          <p:cNvPr id="5" name="Footer Placeholder 4">
            <a:extLst>
              <a:ext uri="{FF2B5EF4-FFF2-40B4-BE49-F238E27FC236}">
                <a16:creationId xmlns:a16="http://schemas.microsoft.com/office/drawing/2014/main" xmlns="" id="{6EE21FA3-E179-D3BF-CF38-E0F15F135E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xmlns="" id="{6822006E-E59A-613E-32D7-A0FF81905D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E080E2-103A-4FE3-B2B2-1BC5739BB428}" type="slidenum">
              <a:rPr lang="en-SG" smtClean="0"/>
              <a:t>‹#›</a:t>
            </a:fld>
            <a:endParaRPr lang="en-SG"/>
          </a:p>
        </p:txBody>
      </p:sp>
      <p:pic>
        <p:nvPicPr>
          <p:cNvPr id="7" name="Picture 6" descr="A cartoon bee sitting on a flower bed&#10;&#10;AI-generated content may be incorrect.">
            <a:extLst>
              <a:ext uri="{FF2B5EF4-FFF2-40B4-BE49-F238E27FC236}">
                <a16:creationId xmlns:a16="http://schemas.microsoft.com/office/drawing/2014/main" xmlns="" id="{EDB463DC-35A2-8882-2BFC-453E27D9F07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Date Placeholder 3">
            <a:extLst>
              <a:ext uri="{FF2B5EF4-FFF2-40B4-BE49-F238E27FC236}">
                <a16:creationId xmlns:a16="http://schemas.microsoft.com/office/drawing/2014/main" xmlns="" id="{BCB30F67-D462-204B-9739-491F5747BC9D}"/>
              </a:ext>
            </a:extLst>
          </p:cNvPr>
          <p:cNvSpPr txBox="1">
            <a:spLocks/>
          </p:cNvSpPr>
          <p:nvPr userDrawn="1"/>
        </p:nvSpPr>
        <p:spPr>
          <a:xfrm>
            <a:off x="304800" y="4237567"/>
            <a:ext cx="1422400" cy="243417"/>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pPr/>
              <a:t>3/21/2025</a:t>
            </a:fld>
            <a:endParaRPr lang="en-US"/>
          </a:p>
        </p:txBody>
      </p:sp>
      <p:sp>
        <p:nvSpPr>
          <p:cNvPr id="9" name="Slide Number Placeholder 5">
            <a:extLst>
              <a:ext uri="{FF2B5EF4-FFF2-40B4-BE49-F238E27FC236}">
                <a16:creationId xmlns:a16="http://schemas.microsoft.com/office/drawing/2014/main" xmlns="" id="{C75FCC09-6541-BDE2-1EAE-3362D1920B5C}"/>
              </a:ext>
            </a:extLst>
          </p:cNvPr>
          <p:cNvSpPr txBox="1">
            <a:spLocks/>
          </p:cNvSpPr>
          <p:nvPr userDrawn="1"/>
        </p:nvSpPr>
        <p:spPr>
          <a:xfrm>
            <a:off x="4368800" y="4237567"/>
            <a:ext cx="1422400" cy="243417"/>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a:p>
        </p:txBody>
      </p:sp>
      <p:sp>
        <p:nvSpPr>
          <p:cNvPr id="10" name="TextBox 3">
            <a:extLst>
              <a:ext uri="{FF2B5EF4-FFF2-40B4-BE49-F238E27FC236}">
                <a16:creationId xmlns:a16="http://schemas.microsoft.com/office/drawing/2014/main" xmlns="" id="{C642F16C-1AC9-5281-4E21-2A09B0A06284}"/>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2" name="Picture 11">
            <a:extLst>
              <a:ext uri="{FF2B5EF4-FFF2-40B4-BE49-F238E27FC236}">
                <a16:creationId xmlns:a16="http://schemas.microsoft.com/office/drawing/2014/main" xmlns="" id="{35334A83-052A-EC5C-00E5-C0EEF3140CB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13" name="Picture 12">
            <a:extLst>
              <a:ext uri="{FF2B5EF4-FFF2-40B4-BE49-F238E27FC236}">
                <a16:creationId xmlns:a16="http://schemas.microsoft.com/office/drawing/2014/main" xmlns="" id="{040E40C2-0B28-4CC6-AE87-2D5F1CBF05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
        <p:nvSpPr>
          <p:cNvPr id="14" name="Date Placeholder 3">
            <a:extLst>
              <a:ext uri="{FF2B5EF4-FFF2-40B4-BE49-F238E27FC236}">
                <a16:creationId xmlns:a16="http://schemas.microsoft.com/office/drawing/2014/main" xmlns="" id="{3925F271-DAF7-ED0A-F975-094D39883013}"/>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z="800" smtClean="0"/>
              <a:pPr/>
              <a:t>3/21/2025</a:t>
            </a:fld>
            <a:endParaRPr lang="en-US" sz="800"/>
          </a:p>
        </p:txBody>
      </p:sp>
      <p:sp>
        <p:nvSpPr>
          <p:cNvPr id="15" name="Slide Number Placeholder 5">
            <a:extLst>
              <a:ext uri="{FF2B5EF4-FFF2-40B4-BE49-F238E27FC236}">
                <a16:creationId xmlns:a16="http://schemas.microsoft.com/office/drawing/2014/main" xmlns="" id="{450B5647-DC9E-BCF9-AE7E-4F669CCADB72}"/>
              </a:ext>
            </a:extLst>
          </p:cNvPr>
          <p:cNvSpPr txBox="1">
            <a:spLocks/>
          </p:cNvSpPr>
          <p:nvPr userDrawn="1"/>
        </p:nvSpPr>
        <p:spPr>
          <a:xfrm>
            <a:off x="4368800" y="4237568"/>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00" smtClean="0"/>
              <a:pPr/>
              <a:t>‹#›</a:t>
            </a:fld>
            <a:endParaRPr lang="en-US" sz="800"/>
          </a:p>
        </p:txBody>
      </p:sp>
      <p:pic>
        <p:nvPicPr>
          <p:cNvPr id="16" name="Picture 6">
            <a:extLst>
              <a:ext uri="{FF2B5EF4-FFF2-40B4-BE49-F238E27FC236}">
                <a16:creationId xmlns:a16="http://schemas.microsoft.com/office/drawing/2014/main" xmlns="" id="{A11934EA-CC4F-432D-7C11-777E46A75888}"/>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7" name="Picture 6">
            <a:extLst>
              <a:ext uri="{FF2B5EF4-FFF2-40B4-BE49-F238E27FC236}">
                <a16:creationId xmlns:a16="http://schemas.microsoft.com/office/drawing/2014/main" xmlns="" id="{EF38568E-FCD7-C6FF-5690-13A61277E410}"/>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18" name="Picture 6">
            <a:extLst>
              <a:ext uri="{FF2B5EF4-FFF2-40B4-BE49-F238E27FC236}">
                <a16:creationId xmlns:a16="http://schemas.microsoft.com/office/drawing/2014/main" xmlns="" id="{0FE5F8D7-0C61-4FC0-2E33-7377D9285A19}"/>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19" name="Picture 6">
            <a:extLst>
              <a:ext uri="{FF2B5EF4-FFF2-40B4-BE49-F238E27FC236}">
                <a16:creationId xmlns:a16="http://schemas.microsoft.com/office/drawing/2014/main" xmlns="" id="{E42B19D7-9D96-BF09-D9E0-CE0861E6326C}"/>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0" name="Picture 6">
            <a:extLst>
              <a:ext uri="{FF2B5EF4-FFF2-40B4-BE49-F238E27FC236}">
                <a16:creationId xmlns:a16="http://schemas.microsoft.com/office/drawing/2014/main" xmlns="" id="{A9DD4B24-58FB-4795-1554-1CD97B4D8E32}"/>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1" name="Picture 6">
            <a:extLst>
              <a:ext uri="{FF2B5EF4-FFF2-40B4-BE49-F238E27FC236}">
                <a16:creationId xmlns:a16="http://schemas.microsoft.com/office/drawing/2014/main" xmlns="" id="{246DB9CF-F027-91FC-B339-49BC1C88C0D7}"/>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2" name="Picture 6">
            <a:extLst>
              <a:ext uri="{FF2B5EF4-FFF2-40B4-BE49-F238E27FC236}">
                <a16:creationId xmlns:a16="http://schemas.microsoft.com/office/drawing/2014/main" xmlns="" id="{C6E2A4DE-BF63-4706-845A-98607C4F735B}"/>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3" name="Picture 6">
            <a:extLst>
              <a:ext uri="{FF2B5EF4-FFF2-40B4-BE49-F238E27FC236}">
                <a16:creationId xmlns:a16="http://schemas.microsoft.com/office/drawing/2014/main" xmlns="" id="{7E4B3792-AC63-941C-D159-27287202464C}"/>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2011141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5716FB5-BAE2-5D59-AF28-B2DAA3AB8F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510DB24-40A5-4B97-8283-2D660076A206}" type="datetimeFigureOut">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xmlns="" id="{6EE21FA3-E179-D3BF-CF38-E0F15F135E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xmlns="" id="{6822006E-E59A-613E-32D7-A0FF81905D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E080E2-103A-4FE3-B2B2-1BC5739BB428}" type="slidenum">
              <a:rPr kumimoji="0" lang="en-SG"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SG"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7" name="Picture 6" descr="A cartoon bee sitting on a flower bed&#10;&#10;AI-generated content may be incorrect.">
            <a:extLst>
              <a:ext uri="{FF2B5EF4-FFF2-40B4-BE49-F238E27FC236}">
                <a16:creationId xmlns:a16="http://schemas.microsoft.com/office/drawing/2014/main" xmlns="" id="{EDB463DC-35A2-8882-2BFC-453E27D9F07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Date Placeholder 3">
            <a:extLst>
              <a:ext uri="{FF2B5EF4-FFF2-40B4-BE49-F238E27FC236}">
                <a16:creationId xmlns:a16="http://schemas.microsoft.com/office/drawing/2014/main" xmlns="" id="{BCB30F67-D462-204B-9739-491F5747BC9D}"/>
              </a:ext>
            </a:extLst>
          </p:cNvPr>
          <p:cNvSpPr txBox="1">
            <a:spLocks/>
          </p:cNvSpPr>
          <p:nvPr userDrawn="1"/>
        </p:nvSpPr>
        <p:spPr>
          <a:xfrm>
            <a:off x="304800" y="4237567"/>
            <a:ext cx="1422400" cy="243417"/>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3/21/2025</a:t>
            </a:fld>
            <a:endParaRPr kumimoji="0" lang="en-US" sz="800" b="0" i="0" u="none" strike="noStrike" kern="1200" cap="none" spc="0" normalizeH="0" baseline="0" noProof="0">
              <a:ln>
                <a:noFill/>
              </a:ln>
              <a:solidFill>
                <a:prstClr val="black">
                  <a:tint val="75000"/>
                </a:prstClr>
              </a:solidFill>
              <a:effectLst/>
              <a:uLnTx/>
              <a:uFillTx/>
              <a:latin typeface="Aptos" panose="02110004020202020204"/>
              <a:ea typeface="+mn-ea"/>
              <a:cs typeface="+mn-cs"/>
            </a:endParaRPr>
          </a:p>
        </p:txBody>
      </p:sp>
      <p:sp>
        <p:nvSpPr>
          <p:cNvPr id="9" name="Slide Number Placeholder 5">
            <a:extLst>
              <a:ext uri="{FF2B5EF4-FFF2-40B4-BE49-F238E27FC236}">
                <a16:creationId xmlns:a16="http://schemas.microsoft.com/office/drawing/2014/main" xmlns="" id="{C75FCC09-6541-BDE2-1EAE-3362D1920B5C}"/>
              </a:ext>
            </a:extLst>
          </p:cNvPr>
          <p:cNvSpPr txBox="1">
            <a:spLocks/>
          </p:cNvSpPr>
          <p:nvPr userDrawn="1"/>
        </p:nvSpPr>
        <p:spPr>
          <a:xfrm>
            <a:off x="4368800" y="4237567"/>
            <a:ext cx="1422400" cy="243417"/>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Aptos" panose="02110004020202020204"/>
              <a:ea typeface="+mn-ea"/>
              <a:cs typeface="+mn-cs"/>
            </a:endParaRPr>
          </a:p>
        </p:txBody>
      </p:sp>
      <p:sp>
        <p:nvSpPr>
          <p:cNvPr id="10" name="TextBox 3">
            <a:extLst>
              <a:ext uri="{FF2B5EF4-FFF2-40B4-BE49-F238E27FC236}">
                <a16:creationId xmlns:a16="http://schemas.microsoft.com/office/drawing/2014/main" xmlns="" id="{C642F16C-1AC9-5281-4E21-2A09B0A06284}"/>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2" name="Picture 11">
            <a:extLst>
              <a:ext uri="{FF2B5EF4-FFF2-40B4-BE49-F238E27FC236}">
                <a16:creationId xmlns:a16="http://schemas.microsoft.com/office/drawing/2014/main" xmlns="" id="{35334A83-052A-EC5C-00E5-C0EEF3140CB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13" name="Picture 12">
            <a:extLst>
              <a:ext uri="{FF2B5EF4-FFF2-40B4-BE49-F238E27FC236}">
                <a16:creationId xmlns:a16="http://schemas.microsoft.com/office/drawing/2014/main" xmlns="" id="{040E40C2-0B28-4CC6-AE87-2D5F1CBF05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
        <p:nvSpPr>
          <p:cNvPr id="14" name="Date Placeholder 3">
            <a:extLst>
              <a:ext uri="{FF2B5EF4-FFF2-40B4-BE49-F238E27FC236}">
                <a16:creationId xmlns:a16="http://schemas.microsoft.com/office/drawing/2014/main" xmlns="" id="{3925F271-DAF7-ED0A-F975-094D39883013}"/>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3/21/2025</a:t>
            </a:fld>
            <a:endParaRPr kumimoji="0" lang="en-US" sz="800" b="0" i="0" u="none" strike="noStrike" kern="1200" cap="none" spc="0" normalizeH="0" baseline="0" noProof="0">
              <a:ln>
                <a:noFill/>
              </a:ln>
              <a:solidFill>
                <a:prstClr val="black">
                  <a:tint val="75000"/>
                </a:prstClr>
              </a:solidFill>
              <a:effectLst/>
              <a:uLnTx/>
              <a:uFillTx/>
              <a:latin typeface="Aptos" panose="02110004020202020204"/>
              <a:ea typeface="+mn-ea"/>
              <a:cs typeface="+mn-cs"/>
            </a:endParaRPr>
          </a:p>
        </p:txBody>
      </p:sp>
      <p:sp>
        <p:nvSpPr>
          <p:cNvPr id="15" name="Slide Number Placeholder 5">
            <a:extLst>
              <a:ext uri="{FF2B5EF4-FFF2-40B4-BE49-F238E27FC236}">
                <a16:creationId xmlns:a16="http://schemas.microsoft.com/office/drawing/2014/main" xmlns="" id="{450B5647-DC9E-BCF9-AE7E-4F669CCADB72}"/>
              </a:ext>
            </a:extLst>
          </p:cNvPr>
          <p:cNvSpPr txBox="1">
            <a:spLocks/>
          </p:cNvSpPr>
          <p:nvPr userDrawn="1"/>
        </p:nvSpPr>
        <p:spPr>
          <a:xfrm>
            <a:off x="4368800" y="4237568"/>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Aptos" panose="02110004020202020204"/>
              <a:ea typeface="+mn-ea"/>
              <a:cs typeface="+mn-cs"/>
            </a:endParaRPr>
          </a:p>
        </p:txBody>
      </p:sp>
      <p:pic>
        <p:nvPicPr>
          <p:cNvPr id="16" name="Picture 6">
            <a:extLst>
              <a:ext uri="{FF2B5EF4-FFF2-40B4-BE49-F238E27FC236}">
                <a16:creationId xmlns:a16="http://schemas.microsoft.com/office/drawing/2014/main" xmlns="" id="{A11934EA-CC4F-432D-7C11-777E46A75888}"/>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7" name="Picture 6">
            <a:extLst>
              <a:ext uri="{FF2B5EF4-FFF2-40B4-BE49-F238E27FC236}">
                <a16:creationId xmlns:a16="http://schemas.microsoft.com/office/drawing/2014/main" xmlns="" id="{EF38568E-FCD7-C6FF-5690-13A61277E410}"/>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18" name="Picture 6">
            <a:extLst>
              <a:ext uri="{FF2B5EF4-FFF2-40B4-BE49-F238E27FC236}">
                <a16:creationId xmlns:a16="http://schemas.microsoft.com/office/drawing/2014/main" xmlns="" id="{0FE5F8D7-0C61-4FC0-2E33-7377D9285A19}"/>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19" name="Picture 6">
            <a:extLst>
              <a:ext uri="{FF2B5EF4-FFF2-40B4-BE49-F238E27FC236}">
                <a16:creationId xmlns:a16="http://schemas.microsoft.com/office/drawing/2014/main" xmlns="" id="{E42B19D7-9D96-BF09-D9E0-CE0861E6326C}"/>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0" name="Picture 6">
            <a:extLst>
              <a:ext uri="{FF2B5EF4-FFF2-40B4-BE49-F238E27FC236}">
                <a16:creationId xmlns:a16="http://schemas.microsoft.com/office/drawing/2014/main" xmlns="" id="{A9DD4B24-58FB-4795-1554-1CD97B4D8E32}"/>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1" name="Picture 6">
            <a:extLst>
              <a:ext uri="{FF2B5EF4-FFF2-40B4-BE49-F238E27FC236}">
                <a16:creationId xmlns:a16="http://schemas.microsoft.com/office/drawing/2014/main" xmlns="" id="{246DB9CF-F027-91FC-B339-49BC1C88C0D7}"/>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2" name="Picture 6">
            <a:extLst>
              <a:ext uri="{FF2B5EF4-FFF2-40B4-BE49-F238E27FC236}">
                <a16:creationId xmlns:a16="http://schemas.microsoft.com/office/drawing/2014/main" xmlns="" id="{C6E2A4DE-BF63-4706-845A-98607C4F735B}"/>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3" name="Picture 6">
            <a:extLst>
              <a:ext uri="{FF2B5EF4-FFF2-40B4-BE49-F238E27FC236}">
                <a16:creationId xmlns:a16="http://schemas.microsoft.com/office/drawing/2014/main" xmlns="" id="{7E4B3792-AC63-941C-D159-27287202464C}"/>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8177975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289E699A-1E8F-F1D3-C689-5A12375E364F}"/>
              </a:ext>
            </a:extLst>
          </p:cNvPr>
          <p:cNvPicPr>
            <a:picLocks noChangeAspect="1"/>
          </p:cNvPicPr>
          <p:nvPr/>
        </p:nvPicPr>
        <p:blipFill>
          <a:blip r:embed="rId2"/>
          <a:stretch>
            <a:fillRect/>
          </a:stretch>
        </p:blipFill>
        <p:spPr>
          <a:xfrm>
            <a:off x="5401316" y="402009"/>
            <a:ext cx="2532530" cy="719414"/>
          </a:xfrm>
          <a:prstGeom prst="rect">
            <a:avLst/>
          </a:prstGeom>
        </p:spPr>
      </p:pic>
      <p:pic>
        <p:nvPicPr>
          <p:cNvPr id="20" name="Picture 19">
            <a:extLst>
              <a:ext uri="{FF2B5EF4-FFF2-40B4-BE49-F238E27FC236}">
                <a16:creationId xmlns:a16="http://schemas.microsoft.com/office/drawing/2014/main" xmlns="" id="{6BD2614F-7B44-EC59-F2F4-85C60D506910}"/>
              </a:ext>
            </a:extLst>
          </p:cNvPr>
          <p:cNvPicPr>
            <a:picLocks noChangeAspect="1"/>
          </p:cNvPicPr>
          <p:nvPr/>
        </p:nvPicPr>
        <p:blipFill>
          <a:blip r:embed="rId3"/>
          <a:stretch>
            <a:fillRect/>
          </a:stretch>
        </p:blipFill>
        <p:spPr>
          <a:xfrm>
            <a:off x="3862142" y="894503"/>
            <a:ext cx="6522830" cy="2167124"/>
          </a:xfrm>
          <a:prstGeom prst="rect">
            <a:avLst/>
          </a:prstGeom>
        </p:spPr>
      </p:pic>
      <p:pic>
        <p:nvPicPr>
          <p:cNvPr id="25" name="Picture 24">
            <a:extLst>
              <a:ext uri="{FF2B5EF4-FFF2-40B4-BE49-F238E27FC236}">
                <a16:creationId xmlns:a16="http://schemas.microsoft.com/office/drawing/2014/main" xmlns="" id="{25806E8E-21AF-EE1B-30EA-B9DF3DC39DBE}"/>
              </a:ext>
            </a:extLst>
          </p:cNvPr>
          <p:cNvPicPr>
            <a:picLocks noChangeAspect="1"/>
          </p:cNvPicPr>
          <p:nvPr/>
        </p:nvPicPr>
        <p:blipFill>
          <a:blip r:embed="rId4"/>
          <a:stretch>
            <a:fillRect/>
          </a:stretch>
        </p:blipFill>
        <p:spPr>
          <a:xfrm>
            <a:off x="3384884" y="2289968"/>
            <a:ext cx="8807116" cy="2111868"/>
          </a:xfrm>
          <a:prstGeom prst="rect">
            <a:avLst/>
          </a:prstGeom>
        </p:spPr>
      </p:pic>
      <p:sp>
        <p:nvSpPr>
          <p:cNvPr id="26" name="TextBox 25">
            <a:extLst>
              <a:ext uri="{FF2B5EF4-FFF2-40B4-BE49-F238E27FC236}">
                <a16:creationId xmlns:a16="http://schemas.microsoft.com/office/drawing/2014/main" xmlns="" id="{D337F4CD-EB18-4914-4890-ED16A79A9E4C}"/>
              </a:ext>
            </a:extLst>
          </p:cNvPr>
          <p:cNvSpPr txBox="1"/>
          <p:nvPr/>
        </p:nvSpPr>
        <p:spPr>
          <a:xfrm>
            <a:off x="6667581" y="3767601"/>
            <a:ext cx="3460832" cy="430887"/>
          </a:xfrm>
          <a:prstGeom prst="rect">
            <a:avLst/>
          </a:prstGeom>
          <a:noFill/>
        </p:spPr>
        <p:txBody>
          <a:bodyPr wrap="square" rtlCol="0">
            <a:spAutoFit/>
          </a:bodyPr>
          <a:lstStyle/>
          <a:p>
            <a:r>
              <a:rPr lang="vi-VN" sz="2200" b="1" dirty="0">
                <a:latin typeface="#9Slide03 IcielSamsung Sharp Bo" pitchFamily="2" charset="0"/>
                <a:ea typeface="#9Slide03 IcielSamsung Sharp Bo" pitchFamily="2" charset="0"/>
                <a:cs typeface="#9Slide03 IcielSamsung Sharp Bo" pitchFamily="2" charset="0"/>
              </a:rPr>
              <a:t>(Tiết 7 – trang 78)</a:t>
            </a:r>
            <a:endParaRPr lang="en-SG" sz="2200" b="1" dirty="0">
              <a:latin typeface="#9Slide03 IcielSamsung Sharp Bo" pitchFamily="2" charset="0"/>
              <a:ea typeface="#9Slide03 IcielSamsung Sharp Bo" pitchFamily="2" charset="0"/>
              <a:cs typeface="#9Slide03 IcielSamsung Sharp Bo" pitchFamily="2" charset="0"/>
            </a:endParaRPr>
          </a:p>
        </p:txBody>
      </p:sp>
      <p:sp>
        <p:nvSpPr>
          <p:cNvPr id="2" name="Rounded Rectangle 1"/>
          <p:cNvSpPr/>
          <p:nvPr/>
        </p:nvSpPr>
        <p:spPr>
          <a:xfrm>
            <a:off x="93306" y="5837568"/>
            <a:ext cx="5234473" cy="6624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C000"/>
                </a:solidFill>
              </a:rPr>
              <a:t>Giáo</a:t>
            </a:r>
            <a:r>
              <a:rPr lang="en-US" sz="2800" b="1" dirty="0" smtClean="0">
                <a:solidFill>
                  <a:srgbClr val="FFC000"/>
                </a:solidFill>
              </a:rPr>
              <a:t> </a:t>
            </a:r>
            <a:r>
              <a:rPr lang="en-US" sz="2800" b="1" dirty="0" err="1" smtClean="0">
                <a:solidFill>
                  <a:srgbClr val="FFC000"/>
                </a:solidFill>
              </a:rPr>
              <a:t>viên</a:t>
            </a:r>
            <a:r>
              <a:rPr lang="en-US" sz="2800" b="1" dirty="0" smtClean="0">
                <a:solidFill>
                  <a:srgbClr val="FFC000"/>
                </a:solidFill>
              </a:rPr>
              <a:t>: </a:t>
            </a:r>
            <a:r>
              <a:rPr lang="en-US" sz="2800" b="1" dirty="0" err="1" smtClean="0">
                <a:solidFill>
                  <a:srgbClr val="FFC000"/>
                </a:solidFill>
              </a:rPr>
              <a:t>Phạm</a:t>
            </a:r>
            <a:r>
              <a:rPr lang="en-US" sz="2800" b="1" dirty="0" smtClean="0">
                <a:solidFill>
                  <a:srgbClr val="FFC000"/>
                </a:solidFill>
              </a:rPr>
              <a:t> </a:t>
            </a:r>
            <a:r>
              <a:rPr lang="en-US" sz="2800" b="1" dirty="0" err="1" smtClean="0">
                <a:solidFill>
                  <a:srgbClr val="FFC000"/>
                </a:solidFill>
              </a:rPr>
              <a:t>Thị</a:t>
            </a:r>
            <a:r>
              <a:rPr lang="en-US" sz="2800" b="1" dirty="0">
                <a:solidFill>
                  <a:srgbClr val="FFC000"/>
                </a:solidFill>
              </a:rPr>
              <a:t> </a:t>
            </a:r>
            <a:r>
              <a:rPr lang="en-US" sz="2800" b="1" dirty="0" err="1" smtClean="0">
                <a:solidFill>
                  <a:srgbClr val="FFC000"/>
                </a:solidFill>
              </a:rPr>
              <a:t>Thanh</a:t>
            </a:r>
            <a:r>
              <a:rPr lang="en-US" sz="2800" b="1" dirty="0" smtClean="0">
                <a:solidFill>
                  <a:srgbClr val="FFC000"/>
                </a:solidFill>
              </a:rPr>
              <a:t> </a:t>
            </a:r>
            <a:endParaRPr lang="en-US" sz="2800" b="1" dirty="0">
              <a:solidFill>
                <a:srgbClr val="FFC000"/>
              </a:solidFill>
            </a:endParaRPr>
          </a:p>
        </p:txBody>
      </p:sp>
    </p:spTree>
    <p:extLst>
      <p:ext uri="{BB962C8B-B14F-4D97-AF65-F5344CB8AC3E}">
        <p14:creationId xmlns:p14="http://schemas.microsoft.com/office/powerpoint/2010/main" val="16400638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4180FC4-C327-3389-F82E-5AA410B0DDA3}"/>
            </a:ext>
          </a:extLst>
        </p:cNvPr>
        <p:cNvGrpSpPr/>
        <p:nvPr/>
      </p:nvGrpSpPr>
      <p:grpSpPr>
        <a:xfrm>
          <a:off x="0" y="0"/>
          <a:ext cx="0" cy="0"/>
          <a:chOff x="0" y="0"/>
          <a:chExt cx="0" cy="0"/>
        </a:xfrm>
      </p:grpSpPr>
      <p:sp>
        <p:nvSpPr>
          <p:cNvPr id="4" name="Rounded Rectangle 6">
            <a:extLst>
              <a:ext uri="{FF2B5EF4-FFF2-40B4-BE49-F238E27FC236}">
                <a16:creationId xmlns:a16="http://schemas.microsoft.com/office/drawing/2014/main" xmlns="" id="{21AD033D-C047-9696-F44B-125D8B71F58F}"/>
              </a:ext>
            </a:extLst>
          </p:cNvPr>
          <p:cNvSpPr/>
          <p:nvPr/>
        </p:nvSpPr>
        <p:spPr>
          <a:xfrm>
            <a:off x="740226" y="1687911"/>
            <a:ext cx="10711543" cy="4696473"/>
          </a:xfrm>
          <a:prstGeom prst="roundRect">
            <a:avLst/>
          </a:prstGeom>
          <a:solidFill>
            <a:schemeClr val="bg1"/>
          </a:solidFill>
          <a:ln w="3810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xmlns="" id="{5ACCDA77-5AB4-5620-D190-5C185201C0EC}"/>
              </a:ext>
            </a:extLst>
          </p:cNvPr>
          <p:cNvSpPr/>
          <p:nvPr/>
        </p:nvSpPr>
        <p:spPr>
          <a:xfrm>
            <a:off x="239486" y="213210"/>
            <a:ext cx="11440885" cy="1295400"/>
          </a:xfrm>
          <a:prstGeom prst="roundRect">
            <a:avLst/>
          </a:prstGeom>
          <a:solidFill>
            <a:schemeClr val="bg1"/>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Tìm câu đơn và câu ghép trong những câu dưới đây:a. Trên miệng chõ, bà đặt cái chậu sành, bên trong góc chậu, bà gác những lá mật.b. Mật lẫn sáp rỏ đều đều xuống chậu.c. Hơi nóng bốc nghi ngút, sáp bịt các lỗ mật chảy ra.d. Chậu mật trên bếp đầy dần.e. Mùi mật nóng hổi, thơm ngọt ngào bay ra ngoài.Xem thêm tại: https://loigiaihay.com/phan-2-danh-gia-giua-hoc-ki-ii-tiet-6-7-mua-mat-moi-trang-84-sgk-tieng-viet-lop-5-tap-2-ket-noi-tri-thuc-a165697.html</a:t>
            </a: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xmlns="" id="{D891E844-A3B1-70F7-5305-00EDC2C10188}"/>
              </a:ext>
            </a:extLst>
          </p:cNvPr>
          <p:cNvSpPr txBox="1"/>
          <p:nvPr/>
        </p:nvSpPr>
        <p:spPr>
          <a:xfrm>
            <a:off x="325890" y="326269"/>
            <a:ext cx="1126807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8. </a:t>
            </a:r>
            <a:r>
              <a:rPr kumimoji="0" lang="en-SG" sz="3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Dùng</a:t>
            </a:r>
            <a:r>
              <a:rPr kumimoji="0" lang="en-SG" sz="3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kết</a:t>
            </a:r>
            <a:r>
              <a:rPr kumimoji="0" lang="en-SG" sz="3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SG" sz="3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hoặc</a:t>
            </a:r>
            <a:r>
              <a:rPr kumimoji="0" lang="en-SG" sz="3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cặp</a:t>
            </a:r>
            <a:r>
              <a:rPr kumimoji="0" lang="en-SG" sz="3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kết</a:t>
            </a:r>
            <a:r>
              <a:rPr kumimoji="0" lang="en-SG" sz="3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SG" sz="3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để</a:t>
            </a:r>
            <a:r>
              <a:rPr kumimoji="0" lang="en-SG" sz="3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nối</a:t>
            </a:r>
            <a:r>
              <a:rPr kumimoji="0" lang="en-SG" sz="3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SG" sz="3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câu</a:t>
            </a:r>
            <a:r>
              <a:rPr kumimoji="0" lang="en-SG" sz="3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đơn</a:t>
            </a:r>
            <a:r>
              <a:rPr kumimoji="0" lang="en-SG" sz="3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dưới</a:t>
            </a:r>
            <a:r>
              <a:rPr kumimoji="0" lang="en-SG" sz="3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đây</a:t>
            </a:r>
            <a:r>
              <a:rPr kumimoji="0" lang="en-SG" sz="3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thành</a:t>
            </a:r>
            <a:r>
              <a:rPr kumimoji="0" lang="en-SG" sz="3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câu</a:t>
            </a:r>
            <a:r>
              <a:rPr kumimoji="0" lang="en-SG" sz="3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SG" sz="3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ghép</a:t>
            </a:r>
            <a:r>
              <a:rPr kumimoji="0" lang="en-SG" sz="3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vi-VN" sz="3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SG" sz="3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xmlns="" id="{6882938A-4B43-692C-3C68-88DAF95E660B}"/>
              </a:ext>
            </a:extLst>
          </p:cNvPr>
          <p:cNvSpPr txBox="1"/>
          <p:nvPr/>
        </p:nvSpPr>
        <p:spPr>
          <a:xfrm>
            <a:off x="1153887" y="2046514"/>
            <a:ext cx="9612084" cy="3970318"/>
          </a:xfrm>
          <a:prstGeom prst="rect">
            <a:avLst/>
          </a:prstGeom>
          <a:noFill/>
        </p:spPr>
        <p:txBody>
          <a:bodyPr wrap="square" rtlCol="0">
            <a:spAutoFit/>
          </a:bodyPr>
          <a:lstStyle/>
          <a:p>
            <a:pPr algn="just"/>
            <a:r>
              <a:rPr lang="vi-VN" sz="4200" dirty="0">
                <a:latin typeface="Tahoma" panose="020B0604030504040204" pitchFamily="34" charset="0"/>
                <a:ea typeface="Tahoma" panose="020B0604030504040204" pitchFamily="34" charset="0"/>
                <a:cs typeface="Tahoma" panose="020B0604030504040204" pitchFamily="34" charset="0"/>
              </a:rPr>
              <a:t>- Canh lá mật là cách lấy mật ngày xưa </a:t>
            </a:r>
            <a:r>
              <a:rPr lang="vi-VN" sz="4200" b="1" dirty="0">
                <a:solidFill>
                  <a:srgbClr val="C00000"/>
                </a:solidFill>
                <a:latin typeface="Tahoma" panose="020B0604030504040204" pitchFamily="34" charset="0"/>
                <a:ea typeface="Tahoma" panose="020B0604030504040204" pitchFamily="34" charset="0"/>
                <a:cs typeface="Tahoma" panose="020B0604030504040204" pitchFamily="34" charset="0"/>
              </a:rPr>
              <a:t>còn</a:t>
            </a:r>
            <a:r>
              <a:rPr lang="vi-VN" sz="4200" dirty="0">
                <a:latin typeface="Tahoma" panose="020B0604030504040204" pitchFamily="34" charset="0"/>
                <a:ea typeface="Tahoma" panose="020B0604030504040204" pitchFamily="34" charset="0"/>
                <a:cs typeface="Tahoma" panose="020B0604030504040204" pitchFamily="34" charset="0"/>
              </a:rPr>
              <a:t> cách lấy mặt phổ biến hiện nay là vắt tay hoặc quay lá mật.</a:t>
            </a:r>
          </a:p>
          <a:p>
            <a:pPr algn="just"/>
            <a:r>
              <a:rPr lang="vi-VN" sz="4200" dirty="0">
                <a:latin typeface="Tahoma" panose="020B0604030504040204" pitchFamily="34" charset="0"/>
                <a:ea typeface="Tahoma" panose="020B0604030504040204" pitchFamily="34" charset="0"/>
                <a:cs typeface="Tahoma" panose="020B0604030504040204" pitchFamily="34" charset="0"/>
              </a:rPr>
              <a:t>- </a:t>
            </a:r>
            <a:r>
              <a:rPr lang="vi-VN" sz="4200" b="1" dirty="0">
                <a:solidFill>
                  <a:srgbClr val="C00000"/>
                </a:solidFill>
                <a:latin typeface="Tahoma" panose="020B0604030504040204" pitchFamily="34" charset="0"/>
                <a:ea typeface="Tahoma" panose="020B0604030504040204" pitchFamily="34" charset="0"/>
                <a:cs typeface="Tahoma" panose="020B0604030504040204" pitchFamily="34" charset="0"/>
              </a:rPr>
              <a:t>Vì</a:t>
            </a:r>
            <a:r>
              <a:rPr lang="vi-VN" sz="4200" dirty="0">
                <a:latin typeface="Tahoma" panose="020B0604030504040204" pitchFamily="34" charset="0"/>
                <a:ea typeface="Tahoma" panose="020B0604030504040204" pitchFamily="34" charset="0"/>
                <a:cs typeface="Tahoma" panose="020B0604030504040204" pitchFamily="34" charset="0"/>
              </a:rPr>
              <a:t> mật có thể đổi lấy đồ dùng cần thiết cho sinh hoạt hằng ngày </a:t>
            </a:r>
            <a:r>
              <a:rPr lang="vi-VN" sz="4200" b="1" dirty="0">
                <a:solidFill>
                  <a:srgbClr val="C00000"/>
                </a:solidFill>
                <a:latin typeface="Tahoma" panose="020B0604030504040204" pitchFamily="34" charset="0"/>
                <a:ea typeface="Tahoma" panose="020B0604030504040204" pitchFamily="34" charset="0"/>
                <a:cs typeface="Tahoma" panose="020B0604030504040204" pitchFamily="34" charset="0"/>
              </a:rPr>
              <a:t>nên</a:t>
            </a:r>
            <a:r>
              <a:rPr lang="vi-VN" sz="4200" dirty="0">
                <a:latin typeface="Tahoma" panose="020B0604030504040204" pitchFamily="34" charset="0"/>
                <a:ea typeface="Tahoma" panose="020B0604030504040204" pitchFamily="34" charset="0"/>
                <a:cs typeface="Tahoma" panose="020B0604030504040204" pitchFamily="34" charset="0"/>
              </a:rPr>
              <a:t> ba bà cháu rất vui khi được mùa mật.</a:t>
            </a:r>
            <a:endParaRPr lang="en-SG" sz="4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362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A19289A-D66F-C5D6-D282-9377E6BB3F8D}"/>
            </a:ext>
          </a:extLst>
        </p:cNvPr>
        <p:cNvGrpSpPr/>
        <p:nvPr/>
      </p:nvGrpSpPr>
      <p:grpSpPr>
        <a:xfrm>
          <a:off x="0" y="0"/>
          <a:ext cx="0" cy="0"/>
          <a:chOff x="0" y="0"/>
          <a:chExt cx="0" cy="0"/>
        </a:xfrm>
      </p:grpSpPr>
      <p:sp>
        <p:nvSpPr>
          <p:cNvPr id="4" name="Rounded Rectangle 6">
            <a:extLst>
              <a:ext uri="{FF2B5EF4-FFF2-40B4-BE49-F238E27FC236}">
                <a16:creationId xmlns:a16="http://schemas.microsoft.com/office/drawing/2014/main" xmlns="" id="{B9BCA169-CC9C-B868-8227-D817172C0282}"/>
              </a:ext>
            </a:extLst>
          </p:cNvPr>
          <p:cNvSpPr/>
          <p:nvPr/>
        </p:nvSpPr>
        <p:spPr>
          <a:xfrm>
            <a:off x="598034" y="1610783"/>
            <a:ext cx="10853738" cy="4696473"/>
          </a:xfrm>
          <a:prstGeom prst="roundRect">
            <a:avLst/>
          </a:prstGeom>
          <a:solidFill>
            <a:schemeClr val="bg1"/>
          </a:solidFill>
          <a:ln w="3810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xmlns="" id="{FAA59BA8-4C46-88AC-D882-C9A28625AFEA}"/>
              </a:ext>
            </a:extLst>
          </p:cNvPr>
          <p:cNvSpPr/>
          <p:nvPr/>
        </p:nvSpPr>
        <p:spPr>
          <a:xfrm>
            <a:off x="734616" y="258854"/>
            <a:ext cx="10722768" cy="1295400"/>
          </a:xfrm>
          <a:prstGeom prst="roundRect">
            <a:avLst/>
          </a:prstGeom>
          <a:solidFill>
            <a:schemeClr val="bg1"/>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Tìm câu đơn và câu ghép trong những câu dưới đây:a. Trên miệng chõ, bà đặt cái chậu sành, bên trong góc chậu, bà gác những lá mật.b. Mật lẫn sáp rỏ đều đều xuống chậu.c. Hơi nóng bốc nghi ngút, sáp bịt các lỗ mật chảy ra.d. Chậu mật trên bếp đầy dần.e. Mùi mật nóng hổi, thơm ngọt ngào bay ra ngoài.Xem thêm tại: https://loigiaihay.com/phan-2-danh-gia-giua-hoc-ki-ii-tiet-6-7-mua-mat-moi-trang-84-sgk-tieng-viet-lop-5-tap-2-ket-noi-tri-thuc-a165697.html</a:t>
            </a: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xmlns="" id="{321F6E59-A276-01AD-BBC8-8B4CF6DF7866}"/>
              </a:ext>
            </a:extLst>
          </p:cNvPr>
          <p:cNvSpPr txBox="1"/>
          <p:nvPr/>
        </p:nvSpPr>
        <p:spPr>
          <a:xfrm>
            <a:off x="369434" y="259079"/>
            <a:ext cx="11082338" cy="1323439"/>
          </a:xfrm>
          <a:prstGeom prst="rect">
            <a:avLst/>
          </a:prstGeom>
          <a:noFill/>
        </p:spPr>
        <p:txBody>
          <a:bodyPr wrap="square">
            <a:spAutoFit/>
          </a:bodyPr>
          <a:lstStyle/>
          <a:p>
            <a:pPr lvl="0" algn="ctr"/>
            <a:r>
              <a:rPr lang="vi-VN" sz="4000" b="1" dirty="0">
                <a:solidFill>
                  <a:srgbClr val="C00000"/>
                </a:solidFill>
                <a:latin typeface="Tahoma" panose="020B0604030504040204" pitchFamily="34" charset="0"/>
                <a:ea typeface="Tahoma" panose="020B0604030504040204" pitchFamily="34" charset="0"/>
                <a:cs typeface="Tahoma" panose="020B0604030504040204" pitchFamily="34" charset="0"/>
              </a:rPr>
              <a:t>9.Trong đoạn dưới đây, từ ngữ thay thế nào có tác dụng liên kết câu? </a:t>
            </a:r>
            <a:endParaRPr kumimoji="0" lang="en-SG" sz="4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xmlns="" id="{F295DF44-F22E-72FF-D39C-1A5E88C22C2B}"/>
              </a:ext>
            </a:extLst>
          </p:cNvPr>
          <p:cNvSpPr txBox="1"/>
          <p:nvPr/>
        </p:nvSpPr>
        <p:spPr>
          <a:xfrm>
            <a:off x="871198" y="2200229"/>
            <a:ext cx="10363199" cy="3046988"/>
          </a:xfrm>
          <a:prstGeom prst="rect">
            <a:avLst/>
          </a:prstGeom>
          <a:noFill/>
        </p:spPr>
        <p:txBody>
          <a:bodyPr wrap="square" rtlCol="0">
            <a:spAutoFit/>
          </a:bodyPr>
          <a:lstStyle/>
          <a:p>
            <a:pPr lvl="0" algn="just"/>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Khi bánh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đã</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vớt</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ra</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đầy</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mâm</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bà</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ghé</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đầu</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ra</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cửa</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gọi</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gia</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đình</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bác</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thợ</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gỗ</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hàng</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xóm</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Bà</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mời</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họ</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sang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nếm</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dirty="0">
                <a:solidFill>
                  <a:prstClr val="black"/>
                </a:solidFill>
                <a:latin typeface="Tahoma" panose="020B0604030504040204" pitchFamily="34" charset="0"/>
                <a:ea typeface="Tahoma" panose="020B0604030504040204" pitchFamily="34" charset="0"/>
                <a:cs typeface="Tahoma" panose="020B0604030504040204" pitchFamily="34" charset="0"/>
              </a:rPr>
              <a:t>mậ</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mới</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ăn</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bánh,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mừng</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dirty="0" err="1">
                <a:solidFill>
                  <a:prstClr val="black"/>
                </a:solidFill>
                <a:latin typeface="Tahoma" panose="020B0604030504040204" pitchFamily="34" charset="0"/>
                <a:ea typeface="Tahoma" panose="020B0604030504040204" pitchFamily="34" charset="0"/>
                <a:cs typeface="Tahoma" panose="020B0604030504040204" pitchFamily="34" charset="0"/>
              </a:rPr>
              <a:t>mùa</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dirty="0">
                <a:solidFill>
                  <a:prstClr val="black"/>
                </a:solidFill>
                <a:latin typeface="Tahoma" panose="020B0604030504040204" pitchFamily="34" charset="0"/>
                <a:ea typeface="Tahoma" panose="020B0604030504040204" pitchFamily="34" charset="0"/>
                <a:cs typeface="Tahoma" panose="020B0604030504040204" pitchFamily="34" charset="0"/>
              </a:rPr>
              <a:t>mậ</a:t>
            </a:r>
            <a:r>
              <a:rPr lang="en-SG" sz="4800" dirty="0">
                <a:solidFill>
                  <a:prstClr val="black"/>
                </a:solidFill>
                <a:latin typeface="Tahoma" panose="020B0604030504040204" pitchFamily="34" charset="0"/>
                <a:ea typeface="Tahoma" panose="020B0604030504040204" pitchFamily="34" charset="0"/>
                <a:cs typeface="Tahoma" panose="020B0604030504040204" pitchFamily="34" charset="0"/>
              </a:rPr>
              <a:t>t.</a:t>
            </a:r>
            <a:endParaRPr kumimoji="0" lang="en-SG"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TING SOUND EFFECT">
            <a:hlinkClick r:id="" action="ppaction://media"/>
            <a:extLst>
              <a:ext uri="{FF2B5EF4-FFF2-40B4-BE49-F238E27FC236}">
                <a16:creationId xmlns:a16="http://schemas.microsoft.com/office/drawing/2014/main" xmlns="" id="{40F6040D-4229-B1EF-1495-358FDC7825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447485" y="1147854"/>
            <a:ext cx="406400" cy="406400"/>
          </a:xfrm>
          <a:prstGeom prst="rect">
            <a:avLst/>
          </a:prstGeom>
        </p:spPr>
      </p:pic>
      <p:sp>
        <p:nvSpPr>
          <p:cNvPr id="5" name="TextBox 4">
            <a:extLst>
              <a:ext uri="{FF2B5EF4-FFF2-40B4-BE49-F238E27FC236}">
                <a16:creationId xmlns:a16="http://schemas.microsoft.com/office/drawing/2014/main" xmlns="" id="{CAC1110E-B973-87C4-7017-E629FBBA2285}"/>
              </a:ext>
            </a:extLst>
          </p:cNvPr>
          <p:cNvSpPr txBox="1"/>
          <p:nvPr/>
        </p:nvSpPr>
        <p:spPr>
          <a:xfrm>
            <a:off x="7445828" y="3653112"/>
            <a:ext cx="1055097" cy="830997"/>
          </a:xfrm>
          <a:prstGeom prst="rect">
            <a:avLst/>
          </a:prstGeom>
          <a:noFill/>
        </p:spPr>
        <p:txBody>
          <a:bodyPr wrap="none" rtlCol="0">
            <a:spAutoFit/>
          </a:bodyPr>
          <a:lstStyle/>
          <a:p>
            <a:r>
              <a:rPr lang="vi-VN" sz="4800" dirty="0">
                <a:solidFill>
                  <a:srgbClr val="C00000"/>
                </a:solidFill>
                <a:latin typeface="Tahoma" panose="020B0604030504040204" pitchFamily="34" charset="0"/>
                <a:ea typeface="Tahoma" panose="020B0604030504040204" pitchFamily="34" charset="0"/>
                <a:cs typeface="Tahoma" panose="020B0604030504040204" pitchFamily="34" charset="0"/>
              </a:rPr>
              <a:t>họ </a:t>
            </a:r>
            <a:endParaRPr lang="en-SG"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103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089" fill="hold"/>
                                        <p:tgtEl>
                                          <p:spTgt spid="3"/>
                                        </p:tgtEl>
                                      </p:cBhvr>
                                    </p:cmd>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3"/>
                </p:tgtEl>
              </p:cMediaNode>
            </p:audio>
          </p:childTnLst>
        </p:cTn>
      </p:par>
    </p:tnLst>
    <p:bldLst>
      <p:bldP spid="4" grpId="0" animBg="1"/>
      <p:bldP spid="6" grpId="0" animBg="1"/>
      <p:bldP spid="7" grpId="0"/>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6">
            <a:extLst>
              <a:ext uri="{FF2B5EF4-FFF2-40B4-BE49-F238E27FC236}">
                <a16:creationId xmlns:a16="http://schemas.microsoft.com/office/drawing/2014/main" xmlns="" id="{52B687E1-9274-36EA-CE17-F00D22B17432}"/>
              </a:ext>
            </a:extLst>
          </p:cNvPr>
          <p:cNvSpPr/>
          <p:nvPr/>
        </p:nvSpPr>
        <p:spPr>
          <a:xfrm>
            <a:off x="571160" y="1473084"/>
            <a:ext cx="10853738" cy="4696473"/>
          </a:xfrm>
          <a:prstGeom prst="roundRect">
            <a:avLst/>
          </a:prstGeom>
          <a:solidFill>
            <a:schemeClr val="bg1"/>
          </a:solidFill>
          <a:ln w="3810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1A6F13B2-B6F3-3A46-D27A-1F06A89A2B8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rcRect l="1059" b="7701"/>
          <a:stretch/>
        </p:blipFill>
        <p:spPr>
          <a:xfrm>
            <a:off x="902743" y="2277462"/>
            <a:ext cx="10615114" cy="2762623"/>
          </a:xfrm>
          <a:prstGeom prst="rect">
            <a:avLst/>
          </a:prstGeom>
        </p:spPr>
      </p:pic>
      <p:sp>
        <p:nvSpPr>
          <p:cNvPr id="6" name="Rectangle: Rounded Corners 5">
            <a:extLst>
              <a:ext uri="{FF2B5EF4-FFF2-40B4-BE49-F238E27FC236}">
                <a16:creationId xmlns:a16="http://schemas.microsoft.com/office/drawing/2014/main" xmlns="" id="{90171EEF-C335-8BC7-C738-BB0DF0314780}"/>
              </a:ext>
            </a:extLst>
          </p:cNvPr>
          <p:cNvSpPr/>
          <p:nvPr/>
        </p:nvSpPr>
        <p:spPr>
          <a:xfrm>
            <a:off x="740399" y="495888"/>
            <a:ext cx="11011070" cy="954107"/>
          </a:xfrm>
          <a:prstGeom prst="roundRect">
            <a:avLst/>
          </a:prstGeom>
          <a:solidFill>
            <a:schemeClr val="bg1"/>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Tìm câu đơn và câu ghép trong những câu dưới đây:a. Trên miệng chõ, bà đặt cái chậu sành, bên trong góc chậu, bà gác những lá mật.b. Mật lẫn sáp rỏ đều đều xuống chậu.c. Hơi nóng bốc nghi ngút, sáp bịt các lỗ mật chảy ra.d. Chậu mật trên bếp đầy dần.e. Mùi mật nóng hổi, thviet-lop-5-t165697.html</a:t>
            </a: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xmlns="" id="{17A6FE21-9A73-EE4B-F472-B43CFD222F96}"/>
              </a:ext>
            </a:extLst>
          </p:cNvPr>
          <p:cNvSpPr txBox="1"/>
          <p:nvPr/>
        </p:nvSpPr>
        <p:spPr>
          <a:xfrm>
            <a:off x="669131" y="472799"/>
            <a:ext cx="11082338" cy="954107"/>
          </a:xfrm>
          <a:prstGeom prst="rect">
            <a:avLst/>
          </a:prstGeom>
          <a:noFill/>
        </p:spPr>
        <p:txBody>
          <a:bodyPr wrap="square">
            <a:spAutoFit/>
          </a:bodyPr>
          <a:lstStyle/>
          <a:p>
            <a:pPr lvl="0" algn="ctr"/>
            <a:r>
              <a:rPr lang="vi-VN" sz="2800" b="1" dirty="0">
                <a:solidFill>
                  <a:srgbClr val="C00000"/>
                </a:solidFill>
                <a:latin typeface="Tahoma" panose="020B0604030504040204" pitchFamily="34" charset="0"/>
                <a:ea typeface="Tahoma" panose="020B0604030504040204" pitchFamily="34" charset="0"/>
                <a:cs typeface="Tahoma" panose="020B0604030504040204" pitchFamily="34" charset="0"/>
              </a:rPr>
              <a:t>10. Viết một đoạn văn dựa vào các ý dưới đây, trong đó có sử dụng các từ ngữ: đầu tiên, tiếp theo, sau đó, cuối cùng.</a:t>
            </a:r>
            <a:endParaRPr kumimoji="0" lang="en-SG" sz="2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407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45875" y="960425"/>
            <a:ext cx="6601783" cy="3219296"/>
          </a:xfrm>
          <a:prstGeom prst="rect">
            <a:avLst/>
          </a:prstGeom>
        </p:spPr>
      </p:pic>
    </p:spTree>
    <p:extLst>
      <p:ext uri="{BB962C8B-B14F-4D97-AF65-F5344CB8AC3E}">
        <p14:creationId xmlns:p14="http://schemas.microsoft.com/office/powerpoint/2010/main" val="3568871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A0B5443-89D8-D5D0-E4C2-726F35473870}"/>
            </a:ext>
          </a:extLst>
        </p:cNvPr>
        <p:cNvGrpSpPr/>
        <p:nvPr/>
      </p:nvGrpSpPr>
      <p:grpSpPr>
        <a:xfrm>
          <a:off x="0" y="0"/>
          <a:ext cx="0" cy="0"/>
          <a:chOff x="0" y="0"/>
          <a:chExt cx="0" cy="0"/>
        </a:xfrm>
      </p:grpSpPr>
      <p:sp>
        <p:nvSpPr>
          <p:cNvPr id="4" name="Rounded Rectangle 6">
            <a:extLst>
              <a:ext uri="{FF2B5EF4-FFF2-40B4-BE49-F238E27FC236}">
                <a16:creationId xmlns:a16="http://schemas.microsoft.com/office/drawing/2014/main" xmlns="" id="{F05ADF43-2C1A-5F68-A9EF-06E17BBBF1D6}"/>
              </a:ext>
            </a:extLst>
          </p:cNvPr>
          <p:cNvSpPr/>
          <p:nvPr/>
        </p:nvSpPr>
        <p:spPr>
          <a:xfrm>
            <a:off x="507971" y="1374143"/>
            <a:ext cx="11011070" cy="5301900"/>
          </a:xfrm>
          <a:prstGeom prst="roundRect">
            <a:avLst/>
          </a:prstGeom>
          <a:solidFill>
            <a:schemeClr val="bg1"/>
          </a:solidFill>
          <a:ln w="3810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xmlns="" id="{E17156D8-81B1-987C-237E-BED002425487}"/>
              </a:ext>
            </a:extLst>
          </p:cNvPr>
          <p:cNvSpPr/>
          <p:nvPr/>
        </p:nvSpPr>
        <p:spPr>
          <a:xfrm>
            <a:off x="464939" y="396947"/>
            <a:ext cx="11011070" cy="954107"/>
          </a:xfrm>
          <a:prstGeom prst="roundRect">
            <a:avLst/>
          </a:prstGeom>
          <a:solidFill>
            <a:schemeClr val="bg1"/>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Tìm câu đơn và câu ghép trong những câu dưới đây:a. Trên miệng chõ, bà đặt cái chậu sành, bên trong góc chậu, bà gác những lá mật.b. Mật lẫn sáp rỏ đều đều xuống chậu.c. Hơi nóng bốc nghi ngút, sáp bịt các lỗ mật chảy ra.d. Chậu mật trên bếp đầy dần.e. Mùi mật nóng hổi, thviet-lop-5-t165697.html</a:t>
            </a: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xmlns="" id="{08581880-7D07-1A52-D6BA-B142FBCE3EAF}"/>
              </a:ext>
            </a:extLst>
          </p:cNvPr>
          <p:cNvSpPr txBox="1"/>
          <p:nvPr/>
        </p:nvSpPr>
        <p:spPr>
          <a:xfrm>
            <a:off x="393671" y="373858"/>
            <a:ext cx="11082338" cy="954107"/>
          </a:xfrm>
          <a:prstGeom prst="rect">
            <a:avLst/>
          </a:prstGeom>
          <a:noFill/>
        </p:spPr>
        <p:txBody>
          <a:bodyPr wrap="square">
            <a:spAutoFit/>
          </a:bodyPr>
          <a:lstStyle/>
          <a:p>
            <a:pPr lvl="0" algn="ctr"/>
            <a:r>
              <a:rPr lang="vi-VN" sz="2800" b="1" dirty="0">
                <a:solidFill>
                  <a:srgbClr val="C00000"/>
                </a:solidFill>
                <a:latin typeface="Tahoma" panose="020B0604030504040204" pitchFamily="34" charset="0"/>
                <a:ea typeface="Tahoma" panose="020B0604030504040204" pitchFamily="34" charset="0"/>
                <a:cs typeface="Tahoma" panose="020B0604030504040204" pitchFamily="34" charset="0"/>
              </a:rPr>
              <a:t>10. Viết một đoạn văn dựa vào các ý dưới đây, trong đó có sử dụng các từ ngữ: đầu tiên, tiếp theo, sau đó, cuối cùng.</a:t>
            </a:r>
            <a:endParaRPr kumimoji="0" lang="en-SG" sz="2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xmlns="" id="{64182491-0A7A-7F9E-DCFD-9F2890375032}"/>
              </a:ext>
            </a:extLst>
          </p:cNvPr>
          <p:cNvSpPr txBox="1"/>
          <p:nvPr/>
        </p:nvSpPr>
        <p:spPr>
          <a:xfrm>
            <a:off x="831906" y="1639824"/>
            <a:ext cx="10363199" cy="4770537"/>
          </a:xfrm>
          <a:prstGeom prst="rect">
            <a:avLst/>
          </a:prstGeom>
          <a:noFill/>
        </p:spPr>
        <p:txBody>
          <a:bodyPr wrap="square" rtlCol="0">
            <a:spAutoFit/>
          </a:bodyPr>
          <a:lstStyle/>
          <a:p>
            <a:pPr lvl="0" algn="just"/>
            <a:r>
              <a:rPr lang="vi-VN" sz="3800" dirty="0">
                <a:solidFill>
                  <a:prstClr val="black"/>
                </a:solidFill>
                <a:latin typeface="Tahoma" panose="020B0604030504040204" pitchFamily="34" charset="0"/>
                <a:ea typeface="Tahoma" panose="020B0604030504040204" pitchFamily="34" charset="0"/>
                <a:cs typeface="Tahoma" panose="020B0604030504040204" pitchFamily="34" charset="0"/>
              </a:rPr>
              <a:t>Để lấy được mật theo cách làm ngày xưa, ta cần những thao tác rất cầu kì và công phu. </a:t>
            </a:r>
            <a:r>
              <a:rPr lang="vi-VN" sz="3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Đầu tiên</a:t>
            </a:r>
            <a:r>
              <a:rPr lang="vi-VN" sz="3800" dirty="0">
                <a:latin typeface="Tahoma" panose="020B0604030504040204" pitchFamily="34" charset="0"/>
                <a:ea typeface="Tahoma" panose="020B0604030504040204" pitchFamily="34" charset="0"/>
                <a:cs typeface="Tahoma" panose="020B0604030504040204" pitchFamily="34" charset="0"/>
              </a:rPr>
              <a:t>,</a:t>
            </a:r>
            <a:r>
              <a:rPr lang="vi-VN" sz="3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vi-VN" sz="3800" dirty="0">
                <a:solidFill>
                  <a:prstClr val="black"/>
                </a:solidFill>
                <a:latin typeface="Tahoma" panose="020B0604030504040204" pitchFamily="34" charset="0"/>
                <a:ea typeface="Tahoma" panose="020B0604030504040204" pitchFamily="34" charset="0"/>
                <a:cs typeface="Tahoma" panose="020B0604030504040204" pitchFamily="34" charset="0"/>
              </a:rPr>
              <a:t>phải chuẩn bị đầy đủ các vật dụng: nồi, chõ, chậu sành, gùi lá. </a:t>
            </a:r>
            <a:r>
              <a:rPr lang="vi-VN" sz="3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Tiếp theo</a:t>
            </a:r>
            <a:r>
              <a:rPr lang="vi-VN" sz="3800" dirty="0">
                <a:solidFill>
                  <a:prstClr val="black"/>
                </a:solidFill>
                <a:latin typeface="Tahoma" panose="020B0604030504040204" pitchFamily="34" charset="0"/>
                <a:ea typeface="Tahoma" panose="020B0604030504040204" pitchFamily="34" charset="0"/>
                <a:cs typeface="Tahoma" panose="020B0604030504040204" pitchFamily="34" charset="0"/>
              </a:rPr>
              <a:t>, mật cần phải được khều hết trứng ong và ong non. </a:t>
            </a:r>
            <a:r>
              <a:rPr lang="vi-VN" sz="3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Sau đó</a:t>
            </a:r>
            <a:r>
              <a:rPr lang="vi-VN" sz="3800" dirty="0">
                <a:latin typeface="Tahoma" panose="020B0604030504040204" pitchFamily="34" charset="0"/>
                <a:ea typeface="Tahoma" panose="020B0604030504040204" pitchFamily="34" charset="0"/>
                <a:cs typeface="Tahoma" panose="020B0604030504040204" pitchFamily="34" charset="0"/>
              </a:rPr>
              <a:t>,</a:t>
            </a:r>
            <a:r>
              <a:rPr lang="vi-VN" sz="3800" dirty="0">
                <a:solidFill>
                  <a:prstClr val="black"/>
                </a:solidFill>
                <a:latin typeface="Tahoma" panose="020B0604030504040204" pitchFamily="34" charset="0"/>
                <a:ea typeface="Tahoma" panose="020B0604030504040204" pitchFamily="34" charset="0"/>
                <a:cs typeface="Tahoma" panose="020B0604030504040204" pitchFamily="34" charset="0"/>
              </a:rPr>
              <a:t> đun lá mật, canh cho lá mật rỏ đều mật lẫn sáp. </a:t>
            </a:r>
            <a:r>
              <a:rPr lang="vi-VN" sz="3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Cuối </a:t>
            </a:r>
            <a:r>
              <a:rPr lang="vi-VN" sz="3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cùng</a:t>
            </a:r>
            <a:r>
              <a:rPr lang="en-US" sz="380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vi-VN" sz="3800" smtClean="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vi-VN" sz="3800" dirty="0">
                <a:solidFill>
                  <a:prstClr val="black"/>
                </a:solidFill>
                <a:latin typeface="Tahoma" panose="020B0604030504040204" pitchFamily="34" charset="0"/>
                <a:ea typeface="Tahoma" panose="020B0604030504040204" pitchFamily="34" charset="0"/>
                <a:cs typeface="Tahoma" panose="020B0604030504040204" pitchFamily="34" charset="0"/>
              </a:rPr>
              <a:t>gạt sáp, chắt mật thu được vào vò để cất trữ. </a:t>
            </a:r>
            <a:endParaRPr kumimoji="0" lang="en-SG" sz="3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58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0557E01-D4BC-ED63-C212-09A71B9F3C06}"/>
              </a:ext>
            </a:extLst>
          </p:cNvPr>
          <p:cNvPicPr>
            <a:picLocks noChangeAspect="1"/>
          </p:cNvPicPr>
          <p:nvPr/>
        </p:nvPicPr>
        <p:blipFill>
          <a:blip r:embed="rId2"/>
          <a:stretch>
            <a:fillRect/>
          </a:stretch>
        </p:blipFill>
        <p:spPr>
          <a:xfrm>
            <a:off x="2790841" y="1306287"/>
            <a:ext cx="10760062" cy="3923344"/>
          </a:xfrm>
          <a:prstGeom prst="rect">
            <a:avLst/>
          </a:prstGeom>
        </p:spPr>
      </p:pic>
    </p:spTree>
    <p:extLst>
      <p:ext uri="{BB962C8B-B14F-4D97-AF65-F5344CB8AC3E}">
        <p14:creationId xmlns:p14="http://schemas.microsoft.com/office/powerpoint/2010/main" val="84662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6">
            <a:extLst>
              <a:ext uri="{FF2B5EF4-FFF2-40B4-BE49-F238E27FC236}">
                <a16:creationId xmlns:a16="http://schemas.microsoft.com/office/drawing/2014/main" xmlns="" id="{BD2DB76D-6EBD-A8DC-63F6-E4D5A3107638}"/>
              </a:ext>
            </a:extLst>
          </p:cNvPr>
          <p:cNvSpPr/>
          <p:nvPr/>
        </p:nvSpPr>
        <p:spPr>
          <a:xfrm>
            <a:off x="669131" y="859668"/>
            <a:ext cx="10853738" cy="5171018"/>
          </a:xfrm>
          <a:prstGeom prst="roundRect">
            <a:avLst/>
          </a:prstGeom>
          <a:solidFill>
            <a:schemeClr val="bg1"/>
          </a:solidFill>
          <a:ln w="3810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9B43E5BB-A01D-7E2A-CD66-DA65EBBBD746}"/>
              </a:ext>
            </a:extLst>
          </p:cNvPr>
          <p:cNvSpPr txBox="1"/>
          <p:nvPr/>
        </p:nvSpPr>
        <p:spPr>
          <a:xfrm>
            <a:off x="986517" y="1639316"/>
            <a:ext cx="10258425" cy="3170099"/>
          </a:xfrm>
          <a:prstGeom prst="rect">
            <a:avLst/>
          </a:prstGeom>
          <a:noFill/>
        </p:spPr>
        <p:txBody>
          <a:bodyPr wrap="square">
            <a:spAutoFit/>
          </a:bodyPr>
          <a:lstStyle/>
          <a:p>
            <a:pPr algn="just"/>
            <a:r>
              <a:rPr lang="en-SG" sz="4000" b="1" dirty="0" err="1">
                <a:solidFill>
                  <a:srgbClr val="C00000"/>
                </a:solidFill>
                <a:latin typeface="Tahoma" panose="020B0604030504040204" pitchFamily="34" charset="0"/>
                <a:ea typeface="Tahoma" panose="020B0604030504040204" pitchFamily="34" charset="0"/>
                <a:cs typeface="Tahoma" panose="020B0604030504040204" pitchFamily="34" charset="0"/>
              </a:rPr>
              <a:t>Chọn</a:t>
            </a:r>
            <a:r>
              <a:rPr lang="en-SG" sz="4000" b="1" dirty="0">
                <a:solidFill>
                  <a:srgbClr val="C00000"/>
                </a:solidFill>
                <a:latin typeface="Tahoma" panose="020B0604030504040204" pitchFamily="34" charset="0"/>
                <a:ea typeface="Tahoma" panose="020B0604030504040204" pitchFamily="34" charset="0"/>
                <a:cs typeface="Tahoma" panose="020B0604030504040204" pitchFamily="34" charset="0"/>
              </a:rPr>
              <a:t> 1 </a:t>
            </a:r>
            <a:r>
              <a:rPr lang="en-SG" sz="4000" b="1" dirty="0" err="1">
                <a:solidFill>
                  <a:srgbClr val="C00000"/>
                </a:solidFill>
                <a:latin typeface="Tahoma" panose="020B0604030504040204" pitchFamily="34" charset="0"/>
                <a:ea typeface="Tahoma" panose="020B0604030504040204" pitchFamily="34" charset="0"/>
                <a:cs typeface="Tahoma" panose="020B0604030504040204" pitchFamily="34" charset="0"/>
              </a:rPr>
              <a:t>trong</a:t>
            </a:r>
            <a:r>
              <a:rPr lang="en-SG" sz="4000" b="1" dirty="0">
                <a:solidFill>
                  <a:srgbClr val="C00000"/>
                </a:solidFill>
                <a:latin typeface="Tahoma" panose="020B0604030504040204" pitchFamily="34" charset="0"/>
                <a:ea typeface="Tahoma" panose="020B0604030504040204" pitchFamily="34" charset="0"/>
                <a:cs typeface="Tahoma" panose="020B0604030504040204" pitchFamily="34" charset="0"/>
              </a:rPr>
              <a:t> 2 </a:t>
            </a:r>
            <a:r>
              <a:rPr lang="en-SG" sz="4000" b="1" dirty="0" err="1">
                <a:solidFill>
                  <a:srgbClr val="C00000"/>
                </a:solidFill>
                <a:latin typeface="Tahoma" panose="020B0604030504040204" pitchFamily="34" charset="0"/>
                <a:ea typeface="Tahoma" panose="020B0604030504040204" pitchFamily="34" charset="0"/>
                <a:cs typeface="Tahoma" panose="020B0604030504040204" pitchFamily="34" charset="0"/>
              </a:rPr>
              <a:t>đề</a:t>
            </a:r>
            <a:r>
              <a:rPr lang="en-SG" sz="4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SG" sz="4000" b="1" dirty="0" err="1">
                <a:solidFill>
                  <a:srgbClr val="C00000"/>
                </a:solidFill>
                <a:latin typeface="Tahoma" panose="020B0604030504040204" pitchFamily="34" charset="0"/>
                <a:ea typeface="Tahoma" panose="020B0604030504040204" pitchFamily="34" charset="0"/>
                <a:cs typeface="Tahoma" panose="020B0604030504040204" pitchFamily="34" charset="0"/>
              </a:rPr>
              <a:t>dưới</a:t>
            </a:r>
            <a:r>
              <a:rPr lang="en-SG" sz="4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SG" sz="4000" b="1" dirty="0" err="1">
                <a:solidFill>
                  <a:srgbClr val="C00000"/>
                </a:solidFill>
                <a:latin typeface="Tahoma" panose="020B0604030504040204" pitchFamily="34" charset="0"/>
                <a:ea typeface="Tahoma" panose="020B0604030504040204" pitchFamily="34" charset="0"/>
                <a:cs typeface="Tahoma" panose="020B0604030504040204" pitchFamily="34" charset="0"/>
              </a:rPr>
              <a:t>đây</a:t>
            </a:r>
            <a:r>
              <a:rPr lang="en-SG" sz="4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vi-VN" sz="4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just"/>
            <a:r>
              <a:rPr lang="en-SG" sz="4000" dirty="0" err="1">
                <a:latin typeface="Tahoma" panose="020B0604030504040204" pitchFamily="34" charset="0"/>
                <a:ea typeface="Tahoma" panose="020B0604030504040204" pitchFamily="34" charset="0"/>
                <a:cs typeface="Tahoma" panose="020B0604030504040204" pitchFamily="34" charset="0"/>
              </a:rPr>
              <a:t>Đề</a:t>
            </a:r>
            <a:r>
              <a:rPr lang="en-SG" sz="4000" dirty="0">
                <a:latin typeface="Tahoma" panose="020B0604030504040204" pitchFamily="34" charset="0"/>
                <a:ea typeface="Tahoma" panose="020B0604030504040204" pitchFamily="34" charset="0"/>
                <a:cs typeface="Tahoma" panose="020B0604030504040204" pitchFamily="34" charset="0"/>
              </a:rPr>
              <a:t> 1: </a:t>
            </a:r>
            <a:r>
              <a:rPr lang="en-SG" sz="4000" dirty="0" err="1">
                <a:latin typeface="Tahoma" panose="020B0604030504040204" pitchFamily="34" charset="0"/>
                <a:ea typeface="Tahoma" panose="020B0604030504040204" pitchFamily="34" charset="0"/>
                <a:cs typeface="Tahoma" panose="020B0604030504040204" pitchFamily="34" charset="0"/>
              </a:rPr>
              <a:t>Viết</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bài</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văn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tả</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một</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người</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lớn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tuổi</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mà</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em</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yêu</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quý</a:t>
            </a:r>
            <a:r>
              <a:rPr lang="en-SG" sz="4000" dirty="0">
                <a:latin typeface="Tahoma" panose="020B0604030504040204" pitchFamily="34" charset="0"/>
                <a:ea typeface="Tahoma" panose="020B0604030504040204" pitchFamily="34" charset="0"/>
                <a:cs typeface="Tahoma" panose="020B0604030504040204" pitchFamily="34" charset="0"/>
              </a:rPr>
              <a:t>. </a:t>
            </a:r>
            <a:endParaRPr lang="vi-VN" sz="4000" dirty="0">
              <a:latin typeface="Tahoma" panose="020B0604030504040204" pitchFamily="34" charset="0"/>
              <a:ea typeface="Tahoma" panose="020B0604030504040204" pitchFamily="34" charset="0"/>
              <a:cs typeface="Tahoma" panose="020B0604030504040204" pitchFamily="34" charset="0"/>
            </a:endParaRPr>
          </a:p>
          <a:p>
            <a:pPr algn="just"/>
            <a:r>
              <a:rPr lang="en-SG" sz="4000" dirty="0" err="1">
                <a:latin typeface="Tahoma" panose="020B0604030504040204" pitchFamily="34" charset="0"/>
                <a:ea typeface="Tahoma" panose="020B0604030504040204" pitchFamily="34" charset="0"/>
                <a:cs typeface="Tahoma" panose="020B0604030504040204" pitchFamily="34" charset="0"/>
              </a:rPr>
              <a:t>Đề</a:t>
            </a:r>
            <a:r>
              <a:rPr lang="en-SG" sz="4000" dirty="0">
                <a:latin typeface="Tahoma" panose="020B0604030504040204" pitchFamily="34" charset="0"/>
                <a:ea typeface="Tahoma" panose="020B0604030504040204" pitchFamily="34" charset="0"/>
                <a:cs typeface="Tahoma" panose="020B0604030504040204" pitchFamily="34" charset="0"/>
              </a:rPr>
              <a:t> 2: </a:t>
            </a:r>
            <a:r>
              <a:rPr lang="en-SG" sz="4000" dirty="0" err="1">
                <a:latin typeface="Tahoma" panose="020B0604030504040204" pitchFamily="34" charset="0"/>
                <a:ea typeface="Tahoma" panose="020B0604030504040204" pitchFamily="34" charset="0"/>
                <a:cs typeface="Tahoma" panose="020B0604030504040204" pitchFamily="34" charset="0"/>
              </a:rPr>
              <a:t>Viết</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đoạn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văn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thể</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hiện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tình</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cảm</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cảm</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xúc</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về</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một</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sự</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việc</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khiến</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em</a:t>
            </a:r>
            <a:r>
              <a:rPr lang="en-SG" sz="4000" dirty="0">
                <a:latin typeface="Tahoma" panose="020B0604030504040204" pitchFamily="34" charset="0"/>
                <a:ea typeface="Tahoma" panose="020B0604030504040204" pitchFamily="34" charset="0"/>
                <a:cs typeface="Tahoma" panose="020B0604030504040204" pitchFamily="34" charset="0"/>
              </a:rPr>
              <a:t> </a:t>
            </a:r>
            <a:r>
              <a:rPr lang="en-SG" sz="4000" dirty="0" err="1">
                <a:latin typeface="Tahoma" panose="020B0604030504040204" pitchFamily="34" charset="0"/>
                <a:ea typeface="Tahoma" panose="020B0604030504040204" pitchFamily="34" charset="0"/>
                <a:cs typeface="Tahoma" panose="020B0604030504040204" pitchFamily="34" charset="0"/>
              </a:rPr>
              <a:t>xúc</a:t>
            </a:r>
            <a:r>
              <a:rPr lang="en-SG" sz="4000" dirty="0">
                <a:latin typeface="Tahoma" panose="020B0604030504040204" pitchFamily="34" charset="0"/>
                <a:ea typeface="Tahoma" panose="020B0604030504040204" pitchFamily="34" charset="0"/>
                <a:cs typeface="Tahoma" panose="020B0604030504040204" pitchFamily="34" charset="0"/>
              </a:rPr>
              <a:t> </a:t>
            </a:r>
            <a:r>
              <a:rPr lang="vi-VN" sz="4000" dirty="0">
                <a:latin typeface="Tahoma" panose="020B0604030504040204" pitchFamily="34" charset="0"/>
                <a:ea typeface="Tahoma" panose="020B0604030504040204" pitchFamily="34" charset="0"/>
                <a:cs typeface="Tahoma" panose="020B0604030504040204" pitchFamily="34" charset="0"/>
              </a:rPr>
              <a:t>động.</a:t>
            </a:r>
            <a:endParaRPr lang="en-SG"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761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C7720BB-6A75-9A2E-3B51-39495CD6CF16}"/>
            </a:ext>
          </a:extLst>
        </p:cNvPr>
        <p:cNvGrpSpPr/>
        <p:nvPr/>
      </p:nvGrpSpPr>
      <p:grpSpPr>
        <a:xfrm>
          <a:off x="0" y="0"/>
          <a:ext cx="0" cy="0"/>
          <a:chOff x="0" y="0"/>
          <a:chExt cx="0" cy="0"/>
        </a:xfrm>
      </p:grpSpPr>
      <p:sp>
        <p:nvSpPr>
          <p:cNvPr id="6" name="Rounded Rectangle 6">
            <a:extLst>
              <a:ext uri="{FF2B5EF4-FFF2-40B4-BE49-F238E27FC236}">
                <a16:creationId xmlns:a16="http://schemas.microsoft.com/office/drawing/2014/main" xmlns="" id="{48449F9D-66FD-830C-E82F-48AFB5827145}"/>
              </a:ext>
            </a:extLst>
          </p:cNvPr>
          <p:cNvSpPr/>
          <p:nvPr/>
        </p:nvSpPr>
        <p:spPr>
          <a:xfrm>
            <a:off x="223157" y="158077"/>
            <a:ext cx="11745686" cy="6672943"/>
          </a:xfrm>
          <a:prstGeom prst="roundRect">
            <a:avLst/>
          </a:prstGeom>
          <a:solidFill>
            <a:schemeClr val="bg1"/>
          </a:solidFill>
          <a:ln w="3810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F3F22E4D-3AC6-BF22-B3D6-E8CA4FC41BEF}"/>
              </a:ext>
            </a:extLst>
          </p:cNvPr>
          <p:cNvSpPr txBox="1"/>
          <p:nvPr/>
        </p:nvSpPr>
        <p:spPr>
          <a:xfrm>
            <a:off x="509587" y="605947"/>
            <a:ext cx="11212513" cy="6093976"/>
          </a:xfrm>
          <a:prstGeom prst="rect">
            <a:avLst/>
          </a:prstGeom>
          <a:noFill/>
        </p:spPr>
        <p:txBody>
          <a:bodyPr wrap="square">
            <a:spAutoFit/>
          </a:bodyPr>
          <a:lstStyle/>
          <a:p>
            <a:pPr algn="just"/>
            <a:r>
              <a:rPr lang="vi-VN" sz="2300" dirty="0">
                <a:latin typeface="Tahoma" panose="020B0604030504040204" pitchFamily="34" charset="0"/>
                <a:ea typeface="Tahoma" panose="020B0604030504040204" pitchFamily="34" charset="0"/>
                <a:cs typeface="Tahoma" panose="020B0604030504040204" pitchFamily="34" charset="0"/>
              </a:rPr>
              <a:t>	</a:t>
            </a:r>
            <a:r>
              <a:rPr lang="vi-VN" sz="3000" dirty="0">
                <a:latin typeface="Tahoma" panose="020B0604030504040204" pitchFamily="34" charset="0"/>
                <a:ea typeface="Tahoma" panose="020B0604030504040204" pitchFamily="34" charset="0"/>
                <a:cs typeface="Tahoma" panose="020B0604030504040204" pitchFamily="34" charset="0"/>
              </a:rPr>
              <a:t>Nhà em và nhà cụ Lan cách nhau một hàng rào hoa râm bụt, cụ chỉ sống một mình nên em thường sang hỏi thăm sức khỏe và trò chuyện cùng với cụ cho cụ vơi đi nỗi cô đơn khi sống một mình.</a:t>
            </a:r>
          </a:p>
          <a:p>
            <a:pPr algn="just"/>
            <a:r>
              <a:rPr lang="vi-VN" sz="3000" dirty="0">
                <a:latin typeface="Tahoma" panose="020B0604030504040204" pitchFamily="34" charset="0"/>
                <a:ea typeface="Tahoma" panose="020B0604030504040204" pitchFamily="34" charset="0"/>
                <a:cs typeface="Tahoma" panose="020B0604030504040204" pitchFamily="34" charset="0"/>
              </a:rPr>
              <a:t>	Cụ Lan tuổi đã cao, sức đã yếu, năm nay cụ đã ngoài 70 tuổi nên khó tránh được những bệnh tuổi già, tuy thường xuyên đau ốm nhưng cụ vẫn luôn giữ tinh thần lạc quan, vui sống, không u buồn sầu não. Dáng người cụ Lan nhỏ, gầy trông rất mảnh khảnh và ốm yếu, làn da xanh xao nhăn nheo nhìn rõ từng đường mạch máu và gân. Chân tay cụ cũng đã rất yếu, từng bước chân chậm dần đi từng bước từ tốn cho chắc chắn, nhiều những ngày cụ ốm muốn đi đâu phải chống gậy, vịn vào bờ tường, cánh cửa hoặc gọi em sang dìu đi. </a:t>
            </a:r>
            <a:endParaRPr lang="en-SG" sz="30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xmlns="" id="{82E4EE66-91FD-3DCB-D81E-8866498B6836}"/>
              </a:ext>
            </a:extLst>
          </p:cNvPr>
          <p:cNvSpPr txBox="1"/>
          <p:nvPr/>
        </p:nvSpPr>
        <p:spPr>
          <a:xfrm>
            <a:off x="3292927" y="140357"/>
            <a:ext cx="6096000" cy="553998"/>
          </a:xfrm>
          <a:prstGeom prst="rect">
            <a:avLst/>
          </a:prstGeom>
          <a:noFill/>
        </p:spPr>
        <p:txBody>
          <a:bodyPr wrap="square">
            <a:spAutoFit/>
          </a:bodyPr>
          <a:lstStyle/>
          <a:p>
            <a:r>
              <a:rPr lang="vi-VN" sz="3000" b="1" dirty="0">
                <a:solidFill>
                  <a:srgbClr val="C00000"/>
                </a:solidFill>
                <a:latin typeface="Tahoma" panose="020B0604030504040204" pitchFamily="34" charset="0"/>
                <a:ea typeface="Tahoma" panose="020B0604030504040204" pitchFamily="34" charset="0"/>
                <a:cs typeface="Tahoma" panose="020B0604030504040204" pitchFamily="34" charset="0"/>
              </a:rPr>
              <a:t>BÀI THAM KHẢO ĐỀ 1</a:t>
            </a:r>
            <a:endParaRPr lang="en-SG" sz="3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0576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EFA5EEF-E411-97A8-A83D-83E77386E30E}"/>
            </a:ext>
          </a:extLst>
        </p:cNvPr>
        <p:cNvGrpSpPr/>
        <p:nvPr/>
      </p:nvGrpSpPr>
      <p:grpSpPr>
        <a:xfrm>
          <a:off x="0" y="0"/>
          <a:ext cx="0" cy="0"/>
          <a:chOff x="0" y="0"/>
          <a:chExt cx="0" cy="0"/>
        </a:xfrm>
      </p:grpSpPr>
      <p:sp>
        <p:nvSpPr>
          <p:cNvPr id="6" name="Rounded Rectangle 6">
            <a:extLst>
              <a:ext uri="{FF2B5EF4-FFF2-40B4-BE49-F238E27FC236}">
                <a16:creationId xmlns:a16="http://schemas.microsoft.com/office/drawing/2014/main" xmlns="" id="{BF05BD90-E5A0-1568-3C3E-14605629F5CE}"/>
              </a:ext>
            </a:extLst>
          </p:cNvPr>
          <p:cNvSpPr/>
          <p:nvPr/>
        </p:nvSpPr>
        <p:spPr>
          <a:xfrm>
            <a:off x="223157" y="92528"/>
            <a:ext cx="11745686" cy="6672943"/>
          </a:xfrm>
          <a:prstGeom prst="roundRect">
            <a:avLst/>
          </a:prstGeom>
          <a:solidFill>
            <a:schemeClr val="bg1"/>
          </a:solidFill>
          <a:ln w="3810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A25695E9-E6E8-7A43-35F8-40793A9C0969}"/>
              </a:ext>
            </a:extLst>
          </p:cNvPr>
          <p:cNvSpPr txBox="1"/>
          <p:nvPr/>
        </p:nvSpPr>
        <p:spPr>
          <a:xfrm>
            <a:off x="427944" y="1429283"/>
            <a:ext cx="11336111" cy="4708981"/>
          </a:xfrm>
          <a:prstGeom prst="rect">
            <a:avLst/>
          </a:prstGeom>
          <a:noFill/>
        </p:spPr>
        <p:txBody>
          <a:bodyPr wrap="square">
            <a:spAutoFit/>
          </a:bodyPr>
          <a:lstStyle/>
          <a:p>
            <a:pPr lvl="0" algn="just">
              <a:defRPr/>
            </a:pPr>
            <a:r>
              <a:rPr kumimoji="0" lang="vi-VN" sz="3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vi-VN" sz="3000" dirty="0">
                <a:solidFill>
                  <a:prstClr val="black"/>
                </a:solidFill>
                <a:latin typeface="Tahoma" panose="020B0604030504040204" pitchFamily="34" charset="0"/>
                <a:ea typeface="Tahoma" panose="020B0604030504040204" pitchFamily="34" charset="0"/>
                <a:cs typeface="Tahoma" panose="020B0604030504040204" pitchFamily="34" charset="0"/>
              </a:rPr>
              <a:t>Cụ hay kể chuyện cho em nghe, cụ vừa kể vừa ngồi chải tóc, mái tóc của cụ dài, mỏng và bạc gần hết. Cụ có thói quen ăn trầu, hình ảnh cụ ngồi trước hiên nhà tỉ mẩn xé từng lá trầu rồi gói và giã trầu trong cối sau đó đưa lên miệng nhai đã rất quen thuộc với em. Chính vì hay ăn trầu nên răng của cụ đen nhánh thế nhưng chưa rụng cái nào, mỗi khi cụ cười em lại mừng vì khi đó cụ đang khỏe và những cơn đau bệnh tật tạm thời vắng mặt.</a:t>
            </a:r>
          </a:p>
          <a:p>
            <a:pPr lvl="0" algn="just">
              <a:defRPr/>
            </a:pPr>
            <a:r>
              <a:rPr lang="vi-VN" sz="3000" dirty="0">
                <a:solidFill>
                  <a:prstClr val="black"/>
                </a:solidFill>
                <a:latin typeface="Tahoma" panose="020B0604030504040204" pitchFamily="34" charset="0"/>
                <a:ea typeface="Tahoma" panose="020B0604030504040204" pitchFamily="34" charset="0"/>
                <a:cs typeface="Tahoma" panose="020B0604030504040204" pitchFamily="34" charset="0"/>
              </a:rPr>
              <a:t>	Em rất thương và kính trọng cụ như một người bà của mình, luôn mong cho cụ được khỏe mạnh và sống thật lâu. </a:t>
            </a:r>
            <a:endParaRPr lang="en-SG"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SG" sz="3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6419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2F8613DB-7633-9BC1-1026-C7B32DE43476}"/>
              </a:ext>
            </a:extLst>
          </p:cNvPr>
          <p:cNvGrpSpPr/>
          <p:nvPr/>
        </p:nvGrpSpPr>
        <p:grpSpPr>
          <a:xfrm>
            <a:off x="337457" y="370114"/>
            <a:ext cx="11190514" cy="6117772"/>
            <a:chOff x="815431" y="1851841"/>
            <a:chExt cx="10633167" cy="4401205"/>
          </a:xfrm>
        </p:grpSpPr>
        <p:sp>
          <p:nvSpPr>
            <p:cNvPr id="5" name="Rounded Rectangle 5">
              <a:extLst>
                <a:ext uri="{FF2B5EF4-FFF2-40B4-BE49-F238E27FC236}">
                  <a16:creationId xmlns:a16="http://schemas.microsoft.com/office/drawing/2014/main" xmlns="" id="{E3DCD6E3-7BB2-4729-72A2-B3CA24850C0E}"/>
                </a:ext>
              </a:extLst>
            </p:cNvPr>
            <p:cNvSpPr/>
            <p:nvPr/>
          </p:nvSpPr>
          <p:spPr>
            <a:xfrm>
              <a:off x="815431" y="1851841"/>
              <a:ext cx="10633167" cy="4401205"/>
            </a:xfrm>
            <a:prstGeom prst="roundRect">
              <a:avLst/>
            </a:prstGeom>
            <a:solidFill>
              <a:schemeClr val="bg1"/>
            </a:solidFill>
            <a:ln w="381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57473EE4-6E07-F15C-0927-F781AA295DB3}"/>
                </a:ext>
              </a:extLst>
            </p:cNvPr>
            <p:cNvSpPr txBox="1"/>
            <p:nvPr/>
          </p:nvSpPr>
          <p:spPr>
            <a:xfrm>
              <a:off x="1042516" y="2018714"/>
              <a:ext cx="10000980" cy="627551"/>
            </a:xfrm>
            <a:prstGeom prst="rect">
              <a:avLst/>
            </a:prstGeom>
            <a:noFill/>
          </p:spPr>
          <p:txBody>
            <a:bodyPr wrap="square" rtlCol="0">
              <a:spAutoFit/>
            </a:bodyPr>
            <a:lstStyle/>
            <a:p>
              <a:pPr algn="just"/>
              <a:r>
                <a:rPr lang="en-US" sz="4000" b="1" dirty="0">
                  <a:solidFill>
                    <a:schemeClr val="accent2">
                      <a:lumMod val="75000"/>
                    </a:schemeClr>
                  </a:solidFill>
                  <a:latin typeface="Cambria" panose="02040503050406030204" pitchFamily="18" charset="0"/>
                  <a:ea typeface="Cambria" panose="02040503050406030204" pitchFamily="18" charset="0"/>
                </a:rPr>
                <a:t>  </a:t>
              </a:r>
              <a:endParaRPr lang="en-US" sz="4000" b="1" dirty="0">
                <a:solidFill>
                  <a:srgbClr val="002060"/>
                </a:solidFill>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xmlns="" id="{A5865A12-FCF8-6A4E-AEA0-DBAA666097DA}"/>
              </a:ext>
            </a:extLst>
          </p:cNvPr>
          <p:cNvPicPr>
            <a:picLocks noChangeAspect="1"/>
          </p:cNvPicPr>
          <p:nvPr/>
        </p:nvPicPr>
        <p:blipFill>
          <a:blip r:embed="rId3"/>
          <a:stretch>
            <a:fillRect/>
          </a:stretch>
        </p:blipFill>
        <p:spPr>
          <a:xfrm>
            <a:off x="-87584" y="1387295"/>
            <a:ext cx="8463832" cy="3273487"/>
          </a:xfrm>
          <a:prstGeom prst="rect">
            <a:avLst/>
          </a:prstGeom>
        </p:spPr>
      </p:pic>
      <p:pic>
        <p:nvPicPr>
          <p:cNvPr id="8" name="Picture 7">
            <a:extLst>
              <a:ext uri="{FF2B5EF4-FFF2-40B4-BE49-F238E27FC236}">
                <a16:creationId xmlns:a16="http://schemas.microsoft.com/office/drawing/2014/main" xmlns="" id="{243CB37E-7E9B-4D19-E8ED-D72AD5996423}"/>
              </a:ext>
            </a:extLst>
          </p:cNvPr>
          <p:cNvPicPr>
            <a:picLocks noChangeAspect="1"/>
          </p:cNvPicPr>
          <p:nvPr/>
        </p:nvPicPr>
        <p:blipFill>
          <a:blip r:embed="rId4">
            <a:extLst>
              <a:ext uri="{28A0092B-C50C-407E-A947-70E740481C1C}">
                <a14:useLocalDpi xmlns:a14="http://schemas.microsoft.com/office/drawing/2010/main" val="0"/>
              </a:ext>
            </a:extLst>
          </a:blip>
          <a:srcRect l="3523" t="13724"/>
          <a:stretch/>
        </p:blipFill>
        <p:spPr>
          <a:xfrm>
            <a:off x="6043872" y="1038226"/>
            <a:ext cx="6148128" cy="5537405"/>
          </a:xfrm>
          <a:prstGeom prst="rect">
            <a:avLst/>
          </a:prstGeom>
        </p:spPr>
      </p:pic>
    </p:spTree>
    <p:extLst>
      <p:ext uri="{BB962C8B-B14F-4D97-AF65-F5344CB8AC3E}">
        <p14:creationId xmlns:p14="http://schemas.microsoft.com/office/powerpoint/2010/main" val="44762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12618C9-81D8-A10F-4559-DA8711D20FEB}"/>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49D470B4-D027-5927-4612-E3800FC33664}"/>
              </a:ext>
            </a:extLst>
          </p:cNvPr>
          <p:cNvSpPr/>
          <p:nvPr/>
        </p:nvSpPr>
        <p:spPr>
          <a:xfrm>
            <a:off x="4239491" y="1900052"/>
            <a:ext cx="7952509" cy="2731325"/>
          </a:xfrm>
          <a:prstGeom prst="roundRect">
            <a:avLst/>
          </a:prstGeom>
          <a:solidFill>
            <a:schemeClr val="bg1"/>
          </a:solidFill>
          <a:ln>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2" name="Picture 11">
            <a:extLst>
              <a:ext uri="{FF2B5EF4-FFF2-40B4-BE49-F238E27FC236}">
                <a16:creationId xmlns:a16="http://schemas.microsoft.com/office/drawing/2014/main" xmlns="" id="{4B2C4B02-6994-E06C-5554-255BA23DDB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50" y="-191810"/>
            <a:ext cx="1562105" cy="1562105"/>
          </a:xfrm>
          <a:prstGeom prst="rect">
            <a:avLst/>
          </a:prstGeom>
        </p:spPr>
      </p:pic>
      <p:pic>
        <p:nvPicPr>
          <p:cNvPr id="8" name="Picture 7">
            <a:extLst>
              <a:ext uri="{FF2B5EF4-FFF2-40B4-BE49-F238E27FC236}">
                <a16:creationId xmlns:a16="http://schemas.microsoft.com/office/drawing/2014/main" xmlns="" id="{11DA8B1D-D1CB-680F-E133-196AF9C8AB6F}"/>
              </a:ext>
            </a:extLst>
          </p:cNvPr>
          <p:cNvPicPr>
            <a:picLocks noChangeAspect="1"/>
          </p:cNvPicPr>
          <p:nvPr/>
        </p:nvPicPr>
        <p:blipFill>
          <a:blip r:embed="rId3"/>
          <a:stretch>
            <a:fillRect/>
          </a:stretch>
        </p:blipFill>
        <p:spPr>
          <a:xfrm>
            <a:off x="3690401" y="470776"/>
            <a:ext cx="8246135" cy="2576917"/>
          </a:xfrm>
          <a:prstGeom prst="rect">
            <a:avLst/>
          </a:prstGeom>
        </p:spPr>
      </p:pic>
      <p:sp>
        <p:nvSpPr>
          <p:cNvPr id="2" name="TextBox 1">
            <a:extLst>
              <a:ext uri="{FF2B5EF4-FFF2-40B4-BE49-F238E27FC236}">
                <a16:creationId xmlns:a16="http://schemas.microsoft.com/office/drawing/2014/main" xmlns="" id="{AD79727E-5468-C5A3-2970-716BA0FFD529}"/>
              </a:ext>
            </a:extLst>
          </p:cNvPr>
          <p:cNvSpPr txBox="1"/>
          <p:nvPr/>
        </p:nvSpPr>
        <p:spPr>
          <a:xfrm>
            <a:off x="4700649" y="2296218"/>
            <a:ext cx="7030192"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Nêu cảm nghĩ của em về người bà trong câu chuyện </a:t>
            </a:r>
            <a:r>
              <a:rPr kumimoji="0" lang="vi-VN" sz="40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Mùa mật mới</a:t>
            </a:r>
            <a:endParaRPr kumimoji="0" lang="en-SG" sz="40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8475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B80CBE6-F0B4-B600-BD12-9C4C859B9A30}"/>
              </a:ext>
            </a:extLst>
          </p:cNvPr>
          <p:cNvPicPr>
            <a:picLocks noChangeAspect="1"/>
          </p:cNvPicPr>
          <p:nvPr/>
        </p:nvPicPr>
        <p:blipFill>
          <a:blip r:embed="rId2"/>
          <a:stretch>
            <a:fillRect/>
          </a:stretch>
        </p:blipFill>
        <p:spPr>
          <a:xfrm>
            <a:off x="2194561" y="1466523"/>
            <a:ext cx="11294800" cy="3764933"/>
          </a:xfrm>
          <a:prstGeom prst="rect">
            <a:avLst/>
          </a:prstGeom>
        </p:spPr>
      </p:pic>
    </p:spTree>
    <p:extLst>
      <p:ext uri="{BB962C8B-B14F-4D97-AF65-F5344CB8AC3E}">
        <p14:creationId xmlns:p14="http://schemas.microsoft.com/office/powerpoint/2010/main" val="957802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46E89C-093E-A03C-6E2E-735CC149F22A}"/>
              </a:ext>
            </a:extLst>
          </p:cNvPr>
          <p:cNvGrpSpPr/>
          <p:nvPr/>
        </p:nvGrpSpPr>
        <p:grpSpPr>
          <a:xfrm>
            <a:off x="3747668" y="2213218"/>
            <a:ext cx="8444332" cy="1862048"/>
            <a:chOff x="360220" y="1433124"/>
            <a:chExt cx="8465127" cy="4171706"/>
          </a:xfrm>
        </p:grpSpPr>
        <p:sp>
          <p:nvSpPr>
            <p:cNvPr id="5" name="TextBox 4">
              <a:extLst>
                <a:ext uri="{FF2B5EF4-FFF2-40B4-BE49-F238E27FC236}">
                  <a16:creationId xmlns:a16="http://schemas.microsoft.com/office/drawing/2014/main" xmlns="" id="{DC723C66-767D-9D5B-BC19-1F82CB395731}"/>
                </a:ext>
              </a:extLst>
            </p:cNvPr>
            <p:cNvSpPr txBox="1"/>
            <p:nvPr/>
          </p:nvSpPr>
          <p:spPr>
            <a:xfrm>
              <a:off x="360220" y="1433125"/>
              <a:ext cx="8465125"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0" dirty="0">
                  <a:ln w="165100">
                    <a:solidFill>
                      <a:prstClr val="white"/>
                    </a:solidFill>
                  </a:ln>
                  <a:solidFill>
                    <a:prstClr val="black"/>
                  </a:solidFill>
                  <a:effectLst>
                    <a:outerShdw blurRad="50800" dist="38100" dir="10800000" algn="r" rotWithShape="0">
                      <a:prstClr val="black">
                        <a:alpha val="40000"/>
                      </a:prstClr>
                    </a:outerShdw>
                  </a:effectLst>
                  <a:latin typeface="#9Slide07 IcielKoni" pitchFamily="2" charset="0"/>
                </a:rPr>
                <a:t>KHÁM PHÁ</a:t>
              </a:r>
              <a:endParaRPr kumimoji="0" lang="en-US" sz="11500" b="0" i="0" u="none" strike="noStrike" kern="1200" cap="none" spc="0" normalizeH="0" baseline="0" noProof="0" dirty="0">
                <a:ln w="165100">
                  <a:solidFill>
                    <a:prstClr val="white"/>
                  </a:solidFill>
                </a:ln>
                <a:solidFill>
                  <a:prstClr val="black"/>
                </a:solidFill>
                <a:effectLst>
                  <a:outerShdw blurRad="50800" dist="38100" dir="10800000" algn="r" rotWithShape="0">
                    <a:prstClr val="black">
                      <a:alpha val="40000"/>
                    </a:prstClr>
                  </a:outerShdw>
                </a:effectLst>
                <a:uLnTx/>
                <a:uFillTx/>
                <a:latin typeface="#9Slide07 IcielKoni" pitchFamily="2" charset="0"/>
                <a:ea typeface="+mn-ea"/>
                <a:cs typeface="+mn-cs"/>
              </a:endParaRPr>
            </a:p>
          </p:txBody>
        </p:sp>
        <p:sp>
          <p:nvSpPr>
            <p:cNvPr id="6" name="TextBox 5">
              <a:extLst>
                <a:ext uri="{FF2B5EF4-FFF2-40B4-BE49-F238E27FC236}">
                  <a16:creationId xmlns:a16="http://schemas.microsoft.com/office/drawing/2014/main" xmlns="" id="{AF49A785-180C-416A-95BD-92824E5F781D}"/>
                </a:ext>
              </a:extLst>
            </p:cNvPr>
            <p:cNvSpPr txBox="1"/>
            <p:nvPr/>
          </p:nvSpPr>
          <p:spPr>
            <a:xfrm>
              <a:off x="360220" y="1433124"/>
              <a:ext cx="8465127" cy="41717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schemeClr val="accent2">
                      <a:lumMod val="75000"/>
                    </a:schemeClr>
                  </a:solidFill>
                  <a:effectLst/>
                  <a:uLnTx/>
                  <a:uFillTx/>
                  <a:latin typeface="#9Slide07 IcielKoni" pitchFamily="2" charset="0"/>
                  <a:ea typeface="+mn-ea"/>
                  <a:cs typeface="+mn-cs"/>
                </a:rPr>
                <a:t>KHÁM PHÁ</a:t>
              </a:r>
            </a:p>
          </p:txBody>
        </p:sp>
      </p:grpSp>
    </p:spTree>
    <p:extLst>
      <p:ext uri="{BB962C8B-B14F-4D97-AF65-F5344CB8AC3E}">
        <p14:creationId xmlns:p14="http://schemas.microsoft.com/office/powerpoint/2010/main" val="3933485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CAE6844-6523-059A-01BD-9A5BF4D79A32}"/>
              </a:ext>
            </a:extLst>
          </p:cNvPr>
          <p:cNvPicPr>
            <a:picLocks noChangeAspect="1"/>
          </p:cNvPicPr>
          <p:nvPr/>
        </p:nvPicPr>
        <p:blipFill>
          <a:blip r:embed="rId2"/>
          <a:stretch>
            <a:fillRect/>
          </a:stretch>
        </p:blipFill>
        <p:spPr>
          <a:xfrm>
            <a:off x="2823210" y="1994843"/>
            <a:ext cx="10320246" cy="2868313"/>
          </a:xfrm>
          <a:prstGeom prst="rect">
            <a:avLst/>
          </a:prstGeom>
        </p:spPr>
      </p:pic>
    </p:spTree>
    <p:extLst>
      <p:ext uri="{BB962C8B-B14F-4D97-AF65-F5344CB8AC3E}">
        <p14:creationId xmlns:p14="http://schemas.microsoft.com/office/powerpoint/2010/main" val="2655862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6"/>
          <p:cNvSpPr/>
          <p:nvPr/>
        </p:nvSpPr>
        <p:spPr>
          <a:xfrm>
            <a:off x="310244" y="1488159"/>
            <a:ext cx="11440884" cy="4967069"/>
          </a:xfrm>
          <a:prstGeom prst="roundRect">
            <a:avLst/>
          </a:prstGeom>
          <a:solidFill>
            <a:schemeClr val="bg1"/>
          </a:solidFill>
          <a:ln w="3810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xmlns="" id="{8DCA837F-237C-5236-1FFC-22F0ABF62DA4}"/>
              </a:ext>
            </a:extLst>
          </p:cNvPr>
          <p:cNvSpPr/>
          <p:nvPr/>
        </p:nvSpPr>
        <p:spPr>
          <a:xfrm>
            <a:off x="217715" y="60984"/>
            <a:ext cx="11440885" cy="1295400"/>
          </a:xfrm>
          <a:prstGeom prst="roundRect">
            <a:avLst/>
          </a:prstGeom>
          <a:solidFill>
            <a:schemeClr val="bg1"/>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Tìm câu đơn và câu ghép trong những câu dưới đây:a. Trên miệng chõ, bà đặt cái chậu sành, bên trong góc chậu, bà gác những lá mật.b. Mật lẫn sáp rỏ đều đều xuống chậu.c. Hơi nóng bốc nghi ngút, sáp bịt các lỗ mật chảy ra.d. Chậu mật trên bếp đầy dần.e. Mùi mật nóng hổi, thơm ngọt ngào bay ra ngoài.Xem thêm tại: https://loigiaihay.com/phan-2-danh-gia-giua-hoc-ki-ii-tiet-6-7-mua-mat-moi-trang-84-sgk-tieng-viet-lop-5-tap-2-ket-noi-tri-thuc-a165697.html</a:t>
            </a:r>
            <a:endParaRPr lang="en-SG" dirty="0"/>
          </a:p>
        </p:txBody>
      </p:sp>
      <p:sp>
        <p:nvSpPr>
          <p:cNvPr id="5" name="TextBox 4">
            <a:extLst>
              <a:ext uri="{FF2B5EF4-FFF2-40B4-BE49-F238E27FC236}">
                <a16:creationId xmlns:a16="http://schemas.microsoft.com/office/drawing/2014/main" xmlns="" id="{C894485D-9693-FC24-9763-10BDAB90B0F7}"/>
              </a:ext>
            </a:extLst>
          </p:cNvPr>
          <p:cNvSpPr txBox="1"/>
          <p:nvPr/>
        </p:nvSpPr>
        <p:spPr>
          <a:xfrm>
            <a:off x="310244" y="123908"/>
            <a:ext cx="11146972" cy="1169551"/>
          </a:xfrm>
          <a:prstGeom prst="rect">
            <a:avLst/>
          </a:prstGeom>
          <a:noFill/>
        </p:spPr>
        <p:txBody>
          <a:bodyPr wrap="square" rtlCol="0">
            <a:spAutoFit/>
          </a:bodyPr>
          <a:lstStyle/>
          <a:p>
            <a:pPr algn="just"/>
            <a:r>
              <a:rPr lang="vi-VN" sz="3500" b="1" dirty="0">
                <a:solidFill>
                  <a:srgbClr val="C00000"/>
                </a:solidFill>
                <a:latin typeface="Tahoma" panose="020B0604030504040204" pitchFamily="34" charset="0"/>
                <a:ea typeface="Tahoma" panose="020B0604030504040204" pitchFamily="34" charset="0"/>
                <a:cs typeface="Tahoma" panose="020B0604030504040204" pitchFamily="34" charset="0"/>
              </a:rPr>
              <a:t>7. Tìm câu đơn và câu ghép trong những câu dưới đây:</a:t>
            </a:r>
          </a:p>
        </p:txBody>
      </p:sp>
      <p:sp>
        <p:nvSpPr>
          <p:cNvPr id="7" name="TextBox 6">
            <a:extLst>
              <a:ext uri="{FF2B5EF4-FFF2-40B4-BE49-F238E27FC236}">
                <a16:creationId xmlns:a16="http://schemas.microsoft.com/office/drawing/2014/main" xmlns="" id="{E7408412-3200-BCE2-D17D-7988BBE08999}"/>
              </a:ext>
            </a:extLst>
          </p:cNvPr>
          <p:cNvSpPr txBox="1"/>
          <p:nvPr/>
        </p:nvSpPr>
        <p:spPr>
          <a:xfrm>
            <a:off x="468086" y="1626942"/>
            <a:ext cx="11146972" cy="3954929"/>
          </a:xfrm>
          <a:prstGeom prst="rect">
            <a:avLst/>
          </a:prstGeom>
          <a:noFill/>
        </p:spPr>
        <p:txBody>
          <a:bodyPr wrap="square" rtlCol="0">
            <a:spAutoFit/>
          </a:bodyPr>
          <a:lstStyle/>
          <a:p>
            <a:pPr algn="just"/>
            <a:r>
              <a:rPr lang="vi-VN" sz="3600" dirty="0">
                <a:latin typeface="Tahoma" panose="020B0604030504040204" pitchFamily="34" charset="0"/>
                <a:ea typeface="Tahoma" panose="020B0604030504040204" pitchFamily="34" charset="0"/>
                <a:cs typeface="Tahoma" panose="020B0604030504040204" pitchFamily="34" charset="0"/>
              </a:rPr>
              <a:t>a. Trên miệng chõ, bà đặt cái chậu sành, bên trong góc chậu, bà gác những lá mật.</a:t>
            </a:r>
          </a:p>
          <a:p>
            <a:pPr algn="just"/>
            <a:r>
              <a:rPr lang="vi-VN" sz="3600" dirty="0">
                <a:latin typeface="Tahoma" panose="020B0604030504040204" pitchFamily="34" charset="0"/>
                <a:ea typeface="Tahoma" panose="020B0604030504040204" pitchFamily="34" charset="0"/>
                <a:cs typeface="Tahoma" panose="020B0604030504040204" pitchFamily="34" charset="0"/>
              </a:rPr>
              <a:t>b. Mật lẫn sáp rỏ đều đều xuống chậu.</a:t>
            </a:r>
          </a:p>
          <a:p>
            <a:pPr algn="just"/>
            <a:r>
              <a:rPr lang="vi-VN" sz="3600" dirty="0">
                <a:latin typeface="Tahoma" panose="020B0604030504040204" pitchFamily="34" charset="0"/>
                <a:ea typeface="Tahoma" panose="020B0604030504040204" pitchFamily="34" charset="0"/>
                <a:cs typeface="Tahoma" panose="020B0604030504040204" pitchFamily="34" charset="0"/>
              </a:rPr>
              <a:t>c. Hơi nóng bốc nghi ngút, sáp bịt các lỗ mật chảy ra.</a:t>
            </a:r>
          </a:p>
          <a:p>
            <a:pPr algn="just"/>
            <a:r>
              <a:rPr lang="vi-VN" sz="3600" dirty="0">
                <a:latin typeface="Tahoma" panose="020B0604030504040204" pitchFamily="34" charset="0"/>
                <a:ea typeface="Tahoma" panose="020B0604030504040204" pitchFamily="34" charset="0"/>
                <a:cs typeface="Tahoma" panose="020B0604030504040204" pitchFamily="34" charset="0"/>
              </a:rPr>
              <a:t>d. Chậu mật trên bếp đầy dần.</a:t>
            </a:r>
          </a:p>
          <a:p>
            <a:pPr algn="just"/>
            <a:r>
              <a:rPr lang="vi-VN" sz="3600" dirty="0">
                <a:latin typeface="Tahoma" panose="020B0604030504040204" pitchFamily="34" charset="0"/>
                <a:ea typeface="Tahoma" panose="020B0604030504040204" pitchFamily="34" charset="0"/>
                <a:cs typeface="Tahoma" panose="020B0604030504040204" pitchFamily="34" charset="0"/>
              </a:rPr>
              <a:t>e. Mùi mật nóng hổi, thơm ngọt ngào bay ra ngoài.</a:t>
            </a:r>
            <a:endParaRPr lang="en-SG" sz="3600" dirty="0">
              <a:latin typeface="Tahoma" panose="020B0604030504040204" pitchFamily="34" charset="0"/>
              <a:ea typeface="Tahoma" panose="020B0604030504040204" pitchFamily="34" charset="0"/>
              <a:cs typeface="Tahoma" panose="020B0604030504040204" pitchFamily="34" charset="0"/>
            </a:endParaRPr>
          </a:p>
          <a:p>
            <a:endParaRPr lang="en-SG" sz="3500" dirty="0"/>
          </a:p>
        </p:txBody>
      </p:sp>
      <p:pic>
        <p:nvPicPr>
          <p:cNvPr id="2" name="Picture 1" descr="A couple of kids sitting at desks&#10;&#10;AI-generated content may be incorrect.">
            <a:extLst>
              <a:ext uri="{FF2B5EF4-FFF2-40B4-BE49-F238E27FC236}">
                <a16:creationId xmlns:a16="http://schemas.microsoft.com/office/drawing/2014/main" xmlns="" id="{5DD584FE-9E3D-A532-2B64-A3EBB2709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7447" y="4939662"/>
            <a:ext cx="3105880" cy="1918338"/>
          </a:xfrm>
          <a:prstGeom prst="rect">
            <a:avLst/>
          </a:prstGeom>
        </p:spPr>
      </p:pic>
    </p:spTree>
    <p:extLst>
      <p:ext uri="{BB962C8B-B14F-4D97-AF65-F5344CB8AC3E}">
        <p14:creationId xmlns:p14="http://schemas.microsoft.com/office/powerpoint/2010/main" val="37843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45875" y="960425"/>
            <a:ext cx="6601783" cy="3219296"/>
          </a:xfrm>
          <a:prstGeom prst="rect">
            <a:avLst/>
          </a:prstGeom>
        </p:spPr>
      </p:pic>
    </p:spTree>
    <p:extLst>
      <p:ext uri="{BB962C8B-B14F-4D97-AF65-F5344CB8AC3E}">
        <p14:creationId xmlns:p14="http://schemas.microsoft.com/office/powerpoint/2010/main" val="3619807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2140E29-AE3C-9D54-D7C6-0696571F54C2}"/>
            </a:ext>
          </a:extLst>
        </p:cNvPr>
        <p:cNvGrpSpPr/>
        <p:nvPr/>
      </p:nvGrpSpPr>
      <p:grpSpPr>
        <a:xfrm>
          <a:off x="0" y="0"/>
          <a:ext cx="0" cy="0"/>
          <a:chOff x="0" y="0"/>
          <a:chExt cx="0" cy="0"/>
        </a:xfrm>
      </p:grpSpPr>
      <p:pic>
        <p:nvPicPr>
          <p:cNvPr id="2" name="图片 5">
            <a:extLst>
              <a:ext uri="{FF2B5EF4-FFF2-40B4-BE49-F238E27FC236}">
                <a16:creationId xmlns:a16="http://schemas.microsoft.com/office/drawing/2014/main" xmlns="" id="{26401506-069D-5EBD-84F3-FEECB5C4C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732" y="504831"/>
            <a:ext cx="6668932" cy="6668932"/>
          </a:xfrm>
          <a:prstGeom prst="rect">
            <a:avLst/>
          </a:prstGeom>
        </p:spPr>
      </p:pic>
      <p:pic>
        <p:nvPicPr>
          <p:cNvPr id="3" name="图片 5">
            <a:extLst>
              <a:ext uri="{FF2B5EF4-FFF2-40B4-BE49-F238E27FC236}">
                <a16:creationId xmlns:a16="http://schemas.microsoft.com/office/drawing/2014/main" xmlns="" id="{66A83117-A31B-3ABB-444B-B6B265482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8344" y="650169"/>
            <a:ext cx="6523594" cy="6523594"/>
          </a:xfrm>
          <a:prstGeom prst="rect">
            <a:avLst/>
          </a:prstGeom>
        </p:spPr>
      </p:pic>
      <p:sp>
        <p:nvSpPr>
          <p:cNvPr id="6" name="Cloud 5">
            <a:extLst>
              <a:ext uri="{FF2B5EF4-FFF2-40B4-BE49-F238E27FC236}">
                <a16:creationId xmlns:a16="http://schemas.microsoft.com/office/drawing/2014/main" xmlns="" id="{8019AE1F-6652-B0A5-5F48-FE29F6020DD5}"/>
              </a:ext>
            </a:extLst>
          </p:cNvPr>
          <p:cNvSpPr/>
          <p:nvPr/>
        </p:nvSpPr>
        <p:spPr>
          <a:xfrm>
            <a:off x="811781" y="218846"/>
            <a:ext cx="3922051" cy="1442584"/>
          </a:xfrm>
          <a:prstGeom prst="cloud">
            <a:avLst/>
          </a:prstGeom>
          <a:solidFill>
            <a:srgbClr val="D9E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E7E6E6">
                    <a:lumMod val="10000"/>
                  </a:srgbClr>
                </a:solidFill>
                <a:effectLst/>
                <a:uLnTx/>
                <a:uFillTx/>
                <a:latin typeface="Cambria" panose="02040503050406030204" pitchFamily="18" charset="0"/>
                <a:ea typeface="Cambria" panose="02040503050406030204" pitchFamily="18" charset="0"/>
                <a:cs typeface="+mn-cs"/>
              </a:rPr>
              <a:t>CÂU ĐƠN</a:t>
            </a:r>
          </a:p>
        </p:txBody>
      </p:sp>
      <p:sp>
        <p:nvSpPr>
          <p:cNvPr id="8" name="Cloud 7">
            <a:extLst>
              <a:ext uri="{FF2B5EF4-FFF2-40B4-BE49-F238E27FC236}">
                <a16:creationId xmlns:a16="http://schemas.microsoft.com/office/drawing/2014/main" xmlns="" id="{16849FE2-2F0D-A4E9-3E8E-4C250B210C35}"/>
              </a:ext>
            </a:extLst>
          </p:cNvPr>
          <p:cNvSpPr/>
          <p:nvPr/>
        </p:nvSpPr>
        <p:spPr>
          <a:xfrm>
            <a:off x="6284563" y="408477"/>
            <a:ext cx="4013951" cy="1252953"/>
          </a:xfrm>
          <a:prstGeom prst="clou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dirty="0">
                <a:solidFill>
                  <a:srgbClr val="E7E6E6">
                    <a:lumMod val="10000"/>
                  </a:srgbClr>
                </a:solidFill>
                <a:latin typeface="Cambria" panose="02040503050406030204" pitchFamily="18" charset="0"/>
                <a:ea typeface="Cambria" panose="02040503050406030204" pitchFamily="18" charset="0"/>
              </a:rPr>
              <a:t>CÂU GHÉP</a:t>
            </a:r>
            <a:endParaRPr kumimoji="0" lang="vi-VN" sz="4000" b="1" i="0" u="none" strike="noStrike" kern="1200" cap="none" spc="0" normalizeH="0" baseline="0" noProof="0" dirty="0">
              <a:ln>
                <a:noFill/>
              </a:ln>
              <a:solidFill>
                <a:srgbClr val="E7E6E6">
                  <a:lumMod val="10000"/>
                </a:srgbClr>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xmlns="" id="{3D90E391-34BB-0B8C-F53D-C0027BF36C1E}"/>
              </a:ext>
            </a:extLst>
          </p:cNvPr>
          <p:cNvSpPr txBox="1"/>
          <p:nvPr/>
        </p:nvSpPr>
        <p:spPr>
          <a:xfrm>
            <a:off x="402151" y="2372449"/>
            <a:ext cx="5379166" cy="3231654"/>
          </a:xfrm>
          <a:prstGeom prst="rect">
            <a:avLst/>
          </a:prstGeom>
          <a:noFill/>
        </p:spPr>
        <p:txBody>
          <a:bodyPr wrap="square" rtlCol="0">
            <a:spAutoFit/>
          </a:bodyPr>
          <a:lstStyle/>
          <a:p>
            <a:pPr algn="just"/>
            <a:r>
              <a:rPr lang="vi-VN" sz="3400" dirty="0">
                <a:latin typeface="Tahoma" panose="020B0604030504040204" pitchFamily="34" charset="0"/>
                <a:ea typeface="Tahoma" panose="020B0604030504040204" pitchFamily="34" charset="0"/>
                <a:cs typeface="Tahoma" panose="020B0604030504040204" pitchFamily="34" charset="0"/>
              </a:rPr>
              <a:t>b. Mật lẫn sáp rỏ đều đều xuống chậu.</a:t>
            </a:r>
          </a:p>
          <a:p>
            <a:pPr algn="just"/>
            <a:r>
              <a:rPr lang="vi-VN" sz="3400" dirty="0">
                <a:latin typeface="Tahoma" panose="020B0604030504040204" pitchFamily="34" charset="0"/>
                <a:ea typeface="Tahoma" panose="020B0604030504040204" pitchFamily="34" charset="0"/>
                <a:cs typeface="Tahoma" panose="020B0604030504040204" pitchFamily="34" charset="0"/>
              </a:rPr>
              <a:t>d. Chậu mật trên bếp đầy dần.</a:t>
            </a:r>
          </a:p>
          <a:p>
            <a:pPr algn="just"/>
            <a:r>
              <a:rPr lang="vi-VN" sz="3400" dirty="0">
                <a:latin typeface="Tahoma" panose="020B0604030504040204" pitchFamily="34" charset="0"/>
                <a:ea typeface="Tahoma" panose="020B0604030504040204" pitchFamily="34" charset="0"/>
                <a:cs typeface="Tahoma" panose="020B0604030504040204" pitchFamily="34" charset="0"/>
              </a:rPr>
              <a:t>e. Mùi mật nóng hổi, thơm ngọt ngào bay ra ngoài.</a:t>
            </a:r>
            <a:endParaRPr lang="en-SG" sz="34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xmlns="" id="{29DCBA45-4EC8-04E6-60A8-9F5816B3AED6}"/>
              </a:ext>
            </a:extLst>
          </p:cNvPr>
          <p:cNvSpPr txBox="1"/>
          <p:nvPr/>
        </p:nvSpPr>
        <p:spPr>
          <a:xfrm>
            <a:off x="6426200" y="2372449"/>
            <a:ext cx="5156951" cy="4801314"/>
          </a:xfrm>
          <a:prstGeom prst="rect">
            <a:avLst/>
          </a:prstGeom>
          <a:noFill/>
        </p:spPr>
        <p:txBody>
          <a:bodyPr wrap="square" rtlCol="0">
            <a:spAutoFit/>
          </a:bodyPr>
          <a:lstStyle/>
          <a:p>
            <a:pPr algn="just"/>
            <a:r>
              <a:rPr lang="vi-VN" sz="3400" dirty="0">
                <a:latin typeface="Tahoma" panose="020B0604030504040204" pitchFamily="34" charset="0"/>
                <a:ea typeface="Tahoma" panose="020B0604030504040204" pitchFamily="34" charset="0"/>
                <a:cs typeface="Tahoma" panose="020B0604030504040204" pitchFamily="34" charset="0"/>
              </a:rPr>
              <a:t>a. Trên miệng chõ, bà đặt cái chậu sành, bên trong góc chậu, bà gác những lá mật.</a:t>
            </a:r>
          </a:p>
          <a:p>
            <a:pPr algn="just"/>
            <a:r>
              <a:rPr lang="vi-VN" sz="3400" dirty="0">
                <a:latin typeface="Tahoma" panose="020B0604030504040204" pitchFamily="34" charset="0"/>
                <a:ea typeface="Tahoma" panose="020B0604030504040204" pitchFamily="34" charset="0"/>
                <a:cs typeface="Tahoma" panose="020B0604030504040204" pitchFamily="34" charset="0"/>
              </a:rPr>
              <a:t>c. Hơi nóng bốc nghi ngút, sáp bịt các lỗ mật chảy ra.</a:t>
            </a:r>
          </a:p>
          <a:p>
            <a:pPr marL="342900" indent="-342900" algn="just">
              <a:buAutoNum type="alphaLcPeriod"/>
            </a:pPr>
            <a:endParaRPr lang="vi-VN" sz="3400" dirty="0">
              <a:latin typeface="Tahoma" panose="020B0604030504040204" pitchFamily="34" charset="0"/>
              <a:ea typeface="Tahoma" panose="020B0604030504040204" pitchFamily="34" charset="0"/>
              <a:cs typeface="Tahoma" panose="020B0604030504040204" pitchFamily="34" charset="0"/>
            </a:endParaRPr>
          </a:p>
          <a:p>
            <a:pPr algn="just"/>
            <a:endParaRPr lang="en-SG" sz="3400" dirty="0"/>
          </a:p>
        </p:txBody>
      </p:sp>
    </p:spTree>
    <p:extLst>
      <p:ext uri="{BB962C8B-B14F-4D97-AF65-F5344CB8AC3E}">
        <p14:creationId xmlns:p14="http://schemas.microsoft.com/office/powerpoint/2010/main" val="69517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subTnLst>
                                    <p:audio>
                                      <p:cMediaNode>
                                        <p:cTn display="0" masterRel="sameClick">
                                          <p:stCondLst>
                                            <p:cond evt="begin" delay="0">
                                              <p:tn val="19"/>
                                            </p:cond>
                                          </p:stCondLst>
                                          <p:endCondLst>
                                            <p:cond evt="onStopAudio" delay="0">
                                              <p:tgtEl>
                                                <p:sldTgt/>
                                              </p:tgtEl>
                                            </p:cond>
                                          </p:endCondLst>
                                        </p:cTn>
                                        <p:tgtEl>
                                          <p:sndTgt r:embed="rId2" name="breeze.wav"/>
                                        </p:tgtEl>
                                      </p:cMediaNode>
                                    </p:audio>
                                  </p:sub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subTnLst>
                                    <p:audio>
                                      <p:cMediaNode>
                                        <p:cTn display="0" masterRel="sameClick">
                                          <p:stCondLst>
                                            <p:cond evt="begin" delay="0">
                                              <p:tn val="24"/>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6">
            <a:extLst>
              <a:ext uri="{FF2B5EF4-FFF2-40B4-BE49-F238E27FC236}">
                <a16:creationId xmlns:a16="http://schemas.microsoft.com/office/drawing/2014/main" xmlns="" id="{84817106-0C5A-770C-07A0-CFFABE2E8455}"/>
              </a:ext>
            </a:extLst>
          </p:cNvPr>
          <p:cNvSpPr/>
          <p:nvPr/>
        </p:nvSpPr>
        <p:spPr>
          <a:xfrm>
            <a:off x="818243" y="1655957"/>
            <a:ext cx="10711543" cy="4696473"/>
          </a:xfrm>
          <a:prstGeom prst="roundRect">
            <a:avLst/>
          </a:prstGeom>
          <a:solidFill>
            <a:schemeClr val="bg1"/>
          </a:solidFill>
          <a:ln w="3810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xmlns="" id="{AC1F7799-497A-E9D2-707A-74197B600E84}"/>
              </a:ext>
            </a:extLst>
          </p:cNvPr>
          <p:cNvSpPr/>
          <p:nvPr/>
        </p:nvSpPr>
        <p:spPr>
          <a:xfrm>
            <a:off x="375557" y="360557"/>
            <a:ext cx="11440885" cy="1295400"/>
          </a:xfrm>
          <a:prstGeom prst="roundRect">
            <a:avLst/>
          </a:prstGeom>
          <a:solidFill>
            <a:schemeClr val="bg1"/>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Tìm câu đơn và câu ghép trong những câu dưới đây:a. Trên miệng chõ, bà đặt cái chậu sành, bên trong góc chậu, bà gác những lá mật.b. Mật lẫn sáp rỏ đều đều xuống chậu.c. Hơi nóng bốc nghi ngút, sáp bịt các lỗ mật chảy ra.d. Chậu mật trên bếp đầy dần.e. Mùi mật nóng hổi, thơm ngọt ngào bay ra ngoài.Xem thêm tại: https://loigiaihay.com/phan-2-danh-gia-giua-hoc-ki-ii-tiet-6-7-mua-mat-moi-trang-84-sgk-tieng-viet-lop-5-tap-2-ket-noi-tri-thuc-a165697.html</a:t>
            </a:r>
            <a:endParaRPr lang="en-SG" dirty="0"/>
          </a:p>
        </p:txBody>
      </p:sp>
      <p:sp>
        <p:nvSpPr>
          <p:cNvPr id="7" name="TextBox 6">
            <a:extLst>
              <a:ext uri="{FF2B5EF4-FFF2-40B4-BE49-F238E27FC236}">
                <a16:creationId xmlns:a16="http://schemas.microsoft.com/office/drawing/2014/main" xmlns="" id="{322DDAEC-6429-BF8E-E02B-E0BD6B5D6CAE}"/>
              </a:ext>
            </a:extLst>
          </p:cNvPr>
          <p:cNvSpPr txBox="1"/>
          <p:nvPr/>
        </p:nvSpPr>
        <p:spPr>
          <a:xfrm>
            <a:off x="461961" y="473616"/>
            <a:ext cx="11268075" cy="1015663"/>
          </a:xfrm>
          <a:prstGeom prst="rect">
            <a:avLst/>
          </a:prstGeom>
          <a:noFill/>
        </p:spPr>
        <p:txBody>
          <a:bodyPr wrap="square">
            <a:spAutoFit/>
          </a:bodyPr>
          <a:lstStyle/>
          <a:p>
            <a:r>
              <a:rPr lang="vi-VN" sz="3000" b="1" dirty="0">
                <a:solidFill>
                  <a:srgbClr val="C00000"/>
                </a:solidFill>
                <a:latin typeface="Tahoma" panose="020B0604030504040204" pitchFamily="34" charset="0"/>
                <a:ea typeface="Tahoma" panose="020B0604030504040204" pitchFamily="34" charset="0"/>
                <a:cs typeface="Tahoma" panose="020B0604030504040204" pitchFamily="34" charset="0"/>
              </a:rPr>
              <a:t>8. </a:t>
            </a:r>
            <a:r>
              <a:rPr lang="en-SG" sz="3000" b="1" dirty="0" err="1">
                <a:solidFill>
                  <a:srgbClr val="C00000"/>
                </a:solidFill>
                <a:latin typeface="Tahoma" panose="020B0604030504040204" pitchFamily="34" charset="0"/>
                <a:ea typeface="Tahoma" panose="020B0604030504040204" pitchFamily="34" charset="0"/>
                <a:cs typeface="Tahoma" panose="020B0604030504040204" pitchFamily="34" charset="0"/>
              </a:rPr>
              <a:t>Dùng</a:t>
            </a:r>
            <a:r>
              <a:rPr lang="en-SG" sz="3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SG" sz="3000" b="1" dirty="0" err="1">
                <a:solidFill>
                  <a:srgbClr val="C00000"/>
                </a:solidFill>
                <a:latin typeface="Tahoma" panose="020B0604030504040204" pitchFamily="34" charset="0"/>
                <a:ea typeface="Tahoma" panose="020B0604030504040204" pitchFamily="34" charset="0"/>
                <a:cs typeface="Tahoma" panose="020B0604030504040204" pitchFamily="34" charset="0"/>
              </a:rPr>
              <a:t>kết</a:t>
            </a:r>
            <a:r>
              <a:rPr lang="en-SG" sz="3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SG" sz="3000" b="1" dirty="0" err="1">
                <a:solidFill>
                  <a:srgbClr val="C00000"/>
                </a:solidFill>
                <a:latin typeface="Tahoma" panose="020B0604030504040204" pitchFamily="34" charset="0"/>
                <a:ea typeface="Tahoma" panose="020B0604030504040204" pitchFamily="34" charset="0"/>
                <a:cs typeface="Tahoma" panose="020B0604030504040204" pitchFamily="34" charset="0"/>
              </a:rPr>
              <a:t>từ</a:t>
            </a:r>
            <a:r>
              <a:rPr lang="en-SG" sz="3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SG" sz="3000" b="1" dirty="0" err="1">
                <a:solidFill>
                  <a:srgbClr val="C00000"/>
                </a:solidFill>
                <a:latin typeface="Tahoma" panose="020B0604030504040204" pitchFamily="34" charset="0"/>
                <a:ea typeface="Tahoma" panose="020B0604030504040204" pitchFamily="34" charset="0"/>
                <a:cs typeface="Tahoma" panose="020B0604030504040204" pitchFamily="34" charset="0"/>
              </a:rPr>
              <a:t>hoặc</a:t>
            </a:r>
            <a:r>
              <a:rPr lang="en-SG" sz="3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SG" sz="3000" b="1" dirty="0" err="1">
                <a:solidFill>
                  <a:srgbClr val="C00000"/>
                </a:solidFill>
                <a:latin typeface="Tahoma" panose="020B0604030504040204" pitchFamily="34" charset="0"/>
                <a:ea typeface="Tahoma" panose="020B0604030504040204" pitchFamily="34" charset="0"/>
                <a:cs typeface="Tahoma" panose="020B0604030504040204" pitchFamily="34" charset="0"/>
              </a:rPr>
              <a:t>cặp</a:t>
            </a:r>
            <a:r>
              <a:rPr lang="en-SG" sz="3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SG" sz="3000" b="1" dirty="0" err="1">
                <a:solidFill>
                  <a:srgbClr val="C00000"/>
                </a:solidFill>
                <a:latin typeface="Tahoma" panose="020B0604030504040204" pitchFamily="34" charset="0"/>
                <a:ea typeface="Tahoma" panose="020B0604030504040204" pitchFamily="34" charset="0"/>
                <a:cs typeface="Tahoma" panose="020B0604030504040204" pitchFamily="34" charset="0"/>
              </a:rPr>
              <a:t>kết</a:t>
            </a:r>
            <a:r>
              <a:rPr lang="en-SG" sz="3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SG" sz="3000" b="1" dirty="0" err="1">
                <a:solidFill>
                  <a:srgbClr val="C00000"/>
                </a:solidFill>
                <a:latin typeface="Tahoma" panose="020B0604030504040204" pitchFamily="34" charset="0"/>
                <a:ea typeface="Tahoma" panose="020B0604030504040204" pitchFamily="34" charset="0"/>
                <a:cs typeface="Tahoma" panose="020B0604030504040204" pitchFamily="34" charset="0"/>
              </a:rPr>
              <a:t>từ</a:t>
            </a:r>
            <a:r>
              <a:rPr lang="en-SG" sz="3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SG" sz="3000" b="1" dirty="0" err="1">
                <a:solidFill>
                  <a:srgbClr val="C00000"/>
                </a:solidFill>
                <a:latin typeface="Tahoma" panose="020B0604030504040204" pitchFamily="34" charset="0"/>
                <a:ea typeface="Tahoma" panose="020B0604030504040204" pitchFamily="34" charset="0"/>
                <a:cs typeface="Tahoma" panose="020B0604030504040204" pitchFamily="34" charset="0"/>
              </a:rPr>
              <a:t>để</a:t>
            </a:r>
            <a:r>
              <a:rPr lang="en-SG" sz="3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SG" sz="3000" b="1" dirty="0" err="1">
                <a:solidFill>
                  <a:srgbClr val="C00000"/>
                </a:solidFill>
                <a:latin typeface="Tahoma" panose="020B0604030504040204" pitchFamily="34" charset="0"/>
                <a:ea typeface="Tahoma" panose="020B0604030504040204" pitchFamily="34" charset="0"/>
                <a:cs typeface="Tahoma" panose="020B0604030504040204" pitchFamily="34" charset="0"/>
              </a:rPr>
              <a:t>nối</a:t>
            </a:r>
            <a:r>
              <a:rPr lang="en-SG" sz="3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SG" sz="3000" b="1" dirty="0" err="1">
                <a:solidFill>
                  <a:srgbClr val="C00000"/>
                </a:solidFill>
                <a:latin typeface="Tahoma" panose="020B0604030504040204" pitchFamily="34" charset="0"/>
                <a:ea typeface="Tahoma" panose="020B0604030504040204" pitchFamily="34" charset="0"/>
                <a:cs typeface="Tahoma" panose="020B0604030504040204" pitchFamily="34" charset="0"/>
              </a:rPr>
              <a:t>các</a:t>
            </a:r>
            <a:r>
              <a:rPr lang="en-SG" sz="3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SG" sz="3000" b="1" dirty="0" err="1">
                <a:solidFill>
                  <a:srgbClr val="C00000"/>
                </a:solidFill>
                <a:latin typeface="Tahoma" panose="020B0604030504040204" pitchFamily="34" charset="0"/>
                <a:ea typeface="Tahoma" panose="020B0604030504040204" pitchFamily="34" charset="0"/>
                <a:cs typeface="Tahoma" panose="020B0604030504040204" pitchFamily="34" charset="0"/>
              </a:rPr>
              <a:t>câu</a:t>
            </a:r>
            <a:r>
              <a:rPr lang="en-SG" sz="3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SG" sz="3000" b="1" dirty="0" err="1">
                <a:solidFill>
                  <a:srgbClr val="C00000"/>
                </a:solidFill>
                <a:latin typeface="Tahoma" panose="020B0604030504040204" pitchFamily="34" charset="0"/>
                <a:ea typeface="Tahoma" panose="020B0604030504040204" pitchFamily="34" charset="0"/>
                <a:cs typeface="Tahoma" panose="020B0604030504040204" pitchFamily="34" charset="0"/>
              </a:rPr>
              <a:t>đơn</a:t>
            </a:r>
            <a:r>
              <a:rPr lang="en-SG" sz="3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SG" sz="3000" b="1" dirty="0" err="1">
                <a:solidFill>
                  <a:srgbClr val="C00000"/>
                </a:solidFill>
                <a:latin typeface="Tahoma" panose="020B0604030504040204" pitchFamily="34" charset="0"/>
                <a:ea typeface="Tahoma" panose="020B0604030504040204" pitchFamily="34" charset="0"/>
                <a:cs typeface="Tahoma" panose="020B0604030504040204" pitchFamily="34" charset="0"/>
              </a:rPr>
              <a:t>dưới</a:t>
            </a:r>
            <a:r>
              <a:rPr lang="en-SG" sz="3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SG" sz="3000" b="1" dirty="0" err="1">
                <a:solidFill>
                  <a:srgbClr val="C00000"/>
                </a:solidFill>
                <a:latin typeface="Tahoma" panose="020B0604030504040204" pitchFamily="34" charset="0"/>
                <a:ea typeface="Tahoma" panose="020B0604030504040204" pitchFamily="34" charset="0"/>
                <a:cs typeface="Tahoma" panose="020B0604030504040204" pitchFamily="34" charset="0"/>
              </a:rPr>
              <a:t>đây</a:t>
            </a:r>
            <a:r>
              <a:rPr lang="en-SG" sz="3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SG" sz="3000" b="1" dirty="0" err="1">
                <a:solidFill>
                  <a:srgbClr val="C00000"/>
                </a:solidFill>
                <a:latin typeface="Tahoma" panose="020B0604030504040204" pitchFamily="34" charset="0"/>
                <a:ea typeface="Tahoma" panose="020B0604030504040204" pitchFamily="34" charset="0"/>
                <a:cs typeface="Tahoma" panose="020B0604030504040204" pitchFamily="34" charset="0"/>
              </a:rPr>
              <a:t>thành</a:t>
            </a:r>
            <a:r>
              <a:rPr lang="en-SG" sz="3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SG" sz="3000" b="1" dirty="0" err="1">
                <a:solidFill>
                  <a:srgbClr val="C00000"/>
                </a:solidFill>
                <a:latin typeface="Tahoma" panose="020B0604030504040204" pitchFamily="34" charset="0"/>
                <a:ea typeface="Tahoma" panose="020B0604030504040204" pitchFamily="34" charset="0"/>
                <a:cs typeface="Tahoma" panose="020B0604030504040204" pitchFamily="34" charset="0"/>
              </a:rPr>
              <a:t>câu</a:t>
            </a:r>
            <a:r>
              <a:rPr lang="en-SG" sz="3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SG" sz="3000" b="1" dirty="0" err="1">
                <a:solidFill>
                  <a:srgbClr val="C00000"/>
                </a:solidFill>
                <a:latin typeface="Tahoma" panose="020B0604030504040204" pitchFamily="34" charset="0"/>
                <a:ea typeface="Tahoma" panose="020B0604030504040204" pitchFamily="34" charset="0"/>
                <a:cs typeface="Tahoma" panose="020B0604030504040204" pitchFamily="34" charset="0"/>
              </a:rPr>
              <a:t>ghép</a:t>
            </a:r>
            <a:r>
              <a:rPr lang="en-SG" sz="3000" b="1"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vi-VN" sz="3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en-SG" sz="3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xmlns="" id="{0283C615-0C6B-0CC8-A089-C50138EDAE82}"/>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013264" y="2242457"/>
            <a:ext cx="10165471" cy="3035786"/>
          </a:xfrm>
          <a:prstGeom prst="rect">
            <a:avLst/>
          </a:prstGeom>
        </p:spPr>
      </p:pic>
    </p:spTree>
    <p:extLst>
      <p:ext uri="{BB962C8B-B14F-4D97-AF65-F5344CB8AC3E}">
        <p14:creationId xmlns:p14="http://schemas.microsoft.com/office/powerpoint/2010/main" val="102576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45875" y="960425"/>
            <a:ext cx="6601783" cy="3219296"/>
          </a:xfrm>
          <a:prstGeom prst="rect">
            <a:avLst/>
          </a:prstGeom>
        </p:spPr>
      </p:pic>
    </p:spTree>
    <p:extLst>
      <p:ext uri="{BB962C8B-B14F-4D97-AF65-F5344CB8AC3E}">
        <p14:creationId xmlns:p14="http://schemas.microsoft.com/office/powerpoint/2010/main" val="773579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638</TotalTime>
  <Words>1021</Words>
  <Application>Microsoft Office PowerPoint</Application>
  <PresentationFormat>Custom</PresentationFormat>
  <Paragraphs>44</Paragraphs>
  <Slides>20</Slides>
  <Notes>1</Notes>
  <HiddenSlides>0</HiddenSlides>
  <MMClips>1</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DELL</cp:lastModifiedBy>
  <cp:revision>15</cp:revision>
  <dcterms:created xsi:type="dcterms:W3CDTF">2025-02-19T13:50:17Z</dcterms:created>
  <dcterms:modified xsi:type="dcterms:W3CDTF">2025-03-21T15:57:00Z</dcterms:modified>
</cp:coreProperties>
</file>