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709" r:id="rId2"/>
    <p:sldMasterId id="2147483733" r:id="rId3"/>
  </p:sldMasterIdLst>
  <p:notesMasterIdLst>
    <p:notesMasterId r:id="rId60"/>
  </p:notesMasterIdLst>
  <p:sldIdLst>
    <p:sldId id="259" r:id="rId4"/>
    <p:sldId id="258" r:id="rId5"/>
    <p:sldId id="260" r:id="rId6"/>
    <p:sldId id="261" r:id="rId7"/>
    <p:sldId id="541" r:id="rId8"/>
    <p:sldId id="532" r:id="rId9"/>
    <p:sldId id="262" r:id="rId10"/>
    <p:sldId id="542" r:id="rId11"/>
    <p:sldId id="543" r:id="rId12"/>
    <p:sldId id="535" r:id="rId13"/>
    <p:sldId id="392" r:id="rId14"/>
    <p:sldId id="391" r:id="rId15"/>
    <p:sldId id="536" r:id="rId16"/>
    <p:sldId id="266" r:id="rId17"/>
    <p:sldId id="268" r:id="rId18"/>
    <p:sldId id="269" r:id="rId19"/>
    <p:sldId id="395" r:id="rId20"/>
    <p:sldId id="270" r:id="rId21"/>
    <p:sldId id="273" r:id="rId22"/>
    <p:sldId id="274" r:id="rId23"/>
    <p:sldId id="396" r:id="rId24"/>
    <p:sldId id="545" r:id="rId25"/>
    <p:sldId id="546" r:id="rId26"/>
    <p:sldId id="275" r:id="rId27"/>
    <p:sldId id="554" r:id="rId28"/>
    <p:sldId id="548" r:id="rId29"/>
    <p:sldId id="526" r:id="rId30"/>
    <p:sldId id="552" r:id="rId31"/>
    <p:sldId id="555" r:id="rId32"/>
    <p:sldId id="558" r:id="rId33"/>
    <p:sldId id="556" r:id="rId34"/>
    <p:sldId id="559" r:id="rId35"/>
    <p:sldId id="560" r:id="rId36"/>
    <p:sldId id="561" r:id="rId37"/>
    <p:sldId id="520" r:id="rId38"/>
    <p:sldId id="521" r:id="rId39"/>
    <p:sldId id="528" r:id="rId40"/>
    <p:sldId id="436" r:id="rId41"/>
    <p:sldId id="515" r:id="rId42"/>
    <p:sldId id="516" r:id="rId43"/>
    <p:sldId id="501" r:id="rId44"/>
    <p:sldId id="502" r:id="rId45"/>
    <p:sldId id="503" r:id="rId46"/>
    <p:sldId id="504" r:id="rId47"/>
    <p:sldId id="517" r:id="rId48"/>
    <p:sldId id="518" r:id="rId49"/>
    <p:sldId id="479" r:id="rId50"/>
    <p:sldId id="480" r:id="rId51"/>
    <p:sldId id="278" r:id="rId52"/>
    <p:sldId id="279" r:id="rId53"/>
    <p:sldId id="562" r:id="rId54"/>
    <p:sldId id="281" r:id="rId55"/>
    <p:sldId id="564" r:id="rId56"/>
    <p:sldId id="565" r:id="rId57"/>
    <p:sldId id="280" r:id="rId58"/>
    <p:sldId id="282" r:id="rId59"/>
  </p:sldIdLst>
  <p:sldSz cx="9144000" cy="5143500" type="screen16x9"/>
  <p:notesSz cx="6858000" cy="9144000"/>
  <p:embeddedFontLst>
    <p:embeddedFont>
      <p:font typeface="Anaheim" panose="020B0604020202020204" charset="0"/>
      <p:regular r:id="rId61"/>
      <p:bold r:id="rId62"/>
    </p:embeddedFont>
    <p:embeddedFont>
      <p:font typeface="Aptos Black" panose="020B0604020202020204" charset="0"/>
      <p:bold r:id="rId63"/>
      <p:boldItalic r:id="rId64"/>
    </p:embeddedFont>
    <p:embeddedFont>
      <p:font typeface="DM Sans" panose="020B0604020202020204" charset="0"/>
      <p:regular r:id="rId65"/>
      <p:bold r:id="rId66"/>
      <p:italic r:id="rId67"/>
      <p:boldItalic r:id="rId68"/>
    </p:embeddedFont>
    <p:embeddedFont>
      <p:font typeface="Hanken Grotesk" panose="020B0604020202020204" charset="0"/>
      <p:regular r:id="rId69"/>
      <p:bold r:id="rId70"/>
      <p:italic r:id="rId71"/>
      <p:boldItalic r:id="rId72"/>
    </p:embeddedFont>
    <p:embeddedFont>
      <p:font typeface="Calibri" panose="020F0502020204030204" pitchFamily="34" charset="0"/>
      <p:regular r:id="rId73"/>
      <p:bold r:id="rId74"/>
      <p:italic r:id="rId75"/>
      <p:boldItalic r:id="rId76"/>
    </p:embeddedFont>
    <p:embeddedFont>
      <p:font typeface="Fira Sans" panose="020B0604020202020204" charset="0"/>
      <p:regular r:id="rId77"/>
      <p:bold r:id="rId78"/>
      <p:italic r:id="rId79"/>
      <p:boldItalic r:id="rId80"/>
    </p:embeddedFont>
    <p:embeddedFont>
      <p:font typeface="Nunito Light" panose="020B0604020202020204" charset="0"/>
      <p:regular r:id="rId81"/>
      <p:italic r:id="rId82"/>
    </p:embeddedFont>
    <p:embeddedFont>
      <p:font typeface="Lato Light" panose="020B0604020202020204" charset="0"/>
      <p:regular r:id="rId83"/>
      <p:italic r:id="rId84"/>
    </p:embeddedFont>
    <p:embeddedFont>
      <p:font typeface="Barlow" panose="020B0604020202020204" charset="0"/>
      <p:regular r:id="rId85"/>
      <p:bold r:id="rId86"/>
      <p:italic r:id="rId87"/>
      <p:boldItalic r:id="rId88"/>
    </p:embeddedFont>
    <p:embeddedFont>
      <p:font typeface="Bahnschrift SemiBold" panose="020B0502040204020203" pitchFamily="34" charset="0"/>
      <p:bold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FF"/>
    <a:srgbClr val="008000"/>
    <a:srgbClr val="0000C8"/>
    <a:srgbClr val="FFE9A3"/>
    <a:srgbClr val="A3E7FF"/>
    <a:srgbClr val="CCE9AD"/>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3ED48B-0E75-42BB-A256-3D053991F228}">
  <a:tblStyle styleId="{F73ED48B-0E75-42BB-A256-3D053991F2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67C4DC0-F271-4E65-AEF0-81C8F5ABE77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309BA22-8DD0-466D-957A-F539940C60ED}" styleName="Table_2">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86928" autoAdjust="0"/>
  </p:normalViewPr>
  <p:slideViewPr>
    <p:cSldViewPr snapToGrid="0">
      <p:cViewPr varScale="1">
        <p:scale>
          <a:sx n="131" d="100"/>
          <a:sy n="131" d="100"/>
        </p:scale>
        <p:origin x="105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font" Target="fonts/font29.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6.fntdata"/><Relationship Id="rId7" Type="http://schemas.openxmlformats.org/officeDocument/2006/relationships/slide" Target="slides/slide4.xml"/><Relationship Id="rId71" Type="http://schemas.openxmlformats.org/officeDocument/2006/relationships/font" Target="fonts/font11.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6.fntdata"/><Relationship Id="rId87" Type="http://schemas.openxmlformats.org/officeDocument/2006/relationships/font" Target="fonts/font27.fntdata"/><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2295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825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859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54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090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308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683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06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957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8643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300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187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các ô số để chuyển sang slide câu hỏi.</a:t>
            </a:r>
          </a:p>
          <a:p>
            <a:r>
              <a:rPr lang="en-US"/>
              <a:t>Nhấn vào hình ảnh để hiện thông tin.</a:t>
            </a:r>
          </a:p>
          <a:p>
            <a:r>
              <a:rPr lang="en-US"/>
              <a:t>Nhấn vào ô xanh để hiện sang slide bài học tiếp theo.</a:t>
            </a:r>
          </a:p>
        </p:txBody>
      </p:sp>
    </p:spTree>
    <p:extLst>
      <p:ext uri="{BB962C8B-B14F-4D97-AF65-F5344CB8AC3E}">
        <p14:creationId xmlns:p14="http://schemas.microsoft.com/office/powerpoint/2010/main" val="2625546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2FF3FD00-06FC-0DAF-06CE-82EE5BD45679}"/>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8C1E4516-D094-3321-0375-3AACFDD65C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AE23D9C7-0067-6B0C-A816-4B501535A8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3706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CCEBA1D2-0724-4833-4996-AC50F989A84C}"/>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3C7A7064-0217-5B5D-A0CA-4FB8D21870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B472303A-2592-CFB8-C2BB-9E97DCAFF6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93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16102BF0-FA42-8895-FA1F-3571DC60B838}"/>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58F8A9F0-07AD-CE39-FA9E-91742D5C72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8F3DA7BA-1493-D67F-DF28-F33FBC6819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9101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17656777-563B-DB1F-BA91-C91BC3CC2F42}"/>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515B5A46-0C67-0B00-AE27-D9427C9764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8D85FCBB-287A-5035-5E33-C70FA58A11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7358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2FF3FD00-06FC-0DAF-06CE-82EE5BD45679}"/>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8C1E4516-D094-3321-0375-3AACFDD65C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AE23D9C7-0067-6B0C-A816-4B501535A8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343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CCEBA1D2-0724-4833-4996-AC50F989A84C}"/>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3C7A7064-0217-5B5D-A0CA-4FB8D21870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B472303A-2592-CFB8-C2BB-9E97DCAFF6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3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594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2411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e71a4a86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e71a4a86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143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686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612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14" name="Google Shape;14;p3"/>
          <p:cNvSpPr txBox="1">
            <a:spLocks noGrp="1"/>
          </p:cNvSpPr>
          <p:nvPr>
            <p:ph type="title"/>
          </p:nvPr>
        </p:nvSpPr>
        <p:spPr>
          <a:xfrm>
            <a:off x="4252975" y="2319062"/>
            <a:ext cx="4177800" cy="9450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4252975" y="1264036"/>
            <a:ext cx="1269900" cy="945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4252985" y="3203567"/>
            <a:ext cx="2626500" cy="675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only 1">
  <p:cSld name="CUSTOM_10">
    <p:spTree>
      <p:nvGrpSpPr>
        <p:cNvPr id="1" name="Shape 163"/>
        <p:cNvGrpSpPr/>
        <p:nvPr/>
      </p:nvGrpSpPr>
      <p:grpSpPr>
        <a:xfrm>
          <a:off x="0" y="0"/>
          <a:ext cx="0" cy="0"/>
          <a:chOff x="0" y="0"/>
          <a:chExt cx="0" cy="0"/>
        </a:xfrm>
      </p:grpSpPr>
      <p:pic>
        <p:nvPicPr>
          <p:cNvPr id="164" name="Google Shape;164;p26"/>
          <p:cNvPicPr preferRelativeResize="0"/>
          <p:nvPr/>
        </p:nvPicPr>
        <p:blipFill rotWithShape="1">
          <a:blip r:embed="rId2">
            <a:alphaModFix amt="80000"/>
          </a:blip>
          <a:srcRect l="1518" r="1731"/>
          <a:stretch/>
        </p:blipFill>
        <p:spPr>
          <a:xfrm flipH="1">
            <a:off x="-50775" y="-40325"/>
            <a:ext cx="9224201" cy="5183825"/>
          </a:xfrm>
          <a:prstGeom prst="rect">
            <a:avLst/>
          </a:prstGeom>
          <a:noFill/>
          <a:ln>
            <a:noFill/>
          </a:ln>
        </p:spPr>
      </p:pic>
      <p:sp>
        <p:nvSpPr>
          <p:cNvPr id="165" name="Google Shape;165;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6" name="Google Shape;166;p26"/>
          <p:cNvPicPr preferRelativeResize="0"/>
          <p:nvPr/>
        </p:nvPicPr>
        <p:blipFill rotWithShape="1">
          <a:blip r:embed="rId3">
            <a:alphaModFix/>
          </a:blip>
          <a:srcRect t="2619" b="39932"/>
          <a:stretch/>
        </p:blipFill>
        <p:spPr>
          <a:xfrm flipH="1">
            <a:off x="-36748" y="4281150"/>
            <a:ext cx="9211448" cy="856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only 2">
  <p:cSld name="CUSTOM_10_1">
    <p:spTree>
      <p:nvGrpSpPr>
        <p:cNvPr id="1" name="Shape 167"/>
        <p:cNvGrpSpPr/>
        <p:nvPr/>
      </p:nvGrpSpPr>
      <p:grpSpPr>
        <a:xfrm>
          <a:off x="0" y="0"/>
          <a:ext cx="0" cy="0"/>
          <a:chOff x="0" y="0"/>
          <a:chExt cx="0" cy="0"/>
        </a:xfrm>
      </p:grpSpPr>
      <p:pic>
        <p:nvPicPr>
          <p:cNvPr id="168" name="Google Shape;168;p27"/>
          <p:cNvPicPr preferRelativeResize="0"/>
          <p:nvPr/>
        </p:nvPicPr>
        <p:blipFill rotWithShape="1">
          <a:blip r:embed="rId2">
            <a:alphaModFix amt="80000"/>
          </a:blip>
          <a:srcRect l="1518" r="1731"/>
          <a:stretch/>
        </p:blipFill>
        <p:spPr>
          <a:xfrm>
            <a:off x="-50775" y="-40325"/>
            <a:ext cx="9224201" cy="5183825"/>
          </a:xfrm>
          <a:prstGeom prst="rect">
            <a:avLst/>
          </a:prstGeom>
          <a:noFill/>
          <a:ln>
            <a:noFill/>
          </a:ln>
        </p:spPr>
      </p:pic>
      <p:sp>
        <p:nvSpPr>
          <p:cNvPr id="169" name="Google Shape;169;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70" name="Google Shape;170;p27"/>
          <p:cNvPicPr preferRelativeResize="0"/>
          <p:nvPr/>
        </p:nvPicPr>
        <p:blipFill rotWithShape="1">
          <a:blip r:embed="rId3">
            <a:alphaModFix/>
          </a:blip>
          <a:srcRect t="2619" b="39932"/>
          <a:stretch/>
        </p:blipFill>
        <p:spPr>
          <a:xfrm>
            <a:off x="-74225" y="4281150"/>
            <a:ext cx="9276175" cy="856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3">
  <p:cSld name="CUSTOM_10_1_1">
    <p:spTree>
      <p:nvGrpSpPr>
        <p:cNvPr id="1" name="Shape 171"/>
        <p:cNvGrpSpPr/>
        <p:nvPr/>
      </p:nvGrpSpPr>
      <p:grpSpPr>
        <a:xfrm>
          <a:off x="0" y="0"/>
          <a:ext cx="0" cy="0"/>
          <a:chOff x="0" y="0"/>
          <a:chExt cx="0" cy="0"/>
        </a:xfrm>
      </p:grpSpPr>
      <p:pic>
        <p:nvPicPr>
          <p:cNvPr id="172" name="Google Shape;172;p28"/>
          <p:cNvPicPr preferRelativeResize="0"/>
          <p:nvPr/>
        </p:nvPicPr>
        <p:blipFill rotWithShape="1">
          <a:blip r:embed="rId2">
            <a:alphaModFix amt="80000"/>
          </a:blip>
          <a:srcRect l="1518" r="1731"/>
          <a:stretch/>
        </p:blipFill>
        <p:spPr>
          <a:xfrm flipH="1">
            <a:off x="-50775" y="-40325"/>
            <a:ext cx="9224201" cy="5183825"/>
          </a:xfrm>
          <a:prstGeom prst="rect">
            <a:avLst/>
          </a:prstGeom>
          <a:noFill/>
          <a:ln>
            <a:noFill/>
          </a:ln>
        </p:spPr>
      </p:pic>
      <p:sp>
        <p:nvSpPr>
          <p:cNvPr id="173" name="Google Shape;173;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74" name="Google Shape;174;p28"/>
          <p:cNvPicPr preferRelativeResize="0"/>
          <p:nvPr/>
        </p:nvPicPr>
        <p:blipFill rotWithShape="1">
          <a:blip r:embed="rId3">
            <a:alphaModFix/>
          </a:blip>
          <a:srcRect l="13013" t="11424" b="10911"/>
          <a:stretch/>
        </p:blipFill>
        <p:spPr>
          <a:xfrm rot="-280442">
            <a:off x="5185730" y="3490088"/>
            <a:ext cx="7591939" cy="4519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p:cSld name="CUSTOM_9">
    <p:spTree>
      <p:nvGrpSpPr>
        <p:cNvPr id="1" name="Shape 180"/>
        <p:cNvGrpSpPr/>
        <p:nvPr/>
      </p:nvGrpSpPr>
      <p:grpSpPr>
        <a:xfrm>
          <a:off x="0" y="0"/>
          <a:ext cx="0" cy="0"/>
          <a:chOff x="0" y="0"/>
          <a:chExt cx="0" cy="0"/>
        </a:xfrm>
      </p:grpSpPr>
      <p:pic>
        <p:nvPicPr>
          <p:cNvPr id="181" name="Google Shape;181;p30"/>
          <p:cNvPicPr preferRelativeResize="0"/>
          <p:nvPr/>
        </p:nvPicPr>
        <p:blipFill rotWithShape="1">
          <a:blip r:embed="rId2">
            <a:alphaModFix amt="80000"/>
          </a:blip>
          <a:srcRect l="1518" r="1731"/>
          <a:stretch/>
        </p:blipFill>
        <p:spPr>
          <a:xfrm>
            <a:off x="-50775" y="-40325"/>
            <a:ext cx="9224201" cy="5183825"/>
          </a:xfrm>
          <a:prstGeom prst="rect">
            <a:avLst/>
          </a:prstGeom>
          <a:noFill/>
          <a:ln>
            <a:noFill/>
          </a:ln>
        </p:spPr>
      </p:pic>
      <p:pic>
        <p:nvPicPr>
          <p:cNvPr id="182" name="Google Shape;182;p30"/>
          <p:cNvPicPr preferRelativeResize="0"/>
          <p:nvPr/>
        </p:nvPicPr>
        <p:blipFill rotWithShape="1">
          <a:blip r:embed="rId3">
            <a:alphaModFix/>
          </a:blip>
          <a:srcRect l="13013" t="11424" b="10911"/>
          <a:stretch/>
        </p:blipFill>
        <p:spPr>
          <a:xfrm rot="-372847">
            <a:off x="4936104" y="2745463"/>
            <a:ext cx="7591939" cy="452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ackground 1">
  <p:cSld name="CUSTOM_9_1">
    <p:spTree>
      <p:nvGrpSpPr>
        <p:cNvPr id="1" name="Shape 183"/>
        <p:cNvGrpSpPr/>
        <p:nvPr/>
      </p:nvGrpSpPr>
      <p:grpSpPr>
        <a:xfrm>
          <a:off x="0" y="0"/>
          <a:ext cx="0" cy="0"/>
          <a:chOff x="0" y="0"/>
          <a:chExt cx="0" cy="0"/>
        </a:xfrm>
      </p:grpSpPr>
      <p:pic>
        <p:nvPicPr>
          <p:cNvPr id="184" name="Google Shape;184;p31"/>
          <p:cNvPicPr preferRelativeResize="0"/>
          <p:nvPr/>
        </p:nvPicPr>
        <p:blipFill rotWithShape="1">
          <a:blip r:embed="rId2">
            <a:alphaModFix amt="80000"/>
          </a:blip>
          <a:srcRect l="1518" r="1731"/>
          <a:stretch/>
        </p:blipFill>
        <p:spPr>
          <a:xfrm flipH="1">
            <a:off x="-50775" y="-40325"/>
            <a:ext cx="9224201" cy="5183825"/>
          </a:xfrm>
          <a:prstGeom prst="rect">
            <a:avLst/>
          </a:prstGeom>
          <a:noFill/>
          <a:ln>
            <a:noFill/>
          </a:ln>
        </p:spPr>
      </p:pic>
      <p:pic>
        <p:nvPicPr>
          <p:cNvPr id="185" name="Google Shape;185;p31"/>
          <p:cNvPicPr preferRelativeResize="0"/>
          <p:nvPr/>
        </p:nvPicPr>
        <p:blipFill rotWithShape="1">
          <a:blip r:embed="rId3">
            <a:alphaModFix/>
          </a:blip>
          <a:srcRect t="2619"/>
          <a:stretch/>
        </p:blipFill>
        <p:spPr>
          <a:xfrm>
            <a:off x="-66100" y="3734200"/>
            <a:ext cx="9276175" cy="14525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10" name="Google Shape;10;p2"/>
          <p:cNvSpPr txBox="1">
            <a:spLocks noGrp="1"/>
          </p:cNvSpPr>
          <p:nvPr>
            <p:ph type="ctrTitle"/>
          </p:nvPr>
        </p:nvSpPr>
        <p:spPr>
          <a:xfrm>
            <a:off x="713225" y="960490"/>
            <a:ext cx="5156100" cy="24333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25" y="3383065"/>
            <a:ext cx="2637900" cy="694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3281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14" name="Google Shape;14;p3"/>
          <p:cNvSpPr txBox="1">
            <a:spLocks noGrp="1"/>
          </p:cNvSpPr>
          <p:nvPr>
            <p:ph type="title"/>
          </p:nvPr>
        </p:nvSpPr>
        <p:spPr>
          <a:xfrm>
            <a:off x="4252975" y="2319062"/>
            <a:ext cx="4177800" cy="9450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4252975" y="1264036"/>
            <a:ext cx="1269900" cy="945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4252985" y="3203567"/>
            <a:ext cx="2626500" cy="675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741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7"/>
        <p:cNvGrpSpPr/>
        <p:nvPr/>
      </p:nvGrpSpPr>
      <p:grpSpPr>
        <a:xfrm>
          <a:off x="0" y="0"/>
          <a:ext cx="0" cy="0"/>
          <a:chOff x="0" y="0"/>
          <a:chExt cx="0" cy="0"/>
        </a:xfrm>
      </p:grpSpPr>
      <p:pic>
        <p:nvPicPr>
          <p:cNvPr id="18" name="Google Shape;18;p4"/>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720000" y="1215751"/>
            <a:ext cx="7704000" cy="381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pic>
        <p:nvPicPr>
          <p:cNvPr id="21" name="Google Shape;21;p4"/>
          <p:cNvPicPr preferRelativeResize="0"/>
          <p:nvPr/>
        </p:nvPicPr>
        <p:blipFill rotWithShape="1">
          <a:blip r:embed="rId3">
            <a:alphaModFix/>
          </a:blip>
          <a:srcRect t="2619" b="39932"/>
          <a:stretch/>
        </p:blipFill>
        <p:spPr>
          <a:xfrm flipH="1">
            <a:off x="-36748" y="4281150"/>
            <a:ext cx="9211448" cy="856925"/>
          </a:xfrm>
          <a:prstGeom prst="rect">
            <a:avLst/>
          </a:prstGeom>
          <a:noFill/>
          <a:ln>
            <a:noFill/>
          </a:ln>
        </p:spPr>
      </p:pic>
    </p:spTree>
    <p:extLst>
      <p:ext uri="{BB962C8B-B14F-4D97-AF65-F5344CB8AC3E}">
        <p14:creationId xmlns:p14="http://schemas.microsoft.com/office/powerpoint/2010/main" val="53366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mt="80000"/>
          </a:blip>
          <a:srcRect l="1518" r="1731"/>
          <a:stretch/>
        </p:blipFill>
        <p:spPr>
          <a:xfrm>
            <a:off x="-50775" y="-40325"/>
            <a:ext cx="9224201" cy="5183825"/>
          </a:xfrm>
          <a:prstGeom prst="rect">
            <a:avLst/>
          </a:prstGeom>
          <a:noFill/>
          <a:ln>
            <a:noFill/>
          </a:ln>
        </p:spPr>
      </p:pic>
      <p:sp>
        <p:nvSpPr>
          <p:cNvPr id="34" name="Google Shape;3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5" name="Google Shape;35;p6"/>
          <p:cNvPicPr preferRelativeResize="0"/>
          <p:nvPr/>
        </p:nvPicPr>
        <p:blipFill rotWithShape="1">
          <a:blip r:embed="rId3">
            <a:alphaModFix/>
          </a:blip>
          <a:srcRect t="-4777" b="-908"/>
          <a:stretch/>
        </p:blipFill>
        <p:spPr>
          <a:xfrm rot="-10237433">
            <a:off x="4832177" y="-417981"/>
            <a:ext cx="5083020" cy="1332985"/>
          </a:xfrm>
          <a:prstGeom prst="rect">
            <a:avLst/>
          </a:prstGeom>
          <a:noFill/>
          <a:ln>
            <a:noFill/>
          </a:ln>
        </p:spPr>
      </p:pic>
    </p:spTree>
    <p:extLst>
      <p:ext uri="{BB962C8B-B14F-4D97-AF65-F5344CB8AC3E}">
        <p14:creationId xmlns:p14="http://schemas.microsoft.com/office/powerpoint/2010/main" val="141456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38" name="Google Shape;38;p7"/>
          <p:cNvSpPr txBox="1">
            <a:spLocks noGrp="1"/>
          </p:cNvSpPr>
          <p:nvPr>
            <p:ph type="title"/>
          </p:nvPr>
        </p:nvSpPr>
        <p:spPr>
          <a:xfrm>
            <a:off x="713225" y="2017800"/>
            <a:ext cx="3293400" cy="10929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7"/>
          <p:cNvSpPr txBox="1">
            <a:spLocks noGrp="1"/>
          </p:cNvSpPr>
          <p:nvPr>
            <p:ph type="subTitle" idx="1"/>
          </p:nvPr>
        </p:nvSpPr>
        <p:spPr>
          <a:xfrm>
            <a:off x="4709450" y="1460700"/>
            <a:ext cx="3721200" cy="2222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La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pic>
        <p:nvPicPr>
          <p:cNvPr id="40" name="Google Shape;40;p7"/>
          <p:cNvPicPr preferRelativeResize="0"/>
          <p:nvPr/>
        </p:nvPicPr>
        <p:blipFill rotWithShape="1">
          <a:blip r:embed="rId3">
            <a:alphaModFix/>
          </a:blip>
          <a:srcRect l="14496" t="9872" r="3367" b="13774"/>
          <a:stretch/>
        </p:blipFill>
        <p:spPr>
          <a:xfrm rot="10427152">
            <a:off x="-3436619" y="-2310964"/>
            <a:ext cx="7168785" cy="4444004"/>
          </a:xfrm>
          <a:prstGeom prst="rect">
            <a:avLst/>
          </a:prstGeom>
          <a:noFill/>
          <a:ln>
            <a:noFill/>
          </a:ln>
        </p:spPr>
      </p:pic>
    </p:spTree>
    <p:extLst>
      <p:ext uri="{BB962C8B-B14F-4D97-AF65-F5344CB8AC3E}">
        <p14:creationId xmlns:p14="http://schemas.microsoft.com/office/powerpoint/2010/main" val="339731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22"/>
        <p:cNvGrpSpPr/>
        <p:nvPr/>
      </p:nvGrpSpPr>
      <p:grpSpPr>
        <a:xfrm>
          <a:off x="0" y="0"/>
          <a:ext cx="0" cy="0"/>
          <a:chOff x="0" y="0"/>
          <a:chExt cx="0" cy="0"/>
        </a:xfrm>
      </p:grpSpPr>
      <p:pic>
        <p:nvPicPr>
          <p:cNvPr id="23" name="Google Shape;23;p5"/>
          <p:cNvPicPr preferRelativeResize="0"/>
          <p:nvPr/>
        </p:nvPicPr>
        <p:blipFill rotWithShape="1">
          <a:blip r:embed="rId2">
            <a:alphaModFix amt="80000"/>
          </a:blip>
          <a:srcRect l="1518" r="1731"/>
          <a:stretch/>
        </p:blipFill>
        <p:spPr>
          <a:xfrm>
            <a:off x="-50775" y="-40325"/>
            <a:ext cx="9224201" cy="5183825"/>
          </a:xfrm>
          <a:prstGeom prst="rect">
            <a:avLst/>
          </a:prstGeom>
          <a:noFill/>
          <a:ln>
            <a:noFill/>
          </a:ln>
        </p:spPr>
      </p:pic>
      <p:sp>
        <p:nvSpPr>
          <p:cNvPr id="24" name="Google Shape;2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 name="Google Shape;25;p5"/>
          <p:cNvSpPr txBox="1">
            <a:spLocks noGrp="1"/>
          </p:cNvSpPr>
          <p:nvPr>
            <p:ph type="subTitle" idx="1"/>
          </p:nvPr>
        </p:nvSpPr>
        <p:spPr>
          <a:xfrm>
            <a:off x="3425095" y="3668349"/>
            <a:ext cx="2178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400" b="0">
                <a:latin typeface="DM Sans"/>
                <a:ea typeface="DM Sans"/>
                <a:cs typeface="DM Sans"/>
                <a:sym typeface="DM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 name="Google Shape;26;p5"/>
          <p:cNvSpPr txBox="1">
            <a:spLocks noGrp="1"/>
          </p:cNvSpPr>
          <p:nvPr>
            <p:ph type="subTitle" idx="2"/>
          </p:nvPr>
        </p:nvSpPr>
        <p:spPr>
          <a:xfrm>
            <a:off x="714895" y="3668350"/>
            <a:ext cx="2178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400" b="0">
                <a:latin typeface="DM Sans"/>
                <a:ea typeface="DM Sans"/>
                <a:cs typeface="DM Sans"/>
                <a:sym typeface="DM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 name="Google Shape;27;p5"/>
          <p:cNvSpPr txBox="1">
            <a:spLocks noGrp="1"/>
          </p:cNvSpPr>
          <p:nvPr>
            <p:ph type="subTitle" idx="3"/>
          </p:nvPr>
        </p:nvSpPr>
        <p:spPr>
          <a:xfrm>
            <a:off x="3425095" y="3194200"/>
            <a:ext cx="2178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8" name="Google Shape;28;p5"/>
          <p:cNvSpPr txBox="1">
            <a:spLocks noGrp="1"/>
          </p:cNvSpPr>
          <p:nvPr>
            <p:ph type="subTitle" idx="4"/>
          </p:nvPr>
        </p:nvSpPr>
        <p:spPr>
          <a:xfrm>
            <a:off x="714895" y="3194200"/>
            <a:ext cx="2178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9" name="Google Shape;29;p5"/>
          <p:cNvSpPr txBox="1">
            <a:spLocks noGrp="1"/>
          </p:cNvSpPr>
          <p:nvPr>
            <p:ph type="subTitle" idx="5"/>
          </p:nvPr>
        </p:nvSpPr>
        <p:spPr>
          <a:xfrm>
            <a:off x="6135295" y="3668349"/>
            <a:ext cx="2178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400" b="0">
                <a:latin typeface="DM Sans"/>
                <a:ea typeface="DM Sans"/>
                <a:cs typeface="DM Sans"/>
                <a:sym typeface="DM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 name="Google Shape;30;p5"/>
          <p:cNvSpPr txBox="1">
            <a:spLocks noGrp="1"/>
          </p:cNvSpPr>
          <p:nvPr>
            <p:ph type="subTitle" idx="6"/>
          </p:nvPr>
        </p:nvSpPr>
        <p:spPr>
          <a:xfrm>
            <a:off x="6135295" y="3194200"/>
            <a:ext cx="2178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31" name="Google Shape;31;p5"/>
          <p:cNvPicPr preferRelativeResize="0"/>
          <p:nvPr/>
        </p:nvPicPr>
        <p:blipFill rotWithShape="1">
          <a:blip r:embed="rId3">
            <a:alphaModFix/>
          </a:blip>
          <a:srcRect t="-4777" b="-908"/>
          <a:stretch/>
        </p:blipFill>
        <p:spPr>
          <a:xfrm rot="-10237433">
            <a:off x="4832177" y="-417981"/>
            <a:ext cx="5083020" cy="13329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46" name="Google Shape;46;p9"/>
          <p:cNvSpPr txBox="1">
            <a:spLocks noGrp="1"/>
          </p:cNvSpPr>
          <p:nvPr>
            <p:ph type="title"/>
          </p:nvPr>
        </p:nvSpPr>
        <p:spPr>
          <a:xfrm>
            <a:off x="713225" y="1365675"/>
            <a:ext cx="35538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7" name="Google Shape;47;p9"/>
          <p:cNvSpPr txBox="1">
            <a:spLocks noGrp="1"/>
          </p:cNvSpPr>
          <p:nvPr>
            <p:ph type="subTitle" idx="1"/>
          </p:nvPr>
        </p:nvSpPr>
        <p:spPr>
          <a:xfrm>
            <a:off x="713225" y="2625675"/>
            <a:ext cx="3553800" cy="100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618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8"/>
        <p:cNvGrpSpPr/>
        <p:nvPr/>
      </p:nvGrpSpPr>
      <p:grpSpPr>
        <a:xfrm>
          <a:off x="0" y="0"/>
          <a:ext cx="0" cy="0"/>
          <a:chOff x="0" y="0"/>
          <a:chExt cx="0" cy="0"/>
        </a:xfrm>
      </p:grpSpPr>
      <p:sp>
        <p:nvSpPr>
          <p:cNvPr id="49" name="Google Shape;49;p10"/>
          <p:cNvSpPr>
            <a:spLocks noGrp="1"/>
          </p:cNvSpPr>
          <p:nvPr>
            <p:ph type="pic" idx="2"/>
          </p:nvPr>
        </p:nvSpPr>
        <p:spPr>
          <a:xfrm>
            <a:off x="-25" y="-13725"/>
            <a:ext cx="9144000" cy="5157300"/>
          </a:xfrm>
          <a:prstGeom prst="rect">
            <a:avLst/>
          </a:prstGeom>
          <a:noFill/>
          <a:ln>
            <a:noFill/>
          </a:ln>
        </p:spPr>
      </p:sp>
      <p:sp>
        <p:nvSpPr>
          <p:cNvPr id="50" name="Google Shape;50;p10"/>
          <p:cNvSpPr txBox="1">
            <a:spLocks noGrp="1"/>
          </p:cNvSpPr>
          <p:nvPr>
            <p:ph type="title"/>
          </p:nvPr>
        </p:nvSpPr>
        <p:spPr>
          <a:xfrm>
            <a:off x="713225" y="539500"/>
            <a:ext cx="2757600" cy="9519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67001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5"/>
        <p:cNvGrpSpPr/>
        <p:nvPr/>
      </p:nvGrpSpPr>
      <p:grpSpPr>
        <a:xfrm>
          <a:off x="0" y="0"/>
          <a:ext cx="0" cy="0"/>
          <a:chOff x="0" y="0"/>
          <a:chExt cx="0" cy="0"/>
        </a:xfrm>
      </p:grpSpPr>
    </p:spTree>
    <p:extLst>
      <p:ext uri="{BB962C8B-B14F-4D97-AF65-F5344CB8AC3E}">
        <p14:creationId xmlns:p14="http://schemas.microsoft.com/office/powerpoint/2010/main" val="343578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56"/>
        <p:cNvGrpSpPr/>
        <p:nvPr/>
      </p:nvGrpSpPr>
      <p:grpSpPr>
        <a:xfrm>
          <a:off x="0" y="0"/>
          <a:ext cx="0" cy="0"/>
          <a:chOff x="0" y="0"/>
          <a:chExt cx="0" cy="0"/>
        </a:xfrm>
      </p:grpSpPr>
      <p:pic>
        <p:nvPicPr>
          <p:cNvPr id="57" name="Google Shape;57;p13"/>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58" name="Google Shape;5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 name="Google Shape;59;p13"/>
          <p:cNvSpPr txBox="1">
            <a:spLocks noGrp="1"/>
          </p:cNvSpPr>
          <p:nvPr>
            <p:ph type="subTitle" idx="1"/>
          </p:nvPr>
        </p:nvSpPr>
        <p:spPr>
          <a:xfrm>
            <a:off x="720000" y="220476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3"/>
          <p:cNvSpPr txBox="1">
            <a:spLocks noGrp="1"/>
          </p:cNvSpPr>
          <p:nvPr>
            <p:ph type="subTitle" idx="2"/>
          </p:nvPr>
        </p:nvSpPr>
        <p:spPr>
          <a:xfrm>
            <a:off x="3419271" y="220476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13"/>
          <p:cNvSpPr txBox="1">
            <a:spLocks noGrp="1"/>
          </p:cNvSpPr>
          <p:nvPr>
            <p:ph type="subTitle" idx="3"/>
          </p:nvPr>
        </p:nvSpPr>
        <p:spPr>
          <a:xfrm>
            <a:off x="720000" y="393795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3"/>
          <p:cNvSpPr txBox="1">
            <a:spLocks noGrp="1"/>
          </p:cNvSpPr>
          <p:nvPr>
            <p:ph type="subTitle" idx="4"/>
          </p:nvPr>
        </p:nvSpPr>
        <p:spPr>
          <a:xfrm>
            <a:off x="3419271" y="393795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subTitle" idx="5"/>
          </p:nvPr>
        </p:nvSpPr>
        <p:spPr>
          <a:xfrm>
            <a:off x="6118549" y="220476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 name="Google Shape;64;p13"/>
          <p:cNvSpPr txBox="1">
            <a:spLocks noGrp="1"/>
          </p:cNvSpPr>
          <p:nvPr>
            <p:ph type="title" idx="6" hasCustomPrompt="1"/>
          </p:nvPr>
        </p:nvSpPr>
        <p:spPr>
          <a:xfrm>
            <a:off x="720000" y="1286196"/>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3"/>
          <p:cNvSpPr txBox="1">
            <a:spLocks noGrp="1"/>
          </p:cNvSpPr>
          <p:nvPr>
            <p:ph type="title" idx="7" hasCustomPrompt="1"/>
          </p:nvPr>
        </p:nvSpPr>
        <p:spPr>
          <a:xfrm>
            <a:off x="720000" y="301879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 name="Google Shape;66;p13"/>
          <p:cNvSpPr txBox="1">
            <a:spLocks noGrp="1"/>
          </p:cNvSpPr>
          <p:nvPr>
            <p:ph type="title" idx="8" hasCustomPrompt="1"/>
          </p:nvPr>
        </p:nvSpPr>
        <p:spPr>
          <a:xfrm>
            <a:off x="3419271" y="1286196"/>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a:spLocks noGrp="1"/>
          </p:cNvSpPr>
          <p:nvPr>
            <p:ph type="title" idx="9" hasCustomPrompt="1"/>
          </p:nvPr>
        </p:nvSpPr>
        <p:spPr>
          <a:xfrm>
            <a:off x="3419271" y="301879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 name="Google Shape;68;p13"/>
          <p:cNvSpPr txBox="1">
            <a:spLocks noGrp="1"/>
          </p:cNvSpPr>
          <p:nvPr>
            <p:ph type="title" idx="13" hasCustomPrompt="1"/>
          </p:nvPr>
        </p:nvSpPr>
        <p:spPr>
          <a:xfrm>
            <a:off x="6118550" y="1286196"/>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 name="Google Shape;69;p13"/>
          <p:cNvSpPr txBox="1">
            <a:spLocks noGrp="1"/>
          </p:cNvSpPr>
          <p:nvPr>
            <p:ph type="subTitle" idx="14"/>
          </p:nvPr>
        </p:nvSpPr>
        <p:spPr>
          <a:xfrm>
            <a:off x="720000" y="186834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0" name="Google Shape;70;p13"/>
          <p:cNvSpPr txBox="1">
            <a:spLocks noGrp="1"/>
          </p:cNvSpPr>
          <p:nvPr>
            <p:ph type="subTitle" idx="15"/>
          </p:nvPr>
        </p:nvSpPr>
        <p:spPr>
          <a:xfrm>
            <a:off x="3419271" y="186834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1" name="Google Shape;71;p13"/>
          <p:cNvSpPr txBox="1">
            <a:spLocks noGrp="1"/>
          </p:cNvSpPr>
          <p:nvPr>
            <p:ph type="subTitle" idx="16"/>
          </p:nvPr>
        </p:nvSpPr>
        <p:spPr>
          <a:xfrm>
            <a:off x="6118549" y="186834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2" name="Google Shape;72;p13"/>
          <p:cNvSpPr txBox="1">
            <a:spLocks noGrp="1"/>
          </p:cNvSpPr>
          <p:nvPr>
            <p:ph type="subTitle" idx="17"/>
          </p:nvPr>
        </p:nvSpPr>
        <p:spPr>
          <a:xfrm>
            <a:off x="720000" y="360100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3" name="Google Shape;73;p13"/>
          <p:cNvSpPr txBox="1">
            <a:spLocks noGrp="1"/>
          </p:cNvSpPr>
          <p:nvPr>
            <p:ph type="subTitle" idx="18"/>
          </p:nvPr>
        </p:nvSpPr>
        <p:spPr>
          <a:xfrm>
            <a:off x="3419271" y="360100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312008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78"/>
        <p:cNvGrpSpPr/>
        <p:nvPr/>
      </p:nvGrpSpPr>
      <p:grpSpPr>
        <a:xfrm>
          <a:off x="0" y="0"/>
          <a:ext cx="0" cy="0"/>
          <a:chOff x="0" y="0"/>
          <a:chExt cx="0" cy="0"/>
        </a:xfrm>
      </p:grpSpPr>
      <p:pic>
        <p:nvPicPr>
          <p:cNvPr id="79" name="Google Shape;79;p15"/>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80" name="Google Shape;80;p15"/>
          <p:cNvSpPr txBox="1">
            <a:spLocks noGrp="1"/>
          </p:cNvSpPr>
          <p:nvPr>
            <p:ph type="title"/>
          </p:nvPr>
        </p:nvSpPr>
        <p:spPr>
          <a:xfrm>
            <a:off x="889650" y="1523497"/>
            <a:ext cx="3519600" cy="16545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 name="Google Shape;81;p15"/>
          <p:cNvSpPr txBox="1">
            <a:spLocks noGrp="1"/>
          </p:cNvSpPr>
          <p:nvPr>
            <p:ph type="subTitle" idx="1"/>
          </p:nvPr>
        </p:nvSpPr>
        <p:spPr>
          <a:xfrm>
            <a:off x="889650" y="3177838"/>
            <a:ext cx="3519600" cy="92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5"/>
          <p:cNvSpPr>
            <a:spLocks noGrp="1"/>
          </p:cNvSpPr>
          <p:nvPr>
            <p:ph type="pic" idx="2"/>
          </p:nvPr>
        </p:nvSpPr>
        <p:spPr>
          <a:xfrm>
            <a:off x="5273100" y="533875"/>
            <a:ext cx="3058500" cy="4075800"/>
          </a:xfrm>
          <a:prstGeom prst="rect">
            <a:avLst/>
          </a:prstGeom>
          <a:noFill/>
          <a:ln>
            <a:noFill/>
          </a:ln>
        </p:spPr>
      </p:sp>
    </p:spTree>
    <p:extLst>
      <p:ext uri="{BB962C8B-B14F-4D97-AF65-F5344CB8AC3E}">
        <p14:creationId xmlns:p14="http://schemas.microsoft.com/office/powerpoint/2010/main" val="154005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83"/>
        <p:cNvGrpSpPr/>
        <p:nvPr/>
      </p:nvGrpSpPr>
      <p:grpSpPr>
        <a:xfrm>
          <a:off x="0" y="0"/>
          <a:ext cx="0" cy="0"/>
          <a:chOff x="0" y="0"/>
          <a:chExt cx="0" cy="0"/>
        </a:xfrm>
      </p:grpSpPr>
      <p:pic>
        <p:nvPicPr>
          <p:cNvPr id="84" name="Google Shape;84;p16"/>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85" name="Google Shape;85;p16"/>
          <p:cNvSpPr txBox="1">
            <a:spLocks noGrp="1"/>
          </p:cNvSpPr>
          <p:nvPr>
            <p:ph type="title"/>
          </p:nvPr>
        </p:nvSpPr>
        <p:spPr>
          <a:xfrm>
            <a:off x="713225" y="1349700"/>
            <a:ext cx="2927100" cy="12354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16"/>
          <p:cNvSpPr txBox="1">
            <a:spLocks noGrp="1"/>
          </p:cNvSpPr>
          <p:nvPr>
            <p:ph type="subTitle" idx="1"/>
          </p:nvPr>
        </p:nvSpPr>
        <p:spPr>
          <a:xfrm>
            <a:off x="713225" y="2585075"/>
            <a:ext cx="2927100" cy="107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87" name="Google Shape;87;p16"/>
          <p:cNvPicPr preferRelativeResize="0"/>
          <p:nvPr/>
        </p:nvPicPr>
        <p:blipFill rotWithShape="1">
          <a:blip r:embed="rId3">
            <a:alphaModFix/>
          </a:blip>
          <a:srcRect t="2619" b="39932"/>
          <a:stretch/>
        </p:blipFill>
        <p:spPr>
          <a:xfrm>
            <a:off x="-74225" y="4281150"/>
            <a:ext cx="9276175" cy="856925"/>
          </a:xfrm>
          <a:prstGeom prst="rect">
            <a:avLst/>
          </a:prstGeom>
          <a:noFill/>
          <a:ln>
            <a:noFill/>
          </a:ln>
        </p:spPr>
      </p:pic>
    </p:spTree>
    <p:extLst>
      <p:ext uri="{BB962C8B-B14F-4D97-AF65-F5344CB8AC3E}">
        <p14:creationId xmlns:p14="http://schemas.microsoft.com/office/powerpoint/2010/main" val="391919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88"/>
        <p:cNvGrpSpPr/>
        <p:nvPr/>
      </p:nvGrpSpPr>
      <p:grpSpPr>
        <a:xfrm>
          <a:off x="0" y="0"/>
          <a:ext cx="0" cy="0"/>
          <a:chOff x="0" y="0"/>
          <a:chExt cx="0" cy="0"/>
        </a:xfrm>
      </p:grpSpPr>
      <p:pic>
        <p:nvPicPr>
          <p:cNvPr id="89" name="Google Shape;89;p17"/>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90" name="Google Shape;90;p17"/>
          <p:cNvSpPr txBox="1">
            <a:spLocks noGrp="1"/>
          </p:cNvSpPr>
          <p:nvPr>
            <p:ph type="title"/>
          </p:nvPr>
        </p:nvSpPr>
        <p:spPr>
          <a:xfrm>
            <a:off x="4376075" y="1758763"/>
            <a:ext cx="3593400" cy="6681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 name="Google Shape;91;p17"/>
          <p:cNvSpPr txBox="1">
            <a:spLocks noGrp="1"/>
          </p:cNvSpPr>
          <p:nvPr>
            <p:ph type="subTitle" idx="1"/>
          </p:nvPr>
        </p:nvSpPr>
        <p:spPr>
          <a:xfrm>
            <a:off x="4376250" y="2426838"/>
            <a:ext cx="3593400" cy="957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92" name="Google Shape;92;p17"/>
          <p:cNvPicPr preferRelativeResize="0"/>
          <p:nvPr/>
        </p:nvPicPr>
        <p:blipFill rotWithShape="1">
          <a:blip r:embed="rId3">
            <a:alphaModFix/>
          </a:blip>
          <a:srcRect l="13013" t="11424" b="10911"/>
          <a:stretch/>
        </p:blipFill>
        <p:spPr>
          <a:xfrm rot="-372847">
            <a:off x="5201004" y="3360738"/>
            <a:ext cx="7591939" cy="4520000"/>
          </a:xfrm>
          <a:prstGeom prst="rect">
            <a:avLst/>
          </a:prstGeom>
          <a:noFill/>
          <a:ln>
            <a:noFill/>
          </a:ln>
        </p:spPr>
      </p:pic>
    </p:spTree>
    <p:extLst>
      <p:ext uri="{BB962C8B-B14F-4D97-AF65-F5344CB8AC3E}">
        <p14:creationId xmlns:p14="http://schemas.microsoft.com/office/powerpoint/2010/main" val="368426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97"/>
        <p:cNvGrpSpPr/>
        <p:nvPr/>
      </p:nvGrpSpPr>
      <p:grpSpPr>
        <a:xfrm>
          <a:off x="0" y="0"/>
          <a:ext cx="0" cy="0"/>
          <a:chOff x="0" y="0"/>
          <a:chExt cx="0" cy="0"/>
        </a:xfrm>
      </p:grpSpPr>
      <p:pic>
        <p:nvPicPr>
          <p:cNvPr id="98" name="Google Shape;98;p19"/>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99" name="Google Shape;99;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 name="Google Shape;100;p19"/>
          <p:cNvSpPr txBox="1">
            <a:spLocks noGrp="1"/>
          </p:cNvSpPr>
          <p:nvPr>
            <p:ph type="subTitle" idx="1"/>
          </p:nvPr>
        </p:nvSpPr>
        <p:spPr>
          <a:xfrm>
            <a:off x="4440440" y="3057025"/>
            <a:ext cx="2640000" cy="111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subTitle" idx="2"/>
          </p:nvPr>
        </p:nvSpPr>
        <p:spPr>
          <a:xfrm>
            <a:off x="721921" y="3057025"/>
            <a:ext cx="2640000" cy="111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txBox="1">
            <a:spLocks noGrp="1"/>
          </p:cNvSpPr>
          <p:nvPr>
            <p:ph type="subTitle" idx="3"/>
          </p:nvPr>
        </p:nvSpPr>
        <p:spPr>
          <a:xfrm>
            <a:off x="721915" y="2528550"/>
            <a:ext cx="2640000" cy="528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3" name="Google Shape;103;p19"/>
          <p:cNvSpPr txBox="1">
            <a:spLocks noGrp="1"/>
          </p:cNvSpPr>
          <p:nvPr>
            <p:ph type="subTitle" idx="4"/>
          </p:nvPr>
        </p:nvSpPr>
        <p:spPr>
          <a:xfrm>
            <a:off x="4440458" y="2528550"/>
            <a:ext cx="2640000" cy="528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04" name="Google Shape;104;p19"/>
          <p:cNvPicPr preferRelativeResize="0"/>
          <p:nvPr/>
        </p:nvPicPr>
        <p:blipFill rotWithShape="1">
          <a:blip r:embed="rId3">
            <a:alphaModFix/>
          </a:blip>
          <a:srcRect l="13013" t="11424" b="10911"/>
          <a:stretch/>
        </p:blipFill>
        <p:spPr>
          <a:xfrm rot="-372847">
            <a:off x="5201004" y="3360738"/>
            <a:ext cx="7591939" cy="4520000"/>
          </a:xfrm>
          <a:prstGeom prst="rect">
            <a:avLst/>
          </a:prstGeom>
          <a:noFill/>
          <a:ln>
            <a:noFill/>
          </a:ln>
        </p:spPr>
      </p:pic>
    </p:spTree>
    <p:extLst>
      <p:ext uri="{BB962C8B-B14F-4D97-AF65-F5344CB8AC3E}">
        <p14:creationId xmlns:p14="http://schemas.microsoft.com/office/powerpoint/2010/main" val="289231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 and two columns 2">
    <p:spTree>
      <p:nvGrpSpPr>
        <p:cNvPr id="1" name="Shape 105"/>
        <p:cNvGrpSpPr/>
        <p:nvPr/>
      </p:nvGrpSpPr>
      <p:grpSpPr>
        <a:xfrm>
          <a:off x="0" y="0"/>
          <a:ext cx="0" cy="0"/>
          <a:chOff x="0" y="0"/>
          <a:chExt cx="0" cy="0"/>
        </a:xfrm>
      </p:grpSpPr>
      <p:pic>
        <p:nvPicPr>
          <p:cNvPr id="106" name="Google Shape;106;p20"/>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107" name="Google Shape;107;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 name="Google Shape;108;p20"/>
          <p:cNvSpPr txBox="1">
            <a:spLocks noGrp="1"/>
          </p:cNvSpPr>
          <p:nvPr>
            <p:ph type="subTitle" idx="1"/>
          </p:nvPr>
        </p:nvSpPr>
        <p:spPr>
          <a:xfrm>
            <a:off x="4832078" y="1795300"/>
            <a:ext cx="3254100" cy="189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20"/>
          <p:cNvSpPr txBox="1">
            <a:spLocks noGrp="1"/>
          </p:cNvSpPr>
          <p:nvPr>
            <p:ph type="subTitle" idx="2"/>
          </p:nvPr>
        </p:nvSpPr>
        <p:spPr>
          <a:xfrm>
            <a:off x="1057900" y="1795300"/>
            <a:ext cx="3254100" cy="189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0" name="Google Shape;110;p20"/>
          <p:cNvPicPr preferRelativeResize="0"/>
          <p:nvPr/>
        </p:nvPicPr>
        <p:blipFill rotWithShape="1">
          <a:blip r:embed="rId3">
            <a:alphaModFix/>
          </a:blip>
          <a:srcRect t="2619" b="39932"/>
          <a:stretch/>
        </p:blipFill>
        <p:spPr>
          <a:xfrm>
            <a:off x="-25" y="4281150"/>
            <a:ext cx="9144003" cy="856925"/>
          </a:xfrm>
          <a:prstGeom prst="rect">
            <a:avLst/>
          </a:prstGeom>
          <a:noFill/>
          <a:ln>
            <a:noFill/>
          </a:ln>
        </p:spPr>
      </p:pic>
    </p:spTree>
    <p:extLst>
      <p:ext uri="{BB962C8B-B14F-4D97-AF65-F5344CB8AC3E}">
        <p14:creationId xmlns:p14="http://schemas.microsoft.com/office/powerpoint/2010/main" val="8517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spTree>
      <p:nvGrpSpPr>
        <p:cNvPr id="1" name="Shape 127"/>
        <p:cNvGrpSpPr/>
        <p:nvPr/>
      </p:nvGrpSpPr>
      <p:grpSpPr>
        <a:xfrm>
          <a:off x="0" y="0"/>
          <a:ext cx="0" cy="0"/>
          <a:chOff x="0" y="0"/>
          <a:chExt cx="0" cy="0"/>
        </a:xfrm>
      </p:grpSpPr>
      <p:pic>
        <p:nvPicPr>
          <p:cNvPr id="128" name="Google Shape;128;p23"/>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129" name="Google Shape;129;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23"/>
          <p:cNvSpPr txBox="1">
            <a:spLocks noGrp="1"/>
          </p:cNvSpPr>
          <p:nvPr>
            <p:ph type="subTitle" idx="1"/>
          </p:nvPr>
        </p:nvSpPr>
        <p:spPr>
          <a:xfrm>
            <a:off x="1754123" y="186757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3"/>
          <p:cNvSpPr txBox="1">
            <a:spLocks noGrp="1"/>
          </p:cNvSpPr>
          <p:nvPr>
            <p:ph type="subTitle" idx="2"/>
          </p:nvPr>
        </p:nvSpPr>
        <p:spPr>
          <a:xfrm>
            <a:off x="5418771" y="186757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23"/>
          <p:cNvSpPr txBox="1">
            <a:spLocks noGrp="1"/>
          </p:cNvSpPr>
          <p:nvPr>
            <p:ph type="subTitle" idx="3"/>
          </p:nvPr>
        </p:nvSpPr>
        <p:spPr>
          <a:xfrm>
            <a:off x="1754123" y="363369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3"/>
          <p:cNvSpPr txBox="1">
            <a:spLocks noGrp="1"/>
          </p:cNvSpPr>
          <p:nvPr>
            <p:ph type="subTitle" idx="4"/>
          </p:nvPr>
        </p:nvSpPr>
        <p:spPr>
          <a:xfrm>
            <a:off x="5418771" y="363369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3"/>
          <p:cNvSpPr txBox="1">
            <a:spLocks noGrp="1"/>
          </p:cNvSpPr>
          <p:nvPr>
            <p:ph type="subTitle" idx="5"/>
          </p:nvPr>
        </p:nvSpPr>
        <p:spPr>
          <a:xfrm>
            <a:off x="1754123" y="144713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5" name="Google Shape;135;p23"/>
          <p:cNvSpPr txBox="1">
            <a:spLocks noGrp="1"/>
          </p:cNvSpPr>
          <p:nvPr>
            <p:ph type="subTitle" idx="6"/>
          </p:nvPr>
        </p:nvSpPr>
        <p:spPr>
          <a:xfrm>
            <a:off x="1754123" y="321335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6" name="Google Shape;136;p23"/>
          <p:cNvSpPr txBox="1">
            <a:spLocks noGrp="1"/>
          </p:cNvSpPr>
          <p:nvPr>
            <p:ph type="subTitle" idx="7"/>
          </p:nvPr>
        </p:nvSpPr>
        <p:spPr>
          <a:xfrm>
            <a:off x="5418768" y="144713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7" name="Google Shape;137;p23"/>
          <p:cNvSpPr txBox="1">
            <a:spLocks noGrp="1"/>
          </p:cNvSpPr>
          <p:nvPr>
            <p:ph type="subTitle" idx="8"/>
          </p:nvPr>
        </p:nvSpPr>
        <p:spPr>
          <a:xfrm>
            <a:off x="5418768" y="321335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38" name="Google Shape;138;p23"/>
          <p:cNvPicPr preferRelativeResize="0"/>
          <p:nvPr/>
        </p:nvPicPr>
        <p:blipFill rotWithShape="1">
          <a:blip r:embed="rId3">
            <a:alphaModFix/>
          </a:blip>
          <a:srcRect t="2619" b="39932"/>
          <a:stretch/>
        </p:blipFill>
        <p:spPr>
          <a:xfrm flipH="1">
            <a:off x="-25" y="4281150"/>
            <a:ext cx="9144003" cy="856925"/>
          </a:xfrm>
          <a:prstGeom prst="rect">
            <a:avLst/>
          </a:prstGeom>
          <a:noFill/>
          <a:ln>
            <a:noFill/>
          </a:ln>
        </p:spPr>
      </p:pic>
    </p:spTree>
    <p:extLst>
      <p:ext uri="{BB962C8B-B14F-4D97-AF65-F5344CB8AC3E}">
        <p14:creationId xmlns:p14="http://schemas.microsoft.com/office/powerpoint/2010/main" val="123569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mt="80000"/>
          </a:blip>
          <a:srcRect l="1518" r="1731"/>
          <a:stretch/>
        </p:blipFill>
        <p:spPr>
          <a:xfrm>
            <a:off x="-50775" y="-40325"/>
            <a:ext cx="9224201" cy="5183825"/>
          </a:xfrm>
          <a:prstGeom prst="rect">
            <a:avLst/>
          </a:prstGeom>
          <a:noFill/>
          <a:ln>
            <a:noFill/>
          </a:ln>
        </p:spPr>
      </p:pic>
      <p:sp>
        <p:nvSpPr>
          <p:cNvPr id="34" name="Google Shape;3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5" name="Google Shape;35;p6"/>
          <p:cNvPicPr preferRelativeResize="0"/>
          <p:nvPr/>
        </p:nvPicPr>
        <p:blipFill rotWithShape="1">
          <a:blip r:embed="rId3">
            <a:alphaModFix/>
          </a:blip>
          <a:srcRect t="-4777" b="-908"/>
          <a:stretch/>
        </p:blipFill>
        <p:spPr>
          <a:xfrm rot="-10237433">
            <a:off x="4832177" y="-417981"/>
            <a:ext cx="5083020" cy="13329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139"/>
        <p:cNvGrpSpPr/>
        <p:nvPr/>
      </p:nvGrpSpPr>
      <p:grpSpPr>
        <a:xfrm>
          <a:off x="0" y="0"/>
          <a:ext cx="0" cy="0"/>
          <a:chOff x="0" y="0"/>
          <a:chExt cx="0" cy="0"/>
        </a:xfrm>
      </p:grpSpPr>
      <p:pic>
        <p:nvPicPr>
          <p:cNvPr id="140" name="Google Shape;140;p24"/>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141" name="Google Shape;14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 name="Google Shape;142;p24"/>
          <p:cNvSpPr txBox="1">
            <a:spLocks noGrp="1"/>
          </p:cNvSpPr>
          <p:nvPr>
            <p:ph type="subTitle" idx="1"/>
          </p:nvPr>
        </p:nvSpPr>
        <p:spPr>
          <a:xfrm>
            <a:off x="713438" y="1989823"/>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4"/>
          <p:cNvSpPr txBox="1">
            <a:spLocks noGrp="1"/>
          </p:cNvSpPr>
          <p:nvPr>
            <p:ph type="subTitle" idx="2"/>
          </p:nvPr>
        </p:nvSpPr>
        <p:spPr>
          <a:xfrm>
            <a:off x="3183811" y="1989823"/>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4"/>
          <p:cNvSpPr txBox="1">
            <a:spLocks noGrp="1"/>
          </p:cNvSpPr>
          <p:nvPr>
            <p:ph type="subTitle" idx="3"/>
          </p:nvPr>
        </p:nvSpPr>
        <p:spPr>
          <a:xfrm>
            <a:off x="713438" y="363319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4"/>
          <p:cNvSpPr txBox="1">
            <a:spLocks noGrp="1"/>
          </p:cNvSpPr>
          <p:nvPr>
            <p:ph type="subTitle" idx="4"/>
          </p:nvPr>
        </p:nvSpPr>
        <p:spPr>
          <a:xfrm>
            <a:off x="3183811" y="363319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4"/>
          <p:cNvSpPr txBox="1">
            <a:spLocks noGrp="1"/>
          </p:cNvSpPr>
          <p:nvPr>
            <p:ph type="subTitle" idx="5"/>
          </p:nvPr>
        </p:nvSpPr>
        <p:spPr>
          <a:xfrm>
            <a:off x="5654184" y="1989823"/>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24"/>
          <p:cNvSpPr txBox="1">
            <a:spLocks noGrp="1"/>
          </p:cNvSpPr>
          <p:nvPr>
            <p:ph type="subTitle" idx="6"/>
          </p:nvPr>
        </p:nvSpPr>
        <p:spPr>
          <a:xfrm>
            <a:off x="5654184" y="363319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24"/>
          <p:cNvSpPr txBox="1">
            <a:spLocks noGrp="1"/>
          </p:cNvSpPr>
          <p:nvPr>
            <p:ph type="subTitle" idx="7"/>
          </p:nvPr>
        </p:nvSpPr>
        <p:spPr>
          <a:xfrm>
            <a:off x="714338" y="1573422"/>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9" name="Google Shape;149;p24"/>
          <p:cNvSpPr txBox="1">
            <a:spLocks noGrp="1"/>
          </p:cNvSpPr>
          <p:nvPr>
            <p:ph type="subTitle" idx="8"/>
          </p:nvPr>
        </p:nvSpPr>
        <p:spPr>
          <a:xfrm>
            <a:off x="3184711" y="1573422"/>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0" name="Google Shape;150;p24"/>
          <p:cNvSpPr txBox="1">
            <a:spLocks noGrp="1"/>
          </p:cNvSpPr>
          <p:nvPr>
            <p:ph type="subTitle" idx="9"/>
          </p:nvPr>
        </p:nvSpPr>
        <p:spPr>
          <a:xfrm>
            <a:off x="5655084" y="1573422"/>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1" name="Google Shape;151;p24"/>
          <p:cNvSpPr txBox="1">
            <a:spLocks noGrp="1"/>
          </p:cNvSpPr>
          <p:nvPr>
            <p:ph type="subTitle" idx="13"/>
          </p:nvPr>
        </p:nvSpPr>
        <p:spPr>
          <a:xfrm>
            <a:off x="714338" y="3216765"/>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2" name="Google Shape;152;p24"/>
          <p:cNvSpPr txBox="1">
            <a:spLocks noGrp="1"/>
          </p:cNvSpPr>
          <p:nvPr>
            <p:ph type="subTitle" idx="14"/>
          </p:nvPr>
        </p:nvSpPr>
        <p:spPr>
          <a:xfrm>
            <a:off x="3184711" y="3216765"/>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3" name="Google Shape;153;p24"/>
          <p:cNvSpPr txBox="1">
            <a:spLocks noGrp="1"/>
          </p:cNvSpPr>
          <p:nvPr>
            <p:ph type="subTitle" idx="15"/>
          </p:nvPr>
        </p:nvSpPr>
        <p:spPr>
          <a:xfrm>
            <a:off x="5655084" y="3216765"/>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54" name="Google Shape;154;p24"/>
          <p:cNvPicPr preferRelativeResize="0"/>
          <p:nvPr/>
        </p:nvPicPr>
        <p:blipFill rotWithShape="1">
          <a:blip r:embed="rId3">
            <a:alphaModFix/>
          </a:blip>
          <a:srcRect l="13013" t="11424" b="10911"/>
          <a:stretch/>
        </p:blipFill>
        <p:spPr>
          <a:xfrm rot="-372847">
            <a:off x="5201004" y="3360738"/>
            <a:ext cx="7591939" cy="4520000"/>
          </a:xfrm>
          <a:prstGeom prst="rect">
            <a:avLst/>
          </a:prstGeom>
          <a:noFill/>
          <a:ln>
            <a:noFill/>
          </a:ln>
        </p:spPr>
      </p:pic>
    </p:spTree>
    <p:extLst>
      <p:ext uri="{BB962C8B-B14F-4D97-AF65-F5344CB8AC3E}">
        <p14:creationId xmlns:p14="http://schemas.microsoft.com/office/powerpoint/2010/main" val="340663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155"/>
        <p:cNvGrpSpPr/>
        <p:nvPr/>
      </p:nvGrpSpPr>
      <p:grpSpPr>
        <a:xfrm>
          <a:off x="0" y="0"/>
          <a:ext cx="0" cy="0"/>
          <a:chOff x="0" y="0"/>
          <a:chExt cx="0" cy="0"/>
        </a:xfrm>
      </p:grpSpPr>
      <p:pic>
        <p:nvPicPr>
          <p:cNvPr id="156" name="Google Shape;156;p25"/>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157" name="Google Shape;157;p25"/>
          <p:cNvSpPr txBox="1">
            <a:spLocks noGrp="1"/>
          </p:cNvSpPr>
          <p:nvPr>
            <p:ph type="title" hasCustomPrompt="1"/>
          </p:nvPr>
        </p:nvSpPr>
        <p:spPr>
          <a:xfrm>
            <a:off x="4369675" y="871300"/>
            <a:ext cx="40611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8" name="Google Shape;158;p25"/>
          <p:cNvSpPr txBox="1">
            <a:spLocks noGrp="1"/>
          </p:cNvSpPr>
          <p:nvPr>
            <p:ph type="subTitle" idx="1"/>
          </p:nvPr>
        </p:nvSpPr>
        <p:spPr>
          <a:xfrm>
            <a:off x="4369675" y="1560228"/>
            <a:ext cx="4061100" cy="36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59" name="Google Shape;159;p25"/>
          <p:cNvSpPr txBox="1">
            <a:spLocks noGrp="1"/>
          </p:cNvSpPr>
          <p:nvPr>
            <p:ph type="title" idx="2" hasCustomPrompt="1"/>
          </p:nvPr>
        </p:nvSpPr>
        <p:spPr>
          <a:xfrm>
            <a:off x="4369675" y="2071163"/>
            <a:ext cx="40611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0" name="Google Shape;160;p25"/>
          <p:cNvSpPr txBox="1">
            <a:spLocks noGrp="1"/>
          </p:cNvSpPr>
          <p:nvPr>
            <p:ph type="subTitle" idx="3"/>
          </p:nvPr>
        </p:nvSpPr>
        <p:spPr>
          <a:xfrm>
            <a:off x="4369675" y="2760088"/>
            <a:ext cx="4061100" cy="36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61" name="Google Shape;161;p25"/>
          <p:cNvSpPr txBox="1">
            <a:spLocks noGrp="1"/>
          </p:cNvSpPr>
          <p:nvPr>
            <p:ph type="title" idx="4" hasCustomPrompt="1"/>
          </p:nvPr>
        </p:nvSpPr>
        <p:spPr>
          <a:xfrm>
            <a:off x="4369675" y="3271027"/>
            <a:ext cx="40611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2" name="Google Shape;162;p25"/>
          <p:cNvSpPr txBox="1">
            <a:spLocks noGrp="1"/>
          </p:cNvSpPr>
          <p:nvPr>
            <p:ph type="subTitle" idx="5"/>
          </p:nvPr>
        </p:nvSpPr>
        <p:spPr>
          <a:xfrm>
            <a:off x="4369675" y="3959948"/>
            <a:ext cx="4061100" cy="36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extLst>
      <p:ext uri="{BB962C8B-B14F-4D97-AF65-F5344CB8AC3E}">
        <p14:creationId xmlns:p14="http://schemas.microsoft.com/office/powerpoint/2010/main" val="312228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163"/>
        <p:cNvGrpSpPr/>
        <p:nvPr/>
      </p:nvGrpSpPr>
      <p:grpSpPr>
        <a:xfrm>
          <a:off x="0" y="0"/>
          <a:ext cx="0" cy="0"/>
          <a:chOff x="0" y="0"/>
          <a:chExt cx="0" cy="0"/>
        </a:xfrm>
      </p:grpSpPr>
      <p:pic>
        <p:nvPicPr>
          <p:cNvPr id="164" name="Google Shape;164;p26"/>
          <p:cNvPicPr preferRelativeResize="0"/>
          <p:nvPr/>
        </p:nvPicPr>
        <p:blipFill rotWithShape="1">
          <a:blip r:embed="rId2">
            <a:alphaModFix amt="80000"/>
          </a:blip>
          <a:srcRect l="1518" r="1731"/>
          <a:stretch/>
        </p:blipFill>
        <p:spPr>
          <a:xfrm flipH="1">
            <a:off x="-50775" y="-40325"/>
            <a:ext cx="9224201" cy="5183825"/>
          </a:xfrm>
          <a:prstGeom prst="rect">
            <a:avLst/>
          </a:prstGeom>
          <a:noFill/>
          <a:ln>
            <a:noFill/>
          </a:ln>
        </p:spPr>
      </p:pic>
      <p:sp>
        <p:nvSpPr>
          <p:cNvPr id="165" name="Google Shape;165;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6" name="Google Shape;166;p26"/>
          <p:cNvPicPr preferRelativeResize="0"/>
          <p:nvPr/>
        </p:nvPicPr>
        <p:blipFill rotWithShape="1">
          <a:blip r:embed="rId3">
            <a:alphaModFix/>
          </a:blip>
          <a:srcRect t="2619" b="39932"/>
          <a:stretch/>
        </p:blipFill>
        <p:spPr>
          <a:xfrm flipH="1">
            <a:off x="-36748" y="4281150"/>
            <a:ext cx="9211448" cy="856925"/>
          </a:xfrm>
          <a:prstGeom prst="rect">
            <a:avLst/>
          </a:prstGeom>
          <a:noFill/>
          <a:ln>
            <a:noFill/>
          </a:ln>
        </p:spPr>
      </p:pic>
    </p:spTree>
    <p:extLst>
      <p:ext uri="{BB962C8B-B14F-4D97-AF65-F5344CB8AC3E}">
        <p14:creationId xmlns:p14="http://schemas.microsoft.com/office/powerpoint/2010/main" val="323082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80"/>
        <p:cNvGrpSpPr/>
        <p:nvPr/>
      </p:nvGrpSpPr>
      <p:grpSpPr>
        <a:xfrm>
          <a:off x="0" y="0"/>
          <a:ext cx="0" cy="0"/>
          <a:chOff x="0" y="0"/>
          <a:chExt cx="0" cy="0"/>
        </a:xfrm>
      </p:grpSpPr>
      <p:pic>
        <p:nvPicPr>
          <p:cNvPr id="181" name="Google Shape;181;p30"/>
          <p:cNvPicPr preferRelativeResize="0"/>
          <p:nvPr/>
        </p:nvPicPr>
        <p:blipFill rotWithShape="1">
          <a:blip r:embed="rId2">
            <a:alphaModFix amt="80000"/>
          </a:blip>
          <a:srcRect l="1518" r="1731"/>
          <a:stretch/>
        </p:blipFill>
        <p:spPr>
          <a:xfrm>
            <a:off x="-50775" y="-40325"/>
            <a:ext cx="9224201" cy="5183825"/>
          </a:xfrm>
          <a:prstGeom prst="rect">
            <a:avLst/>
          </a:prstGeom>
          <a:noFill/>
          <a:ln>
            <a:noFill/>
          </a:ln>
        </p:spPr>
      </p:pic>
      <p:pic>
        <p:nvPicPr>
          <p:cNvPr id="182" name="Google Shape;182;p30"/>
          <p:cNvPicPr preferRelativeResize="0"/>
          <p:nvPr/>
        </p:nvPicPr>
        <p:blipFill rotWithShape="1">
          <a:blip r:embed="rId3">
            <a:alphaModFix/>
          </a:blip>
          <a:srcRect l="13013" t="11424" b="10911"/>
          <a:stretch/>
        </p:blipFill>
        <p:spPr>
          <a:xfrm rot="-372847">
            <a:off x="4936104" y="2745463"/>
            <a:ext cx="7591939" cy="4520000"/>
          </a:xfrm>
          <a:prstGeom prst="rect">
            <a:avLst/>
          </a:prstGeom>
          <a:noFill/>
          <a:ln>
            <a:noFill/>
          </a:ln>
        </p:spPr>
      </p:pic>
    </p:spTree>
    <p:extLst>
      <p:ext uri="{BB962C8B-B14F-4D97-AF65-F5344CB8AC3E}">
        <p14:creationId xmlns:p14="http://schemas.microsoft.com/office/powerpoint/2010/main" val="328061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83"/>
        <p:cNvGrpSpPr/>
        <p:nvPr/>
      </p:nvGrpSpPr>
      <p:grpSpPr>
        <a:xfrm>
          <a:off x="0" y="0"/>
          <a:ext cx="0" cy="0"/>
          <a:chOff x="0" y="0"/>
          <a:chExt cx="0" cy="0"/>
        </a:xfrm>
      </p:grpSpPr>
      <p:pic>
        <p:nvPicPr>
          <p:cNvPr id="184" name="Google Shape;184;p31"/>
          <p:cNvPicPr preferRelativeResize="0"/>
          <p:nvPr/>
        </p:nvPicPr>
        <p:blipFill rotWithShape="1">
          <a:blip r:embed="rId2">
            <a:alphaModFix amt="80000"/>
          </a:blip>
          <a:srcRect l="1518" r="1731"/>
          <a:stretch/>
        </p:blipFill>
        <p:spPr>
          <a:xfrm flipH="1">
            <a:off x="-50775" y="-40325"/>
            <a:ext cx="9224201" cy="5183825"/>
          </a:xfrm>
          <a:prstGeom prst="rect">
            <a:avLst/>
          </a:prstGeom>
          <a:noFill/>
          <a:ln>
            <a:noFill/>
          </a:ln>
        </p:spPr>
      </p:pic>
      <p:pic>
        <p:nvPicPr>
          <p:cNvPr id="185" name="Google Shape;185;p31"/>
          <p:cNvPicPr preferRelativeResize="0"/>
          <p:nvPr/>
        </p:nvPicPr>
        <p:blipFill rotWithShape="1">
          <a:blip r:embed="rId3">
            <a:alphaModFix/>
          </a:blip>
          <a:srcRect t="2619"/>
          <a:stretch/>
        </p:blipFill>
        <p:spPr>
          <a:xfrm>
            <a:off x="-66100" y="3734200"/>
            <a:ext cx="9276175" cy="1452575"/>
          </a:xfrm>
          <a:prstGeom prst="rect">
            <a:avLst/>
          </a:prstGeom>
          <a:noFill/>
          <a:ln>
            <a:noFill/>
          </a:ln>
        </p:spPr>
      </p:pic>
    </p:spTree>
    <p:extLst>
      <p:ext uri="{BB962C8B-B14F-4D97-AF65-F5344CB8AC3E}">
        <p14:creationId xmlns:p14="http://schemas.microsoft.com/office/powerpoint/2010/main" val="30339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10" name="Google Shape;10;p2"/>
          <p:cNvSpPr txBox="1">
            <a:spLocks noGrp="1"/>
          </p:cNvSpPr>
          <p:nvPr>
            <p:ph type="ctrTitle"/>
          </p:nvPr>
        </p:nvSpPr>
        <p:spPr>
          <a:xfrm>
            <a:off x="713225" y="960490"/>
            <a:ext cx="5156100" cy="24333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25" y="3383065"/>
            <a:ext cx="2637900" cy="694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3191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14" name="Google Shape;14;p3"/>
          <p:cNvSpPr txBox="1">
            <a:spLocks noGrp="1"/>
          </p:cNvSpPr>
          <p:nvPr>
            <p:ph type="title"/>
          </p:nvPr>
        </p:nvSpPr>
        <p:spPr>
          <a:xfrm>
            <a:off x="4252975" y="2319062"/>
            <a:ext cx="4177800" cy="9450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4252975" y="1264036"/>
            <a:ext cx="1269900" cy="945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4252985" y="3203567"/>
            <a:ext cx="2626500" cy="675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9055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7"/>
        <p:cNvGrpSpPr/>
        <p:nvPr/>
      </p:nvGrpSpPr>
      <p:grpSpPr>
        <a:xfrm>
          <a:off x="0" y="0"/>
          <a:ext cx="0" cy="0"/>
          <a:chOff x="0" y="0"/>
          <a:chExt cx="0" cy="0"/>
        </a:xfrm>
      </p:grpSpPr>
      <p:pic>
        <p:nvPicPr>
          <p:cNvPr id="18" name="Google Shape;18;p4"/>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720000" y="1215751"/>
            <a:ext cx="7704000" cy="381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pic>
        <p:nvPicPr>
          <p:cNvPr id="21" name="Google Shape;21;p4"/>
          <p:cNvPicPr preferRelativeResize="0"/>
          <p:nvPr/>
        </p:nvPicPr>
        <p:blipFill rotWithShape="1">
          <a:blip r:embed="rId3">
            <a:alphaModFix/>
          </a:blip>
          <a:srcRect t="2619" b="39932"/>
          <a:stretch/>
        </p:blipFill>
        <p:spPr>
          <a:xfrm flipH="1">
            <a:off x="-36748" y="4281150"/>
            <a:ext cx="9211448" cy="856925"/>
          </a:xfrm>
          <a:prstGeom prst="rect">
            <a:avLst/>
          </a:prstGeom>
          <a:noFill/>
          <a:ln>
            <a:noFill/>
          </a:ln>
        </p:spPr>
      </p:pic>
    </p:spTree>
    <p:extLst>
      <p:ext uri="{BB962C8B-B14F-4D97-AF65-F5344CB8AC3E}">
        <p14:creationId xmlns:p14="http://schemas.microsoft.com/office/powerpoint/2010/main" val="399026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2"/>
        <p:cNvGrpSpPr/>
        <p:nvPr/>
      </p:nvGrpSpPr>
      <p:grpSpPr>
        <a:xfrm>
          <a:off x="0" y="0"/>
          <a:ext cx="0" cy="0"/>
          <a:chOff x="0" y="0"/>
          <a:chExt cx="0" cy="0"/>
        </a:xfrm>
      </p:grpSpPr>
      <p:pic>
        <p:nvPicPr>
          <p:cNvPr id="23" name="Google Shape;23;p5"/>
          <p:cNvPicPr preferRelativeResize="0"/>
          <p:nvPr/>
        </p:nvPicPr>
        <p:blipFill rotWithShape="1">
          <a:blip r:embed="rId2">
            <a:alphaModFix amt="80000"/>
          </a:blip>
          <a:srcRect l="1518" r="1731"/>
          <a:stretch/>
        </p:blipFill>
        <p:spPr>
          <a:xfrm>
            <a:off x="-50775" y="-40325"/>
            <a:ext cx="9224201" cy="5183825"/>
          </a:xfrm>
          <a:prstGeom prst="rect">
            <a:avLst/>
          </a:prstGeom>
          <a:noFill/>
          <a:ln>
            <a:noFill/>
          </a:ln>
        </p:spPr>
      </p:pic>
      <p:sp>
        <p:nvSpPr>
          <p:cNvPr id="24" name="Google Shape;2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 name="Google Shape;25;p5"/>
          <p:cNvSpPr txBox="1">
            <a:spLocks noGrp="1"/>
          </p:cNvSpPr>
          <p:nvPr>
            <p:ph type="subTitle" idx="1"/>
          </p:nvPr>
        </p:nvSpPr>
        <p:spPr>
          <a:xfrm>
            <a:off x="3425095" y="3668349"/>
            <a:ext cx="2178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400" b="0">
                <a:latin typeface="DM Sans"/>
                <a:ea typeface="DM Sans"/>
                <a:cs typeface="DM Sans"/>
                <a:sym typeface="DM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 name="Google Shape;26;p5"/>
          <p:cNvSpPr txBox="1">
            <a:spLocks noGrp="1"/>
          </p:cNvSpPr>
          <p:nvPr>
            <p:ph type="subTitle" idx="2"/>
          </p:nvPr>
        </p:nvSpPr>
        <p:spPr>
          <a:xfrm>
            <a:off x="714895" y="3668350"/>
            <a:ext cx="2178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400" b="0">
                <a:latin typeface="DM Sans"/>
                <a:ea typeface="DM Sans"/>
                <a:cs typeface="DM Sans"/>
                <a:sym typeface="DM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 name="Google Shape;27;p5"/>
          <p:cNvSpPr txBox="1">
            <a:spLocks noGrp="1"/>
          </p:cNvSpPr>
          <p:nvPr>
            <p:ph type="subTitle" idx="3"/>
          </p:nvPr>
        </p:nvSpPr>
        <p:spPr>
          <a:xfrm>
            <a:off x="3425095" y="3194200"/>
            <a:ext cx="2178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8" name="Google Shape;28;p5"/>
          <p:cNvSpPr txBox="1">
            <a:spLocks noGrp="1"/>
          </p:cNvSpPr>
          <p:nvPr>
            <p:ph type="subTitle" idx="4"/>
          </p:nvPr>
        </p:nvSpPr>
        <p:spPr>
          <a:xfrm>
            <a:off x="714895" y="3194200"/>
            <a:ext cx="2178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9" name="Google Shape;29;p5"/>
          <p:cNvSpPr txBox="1">
            <a:spLocks noGrp="1"/>
          </p:cNvSpPr>
          <p:nvPr>
            <p:ph type="subTitle" idx="5"/>
          </p:nvPr>
        </p:nvSpPr>
        <p:spPr>
          <a:xfrm>
            <a:off x="6135295" y="3668349"/>
            <a:ext cx="2178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1400" b="0">
                <a:latin typeface="DM Sans"/>
                <a:ea typeface="DM Sans"/>
                <a:cs typeface="DM Sans"/>
                <a:sym typeface="DM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 name="Google Shape;30;p5"/>
          <p:cNvSpPr txBox="1">
            <a:spLocks noGrp="1"/>
          </p:cNvSpPr>
          <p:nvPr>
            <p:ph type="subTitle" idx="6"/>
          </p:nvPr>
        </p:nvSpPr>
        <p:spPr>
          <a:xfrm>
            <a:off x="6135295" y="3194200"/>
            <a:ext cx="2178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31" name="Google Shape;31;p5"/>
          <p:cNvPicPr preferRelativeResize="0"/>
          <p:nvPr/>
        </p:nvPicPr>
        <p:blipFill rotWithShape="1">
          <a:blip r:embed="rId3">
            <a:alphaModFix/>
          </a:blip>
          <a:srcRect t="-4777" b="-908"/>
          <a:stretch/>
        </p:blipFill>
        <p:spPr>
          <a:xfrm rot="-10237433">
            <a:off x="4832177" y="-417981"/>
            <a:ext cx="5083020" cy="1332985"/>
          </a:xfrm>
          <a:prstGeom prst="rect">
            <a:avLst/>
          </a:prstGeom>
          <a:noFill/>
          <a:ln>
            <a:noFill/>
          </a:ln>
        </p:spPr>
      </p:pic>
    </p:spTree>
    <p:extLst>
      <p:ext uri="{BB962C8B-B14F-4D97-AF65-F5344CB8AC3E}">
        <p14:creationId xmlns:p14="http://schemas.microsoft.com/office/powerpoint/2010/main" val="156312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mt="80000"/>
          </a:blip>
          <a:srcRect l="1518" r="1731"/>
          <a:stretch/>
        </p:blipFill>
        <p:spPr>
          <a:xfrm>
            <a:off x="-50775" y="-40325"/>
            <a:ext cx="9224201" cy="5183825"/>
          </a:xfrm>
          <a:prstGeom prst="rect">
            <a:avLst/>
          </a:prstGeom>
          <a:noFill/>
          <a:ln>
            <a:noFill/>
          </a:ln>
        </p:spPr>
      </p:pic>
      <p:sp>
        <p:nvSpPr>
          <p:cNvPr id="34" name="Google Shape;3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5" name="Google Shape;35;p6"/>
          <p:cNvPicPr preferRelativeResize="0"/>
          <p:nvPr/>
        </p:nvPicPr>
        <p:blipFill rotWithShape="1">
          <a:blip r:embed="rId3">
            <a:alphaModFix/>
          </a:blip>
          <a:srcRect t="-4777" b="-908"/>
          <a:stretch/>
        </p:blipFill>
        <p:spPr>
          <a:xfrm rot="-10237433">
            <a:off x="4832177" y="-417981"/>
            <a:ext cx="5083020" cy="1332985"/>
          </a:xfrm>
          <a:prstGeom prst="rect">
            <a:avLst/>
          </a:prstGeom>
          <a:noFill/>
          <a:ln>
            <a:noFill/>
          </a:ln>
        </p:spPr>
      </p:pic>
    </p:spTree>
    <p:extLst>
      <p:ext uri="{BB962C8B-B14F-4D97-AF65-F5344CB8AC3E}">
        <p14:creationId xmlns:p14="http://schemas.microsoft.com/office/powerpoint/2010/main" val="71817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46" name="Google Shape;46;p9"/>
          <p:cNvSpPr txBox="1">
            <a:spLocks noGrp="1"/>
          </p:cNvSpPr>
          <p:nvPr>
            <p:ph type="title"/>
          </p:nvPr>
        </p:nvSpPr>
        <p:spPr>
          <a:xfrm>
            <a:off x="713225" y="1365675"/>
            <a:ext cx="35538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7" name="Google Shape;47;p9"/>
          <p:cNvSpPr txBox="1">
            <a:spLocks noGrp="1"/>
          </p:cNvSpPr>
          <p:nvPr>
            <p:ph type="subTitle" idx="1"/>
          </p:nvPr>
        </p:nvSpPr>
        <p:spPr>
          <a:xfrm>
            <a:off x="713225" y="2625675"/>
            <a:ext cx="3553800" cy="100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38" name="Google Shape;38;p7"/>
          <p:cNvSpPr txBox="1">
            <a:spLocks noGrp="1"/>
          </p:cNvSpPr>
          <p:nvPr>
            <p:ph type="title"/>
          </p:nvPr>
        </p:nvSpPr>
        <p:spPr>
          <a:xfrm>
            <a:off x="713225" y="2017800"/>
            <a:ext cx="3293400" cy="10929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7"/>
          <p:cNvSpPr txBox="1">
            <a:spLocks noGrp="1"/>
          </p:cNvSpPr>
          <p:nvPr>
            <p:ph type="subTitle" idx="1"/>
          </p:nvPr>
        </p:nvSpPr>
        <p:spPr>
          <a:xfrm>
            <a:off x="4709450" y="1460700"/>
            <a:ext cx="3721200" cy="2222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La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pic>
        <p:nvPicPr>
          <p:cNvPr id="40" name="Google Shape;40;p7"/>
          <p:cNvPicPr preferRelativeResize="0"/>
          <p:nvPr/>
        </p:nvPicPr>
        <p:blipFill rotWithShape="1">
          <a:blip r:embed="rId3">
            <a:alphaModFix/>
          </a:blip>
          <a:srcRect l="14496" t="9872" r="3367" b="13774"/>
          <a:stretch/>
        </p:blipFill>
        <p:spPr>
          <a:xfrm rot="10427152">
            <a:off x="-3436619" y="-2310964"/>
            <a:ext cx="7168785" cy="4444004"/>
          </a:xfrm>
          <a:prstGeom prst="rect">
            <a:avLst/>
          </a:prstGeom>
          <a:noFill/>
          <a:ln>
            <a:noFill/>
          </a:ln>
        </p:spPr>
      </p:pic>
    </p:spTree>
    <p:extLst>
      <p:ext uri="{BB962C8B-B14F-4D97-AF65-F5344CB8AC3E}">
        <p14:creationId xmlns:p14="http://schemas.microsoft.com/office/powerpoint/2010/main" val="236224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41"/>
        <p:cNvGrpSpPr/>
        <p:nvPr/>
      </p:nvGrpSpPr>
      <p:grpSpPr>
        <a:xfrm>
          <a:off x="0" y="0"/>
          <a:ext cx="0" cy="0"/>
          <a:chOff x="0" y="0"/>
          <a:chExt cx="0" cy="0"/>
        </a:xfrm>
      </p:grpSpPr>
      <p:pic>
        <p:nvPicPr>
          <p:cNvPr id="42" name="Google Shape;42;p8"/>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43" name="Google Shape;43;p8"/>
          <p:cNvSpPr txBox="1">
            <a:spLocks noGrp="1"/>
          </p:cNvSpPr>
          <p:nvPr>
            <p:ph type="title"/>
          </p:nvPr>
        </p:nvSpPr>
        <p:spPr>
          <a:xfrm>
            <a:off x="713225" y="859800"/>
            <a:ext cx="3778200" cy="19053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8161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46" name="Google Shape;46;p9"/>
          <p:cNvSpPr txBox="1">
            <a:spLocks noGrp="1"/>
          </p:cNvSpPr>
          <p:nvPr>
            <p:ph type="title"/>
          </p:nvPr>
        </p:nvSpPr>
        <p:spPr>
          <a:xfrm>
            <a:off x="713225" y="1365675"/>
            <a:ext cx="35538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7" name="Google Shape;47;p9"/>
          <p:cNvSpPr txBox="1">
            <a:spLocks noGrp="1"/>
          </p:cNvSpPr>
          <p:nvPr>
            <p:ph type="subTitle" idx="1"/>
          </p:nvPr>
        </p:nvSpPr>
        <p:spPr>
          <a:xfrm>
            <a:off x="713225" y="2625675"/>
            <a:ext cx="3553800" cy="100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5100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8"/>
        <p:cNvGrpSpPr/>
        <p:nvPr/>
      </p:nvGrpSpPr>
      <p:grpSpPr>
        <a:xfrm>
          <a:off x="0" y="0"/>
          <a:ext cx="0" cy="0"/>
          <a:chOff x="0" y="0"/>
          <a:chExt cx="0" cy="0"/>
        </a:xfrm>
      </p:grpSpPr>
      <p:sp>
        <p:nvSpPr>
          <p:cNvPr id="49" name="Google Shape;49;p10"/>
          <p:cNvSpPr>
            <a:spLocks noGrp="1"/>
          </p:cNvSpPr>
          <p:nvPr>
            <p:ph type="pic" idx="2"/>
          </p:nvPr>
        </p:nvSpPr>
        <p:spPr>
          <a:xfrm>
            <a:off x="-25" y="-13725"/>
            <a:ext cx="9144000" cy="5157300"/>
          </a:xfrm>
          <a:prstGeom prst="rect">
            <a:avLst/>
          </a:prstGeom>
          <a:noFill/>
          <a:ln>
            <a:noFill/>
          </a:ln>
        </p:spPr>
      </p:sp>
      <p:sp>
        <p:nvSpPr>
          <p:cNvPr id="50" name="Google Shape;50;p10"/>
          <p:cNvSpPr txBox="1">
            <a:spLocks noGrp="1"/>
          </p:cNvSpPr>
          <p:nvPr>
            <p:ph type="title"/>
          </p:nvPr>
        </p:nvSpPr>
        <p:spPr>
          <a:xfrm>
            <a:off x="713225" y="539500"/>
            <a:ext cx="2757600" cy="9519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36603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51"/>
        <p:cNvGrpSpPr/>
        <p:nvPr/>
      </p:nvGrpSpPr>
      <p:grpSpPr>
        <a:xfrm>
          <a:off x="0" y="0"/>
          <a:ext cx="0" cy="0"/>
          <a:chOff x="0" y="0"/>
          <a:chExt cx="0" cy="0"/>
        </a:xfrm>
      </p:grpSpPr>
      <p:pic>
        <p:nvPicPr>
          <p:cNvPr id="52" name="Google Shape;52;p11"/>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53" name="Google Shape;53;p11"/>
          <p:cNvSpPr txBox="1">
            <a:spLocks noGrp="1"/>
          </p:cNvSpPr>
          <p:nvPr>
            <p:ph type="title" hasCustomPrompt="1"/>
          </p:nvPr>
        </p:nvSpPr>
        <p:spPr>
          <a:xfrm>
            <a:off x="713225" y="1597875"/>
            <a:ext cx="4232400" cy="10860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4" name="Google Shape;54;p11"/>
          <p:cNvSpPr txBox="1">
            <a:spLocks noGrp="1"/>
          </p:cNvSpPr>
          <p:nvPr>
            <p:ph type="subTitle" idx="1"/>
          </p:nvPr>
        </p:nvSpPr>
        <p:spPr>
          <a:xfrm>
            <a:off x="713225" y="2684125"/>
            <a:ext cx="2868300" cy="705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426851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5"/>
        <p:cNvGrpSpPr/>
        <p:nvPr/>
      </p:nvGrpSpPr>
      <p:grpSpPr>
        <a:xfrm>
          <a:off x="0" y="0"/>
          <a:ext cx="0" cy="0"/>
          <a:chOff x="0" y="0"/>
          <a:chExt cx="0" cy="0"/>
        </a:xfrm>
      </p:grpSpPr>
    </p:spTree>
    <p:extLst>
      <p:ext uri="{BB962C8B-B14F-4D97-AF65-F5344CB8AC3E}">
        <p14:creationId xmlns:p14="http://schemas.microsoft.com/office/powerpoint/2010/main" val="127566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56"/>
        <p:cNvGrpSpPr/>
        <p:nvPr/>
      </p:nvGrpSpPr>
      <p:grpSpPr>
        <a:xfrm>
          <a:off x="0" y="0"/>
          <a:ext cx="0" cy="0"/>
          <a:chOff x="0" y="0"/>
          <a:chExt cx="0" cy="0"/>
        </a:xfrm>
      </p:grpSpPr>
      <p:pic>
        <p:nvPicPr>
          <p:cNvPr id="57" name="Google Shape;57;p13"/>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58" name="Google Shape;5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 name="Google Shape;59;p13"/>
          <p:cNvSpPr txBox="1">
            <a:spLocks noGrp="1"/>
          </p:cNvSpPr>
          <p:nvPr>
            <p:ph type="subTitle" idx="1"/>
          </p:nvPr>
        </p:nvSpPr>
        <p:spPr>
          <a:xfrm>
            <a:off x="720000" y="220476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3"/>
          <p:cNvSpPr txBox="1">
            <a:spLocks noGrp="1"/>
          </p:cNvSpPr>
          <p:nvPr>
            <p:ph type="subTitle" idx="2"/>
          </p:nvPr>
        </p:nvSpPr>
        <p:spPr>
          <a:xfrm>
            <a:off x="3419271" y="220476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13"/>
          <p:cNvSpPr txBox="1">
            <a:spLocks noGrp="1"/>
          </p:cNvSpPr>
          <p:nvPr>
            <p:ph type="subTitle" idx="3"/>
          </p:nvPr>
        </p:nvSpPr>
        <p:spPr>
          <a:xfrm>
            <a:off x="720000" y="393795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3"/>
          <p:cNvSpPr txBox="1">
            <a:spLocks noGrp="1"/>
          </p:cNvSpPr>
          <p:nvPr>
            <p:ph type="subTitle" idx="4"/>
          </p:nvPr>
        </p:nvSpPr>
        <p:spPr>
          <a:xfrm>
            <a:off x="3419271" y="393795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subTitle" idx="5"/>
          </p:nvPr>
        </p:nvSpPr>
        <p:spPr>
          <a:xfrm>
            <a:off x="6118549" y="220476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 name="Google Shape;64;p13"/>
          <p:cNvSpPr txBox="1">
            <a:spLocks noGrp="1"/>
          </p:cNvSpPr>
          <p:nvPr>
            <p:ph type="title" idx="6" hasCustomPrompt="1"/>
          </p:nvPr>
        </p:nvSpPr>
        <p:spPr>
          <a:xfrm>
            <a:off x="720000" y="1286196"/>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3"/>
          <p:cNvSpPr txBox="1">
            <a:spLocks noGrp="1"/>
          </p:cNvSpPr>
          <p:nvPr>
            <p:ph type="title" idx="7" hasCustomPrompt="1"/>
          </p:nvPr>
        </p:nvSpPr>
        <p:spPr>
          <a:xfrm>
            <a:off x="720000" y="301879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 name="Google Shape;66;p13"/>
          <p:cNvSpPr txBox="1">
            <a:spLocks noGrp="1"/>
          </p:cNvSpPr>
          <p:nvPr>
            <p:ph type="title" idx="8" hasCustomPrompt="1"/>
          </p:nvPr>
        </p:nvSpPr>
        <p:spPr>
          <a:xfrm>
            <a:off x="3419271" y="1286196"/>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a:spLocks noGrp="1"/>
          </p:cNvSpPr>
          <p:nvPr>
            <p:ph type="title" idx="9" hasCustomPrompt="1"/>
          </p:nvPr>
        </p:nvSpPr>
        <p:spPr>
          <a:xfrm>
            <a:off x="3419271" y="301879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 name="Google Shape;68;p13"/>
          <p:cNvSpPr txBox="1">
            <a:spLocks noGrp="1"/>
          </p:cNvSpPr>
          <p:nvPr>
            <p:ph type="title" idx="13" hasCustomPrompt="1"/>
          </p:nvPr>
        </p:nvSpPr>
        <p:spPr>
          <a:xfrm>
            <a:off x="6118550" y="1286196"/>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 name="Google Shape;69;p13"/>
          <p:cNvSpPr txBox="1">
            <a:spLocks noGrp="1"/>
          </p:cNvSpPr>
          <p:nvPr>
            <p:ph type="subTitle" idx="14"/>
          </p:nvPr>
        </p:nvSpPr>
        <p:spPr>
          <a:xfrm>
            <a:off x="720000" y="186834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0" name="Google Shape;70;p13"/>
          <p:cNvSpPr txBox="1">
            <a:spLocks noGrp="1"/>
          </p:cNvSpPr>
          <p:nvPr>
            <p:ph type="subTitle" idx="15"/>
          </p:nvPr>
        </p:nvSpPr>
        <p:spPr>
          <a:xfrm>
            <a:off x="3419271" y="186834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1" name="Google Shape;71;p13"/>
          <p:cNvSpPr txBox="1">
            <a:spLocks noGrp="1"/>
          </p:cNvSpPr>
          <p:nvPr>
            <p:ph type="subTitle" idx="16"/>
          </p:nvPr>
        </p:nvSpPr>
        <p:spPr>
          <a:xfrm>
            <a:off x="6118549" y="186834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2" name="Google Shape;72;p13"/>
          <p:cNvSpPr txBox="1">
            <a:spLocks noGrp="1"/>
          </p:cNvSpPr>
          <p:nvPr>
            <p:ph type="subTitle" idx="17"/>
          </p:nvPr>
        </p:nvSpPr>
        <p:spPr>
          <a:xfrm>
            <a:off x="720000" y="360100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3" name="Google Shape;73;p13"/>
          <p:cNvSpPr txBox="1">
            <a:spLocks noGrp="1"/>
          </p:cNvSpPr>
          <p:nvPr>
            <p:ph type="subTitle" idx="18"/>
          </p:nvPr>
        </p:nvSpPr>
        <p:spPr>
          <a:xfrm>
            <a:off x="3419271" y="360100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220844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76" name="Google Shape;76;p14"/>
          <p:cNvSpPr txBox="1">
            <a:spLocks noGrp="1"/>
          </p:cNvSpPr>
          <p:nvPr>
            <p:ph type="title"/>
          </p:nvPr>
        </p:nvSpPr>
        <p:spPr>
          <a:xfrm>
            <a:off x="3052375" y="2915850"/>
            <a:ext cx="53784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7" name="Google Shape;77;p14"/>
          <p:cNvSpPr txBox="1">
            <a:spLocks noGrp="1"/>
          </p:cNvSpPr>
          <p:nvPr>
            <p:ph type="subTitle" idx="1"/>
          </p:nvPr>
        </p:nvSpPr>
        <p:spPr>
          <a:xfrm>
            <a:off x="1739550" y="941975"/>
            <a:ext cx="66912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413927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78"/>
        <p:cNvGrpSpPr/>
        <p:nvPr/>
      </p:nvGrpSpPr>
      <p:grpSpPr>
        <a:xfrm>
          <a:off x="0" y="0"/>
          <a:ext cx="0" cy="0"/>
          <a:chOff x="0" y="0"/>
          <a:chExt cx="0" cy="0"/>
        </a:xfrm>
      </p:grpSpPr>
      <p:pic>
        <p:nvPicPr>
          <p:cNvPr id="79" name="Google Shape;79;p15"/>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80" name="Google Shape;80;p15"/>
          <p:cNvSpPr txBox="1">
            <a:spLocks noGrp="1"/>
          </p:cNvSpPr>
          <p:nvPr>
            <p:ph type="title"/>
          </p:nvPr>
        </p:nvSpPr>
        <p:spPr>
          <a:xfrm>
            <a:off x="889650" y="1523497"/>
            <a:ext cx="3519600" cy="16545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 name="Google Shape;81;p15"/>
          <p:cNvSpPr txBox="1">
            <a:spLocks noGrp="1"/>
          </p:cNvSpPr>
          <p:nvPr>
            <p:ph type="subTitle" idx="1"/>
          </p:nvPr>
        </p:nvSpPr>
        <p:spPr>
          <a:xfrm>
            <a:off x="889650" y="3177838"/>
            <a:ext cx="3519600" cy="92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5"/>
          <p:cNvSpPr>
            <a:spLocks noGrp="1"/>
          </p:cNvSpPr>
          <p:nvPr>
            <p:ph type="pic" idx="2"/>
          </p:nvPr>
        </p:nvSpPr>
        <p:spPr>
          <a:xfrm>
            <a:off x="5273100" y="533875"/>
            <a:ext cx="3058500" cy="4075800"/>
          </a:xfrm>
          <a:prstGeom prst="rect">
            <a:avLst/>
          </a:prstGeom>
          <a:noFill/>
          <a:ln>
            <a:noFill/>
          </a:ln>
        </p:spPr>
      </p:sp>
    </p:spTree>
    <p:extLst>
      <p:ext uri="{BB962C8B-B14F-4D97-AF65-F5344CB8AC3E}">
        <p14:creationId xmlns:p14="http://schemas.microsoft.com/office/powerpoint/2010/main" val="235470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83"/>
        <p:cNvGrpSpPr/>
        <p:nvPr/>
      </p:nvGrpSpPr>
      <p:grpSpPr>
        <a:xfrm>
          <a:off x="0" y="0"/>
          <a:ext cx="0" cy="0"/>
          <a:chOff x="0" y="0"/>
          <a:chExt cx="0" cy="0"/>
        </a:xfrm>
      </p:grpSpPr>
      <p:pic>
        <p:nvPicPr>
          <p:cNvPr id="84" name="Google Shape;84;p16"/>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85" name="Google Shape;85;p16"/>
          <p:cNvSpPr txBox="1">
            <a:spLocks noGrp="1"/>
          </p:cNvSpPr>
          <p:nvPr>
            <p:ph type="title"/>
          </p:nvPr>
        </p:nvSpPr>
        <p:spPr>
          <a:xfrm>
            <a:off x="713225" y="1349700"/>
            <a:ext cx="2927100" cy="12354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16"/>
          <p:cNvSpPr txBox="1">
            <a:spLocks noGrp="1"/>
          </p:cNvSpPr>
          <p:nvPr>
            <p:ph type="subTitle" idx="1"/>
          </p:nvPr>
        </p:nvSpPr>
        <p:spPr>
          <a:xfrm>
            <a:off x="713225" y="2585075"/>
            <a:ext cx="2927100" cy="107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87" name="Google Shape;87;p16"/>
          <p:cNvPicPr preferRelativeResize="0"/>
          <p:nvPr/>
        </p:nvPicPr>
        <p:blipFill rotWithShape="1">
          <a:blip r:embed="rId3">
            <a:alphaModFix/>
          </a:blip>
          <a:srcRect t="2619" b="39932"/>
          <a:stretch/>
        </p:blipFill>
        <p:spPr>
          <a:xfrm>
            <a:off x="-74225" y="4281150"/>
            <a:ext cx="9276175" cy="856925"/>
          </a:xfrm>
          <a:prstGeom prst="rect">
            <a:avLst/>
          </a:prstGeom>
          <a:noFill/>
          <a:ln>
            <a:noFill/>
          </a:ln>
        </p:spPr>
      </p:pic>
    </p:spTree>
    <p:extLst>
      <p:ext uri="{BB962C8B-B14F-4D97-AF65-F5344CB8AC3E}">
        <p14:creationId xmlns:p14="http://schemas.microsoft.com/office/powerpoint/2010/main" val="257974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48"/>
        <p:cNvGrpSpPr/>
        <p:nvPr/>
      </p:nvGrpSpPr>
      <p:grpSpPr>
        <a:xfrm>
          <a:off x="0" y="0"/>
          <a:ext cx="0" cy="0"/>
          <a:chOff x="0" y="0"/>
          <a:chExt cx="0" cy="0"/>
        </a:xfrm>
      </p:grpSpPr>
      <p:sp>
        <p:nvSpPr>
          <p:cNvPr id="49" name="Google Shape;49;p10"/>
          <p:cNvSpPr>
            <a:spLocks noGrp="1"/>
          </p:cNvSpPr>
          <p:nvPr>
            <p:ph type="pic" idx="2"/>
          </p:nvPr>
        </p:nvSpPr>
        <p:spPr>
          <a:xfrm>
            <a:off x="-25" y="-13725"/>
            <a:ext cx="9144000" cy="5157300"/>
          </a:xfrm>
          <a:prstGeom prst="rect">
            <a:avLst/>
          </a:prstGeom>
          <a:noFill/>
          <a:ln>
            <a:noFill/>
          </a:ln>
        </p:spPr>
      </p:sp>
      <p:sp>
        <p:nvSpPr>
          <p:cNvPr id="50" name="Google Shape;50;p10"/>
          <p:cNvSpPr txBox="1">
            <a:spLocks noGrp="1"/>
          </p:cNvSpPr>
          <p:nvPr>
            <p:ph type="title"/>
          </p:nvPr>
        </p:nvSpPr>
        <p:spPr>
          <a:xfrm>
            <a:off x="713225" y="539500"/>
            <a:ext cx="2757600" cy="9519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and text 2">
  <p:cSld name="Title and text 2">
    <p:spTree>
      <p:nvGrpSpPr>
        <p:cNvPr id="1" name="Shape 88"/>
        <p:cNvGrpSpPr/>
        <p:nvPr/>
      </p:nvGrpSpPr>
      <p:grpSpPr>
        <a:xfrm>
          <a:off x="0" y="0"/>
          <a:ext cx="0" cy="0"/>
          <a:chOff x="0" y="0"/>
          <a:chExt cx="0" cy="0"/>
        </a:xfrm>
      </p:grpSpPr>
      <p:pic>
        <p:nvPicPr>
          <p:cNvPr id="89" name="Google Shape;89;p17"/>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90" name="Google Shape;90;p17"/>
          <p:cNvSpPr txBox="1">
            <a:spLocks noGrp="1"/>
          </p:cNvSpPr>
          <p:nvPr>
            <p:ph type="title"/>
          </p:nvPr>
        </p:nvSpPr>
        <p:spPr>
          <a:xfrm>
            <a:off x="4376075" y="1758763"/>
            <a:ext cx="3593400" cy="6681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 name="Google Shape;91;p17"/>
          <p:cNvSpPr txBox="1">
            <a:spLocks noGrp="1"/>
          </p:cNvSpPr>
          <p:nvPr>
            <p:ph type="subTitle" idx="1"/>
          </p:nvPr>
        </p:nvSpPr>
        <p:spPr>
          <a:xfrm>
            <a:off x="4376250" y="2426838"/>
            <a:ext cx="3593400" cy="957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92" name="Google Shape;92;p17"/>
          <p:cNvPicPr preferRelativeResize="0"/>
          <p:nvPr/>
        </p:nvPicPr>
        <p:blipFill rotWithShape="1">
          <a:blip r:embed="rId3">
            <a:alphaModFix/>
          </a:blip>
          <a:srcRect l="13013" t="11424" b="10911"/>
          <a:stretch/>
        </p:blipFill>
        <p:spPr>
          <a:xfrm rot="-372847">
            <a:off x="5201004" y="3360738"/>
            <a:ext cx="7591939" cy="4520000"/>
          </a:xfrm>
          <a:prstGeom prst="rect">
            <a:avLst/>
          </a:prstGeom>
          <a:noFill/>
          <a:ln>
            <a:noFill/>
          </a:ln>
        </p:spPr>
      </p:pic>
    </p:spTree>
    <p:extLst>
      <p:ext uri="{BB962C8B-B14F-4D97-AF65-F5344CB8AC3E}">
        <p14:creationId xmlns:p14="http://schemas.microsoft.com/office/powerpoint/2010/main" val="68601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97"/>
        <p:cNvGrpSpPr/>
        <p:nvPr/>
      </p:nvGrpSpPr>
      <p:grpSpPr>
        <a:xfrm>
          <a:off x="0" y="0"/>
          <a:ext cx="0" cy="0"/>
          <a:chOff x="0" y="0"/>
          <a:chExt cx="0" cy="0"/>
        </a:xfrm>
      </p:grpSpPr>
      <p:pic>
        <p:nvPicPr>
          <p:cNvPr id="98" name="Google Shape;98;p19"/>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99" name="Google Shape;99;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 name="Google Shape;100;p19"/>
          <p:cNvSpPr txBox="1">
            <a:spLocks noGrp="1"/>
          </p:cNvSpPr>
          <p:nvPr>
            <p:ph type="subTitle" idx="1"/>
          </p:nvPr>
        </p:nvSpPr>
        <p:spPr>
          <a:xfrm>
            <a:off x="4440440" y="3057025"/>
            <a:ext cx="2640000" cy="111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subTitle" idx="2"/>
          </p:nvPr>
        </p:nvSpPr>
        <p:spPr>
          <a:xfrm>
            <a:off x="721921" y="3057025"/>
            <a:ext cx="2640000" cy="111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txBox="1">
            <a:spLocks noGrp="1"/>
          </p:cNvSpPr>
          <p:nvPr>
            <p:ph type="subTitle" idx="3"/>
          </p:nvPr>
        </p:nvSpPr>
        <p:spPr>
          <a:xfrm>
            <a:off x="721915" y="2528550"/>
            <a:ext cx="2640000" cy="528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3" name="Google Shape;103;p19"/>
          <p:cNvSpPr txBox="1">
            <a:spLocks noGrp="1"/>
          </p:cNvSpPr>
          <p:nvPr>
            <p:ph type="subTitle" idx="4"/>
          </p:nvPr>
        </p:nvSpPr>
        <p:spPr>
          <a:xfrm>
            <a:off x="4440458" y="2528550"/>
            <a:ext cx="2640000" cy="528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04" name="Google Shape;104;p19"/>
          <p:cNvPicPr preferRelativeResize="0"/>
          <p:nvPr/>
        </p:nvPicPr>
        <p:blipFill rotWithShape="1">
          <a:blip r:embed="rId3">
            <a:alphaModFix/>
          </a:blip>
          <a:srcRect l="13013" t="11424" b="10911"/>
          <a:stretch/>
        </p:blipFill>
        <p:spPr>
          <a:xfrm rot="-372847">
            <a:off x="5201004" y="3360738"/>
            <a:ext cx="7591939" cy="4520000"/>
          </a:xfrm>
          <a:prstGeom prst="rect">
            <a:avLst/>
          </a:prstGeom>
          <a:noFill/>
          <a:ln>
            <a:noFill/>
          </a:ln>
        </p:spPr>
      </p:pic>
    </p:spTree>
    <p:extLst>
      <p:ext uri="{BB962C8B-B14F-4D97-AF65-F5344CB8AC3E}">
        <p14:creationId xmlns:p14="http://schemas.microsoft.com/office/powerpoint/2010/main" val="135356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 and two columns 2">
    <p:spTree>
      <p:nvGrpSpPr>
        <p:cNvPr id="1" name="Shape 105"/>
        <p:cNvGrpSpPr/>
        <p:nvPr/>
      </p:nvGrpSpPr>
      <p:grpSpPr>
        <a:xfrm>
          <a:off x="0" y="0"/>
          <a:ext cx="0" cy="0"/>
          <a:chOff x="0" y="0"/>
          <a:chExt cx="0" cy="0"/>
        </a:xfrm>
      </p:grpSpPr>
      <p:pic>
        <p:nvPicPr>
          <p:cNvPr id="106" name="Google Shape;106;p20"/>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107" name="Google Shape;107;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 name="Google Shape;108;p20"/>
          <p:cNvSpPr txBox="1">
            <a:spLocks noGrp="1"/>
          </p:cNvSpPr>
          <p:nvPr>
            <p:ph type="subTitle" idx="1"/>
          </p:nvPr>
        </p:nvSpPr>
        <p:spPr>
          <a:xfrm>
            <a:off x="4832078" y="1795300"/>
            <a:ext cx="3254100" cy="189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20"/>
          <p:cNvSpPr txBox="1">
            <a:spLocks noGrp="1"/>
          </p:cNvSpPr>
          <p:nvPr>
            <p:ph type="subTitle" idx="2"/>
          </p:nvPr>
        </p:nvSpPr>
        <p:spPr>
          <a:xfrm>
            <a:off x="1057900" y="1795300"/>
            <a:ext cx="3254100" cy="189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0" name="Google Shape;110;p20"/>
          <p:cNvPicPr preferRelativeResize="0"/>
          <p:nvPr/>
        </p:nvPicPr>
        <p:blipFill rotWithShape="1">
          <a:blip r:embed="rId3">
            <a:alphaModFix/>
          </a:blip>
          <a:srcRect t="2619" b="39932"/>
          <a:stretch/>
        </p:blipFill>
        <p:spPr>
          <a:xfrm>
            <a:off x="-25" y="4281150"/>
            <a:ext cx="9144003" cy="856925"/>
          </a:xfrm>
          <a:prstGeom prst="rect">
            <a:avLst/>
          </a:prstGeom>
          <a:noFill/>
          <a:ln>
            <a:noFill/>
          </a:ln>
        </p:spPr>
      </p:pic>
    </p:spTree>
    <p:extLst>
      <p:ext uri="{BB962C8B-B14F-4D97-AF65-F5344CB8AC3E}">
        <p14:creationId xmlns:p14="http://schemas.microsoft.com/office/powerpoint/2010/main" val="197026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spTree>
      <p:nvGrpSpPr>
        <p:cNvPr id="1" name="Shape 127"/>
        <p:cNvGrpSpPr/>
        <p:nvPr/>
      </p:nvGrpSpPr>
      <p:grpSpPr>
        <a:xfrm>
          <a:off x="0" y="0"/>
          <a:ext cx="0" cy="0"/>
          <a:chOff x="0" y="0"/>
          <a:chExt cx="0" cy="0"/>
        </a:xfrm>
      </p:grpSpPr>
      <p:pic>
        <p:nvPicPr>
          <p:cNvPr id="128" name="Google Shape;128;p23"/>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129" name="Google Shape;129;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23"/>
          <p:cNvSpPr txBox="1">
            <a:spLocks noGrp="1"/>
          </p:cNvSpPr>
          <p:nvPr>
            <p:ph type="subTitle" idx="1"/>
          </p:nvPr>
        </p:nvSpPr>
        <p:spPr>
          <a:xfrm>
            <a:off x="1754123" y="186757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3"/>
          <p:cNvSpPr txBox="1">
            <a:spLocks noGrp="1"/>
          </p:cNvSpPr>
          <p:nvPr>
            <p:ph type="subTitle" idx="2"/>
          </p:nvPr>
        </p:nvSpPr>
        <p:spPr>
          <a:xfrm>
            <a:off x="5418771" y="186757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23"/>
          <p:cNvSpPr txBox="1">
            <a:spLocks noGrp="1"/>
          </p:cNvSpPr>
          <p:nvPr>
            <p:ph type="subTitle" idx="3"/>
          </p:nvPr>
        </p:nvSpPr>
        <p:spPr>
          <a:xfrm>
            <a:off x="1754123" y="363369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3"/>
          <p:cNvSpPr txBox="1">
            <a:spLocks noGrp="1"/>
          </p:cNvSpPr>
          <p:nvPr>
            <p:ph type="subTitle" idx="4"/>
          </p:nvPr>
        </p:nvSpPr>
        <p:spPr>
          <a:xfrm>
            <a:off x="5418771" y="363369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3"/>
          <p:cNvSpPr txBox="1">
            <a:spLocks noGrp="1"/>
          </p:cNvSpPr>
          <p:nvPr>
            <p:ph type="subTitle" idx="5"/>
          </p:nvPr>
        </p:nvSpPr>
        <p:spPr>
          <a:xfrm>
            <a:off x="1754123" y="144713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5" name="Google Shape;135;p23"/>
          <p:cNvSpPr txBox="1">
            <a:spLocks noGrp="1"/>
          </p:cNvSpPr>
          <p:nvPr>
            <p:ph type="subTitle" idx="6"/>
          </p:nvPr>
        </p:nvSpPr>
        <p:spPr>
          <a:xfrm>
            <a:off x="1754123" y="321335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6" name="Google Shape;136;p23"/>
          <p:cNvSpPr txBox="1">
            <a:spLocks noGrp="1"/>
          </p:cNvSpPr>
          <p:nvPr>
            <p:ph type="subTitle" idx="7"/>
          </p:nvPr>
        </p:nvSpPr>
        <p:spPr>
          <a:xfrm>
            <a:off x="5418768" y="144713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7" name="Google Shape;137;p23"/>
          <p:cNvSpPr txBox="1">
            <a:spLocks noGrp="1"/>
          </p:cNvSpPr>
          <p:nvPr>
            <p:ph type="subTitle" idx="8"/>
          </p:nvPr>
        </p:nvSpPr>
        <p:spPr>
          <a:xfrm>
            <a:off x="5418768" y="321335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38" name="Google Shape;138;p23"/>
          <p:cNvPicPr preferRelativeResize="0"/>
          <p:nvPr/>
        </p:nvPicPr>
        <p:blipFill rotWithShape="1">
          <a:blip r:embed="rId3">
            <a:alphaModFix/>
          </a:blip>
          <a:srcRect t="2619" b="39932"/>
          <a:stretch/>
        </p:blipFill>
        <p:spPr>
          <a:xfrm flipH="1">
            <a:off x="-25" y="4281150"/>
            <a:ext cx="9144003" cy="856925"/>
          </a:xfrm>
          <a:prstGeom prst="rect">
            <a:avLst/>
          </a:prstGeom>
          <a:noFill/>
          <a:ln>
            <a:noFill/>
          </a:ln>
        </p:spPr>
      </p:pic>
    </p:spTree>
    <p:extLst>
      <p:ext uri="{BB962C8B-B14F-4D97-AF65-F5344CB8AC3E}">
        <p14:creationId xmlns:p14="http://schemas.microsoft.com/office/powerpoint/2010/main" val="270032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139"/>
        <p:cNvGrpSpPr/>
        <p:nvPr/>
      </p:nvGrpSpPr>
      <p:grpSpPr>
        <a:xfrm>
          <a:off x="0" y="0"/>
          <a:ext cx="0" cy="0"/>
          <a:chOff x="0" y="0"/>
          <a:chExt cx="0" cy="0"/>
        </a:xfrm>
      </p:grpSpPr>
      <p:pic>
        <p:nvPicPr>
          <p:cNvPr id="140" name="Google Shape;140;p24"/>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141" name="Google Shape;14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 name="Google Shape;142;p24"/>
          <p:cNvSpPr txBox="1">
            <a:spLocks noGrp="1"/>
          </p:cNvSpPr>
          <p:nvPr>
            <p:ph type="subTitle" idx="1"/>
          </p:nvPr>
        </p:nvSpPr>
        <p:spPr>
          <a:xfrm>
            <a:off x="713438" y="1989823"/>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4"/>
          <p:cNvSpPr txBox="1">
            <a:spLocks noGrp="1"/>
          </p:cNvSpPr>
          <p:nvPr>
            <p:ph type="subTitle" idx="2"/>
          </p:nvPr>
        </p:nvSpPr>
        <p:spPr>
          <a:xfrm>
            <a:off x="3183811" y="1989823"/>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4"/>
          <p:cNvSpPr txBox="1">
            <a:spLocks noGrp="1"/>
          </p:cNvSpPr>
          <p:nvPr>
            <p:ph type="subTitle" idx="3"/>
          </p:nvPr>
        </p:nvSpPr>
        <p:spPr>
          <a:xfrm>
            <a:off x="713438" y="363319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4"/>
          <p:cNvSpPr txBox="1">
            <a:spLocks noGrp="1"/>
          </p:cNvSpPr>
          <p:nvPr>
            <p:ph type="subTitle" idx="4"/>
          </p:nvPr>
        </p:nvSpPr>
        <p:spPr>
          <a:xfrm>
            <a:off x="3183811" y="363319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4"/>
          <p:cNvSpPr txBox="1">
            <a:spLocks noGrp="1"/>
          </p:cNvSpPr>
          <p:nvPr>
            <p:ph type="subTitle" idx="5"/>
          </p:nvPr>
        </p:nvSpPr>
        <p:spPr>
          <a:xfrm>
            <a:off x="5654184" y="1989823"/>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24"/>
          <p:cNvSpPr txBox="1">
            <a:spLocks noGrp="1"/>
          </p:cNvSpPr>
          <p:nvPr>
            <p:ph type="subTitle" idx="6"/>
          </p:nvPr>
        </p:nvSpPr>
        <p:spPr>
          <a:xfrm>
            <a:off x="5654184" y="363319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24"/>
          <p:cNvSpPr txBox="1">
            <a:spLocks noGrp="1"/>
          </p:cNvSpPr>
          <p:nvPr>
            <p:ph type="subTitle" idx="7"/>
          </p:nvPr>
        </p:nvSpPr>
        <p:spPr>
          <a:xfrm>
            <a:off x="714338" y="1573422"/>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9" name="Google Shape;149;p24"/>
          <p:cNvSpPr txBox="1">
            <a:spLocks noGrp="1"/>
          </p:cNvSpPr>
          <p:nvPr>
            <p:ph type="subTitle" idx="8"/>
          </p:nvPr>
        </p:nvSpPr>
        <p:spPr>
          <a:xfrm>
            <a:off x="3184711" y="1573422"/>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0" name="Google Shape;150;p24"/>
          <p:cNvSpPr txBox="1">
            <a:spLocks noGrp="1"/>
          </p:cNvSpPr>
          <p:nvPr>
            <p:ph type="subTitle" idx="9"/>
          </p:nvPr>
        </p:nvSpPr>
        <p:spPr>
          <a:xfrm>
            <a:off x="5655084" y="1573422"/>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1" name="Google Shape;151;p24"/>
          <p:cNvSpPr txBox="1">
            <a:spLocks noGrp="1"/>
          </p:cNvSpPr>
          <p:nvPr>
            <p:ph type="subTitle" idx="13"/>
          </p:nvPr>
        </p:nvSpPr>
        <p:spPr>
          <a:xfrm>
            <a:off x="714338" y="3216765"/>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2" name="Google Shape;152;p24"/>
          <p:cNvSpPr txBox="1">
            <a:spLocks noGrp="1"/>
          </p:cNvSpPr>
          <p:nvPr>
            <p:ph type="subTitle" idx="14"/>
          </p:nvPr>
        </p:nvSpPr>
        <p:spPr>
          <a:xfrm>
            <a:off x="3184711" y="3216765"/>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3" name="Google Shape;153;p24"/>
          <p:cNvSpPr txBox="1">
            <a:spLocks noGrp="1"/>
          </p:cNvSpPr>
          <p:nvPr>
            <p:ph type="subTitle" idx="15"/>
          </p:nvPr>
        </p:nvSpPr>
        <p:spPr>
          <a:xfrm>
            <a:off x="5655084" y="3216765"/>
            <a:ext cx="19842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54" name="Google Shape;154;p24"/>
          <p:cNvPicPr preferRelativeResize="0"/>
          <p:nvPr/>
        </p:nvPicPr>
        <p:blipFill rotWithShape="1">
          <a:blip r:embed="rId3">
            <a:alphaModFix/>
          </a:blip>
          <a:srcRect l="13013" t="11424" b="10911"/>
          <a:stretch/>
        </p:blipFill>
        <p:spPr>
          <a:xfrm rot="-372847">
            <a:off x="5201004" y="3360738"/>
            <a:ext cx="7591939" cy="4520000"/>
          </a:xfrm>
          <a:prstGeom prst="rect">
            <a:avLst/>
          </a:prstGeom>
          <a:noFill/>
          <a:ln>
            <a:noFill/>
          </a:ln>
        </p:spPr>
      </p:pic>
    </p:spTree>
    <p:extLst>
      <p:ext uri="{BB962C8B-B14F-4D97-AF65-F5344CB8AC3E}">
        <p14:creationId xmlns:p14="http://schemas.microsoft.com/office/powerpoint/2010/main" val="308479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155"/>
        <p:cNvGrpSpPr/>
        <p:nvPr/>
      </p:nvGrpSpPr>
      <p:grpSpPr>
        <a:xfrm>
          <a:off x="0" y="0"/>
          <a:ext cx="0" cy="0"/>
          <a:chOff x="0" y="0"/>
          <a:chExt cx="0" cy="0"/>
        </a:xfrm>
      </p:grpSpPr>
      <p:pic>
        <p:nvPicPr>
          <p:cNvPr id="156" name="Google Shape;156;p25"/>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157" name="Google Shape;157;p25"/>
          <p:cNvSpPr txBox="1">
            <a:spLocks noGrp="1"/>
          </p:cNvSpPr>
          <p:nvPr>
            <p:ph type="title" hasCustomPrompt="1"/>
          </p:nvPr>
        </p:nvSpPr>
        <p:spPr>
          <a:xfrm>
            <a:off x="4369675" y="871300"/>
            <a:ext cx="40611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8" name="Google Shape;158;p25"/>
          <p:cNvSpPr txBox="1">
            <a:spLocks noGrp="1"/>
          </p:cNvSpPr>
          <p:nvPr>
            <p:ph type="subTitle" idx="1"/>
          </p:nvPr>
        </p:nvSpPr>
        <p:spPr>
          <a:xfrm>
            <a:off x="4369675" y="1560228"/>
            <a:ext cx="4061100" cy="36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59" name="Google Shape;159;p25"/>
          <p:cNvSpPr txBox="1">
            <a:spLocks noGrp="1"/>
          </p:cNvSpPr>
          <p:nvPr>
            <p:ph type="title" idx="2" hasCustomPrompt="1"/>
          </p:nvPr>
        </p:nvSpPr>
        <p:spPr>
          <a:xfrm>
            <a:off x="4369675" y="2071163"/>
            <a:ext cx="40611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0" name="Google Shape;160;p25"/>
          <p:cNvSpPr txBox="1">
            <a:spLocks noGrp="1"/>
          </p:cNvSpPr>
          <p:nvPr>
            <p:ph type="subTitle" idx="3"/>
          </p:nvPr>
        </p:nvSpPr>
        <p:spPr>
          <a:xfrm>
            <a:off x="4369675" y="2760088"/>
            <a:ext cx="4061100" cy="36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61" name="Google Shape;161;p25"/>
          <p:cNvSpPr txBox="1">
            <a:spLocks noGrp="1"/>
          </p:cNvSpPr>
          <p:nvPr>
            <p:ph type="title" idx="4" hasCustomPrompt="1"/>
          </p:nvPr>
        </p:nvSpPr>
        <p:spPr>
          <a:xfrm>
            <a:off x="4369675" y="3271027"/>
            <a:ext cx="40611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2" name="Google Shape;162;p25"/>
          <p:cNvSpPr txBox="1">
            <a:spLocks noGrp="1"/>
          </p:cNvSpPr>
          <p:nvPr>
            <p:ph type="subTitle" idx="5"/>
          </p:nvPr>
        </p:nvSpPr>
        <p:spPr>
          <a:xfrm>
            <a:off x="4369675" y="3959948"/>
            <a:ext cx="4061100" cy="36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extLst>
      <p:ext uri="{BB962C8B-B14F-4D97-AF65-F5344CB8AC3E}">
        <p14:creationId xmlns:p14="http://schemas.microsoft.com/office/powerpoint/2010/main" val="161875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163"/>
        <p:cNvGrpSpPr/>
        <p:nvPr/>
      </p:nvGrpSpPr>
      <p:grpSpPr>
        <a:xfrm>
          <a:off x="0" y="0"/>
          <a:ext cx="0" cy="0"/>
          <a:chOff x="0" y="0"/>
          <a:chExt cx="0" cy="0"/>
        </a:xfrm>
      </p:grpSpPr>
      <p:pic>
        <p:nvPicPr>
          <p:cNvPr id="164" name="Google Shape;164;p26"/>
          <p:cNvPicPr preferRelativeResize="0"/>
          <p:nvPr/>
        </p:nvPicPr>
        <p:blipFill rotWithShape="1">
          <a:blip r:embed="rId2">
            <a:alphaModFix amt="80000"/>
          </a:blip>
          <a:srcRect l="1518" r="1731"/>
          <a:stretch/>
        </p:blipFill>
        <p:spPr>
          <a:xfrm flipH="1">
            <a:off x="-50775" y="-40325"/>
            <a:ext cx="9224201" cy="5183825"/>
          </a:xfrm>
          <a:prstGeom prst="rect">
            <a:avLst/>
          </a:prstGeom>
          <a:noFill/>
          <a:ln>
            <a:noFill/>
          </a:ln>
        </p:spPr>
      </p:pic>
      <p:sp>
        <p:nvSpPr>
          <p:cNvPr id="165" name="Google Shape;165;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6" name="Google Shape;166;p26"/>
          <p:cNvPicPr preferRelativeResize="0"/>
          <p:nvPr/>
        </p:nvPicPr>
        <p:blipFill rotWithShape="1">
          <a:blip r:embed="rId3">
            <a:alphaModFix/>
          </a:blip>
          <a:srcRect t="2619" b="39932"/>
          <a:stretch/>
        </p:blipFill>
        <p:spPr>
          <a:xfrm flipH="1">
            <a:off x="-36748" y="4281150"/>
            <a:ext cx="9211448" cy="856925"/>
          </a:xfrm>
          <a:prstGeom prst="rect">
            <a:avLst/>
          </a:prstGeom>
          <a:noFill/>
          <a:ln>
            <a:noFill/>
          </a:ln>
        </p:spPr>
      </p:pic>
    </p:spTree>
    <p:extLst>
      <p:ext uri="{BB962C8B-B14F-4D97-AF65-F5344CB8AC3E}">
        <p14:creationId xmlns:p14="http://schemas.microsoft.com/office/powerpoint/2010/main" val="90975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67"/>
        <p:cNvGrpSpPr/>
        <p:nvPr/>
      </p:nvGrpSpPr>
      <p:grpSpPr>
        <a:xfrm>
          <a:off x="0" y="0"/>
          <a:ext cx="0" cy="0"/>
          <a:chOff x="0" y="0"/>
          <a:chExt cx="0" cy="0"/>
        </a:xfrm>
      </p:grpSpPr>
      <p:pic>
        <p:nvPicPr>
          <p:cNvPr id="168" name="Google Shape;168;p27"/>
          <p:cNvPicPr preferRelativeResize="0"/>
          <p:nvPr/>
        </p:nvPicPr>
        <p:blipFill rotWithShape="1">
          <a:blip r:embed="rId2">
            <a:alphaModFix amt="80000"/>
          </a:blip>
          <a:srcRect l="1518" r="1731"/>
          <a:stretch/>
        </p:blipFill>
        <p:spPr>
          <a:xfrm>
            <a:off x="-50775" y="-40325"/>
            <a:ext cx="9224201" cy="5183825"/>
          </a:xfrm>
          <a:prstGeom prst="rect">
            <a:avLst/>
          </a:prstGeom>
          <a:noFill/>
          <a:ln>
            <a:noFill/>
          </a:ln>
        </p:spPr>
      </p:pic>
      <p:sp>
        <p:nvSpPr>
          <p:cNvPr id="169" name="Google Shape;169;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70" name="Google Shape;170;p27"/>
          <p:cNvPicPr preferRelativeResize="0"/>
          <p:nvPr/>
        </p:nvPicPr>
        <p:blipFill rotWithShape="1">
          <a:blip r:embed="rId3">
            <a:alphaModFix/>
          </a:blip>
          <a:srcRect t="2619" b="39932"/>
          <a:stretch/>
        </p:blipFill>
        <p:spPr>
          <a:xfrm>
            <a:off x="-74225" y="4281150"/>
            <a:ext cx="9276175" cy="856925"/>
          </a:xfrm>
          <a:prstGeom prst="rect">
            <a:avLst/>
          </a:prstGeom>
          <a:noFill/>
          <a:ln>
            <a:noFill/>
          </a:ln>
        </p:spPr>
      </p:pic>
    </p:spTree>
    <p:extLst>
      <p:ext uri="{BB962C8B-B14F-4D97-AF65-F5344CB8AC3E}">
        <p14:creationId xmlns:p14="http://schemas.microsoft.com/office/powerpoint/2010/main" val="196906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only 3">
  <p:cSld name="Title only 3">
    <p:spTree>
      <p:nvGrpSpPr>
        <p:cNvPr id="1" name="Shape 171"/>
        <p:cNvGrpSpPr/>
        <p:nvPr/>
      </p:nvGrpSpPr>
      <p:grpSpPr>
        <a:xfrm>
          <a:off x="0" y="0"/>
          <a:ext cx="0" cy="0"/>
          <a:chOff x="0" y="0"/>
          <a:chExt cx="0" cy="0"/>
        </a:xfrm>
      </p:grpSpPr>
      <p:pic>
        <p:nvPicPr>
          <p:cNvPr id="172" name="Google Shape;172;p28"/>
          <p:cNvPicPr preferRelativeResize="0"/>
          <p:nvPr/>
        </p:nvPicPr>
        <p:blipFill rotWithShape="1">
          <a:blip r:embed="rId2">
            <a:alphaModFix amt="80000"/>
          </a:blip>
          <a:srcRect l="1518" r="1731"/>
          <a:stretch/>
        </p:blipFill>
        <p:spPr>
          <a:xfrm flipH="1">
            <a:off x="-50775" y="-40325"/>
            <a:ext cx="9224201" cy="5183825"/>
          </a:xfrm>
          <a:prstGeom prst="rect">
            <a:avLst/>
          </a:prstGeom>
          <a:noFill/>
          <a:ln>
            <a:noFill/>
          </a:ln>
        </p:spPr>
      </p:pic>
      <p:sp>
        <p:nvSpPr>
          <p:cNvPr id="173" name="Google Shape;173;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74" name="Google Shape;174;p28"/>
          <p:cNvPicPr preferRelativeResize="0"/>
          <p:nvPr/>
        </p:nvPicPr>
        <p:blipFill rotWithShape="1">
          <a:blip r:embed="rId3">
            <a:alphaModFix/>
          </a:blip>
          <a:srcRect l="13013" t="11424" b="10911"/>
          <a:stretch/>
        </p:blipFill>
        <p:spPr>
          <a:xfrm rot="-280442">
            <a:off x="5185730" y="3490088"/>
            <a:ext cx="7591939" cy="4519999"/>
          </a:xfrm>
          <a:prstGeom prst="rect">
            <a:avLst/>
          </a:prstGeom>
          <a:noFill/>
          <a:ln>
            <a:noFill/>
          </a:ln>
        </p:spPr>
      </p:pic>
    </p:spTree>
    <p:extLst>
      <p:ext uri="{BB962C8B-B14F-4D97-AF65-F5344CB8AC3E}">
        <p14:creationId xmlns:p14="http://schemas.microsoft.com/office/powerpoint/2010/main" val="119916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80"/>
        <p:cNvGrpSpPr/>
        <p:nvPr/>
      </p:nvGrpSpPr>
      <p:grpSpPr>
        <a:xfrm>
          <a:off x="0" y="0"/>
          <a:ext cx="0" cy="0"/>
          <a:chOff x="0" y="0"/>
          <a:chExt cx="0" cy="0"/>
        </a:xfrm>
      </p:grpSpPr>
      <p:pic>
        <p:nvPicPr>
          <p:cNvPr id="181" name="Google Shape;181;p30"/>
          <p:cNvPicPr preferRelativeResize="0"/>
          <p:nvPr/>
        </p:nvPicPr>
        <p:blipFill rotWithShape="1">
          <a:blip r:embed="rId2">
            <a:alphaModFix amt="80000"/>
          </a:blip>
          <a:srcRect l="1518" r="1731"/>
          <a:stretch/>
        </p:blipFill>
        <p:spPr>
          <a:xfrm>
            <a:off x="-50775" y="-40325"/>
            <a:ext cx="9224201" cy="5183825"/>
          </a:xfrm>
          <a:prstGeom prst="rect">
            <a:avLst/>
          </a:prstGeom>
          <a:noFill/>
          <a:ln>
            <a:noFill/>
          </a:ln>
        </p:spPr>
      </p:pic>
      <p:pic>
        <p:nvPicPr>
          <p:cNvPr id="182" name="Google Shape;182;p30"/>
          <p:cNvPicPr preferRelativeResize="0"/>
          <p:nvPr/>
        </p:nvPicPr>
        <p:blipFill rotWithShape="1">
          <a:blip r:embed="rId3">
            <a:alphaModFix/>
          </a:blip>
          <a:srcRect l="13013" t="11424" b="10911"/>
          <a:stretch/>
        </p:blipFill>
        <p:spPr>
          <a:xfrm rot="-372847">
            <a:off x="4936104" y="2745463"/>
            <a:ext cx="7591939" cy="4520000"/>
          </a:xfrm>
          <a:prstGeom prst="rect">
            <a:avLst/>
          </a:prstGeom>
          <a:noFill/>
          <a:ln>
            <a:noFill/>
          </a:ln>
        </p:spPr>
      </p:pic>
    </p:spTree>
    <p:extLst>
      <p:ext uri="{BB962C8B-B14F-4D97-AF65-F5344CB8AC3E}">
        <p14:creationId xmlns:p14="http://schemas.microsoft.com/office/powerpoint/2010/main" val="129575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83"/>
        <p:cNvGrpSpPr/>
        <p:nvPr/>
      </p:nvGrpSpPr>
      <p:grpSpPr>
        <a:xfrm>
          <a:off x="0" y="0"/>
          <a:ext cx="0" cy="0"/>
          <a:chOff x="0" y="0"/>
          <a:chExt cx="0" cy="0"/>
        </a:xfrm>
      </p:grpSpPr>
      <p:pic>
        <p:nvPicPr>
          <p:cNvPr id="184" name="Google Shape;184;p31"/>
          <p:cNvPicPr preferRelativeResize="0"/>
          <p:nvPr/>
        </p:nvPicPr>
        <p:blipFill rotWithShape="1">
          <a:blip r:embed="rId2">
            <a:alphaModFix amt="80000"/>
          </a:blip>
          <a:srcRect l="1518" r="1731"/>
          <a:stretch/>
        </p:blipFill>
        <p:spPr>
          <a:xfrm flipH="1">
            <a:off x="-50775" y="-40325"/>
            <a:ext cx="9224201" cy="5183825"/>
          </a:xfrm>
          <a:prstGeom prst="rect">
            <a:avLst/>
          </a:prstGeom>
          <a:noFill/>
          <a:ln>
            <a:noFill/>
          </a:ln>
        </p:spPr>
      </p:pic>
      <p:pic>
        <p:nvPicPr>
          <p:cNvPr id="185" name="Google Shape;185;p31"/>
          <p:cNvPicPr preferRelativeResize="0"/>
          <p:nvPr/>
        </p:nvPicPr>
        <p:blipFill rotWithShape="1">
          <a:blip r:embed="rId3">
            <a:alphaModFix/>
          </a:blip>
          <a:srcRect t="2619"/>
          <a:stretch/>
        </p:blipFill>
        <p:spPr>
          <a:xfrm>
            <a:off x="-66100" y="3734200"/>
            <a:ext cx="9276175" cy="1452575"/>
          </a:xfrm>
          <a:prstGeom prst="rect">
            <a:avLst/>
          </a:prstGeom>
          <a:noFill/>
          <a:ln>
            <a:noFill/>
          </a:ln>
        </p:spPr>
      </p:pic>
    </p:spTree>
    <p:extLst>
      <p:ext uri="{BB962C8B-B14F-4D97-AF65-F5344CB8AC3E}">
        <p14:creationId xmlns:p14="http://schemas.microsoft.com/office/powerpoint/2010/main" val="158356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able of contents">
  <p:cSld name="BLANK_1_1_1_1_1_1">
    <p:spTree>
      <p:nvGrpSpPr>
        <p:cNvPr id="1" name="Shape 56"/>
        <p:cNvGrpSpPr/>
        <p:nvPr/>
      </p:nvGrpSpPr>
      <p:grpSpPr>
        <a:xfrm>
          <a:off x="0" y="0"/>
          <a:ext cx="0" cy="0"/>
          <a:chOff x="0" y="0"/>
          <a:chExt cx="0" cy="0"/>
        </a:xfrm>
      </p:grpSpPr>
      <p:pic>
        <p:nvPicPr>
          <p:cNvPr id="57" name="Google Shape;57;p13"/>
          <p:cNvPicPr preferRelativeResize="0"/>
          <p:nvPr/>
        </p:nvPicPr>
        <p:blipFill rotWithShape="1">
          <a:blip r:embed="rId2">
            <a:alphaModFix amt="80000"/>
          </a:blip>
          <a:srcRect l="1518" r="1731"/>
          <a:stretch/>
        </p:blipFill>
        <p:spPr>
          <a:xfrm>
            <a:off x="-40100" y="-28713"/>
            <a:ext cx="9224201" cy="5200926"/>
          </a:xfrm>
          <a:prstGeom prst="rect">
            <a:avLst/>
          </a:prstGeom>
          <a:noFill/>
          <a:ln>
            <a:noFill/>
          </a:ln>
        </p:spPr>
      </p:pic>
      <p:sp>
        <p:nvSpPr>
          <p:cNvPr id="58" name="Google Shape;5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 name="Google Shape;59;p13"/>
          <p:cNvSpPr txBox="1">
            <a:spLocks noGrp="1"/>
          </p:cNvSpPr>
          <p:nvPr>
            <p:ph type="subTitle" idx="1"/>
          </p:nvPr>
        </p:nvSpPr>
        <p:spPr>
          <a:xfrm>
            <a:off x="720000" y="220476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3"/>
          <p:cNvSpPr txBox="1">
            <a:spLocks noGrp="1"/>
          </p:cNvSpPr>
          <p:nvPr>
            <p:ph type="subTitle" idx="2"/>
          </p:nvPr>
        </p:nvSpPr>
        <p:spPr>
          <a:xfrm>
            <a:off x="3419271" y="220476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13"/>
          <p:cNvSpPr txBox="1">
            <a:spLocks noGrp="1"/>
          </p:cNvSpPr>
          <p:nvPr>
            <p:ph type="subTitle" idx="3"/>
          </p:nvPr>
        </p:nvSpPr>
        <p:spPr>
          <a:xfrm>
            <a:off x="720000" y="393795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3"/>
          <p:cNvSpPr txBox="1">
            <a:spLocks noGrp="1"/>
          </p:cNvSpPr>
          <p:nvPr>
            <p:ph type="subTitle" idx="4"/>
          </p:nvPr>
        </p:nvSpPr>
        <p:spPr>
          <a:xfrm>
            <a:off x="3419271" y="393795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subTitle" idx="5"/>
          </p:nvPr>
        </p:nvSpPr>
        <p:spPr>
          <a:xfrm>
            <a:off x="6118549" y="220476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 name="Google Shape;64;p13"/>
          <p:cNvSpPr txBox="1">
            <a:spLocks noGrp="1"/>
          </p:cNvSpPr>
          <p:nvPr>
            <p:ph type="title" idx="6" hasCustomPrompt="1"/>
          </p:nvPr>
        </p:nvSpPr>
        <p:spPr>
          <a:xfrm>
            <a:off x="720000" y="1286196"/>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3"/>
          <p:cNvSpPr txBox="1">
            <a:spLocks noGrp="1"/>
          </p:cNvSpPr>
          <p:nvPr>
            <p:ph type="title" idx="7" hasCustomPrompt="1"/>
          </p:nvPr>
        </p:nvSpPr>
        <p:spPr>
          <a:xfrm>
            <a:off x="720000" y="301879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 name="Google Shape;66;p13"/>
          <p:cNvSpPr txBox="1">
            <a:spLocks noGrp="1"/>
          </p:cNvSpPr>
          <p:nvPr>
            <p:ph type="title" idx="8" hasCustomPrompt="1"/>
          </p:nvPr>
        </p:nvSpPr>
        <p:spPr>
          <a:xfrm>
            <a:off x="3419271" y="1286196"/>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a:spLocks noGrp="1"/>
          </p:cNvSpPr>
          <p:nvPr>
            <p:ph type="title" idx="9" hasCustomPrompt="1"/>
          </p:nvPr>
        </p:nvSpPr>
        <p:spPr>
          <a:xfrm>
            <a:off x="3419271" y="301879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 name="Google Shape;68;p13"/>
          <p:cNvSpPr txBox="1">
            <a:spLocks noGrp="1"/>
          </p:cNvSpPr>
          <p:nvPr>
            <p:ph type="title" idx="13" hasCustomPrompt="1"/>
          </p:nvPr>
        </p:nvSpPr>
        <p:spPr>
          <a:xfrm>
            <a:off x="6118550" y="1286196"/>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 name="Google Shape;69;p13"/>
          <p:cNvSpPr txBox="1">
            <a:spLocks noGrp="1"/>
          </p:cNvSpPr>
          <p:nvPr>
            <p:ph type="subTitle" idx="14"/>
          </p:nvPr>
        </p:nvSpPr>
        <p:spPr>
          <a:xfrm>
            <a:off x="720000" y="186834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0" name="Google Shape;70;p13"/>
          <p:cNvSpPr txBox="1">
            <a:spLocks noGrp="1"/>
          </p:cNvSpPr>
          <p:nvPr>
            <p:ph type="subTitle" idx="15"/>
          </p:nvPr>
        </p:nvSpPr>
        <p:spPr>
          <a:xfrm>
            <a:off x="3419271" y="186834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1" name="Google Shape;71;p13"/>
          <p:cNvSpPr txBox="1">
            <a:spLocks noGrp="1"/>
          </p:cNvSpPr>
          <p:nvPr>
            <p:ph type="subTitle" idx="16"/>
          </p:nvPr>
        </p:nvSpPr>
        <p:spPr>
          <a:xfrm>
            <a:off x="6118549" y="186834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2" name="Google Shape;72;p13"/>
          <p:cNvSpPr txBox="1">
            <a:spLocks noGrp="1"/>
          </p:cNvSpPr>
          <p:nvPr>
            <p:ph type="subTitle" idx="17"/>
          </p:nvPr>
        </p:nvSpPr>
        <p:spPr>
          <a:xfrm>
            <a:off x="720000" y="360100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3" name="Google Shape;73;p13"/>
          <p:cNvSpPr txBox="1">
            <a:spLocks noGrp="1"/>
          </p:cNvSpPr>
          <p:nvPr>
            <p:ph type="subTitle" idx="18"/>
          </p:nvPr>
        </p:nvSpPr>
        <p:spPr>
          <a:xfrm>
            <a:off x="3419271" y="360100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Fira Sans"/>
                <a:ea typeface="Fira Sans"/>
                <a:cs typeface="Fira Sans"/>
                <a:sym typeface="Fira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text">
  <p:cSld name="CUSTOM">
    <p:spTree>
      <p:nvGrpSpPr>
        <p:cNvPr id="1" name="Shape 78"/>
        <p:cNvGrpSpPr/>
        <p:nvPr/>
      </p:nvGrpSpPr>
      <p:grpSpPr>
        <a:xfrm>
          <a:off x="0" y="0"/>
          <a:ext cx="0" cy="0"/>
          <a:chOff x="0" y="0"/>
          <a:chExt cx="0" cy="0"/>
        </a:xfrm>
      </p:grpSpPr>
      <p:pic>
        <p:nvPicPr>
          <p:cNvPr id="79" name="Google Shape;79;p15"/>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80" name="Google Shape;80;p15"/>
          <p:cNvSpPr txBox="1">
            <a:spLocks noGrp="1"/>
          </p:cNvSpPr>
          <p:nvPr>
            <p:ph type="title"/>
          </p:nvPr>
        </p:nvSpPr>
        <p:spPr>
          <a:xfrm>
            <a:off x="889650" y="1523497"/>
            <a:ext cx="3519600" cy="16545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 name="Google Shape;81;p15"/>
          <p:cNvSpPr txBox="1">
            <a:spLocks noGrp="1"/>
          </p:cNvSpPr>
          <p:nvPr>
            <p:ph type="subTitle" idx="1"/>
          </p:nvPr>
        </p:nvSpPr>
        <p:spPr>
          <a:xfrm>
            <a:off x="889650" y="3177838"/>
            <a:ext cx="3519600" cy="92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5"/>
          <p:cNvSpPr>
            <a:spLocks noGrp="1"/>
          </p:cNvSpPr>
          <p:nvPr>
            <p:ph type="pic" idx="2"/>
          </p:nvPr>
        </p:nvSpPr>
        <p:spPr>
          <a:xfrm>
            <a:off x="5273100" y="533875"/>
            <a:ext cx="3058500" cy="40758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text 1">
  <p:cSld name="CUSTOM_4">
    <p:spTree>
      <p:nvGrpSpPr>
        <p:cNvPr id="1" name="Shape 83"/>
        <p:cNvGrpSpPr/>
        <p:nvPr/>
      </p:nvGrpSpPr>
      <p:grpSpPr>
        <a:xfrm>
          <a:off x="0" y="0"/>
          <a:ext cx="0" cy="0"/>
          <a:chOff x="0" y="0"/>
          <a:chExt cx="0" cy="0"/>
        </a:xfrm>
      </p:grpSpPr>
      <p:pic>
        <p:nvPicPr>
          <p:cNvPr id="84" name="Google Shape;84;p16"/>
          <p:cNvPicPr preferRelativeResize="0"/>
          <p:nvPr/>
        </p:nvPicPr>
        <p:blipFill rotWithShape="1">
          <a:blip r:embed="rId2">
            <a:alphaModFix amt="80000"/>
          </a:blip>
          <a:srcRect l="1518" r="1731"/>
          <a:stretch/>
        </p:blipFill>
        <p:spPr>
          <a:xfrm flipH="1">
            <a:off x="-40100" y="-28713"/>
            <a:ext cx="9224201" cy="5200926"/>
          </a:xfrm>
          <a:prstGeom prst="rect">
            <a:avLst/>
          </a:prstGeom>
          <a:noFill/>
          <a:ln>
            <a:noFill/>
          </a:ln>
        </p:spPr>
      </p:pic>
      <p:sp>
        <p:nvSpPr>
          <p:cNvPr id="85" name="Google Shape;85;p16"/>
          <p:cNvSpPr txBox="1">
            <a:spLocks noGrp="1"/>
          </p:cNvSpPr>
          <p:nvPr>
            <p:ph type="title"/>
          </p:nvPr>
        </p:nvSpPr>
        <p:spPr>
          <a:xfrm>
            <a:off x="713225" y="1349700"/>
            <a:ext cx="2927100" cy="12354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16"/>
          <p:cNvSpPr txBox="1">
            <a:spLocks noGrp="1"/>
          </p:cNvSpPr>
          <p:nvPr>
            <p:ph type="subTitle" idx="1"/>
          </p:nvPr>
        </p:nvSpPr>
        <p:spPr>
          <a:xfrm>
            <a:off x="713225" y="2585075"/>
            <a:ext cx="2927100" cy="107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87" name="Google Shape;87;p16"/>
          <p:cNvPicPr preferRelativeResize="0"/>
          <p:nvPr/>
        </p:nvPicPr>
        <p:blipFill rotWithShape="1">
          <a:blip r:embed="rId3">
            <a:alphaModFix/>
          </a:blip>
          <a:srcRect t="2619" b="39932"/>
          <a:stretch/>
        </p:blipFill>
        <p:spPr>
          <a:xfrm>
            <a:off x="-74225" y="4281150"/>
            <a:ext cx="9276175" cy="856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alpha val="68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Fira Sans"/>
              <a:buNone/>
              <a:defRPr sz="3300" b="1">
                <a:solidFill>
                  <a:schemeClr val="dk1"/>
                </a:solidFill>
                <a:latin typeface="Fira Sans"/>
                <a:ea typeface="Fira Sans"/>
                <a:cs typeface="Fira Sans"/>
                <a:sym typeface="Fira Sans"/>
              </a:defRPr>
            </a:lvl1pPr>
            <a:lvl2pPr lvl="1"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2pPr>
            <a:lvl3pPr lvl="2"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3pPr>
            <a:lvl4pPr lvl="3"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4pPr>
            <a:lvl5pPr lvl="4"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5pPr>
            <a:lvl6pPr lvl="5"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6pPr>
            <a:lvl7pPr lvl="6"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7pPr>
            <a:lvl8pPr lvl="7"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8pPr>
            <a:lvl9pPr lvl="8"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1pPr>
            <a:lvl2pPr marL="914400" lvl="1"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2pPr>
            <a:lvl3pPr marL="1371600" lvl="2"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3pPr>
            <a:lvl4pPr marL="1828800" lvl="3"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4pPr>
            <a:lvl5pPr marL="2286000" lvl="4"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5pPr>
            <a:lvl6pPr marL="2743200" lvl="5"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6pPr>
            <a:lvl7pPr marL="3200400" lvl="6"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7pPr>
            <a:lvl8pPr marL="3657600" lvl="7"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8pPr>
            <a:lvl9pPr marL="4114800" lvl="8"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5" r:id="rId4"/>
    <p:sldLayoutId id="2147483656" r:id="rId5"/>
    <p:sldLayoutId id="2147483658" r:id="rId6"/>
    <p:sldLayoutId id="2147483659" r:id="rId7"/>
    <p:sldLayoutId id="2147483661" r:id="rId8"/>
    <p:sldLayoutId id="2147483662" r:id="rId9"/>
    <p:sldLayoutId id="2147483672" r:id="rId10"/>
    <p:sldLayoutId id="2147483673" r:id="rId11"/>
    <p:sldLayoutId id="2147483674" r:id="rId12"/>
    <p:sldLayoutId id="2147483676" r:id="rId13"/>
    <p:sldLayoutId id="214748367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alpha val="68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Fira Sans"/>
              <a:buNone/>
              <a:defRPr sz="3300" b="1">
                <a:solidFill>
                  <a:schemeClr val="dk1"/>
                </a:solidFill>
                <a:latin typeface="Fira Sans"/>
                <a:ea typeface="Fira Sans"/>
                <a:cs typeface="Fira Sans"/>
                <a:sym typeface="Fira Sans"/>
              </a:defRPr>
            </a:lvl1pPr>
            <a:lvl2pPr lvl="1"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2pPr>
            <a:lvl3pPr lvl="2"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3pPr>
            <a:lvl4pPr lvl="3"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4pPr>
            <a:lvl5pPr lvl="4"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5pPr>
            <a:lvl6pPr lvl="5"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6pPr>
            <a:lvl7pPr lvl="6"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7pPr>
            <a:lvl8pPr lvl="7"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8pPr>
            <a:lvl9pPr lvl="8"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1pPr>
            <a:lvl2pPr marL="914400" lvl="1"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2pPr>
            <a:lvl3pPr marL="1371600" lvl="2"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3pPr>
            <a:lvl4pPr marL="1828800" lvl="3"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4pPr>
            <a:lvl5pPr marL="2286000" lvl="4"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5pPr>
            <a:lvl6pPr marL="2743200" lvl="5"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6pPr>
            <a:lvl7pPr marL="3200400" lvl="6"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7pPr>
            <a:lvl8pPr marL="3657600" lvl="7"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8pPr>
            <a:lvl9pPr marL="4114800" lvl="8"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9pPr>
          </a:lstStyle>
          <a:p>
            <a:endParaRPr/>
          </a:p>
        </p:txBody>
      </p:sp>
    </p:spTree>
    <p:extLst>
      <p:ext uri="{BB962C8B-B14F-4D97-AF65-F5344CB8AC3E}">
        <p14:creationId xmlns:p14="http://schemas.microsoft.com/office/powerpoint/2010/main" val="415770386"/>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6" r:id="rId6"/>
    <p:sldLayoutId id="2147483717"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1" r:id="rId19"/>
    <p:sldLayoutId id="214748373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alpha val="68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Fira Sans"/>
              <a:buNone/>
              <a:defRPr sz="3300" b="1">
                <a:solidFill>
                  <a:schemeClr val="dk1"/>
                </a:solidFill>
                <a:latin typeface="Fira Sans"/>
                <a:ea typeface="Fira Sans"/>
                <a:cs typeface="Fira Sans"/>
                <a:sym typeface="Fira Sans"/>
              </a:defRPr>
            </a:lvl1pPr>
            <a:lvl2pPr lvl="1"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2pPr>
            <a:lvl3pPr lvl="2"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3pPr>
            <a:lvl4pPr lvl="3"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4pPr>
            <a:lvl5pPr lvl="4"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5pPr>
            <a:lvl6pPr lvl="5"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6pPr>
            <a:lvl7pPr lvl="6"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7pPr>
            <a:lvl8pPr lvl="7"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8pPr>
            <a:lvl9pPr lvl="8" rtl="0">
              <a:spcBef>
                <a:spcPts val="0"/>
              </a:spcBef>
              <a:spcAft>
                <a:spcPts val="0"/>
              </a:spcAft>
              <a:buClr>
                <a:schemeClr val="dk1"/>
              </a:buClr>
              <a:buSzPts val="3500"/>
              <a:buFont typeface="Fira Sans"/>
              <a:buNone/>
              <a:defRPr sz="35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1pPr>
            <a:lvl2pPr marL="914400" lvl="1"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2pPr>
            <a:lvl3pPr marL="1371600" lvl="2"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3pPr>
            <a:lvl4pPr marL="1828800" lvl="3"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4pPr>
            <a:lvl5pPr marL="2286000" lvl="4"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5pPr>
            <a:lvl6pPr marL="2743200" lvl="5"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6pPr>
            <a:lvl7pPr marL="3200400" lvl="6"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7pPr>
            <a:lvl8pPr marL="3657600" lvl="7"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8pPr>
            <a:lvl9pPr marL="4114800" lvl="8" indent="-3175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9pPr>
          </a:lstStyle>
          <a:p>
            <a:endParaRPr/>
          </a:p>
        </p:txBody>
      </p:sp>
    </p:spTree>
    <p:extLst>
      <p:ext uri="{BB962C8B-B14F-4D97-AF65-F5344CB8AC3E}">
        <p14:creationId xmlns:p14="http://schemas.microsoft.com/office/powerpoint/2010/main" val="105080996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16.jpg"/><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7.xml"/><Relationship Id="rId5" Type="http://schemas.openxmlformats.org/officeDocument/2006/relationships/image" Target="../media/image18.jpg"/><Relationship Id="rId4" Type="http://schemas.openxmlformats.org/officeDocument/2006/relationships/image" Target="../media/image52.sv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8.jpg"/><Relationship Id="rId4" Type="http://schemas.openxmlformats.org/officeDocument/2006/relationships/image" Target="../media/image64.sv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74.sv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52.jpg"/><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4.jp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74.sv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8.sv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15.sv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22.svg"/></Relationships>
</file>

<file path=ppt/slides/_rels/slide39.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71.jpg"/><Relationship Id="rId7" Type="http://schemas.openxmlformats.org/officeDocument/2006/relationships/slide" Target="slide44.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slide" Target="slide42.xml"/><Relationship Id="rId11" Type="http://schemas.openxmlformats.org/officeDocument/2006/relationships/slide" Target="slide46.xml"/><Relationship Id="rId5" Type="http://schemas.openxmlformats.org/officeDocument/2006/relationships/slide" Target="slide41.xml"/><Relationship Id="rId10" Type="http://schemas.openxmlformats.org/officeDocument/2006/relationships/slide" Target="slide45.xml"/><Relationship Id="rId4" Type="http://schemas.openxmlformats.org/officeDocument/2006/relationships/slide" Target="slide40.xml"/><Relationship Id="rId9" Type="http://schemas.openxmlformats.org/officeDocument/2006/relationships/slide" Target="slide4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32.svg"/><Relationship Id="rId5" Type="http://schemas.openxmlformats.org/officeDocument/2006/relationships/image" Target="../media/image9.png"/><Relationship Id="rId4" Type="http://schemas.openxmlformats.org/officeDocument/2006/relationships/image" Target="../media/image30.sv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slide" Target="slide39.xml"/></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77.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39"/>
        <p:cNvGrpSpPr/>
        <p:nvPr/>
      </p:nvGrpSpPr>
      <p:grpSpPr>
        <a:xfrm>
          <a:off x="0" y="0"/>
          <a:ext cx="0" cy="0"/>
          <a:chOff x="0" y="0"/>
          <a:chExt cx="0" cy="0"/>
        </a:xfrm>
      </p:grpSpPr>
      <p:pic>
        <p:nvPicPr>
          <p:cNvPr id="6" name="Google Shape;256;p38">
            <a:extLst>
              <a:ext uri="{FF2B5EF4-FFF2-40B4-BE49-F238E27FC236}">
                <a16:creationId xmlns:a16="http://schemas.microsoft.com/office/drawing/2014/main" id="{BE8B3695-7E82-1F77-0BAD-751E0D146482}"/>
              </a:ext>
            </a:extLst>
          </p:cNvPr>
          <p:cNvPicPr preferRelativeResize="0"/>
          <p:nvPr/>
        </p:nvPicPr>
        <p:blipFill>
          <a:blip r:embed="rId3">
            <a:alphaModFix/>
          </a:blip>
          <a:stretch>
            <a:fillRect/>
          </a:stretch>
        </p:blipFill>
        <p:spPr>
          <a:xfrm rot="-255822">
            <a:off x="1609860" y="196302"/>
            <a:ext cx="2844538" cy="1598390"/>
          </a:xfrm>
          <a:prstGeom prst="rect">
            <a:avLst/>
          </a:prstGeom>
          <a:noFill/>
          <a:ln>
            <a:noFill/>
          </a:ln>
        </p:spPr>
      </p:pic>
      <p:pic>
        <p:nvPicPr>
          <p:cNvPr id="7" name="Google Shape;257;p38">
            <a:extLst>
              <a:ext uri="{FF2B5EF4-FFF2-40B4-BE49-F238E27FC236}">
                <a16:creationId xmlns:a16="http://schemas.microsoft.com/office/drawing/2014/main" id="{830FC8BE-CCAE-B160-9B8D-A9E48CBC0F0A}"/>
              </a:ext>
            </a:extLst>
          </p:cNvPr>
          <p:cNvPicPr preferRelativeResize="0"/>
          <p:nvPr/>
        </p:nvPicPr>
        <p:blipFill rotWithShape="1">
          <a:blip r:embed="rId4">
            <a:alphaModFix/>
          </a:blip>
          <a:srcRect/>
          <a:stretch/>
        </p:blipFill>
        <p:spPr>
          <a:xfrm rot="163998">
            <a:off x="4714049" y="198074"/>
            <a:ext cx="3052668" cy="1715331"/>
          </a:xfrm>
          <a:prstGeom prst="rect">
            <a:avLst/>
          </a:prstGeom>
          <a:noFill/>
          <a:ln>
            <a:noFill/>
          </a:ln>
        </p:spPr>
      </p:pic>
      <p:sp>
        <p:nvSpPr>
          <p:cNvPr id="8" name="TextBox 7">
            <a:extLst>
              <a:ext uri="{FF2B5EF4-FFF2-40B4-BE49-F238E27FC236}">
                <a16:creationId xmlns:a16="http://schemas.microsoft.com/office/drawing/2014/main" id="{11071478-0357-FD36-CF4E-4612E26E6EF6}"/>
              </a:ext>
            </a:extLst>
          </p:cNvPr>
          <p:cNvSpPr txBox="1"/>
          <p:nvPr/>
        </p:nvSpPr>
        <p:spPr>
          <a:xfrm>
            <a:off x="830739" y="1518573"/>
            <a:ext cx="7482521" cy="3279424"/>
          </a:xfrm>
          <a:prstGeom prst="rect">
            <a:avLst/>
          </a:prstGeom>
          <a:noFill/>
        </p:spPr>
        <p:txBody>
          <a:bodyPr wrap="square">
            <a:spAutoFit/>
          </a:bodyPr>
          <a:lstStyle/>
          <a:p>
            <a:pPr algn="ctr">
              <a:lnSpc>
                <a:spcPct val="150000"/>
              </a:lnSpc>
            </a:pPr>
            <a:r>
              <a:rPr lang="en-US" sz="4800" b="1">
                <a:solidFill>
                  <a:srgbClr val="333333"/>
                </a:solidFill>
              </a:rPr>
              <a:t>BÀI 3: </a:t>
            </a:r>
          </a:p>
          <a:p>
            <a:pPr algn="ctr">
              <a:lnSpc>
                <a:spcPct val="150000"/>
              </a:lnSpc>
            </a:pPr>
            <a:r>
              <a:rPr lang="en-US" sz="4800" b="1">
                <a:solidFill>
                  <a:schemeClr val="bg2">
                    <a:lumMod val="75000"/>
                  </a:schemeClr>
                </a:solidFill>
              </a:rPr>
              <a:t>TRẬT TỰ THẾ GIỚI SAU CHIẾN TRANH LẠNH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67"/>
        <p:cNvGrpSpPr/>
        <p:nvPr/>
      </p:nvGrpSpPr>
      <p:grpSpPr>
        <a:xfrm>
          <a:off x="0" y="0"/>
          <a:ext cx="0" cy="0"/>
          <a:chOff x="0" y="0"/>
          <a:chExt cx="0" cy="0"/>
        </a:xfrm>
      </p:grpSpPr>
      <p:sp>
        <p:nvSpPr>
          <p:cNvPr id="12" name="Arrow: Pentagon 5">
            <a:extLst>
              <a:ext uri="{FF2B5EF4-FFF2-40B4-BE49-F238E27FC236}">
                <a16:creationId xmlns:a16="http://schemas.microsoft.com/office/drawing/2014/main" id="{20ECA928-A528-A6BA-1A12-0385EFB4B482}"/>
              </a:ext>
            </a:extLst>
          </p:cNvPr>
          <p:cNvSpPr/>
          <p:nvPr/>
        </p:nvSpPr>
        <p:spPr>
          <a:xfrm>
            <a:off x="0" y="285751"/>
            <a:ext cx="6252117" cy="571500"/>
          </a:xfrm>
          <a:prstGeom prst="homePlat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Xu thế lấy phát triển kinh tế làm</a:t>
            </a:r>
            <a:r>
              <a:rPr kumimoji="0" lang="en-US" sz="2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sym typeface="Arial"/>
              </a:rPr>
              <a:t> trung tâm</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3" name="Rectangle: Rounded Corners 12">
            <a:extLst>
              <a:ext uri="{FF2B5EF4-FFF2-40B4-BE49-F238E27FC236}">
                <a16:creationId xmlns:a16="http://schemas.microsoft.com/office/drawing/2014/main" id="{4E3DC8C2-3B80-FAE5-785A-0E3618E7CCFF}"/>
              </a:ext>
            </a:extLst>
          </p:cNvPr>
          <p:cNvSpPr/>
          <p:nvPr/>
        </p:nvSpPr>
        <p:spPr>
          <a:xfrm>
            <a:off x="390292" y="1830737"/>
            <a:ext cx="3956823" cy="941917"/>
          </a:xfrm>
          <a:prstGeom prst="roundRect">
            <a:avLst>
              <a:gd name="adj" fmla="val 10901"/>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sym typeface="Arial"/>
              </a:rPr>
              <a:t>Là</a:t>
            </a:r>
            <a:r>
              <a:rPr kumimoji="0" lang="en-US" sz="2000" b="0" i="0" u="none" strike="noStrike" kern="0" cap="none" spc="0" normalizeH="0" noProof="0">
                <a:ln>
                  <a:noFill/>
                </a:ln>
                <a:solidFill>
                  <a:srgbClr val="000000"/>
                </a:solidFill>
                <a:effectLst/>
                <a:uLnTx/>
                <a:uFillTx/>
                <a:latin typeface="Arial" panose="020B0604020202020204" pitchFamily="34" charset="0"/>
                <a:ea typeface="Calibri" panose="020F0502020204030204" pitchFamily="34" charset="0"/>
                <a:cs typeface="+mn-cs"/>
                <a:sym typeface="Arial"/>
              </a:rPr>
              <a:t> nhân tố quyết định sức mạnh tổng hợp của từng quốc gia.</a:t>
            </a:r>
            <a:endParaRPr kumimoji="0" lang="en-US" sz="1600" b="0" i="0" u="none" strike="noStrike" kern="0" cap="none" spc="0" normalizeH="0" baseline="0" noProof="0">
              <a:ln>
                <a:noFill/>
              </a:ln>
              <a:solidFill>
                <a:srgbClr val="DED9CC"/>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id="{98D43437-2CCA-02C4-8F75-BDB1C1C6CA5C}"/>
              </a:ext>
            </a:extLst>
          </p:cNvPr>
          <p:cNvSpPr/>
          <p:nvPr/>
        </p:nvSpPr>
        <p:spPr>
          <a:xfrm>
            <a:off x="390293" y="2915780"/>
            <a:ext cx="3956822" cy="941917"/>
          </a:xfrm>
          <a:prstGeom prst="roundRect">
            <a:avLst>
              <a:gd name="adj" fmla="val 10901"/>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a:solidFill>
                  <a:srgbClr val="000000"/>
                </a:solidFill>
                <a:latin typeface="Arial" panose="020B0604020202020204" pitchFamily="34" charset="0"/>
                <a:ea typeface="Calibri" panose="020F0502020204030204" pitchFamily="34" charset="0"/>
              </a:rPr>
              <a:t>Đóng vai trò trung tâm trong quan hệ quốc tế.</a:t>
            </a:r>
            <a:endParaRPr kumimoji="0" lang="en-US" sz="1600" b="0" i="0" u="none" strike="noStrike" kern="0" cap="none" spc="0" normalizeH="0" baseline="0" noProof="0">
              <a:ln>
                <a:noFill/>
              </a:ln>
              <a:solidFill>
                <a:srgbClr val="DED9CC"/>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483B7399-F06E-21A3-9EF3-0EC501AD15E5}"/>
              </a:ext>
            </a:extLst>
          </p:cNvPr>
          <p:cNvGrpSpPr/>
          <p:nvPr/>
        </p:nvGrpSpPr>
        <p:grpSpPr>
          <a:xfrm>
            <a:off x="4613722" y="1057307"/>
            <a:ext cx="4139986" cy="3927715"/>
            <a:chOff x="4572000" y="1468670"/>
            <a:chExt cx="4139986" cy="3927715"/>
          </a:xfrm>
        </p:grpSpPr>
        <p:pic>
          <p:nvPicPr>
            <p:cNvPr id="3" name="Picture 2" descr="A traffic light on a busy street&#10;&#10;Description automatically generated">
              <a:extLst>
                <a:ext uri="{FF2B5EF4-FFF2-40B4-BE49-F238E27FC236}">
                  <a16:creationId xmlns:a16="http://schemas.microsoft.com/office/drawing/2014/main" id="{F13D76FC-B2EB-F391-A03F-E8F7694B520D}"/>
                </a:ext>
              </a:extLst>
            </p:cNvPr>
            <p:cNvPicPr>
              <a:picLocks noChangeAspect="1"/>
            </p:cNvPicPr>
            <p:nvPr/>
          </p:nvPicPr>
          <p:blipFill>
            <a:blip r:embed="rId3"/>
            <a:stretch>
              <a:fillRect/>
            </a:stretch>
          </p:blipFill>
          <p:spPr>
            <a:xfrm>
              <a:off x="4572000" y="1468670"/>
              <a:ext cx="4139986" cy="3104989"/>
            </a:xfrm>
            <a:prstGeom prst="rect">
              <a:avLst/>
            </a:prstGeom>
          </p:spPr>
        </p:pic>
        <p:sp>
          <p:nvSpPr>
            <p:cNvPr id="5" name="TextBox 4">
              <a:extLst>
                <a:ext uri="{FF2B5EF4-FFF2-40B4-BE49-F238E27FC236}">
                  <a16:creationId xmlns:a16="http://schemas.microsoft.com/office/drawing/2014/main" id="{80E8BF43-01F4-7473-B4DD-704E2763E7F0}"/>
                </a:ext>
              </a:extLst>
            </p:cNvPr>
            <p:cNvSpPr txBox="1"/>
            <p:nvPr/>
          </p:nvSpPr>
          <p:spPr>
            <a:xfrm>
              <a:off x="4895896" y="4573659"/>
              <a:ext cx="3411249" cy="82272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100" b="0" i="0" u="none" strike="noStrike" kern="0" cap="none" spc="0" normalizeH="0" baseline="0" noProof="0">
                  <a:ln>
                    <a:noFill/>
                  </a:ln>
                  <a:solidFill>
                    <a:srgbClr val="000000"/>
                  </a:solidFill>
                  <a:effectLst/>
                  <a:uLnTx/>
                  <a:uFillTx/>
                  <a:latin typeface="Arial"/>
                  <a:cs typeface="Arial"/>
                  <a:sym typeface="Arial"/>
                </a:rPr>
                <a:t>Sự đổi mới đô thị đã dẫn đến việc định tuyến Xa lộ Liên tiểu bang 81 đi qua giữa Phường 15 của Syracuse</a:t>
              </a:r>
              <a:r>
                <a:rPr kumimoji="0" lang="en-US" sz="1100" b="0" i="0" u="none" strike="noStrike" kern="0" cap="none" spc="0" normalizeH="0" baseline="0" noProof="0">
                  <a:ln>
                    <a:noFill/>
                  </a:ln>
                  <a:solidFill>
                    <a:srgbClr val="000000"/>
                  </a:solidFill>
                  <a:effectLst/>
                  <a:uLnTx/>
                  <a:uFillTx/>
                  <a:latin typeface="Arial"/>
                  <a:cs typeface="Arial"/>
                  <a:sym typeface="Arial"/>
                </a:rPr>
                <a:t>, Hoa Kỳ</a:t>
              </a:r>
              <a:r>
                <a:rPr kumimoji="0" lang="vi-VN" sz="1100" b="0" i="0" u="none" strike="noStrike" kern="0" cap="none" spc="0" normalizeH="0" baseline="0" noProof="0">
                  <a:ln>
                    <a:noFill/>
                  </a:ln>
                  <a:solidFill>
                    <a:srgbClr val="000000"/>
                  </a:solidFill>
                  <a:effectLst/>
                  <a:uLnTx/>
                  <a:uFillTx/>
                  <a:latin typeface="Arial"/>
                  <a:cs typeface="Arial"/>
                  <a:sym typeface="Arial"/>
                </a:rPr>
                <a:t> vào những năm 1960.</a:t>
              </a:r>
              <a:endParaRPr kumimoji="0" lang="en-US" sz="11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748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67"/>
        <p:cNvGrpSpPr/>
        <p:nvPr/>
      </p:nvGrpSpPr>
      <p:grpSpPr>
        <a:xfrm>
          <a:off x="0" y="0"/>
          <a:ext cx="0" cy="0"/>
          <a:chOff x="0" y="0"/>
          <a:chExt cx="0" cy="0"/>
        </a:xfrm>
      </p:grpSpPr>
      <p:sp>
        <p:nvSpPr>
          <p:cNvPr id="12" name="Arrow: Pentagon 5">
            <a:extLst>
              <a:ext uri="{FF2B5EF4-FFF2-40B4-BE49-F238E27FC236}">
                <a16:creationId xmlns:a16="http://schemas.microsoft.com/office/drawing/2014/main" id="{20ECA928-A528-A6BA-1A12-0385EFB4B482}"/>
              </a:ext>
            </a:extLst>
          </p:cNvPr>
          <p:cNvSpPr/>
          <p:nvPr/>
        </p:nvSpPr>
        <p:spPr>
          <a:xfrm>
            <a:off x="0" y="285751"/>
            <a:ext cx="6958361" cy="571500"/>
          </a:xfrm>
          <a:prstGeom prst="homePlat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Xu thế đối thoại, hợp tác trong quan hệ quốc tế</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3" name="Rectangle: Rounded Corners 12">
            <a:extLst>
              <a:ext uri="{FF2B5EF4-FFF2-40B4-BE49-F238E27FC236}">
                <a16:creationId xmlns:a16="http://schemas.microsoft.com/office/drawing/2014/main" id="{4E3DC8C2-3B80-FAE5-785A-0E3618E7CCFF}"/>
              </a:ext>
            </a:extLst>
          </p:cNvPr>
          <p:cNvSpPr/>
          <p:nvPr/>
        </p:nvSpPr>
        <p:spPr>
          <a:xfrm>
            <a:off x="262270" y="1435914"/>
            <a:ext cx="3090531" cy="1000435"/>
          </a:xfrm>
          <a:prstGeom prst="roundRect">
            <a:avLst>
              <a:gd name="adj" fmla="val 7618"/>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000">
                <a:solidFill>
                  <a:srgbClr val="000000"/>
                </a:solidFill>
                <a:latin typeface="Arial"/>
                <a:ea typeface="Calibri" panose="020F0502020204030204" pitchFamily="34" charset="0"/>
              </a:rPr>
              <a:t>Tăng cường đối thoại.</a:t>
            </a:r>
          </a:p>
        </p:txBody>
      </p:sp>
      <p:sp>
        <p:nvSpPr>
          <p:cNvPr id="14" name="Rectangle: Rounded Corners 13">
            <a:extLst>
              <a:ext uri="{FF2B5EF4-FFF2-40B4-BE49-F238E27FC236}">
                <a16:creationId xmlns:a16="http://schemas.microsoft.com/office/drawing/2014/main" id="{98D43437-2CCA-02C4-8F75-BDB1C1C6CA5C}"/>
              </a:ext>
            </a:extLst>
          </p:cNvPr>
          <p:cNvSpPr/>
          <p:nvPr/>
        </p:nvSpPr>
        <p:spPr>
          <a:xfrm>
            <a:off x="262271" y="2603075"/>
            <a:ext cx="3090532" cy="1936209"/>
          </a:xfrm>
          <a:prstGeom prst="roundRect">
            <a:avLst>
              <a:gd name="adj" fmla="val 5345"/>
            </a:avLst>
          </a:prstGeom>
          <a:solidFill>
            <a:schemeClr val="accent2"/>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000000"/>
                </a:solidFill>
                <a:latin typeface="Arial"/>
                <a:ea typeface="Calibri" panose="020F0502020204030204" pitchFamily="34" charset="0"/>
              </a:rPr>
              <a:t>Giải quyết bất đồng, mâu thuẫn bằng thương lượng hòa bình, hợp tác cùng có lợi.</a:t>
            </a:r>
          </a:p>
        </p:txBody>
      </p:sp>
      <p:grpSp>
        <p:nvGrpSpPr>
          <p:cNvPr id="10" name="Group 9">
            <a:extLst>
              <a:ext uri="{FF2B5EF4-FFF2-40B4-BE49-F238E27FC236}">
                <a16:creationId xmlns:a16="http://schemas.microsoft.com/office/drawing/2014/main" id="{B7632632-5C56-217F-C7EA-D1522FD42641}"/>
              </a:ext>
            </a:extLst>
          </p:cNvPr>
          <p:cNvGrpSpPr/>
          <p:nvPr/>
        </p:nvGrpSpPr>
        <p:grpSpPr>
          <a:xfrm>
            <a:off x="3649247" y="1020065"/>
            <a:ext cx="5232483" cy="3987365"/>
            <a:chOff x="3684172" y="1197485"/>
            <a:chExt cx="5232483" cy="3987365"/>
          </a:xfrm>
        </p:grpSpPr>
        <p:pic>
          <p:nvPicPr>
            <p:cNvPr id="7" name="Picture 6" descr="A group of men standing at a podium&#10;&#10;Description automatically generated">
              <a:extLst>
                <a:ext uri="{FF2B5EF4-FFF2-40B4-BE49-F238E27FC236}">
                  <a16:creationId xmlns:a16="http://schemas.microsoft.com/office/drawing/2014/main" id="{84C82228-E061-4717-B08C-DC5F5B40ACD9}"/>
                </a:ext>
              </a:extLst>
            </p:cNvPr>
            <p:cNvPicPr>
              <a:picLocks noChangeAspect="1"/>
            </p:cNvPicPr>
            <p:nvPr/>
          </p:nvPicPr>
          <p:blipFill>
            <a:blip r:embed="rId3"/>
            <a:stretch>
              <a:fillRect/>
            </a:stretch>
          </p:blipFill>
          <p:spPr>
            <a:xfrm>
              <a:off x="3684172" y="1197485"/>
              <a:ext cx="5232483" cy="3418555"/>
            </a:xfrm>
            <a:prstGeom prst="rect">
              <a:avLst/>
            </a:prstGeom>
          </p:spPr>
        </p:pic>
        <p:sp>
          <p:nvSpPr>
            <p:cNvPr id="9" name="TextBox 8">
              <a:extLst>
                <a:ext uri="{FF2B5EF4-FFF2-40B4-BE49-F238E27FC236}">
                  <a16:creationId xmlns:a16="http://schemas.microsoft.com/office/drawing/2014/main" id="{15B14592-8A43-E37E-3A19-AFFA5C8377AD}"/>
                </a:ext>
              </a:extLst>
            </p:cNvPr>
            <p:cNvSpPr txBox="1"/>
            <p:nvPr/>
          </p:nvSpPr>
          <p:spPr>
            <a:xfrm>
              <a:off x="4151483" y="4616040"/>
              <a:ext cx="4363844" cy="56881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100" b="0" i="0" u="none" strike="noStrike" kern="0" cap="none" spc="0" normalizeH="0" baseline="0" noProof="0">
                  <a:ln>
                    <a:noFill/>
                  </a:ln>
                  <a:solidFill>
                    <a:srgbClr val="000000"/>
                  </a:solidFill>
                  <a:effectLst/>
                  <a:uLnTx/>
                  <a:uFillTx/>
                  <a:latin typeface="Arial"/>
                  <a:cs typeface="Arial"/>
                  <a:sym typeface="Arial"/>
                </a:rPr>
                <a:t>11/7/1995 (giờ Mỹ), Tổng thống Hoa Kỳ William Jefferson Clinton tuyên bố bình thường hóa quan hệ ngoại giao với Việt Nam.</a:t>
              </a:r>
              <a:endParaRPr kumimoji="0" lang="en-US" sz="11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9467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67"/>
        <p:cNvGrpSpPr/>
        <p:nvPr/>
      </p:nvGrpSpPr>
      <p:grpSpPr>
        <a:xfrm>
          <a:off x="0" y="0"/>
          <a:ext cx="0" cy="0"/>
          <a:chOff x="0" y="0"/>
          <a:chExt cx="0" cy="0"/>
        </a:xfrm>
      </p:grpSpPr>
      <p:sp>
        <p:nvSpPr>
          <p:cNvPr id="12" name="Arrow: Pentagon 5">
            <a:extLst>
              <a:ext uri="{FF2B5EF4-FFF2-40B4-BE49-F238E27FC236}">
                <a16:creationId xmlns:a16="http://schemas.microsoft.com/office/drawing/2014/main" id="{20ECA928-A528-A6BA-1A12-0385EFB4B482}"/>
              </a:ext>
            </a:extLst>
          </p:cNvPr>
          <p:cNvSpPr/>
          <p:nvPr/>
        </p:nvSpPr>
        <p:spPr>
          <a:xfrm>
            <a:off x="0" y="285751"/>
            <a:ext cx="3717073" cy="571500"/>
          </a:xfrm>
          <a:prstGeom prst="homePlat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Xu thế toàn cầu hoá</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a:extLst>
              <a:ext uri="{FF2B5EF4-FFF2-40B4-BE49-F238E27FC236}">
                <a16:creationId xmlns:a16="http://schemas.microsoft.com/office/drawing/2014/main" id="{499DD393-A558-5B13-6064-FED399A4D7B5}"/>
              </a:ext>
            </a:extLst>
          </p:cNvPr>
          <p:cNvSpPr/>
          <p:nvPr/>
        </p:nvSpPr>
        <p:spPr>
          <a:xfrm>
            <a:off x="208160" y="1025910"/>
            <a:ext cx="869796" cy="2416098"/>
          </a:xfrm>
          <a:prstGeom prst="rect">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mn-ea"/>
                <a:cs typeface="+mn-cs"/>
                <a:sym typeface="Arial"/>
              </a:rPr>
              <a:t>Khái niệm</a:t>
            </a:r>
          </a:p>
        </p:txBody>
      </p:sp>
      <p:sp>
        <p:nvSpPr>
          <p:cNvPr id="4" name="Rectangle 3">
            <a:extLst>
              <a:ext uri="{FF2B5EF4-FFF2-40B4-BE49-F238E27FC236}">
                <a16:creationId xmlns:a16="http://schemas.microsoft.com/office/drawing/2014/main" id="{393F68A1-C2B8-556A-00F0-1FC5F4484F31}"/>
              </a:ext>
            </a:extLst>
          </p:cNvPr>
          <p:cNvSpPr/>
          <p:nvPr/>
        </p:nvSpPr>
        <p:spPr>
          <a:xfrm>
            <a:off x="208160" y="3579073"/>
            <a:ext cx="869796" cy="1382751"/>
          </a:xfrm>
          <a:prstGeom prst="rect">
            <a:avLst/>
          </a:prstGeom>
          <a:solidFill>
            <a:schemeClr val="bg1">
              <a:lumMod val="25000"/>
            </a:schemeClr>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mn-ea"/>
                <a:cs typeface="+mn-cs"/>
                <a:sym typeface="Arial"/>
              </a:rPr>
              <a:t>Biểu hiện</a:t>
            </a:r>
          </a:p>
        </p:txBody>
      </p:sp>
      <p:sp>
        <p:nvSpPr>
          <p:cNvPr id="7" name="Rectangle 6">
            <a:extLst>
              <a:ext uri="{FF2B5EF4-FFF2-40B4-BE49-F238E27FC236}">
                <a16:creationId xmlns:a16="http://schemas.microsoft.com/office/drawing/2014/main" id="{2879E820-B778-5EEB-6CF1-ACF8DB1B2DB2}"/>
              </a:ext>
            </a:extLst>
          </p:cNvPr>
          <p:cNvSpPr/>
          <p:nvPr/>
        </p:nvSpPr>
        <p:spPr>
          <a:xfrm>
            <a:off x="1204337" y="1025911"/>
            <a:ext cx="2111297" cy="1382751"/>
          </a:xfrm>
          <a:prstGeom prst="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Toàn cầu hóa</a:t>
            </a:r>
          </a:p>
        </p:txBody>
      </p:sp>
      <p:sp>
        <p:nvSpPr>
          <p:cNvPr id="8" name="Rectangle 7">
            <a:extLst>
              <a:ext uri="{FF2B5EF4-FFF2-40B4-BE49-F238E27FC236}">
                <a16:creationId xmlns:a16="http://schemas.microsoft.com/office/drawing/2014/main" id="{0D84AB14-4032-5493-E021-123577CB4876}"/>
              </a:ext>
            </a:extLst>
          </p:cNvPr>
          <p:cNvSpPr/>
          <p:nvPr/>
        </p:nvSpPr>
        <p:spPr>
          <a:xfrm>
            <a:off x="1204336" y="2498336"/>
            <a:ext cx="2111297" cy="943672"/>
          </a:xfrm>
          <a:prstGeom prst="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Toàn cầu hóa và hội nhập quốc tế</a:t>
            </a:r>
          </a:p>
        </p:txBody>
      </p:sp>
      <p:sp>
        <p:nvSpPr>
          <p:cNvPr id="9" name="Rectangle 8">
            <a:extLst>
              <a:ext uri="{FF2B5EF4-FFF2-40B4-BE49-F238E27FC236}">
                <a16:creationId xmlns:a16="http://schemas.microsoft.com/office/drawing/2014/main" id="{639E1FBA-41C9-571A-937F-8DA0CFAA4059}"/>
              </a:ext>
            </a:extLst>
          </p:cNvPr>
          <p:cNvSpPr/>
          <p:nvPr/>
        </p:nvSpPr>
        <p:spPr>
          <a:xfrm>
            <a:off x="3442013" y="1025910"/>
            <a:ext cx="5501265" cy="1382751"/>
          </a:xfrm>
          <a:prstGeom prst="rect">
            <a:avLst/>
          </a:prstGeom>
          <a:solidFill>
            <a:schemeClr val="accent5"/>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là quá trình gia tăng mạnh mẽ mối liên hệ, sự phụ thuộc, tác động lẫn nhau giữa các quốc gia, dân tộc, khu vực trên phạm vi toàn cầu. </a:t>
            </a:r>
          </a:p>
        </p:txBody>
      </p:sp>
      <p:sp>
        <p:nvSpPr>
          <p:cNvPr id="10" name="Rectangle 9">
            <a:extLst>
              <a:ext uri="{FF2B5EF4-FFF2-40B4-BE49-F238E27FC236}">
                <a16:creationId xmlns:a16="http://schemas.microsoft.com/office/drawing/2014/main" id="{C88F0AF7-30BA-E472-866A-8576626D571B}"/>
              </a:ext>
            </a:extLst>
          </p:cNvPr>
          <p:cNvSpPr/>
          <p:nvPr/>
        </p:nvSpPr>
        <p:spPr>
          <a:xfrm>
            <a:off x="3442013" y="2498336"/>
            <a:ext cx="5501265" cy="943672"/>
          </a:xfrm>
          <a:prstGeom prst="rect">
            <a:avLst/>
          </a:prstGeom>
          <a:solidFill>
            <a:schemeClr val="accent5"/>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là đòi hỏi khách quan, nhu cầu nội tại trong tiến trình phát triển kinh tế của các quốc gia. </a:t>
            </a:r>
          </a:p>
        </p:txBody>
      </p:sp>
      <p:sp>
        <p:nvSpPr>
          <p:cNvPr id="11" name="Rectangle 10">
            <a:extLst>
              <a:ext uri="{FF2B5EF4-FFF2-40B4-BE49-F238E27FC236}">
                <a16:creationId xmlns:a16="http://schemas.microsoft.com/office/drawing/2014/main" id="{07C5311D-9578-13E4-1F71-43487CF64497}"/>
              </a:ext>
            </a:extLst>
          </p:cNvPr>
          <p:cNvSpPr/>
          <p:nvPr/>
        </p:nvSpPr>
        <p:spPr>
          <a:xfrm>
            <a:off x="1204335" y="3579072"/>
            <a:ext cx="7738943" cy="1382751"/>
          </a:xfrm>
          <a:prstGeom prst="rect">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lgn="just">
              <a:lnSpc>
                <a:spcPct val="150000"/>
              </a:lnSpc>
              <a:buFont typeface="Arial" panose="020B0604020202020204" pitchFamily="34" charset="0"/>
              <a:buChar char="•"/>
            </a:pPr>
            <a:r>
              <a:rPr lang="vi-VN" sz="2000">
                <a:solidFill>
                  <a:srgbClr val="000000"/>
                </a:solidFill>
              </a:rPr>
              <a:t>Sự phát triển của thương mại quốc tế.</a:t>
            </a:r>
          </a:p>
          <a:p>
            <a:pPr marL="285750" lvl="0" indent="-285750" algn="just">
              <a:lnSpc>
                <a:spcPct val="150000"/>
              </a:lnSpc>
              <a:buFont typeface="Arial" panose="020B0604020202020204" pitchFamily="34" charset="0"/>
              <a:buChar char="•"/>
            </a:pPr>
            <a:r>
              <a:rPr lang="vi-VN" sz="2000">
                <a:solidFill>
                  <a:srgbClr val="000000"/>
                </a:solidFill>
              </a:rPr>
              <a:t>Sự mở rộng của các công ty xuyên quốc gia.</a:t>
            </a:r>
          </a:p>
          <a:p>
            <a:pPr marL="285750" lvl="0" indent="-285750" algn="just">
              <a:lnSpc>
                <a:spcPct val="150000"/>
              </a:lnSpc>
              <a:buFont typeface="Arial" panose="020B0604020202020204" pitchFamily="34" charset="0"/>
              <a:buChar char="•"/>
            </a:pPr>
            <a:r>
              <a:rPr lang="vi-VN" sz="2000">
                <a:solidFill>
                  <a:srgbClr val="000000"/>
                </a:solidFill>
              </a:rPr>
              <a:t>Sự ra đời của các tổ chức liên kết thương mại, tài chính quốc tế.</a:t>
            </a:r>
          </a:p>
        </p:txBody>
      </p:sp>
    </p:spTree>
    <p:extLst>
      <p:ext uri="{BB962C8B-B14F-4D97-AF65-F5344CB8AC3E}">
        <p14:creationId xmlns:p14="http://schemas.microsoft.com/office/powerpoint/2010/main" val="118220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Horizontal)">
                                      <p:cBhvr>
                                        <p:cTn id="43" dur="500"/>
                                        <p:tgtEl>
                                          <p:spTgt spid="4"/>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4" grpId="0" animBg="1"/>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315"/>
        <p:cNvGrpSpPr/>
        <p:nvPr/>
      </p:nvGrpSpPr>
      <p:grpSpPr>
        <a:xfrm>
          <a:off x="0" y="0"/>
          <a:ext cx="0" cy="0"/>
          <a:chOff x="0" y="0"/>
          <a:chExt cx="0" cy="0"/>
        </a:xfrm>
      </p:grpSpPr>
      <p:grpSp>
        <p:nvGrpSpPr>
          <p:cNvPr id="24" name="Group 23">
            <a:extLst>
              <a:ext uri="{FF2B5EF4-FFF2-40B4-BE49-F238E27FC236}">
                <a16:creationId xmlns:a16="http://schemas.microsoft.com/office/drawing/2014/main" id="{60360BC7-A44C-CC0B-3D06-0A7A90E5D91C}"/>
              </a:ext>
            </a:extLst>
          </p:cNvPr>
          <p:cNvGrpSpPr/>
          <p:nvPr/>
        </p:nvGrpSpPr>
        <p:grpSpPr>
          <a:xfrm>
            <a:off x="201930" y="190858"/>
            <a:ext cx="4210050" cy="3184516"/>
            <a:chOff x="201930" y="190858"/>
            <a:chExt cx="4210050" cy="3184516"/>
          </a:xfrm>
        </p:grpSpPr>
        <p:pic>
          <p:nvPicPr>
            <p:cNvPr id="21" name="Picture 20">
              <a:extLst>
                <a:ext uri="{FF2B5EF4-FFF2-40B4-BE49-F238E27FC236}">
                  <a16:creationId xmlns:a16="http://schemas.microsoft.com/office/drawing/2014/main" id="{19EFD6AD-C9D7-599A-B0E3-ABB2C5696B04}"/>
                </a:ext>
              </a:extLst>
            </p:cNvPr>
            <p:cNvPicPr>
              <a:picLocks noChangeAspect="1"/>
            </p:cNvPicPr>
            <p:nvPr/>
          </p:nvPicPr>
          <p:blipFill>
            <a:blip r:embed="rId3"/>
            <a:srcRect/>
            <a:stretch/>
          </p:blipFill>
          <p:spPr>
            <a:xfrm>
              <a:off x="201930" y="190858"/>
              <a:ext cx="4210050" cy="2806700"/>
            </a:xfrm>
            <a:prstGeom prst="rect">
              <a:avLst/>
            </a:prstGeom>
          </p:spPr>
        </p:pic>
        <p:sp>
          <p:nvSpPr>
            <p:cNvPr id="23" name="TextBox 22">
              <a:extLst>
                <a:ext uri="{FF2B5EF4-FFF2-40B4-BE49-F238E27FC236}">
                  <a16:creationId xmlns:a16="http://schemas.microsoft.com/office/drawing/2014/main" id="{7BD23DCD-1DB4-1755-63BD-AB5DC7B9C7DA}"/>
                </a:ext>
              </a:extLst>
            </p:cNvPr>
            <p:cNvSpPr txBox="1"/>
            <p:nvPr/>
          </p:nvSpPr>
          <p:spPr>
            <a:xfrm>
              <a:off x="615315" y="2999822"/>
              <a:ext cx="3383280" cy="3755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Một số công ty xuyên quốc gia</a:t>
              </a:r>
            </a:p>
          </p:txBody>
        </p:sp>
      </p:grpSp>
      <p:grpSp>
        <p:nvGrpSpPr>
          <p:cNvPr id="26" name="Group 25">
            <a:extLst>
              <a:ext uri="{FF2B5EF4-FFF2-40B4-BE49-F238E27FC236}">
                <a16:creationId xmlns:a16="http://schemas.microsoft.com/office/drawing/2014/main" id="{86818E2F-6F07-8779-C920-81726C97ADAD}"/>
              </a:ext>
            </a:extLst>
          </p:cNvPr>
          <p:cNvGrpSpPr/>
          <p:nvPr/>
        </p:nvGrpSpPr>
        <p:grpSpPr>
          <a:xfrm>
            <a:off x="4732020" y="2125134"/>
            <a:ext cx="4210050" cy="2901976"/>
            <a:chOff x="201930" y="755206"/>
            <a:chExt cx="4210050" cy="2901976"/>
          </a:xfrm>
        </p:grpSpPr>
        <p:pic>
          <p:nvPicPr>
            <p:cNvPr id="27" name="Picture 26">
              <a:extLst>
                <a:ext uri="{FF2B5EF4-FFF2-40B4-BE49-F238E27FC236}">
                  <a16:creationId xmlns:a16="http://schemas.microsoft.com/office/drawing/2014/main" id="{3B0ECC1D-1FEE-4F77-2465-4E37FF2D8408}"/>
                </a:ext>
              </a:extLst>
            </p:cNvPr>
            <p:cNvPicPr>
              <a:picLocks noChangeAspect="1"/>
            </p:cNvPicPr>
            <p:nvPr/>
          </p:nvPicPr>
          <p:blipFill>
            <a:blip r:embed="rId4"/>
            <a:srcRect/>
            <a:stretch/>
          </p:blipFill>
          <p:spPr>
            <a:xfrm>
              <a:off x="201930" y="755206"/>
              <a:ext cx="4210050" cy="2203259"/>
            </a:xfrm>
            <a:prstGeom prst="rect">
              <a:avLst/>
            </a:prstGeom>
          </p:spPr>
        </p:pic>
        <p:sp>
          <p:nvSpPr>
            <p:cNvPr id="28" name="TextBox 27">
              <a:extLst>
                <a:ext uri="{FF2B5EF4-FFF2-40B4-BE49-F238E27FC236}">
                  <a16:creationId xmlns:a16="http://schemas.microsoft.com/office/drawing/2014/main" id="{B1C189A1-B89D-F363-EE0D-995766BDE146}"/>
                </a:ext>
              </a:extLst>
            </p:cNvPr>
            <p:cNvSpPr txBox="1"/>
            <p:nvPr/>
          </p:nvSpPr>
          <p:spPr>
            <a:xfrm>
              <a:off x="408623" y="2958465"/>
              <a:ext cx="3796667"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Sự phát triển của các sàn thương mại điện tử trên toàn thế giới.</a:t>
              </a:r>
              <a:endParaRPr kumimoji="0" lang="vi-VN"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5074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44"/>
        <p:cNvGrpSpPr/>
        <p:nvPr/>
      </p:nvGrpSpPr>
      <p:grpSpPr>
        <a:xfrm>
          <a:off x="0" y="0"/>
          <a:ext cx="0" cy="0"/>
          <a:chOff x="0" y="0"/>
          <a:chExt cx="0" cy="0"/>
        </a:xfrm>
      </p:grpSpPr>
      <p:grpSp>
        <p:nvGrpSpPr>
          <p:cNvPr id="30" name="Group 29">
            <a:extLst>
              <a:ext uri="{FF2B5EF4-FFF2-40B4-BE49-F238E27FC236}">
                <a16:creationId xmlns:a16="http://schemas.microsoft.com/office/drawing/2014/main" id="{EDEE726A-A4A7-C03E-3857-3B6500AD0A9B}"/>
              </a:ext>
            </a:extLst>
          </p:cNvPr>
          <p:cNvGrpSpPr/>
          <p:nvPr/>
        </p:nvGrpSpPr>
        <p:grpSpPr>
          <a:xfrm>
            <a:off x="3272950" y="158133"/>
            <a:ext cx="2598099" cy="810850"/>
            <a:chOff x="3132141" y="234333"/>
            <a:chExt cx="2598099" cy="810850"/>
          </a:xfrm>
        </p:grpSpPr>
        <p:sp>
          <p:nvSpPr>
            <p:cNvPr id="29" name="Rectangle: Rounded Corners 28">
              <a:extLst>
                <a:ext uri="{FF2B5EF4-FFF2-40B4-BE49-F238E27FC236}">
                  <a16:creationId xmlns:a16="http://schemas.microsoft.com/office/drawing/2014/main" id="{4C294217-306C-2E4C-8F11-B1F171DED4E4}"/>
                </a:ext>
              </a:extLst>
            </p:cNvPr>
            <p:cNvSpPr/>
            <p:nvPr/>
          </p:nvSpPr>
          <p:spPr>
            <a:xfrm>
              <a:off x="3406140" y="351763"/>
              <a:ext cx="2324100" cy="693420"/>
            </a:xfrm>
            <a:prstGeom prst="round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mn-ea"/>
                  <a:cs typeface="+mn-cs"/>
                  <a:sym typeface="Arial"/>
                </a:rPr>
                <a:t>Mở rộng</a:t>
              </a:r>
            </a:p>
          </p:txBody>
        </p:sp>
        <p:sp>
          <p:nvSpPr>
            <p:cNvPr id="28" name="Freeform 23">
              <a:extLst>
                <a:ext uri="{FF2B5EF4-FFF2-40B4-BE49-F238E27FC236}">
                  <a16:creationId xmlns:a16="http://schemas.microsoft.com/office/drawing/2014/main" id="{A58175E2-EDAC-C1E8-661D-94F3087689EE}"/>
                </a:ext>
              </a:extLst>
            </p:cNvPr>
            <p:cNvSpPr/>
            <p:nvPr/>
          </p:nvSpPr>
          <p:spPr>
            <a:xfrm>
              <a:off x="3132141" y="234333"/>
              <a:ext cx="595758" cy="810850"/>
            </a:xfrm>
            <a:custGeom>
              <a:avLst/>
              <a:gdLst/>
              <a:ahLst/>
              <a:cxnLst/>
              <a:rect l="l" t="t" r="r" b="b"/>
              <a:pathLst>
                <a:path w="1838171" h="2512306">
                  <a:moveTo>
                    <a:pt x="0" y="0"/>
                  </a:moveTo>
                  <a:lnTo>
                    <a:pt x="1838170" y="0"/>
                  </a:lnTo>
                  <a:lnTo>
                    <a:pt x="1838170" y="2512306"/>
                  </a:lnTo>
                  <a:lnTo>
                    <a:pt x="0" y="25123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TextBox 30">
            <a:extLst>
              <a:ext uri="{FF2B5EF4-FFF2-40B4-BE49-F238E27FC236}">
                <a16:creationId xmlns:a16="http://schemas.microsoft.com/office/drawing/2014/main" id="{469EE173-46C6-E4C1-0BD5-29758FC7A5F9}"/>
              </a:ext>
            </a:extLst>
          </p:cNvPr>
          <p:cNvSpPr txBox="1"/>
          <p:nvPr/>
        </p:nvSpPr>
        <p:spPr>
          <a:xfrm>
            <a:off x="253449" y="1274394"/>
            <a:ext cx="3672840" cy="336502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Từ năm 1986, Việt Nam bắt đầu công cuộc Đổi mới, xây dựng nền kinh tế thị trường định hướng XHCN, được sắp xếp trong nhóm những nền kinh tế có tốc độ tăng trưởng cao nhất thế giới, đồng thời gắn kết phát triển kinh tế với tiến độ và công bằng xã hội.</a:t>
            </a:r>
          </a:p>
        </p:txBody>
      </p:sp>
      <p:grpSp>
        <p:nvGrpSpPr>
          <p:cNvPr id="324" name="Group 323">
            <a:extLst>
              <a:ext uri="{FF2B5EF4-FFF2-40B4-BE49-F238E27FC236}">
                <a16:creationId xmlns:a16="http://schemas.microsoft.com/office/drawing/2014/main" id="{EF8A1AD2-3C41-0A76-0E32-3417AEE2823C}"/>
              </a:ext>
            </a:extLst>
          </p:cNvPr>
          <p:cNvGrpSpPr/>
          <p:nvPr/>
        </p:nvGrpSpPr>
        <p:grpSpPr>
          <a:xfrm>
            <a:off x="4131548" y="1211580"/>
            <a:ext cx="4759003" cy="3777197"/>
            <a:chOff x="4131548" y="1325880"/>
            <a:chExt cx="4759003" cy="3777197"/>
          </a:xfrm>
        </p:grpSpPr>
        <p:pic>
          <p:nvPicPr>
            <p:cNvPr id="321" name="Picture 320" descr="A group of people standing on a stage&#10;&#10;Description automatically generated">
              <a:extLst>
                <a:ext uri="{FF2B5EF4-FFF2-40B4-BE49-F238E27FC236}">
                  <a16:creationId xmlns:a16="http://schemas.microsoft.com/office/drawing/2014/main" id="{16B7926B-C5A2-8D04-1AD9-D7DA67B31CE0}"/>
                </a:ext>
              </a:extLst>
            </p:cNvPr>
            <p:cNvPicPr>
              <a:picLocks noChangeAspect="1"/>
            </p:cNvPicPr>
            <p:nvPr/>
          </p:nvPicPr>
          <p:blipFill>
            <a:blip r:embed="rId5"/>
            <a:stretch>
              <a:fillRect/>
            </a:stretch>
          </p:blipFill>
          <p:spPr>
            <a:xfrm>
              <a:off x="4131548" y="1325880"/>
              <a:ext cx="4759003" cy="3078480"/>
            </a:xfrm>
            <a:prstGeom prst="rect">
              <a:avLst/>
            </a:prstGeom>
          </p:spPr>
        </p:pic>
        <p:sp>
          <p:nvSpPr>
            <p:cNvPr id="323" name="TextBox 322">
              <a:extLst>
                <a:ext uri="{FF2B5EF4-FFF2-40B4-BE49-F238E27FC236}">
                  <a16:creationId xmlns:a16="http://schemas.microsoft.com/office/drawing/2014/main" id="{AA264B00-E00F-995C-84D9-FC2194A28BB3}"/>
                </a:ext>
              </a:extLst>
            </p:cNvPr>
            <p:cNvSpPr txBox="1"/>
            <p:nvPr/>
          </p:nvSpPr>
          <p:spPr>
            <a:xfrm>
              <a:off x="4225049" y="4404360"/>
              <a:ext cx="4572000"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a:cs typeface="Arial"/>
                  <a:sym typeface="Arial"/>
                </a:rPr>
                <a:t>Đại hội đại biểu toàn quốc lần thứ VI</a:t>
              </a:r>
              <a:r>
                <a:rPr kumimoji="0" lang="en-US" sz="1400" b="0" i="0" u="none" strike="noStrike" kern="0" cap="none" spc="0" normalizeH="0" baseline="0" noProof="0">
                  <a:ln>
                    <a:noFill/>
                  </a:ln>
                  <a:solidFill>
                    <a:srgbClr val="000000"/>
                  </a:solidFill>
                  <a:effectLst/>
                  <a:uLnTx/>
                  <a:uFillTx/>
                  <a:latin typeface="Arial"/>
                  <a:cs typeface="Arial"/>
                  <a:sym typeface="Arial"/>
                </a:rPr>
                <a:t> năm 1986</a:t>
              </a:r>
              <a:r>
                <a:rPr kumimoji="0" lang="vi-VN" sz="1400" b="0" i="0" u="none" strike="noStrike" kern="0" cap="none" spc="0" normalizeH="0" baseline="0" noProof="0">
                  <a:ln>
                    <a:noFill/>
                  </a:ln>
                  <a:solidFill>
                    <a:srgbClr val="000000"/>
                  </a:solidFill>
                  <a:effectLst/>
                  <a:uLnTx/>
                  <a:uFillTx/>
                  <a:latin typeface="Arial"/>
                  <a:cs typeface="Arial"/>
                  <a:sym typeface="Arial"/>
                </a:rPr>
                <a:t> của Đảng đã đề ra đường lối đổi mới toàn diện đất nước</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4"/>
                                        </p:tgtEl>
                                        <p:attrNameLst>
                                          <p:attrName>style.visibility</p:attrName>
                                        </p:attrNameLst>
                                      </p:cBhvr>
                                      <p:to>
                                        <p:strVal val="visible"/>
                                      </p:to>
                                    </p:set>
                                    <p:animEffect transition="in" filter="randombar(horizontal)">
                                      <p:cBhvr>
                                        <p:cTn id="12"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67"/>
        <p:cNvGrpSpPr/>
        <p:nvPr/>
      </p:nvGrpSpPr>
      <p:grpSpPr>
        <a:xfrm>
          <a:off x="0" y="0"/>
          <a:ext cx="0" cy="0"/>
          <a:chOff x="0" y="0"/>
          <a:chExt cx="0" cy="0"/>
        </a:xfrm>
      </p:grpSpPr>
      <p:grpSp>
        <p:nvGrpSpPr>
          <p:cNvPr id="8" name="Group 7">
            <a:extLst>
              <a:ext uri="{FF2B5EF4-FFF2-40B4-BE49-F238E27FC236}">
                <a16:creationId xmlns:a16="http://schemas.microsoft.com/office/drawing/2014/main" id="{633049A9-2CE7-BF27-2B7E-8581ED154538}"/>
              </a:ext>
            </a:extLst>
          </p:cNvPr>
          <p:cNvGrpSpPr/>
          <p:nvPr/>
        </p:nvGrpSpPr>
        <p:grpSpPr>
          <a:xfrm>
            <a:off x="213360" y="312420"/>
            <a:ext cx="3025140" cy="678180"/>
            <a:chOff x="213360" y="312420"/>
            <a:chExt cx="3025140" cy="678180"/>
          </a:xfrm>
        </p:grpSpPr>
        <p:sp>
          <p:nvSpPr>
            <p:cNvPr id="7" name="Rectangle: Rounded Corners 6">
              <a:extLst>
                <a:ext uri="{FF2B5EF4-FFF2-40B4-BE49-F238E27FC236}">
                  <a16:creationId xmlns:a16="http://schemas.microsoft.com/office/drawing/2014/main" id="{E1DB2BBB-29D3-9520-F493-EC40CD38ED40}"/>
                </a:ext>
              </a:extLst>
            </p:cNvPr>
            <p:cNvSpPr/>
            <p:nvPr/>
          </p:nvSpPr>
          <p:spPr>
            <a:xfrm>
              <a:off x="929640" y="312420"/>
              <a:ext cx="2308860" cy="6781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0000"/>
                  </a:solidFill>
                  <a:effectLst/>
                  <a:uLnTx/>
                  <a:uFillTx/>
                  <a:latin typeface="Arial"/>
                  <a:ea typeface="+mn-ea"/>
                  <a:cs typeface="+mn-cs"/>
                  <a:sym typeface="Arial"/>
                </a:rPr>
                <a:t>Lưu ý:</a:t>
              </a:r>
            </a:p>
          </p:txBody>
        </p:sp>
        <p:pic>
          <p:nvPicPr>
            <p:cNvPr id="6" name="Picture 19">
              <a:extLst>
                <a:ext uri="{FF2B5EF4-FFF2-40B4-BE49-F238E27FC236}">
                  <a16:creationId xmlns:a16="http://schemas.microsoft.com/office/drawing/2014/main" id="{EF0A1427-E157-1C05-39D0-76E248CA25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3360" y="312420"/>
              <a:ext cx="1200318" cy="678180"/>
            </a:xfrm>
            <a:prstGeom prst="rect">
              <a:avLst/>
            </a:prstGeom>
          </p:spPr>
        </p:pic>
      </p:grpSp>
      <p:sp>
        <p:nvSpPr>
          <p:cNvPr id="12" name="TextBox 11">
            <a:extLst>
              <a:ext uri="{FF2B5EF4-FFF2-40B4-BE49-F238E27FC236}">
                <a16:creationId xmlns:a16="http://schemas.microsoft.com/office/drawing/2014/main" id="{5977FCE9-6EB1-E785-93B5-ADC58CF356BE}"/>
              </a:ext>
            </a:extLst>
          </p:cNvPr>
          <p:cNvSpPr txBox="1"/>
          <p:nvPr/>
        </p:nvSpPr>
        <p:spPr>
          <a:xfrm>
            <a:off x="213360" y="1070109"/>
            <a:ext cx="4838700" cy="3780522"/>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Hoà bình thế giới đã được củng cố, nguy cơ chiến tranh thế giới bị đẩy lùi, nhưng ở một số khu vực trên thế giới vẫn xảy ra xung đột quân sự, nội chiến (mâu thuẫn về sắc tộc, tôn giáo, tranh chấp lãnh thổ,…). </a:t>
            </a: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Những mâu thuẫn, tranh chấp này có căn nguyên từ lịch sử. Việc giải quyết đòi hỏi phải có quá trình và sự hợp tác của các bên liên quan.</a:t>
            </a:r>
          </a:p>
        </p:txBody>
      </p:sp>
      <p:grpSp>
        <p:nvGrpSpPr>
          <p:cNvPr id="17" name="Group 16">
            <a:extLst>
              <a:ext uri="{FF2B5EF4-FFF2-40B4-BE49-F238E27FC236}">
                <a16:creationId xmlns:a16="http://schemas.microsoft.com/office/drawing/2014/main" id="{07645FF2-7DBD-994C-7168-7AFFB79394C8}"/>
              </a:ext>
            </a:extLst>
          </p:cNvPr>
          <p:cNvGrpSpPr/>
          <p:nvPr/>
        </p:nvGrpSpPr>
        <p:grpSpPr>
          <a:xfrm>
            <a:off x="5170417" y="1402080"/>
            <a:ext cx="3760223" cy="2974408"/>
            <a:chOff x="5170417" y="1402080"/>
            <a:chExt cx="3760223" cy="2974408"/>
          </a:xfrm>
        </p:grpSpPr>
        <p:pic>
          <p:nvPicPr>
            <p:cNvPr id="14" name="Picture 13" descr="A two towers on fire&#10;&#10;Description automatically generated">
              <a:extLst>
                <a:ext uri="{FF2B5EF4-FFF2-40B4-BE49-F238E27FC236}">
                  <a16:creationId xmlns:a16="http://schemas.microsoft.com/office/drawing/2014/main" id="{ABA39E4A-06A5-39EC-7EB6-254FB8F75A50}"/>
                </a:ext>
              </a:extLst>
            </p:cNvPr>
            <p:cNvPicPr>
              <a:picLocks noChangeAspect="1"/>
            </p:cNvPicPr>
            <p:nvPr/>
          </p:nvPicPr>
          <p:blipFill>
            <a:blip r:embed="rId5"/>
            <a:stretch>
              <a:fillRect/>
            </a:stretch>
          </p:blipFill>
          <p:spPr>
            <a:xfrm>
              <a:off x="5170417" y="1402080"/>
              <a:ext cx="3760223" cy="2582216"/>
            </a:xfrm>
            <a:prstGeom prst="rect">
              <a:avLst/>
            </a:prstGeom>
          </p:spPr>
        </p:pic>
        <p:sp>
          <p:nvSpPr>
            <p:cNvPr id="16" name="TextBox 15">
              <a:extLst>
                <a:ext uri="{FF2B5EF4-FFF2-40B4-BE49-F238E27FC236}">
                  <a16:creationId xmlns:a16="http://schemas.microsoft.com/office/drawing/2014/main" id="{95DEA5D1-28AC-6F60-1116-9F7836F35A82}"/>
                </a:ext>
              </a:extLst>
            </p:cNvPr>
            <p:cNvSpPr txBox="1"/>
            <p:nvPr/>
          </p:nvSpPr>
          <p:spPr>
            <a:xfrm>
              <a:off x="5385558" y="4007156"/>
              <a:ext cx="33299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Vụ khủng bố ngày 11/9/2001</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0" b="-10000"/>
          </a:stretch>
        </a:blipFill>
        <a:effectLst/>
      </p:bgPr>
    </p:bg>
    <p:spTree>
      <p:nvGrpSpPr>
        <p:cNvPr id="1" name="Shape 374"/>
        <p:cNvGrpSpPr/>
        <p:nvPr/>
      </p:nvGrpSpPr>
      <p:grpSpPr>
        <a:xfrm>
          <a:off x="0" y="0"/>
          <a:ext cx="0" cy="0"/>
          <a:chOff x="0" y="0"/>
          <a:chExt cx="0" cy="0"/>
        </a:xfrm>
      </p:grpSpPr>
      <p:sp>
        <p:nvSpPr>
          <p:cNvPr id="6" name="Rectangle 5">
            <a:extLst>
              <a:ext uri="{FF2B5EF4-FFF2-40B4-BE49-F238E27FC236}">
                <a16:creationId xmlns:a16="http://schemas.microsoft.com/office/drawing/2014/main" id="{90590AC2-9FAB-8E8E-20ED-417A1FF0A524}"/>
              </a:ext>
            </a:extLst>
          </p:cNvPr>
          <p:cNvSpPr/>
          <p:nvPr/>
        </p:nvSpPr>
        <p:spPr>
          <a:xfrm>
            <a:off x="0" y="0"/>
            <a:ext cx="9144000" cy="5143500"/>
          </a:xfrm>
          <a:prstGeom prst="rect">
            <a:avLst/>
          </a:prstGeom>
          <a:gradFill flip="none" rotWithShape="1">
            <a:gsLst>
              <a:gs pos="0">
                <a:srgbClr val="000000">
                  <a:alpha val="0"/>
                </a:srgbClr>
              </a:gs>
              <a:gs pos="69000">
                <a:srgbClr val="000000">
                  <a:alpha val="73000"/>
                </a:srgbClr>
              </a:gs>
              <a:gs pos="100000">
                <a:srgbClr val="0000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9ECB4559-7204-A004-172A-D6D15555EB12}"/>
              </a:ext>
            </a:extLst>
          </p:cNvPr>
          <p:cNvGrpSpPr/>
          <p:nvPr/>
        </p:nvGrpSpPr>
        <p:grpSpPr>
          <a:xfrm>
            <a:off x="5090160" y="413349"/>
            <a:ext cx="3649980" cy="4316802"/>
            <a:chOff x="705243" y="379164"/>
            <a:chExt cx="3649980" cy="4316802"/>
          </a:xfrm>
          <a:effectLst>
            <a:outerShdw blurRad="63500" sx="102000" sy="102000" algn="ctr" rotWithShape="0">
              <a:prstClr val="black">
                <a:alpha val="40000"/>
              </a:prstClr>
            </a:outerShdw>
          </a:effectLst>
        </p:grpSpPr>
        <p:sp>
          <p:nvSpPr>
            <p:cNvPr id="8" name="Rectangle 7">
              <a:extLst>
                <a:ext uri="{FF2B5EF4-FFF2-40B4-BE49-F238E27FC236}">
                  <a16:creationId xmlns:a16="http://schemas.microsoft.com/office/drawing/2014/main" id="{79FCE2D7-C4AA-9BE2-F88F-C4EDB1E7DBAC}"/>
                </a:ext>
              </a:extLst>
            </p:cNvPr>
            <p:cNvSpPr/>
            <p:nvPr/>
          </p:nvSpPr>
          <p:spPr>
            <a:xfrm>
              <a:off x="705243" y="379164"/>
              <a:ext cx="3649980" cy="4316802"/>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9E7"/>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F7D98CAE-9283-1D3E-ECCF-E0AE9CD2F632}"/>
                </a:ext>
              </a:extLst>
            </p:cNvPr>
            <p:cNvSpPr txBox="1"/>
            <p:nvPr/>
          </p:nvSpPr>
          <p:spPr>
            <a:xfrm>
              <a:off x="873653" y="1330684"/>
              <a:ext cx="3313160" cy="32669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Chiến tranh lạnh kết thúc đã mở ra một thời kì mới của thế giới với những xu thế phát triển chính: kinh tế là trọng tâm; toàn cầu hóa; đối thoại, hợp tác; đa cực trong quan hệ quốc tế.</a:t>
              </a:r>
            </a:p>
          </p:txBody>
        </p:sp>
        <p:sp>
          <p:nvSpPr>
            <p:cNvPr id="10" name="Rectangle: Rounded Corners 9">
              <a:extLst>
                <a:ext uri="{FF2B5EF4-FFF2-40B4-BE49-F238E27FC236}">
                  <a16:creationId xmlns:a16="http://schemas.microsoft.com/office/drawing/2014/main" id="{7051EB34-75D1-9A54-F7AE-FDB4D946664B}"/>
                </a:ext>
              </a:extLst>
            </p:cNvPr>
            <p:cNvSpPr/>
            <p:nvPr/>
          </p:nvSpPr>
          <p:spPr>
            <a:xfrm>
              <a:off x="1548560" y="562104"/>
              <a:ext cx="2129445" cy="670284"/>
            </a:xfrm>
            <a:prstGeom prst="roundRect">
              <a:avLst/>
            </a:prstGeom>
            <a:solidFill>
              <a:schemeClr val="bg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sym typeface="Arial"/>
                </a:rPr>
                <a:t>Kết luận</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246"/>
        <p:cNvGrpSpPr/>
        <p:nvPr/>
      </p:nvGrpSpPr>
      <p:grpSpPr>
        <a:xfrm>
          <a:off x="0" y="0"/>
          <a:ext cx="0" cy="0"/>
          <a:chOff x="0" y="0"/>
          <a:chExt cx="0" cy="0"/>
        </a:xfrm>
      </p:grpSpPr>
      <p:grpSp>
        <p:nvGrpSpPr>
          <p:cNvPr id="16" name="Group 15">
            <a:extLst>
              <a:ext uri="{FF2B5EF4-FFF2-40B4-BE49-F238E27FC236}">
                <a16:creationId xmlns:a16="http://schemas.microsoft.com/office/drawing/2014/main" id="{AA1F8E0C-2C44-7BF3-F4B1-62624CB27C93}"/>
              </a:ext>
            </a:extLst>
          </p:cNvPr>
          <p:cNvGrpSpPr/>
          <p:nvPr/>
        </p:nvGrpSpPr>
        <p:grpSpPr>
          <a:xfrm>
            <a:off x="861934" y="2758703"/>
            <a:ext cx="7420131" cy="1927597"/>
            <a:chOff x="404734" y="1477656"/>
            <a:chExt cx="7420131" cy="1927597"/>
          </a:xfrm>
        </p:grpSpPr>
        <p:sp>
          <p:nvSpPr>
            <p:cNvPr id="15" name="Rectangle 14">
              <a:extLst>
                <a:ext uri="{FF2B5EF4-FFF2-40B4-BE49-F238E27FC236}">
                  <a16:creationId xmlns:a16="http://schemas.microsoft.com/office/drawing/2014/main" id="{250D8330-961D-411A-D7BA-FFDB7EC2498E}"/>
                </a:ext>
              </a:extLst>
            </p:cNvPr>
            <p:cNvSpPr/>
            <p:nvPr/>
          </p:nvSpPr>
          <p:spPr>
            <a:xfrm>
              <a:off x="1319134" y="1477656"/>
              <a:ext cx="6505731" cy="1927597"/>
            </a:xfrm>
            <a:prstGeom prst="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3A22C44-D061-B206-82BB-588122005480}"/>
                </a:ext>
              </a:extLst>
            </p:cNvPr>
            <p:cNvGrpSpPr/>
            <p:nvPr/>
          </p:nvGrpSpPr>
          <p:grpSpPr>
            <a:xfrm>
              <a:off x="404734" y="1576453"/>
              <a:ext cx="1828800" cy="1828800"/>
              <a:chOff x="1083156" y="21471"/>
              <a:chExt cx="1828800" cy="1828800"/>
            </a:xfrm>
          </p:grpSpPr>
          <p:sp>
            <p:nvSpPr>
              <p:cNvPr id="13" name="Diamond 12">
                <a:extLst>
                  <a:ext uri="{FF2B5EF4-FFF2-40B4-BE49-F238E27FC236}">
                    <a16:creationId xmlns:a16="http://schemas.microsoft.com/office/drawing/2014/main" id="{6AE29F13-DCF9-AEB0-0BD1-A7C5FA17F978}"/>
                  </a:ext>
                </a:extLst>
              </p:cNvPr>
              <p:cNvSpPr/>
              <p:nvPr/>
            </p:nvSpPr>
            <p:spPr>
              <a:xfrm>
                <a:off x="1083156" y="21471"/>
                <a:ext cx="1828800" cy="1828800"/>
              </a:xfrm>
              <a:prstGeom prst="diamond">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2"/>
                  </a:solidFill>
                </a:endParaRPr>
              </a:p>
            </p:txBody>
          </p:sp>
          <p:sp>
            <p:nvSpPr>
              <p:cNvPr id="14" name="TextBox 13">
                <a:extLst>
                  <a:ext uri="{FF2B5EF4-FFF2-40B4-BE49-F238E27FC236}">
                    <a16:creationId xmlns:a16="http://schemas.microsoft.com/office/drawing/2014/main" id="{22D29476-EAC0-18BA-F023-093F72C42808}"/>
                  </a:ext>
                </a:extLst>
              </p:cNvPr>
              <p:cNvSpPr txBox="1"/>
              <p:nvPr/>
            </p:nvSpPr>
            <p:spPr>
              <a:xfrm>
                <a:off x="1523629" y="474206"/>
                <a:ext cx="947854" cy="923330"/>
              </a:xfrm>
              <a:prstGeom prst="rect">
                <a:avLst/>
              </a:prstGeom>
              <a:noFill/>
            </p:spPr>
            <p:txBody>
              <a:bodyPr wrap="square">
                <a:spAutoFit/>
              </a:bodyPr>
              <a:lstStyle/>
              <a:p>
                <a:pPr algn="ctr"/>
                <a:r>
                  <a:rPr lang="en-US" sz="5400" b="1">
                    <a:solidFill>
                      <a:schemeClr val="accent2"/>
                    </a:solidFill>
                  </a:rPr>
                  <a:t>02</a:t>
                </a:r>
              </a:p>
            </p:txBody>
          </p:sp>
        </p:grpSp>
        <p:sp>
          <p:nvSpPr>
            <p:cNvPr id="12" name="TextBox 11">
              <a:extLst>
                <a:ext uri="{FF2B5EF4-FFF2-40B4-BE49-F238E27FC236}">
                  <a16:creationId xmlns:a16="http://schemas.microsoft.com/office/drawing/2014/main" id="{D0BDAF24-D443-DC9E-B61C-EE7BE411853F}"/>
                </a:ext>
              </a:extLst>
            </p:cNvPr>
            <p:cNvSpPr txBox="1"/>
            <p:nvPr/>
          </p:nvSpPr>
          <p:spPr>
            <a:xfrm>
              <a:off x="1645459" y="1619088"/>
              <a:ext cx="5973000" cy="1651671"/>
            </a:xfrm>
            <a:prstGeom prst="rect">
              <a:avLst/>
            </a:prstGeom>
            <a:noFill/>
          </p:spPr>
          <p:txBody>
            <a:bodyPr wrap="square">
              <a:spAutoFit/>
            </a:bodyPr>
            <a:lstStyle/>
            <a:p>
              <a:pPr algn="r">
                <a:lnSpc>
                  <a:spcPct val="150000"/>
                </a:lnSpc>
              </a:pPr>
              <a:r>
                <a:rPr lang="en-US" sz="3600" b="1">
                  <a:solidFill>
                    <a:srgbClr val="333333"/>
                  </a:solidFill>
                </a:rPr>
                <a:t>XU THẾ ĐA CỰC TRONG QUAN HỆ QUỐC TẾ</a:t>
              </a:r>
            </a:p>
          </p:txBody>
        </p:sp>
      </p:grpSp>
    </p:spTree>
    <p:extLst>
      <p:ext uri="{BB962C8B-B14F-4D97-AF65-F5344CB8AC3E}">
        <p14:creationId xmlns:p14="http://schemas.microsoft.com/office/powerpoint/2010/main" val="233147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81"/>
        <p:cNvGrpSpPr/>
        <p:nvPr/>
      </p:nvGrpSpPr>
      <p:grpSpPr>
        <a:xfrm>
          <a:off x="0" y="0"/>
          <a:ext cx="0" cy="0"/>
          <a:chOff x="0" y="0"/>
          <a:chExt cx="0" cy="0"/>
        </a:xfrm>
      </p:grpSpPr>
      <p:sp>
        <p:nvSpPr>
          <p:cNvPr id="8" name="TextBox 7">
            <a:extLst>
              <a:ext uri="{FF2B5EF4-FFF2-40B4-BE49-F238E27FC236}">
                <a16:creationId xmlns:a16="http://schemas.microsoft.com/office/drawing/2014/main" id="{EE79A4A2-9D08-B842-EE8B-3C610E65B81C}"/>
              </a:ext>
            </a:extLst>
          </p:cNvPr>
          <p:cNvSpPr txBox="1"/>
          <p:nvPr/>
        </p:nvSpPr>
        <p:spPr>
          <a:xfrm>
            <a:off x="1067050" y="312819"/>
            <a:ext cx="7009900" cy="523220"/>
          </a:xfrm>
          <a:prstGeom prst="rect">
            <a:avLst/>
          </a:prstGeom>
          <a:noFill/>
        </p:spPr>
        <p:txBody>
          <a:bodyPr wrap="square" rtlCol="0">
            <a:spAutoFit/>
          </a:bodyPr>
          <a:lstStyle/>
          <a:p>
            <a:pPr algn="ctr"/>
            <a:r>
              <a:rPr lang="en-US" sz="2800" b="1" i="1">
                <a:solidFill>
                  <a:srgbClr val="0000C8"/>
                </a:solidFill>
              </a:rPr>
              <a:t>a. Khái niệm đa cực</a:t>
            </a:r>
          </a:p>
        </p:txBody>
      </p:sp>
      <p:sp>
        <p:nvSpPr>
          <p:cNvPr id="9" name="Freeform 10">
            <a:extLst>
              <a:ext uri="{FF2B5EF4-FFF2-40B4-BE49-F238E27FC236}">
                <a16:creationId xmlns:a16="http://schemas.microsoft.com/office/drawing/2014/main" id="{3E1CC0ED-F0B3-4FD0-8608-FC754EFF7C69}"/>
              </a:ext>
            </a:extLst>
          </p:cNvPr>
          <p:cNvSpPr/>
          <p:nvPr/>
        </p:nvSpPr>
        <p:spPr>
          <a:xfrm>
            <a:off x="265832" y="1203961"/>
            <a:ext cx="2926948" cy="3939540"/>
          </a:xfrm>
          <a:custGeom>
            <a:avLst/>
            <a:gdLst/>
            <a:ahLst/>
            <a:cxnLst/>
            <a:rect l="l" t="t" r="r" b="b"/>
            <a:pathLst>
              <a:path w="2135127" h="2885307">
                <a:moveTo>
                  <a:pt x="0" y="0"/>
                </a:moveTo>
                <a:lnTo>
                  <a:pt x="2135127" y="0"/>
                </a:lnTo>
                <a:lnTo>
                  <a:pt x="2135127" y="2885307"/>
                </a:lnTo>
                <a:lnTo>
                  <a:pt x="0" y="2885307"/>
                </a:lnTo>
                <a:lnTo>
                  <a:pt x="0" y="0"/>
                </a:lnTo>
                <a:close/>
              </a:path>
            </a:pathLst>
          </a:custGeom>
          <a:blipFill>
            <a:blip r:embed="rId3"/>
            <a:stretch>
              <a:fillRect/>
            </a:stretch>
          </a:blipFill>
        </p:spPr>
        <p:txBody>
          <a:bodyPr/>
          <a:lstStyle/>
          <a:p>
            <a:endParaRPr lang="en-US"/>
          </a:p>
        </p:txBody>
      </p:sp>
      <p:grpSp>
        <p:nvGrpSpPr>
          <p:cNvPr id="12" name="Group 11">
            <a:extLst>
              <a:ext uri="{FF2B5EF4-FFF2-40B4-BE49-F238E27FC236}">
                <a16:creationId xmlns:a16="http://schemas.microsoft.com/office/drawing/2014/main" id="{95FC95EC-5490-FA19-B033-01DF842C0440}"/>
              </a:ext>
            </a:extLst>
          </p:cNvPr>
          <p:cNvGrpSpPr/>
          <p:nvPr/>
        </p:nvGrpSpPr>
        <p:grpSpPr>
          <a:xfrm>
            <a:off x="3649980" y="1417321"/>
            <a:ext cx="4968240" cy="2857499"/>
            <a:chOff x="3672840" y="1577341"/>
            <a:chExt cx="4831080" cy="2857499"/>
          </a:xfrm>
          <a:effectLst>
            <a:outerShdw blurRad="50800" dist="38100" algn="l" rotWithShape="0">
              <a:prstClr val="black">
                <a:alpha val="40000"/>
              </a:prstClr>
            </a:outerShdw>
          </a:effectLst>
        </p:grpSpPr>
        <p:sp>
          <p:nvSpPr>
            <p:cNvPr id="10" name="Rectangle: Diagonal Corners Rounded 9">
              <a:extLst>
                <a:ext uri="{FF2B5EF4-FFF2-40B4-BE49-F238E27FC236}">
                  <a16:creationId xmlns:a16="http://schemas.microsoft.com/office/drawing/2014/main" id="{AC8AD240-EEAD-A4FF-421C-50F6C6DE9C8F}"/>
                </a:ext>
              </a:extLst>
            </p:cNvPr>
            <p:cNvSpPr/>
            <p:nvPr/>
          </p:nvSpPr>
          <p:spPr>
            <a:xfrm>
              <a:off x="3764280" y="1668780"/>
              <a:ext cx="4739640" cy="2766060"/>
            </a:xfrm>
            <a:prstGeom prst="round2DiagRect">
              <a:avLst>
                <a:gd name="adj1" fmla="val 12810"/>
                <a:gd name="adj2" fmla="val 0"/>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B11444EA-614D-A344-0FAB-008D425D9025}"/>
                </a:ext>
              </a:extLst>
            </p:cNvPr>
            <p:cNvSpPr/>
            <p:nvPr/>
          </p:nvSpPr>
          <p:spPr>
            <a:xfrm>
              <a:off x="3672840" y="1577341"/>
              <a:ext cx="4739640" cy="2766060"/>
            </a:xfrm>
            <a:prstGeom prst="round2DiagRect">
              <a:avLst>
                <a:gd name="adj1" fmla="val 1281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FF0000"/>
                  </a:solidFill>
                  <a:ea typeface="Times New Roman" panose="02020603050405020304" pitchFamily="18" charset="0"/>
                </a:rPr>
                <a:t>K</a:t>
              </a:r>
              <a:r>
                <a:rPr lang="vi-VN" sz="2000" b="1" i="1">
                  <a:solidFill>
                    <a:srgbClr val="FF0000"/>
                  </a:solidFill>
                  <a:effectLst/>
                  <a:ea typeface="Times New Roman" panose="02020603050405020304" pitchFamily="18" charset="0"/>
                </a:rPr>
                <a:t>hai thác thông tin mục 2a SGK tr.1</a:t>
              </a:r>
              <a:r>
                <a:rPr lang="en-US" sz="2000" b="1" i="1">
                  <a:solidFill>
                    <a:srgbClr val="FF0000"/>
                  </a:solidFill>
                  <a:effectLst/>
                  <a:ea typeface="Times New Roman" panose="02020603050405020304" pitchFamily="18" charset="0"/>
                </a:rPr>
                <a:t>5</a:t>
              </a:r>
              <a:r>
                <a:rPr lang="vi-VN" sz="2000" b="1" i="1">
                  <a:solidFill>
                    <a:srgbClr val="FF0000"/>
                  </a:solidFill>
                  <a:effectLst/>
                  <a:ea typeface="Times New Roman" panose="02020603050405020304" pitchFamily="18" charset="0"/>
                </a:rPr>
                <a:t> và trả lời câu hỏi: </a:t>
              </a:r>
              <a:r>
                <a:rPr lang="vi-VN" sz="2000">
                  <a:solidFill>
                    <a:srgbClr val="000000"/>
                  </a:solidFill>
                  <a:effectLst/>
                  <a:ea typeface="Times New Roman" panose="02020603050405020304" pitchFamily="18" charset="0"/>
                </a:rPr>
                <a:t>Trình bày khái niệm đa cực trong quan hệ quốc tế sau Chiến tranh lạnh.</a:t>
              </a:r>
              <a:endParaRPr lang="en-US" sz="2000">
                <a:effectLst/>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sp>
        <p:nvSpPr>
          <p:cNvPr id="4" name="Arrow: Pentagon 5">
            <a:extLst>
              <a:ext uri="{FF2B5EF4-FFF2-40B4-BE49-F238E27FC236}">
                <a16:creationId xmlns:a16="http://schemas.microsoft.com/office/drawing/2014/main" id="{446404EE-2800-5884-A8EA-90BB2AEAFEE9}"/>
              </a:ext>
            </a:extLst>
          </p:cNvPr>
          <p:cNvSpPr/>
          <p:nvPr/>
        </p:nvSpPr>
        <p:spPr>
          <a:xfrm>
            <a:off x="812797" y="293966"/>
            <a:ext cx="2540000"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bg1">
              <a:lumMod val="50000"/>
            </a:schemeClr>
          </a:solidFill>
          <a:ln>
            <a:solidFill>
              <a:schemeClr val="bg1">
                <a:lumMod val="1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Góc mở rộng</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99FB2B2-0791-E6A1-D41A-AA0BC9B6EE5D}"/>
              </a:ext>
            </a:extLst>
          </p:cNvPr>
          <p:cNvSpPr txBox="1"/>
          <p:nvPr/>
        </p:nvSpPr>
        <p:spPr>
          <a:xfrm>
            <a:off x="200722" y="957268"/>
            <a:ext cx="8742556" cy="2534027"/>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1800"/>
              <a:t>Có nhiều tên gọi về trật tự thế giới mới sau Chiến tranh lạnh, như trật tự đa cực; trật tự nhất siêu, nhiều cường; trật tự đa cực, nhiều trung tâm,… </a:t>
            </a:r>
            <a:endParaRPr lang="en-US" sz="1800"/>
          </a:p>
          <a:p>
            <a:pPr marL="342900" indent="-342900" algn="just">
              <a:lnSpc>
                <a:spcPct val="150000"/>
              </a:lnSpc>
              <a:buFont typeface="Arial" panose="020B0604020202020204" pitchFamily="34" charset="0"/>
              <a:buChar char="•"/>
            </a:pPr>
            <a:r>
              <a:rPr lang="vi-VN" sz="1800"/>
              <a:t>Dù có những cách gọi khác nhau nhưng nhìn chung đều chỉ một trật tự thế giới mà ở đó các nước lớn, các trung tâm kinh tế - tài chính lớn của thế giới như Mỹ, Liên minh châu Âu, Nhật Bản, Trung Quốc, Liên bang Nga,… có vai trò, vị trí quan trọng đối với thế giới. </a:t>
            </a:r>
            <a:endParaRPr lang="en-US" sz="1800"/>
          </a:p>
        </p:txBody>
      </p:sp>
      <p:pic>
        <p:nvPicPr>
          <p:cNvPr id="7" name="Picture 6" descr="A blue flag with yellow stars in the center&#10;&#10;Description automatically generated">
            <a:extLst>
              <a:ext uri="{FF2B5EF4-FFF2-40B4-BE49-F238E27FC236}">
                <a16:creationId xmlns:a16="http://schemas.microsoft.com/office/drawing/2014/main" id="{CF2210F1-3E6A-ED19-16D6-D564C93CF6FC}"/>
              </a:ext>
            </a:extLst>
          </p:cNvPr>
          <p:cNvPicPr>
            <a:picLocks noChangeAspect="1"/>
          </p:cNvPicPr>
          <p:nvPr/>
        </p:nvPicPr>
        <p:blipFill>
          <a:blip r:embed="rId3"/>
          <a:stretch>
            <a:fillRect/>
          </a:stretch>
        </p:blipFill>
        <p:spPr>
          <a:xfrm>
            <a:off x="2233744" y="3631137"/>
            <a:ext cx="1664471" cy="1110189"/>
          </a:xfrm>
          <a:prstGeom prst="rect">
            <a:avLst/>
          </a:prstGeom>
        </p:spPr>
      </p:pic>
      <p:pic>
        <p:nvPicPr>
          <p:cNvPr id="9" name="Picture 8" descr="A red circle on a white background&#10;&#10;Description automatically generated">
            <a:extLst>
              <a:ext uri="{FF2B5EF4-FFF2-40B4-BE49-F238E27FC236}">
                <a16:creationId xmlns:a16="http://schemas.microsoft.com/office/drawing/2014/main" id="{46D63C0F-D4AB-A824-FF36-42D48820472C}"/>
              </a:ext>
            </a:extLst>
          </p:cNvPr>
          <p:cNvPicPr>
            <a:picLocks noChangeAspect="1"/>
          </p:cNvPicPr>
          <p:nvPr/>
        </p:nvPicPr>
        <p:blipFill>
          <a:blip r:embed="rId4"/>
          <a:stretch>
            <a:fillRect/>
          </a:stretch>
        </p:blipFill>
        <p:spPr>
          <a:xfrm>
            <a:off x="3952756" y="3631137"/>
            <a:ext cx="1664471" cy="1110189"/>
          </a:xfrm>
          <a:prstGeom prst="rect">
            <a:avLst/>
          </a:prstGeom>
        </p:spPr>
      </p:pic>
      <p:pic>
        <p:nvPicPr>
          <p:cNvPr id="11" name="Picture 10" descr="A red white and blue flag&#10;&#10;Description automatically generated">
            <a:extLst>
              <a:ext uri="{FF2B5EF4-FFF2-40B4-BE49-F238E27FC236}">
                <a16:creationId xmlns:a16="http://schemas.microsoft.com/office/drawing/2014/main" id="{08C4A34F-443C-7C9F-5E5D-D969A6F14450}"/>
              </a:ext>
            </a:extLst>
          </p:cNvPr>
          <p:cNvPicPr>
            <a:picLocks noChangeAspect="1"/>
          </p:cNvPicPr>
          <p:nvPr/>
        </p:nvPicPr>
        <p:blipFill>
          <a:blip r:embed="rId5"/>
          <a:stretch>
            <a:fillRect/>
          </a:stretch>
        </p:blipFill>
        <p:spPr>
          <a:xfrm>
            <a:off x="5671768" y="3631137"/>
            <a:ext cx="1664471" cy="1110189"/>
          </a:xfrm>
          <a:prstGeom prst="rect">
            <a:avLst/>
          </a:prstGeom>
        </p:spPr>
      </p:pic>
      <p:pic>
        <p:nvPicPr>
          <p:cNvPr id="13" name="Picture 12" descr="A flag with a star&#10;&#10;Description automatically generated">
            <a:extLst>
              <a:ext uri="{FF2B5EF4-FFF2-40B4-BE49-F238E27FC236}">
                <a16:creationId xmlns:a16="http://schemas.microsoft.com/office/drawing/2014/main" id="{44047BCF-FE98-2ABB-DC91-0AD8BFDD914F}"/>
              </a:ext>
            </a:extLst>
          </p:cNvPr>
          <p:cNvPicPr>
            <a:picLocks noChangeAspect="1"/>
          </p:cNvPicPr>
          <p:nvPr/>
        </p:nvPicPr>
        <p:blipFill>
          <a:blip r:embed="rId6"/>
          <a:stretch>
            <a:fillRect/>
          </a:stretch>
        </p:blipFill>
        <p:spPr>
          <a:xfrm>
            <a:off x="7390780" y="3631136"/>
            <a:ext cx="1664471" cy="1110189"/>
          </a:xfrm>
          <a:prstGeom prst="rect">
            <a:avLst/>
          </a:prstGeom>
        </p:spPr>
      </p:pic>
      <p:pic>
        <p:nvPicPr>
          <p:cNvPr id="15" name="Picture 14" descr="A flag with stars and stripes&#10;&#10;Description automatically generated">
            <a:extLst>
              <a:ext uri="{FF2B5EF4-FFF2-40B4-BE49-F238E27FC236}">
                <a16:creationId xmlns:a16="http://schemas.microsoft.com/office/drawing/2014/main" id="{134F2833-334C-02F0-0067-526CA6C27239}"/>
              </a:ext>
            </a:extLst>
          </p:cNvPr>
          <p:cNvPicPr>
            <a:picLocks noChangeAspect="1"/>
          </p:cNvPicPr>
          <p:nvPr/>
        </p:nvPicPr>
        <p:blipFill>
          <a:blip r:embed="rId7"/>
          <a:stretch>
            <a:fillRect/>
          </a:stretch>
        </p:blipFill>
        <p:spPr>
          <a:xfrm>
            <a:off x="70051" y="3631137"/>
            <a:ext cx="2109152" cy="11101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14" presetClass="entr" presetSubtype="1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18"/>
        <p:cNvGrpSpPr/>
        <p:nvPr/>
      </p:nvGrpSpPr>
      <p:grpSpPr>
        <a:xfrm>
          <a:off x="0" y="0"/>
          <a:ext cx="0" cy="0"/>
          <a:chOff x="0" y="0"/>
          <a:chExt cx="0" cy="0"/>
        </a:xfrm>
      </p:grpSpPr>
      <p:pic>
        <p:nvPicPr>
          <p:cNvPr id="239" name="Picture 238" descr="A person holding a hammer in front of a wall with people watching&#10;&#10;Description automatically generated">
            <a:extLst>
              <a:ext uri="{FF2B5EF4-FFF2-40B4-BE49-F238E27FC236}">
                <a16:creationId xmlns:a16="http://schemas.microsoft.com/office/drawing/2014/main" id="{FE4390FA-ADD2-0442-6C17-1E2186747114}"/>
              </a:ext>
            </a:extLst>
          </p:cNvPr>
          <p:cNvPicPr>
            <a:picLocks noChangeAspect="1"/>
          </p:cNvPicPr>
          <p:nvPr/>
        </p:nvPicPr>
        <p:blipFill>
          <a:blip r:embed="rId3"/>
          <a:stretch>
            <a:fillRect/>
          </a:stretch>
        </p:blipFill>
        <p:spPr>
          <a:xfrm>
            <a:off x="5177333" y="0"/>
            <a:ext cx="3966667" cy="5143500"/>
          </a:xfrm>
          <a:prstGeom prst="rect">
            <a:avLst/>
          </a:prstGeom>
        </p:spPr>
      </p:pic>
      <p:sp>
        <p:nvSpPr>
          <p:cNvPr id="240" name="TextBox 16">
            <a:extLst>
              <a:ext uri="{FF2B5EF4-FFF2-40B4-BE49-F238E27FC236}">
                <a16:creationId xmlns:a16="http://schemas.microsoft.com/office/drawing/2014/main" id="{7921A387-4F19-07FE-6B23-29AF8041C0B0}"/>
              </a:ext>
            </a:extLst>
          </p:cNvPr>
          <p:cNvSpPr txBox="1"/>
          <p:nvPr/>
        </p:nvSpPr>
        <p:spPr>
          <a:xfrm>
            <a:off x="191223" y="970993"/>
            <a:ext cx="4910668" cy="551433"/>
          </a:xfrm>
          <a:prstGeom prst="rect">
            <a:avLst/>
          </a:prstGeom>
        </p:spPr>
        <p:txBody>
          <a:bodyPr wrap="square" lIns="0" tIns="0" rIns="0" bIns="0" rtlCol="0" anchor="t">
            <a:spAutoFit/>
          </a:bodyPr>
          <a:lstStyle/>
          <a:p>
            <a:pPr algn="ctr" defTabSz="457200">
              <a:lnSpc>
                <a:spcPts val="4320"/>
              </a:lnSpc>
              <a:buClrTx/>
            </a:pPr>
            <a:r>
              <a:rPr lang="en-US" sz="3600" b="1" kern="1200" dirty="0">
                <a:solidFill>
                  <a:srgbClr val="333333"/>
                </a:solidFill>
                <a:latin typeface="Arial" panose="020B0604020202020204" pitchFamily="34" charset="0"/>
                <a:ea typeface="+mn-ea"/>
                <a:cs typeface="Arial" panose="020B0604020202020204" pitchFamily="34" charset="0"/>
              </a:rPr>
              <a:t>NỘI DUNG BÀI HỌC</a:t>
            </a:r>
          </a:p>
        </p:txBody>
      </p:sp>
      <p:grpSp>
        <p:nvGrpSpPr>
          <p:cNvPr id="247" name="Group 246">
            <a:extLst>
              <a:ext uri="{FF2B5EF4-FFF2-40B4-BE49-F238E27FC236}">
                <a16:creationId xmlns:a16="http://schemas.microsoft.com/office/drawing/2014/main" id="{F206704C-3BC9-A865-C457-B410B436E6ED}"/>
              </a:ext>
            </a:extLst>
          </p:cNvPr>
          <p:cNvGrpSpPr/>
          <p:nvPr/>
        </p:nvGrpSpPr>
        <p:grpSpPr>
          <a:xfrm>
            <a:off x="191223" y="1858417"/>
            <a:ext cx="4774581" cy="958660"/>
            <a:chOff x="243468" y="1278845"/>
            <a:chExt cx="4774581" cy="958660"/>
          </a:xfrm>
        </p:grpSpPr>
        <p:grpSp>
          <p:nvGrpSpPr>
            <p:cNvPr id="244" name="Group 243">
              <a:extLst>
                <a:ext uri="{FF2B5EF4-FFF2-40B4-BE49-F238E27FC236}">
                  <a16:creationId xmlns:a16="http://schemas.microsoft.com/office/drawing/2014/main" id="{BD580529-6112-6ADA-D1E2-88F420CBCAE2}"/>
                </a:ext>
              </a:extLst>
            </p:cNvPr>
            <p:cNvGrpSpPr/>
            <p:nvPr/>
          </p:nvGrpSpPr>
          <p:grpSpPr>
            <a:xfrm>
              <a:off x="243468" y="1300976"/>
              <a:ext cx="947854" cy="914400"/>
              <a:chOff x="243468" y="1300976"/>
              <a:chExt cx="947854" cy="914400"/>
            </a:xfrm>
          </p:grpSpPr>
          <p:sp>
            <p:nvSpPr>
              <p:cNvPr id="241" name="Diamond 240">
                <a:extLst>
                  <a:ext uri="{FF2B5EF4-FFF2-40B4-BE49-F238E27FC236}">
                    <a16:creationId xmlns:a16="http://schemas.microsoft.com/office/drawing/2014/main" id="{A0EA4F83-1322-3040-E924-33758ECDB028}"/>
                  </a:ext>
                </a:extLst>
              </p:cNvPr>
              <p:cNvSpPr/>
              <p:nvPr/>
            </p:nvSpPr>
            <p:spPr>
              <a:xfrm>
                <a:off x="260195" y="1300976"/>
                <a:ext cx="914400" cy="914400"/>
              </a:xfrm>
              <a:prstGeom prst="diamond">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2"/>
                  </a:solidFill>
                </a:endParaRPr>
              </a:p>
            </p:txBody>
          </p:sp>
          <p:sp>
            <p:nvSpPr>
              <p:cNvPr id="243" name="TextBox 242">
                <a:extLst>
                  <a:ext uri="{FF2B5EF4-FFF2-40B4-BE49-F238E27FC236}">
                    <a16:creationId xmlns:a16="http://schemas.microsoft.com/office/drawing/2014/main" id="{8E3555A3-B7FF-3B26-D199-6E0A1F6C6D80}"/>
                  </a:ext>
                </a:extLst>
              </p:cNvPr>
              <p:cNvSpPr txBox="1"/>
              <p:nvPr/>
            </p:nvSpPr>
            <p:spPr>
              <a:xfrm>
                <a:off x="243468" y="1465788"/>
                <a:ext cx="947854" cy="584775"/>
              </a:xfrm>
              <a:prstGeom prst="rect">
                <a:avLst/>
              </a:prstGeom>
              <a:noFill/>
            </p:spPr>
            <p:txBody>
              <a:bodyPr wrap="square">
                <a:spAutoFit/>
              </a:bodyPr>
              <a:lstStyle/>
              <a:p>
                <a:pPr algn="ctr"/>
                <a:r>
                  <a:rPr lang="en-US" sz="3200" b="1">
                    <a:solidFill>
                      <a:schemeClr val="accent2"/>
                    </a:solidFill>
                  </a:rPr>
                  <a:t>01</a:t>
                </a:r>
              </a:p>
            </p:txBody>
          </p:sp>
        </p:grpSp>
        <p:sp>
          <p:nvSpPr>
            <p:cNvPr id="246" name="TextBox 245">
              <a:extLst>
                <a:ext uri="{FF2B5EF4-FFF2-40B4-BE49-F238E27FC236}">
                  <a16:creationId xmlns:a16="http://schemas.microsoft.com/office/drawing/2014/main" id="{27BAB736-5120-7789-FB71-A4AC8380A9EF}"/>
                </a:ext>
              </a:extLst>
            </p:cNvPr>
            <p:cNvSpPr txBox="1"/>
            <p:nvPr/>
          </p:nvSpPr>
          <p:spPr>
            <a:xfrm>
              <a:off x="1250037" y="1278845"/>
              <a:ext cx="3768012" cy="958660"/>
            </a:xfrm>
            <a:prstGeom prst="rect">
              <a:avLst/>
            </a:prstGeom>
            <a:noFill/>
          </p:spPr>
          <p:txBody>
            <a:bodyPr wrap="square">
              <a:spAutoFit/>
            </a:bodyPr>
            <a:lstStyle/>
            <a:p>
              <a:pPr algn="just">
                <a:lnSpc>
                  <a:spcPct val="150000"/>
                </a:lnSpc>
              </a:pPr>
              <a:r>
                <a:rPr lang="en-US" sz="2000"/>
                <a:t>Xu thế phát triển chính của   thế giới sau Chiến tranh lạnh</a:t>
              </a:r>
            </a:p>
          </p:txBody>
        </p:sp>
      </p:grpSp>
      <p:grpSp>
        <p:nvGrpSpPr>
          <p:cNvPr id="248" name="Group 247">
            <a:extLst>
              <a:ext uri="{FF2B5EF4-FFF2-40B4-BE49-F238E27FC236}">
                <a16:creationId xmlns:a16="http://schemas.microsoft.com/office/drawing/2014/main" id="{6D340E77-7E54-E9B4-594B-B7C413C0EC28}"/>
              </a:ext>
            </a:extLst>
          </p:cNvPr>
          <p:cNvGrpSpPr/>
          <p:nvPr/>
        </p:nvGrpSpPr>
        <p:grpSpPr>
          <a:xfrm>
            <a:off x="191223" y="3264635"/>
            <a:ext cx="4774581" cy="958660"/>
            <a:chOff x="243468" y="1278845"/>
            <a:chExt cx="4774581" cy="958660"/>
          </a:xfrm>
        </p:grpSpPr>
        <p:grpSp>
          <p:nvGrpSpPr>
            <p:cNvPr id="249" name="Group 248">
              <a:extLst>
                <a:ext uri="{FF2B5EF4-FFF2-40B4-BE49-F238E27FC236}">
                  <a16:creationId xmlns:a16="http://schemas.microsoft.com/office/drawing/2014/main" id="{956532E9-72C2-C5D0-F365-438B3E37CFC0}"/>
                </a:ext>
              </a:extLst>
            </p:cNvPr>
            <p:cNvGrpSpPr/>
            <p:nvPr/>
          </p:nvGrpSpPr>
          <p:grpSpPr>
            <a:xfrm>
              <a:off x="243468" y="1300976"/>
              <a:ext cx="947854" cy="914400"/>
              <a:chOff x="243468" y="1300976"/>
              <a:chExt cx="947854" cy="914400"/>
            </a:xfrm>
          </p:grpSpPr>
          <p:sp>
            <p:nvSpPr>
              <p:cNvPr id="251" name="Diamond 250">
                <a:extLst>
                  <a:ext uri="{FF2B5EF4-FFF2-40B4-BE49-F238E27FC236}">
                    <a16:creationId xmlns:a16="http://schemas.microsoft.com/office/drawing/2014/main" id="{A066F474-4790-AFED-DABC-4B057C22E2EC}"/>
                  </a:ext>
                </a:extLst>
              </p:cNvPr>
              <p:cNvSpPr/>
              <p:nvPr/>
            </p:nvSpPr>
            <p:spPr>
              <a:xfrm>
                <a:off x="260195" y="1300976"/>
                <a:ext cx="914400" cy="914400"/>
              </a:xfrm>
              <a:prstGeom prst="diamond">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2"/>
                  </a:solidFill>
                </a:endParaRPr>
              </a:p>
            </p:txBody>
          </p:sp>
          <p:sp>
            <p:nvSpPr>
              <p:cNvPr id="252" name="TextBox 251">
                <a:extLst>
                  <a:ext uri="{FF2B5EF4-FFF2-40B4-BE49-F238E27FC236}">
                    <a16:creationId xmlns:a16="http://schemas.microsoft.com/office/drawing/2014/main" id="{F38371CE-889E-39FE-A7BC-33EEDCEAAFE6}"/>
                  </a:ext>
                </a:extLst>
              </p:cNvPr>
              <p:cNvSpPr txBox="1"/>
              <p:nvPr/>
            </p:nvSpPr>
            <p:spPr>
              <a:xfrm>
                <a:off x="243468" y="1465788"/>
                <a:ext cx="947854" cy="584775"/>
              </a:xfrm>
              <a:prstGeom prst="rect">
                <a:avLst/>
              </a:prstGeom>
              <a:noFill/>
            </p:spPr>
            <p:txBody>
              <a:bodyPr wrap="square">
                <a:spAutoFit/>
              </a:bodyPr>
              <a:lstStyle/>
              <a:p>
                <a:pPr algn="ctr"/>
                <a:r>
                  <a:rPr lang="en-US" sz="3200" b="1">
                    <a:solidFill>
                      <a:schemeClr val="accent2"/>
                    </a:solidFill>
                  </a:rPr>
                  <a:t>02</a:t>
                </a:r>
              </a:p>
            </p:txBody>
          </p:sp>
        </p:grpSp>
        <p:sp>
          <p:nvSpPr>
            <p:cNvPr id="250" name="TextBox 249">
              <a:extLst>
                <a:ext uri="{FF2B5EF4-FFF2-40B4-BE49-F238E27FC236}">
                  <a16:creationId xmlns:a16="http://schemas.microsoft.com/office/drawing/2014/main" id="{90AB2444-B536-7F5E-AFD5-56D449BC945B}"/>
                </a:ext>
              </a:extLst>
            </p:cNvPr>
            <p:cNvSpPr txBox="1"/>
            <p:nvPr/>
          </p:nvSpPr>
          <p:spPr>
            <a:xfrm>
              <a:off x="1250037" y="1278845"/>
              <a:ext cx="3768012" cy="958660"/>
            </a:xfrm>
            <a:prstGeom prst="rect">
              <a:avLst/>
            </a:prstGeom>
            <a:noFill/>
          </p:spPr>
          <p:txBody>
            <a:bodyPr wrap="square">
              <a:spAutoFit/>
            </a:bodyPr>
            <a:lstStyle/>
            <a:p>
              <a:pPr algn="just">
                <a:lnSpc>
                  <a:spcPct val="150000"/>
                </a:lnSpc>
              </a:pPr>
              <a:r>
                <a:rPr lang="en-US" sz="2000"/>
                <a:t>Xu thế đa cực trong quan hệ quốc tế</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wipe(left)">
                                      <p:cBhvr>
                                        <p:cTn id="7" dur="500"/>
                                        <p:tgtEl>
                                          <p:spTgt spid="247"/>
                                        </p:tgtEl>
                                      </p:cBhvr>
                                    </p:animEffect>
                                  </p:childTnLst>
                                </p:cTn>
                              </p:par>
                              <p:par>
                                <p:cTn id="8" presetID="22" presetClass="entr" presetSubtype="8"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wipe(left)">
                                      <p:cBhvr>
                                        <p:cTn id="10"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441"/>
        <p:cNvGrpSpPr/>
        <p:nvPr/>
      </p:nvGrpSpPr>
      <p:grpSpPr>
        <a:xfrm>
          <a:off x="0" y="0"/>
          <a:ext cx="0" cy="0"/>
          <a:chOff x="0" y="0"/>
          <a:chExt cx="0" cy="0"/>
        </a:xfrm>
      </p:grpSpPr>
      <p:grpSp>
        <p:nvGrpSpPr>
          <p:cNvPr id="6" name="Group 5">
            <a:extLst>
              <a:ext uri="{FF2B5EF4-FFF2-40B4-BE49-F238E27FC236}">
                <a16:creationId xmlns:a16="http://schemas.microsoft.com/office/drawing/2014/main" id="{17DDB24B-EA8F-A82B-C56C-A69D4746DF9D}"/>
              </a:ext>
            </a:extLst>
          </p:cNvPr>
          <p:cNvGrpSpPr/>
          <p:nvPr/>
        </p:nvGrpSpPr>
        <p:grpSpPr>
          <a:xfrm>
            <a:off x="382269" y="210820"/>
            <a:ext cx="8439998" cy="906120"/>
            <a:chOff x="382269" y="210820"/>
            <a:chExt cx="8439998" cy="906120"/>
          </a:xfrm>
        </p:grpSpPr>
        <p:sp>
          <p:nvSpPr>
            <p:cNvPr id="7" name="Rectangle: Rounded Corners 6">
              <a:extLst>
                <a:ext uri="{FF2B5EF4-FFF2-40B4-BE49-F238E27FC236}">
                  <a16:creationId xmlns:a16="http://schemas.microsoft.com/office/drawing/2014/main" id="{8A28487D-882F-26FD-43C2-307BF74C36F4}"/>
                </a:ext>
              </a:extLst>
            </p:cNvPr>
            <p:cNvSpPr/>
            <p:nvPr/>
          </p:nvSpPr>
          <p:spPr>
            <a:xfrm>
              <a:off x="982133" y="313267"/>
              <a:ext cx="7840134" cy="742382"/>
            </a:xfrm>
            <a:prstGeom prst="roundRect">
              <a:avLst/>
            </a:prstGeom>
            <a:solidFill>
              <a:schemeClr val="accent6"/>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effectLst/>
                  <a:ea typeface="Times New Roman" panose="02020603050405020304" pitchFamily="18" charset="0"/>
                </a:rPr>
                <a:t>So sánh khái niệm đơn cực và khái niệm đa cực. </a:t>
              </a:r>
              <a:endParaRPr lang="en-US" sz="1600"/>
            </a:p>
          </p:txBody>
        </p:sp>
        <p:sp>
          <p:nvSpPr>
            <p:cNvPr id="8" name="Freeform 11">
              <a:extLst>
                <a:ext uri="{FF2B5EF4-FFF2-40B4-BE49-F238E27FC236}">
                  <a16:creationId xmlns:a16="http://schemas.microsoft.com/office/drawing/2014/main" id="{57A1856C-F9E0-D67E-34D0-E11800F4E34A}"/>
                </a:ext>
              </a:extLst>
            </p:cNvPr>
            <p:cNvSpPr/>
            <p:nvPr/>
          </p:nvSpPr>
          <p:spPr>
            <a:xfrm>
              <a:off x="382269" y="210820"/>
              <a:ext cx="1199727" cy="906120"/>
            </a:xfrm>
            <a:custGeom>
              <a:avLst/>
              <a:gdLst/>
              <a:ahLst/>
              <a:cxnLst/>
              <a:rect l="l" t="t" r="r" b="b"/>
              <a:pathLst>
                <a:path w="2821017" h="2109885">
                  <a:moveTo>
                    <a:pt x="0" y="0"/>
                  </a:moveTo>
                  <a:lnTo>
                    <a:pt x="2821017" y="0"/>
                  </a:lnTo>
                  <a:lnTo>
                    <a:pt x="2821017" y="2109885"/>
                  </a:lnTo>
                  <a:lnTo>
                    <a:pt x="0" y="2109885"/>
                  </a:lnTo>
                  <a:lnTo>
                    <a:pt x="0" y="0"/>
                  </a:lnTo>
                  <a:close/>
                </a:path>
              </a:pathLst>
            </a:custGeom>
            <a:blipFill>
              <a:blip r:embed="rId3"/>
              <a:stretch>
                <a:fillRect/>
              </a:stretch>
            </a:blipFill>
          </p:spPr>
          <p:txBody>
            <a:bodyPr/>
            <a:lstStyle/>
            <a:p>
              <a:endParaRPr lang="en-US"/>
            </a:p>
          </p:txBody>
        </p:sp>
      </p:grpSp>
      <p:cxnSp>
        <p:nvCxnSpPr>
          <p:cNvPr id="10" name="Straight Connector 9">
            <a:extLst>
              <a:ext uri="{FF2B5EF4-FFF2-40B4-BE49-F238E27FC236}">
                <a16:creationId xmlns:a16="http://schemas.microsoft.com/office/drawing/2014/main" id="{C0101243-E69F-AA88-CF3C-978A8FB2A5CA}"/>
              </a:ext>
            </a:extLst>
          </p:cNvPr>
          <p:cNvCxnSpPr>
            <a:cxnSpLocks/>
          </p:cNvCxnSpPr>
          <p:nvPr/>
        </p:nvCxnSpPr>
        <p:spPr>
          <a:xfrm>
            <a:off x="4108762" y="1200427"/>
            <a:ext cx="0" cy="2468303"/>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2E19656-C47B-7A64-B070-5A7A11F15A90}"/>
              </a:ext>
            </a:extLst>
          </p:cNvPr>
          <p:cNvSpPr txBox="1"/>
          <p:nvPr/>
        </p:nvSpPr>
        <p:spPr>
          <a:xfrm>
            <a:off x="760259" y="1200427"/>
            <a:ext cx="2512741" cy="400110"/>
          </a:xfrm>
          <a:prstGeom prst="rect">
            <a:avLst/>
          </a:prstGeom>
          <a:noFill/>
        </p:spPr>
        <p:txBody>
          <a:bodyPr wrap="square" rtlCol="0">
            <a:spAutoFit/>
          </a:bodyPr>
          <a:lstStyle/>
          <a:p>
            <a:pPr algn="ctr"/>
            <a:r>
              <a:rPr lang="en-US" sz="2000" b="1">
                <a:solidFill>
                  <a:srgbClr val="FF0000"/>
                </a:solidFill>
              </a:rPr>
              <a:t>Đơn cực</a:t>
            </a:r>
          </a:p>
        </p:txBody>
      </p:sp>
      <p:sp>
        <p:nvSpPr>
          <p:cNvPr id="12" name="TextBox 11">
            <a:extLst>
              <a:ext uri="{FF2B5EF4-FFF2-40B4-BE49-F238E27FC236}">
                <a16:creationId xmlns:a16="http://schemas.microsoft.com/office/drawing/2014/main" id="{3F3CA4F2-8837-A69F-B825-166BA081BDAF}"/>
              </a:ext>
            </a:extLst>
          </p:cNvPr>
          <p:cNvSpPr txBox="1"/>
          <p:nvPr/>
        </p:nvSpPr>
        <p:spPr>
          <a:xfrm>
            <a:off x="5492672" y="1200427"/>
            <a:ext cx="2512741" cy="400110"/>
          </a:xfrm>
          <a:prstGeom prst="rect">
            <a:avLst/>
          </a:prstGeom>
          <a:noFill/>
        </p:spPr>
        <p:txBody>
          <a:bodyPr wrap="square" rtlCol="0">
            <a:spAutoFit/>
          </a:bodyPr>
          <a:lstStyle/>
          <a:p>
            <a:pPr algn="ctr"/>
            <a:r>
              <a:rPr lang="en-US" sz="2000" b="1">
                <a:solidFill>
                  <a:srgbClr val="FF0000"/>
                </a:solidFill>
              </a:rPr>
              <a:t>Đa cực</a:t>
            </a:r>
          </a:p>
        </p:txBody>
      </p:sp>
      <p:sp>
        <p:nvSpPr>
          <p:cNvPr id="14" name="TextBox 13">
            <a:extLst>
              <a:ext uri="{FF2B5EF4-FFF2-40B4-BE49-F238E27FC236}">
                <a16:creationId xmlns:a16="http://schemas.microsoft.com/office/drawing/2014/main" id="{822077FA-60FF-6F49-8EDC-8BA0A815F7A9}"/>
              </a:ext>
            </a:extLst>
          </p:cNvPr>
          <p:cNvSpPr txBox="1"/>
          <p:nvPr/>
        </p:nvSpPr>
        <p:spPr>
          <a:xfrm>
            <a:off x="120389" y="1550201"/>
            <a:ext cx="3792480"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Là trật tự thế giới chỉ một quốc gia, một trung tâm quyền lực.</a:t>
            </a:r>
          </a:p>
          <a:p>
            <a:pPr marL="285750" indent="-285750" algn="just">
              <a:lnSpc>
                <a:spcPct val="150000"/>
              </a:lnSpc>
              <a:buFont typeface="Arial" panose="020B0604020202020204" pitchFamily="34" charset="0"/>
              <a:buChar char="•"/>
            </a:pPr>
            <a:r>
              <a:rPr lang="en-US" sz="1800"/>
              <a:t>Vai trò: quyết định, chi phối các mối quan hệ quốc tế, các vấn đề an ninh thế giới.</a:t>
            </a:r>
          </a:p>
        </p:txBody>
      </p:sp>
      <p:sp>
        <p:nvSpPr>
          <p:cNvPr id="15" name="TextBox 14">
            <a:extLst>
              <a:ext uri="{FF2B5EF4-FFF2-40B4-BE49-F238E27FC236}">
                <a16:creationId xmlns:a16="http://schemas.microsoft.com/office/drawing/2014/main" id="{FFEE1990-EE68-4929-B307-DDFB1FAE1F5D}"/>
              </a:ext>
            </a:extLst>
          </p:cNvPr>
          <p:cNvSpPr txBox="1"/>
          <p:nvPr/>
        </p:nvSpPr>
        <p:spPr>
          <a:xfrm>
            <a:off x="4221155" y="1550201"/>
            <a:ext cx="4802456"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Chỉ một trật tự thế giới có sự tham gia của các quốc gia, các trung tâm khác nhau. </a:t>
            </a:r>
          </a:p>
          <a:p>
            <a:pPr marL="285750" indent="-285750" algn="just">
              <a:lnSpc>
                <a:spcPct val="150000"/>
              </a:lnSpc>
              <a:buFont typeface="Arial" panose="020B0604020202020204" pitchFamily="34" charset="0"/>
              <a:buChar char="•"/>
            </a:pPr>
            <a:r>
              <a:rPr lang="vi-VN" sz="1800"/>
              <a:t>Không một quốc gia nào có quyền lực áp đảo đối với các quốc gia khác, chi phối sự phát triển của thế giới.</a:t>
            </a:r>
          </a:p>
        </p:txBody>
      </p:sp>
      <p:grpSp>
        <p:nvGrpSpPr>
          <p:cNvPr id="20" name="Group 19">
            <a:extLst>
              <a:ext uri="{FF2B5EF4-FFF2-40B4-BE49-F238E27FC236}">
                <a16:creationId xmlns:a16="http://schemas.microsoft.com/office/drawing/2014/main" id="{661AAEAB-2207-464B-180E-288845D5F3A3}"/>
              </a:ext>
            </a:extLst>
          </p:cNvPr>
          <p:cNvGrpSpPr/>
          <p:nvPr/>
        </p:nvGrpSpPr>
        <p:grpSpPr>
          <a:xfrm>
            <a:off x="282669" y="3668730"/>
            <a:ext cx="8578662" cy="1287532"/>
            <a:chOff x="215590" y="3705209"/>
            <a:chExt cx="8578662" cy="1287532"/>
          </a:xfrm>
        </p:grpSpPr>
        <p:sp>
          <p:nvSpPr>
            <p:cNvPr id="16" name="Arrow: Right 15">
              <a:extLst>
                <a:ext uri="{FF2B5EF4-FFF2-40B4-BE49-F238E27FC236}">
                  <a16:creationId xmlns:a16="http://schemas.microsoft.com/office/drawing/2014/main" id="{942A1413-84C2-681D-7F60-057E0D747168}"/>
                </a:ext>
              </a:extLst>
            </p:cNvPr>
            <p:cNvSpPr/>
            <p:nvPr/>
          </p:nvSpPr>
          <p:spPr>
            <a:xfrm>
              <a:off x="215590" y="4170556"/>
              <a:ext cx="498088" cy="35683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64714D6-1112-2E40-3C26-26A6416F48AB}"/>
                </a:ext>
              </a:extLst>
            </p:cNvPr>
            <p:cNvSpPr txBox="1"/>
            <p:nvPr/>
          </p:nvSpPr>
          <p:spPr>
            <a:xfrm>
              <a:off x="760259" y="3705209"/>
              <a:ext cx="8033993" cy="1287532"/>
            </a:xfrm>
            <a:prstGeom prst="rect">
              <a:avLst/>
            </a:prstGeom>
            <a:noFill/>
          </p:spPr>
          <p:txBody>
            <a:bodyPr wrap="square">
              <a:spAutoFit/>
            </a:bodyPr>
            <a:lstStyle/>
            <a:p>
              <a:pPr algn="just">
                <a:lnSpc>
                  <a:spcPct val="150000"/>
                </a:lnSpc>
              </a:pPr>
              <a:r>
                <a:rPr lang="vi-VN" sz="1800" b="1" i="1">
                  <a:solidFill>
                    <a:srgbClr val="FF0000"/>
                  </a:solidFill>
                </a:rPr>
                <a:t>Trong xu thế phát triển của thế giới hiện nay, trật tự đơn cực không thể tồn tại vì không có một quốc gia nào có đủ tiềm lực chính trị, quân sự, kinh tế,... để chi phối thế giới.</a:t>
              </a:r>
              <a:endParaRPr lang="en-US" sz="1800" b="1" i="1">
                <a:solidFill>
                  <a:srgbClr val="FF000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0-#ppt_w/2"/>
                                          </p:val>
                                        </p:tav>
                                        <p:tav tm="100000">
                                          <p:val>
                                            <p:strVal val="#ppt_x"/>
                                          </p:val>
                                        </p:tav>
                                      </p:tavLst>
                                    </p:anim>
                                    <p:anim calcmode="lin" valueType="num">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81"/>
        <p:cNvGrpSpPr/>
        <p:nvPr/>
      </p:nvGrpSpPr>
      <p:grpSpPr>
        <a:xfrm>
          <a:off x="0" y="0"/>
          <a:ext cx="0" cy="0"/>
          <a:chOff x="0" y="0"/>
          <a:chExt cx="0" cy="0"/>
        </a:xfrm>
      </p:grpSpPr>
      <p:sp>
        <p:nvSpPr>
          <p:cNvPr id="8" name="TextBox 7">
            <a:extLst>
              <a:ext uri="{FF2B5EF4-FFF2-40B4-BE49-F238E27FC236}">
                <a16:creationId xmlns:a16="http://schemas.microsoft.com/office/drawing/2014/main" id="{EE79A4A2-9D08-B842-EE8B-3C610E65B81C}"/>
              </a:ext>
            </a:extLst>
          </p:cNvPr>
          <p:cNvSpPr txBox="1"/>
          <p:nvPr/>
        </p:nvSpPr>
        <p:spPr>
          <a:xfrm>
            <a:off x="1067050" y="312819"/>
            <a:ext cx="7009900" cy="523220"/>
          </a:xfrm>
          <a:prstGeom prst="rect">
            <a:avLst/>
          </a:prstGeom>
          <a:noFill/>
        </p:spPr>
        <p:txBody>
          <a:bodyPr wrap="square" rtlCol="0">
            <a:spAutoFit/>
          </a:bodyPr>
          <a:lstStyle/>
          <a:p>
            <a:pPr algn="ctr"/>
            <a:r>
              <a:rPr lang="en-US" sz="2800" b="1" i="1">
                <a:solidFill>
                  <a:srgbClr val="0000C8"/>
                </a:solidFill>
              </a:rPr>
              <a:t>b. Xu thế đa cực </a:t>
            </a:r>
          </a:p>
        </p:txBody>
      </p:sp>
      <p:grpSp>
        <p:nvGrpSpPr>
          <p:cNvPr id="4" name="Group 3">
            <a:extLst>
              <a:ext uri="{FF2B5EF4-FFF2-40B4-BE49-F238E27FC236}">
                <a16:creationId xmlns:a16="http://schemas.microsoft.com/office/drawing/2014/main" id="{071DBFC3-EF0D-31AE-28E6-895F21F8DCEE}"/>
              </a:ext>
            </a:extLst>
          </p:cNvPr>
          <p:cNvGrpSpPr/>
          <p:nvPr/>
        </p:nvGrpSpPr>
        <p:grpSpPr>
          <a:xfrm>
            <a:off x="217448" y="1040763"/>
            <a:ext cx="8709104" cy="1204350"/>
            <a:chOff x="263911" y="1077933"/>
            <a:chExt cx="8709104" cy="1204350"/>
          </a:xfrm>
        </p:grpSpPr>
        <p:sp>
          <p:nvSpPr>
            <p:cNvPr id="3" name="Rectangle: Rounded Corners 2">
              <a:extLst>
                <a:ext uri="{FF2B5EF4-FFF2-40B4-BE49-F238E27FC236}">
                  <a16:creationId xmlns:a16="http://schemas.microsoft.com/office/drawing/2014/main" id="{06A82F89-966A-16A0-5212-642B67ED2CC4}"/>
                </a:ext>
              </a:extLst>
            </p:cNvPr>
            <p:cNvSpPr/>
            <p:nvPr/>
          </p:nvSpPr>
          <p:spPr>
            <a:xfrm>
              <a:off x="5709424" y="1360439"/>
              <a:ext cx="3263591" cy="639337"/>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THẢO LUẬN NHÓM</a:t>
              </a:r>
            </a:p>
          </p:txBody>
        </p:sp>
        <p:sp>
          <p:nvSpPr>
            <p:cNvPr id="2" name="Freeform 4">
              <a:extLst>
                <a:ext uri="{FF2B5EF4-FFF2-40B4-BE49-F238E27FC236}">
                  <a16:creationId xmlns:a16="http://schemas.microsoft.com/office/drawing/2014/main" id="{8D3ECCEB-2C71-101D-3839-8A4FC2B0C0DB}"/>
                </a:ext>
              </a:extLst>
            </p:cNvPr>
            <p:cNvSpPr/>
            <p:nvPr/>
          </p:nvSpPr>
          <p:spPr>
            <a:xfrm>
              <a:off x="263911" y="1077933"/>
              <a:ext cx="5642517" cy="1204350"/>
            </a:xfrm>
            <a:custGeom>
              <a:avLst/>
              <a:gdLst/>
              <a:ahLst/>
              <a:cxnLst/>
              <a:rect l="l" t="t" r="r" b="b"/>
              <a:pathLst>
                <a:path w="7315200" h="1627632">
                  <a:moveTo>
                    <a:pt x="0" y="0"/>
                  </a:moveTo>
                  <a:lnTo>
                    <a:pt x="7315200" y="0"/>
                  </a:lnTo>
                  <a:lnTo>
                    <a:pt x="7315200" y="1627632"/>
                  </a:lnTo>
                  <a:lnTo>
                    <a:pt x="0" y="16276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6" name="TextBox 5">
            <a:extLst>
              <a:ext uri="{FF2B5EF4-FFF2-40B4-BE49-F238E27FC236}">
                <a16:creationId xmlns:a16="http://schemas.microsoft.com/office/drawing/2014/main" id="{4005AF2E-1F0B-B618-CCFA-0966F1AFFC92}"/>
              </a:ext>
            </a:extLst>
          </p:cNvPr>
          <p:cNvSpPr txBox="1"/>
          <p:nvPr/>
        </p:nvSpPr>
        <p:spPr>
          <a:xfrm>
            <a:off x="313034" y="2487026"/>
            <a:ext cx="4703957" cy="2343655"/>
          </a:xfrm>
          <a:prstGeom prst="rect">
            <a:avLst/>
          </a:prstGeom>
          <a:noFill/>
        </p:spPr>
        <p:txBody>
          <a:bodyPr wrap="square">
            <a:spAutoFit/>
          </a:bodyPr>
          <a:lstStyle/>
          <a:p>
            <a:pPr algn="just">
              <a:lnSpc>
                <a:spcPct val="150000"/>
              </a:lnSpc>
            </a:pPr>
            <a:r>
              <a:rPr lang="vi-VN" sz="2000" b="1" i="1">
                <a:solidFill>
                  <a:srgbClr val="FF0000"/>
                </a:solidFill>
              </a:rPr>
              <a:t>Khai thác Hình 3 - 4, Bảng 1, tư liệu, thông tin mục 2b SGK tr.15, 16 và hoàn thành Phiếu học tập số 2: </a:t>
            </a:r>
            <a:r>
              <a:rPr lang="vi-VN" sz="2000"/>
              <a:t>Nêu xu thế đa cực trong quan hệ quốc tế sau Chiến tranh lạnh. </a:t>
            </a:r>
            <a:endParaRPr lang="en-US" sz="2000"/>
          </a:p>
        </p:txBody>
      </p:sp>
      <p:grpSp>
        <p:nvGrpSpPr>
          <p:cNvPr id="15" name="Group 14">
            <a:extLst>
              <a:ext uri="{FF2B5EF4-FFF2-40B4-BE49-F238E27FC236}">
                <a16:creationId xmlns:a16="http://schemas.microsoft.com/office/drawing/2014/main" id="{D2AE9C85-A820-09AC-B8F2-DF6BD7FF3233}"/>
              </a:ext>
            </a:extLst>
          </p:cNvPr>
          <p:cNvGrpSpPr/>
          <p:nvPr/>
        </p:nvGrpSpPr>
        <p:grpSpPr>
          <a:xfrm>
            <a:off x="5340871" y="2231497"/>
            <a:ext cx="3545614" cy="2801651"/>
            <a:chOff x="5340871" y="2334322"/>
            <a:chExt cx="3545614" cy="2801651"/>
          </a:xfrm>
        </p:grpSpPr>
        <p:pic>
          <p:nvPicPr>
            <p:cNvPr id="13" name="Picture 12">
              <a:extLst>
                <a:ext uri="{FF2B5EF4-FFF2-40B4-BE49-F238E27FC236}">
                  <a16:creationId xmlns:a16="http://schemas.microsoft.com/office/drawing/2014/main" id="{79C25331-1180-7613-13F2-C6910A0321FA}"/>
                </a:ext>
              </a:extLst>
            </p:cNvPr>
            <p:cNvPicPr>
              <a:picLocks noChangeAspect="1"/>
            </p:cNvPicPr>
            <p:nvPr/>
          </p:nvPicPr>
          <p:blipFill>
            <a:blip r:embed="rId5"/>
            <a:srcRect/>
            <a:stretch/>
          </p:blipFill>
          <p:spPr>
            <a:xfrm>
              <a:off x="5340871" y="2334322"/>
              <a:ext cx="3545614" cy="2102934"/>
            </a:xfrm>
            <a:prstGeom prst="rect">
              <a:avLst/>
            </a:prstGeom>
          </p:spPr>
        </p:pic>
        <p:sp>
          <p:nvSpPr>
            <p:cNvPr id="14" name="TextBox 13">
              <a:extLst>
                <a:ext uri="{FF2B5EF4-FFF2-40B4-BE49-F238E27FC236}">
                  <a16:creationId xmlns:a16="http://schemas.microsoft.com/office/drawing/2014/main" id="{58A4BC95-1F89-3E13-9F23-C21152863866}"/>
                </a:ext>
              </a:extLst>
            </p:cNvPr>
            <p:cNvSpPr txBox="1"/>
            <p:nvPr/>
          </p:nvSpPr>
          <p:spPr>
            <a:xfrm>
              <a:off x="5396390" y="4437256"/>
              <a:ext cx="3434576" cy="698717"/>
            </a:xfrm>
            <a:prstGeom prst="rect">
              <a:avLst/>
            </a:prstGeom>
            <a:noFill/>
          </p:spPr>
          <p:txBody>
            <a:bodyPr wrap="square" rtlCol="0">
              <a:spAutoFit/>
            </a:bodyPr>
            <a:lstStyle/>
            <a:p>
              <a:pPr algn="ctr">
                <a:lnSpc>
                  <a:spcPct val="150000"/>
                </a:lnSpc>
              </a:pPr>
              <a:r>
                <a:rPr lang="en-US" b="1"/>
                <a:t>Hình 3. </a:t>
              </a:r>
              <a:r>
                <a:rPr lang="en-US"/>
                <a:t>Mô phỏng thế giới đa cực </a:t>
              </a:r>
            </a:p>
            <a:p>
              <a:pPr algn="ctr">
                <a:lnSpc>
                  <a:spcPct val="150000"/>
                </a:lnSpc>
              </a:pPr>
              <a:r>
                <a:rPr lang="en-US"/>
                <a:t>(tranh biếm họa)</a:t>
              </a:r>
            </a:p>
          </p:txBody>
        </p:sp>
      </p:grpSp>
    </p:spTree>
    <p:extLst>
      <p:ext uri="{BB962C8B-B14F-4D97-AF65-F5344CB8AC3E}">
        <p14:creationId xmlns:p14="http://schemas.microsoft.com/office/powerpoint/2010/main" val="341535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Diagonal Corners Rounded 19">
            <a:extLst>
              <a:ext uri="{FF2B5EF4-FFF2-40B4-BE49-F238E27FC236}">
                <a16:creationId xmlns:a16="http://schemas.microsoft.com/office/drawing/2014/main" id="{AFBDB9C5-94D5-A0F2-385B-23738BE766F0}"/>
              </a:ext>
            </a:extLst>
          </p:cNvPr>
          <p:cNvSpPr/>
          <p:nvPr/>
        </p:nvSpPr>
        <p:spPr>
          <a:xfrm>
            <a:off x="490134" y="245524"/>
            <a:ext cx="4473358" cy="4652452"/>
          </a:xfrm>
          <a:prstGeom prst="round2DiagRect">
            <a:avLst>
              <a:gd name="adj1" fmla="val 5642"/>
              <a:gd name="adj2" fmla="val 0"/>
            </a:avLst>
          </a:prstGeom>
          <a:solidFill>
            <a:srgbClr val="DCE9F8"/>
          </a:solidFill>
          <a:ln w="1905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1600" b="1" kern="1200">
                <a:solidFill>
                  <a:srgbClr val="ED2939"/>
                </a:solidFill>
                <a:latin typeface="Times New Roman" panose="02020603050405020304" pitchFamily="18" charset="0"/>
                <a:cs typeface="Times New Roman" panose="02020603050405020304" pitchFamily="18" charset="0"/>
              </a:rPr>
              <a:t>TƯ LIỆU. </a:t>
            </a:r>
            <a:r>
              <a:rPr lang="vi-VN" sz="1600" kern="1200">
                <a:solidFill>
                  <a:prstClr val="black"/>
                </a:solidFill>
                <a:latin typeface="Times New Roman" panose="02020603050405020304" pitchFamily="18" charset="0"/>
                <a:cs typeface="Times New Roman" panose="02020603050405020304" pitchFamily="18" charset="0"/>
              </a:rPr>
              <a:t>“Trật tự thế giới mới được hình thành như thế nào, còn tùy thuộc ở nhiều nhân tố: Sự phát triển về thực kinh tế, chính trị, quân sự của các cường quốc Mỹ, Nga, Trung Quốc, Anh, Pháp, Nhật Bản, Đức trong cuộc chạy đua về sức mạnh quốc gia tổng hợp…; Sự lớn mạnh của lực lượng cách mạng thế giới (sự thành bại của công cuộc cải cách, đổi mới ở các nước xã hội chủ nghĩa);… Sự phát triển của cách mạng khoa học – kĩ thuật sẽ còn tiếp tục tạo ra những “đột phá” và biến chuyển trên cục diện thế giới”.</a:t>
            </a:r>
          </a:p>
          <a:p>
            <a:pPr algn="r" defTabSz="457200">
              <a:lnSpc>
                <a:spcPct val="150000"/>
              </a:lnSpc>
              <a:buClrTx/>
            </a:pPr>
            <a:r>
              <a:rPr lang="vi-VN" sz="1200" kern="1200">
                <a:solidFill>
                  <a:prstClr val="black"/>
                </a:solidFill>
                <a:latin typeface="Times New Roman" panose="02020603050405020304" pitchFamily="18" charset="0"/>
                <a:cs typeface="Times New Roman" panose="02020603050405020304" pitchFamily="18" charset="0"/>
              </a:rPr>
              <a:t>(Nguyễn Anh Thái (Chủ biên), Lịch sử thế giới hiện đại, </a:t>
            </a:r>
            <a:endParaRPr lang="en-US" sz="1200" kern="1200">
              <a:solidFill>
                <a:prstClr val="black"/>
              </a:solidFill>
              <a:latin typeface="Times New Roman" panose="02020603050405020304" pitchFamily="18" charset="0"/>
              <a:cs typeface="Times New Roman" panose="02020603050405020304" pitchFamily="18" charset="0"/>
            </a:endParaRPr>
          </a:p>
          <a:p>
            <a:pPr algn="r" defTabSz="457200">
              <a:lnSpc>
                <a:spcPct val="150000"/>
              </a:lnSpc>
              <a:buClrTx/>
            </a:pPr>
            <a:r>
              <a:rPr lang="vi-VN" sz="1200" kern="1200">
                <a:solidFill>
                  <a:prstClr val="black"/>
                </a:solidFill>
                <a:latin typeface="Times New Roman" panose="02020603050405020304" pitchFamily="18" charset="0"/>
                <a:cs typeface="Times New Roman" panose="02020603050405020304" pitchFamily="18" charset="0"/>
              </a:rPr>
              <a:t>NXB Giáo dục Việt Nam, Hà Nội, 2021, tr.424)</a:t>
            </a:r>
          </a:p>
        </p:txBody>
      </p:sp>
      <p:grpSp>
        <p:nvGrpSpPr>
          <p:cNvPr id="5" name="Group 4">
            <a:extLst>
              <a:ext uri="{FF2B5EF4-FFF2-40B4-BE49-F238E27FC236}">
                <a16:creationId xmlns:a16="http://schemas.microsoft.com/office/drawing/2014/main" id="{BA971CD4-6FD4-EECE-9393-AB25980A6EBD}"/>
              </a:ext>
            </a:extLst>
          </p:cNvPr>
          <p:cNvGrpSpPr/>
          <p:nvPr/>
        </p:nvGrpSpPr>
        <p:grpSpPr>
          <a:xfrm>
            <a:off x="5193669" y="199854"/>
            <a:ext cx="3584059" cy="4743792"/>
            <a:chOff x="5155169" y="399708"/>
            <a:chExt cx="3584059" cy="4743792"/>
          </a:xfrm>
        </p:grpSpPr>
        <p:pic>
          <p:nvPicPr>
            <p:cNvPr id="3" name="Picture 2" descr="A diagram of different countries/regions&#10;&#10;Description automatically generated">
              <a:extLst>
                <a:ext uri="{FF2B5EF4-FFF2-40B4-BE49-F238E27FC236}">
                  <a16:creationId xmlns:a16="http://schemas.microsoft.com/office/drawing/2014/main" id="{83B8873D-297B-DE71-ED16-CF1DB28134EE}"/>
                </a:ext>
              </a:extLst>
            </p:cNvPr>
            <p:cNvPicPr>
              <a:picLocks noChangeAspect="1"/>
            </p:cNvPicPr>
            <p:nvPr/>
          </p:nvPicPr>
          <p:blipFill>
            <a:blip r:embed="rId2"/>
            <a:stretch>
              <a:fillRect/>
            </a:stretch>
          </p:blipFill>
          <p:spPr>
            <a:xfrm>
              <a:off x="5293897" y="399708"/>
              <a:ext cx="3306601" cy="4045075"/>
            </a:xfrm>
            <a:prstGeom prst="rect">
              <a:avLst/>
            </a:prstGeom>
          </p:spPr>
        </p:pic>
        <p:sp>
          <p:nvSpPr>
            <p:cNvPr id="4" name="TextBox 3">
              <a:extLst>
                <a:ext uri="{FF2B5EF4-FFF2-40B4-BE49-F238E27FC236}">
                  <a16:creationId xmlns:a16="http://schemas.microsoft.com/office/drawing/2014/main" id="{89EE5779-6FB6-68BD-0915-EB62FC6BB884}"/>
                </a:ext>
              </a:extLst>
            </p:cNvPr>
            <p:cNvSpPr txBox="1"/>
            <p:nvPr/>
          </p:nvSpPr>
          <p:spPr>
            <a:xfrm>
              <a:off x="5155169" y="4444783"/>
              <a:ext cx="3584059" cy="698717"/>
            </a:xfrm>
            <a:prstGeom prst="rect">
              <a:avLst/>
            </a:prstGeom>
            <a:noFill/>
          </p:spPr>
          <p:txBody>
            <a:bodyPr wrap="square" rtlCol="0">
              <a:spAutoFit/>
            </a:bodyPr>
            <a:lstStyle/>
            <a:p>
              <a:pPr algn="ctr">
                <a:lnSpc>
                  <a:spcPct val="150000"/>
                </a:lnSpc>
              </a:pPr>
              <a:r>
                <a:rPr lang="en-US" b="1"/>
                <a:t>Hình 4. </a:t>
              </a:r>
              <a:r>
                <a:rPr lang="en-US"/>
                <a:t>Biểu đồ đóng góp của các nước và vùng lãnh thổ vào GDP toàn cầu năm 2022</a:t>
              </a:r>
            </a:p>
          </p:txBody>
        </p:sp>
      </p:grpSp>
    </p:spTree>
    <p:extLst>
      <p:ext uri="{BB962C8B-B14F-4D97-AF65-F5344CB8AC3E}">
        <p14:creationId xmlns:p14="http://schemas.microsoft.com/office/powerpoint/2010/main" val="196888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1939-AD95-36E5-D1E3-255D52439C0B}"/>
              </a:ext>
            </a:extLst>
          </p:cNvPr>
          <p:cNvSpPr txBox="1"/>
          <p:nvPr/>
        </p:nvSpPr>
        <p:spPr>
          <a:xfrm>
            <a:off x="2286000" y="413712"/>
            <a:ext cx="4572000" cy="523220"/>
          </a:xfrm>
          <a:prstGeom prst="rect">
            <a:avLst/>
          </a:prstGeom>
          <a:noFill/>
        </p:spPr>
        <p:txBody>
          <a:bodyPr wrap="square">
            <a:spAutoFit/>
          </a:bodyPr>
          <a:lstStyle/>
          <a:p>
            <a:pPr algn="ctr"/>
            <a:r>
              <a:rPr lang="en-US" sz="2800" b="1">
                <a:solidFill>
                  <a:schemeClr val="bg2">
                    <a:lumMod val="75000"/>
                  </a:schemeClr>
                </a:solidFill>
                <a:latin typeface="Aptos Black" panose="020B0004020202020204" pitchFamily="34" charset="0"/>
              </a:rPr>
              <a:t>PHIẾU HỌC TẬP SỐ 2</a:t>
            </a:r>
          </a:p>
        </p:txBody>
      </p:sp>
      <p:sp>
        <p:nvSpPr>
          <p:cNvPr id="4" name="TextBox 3">
            <a:extLst>
              <a:ext uri="{FF2B5EF4-FFF2-40B4-BE49-F238E27FC236}">
                <a16:creationId xmlns:a16="http://schemas.microsoft.com/office/drawing/2014/main" id="{DC4F9815-9075-57E1-3647-33612D927A32}"/>
              </a:ext>
            </a:extLst>
          </p:cNvPr>
          <p:cNvSpPr txBox="1"/>
          <p:nvPr/>
        </p:nvSpPr>
        <p:spPr>
          <a:xfrm>
            <a:off x="256478" y="1090514"/>
            <a:ext cx="8631044" cy="3780522"/>
          </a:xfrm>
          <a:prstGeom prst="rect">
            <a:avLst/>
          </a:prstGeom>
          <a:noFill/>
        </p:spPr>
        <p:txBody>
          <a:bodyPr wrap="square">
            <a:spAutoFit/>
          </a:bodyPr>
          <a:lstStyle/>
          <a:p>
            <a:pPr algn="just">
              <a:lnSpc>
                <a:spcPct val="150000"/>
              </a:lnSpc>
            </a:pPr>
            <a:r>
              <a:rPr lang="vi-VN" sz="1800">
                <a:solidFill>
                  <a:srgbClr val="000000"/>
                </a:solidFill>
                <a:effectLst/>
                <a:latin typeface="+mn-lt"/>
                <a:ea typeface="Times New Roman" panose="02020603050405020304" pitchFamily="18" charset="0"/>
              </a:rPr>
              <a:t>1. Nguyên nhân dẫn đến xu thế đa cực trong quan hệ quốc tế sau Chiến tranh lạnh</a:t>
            </a:r>
            <a:endParaRPr lang="en-US" sz="1800">
              <a:effectLst/>
              <a:latin typeface="+mn-lt"/>
              <a:ea typeface="Calibri" panose="020F0502020204030204" pitchFamily="34" charset="0"/>
            </a:endParaRPr>
          </a:p>
          <a:p>
            <a:pPr algn="just">
              <a:lnSpc>
                <a:spcPct val="150000"/>
              </a:lnSpc>
            </a:pPr>
            <a:r>
              <a:rPr lang="vi-VN" sz="1800">
                <a:solidFill>
                  <a:srgbClr val="000000"/>
                </a:solidFill>
                <a:effectLst/>
                <a:latin typeface="+mn-lt"/>
                <a:ea typeface="Times New Roman" panose="02020603050405020304" pitchFamily="18" charset="0"/>
              </a:rPr>
              <a:t>……………………………………………………….……………………………</a:t>
            </a:r>
            <a:r>
              <a:rPr lang="en-US" sz="1800">
                <a:solidFill>
                  <a:srgbClr val="000000"/>
                </a:solidFill>
                <a:effectLst/>
                <a:latin typeface="+mn-lt"/>
                <a:ea typeface="Times New Roman" panose="02020603050405020304" pitchFamily="18" charset="0"/>
              </a:rPr>
              <a:t>………….</a:t>
            </a:r>
          </a:p>
          <a:p>
            <a:pPr algn="just">
              <a:lnSpc>
                <a:spcPct val="150000"/>
              </a:lnSpc>
            </a:pPr>
            <a:r>
              <a:rPr lang="vi-VN" sz="1800">
                <a:solidFill>
                  <a:srgbClr val="000000"/>
                </a:solidFill>
                <a:effectLst/>
                <a:latin typeface="+mn-lt"/>
                <a:ea typeface="Times New Roman" panose="02020603050405020304" pitchFamily="18" charset="0"/>
              </a:rPr>
              <a:t>2. Trình bày hiểu biết của bản thân về một số trung tâm quyền lực của thế giới</a:t>
            </a:r>
            <a:endParaRPr lang="en-US" sz="1800">
              <a:effectLst/>
              <a:latin typeface="+mn-lt"/>
              <a:ea typeface="Calibri" panose="020F0502020204030204" pitchFamily="34" charset="0"/>
            </a:endParaRPr>
          </a:p>
          <a:p>
            <a:pPr algn="just">
              <a:lnSpc>
                <a:spcPct val="150000"/>
              </a:lnSpc>
            </a:pPr>
            <a:r>
              <a:rPr lang="vi-VN" sz="1800">
                <a:solidFill>
                  <a:srgbClr val="000000"/>
                </a:solidFill>
                <a:effectLst/>
                <a:latin typeface="+mn-lt"/>
                <a:ea typeface="Times New Roman" panose="02020603050405020304" pitchFamily="18" charset="0"/>
              </a:rPr>
              <a:t>……………………………………………………….……………………………</a:t>
            </a:r>
            <a:r>
              <a:rPr lang="en-US" sz="1800">
                <a:solidFill>
                  <a:srgbClr val="000000"/>
                </a:solidFill>
                <a:effectLst/>
                <a:latin typeface="+mn-lt"/>
                <a:ea typeface="Times New Roman" panose="02020603050405020304" pitchFamily="18" charset="0"/>
              </a:rPr>
              <a:t>………….</a:t>
            </a:r>
          </a:p>
          <a:p>
            <a:pPr algn="just">
              <a:lnSpc>
                <a:spcPct val="150000"/>
              </a:lnSpc>
            </a:pPr>
            <a:r>
              <a:rPr lang="vi-VN" sz="1800">
                <a:solidFill>
                  <a:srgbClr val="000000"/>
                </a:solidFill>
                <a:effectLst/>
                <a:latin typeface="+mn-lt"/>
                <a:ea typeface="Times New Roman" panose="02020603050405020304" pitchFamily="18" charset="0"/>
              </a:rPr>
              <a:t>3. Trình bày hiểu biế</a:t>
            </a:r>
            <a:r>
              <a:rPr lang="vi-VN" sz="1800">
                <a:effectLst/>
                <a:latin typeface="+mn-lt"/>
                <a:ea typeface="Times New Roman" panose="02020603050405020304" pitchFamily="18" charset="0"/>
              </a:rPr>
              <a:t>t</a:t>
            </a:r>
            <a:r>
              <a:rPr lang="vi-VN" sz="1800">
                <a:solidFill>
                  <a:srgbClr val="000000"/>
                </a:solidFill>
                <a:effectLst/>
                <a:latin typeface="+mn-lt"/>
                <a:ea typeface="Times New Roman" panose="02020603050405020304" pitchFamily="18" charset="0"/>
              </a:rPr>
              <a:t> của bản thân về một số trung tâm, tổ chức kinh tế, tài chính quốc tế và khu vực</a:t>
            </a:r>
            <a:endParaRPr lang="en-US" sz="1800">
              <a:effectLst/>
              <a:latin typeface="+mn-lt"/>
              <a:ea typeface="Calibri" panose="020F0502020204030204" pitchFamily="34" charset="0"/>
            </a:endParaRPr>
          </a:p>
          <a:p>
            <a:pPr algn="just">
              <a:lnSpc>
                <a:spcPct val="150000"/>
              </a:lnSpc>
            </a:pPr>
            <a:r>
              <a:rPr lang="vi-VN" sz="1800">
                <a:solidFill>
                  <a:srgbClr val="000000"/>
                </a:solidFill>
                <a:effectLst/>
                <a:latin typeface="+mn-lt"/>
                <a:ea typeface="Times New Roman" panose="02020603050405020304" pitchFamily="18" charset="0"/>
              </a:rPr>
              <a:t>……………………………………………………….……………………………</a:t>
            </a:r>
            <a:r>
              <a:rPr lang="en-US" sz="1800">
                <a:solidFill>
                  <a:srgbClr val="000000"/>
                </a:solidFill>
                <a:effectLst/>
                <a:latin typeface="+mn-lt"/>
                <a:ea typeface="Times New Roman" panose="02020603050405020304" pitchFamily="18" charset="0"/>
              </a:rPr>
              <a:t>…………..</a:t>
            </a:r>
          </a:p>
          <a:p>
            <a:pPr algn="just">
              <a:lnSpc>
                <a:spcPct val="150000"/>
              </a:lnSpc>
            </a:pPr>
            <a:r>
              <a:rPr lang="vi-VN" sz="1800">
                <a:solidFill>
                  <a:srgbClr val="000000"/>
                </a:solidFill>
                <a:effectLst/>
                <a:latin typeface="+mn-lt"/>
                <a:ea typeface="Times New Roman" panose="02020603050405020304" pitchFamily="18" charset="0"/>
              </a:rPr>
              <a:t>4. Nhận xét về xu thế đa cực trong quan hệ quốc tế sau Chiến tranh lạnh</a:t>
            </a:r>
            <a:endParaRPr lang="en-US" sz="1800">
              <a:effectLst/>
              <a:latin typeface="+mn-lt"/>
              <a:ea typeface="Calibri" panose="020F0502020204030204" pitchFamily="34" charset="0"/>
            </a:endParaRPr>
          </a:p>
          <a:p>
            <a:pPr>
              <a:lnSpc>
                <a:spcPct val="150000"/>
              </a:lnSpc>
            </a:pPr>
            <a:r>
              <a:rPr lang="vi-VN" sz="1800">
                <a:solidFill>
                  <a:srgbClr val="000000"/>
                </a:solidFill>
                <a:effectLst/>
                <a:latin typeface="+mn-lt"/>
                <a:ea typeface="Times New Roman" panose="02020603050405020304" pitchFamily="18" charset="0"/>
              </a:rPr>
              <a:t>……………………………………………………….……………………………</a:t>
            </a:r>
            <a:r>
              <a:rPr lang="en-US" sz="1800">
                <a:solidFill>
                  <a:srgbClr val="000000"/>
                </a:solidFill>
                <a:effectLst/>
                <a:latin typeface="+mn-lt"/>
                <a:ea typeface="Times New Roman" panose="02020603050405020304" pitchFamily="18" charset="0"/>
              </a:rPr>
              <a:t>………….</a:t>
            </a:r>
            <a:endParaRPr lang="en-US" sz="1800">
              <a:latin typeface="+mn-lt"/>
            </a:endParaRPr>
          </a:p>
        </p:txBody>
      </p:sp>
    </p:spTree>
    <p:extLst>
      <p:ext uri="{BB962C8B-B14F-4D97-AF65-F5344CB8AC3E}">
        <p14:creationId xmlns:p14="http://schemas.microsoft.com/office/powerpoint/2010/main" val="1465044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53"/>
        <p:cNvGrpSpPr/>
        <p:nvPr/>
      </p:nvGrpSpPr>
      <p:grpSpPr>
        <a:xfrm>
          <a:off x="0" y="0"/>
          <a:ext cx="0" cy="0"/>
          <a:chOff x="0" y="0"/>
          <a:chExt cx="0" cy="0"/>
        </a:xfrm>
      </p:grpSpPr>
      <p:sp>
        <p:nvSpPr>
          <p:cNvPr id="3" name="TextBox 2">
            <a:extLst>
              <a:ext uri="{FF2B5EF4-FFF2-40B4-BE49-F238E27FC236}">
                <a16:creationId xmlns:a16="http://schemas.microsoft.com/office/drawing/2014/main" id="{F12EA6CD-C0AE-3C44-E1BF-338D5D8E6A36}"/>
              </a:ext>
            </a:extLst>
          </p:cNvPr>
          <p:cNvSpPr txBox="1"/>
          <p:nvPr/>
        </p:nvSpPr>
        <p:spPr>
          <a:xfrm>
            <a:off x="741555" y="392595"/>
            <a:ext cx="7660889" cy="461665"/>
          </a:xfrm>
          <a:prstGeom prst="rect">
            <a:avLst/>
          </a:prstGeom>
          <a:noFill/>
        </p:spPr>
        <p:txBody>
          <a:bodyPr wrap="square">
            <a:spAutoFit/>
          </a:bodyPr>
          <a:lstStyle/>
          <a:p>
            <a:pPr algn="ctr"/>
            <a:r>
              <a:rPr lang="en-US" sz="2400" b="1" i="1">
                <a:solidFill>
                  <a:srgbClr val="0000C8"/>
                </a:solidFill>
              </a:rPr>
              <a:t>b.1. Nguyên nhân dẫn đến xu thế đa cực</a:t>
            </a:r>
          </a:p>
        </p:txBody>
      </p:sp>
      <p:sp>
        <p:nvSpPr>
          <p:cNvPr id="4" name="Rectangle: Rounded Corners 3">
            <a:extLst>
              <a:ext uri="{FF2B5EF4-FFF2-40B4-BE49-F238E27FC236}">
                <a16:creationId xmlns:a16="http://schemas.microsoft.com/office/drawing/2014/main" id="{D9D9ABD4-9C18-CDEC-CC78-310898964A9B}"/>
              </a:ext>
            </a:extLst>
          </p:cNvPr>
          <p:cNvSpPr/>
          <p:nvPr/>
        </p:nvSpPr>
        <p:spPr>
          <a:xfrm>
            <a:off x="425599" y="1077954"/>
            <a:ext cx="2371491" cy="1070052"/>
          </a:xfrm>
          <a:prstGeom prst="roundRect">
            <a:avLst>
              <a:gd name="adj" fmla="val 6579"/>
            </a:avLst>
          </a:prstGeom>
          <a:ln>
            <a:solidFill>
              <a:schemeClr val="tx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a:t>
            </a:r>
            <a:r>
              <a:rPr lang="vi-VN" sz="2000">
                <a:solidFill>
                  <a:srgbClr val="000000"/>
                </a:solidFill>
              </a:rPr>
              <a:t>ác nước </a:t>
            </a:r>
            <a:r>
              <a:rPr lang="en-US" sz="2000">
                <a:solidFill>
                  <a:srgbClr val="000000"/>
                </a:solidFill>
              </a:rPr>
              <a:t>XHCN </a:t>
            </a:r>
            <a:r>
              <a:rPr lang="vi-VN" sz="2000">
                <a:solidFill>
                  <a:srgbClr val="000000"/>
                </a:solidFill>
              </a:rPr>
              <a:t>ở Đông Âu sụp đổ</a:t>
            </a:r>
            <a:r>
              <a:rPr lang="en-US" sz="2000">
                <a:solidFill>
                  <a:srgbClr val="000000"/>
                </a:solidFill>
              </a:rPr>
              <a:t>.</a:t>
            </a:r>
          </a:p>
        </p:txBody>
      </p:sp>
      <p:grpSp>
        <p:nvGrpSpPr>
          <p:cNvPr id="9" name="Group 8">
            <a:extLst>
              <a:ext uri="{FF2B5EF4-FFF2-40B4-BE49-F238E27FC236}">
                <a16:creationId xmlns:a16="http://schemas.microsoft.com/office/drawing/2014/main" id="{1329D17C-E8BE-027E-FA3F-E9A7B93DE7B3}"/>
              </a:ext>
            </a:extLst>
          </p:cNvPr>
          <p:cNvGrpSpPr/>
          <p:nvPr/>
        </p:nvGrpSpPr>
        <p:grpSpPr>
          <a:xfrm>
            <a:off x="3020116" y="1077954"/>
            <a:ext cx="2579651" cy="1992350"/>
            <a:chOff x="2535044" y="1501698"/>
            <a:chExt cx="2579651" cy="1992350"/>
          </a:xfrm>
        </p:grpSpPr>
        <p:sp>
          <p:nvSpPr>
            <p:cNvPr id="5" name="Arrow: Right 4">
              <a:extLst>
                <a:ext uri="{FF2B5EF4-FFF2-40B4-BE49-F238E27FC236}">
                  <a16:creationId xmlns:a16="http://schemas.microsoft.com/office/drawing/2014/main" id="{E8ECF21C-9C45-B96C-23EC-EC21AE273DD5}"/>
                </a:ext>
              </a:extLst>
            </p:cNvPr>
            <p:cNvSpPr/>
            <p:nvPr/>
          </p:nvSpPr>
          <p:spPr>
            <a:xfrm>
              <a:off x="2535044" y="2371260"/>
              <a:ext cx="505522" cy="40097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53B9A4C-2841-B0B7-0D6C-D36A74347DA5}"/>
                </a:ext>
              </a:extLst>
            </p:cNvPr>
            <p:cNvSpPr/>
            <p:nvPr/>
          </p:nvSpPr>
          <p:spPr>
            <a:xfrm>
              <a:off x="3263592" y="1501698"/>
              <a:ext cx="1851103" cy="1992350"/>
            </a:xfrm>
            <a:prstGeom prst="roundRect">
              <a:avLst>
                <a:gd name="adj" fmla="val 6579"/>
              </a:avLst>
            </a:prstGeom>
            <a:ln>
              <a:solidFill>
                <a:schemeClr val="tx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Trật tự I-an-ta sụp đổ.</a:t>
              </a:r>
            </a:p>
          </p:txBody>
        </p:sp>
      </p:grpSp>
      <p:grpSp>
        <p:nvGrpSpPr>
          <p:cNvPr id="11" name="Group 10">
            <a:extLst>
              <a:ext uri="{FF2B5EF4-FFF2-40B4-BE49-F238E27FC236}">
                <a16:creationId xmlns:a16="http://schemas.microsoft.com/office/drawing/2014/main" id="{E82480AD-DFD2-91C2-4082-9E8C3B690426}"/>
              </a:ext>
            </a:extLst>
          </p:cNvPr>
          <p:cNvGrpSpPr/>
          <p:nvPr/>
        </p:nvGrpSpPr>
        <p:grpSpPr>
          <a:xfrm>
            <a:off x="5822793" y="1077952"/>
            <a:ext cx="2579651" cy="1992351"/>
            <a:chOff x="2535044" y="1501696"/>
            <a:chExt cx="2579651" cy="1992351"/>
          </a:xfrm>
        </p:grpSpPr>
        <p:sp>
          <p:nvSpPr>
            <p:cNvPr id="13" name="Arrow: Right 12">
              <a:extLst>
                <a:ext uri="{FF2B5EF4-FFF2-40B4-BE49-F238E27FC236}">
                  <a16:creationId xmlns:a16="http://schemas.microsoft.com/office/drawing/2014/main" id="{A9CE6B22-2049-E4FE-8D9C-D1BC7AABC450}"/>
                </a:ext>
              </a:extLst>
            </p:cNvPr>
            <p:cNvSpPr/>
            <p:nvPr/>
          </p:nvSpPr>
          <p:spPr>
            <a:xfrm>
              <a:off x="2535044" y="2371259"/>
              <a:ext cx="505522" cy="40097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E05FD3F-8B6D-95E4-90EE-392278B3ABF1}"/>
                </a:ext>
              </a:extLst>
            </p:cNvPr>
            <p:cNvSpPr/>
            <p:nvPr/>
          </p:nvSpPr>
          <p:spPr>
            <a:xfrm>
              <a:off x="3263592" y="1501696"/>
              <a:ext cx="1851103" cy="1992351"/>
            </a:xfrm>
            <a:prstGeom prst="roundRect">
              <a:avLst>
                <a:gd name="adj" fmla="val 6579"/>
              </a:avLst>
            </a:prstGeom>
            <a:ln>
              <a:solidFill>
                <a:schemeClr val="tx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Mỹ trở thành siêu cường duy nhất</a:t>
              </a:r>
              <a:r>
                <a:rPr lang="en-US" sz="2000">
                  <a:solidFill>
                    <a:srgbClr val="000000"/>
                  </a:solidFill>
                </a:rPr>
                <a:t>.</a:t>
              </a:r>
            </a:p>
          </p:txBody>
        </p:sp>
      </p:grpSp>
      <p:sp>
        <p:nvSpPr>
          <p:cNvPr id="17" name="Rectangle: Rounded Corners 16">
            <a:extLst>
              <a:ext uri="{FF2B5EF4-FFF2-40B4-BE49-F238E27FC236}">
                <a16:creationId xmlns:a16="http://schemas.microsoft.com/office/drawing/2014/main" id="{DE8ED63B-F634-2A27-B7A8-1DD5BA9C57F0}"/>
              </a:ext>
            </a:extLst>
          </p:cNvPr>
          <p:cNvSpPr/>
          <p:nvPr/>
        </p:nvSpPr>
        <p:spPr>
          <a:xfrm>
            <a:off x="425599" y="2263700"/>
            <a:ext cx="2371491" cy="806604"/>
          </a:xfrm>
          <a:prstGeom prst="roundRect">
            <a:avLst>
              <a:gd name="adj" fmla="val 6579"/>
            </a:avLst>
          </a:prstGeom>
          <a:ln>
            <a:solidFill>
              <a:schemeClr val="tx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Liên Xô tan rã</a:t>
            </a:r>
            <a:r>
              <a:rPr lang="en-US" sz="2000">
                <a:solidFill>
                  <a:srgbClr val="000000"/>
                </a:solidFill>
              </a:rPr>
              <a:t>.</a:t>
            </a:r>
          </a:p>
        </p:txBody>
      </p:sp>
      <p:sp>
        <p:nvSpPr>
          <p:cNvPr id="18" name="Rectangle: Rounded Corners 17">
            <a:extLst>
              <a:ext uri="{FF2B5EF4-FFF2-40B4-BE49-F238E27FC236}">
                <a16:creationId xmlns:a16="http://schemas.microsoft.com/office/drawing/2014/main" id="{6208C348-5308-CEDE-7006-1D136CBA9428}"/>
              </a:ext>
            </a:extLst>
          </p:cNvPr>
          <p:cNvSpPr/>
          <p:nvPr/>
        </p:nvSpPr>
        <p:spPr>
          <a:xfrm>
            <a:off x="5128628" y="3531222"/>
            <a:ext cx="1851103" cy="1115606"/>
          </a:xfrm>
          <a:prstGeom prst="roundRect">
            <a:avLst>
              <a:gd name="adj" fmla="val 6579"/>
            </a:avLst>
          </a:prstGeom>
          <a:ln>
            <a:solidFill>
              <a:schemeClr val="tx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a:t>
            </a:r>
            <a:r>
              <a:rPr lang="vi-VN" sz="2000">
                <a:solidFill>
                  <a:srgbClr val="000000"/>
                </a:solidFill>
              </a:rPr>
              <a:t>ó sức mạnh vượt trội</a:t>
            </a:r>
            <a:r>
              <a:rPr lang="en-US" sz="2000">
                <a:solidFill>
                  <a:srgbClr val="000000"/>
                </a:solidFill>
              </a:rPr>
              <a:t>.</a:t>
            </a:r>
          </a:p>
        </p:txBody>
      </p:sp>
      <p:sp>
        <p:nvSpPr>
          <p:cNvPr id="19" name="Rectangle: Rounded Corners 18">
            <a:extLst>
              <a:ext uri="{FF2B5EF4-FFF2-40B4-BE49-F238E27FC236}">
                <a16:creationId xmlns:a16="http://schemas.microsoft.com/office/drawing/2014/main" id="{1EC391F2-9E7E-8BAF-1575-636ADB42DD6B}"/>
              </a:ext>
            </a:extLst>
          </p:cNvPr>
          <p:cNvSpPr/>
          <p:nvPr/>
        </p:nvSpPr>
        <p:spPr>
          <a:xfrm>
            <a:off x="7123771" y="3531222"/>
            <a:ext cx="1851103" cy="1115606"/>
          </a:xfrm>
          <a:prstGeom prst="roundRect">
            <a:avLst>
              <a:gd name="adj" fmla="val 6579"/>
            </a:avLst>
          </a:prstGeom>
          <a:ln>
            <a:solidFill>
              <a:schemeClr val="tx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a:t>
            </a:r>
            <a:r>
              <a:rPr lang="vi-VN" sz="2000">
                <a:solidFill>
                  <a:srgbClr val="000000"/>
                </a:solidFill>
              </a:rPr>
              <a:t>hiết lập thế giới đơn cực</a:t>
            </a:r>
            <a:r>
              <a:rPr lang="en-US" sz="2000">
                <a:solidFill>
                  <a:srgbClr val="000000"/>
                </a:solidFill>
              </a:rPr>
              <a:t>.</a:t>
            </a:r>
            <a:r>
              <a:rPr lang="vi-VN" sz="2000">
                <a:solidFill>
                  <a:srgbClr val="000000"/>
                </a:solidFill>
              </a:rPr>
              <a:t> </a:t>
            </a:r>
            <a:endParaRPr lang="en-US" sz="2000">
              <a:solidFill>
                <a:srgbClr val="000000"/>
              </a:solidFill>
            </a:endParaRPr>
          </a:p>
        </p:txBody>
      </p:sp>
      <p:grpSp>
        <p:nvGrpSpPr>
          <p:cNvPr id="24" name="Group 23">
            <a:extLst>
              <a:ext uri="{FF2B5EF4-FFF2-40B4-BE49-F238E27FC236}">
                <a16:creationId xmlns:a16="http://schemas.microsoft.com/office/drawing/2014/main" id="{4DB55A32-2628-0147-F20C-17E9BCDA9F97}"/>
              </a:ext>
            </a:extLst>
          </p:cNvPr>
          <p:cNvGrpSpPr/>
          <p:nvPr/>
        </p:nvGrpSpPr>
        <p:grpSpPr>
          <a:xfrm>
            <a:off x="169126" y="3255694"/>
            <a:ext cx="4815462" cy="1666662"/>
            <a:chOff x="81776" y="3336111"/>
            <a:chExt cx="4815462" cy="1666662"/>
          </a:xfrm>
        </p:grpSpPr>
        <p:pic>
          <p:nvPicPr>
            <p:cNvPr id="21" name="Picture 20" descr="A map of the world&#10;&#10;Description automatically generated">
              <a:extLst>
                <a:ext uri="{FF2B5EF4-FFF2-40B4-BE49-F238E27FC236}">
                  <a16:creationId xmlns:a16="http://schemas.microsoft.com/office/drawing/2014/main" id="{6133AB09-133E-8608-5B4D-3C8D6BED6015}"/>
                </a:ext>
              </a:extLst>
            </p:cNvPr>
            <p:cNvPicPr>
              <a:picLocks noChangeAspect="1"/>
            </p:cNvPicPr>
            <p:nvPr/>
          </p:nvPicPr>
          <p:blipFill>
            <a:blip r:embed="rId3"/>
            <a:stretch>
              <a:fillRect/>
            </a:stretch>
          </p:blipFill>
          <p:spPr>
            <a:xfrm>
              <a:off x="1648516" y="3336111"/>
              <a:ext cx="3248722" cy="1666662"/>
            </a:xfrm>
            <a:prstGeom prst="rect">
              <a:avLst/>
            </a:prstGeom>
          </p:spPr>
        </p:pic>
        <p:sp>
          <p:nvSpPr>
            <p:cNvPr id="23" name="TextBox 22">
              <a:extLst>
                <a:ext uri="{FF2B5EF4-FFF2-40B4-BE49-F238E27FC236}">
                  <a16:creationId xmlns:a16="http://schemas.microsoft.com/office/drawing/2014/main" id="{832F2536-E7A8-EFDF-48F8-96C1C7F097E4}"/>
                </a:ext>
              </a:extLst>
            </p:cNvPr>
            <p:cNvSpPr txBox="1"/>
            <p:nvPr/>
          </p:nvSpPr>
          <p:spPr>
            <a:xfrm>
              <a:off x="81776" y="3559621"/>
              <a:ext cx="1566740" cy="1443152"/>
            </a:xfrm>
            <a:prstGeom prst="rect">
              <a:avLst/>
            </a:prstGeom>
            <a:noFill/>
          </p:spPr>
          <p:txBody>
            <a:bodyPr wrap="square">
              <a:spAutoFit/>
            </a:bodyPr>
            <a:lstStyle/>
            <a:p>
              <a:pPr algn="r">
                <a:lnSpc>
                  <a:spcPct val="150000"/>
                </a:lnSpc>
              </a:pPr>
              <a:r>
                <a:rPr lang="vi-VN" sz="1200"/>
                <a:t>Các quốc gia có căn cứ quân sự và cơ sở vật chất của siêu cường duy nhất </a:t>
              </a:r>
              <a:r>
                <a:rPr lang="en-US" sz="1200"/>
                <a:t>lúc đấy</a:t>
              </a:r>
              <a:r>
                <a:rPr lang="vi-VN" sz="1200"/>
                <a:t>– Hoa Kỳ</a:t>
              </a:r>
              <a:endParaRPr lang="en-US" sz="1200"/>
            </a:p>
          </p:txBody>
        </p:sp>
      </p:grpSp>
      <p:cxnSp>
        <p:nvCxnSpPr>
          <p:cNvPr id="26" name="Straight Arrow Connector 25">
            <a:extLst>
              <a:ext uri="{FF2B5EF4-FFF2-40B4-BE49-F238E27FC236}">
                <a16:creationId xmlns:a16="http://schemas.microsoft.com/office/drawing/2014/main" id="{6AFFCC88-FAD1-E6FA-A300-601A4BDE59EC}"/>
              </a:ext>
            </a:extLst>
          </p:cNvPr>
          <p:cNvCxnSpPr>
            <a:cxnSpLocks/>
            <a:stCxn id="16" idx="2"/>
            <a:endCxn id="18" idx="0"/>
          </p:cNvCxnSpPr>
          <p:nvPr/>
        </p:nvCxnSpPr>
        <p:spPr>
          <a:xfrm flipH="1">
            <a:off x="6054180" y="3070303"/>
            <a:ext cx="1422713" cy="46091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C92013E-78B1-A412-6E6E-E0CF4DA04A4F}"/>
              </a:ext>
            </a:extLst>
          </p:cNvPr>
          <p:cNvCxnSpPr>
            <a:cxnSpLocks/>
            <a:stCxn id="16" idx="2"/>
            <a:endCxn id="19" idx="0"/>
          </p:cNvCxnSpPr>
          <p:nvPr/>
        </p:nvCxnSpPr>
        <p:spPr>
          <a:xfrm>
            <a:off x="7476893" y="3070303"/>
            <a:ext cx="572430" cy="46091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500"/>
                                        <p:tgtEl>
                                          <p:spTgt spid="29"/>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53"/>
        <p:cNvGrpSpPr/>
        <p:nvPr/>
      </p:nvGrpSpPr>
      <p:grpSpPr>
        <a:xfrm>
          <a:off x="0" y="0"/>
          <a:ext cx="0" cy="0"/>
          <a:chOff x="0" y="0"/>
          <a:chExt cx="0" cy="0"/>
        </a:xfrm>
      </p:grpSpPr>
      <p:sp>
        <p:nvSpPr>
          <p:cNvPr id="40" name="TextBox 39">
            <a:extLst>
              <a:ext uri="{FF2B5EF4-FFF2-40B4-BE49-F238E27FC236}">
                <a16:creationId xmlns:a16="http://schemas.microsoft.com/office/drawing/2014/main" id="{F40827B9-BD8D-FC17-D534-5D896ECEA0E2}"/>
              </a:ext>
            </a:extLst>
          </p:cNvPr>
          <p:cNvSpPr txBox="1"/>
          <p:nvPr/>
        </p:nvSpPr>
        <p:spPr>
          <a:xfrm>
            <a:off x="388393" y="1667678"/>
            <a:ext cx="3709512" cy="1015663"/>
          </a:xfrm>
          <a:prstGeom prst="rect">
            <a:avLst/>
          </a:prstGeom>
          <a:noFill/>
        </p:spPr>
        <p:txBody>
          <a:bodyPr wrap="square" rtlCol="0">
            <a:spAutoFit/>
          </a:bodyPr>
          <a:lstStyle/>
          <a:p>
            <a:pPr algn="ctr"/>
            <a:r>
              <a:rPr lang="en-US" sz="6000">
                <a:solidFill>
                  <a:srgbClr val="008000"/>
                </a:solidFill>
                <a:latin typeface="Aptos Black" panose="020B0004020202020204" pitchFamily="34" charset="0"/>
              </a:rPr>
              <a:t>Đơn cực</a:t>
            </a:r>
          </a:p>
        </p:txBody>
      </p:sp>
      <p:grpSp>
        <p:nvGrpSpPr>
          <p:cNvPr id="7" name="Group 6">
            <a:extLst>
              <a:ext uri="{FF2B5EF4-FFF2-40B4-BE49-F238E27FC236}">
                <a16:creationId xmlns:a16="http://schemas.microsoft.com/office/drawing/2014/main" id="{A2A18E03-CFBC-574D-C953-F560B9890701}"/>
              </a:ext>
            </a:extLst>
          </p:cNvPr>
          <p:cNvGrpSpPr/>
          <p:nvPr/>
        </p:nvGrpSpPr>
        <p:grpSpPr>
          <a:xfrm>
            <a:off x="4386550" y="1667678"/>
            <a:ext cx="4333826" cy="1015663"/>
            <a:chOff x="4378930" y="2370542"/>
            <a:chExt cx="4333826" cy="1015663"/>
          </a:xfrm>
        </p:grpSpPr>
        <p:sp>
          <p:nvSpPr>
            <p:cNvPr id="41" name="Arrow: Notched Right 40">
              <a:extLst>
                <a:ext uri="{FF2B5EF4-FFF2-40B4-BE49-F238E27FC236}">
                  <a16:creationId xmlns:a16="http://schemas.microsoft.com/office/drawing/2014/main" id="{7899DD9F-66CA-82F3-F102-842A4FA04D34}"/>
                </a:ext>
              </a:extLst>
            </p:cNvPr>
            <p:cNvSpPr/>
            <p:nvPr/>
          </p:nvSpPr>
          <p:spPr>
            <a:xfrm>
              <a:off x="4378930" y="2732408"/>
              <a:ext cx="454303" cy="291929"/>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7D6E43D-7243-26ED-4041-177999279304}"/>
                </a:ext>
              </a:extLst>
            </p:cNvPr>
            <p:cNvSpPr txBox="1"/>
            <p:nvPr/>
          </p:nvSpPr>
          <p:spPr>
            <a:xfrm>
              <a:off x="5003244" y="2370542"/>
              <a:ext cx="3709512" cy="1015663"/>
            </a:xfrm>
            <a:prstGeom prst="rect">
              <a:avLst/>
            </a:prstGeom>
            <a:noFill/>
          </p:spPr>
          <p:txBody>
            <a:bodyPr wrap="square" rtlCol="0">
              <a:spAutoFit/>
            </a:bodyPr>
            <a:lstStyle/>
            <a:p>
              <a:pPr algn="ctr"/>
              <a:r>
                <a:rPr lang="en-US" sz="6000">
                  <a:solidFill>
                    <a:srgbClr val="0000C8"/>
                  </a:solidFill>
                  <a:latin typeface="Aptos Black" panose="020B0004020202020204" pitchFamily="34" charset="0"/>
                </a:rPr>
                <a:t>Đa cực</a:t>
              </a:r>
            </a:p>
          </p:txBody>
        </p:sp>
      </p:grpSp>
      <p:sp>
        <p:nvSpPr>
          <p:cNvPr id="5" name="Rectangle: Rounded Corners 4">
            <a:extLst>
              <a:ext uri="{FF2B5EF4-FFF2-40B4-BE49-F238E27FC236}">
                <a16:creationId xmlns:a16="http://schemas.microsoft.com/office/drawing/2014/main" id="{02965209-6FEE-53C7-422A-37458757EA5D}"/>
              </a:ext>
            </a:extLst>
          </p:cNvPr>
          <p:cNvSpPr/>
          <p:nvPr/>
        </p:nvSpPr>
        <p:spPr>
          <a:xfrm>
            <a:off x="1946910" y="470938"/>
            <a:ext cx="5250180" cy="922020"/>
          </a:xfrm>
          <a:prstGeom prst="round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2"/>
                </a:solidFill>
                <a:latin typeface="Bahnschrift SemiBold" panose="020B0502040204020203" pitchFamily="34" charset="0"/>
              </a:rPr>
              <a:t>Đầu TK XXI</a:t>
            </a:r>
          </a:p>
        </p:txBody>
      </p:sp>
      <p:sp>
        <p:nvSpPr>
          <p:cNvPr id="19" name="Freeform 6">
            <a:extLst>
              <a:ext uri="{FF2B5EF4-FFF2-40B4-BE49-F238E27FC236}">
                <a16:creationId xmlns:a16="http://schemas.microsoft.com/office/drawing/2014/main" id="{93309C76-A4B1-95F7-A9FD-8603D364360A}"/>
              </a:ext>
            </a:extLst>
          </p:cNvPr>
          <p:cNvSpPr/>
          <p:nvPr/>
        </p:nvSpPr>
        <p:spPr>
          <a:xfrm>
            <a:off x="158115" y="2942015"/>
            <a:ext cx="1645920" cy="1645920"/>
          </a:xfrm>
          <a:custGeom>
            <a:avLst/>
            <a:gdLst/>
            <a:ahLst/>
            <a:cxnLst/>
            <a:rect l="l" t="t" r="r" b="b"/>
            <a:pathLst>
              <a:path w="2133546" h="2136216">
                <a:moveTo>
                  <a:pt x="0" y="0"/>
                </a:moveTo>
                <a:lnTo>
                  <a:pt x="2133545" y="0"/>
                </a:lnTo>
                <a:lnTo>
                  <a:pt x="2133545" y="2136216"/>
                </a:lnTo>
                <a:lnTo>
                  <a:pt x="0" y="2136216"/>
                </a:lnTo>
                <a:lnTo>
                  <a:pt x="0" y="0"/>
                </a:lnTo>
                <a:close/>
              </a:path>
            </a:pathLst>
          </a:custGeom>
          <a:blipFill>
            <a:blip r:embed="rId3"/>
            <a:stretch>
              <a:fillRect/>
            </a:stretch>
          </a:blipFill>
        </p:spPr>
        <p:txBody>
          <a:bodyPr/>
          <a:lstStyle/>
          <a:p>
            <a:endParaRPr lang="en-US"/>
          </a:p>
        </p:txBody>
      </p:sp>
      <p:sp>
        <p:nvSpPr>
          <p:cNvPr id="20" name="Freeform 9">
            <a:extLst>
              <a:ext uri="{FF2B5EF4-FFF2-40B4-BE49-F238E27FC236}">
                <a16:creationId xmlns:a16="http://schemas.microsoft.com/office/drawing/2014/main" id="{D9BD53CD-3F89-26DF-AB24-A3A186E7A354}"/>
              </a:ext>
            </a:extLst>
          </p:cNvPr>
          <p:cNvSpPr/>
          <p:nvPr/>
        </p:nvSpPr>
        <p:spPr>
          <a:xfrm>
            <a:off x="7336227" y="2936702"/>
            <a:ext cx="1645920" cy="1645920"/>
          </a:xfrm>
          <a:custGeom>
            <a:avLst/>
            <a:gdLst/>
            <a:ahLst/>
            <a:cxnLst/>
            <a:rect l="l" t="t" r="r" b="b"/>
            <a:pathLst>
              <a:path w="2136216" h="2136216">
                <a:moveTo>
                  <a:pt x="0" y="0"/>
                </a:moveTo>
                <a:lnTo>
                  <a:pt x="2136216" y="0"/>
                </a:lnTo>
                <a:lnTo>
                  <a:pt x="2136216" y="2136217"/>
                </a:lnTo>
                <a:lnTo>
                  <a:pt x="0" y="2136217"/>
                </a:lnTo>
                <a:lnTo>
                  <a:pt x="0" y="0"/>
                </a:lnTo>
                <a:close/>
              </a:path>
            </a:pathLst>
          </a:custGeom>
          <a:blipFill>
            <a:blip r:embed="rId4"/>
            <a:stretch>
              <a:fillRect/>
            </a:stretch>
          </a:blipFill>
        </p:spPr>
        <p:txBody>
          <a:bodyPr/>
          <a:lstStyle/>
          <a:p>
            <a:endParaRPr lang="en-US"/>
          </a:p>
        </p:txBody>
      </p:sp>
      <p:sp>
        <p:nvSpPr>
          <p:cNvPr id="21" name="Freeform 12">
            <a:extLst>
              <a:ext uri="{FF2B5EF4-FFF2-40B4-BE49-F238E27FC236}">
                <a16:creationId xmlns:a16="http://schemas.microsoft.com/office/drawing/2014/main" id="{438E4DDC-3C39-DA56-1EF9-AAEC8CF63787}"/>
              </a:ext>
            </a:extLst>
          </p:cNvPr>
          <p:cNvSpPr/>
          <p:nvPr/>
        </p:nvSpPr>
        <p:spPr>
          <a:xfrm>
            <a:off x="5541699" y="2936702"/>
            <a:ext cx="1645920" cy="1645920"/>
          </a:xfrm>
          <a:custGeom>
            <a:avLst/>
            <a:gdLst/>
            <a:ahLst/>
            <a:cxnLst/>
            <a:rect l="l" t="t" r="r" b="b"/>
            <a:pathLst>
              <a:path w="2318610" h="2321512">
                <a:moveTo>
                  <a:pt x="0" y="0"/>
                </a:moveTo>
                <a:lnTo>
                  <a:pt x="2318610" y="0"/>
                </a:lnTo>
                <a:lnTo>
                  <a:pt x="2318610" y="2321512"/>
                </a:lnTo>
                <a:lnTo>
                  <a:pt x="0" y="2321512"/>
                </a:lnTo>
                <a:lnTo>
                  <a:pt x="0" y="0"/>
                </a:lnTo>
                <a:close/>
              </a:path>
            </a:pathLst>
          </a:custGeom>
          <a:blipFill>
            <a:blip r:embed="rId5"/>
            <a:stretch>
              <a:fillRect/>
            </a:stretch>
          </a:blipFill>
        </p:spPr>
        <p:txBody>
          <a:bodyPr/>
          <a:lstStyle/>
          <a:p>
            <a:endParaRPr lang="en-US"/>
          </a:p>
        </p:txBody>
      </p:sp>
      <p:sp>
        <p:nvSpPr>
          <p:cNvPr id="23" name="Freeform 14">
            <a:extLst>
              <a:ext uri="{FF2B5EF4-FFF2-40B4-BE49-F238E27FC236}">
                <a16:creationId xmlns:a16="http://schemas.microsoft.com/office/drawing/2014/main" id="{332FA98D-568E-A28A-F2C9-FB773CEC5C20}"/>
              </a:ext>
            </a:extLst>
          </p:cNvPr>
          <p:cNvSpPr/>
          <p:nvPr/>
        </p:nvSpPr>
        <p:spPr>
          <a:xfrm>
            <a:off x="1952643" y="2936702"/>
            <a:ext cx="1645920" cy="1645920"/>
          </a:xfrm>
          <a:custGeom>
            <a:avLst/>
            <a:gdLst/>
            <a:ahLst/>
            <a:cxnLst/>
            <a:rect l="l" t="t" r="r" b="b"/>
            <a:pathLst>
              <a:path w="2133546" h="2136216">
                <a:moveTo>
                  <a:pt x="0" y="0"/>
                </a:moveTo>
                <a:lnTo>
                  <a:pt x="2133546" y="0"/>
                </a:lnTo>
                <a:lnTo>
                  <a:pt x="2133546" y="2136216"/>
                </a:lnTo>
                <a:lnTo>
                  <a:pt x="0" y="2136216"/>
                </a:lnTo>
                <a:lnTo>
                  <a:pt x="0" y="0"/>
                </a:lnTo>
                <a:close/>
              </a:path>
            </a:pathLst>
          </a:custGeom>
          <a:blipFill>
            <a:blip r:embed="rId6"/>
            <a:stretch>
              <a:fillRect/>
            </a:stretch>
          </a:blipFill>
        </p:spPr>
        <p:txBody>
          <a:bodyPr/>
          <a:lstStyle/>
          <a:p>
            <a:endParaRPr lang="en-US"/>
          </a:p>
        </p:txBody>
      </p:sp>
      <p:sp>
        <p:nvSpPr>
          <p:cNvPr id="24" name="Freeform 15">
            <a:extLst>
              <a:ext uri="{FF2B5EF4-FFF2-40B4-BE49-F238E27FC236}">
                <a16:creationId xmlns:a16="http://schemas.microsoft.com/office/drawing/2014/main" id="{74FE3D0D-3D03-361D-9687-3320D3CC9003}"/>
              </a:ext>
            </a:extLst>
          </p:cNvPr>
          <p:cNvSpPr/>
          <p:nvPr/>
        </p:nvSpPr>
        <p:spPr>
          <a:xfrm>
            <a:off x="3747171" y="2936702"/>
            <a:ext cx="1645920" cy="1645920"/>
          </a:xfrm>
          <a:custGeom>
            <a:avLst/>
            <a:gdLst/>
            <a:ahLst/>
            <a:cxnLst/>
            <a:rect l="l" t="t" r="r" b="b"/>
            <a:pathLst>
              <a:path w="2318610" h="2321512">
                <a:moveTo>
                  <a:pt x="0" y="0"/>
                </a:moveTo>
                <a:lnTo>
                  <a:pt x="2318610" y="0"/>
                </a:lnTo>
                <a:lnTo>
                  <a:pt x="2318610" y="2321512"/>
                </a:lnTo>
                <a:lnTo>
                  <a:pt x="0" y="2321512"/>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45365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 grpId="0" animBg="1"/>
      <p:bldP spid="19" grpId="0" animBg="1"/>
      <p:bldP spid="20" grpId="0" animBg="1"/>
      <p:bldP spid="21"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53"/>
        <p:cNvGrpSpPr/>
        <p:nvPr/>
      </p:nvGrpSpPr>
      <p:grpSpPr>
        <a:xfrm>
          <a:off x="0" y="0"/>
          <a:ext cx="0" cy="0"/>
          <a:chOff x="0" y="0"/>
          <a:chExt cx="0" cy="0"/>
        </a:xfrm>
      </p:grpSpPr>
      <p:sp>
        <p:nvSpPr>
          <p:cNvPr id="2" name="Arrow: Pentagon 1">
            <a:extLst>
              <a:ext uri="{FF2B5EF4-FFF2-40B4-BE49-F238E27FC236}">
                <a16:creationId xmlns:a16="http://schemas.microsoft.com/office/drawing/2014/main" id="{62C5CC9D-8B43-FEE7-BCB0-BC7172DE9C87}"/>
              </a:ext>
            </a:extLst>
          </p:cNvPr>
          <p:cNvSpPr/>
          <p:nvPr/>
        </p:nvSpPr>
        <p:spPr>
          <a:xfrm>
            <a:off x="-13310" y="359504"/>
            <a:ext cx="6718280" cy="639337"/>
          </a:xfrm>
          <a:prstGeom prst="homePlate">
            <a:avLst/>
          </a:prstGeom>
          <a:solidFill>
            <a:schemeClr val="bg1">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2"/>
                </a:solidFill>
              </a:rPr>
              <a:t>Nhóm các trung tâm quyền lực của thế giới</a:t>
            </a:r>
          </a:p>
        </p:txBody>
      </p:sp>
      <p:grpSp>
        <p:nvGrpSpPr>
          <p:cNvPr id="6" name="Group 5">
            <a:extLst>
              <a:ext uri="{FF2B5EF4-FFF2-40B4-BE49-F238E27FC236}">
                <a16:creationId xmlns:a16="http://schemas.microsoft.com/office/drawing/2014/main" id="{B0B56AB5-87AE-974D-CF82-60246B68864D}"/>
              </a:ext>
            </a:extLst>
          </p:cNvPr>
          <p:cNvGrpSpPr/>
          <p:nvPr/>
        </p:nvGrpSpPr>
        <p:grpSpPr>
          <a:xfrm>
            <a:off x="507471" y="3278831"/>
            <a:ext cx="8129058" cy="1548078"/>
            <a:chOff x="397933" y="3828451"/>
            <a:chExt cx="8129058" cy="1548078"/>
          </a:xfrm>
        </p:grpSpPr>
        <p:sp>
          <p:nvSpPr>
            <p:cNvPr id="8" name="Rectangle: Rounded Corners 7">
              <a:extLst>
                <a:ext uri="{FF2B5EF4-FFF2-40B4-BE49-F238E27FC236}">
                  <a16:creationId xmlns:a16="http://schemas.microsoft.com/office/drawing/2014/main" id="{DFD9ED19-47EC-79E7-6E65-DDACD199B22D}"/>
                </a:ext>
              </a:extLst>
            </p:cNvPr>
            <p:cNvSpPr/>
            <p:nvPr/>
          </p:nvSpPr>
          <p:spPr>
            <a:xfrm>
              <a:off x="397933" y="4002528"/>
              <a:ext cx="7933267" cy="1374001"/>
            </a:xfrm>
            <a:prstGeom prst="roundRect">
              <a:avLst>
                <a:gd name="adj" fmla="val 10627"/>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vi-VN" sz="2000">
                  <a:solidFill>
                    <a:srgbClr val="000000"/>
                  </a:solidFill>
                  <a:ea typeface="Times New Roman" panose="02020603050405020304" pitchFamily="18" charset="0"/>
                </a:rPr>
                <a:t>Mỹ bị suy giảm sức mạnh so với các cường quốc khác.</a:t>
              </a:r>
            </a:p>
            <a:p>
              <a:pPr marL="342900" indent="-342900">
                <a:lnSpc>
                  <a:spcPct val="150000"/>
                </a:lnSpc>
                <a:buFont typeface="Arial" panose="020B0604020202020204" pitchFamily="34" charset="0"/>
                <a:buChar char="•"/>
              </a:pPr>
              <a:r>
                <a:rPr lang="vi-VN" sz="2000">
                  <a:solidFill>
                    <a:srgbClr val="000000"/>
                  </a:solidFill>
                  <a:ea typeface="Times New Roman" panose="02020603050405020304" pitchFamily="18" charset="0"/>
                </a:rPr>
                <a:t>Các trung tâm quyền lực vươn lên, khẳng định sức mạnh về kinh tế, quân sự, chính trị. </a:t>
              </a:r>
            </a:p>
          </p:txBody>
        </p:sp>
        <p:pic>
          <p:nvPicPr>
            <p:cNvPr id="10" name="Picture 31">
              <a:extLst>
                <a:ext uri="{FF2B5EF4-FFF2-40B4-BE49-F238E27FC236}">
                  <a16:creationId xmlns:a16="http://schemas.microsoft.com/office/drawing/2014/main" id="{589B247C-AE9A-3C2E-B79E-B0047F2E61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866329" y="3828451"/>
              <a:ext cx="660662" cy="660662"/>
            </a:xfrm>
            <a:prstGeom prst="rect">
              <a:avLst/>
            </a:prstGeom>
          </p:spPr>
        </p:pic>
      </p:grpSp>
      <p:grpSp>
        <p:nvGrpSpPr>
          <p:cNvPr id="44" name="Group 43">
            <a:extLst>
              <a:ext uri="{FF2B5EF4-FFF2-40B4-BE49-F238E27FC236}">
                <a16:creationId xmlns:a16="http://schemas.microsoft.com/office/drawing/2014/main" id="{1DE8A890-D01E-A2CD-CA1C-84E5EFF64429}"/>
              </a:ext>
            </a:extLst>
          </p:cNvPr>
          <p:cNvGrpSpPr/>
          <p:nvPr/>
        </p:nvGrpSpPr>
        <p:grpSpPr>
          <a:xfrm>
            <a:off x="809783" y="1172918"/>
            <a:ext cx="1098707" cy="2063996"/>
            <a:chOff x="832643" y="1265901"/>
            <a:chExt cx="1098707" cy="2063996"/>
          </a:xfrm>
        </p:grpSpPr>
        <p:sp>
          <p:nvSpPr>
            <p:cNvPr id="14" name="Freeform 6">
              <a:extLst>
                <a:ext uri="{FF2B5EF4-FFF2-40B4-BE49-F238E27FC236}">
                  <a16:creationId xmlns:a16="http://schemas.microsoft.com/office/drawing/2014/main" id="{785A9570-2623-F2AE-02A7-C4FF1C9030AA}"/>
                </a:ext>
              </a:extLst>
            </p:cNvPr>
            <p:cNvSpPr/>
            <p:nvPr/>
          </p:nvSpPr>
          <p:spPr>
            <a:xfrm>
              <a:off x="1016950" y="1265901"/>
              <a:ext cx="914400" cy="1645920"/>
            </a:xfrm>
            <a:custGeom>
              <a:avLst/>
              <a:gdLst/>
              <a:ahLst/>
              <a:cxnLst/>
              <a:rect l="l" t="t" r="r" b="b"/>
              <a:pathLst>
                <a:path w="2368596" h="4599215">
                  <a:moveTo>
                    <a:pt x="0" y="0"/>
                  </a:moveTo>
                  <a:lnTo>
                    <a:pt x="2368596" y="0"/>
                  </a:lnTo>
                  <a:lnTo>
                    <a:pt x="2368596" y="4599215"/>
                  </a:lnTo>
                  <a:lnTo>
                    <a:pt x="0" y="4599215"/>
                  </a:lnTo>
                  <a:lnTo>
                    <a:pt x="0" y="0"/>
                  </a:lnTo>
                  <a:close/>
                </a:path>
              </a:pathLst>
            </a:custGeom>
            <a:blipFill>
              <a:blip r:embed="rId5"/>
              <a:stretch>
                <a:fillRect/>
              </a:stretch>
            </a:blipFill>
          </p:spPr>
          <p:txBody>
            <a:bodyPr/>
            <a:lstStyle/>
            <a:p>
              <a:endParaRPr lang="en-US"/>
            </a:p>
          </p:txBody>
        </p:sp>
        <p:sp>
          <p:nvSpPr>
            <p:cNvPr id="15" name="TextBox 14">
              <a:extLst>
                <a:ext uri="{FF2B5EF4-FFF2-40B4-BE49-F238E27FC236}">
                  <a16:creationId xmlns:a16="http://schemas.microsoft.com/office/drawing/2014/main" id="{EB20C9B3-FCDB-050E-372F-5C215C11A1F7}"/>
                </a:ext>
              </a:extLst>
            </p:cNvPr>
            <p:cNvSpPr txBox="1"/>
            <p:nvPr/>
          </p:nvSpPr>
          <p:spPr>
            <a:xfrm>
              <a:off x="832643" y="2960565"/>
              <a:ext cx="660662" cy="369332"/>
            </a:xfrm>
            <a:prstGeom prst="rect">
              <a:avLst/>
            </a:prstGeom>
            <a:noFill/>
          </p:spPr>
          <p:txBody>
            <a:bodyPr wrap="square" rtlCol="0">
              <a:spAutoFit/>
            </a:bodyPr>
            <a:lstStyle/>
            <a:p>
              <a:pPr algn="ctr"/>
              <a:r>
                <a:rPr lang="en-US" sz="1800"/>
                <a:t>Mỹ</a:t>
              </a:r>
            </a:p>
          </p:txBody>
        </p:sp>
      </p:grpSp>
      <p:grpSp>
        <p:nvGrpSpPr>
          <p:cNvPr id="45" name="Group 44">
            <a:extLst>
              <a:ext uri="{FF2B5EF4-FFF2-40B4-BE49-F238E27FC236}">
                <a16:creationId xmlns:a16="http://schemas.microsoft.com/office/drawing/2014/main" id="{46B831B3-7637-2465-950A-0C45272470CE}"/>
              </a:ext>
            </a:extLst>
          </p:cNvPr>
          <p:cNvGrpSpPr/>
          <p:nvPr/>
        </p:nvGrpSpPr>
        <p:grpSpPr>
          <a:xfrm>
            <a:off x="1741016" y="1172918"/>
            <a:ext cx="1450218" cy="2063996"/>
            <a:chOff x="1763876" y="1265901"/>
            <a:chExt cx="1450218" cy="2063996"/>
          </a:xfrm>
        </p:grpSpPr>
        <p:sp>
          <p:nvSpPr>
            <p:cNvPr id="22" name="Freeform 3">
              <a:extLst>
                <a:ext uri="{FF2B5EF4-FFF2-40B4-BE49-F238E27FC236}">
                  <a16:creationId xmlns:a16="http://schemas.microsoft.com/office/drawing/2014/main" id="{DC1947B6-2E5D-15DB-6DD8-BE23B446FC7B}"/>
                </a:ext>
              </a:extLst>
            </p:cNvPr>
            <p:cNvSpPr/>
            <p:nvPr/>
          </p:nvSpPr>
          <p:spPr>
            <a:xfrm>
              <a:off x="2299694" y="1265901"/>
              <a:ext cx="914400" cy="1645920"/>
            </a:xfrm>
            <a:custGeom>
              <a:avLst/>
              <a:gdLst/>
              <a:ahLst/>
              <a:cxnLst/>
              <a:rect l="l" t="t" r="r" b="b"/>
              <a:pathLst>
                <a:path w="2368596" h="4599215">
                  <a:moveTo>
                    <a:pt x="0" y="0"/>
                  </a:moveTo>
                  <a:lnTo>
                    <a:pt x="2368595" y="0"/>
                  </a:lnTo>
                  <a:lnTo>
                    <a:pt x="2368595" y="4599215"/>
                  </a:lnTo>
                  <a:lnTo>
                    <a:pt x="0" y="4599215"/>
                  </a:lnTo>
                  <a:lnTo>
                    <a:pt x="0" y="0"/>
                  </a:lnTo>
                  <a:close/>
                </a:path>
              </a:pathLst>
            </a:custGeom>
            <a:blipFill>
              <a:blip r:embed="rId6"/>
              <a:stretch>
                <a:fillRect/>
              </a:stretch>
            </a:blipFill>
          </p:spPr>
          <p:txBody>
            <a:bodyPr/>
            <a:lstStyle/>
            <a:p>
              <a:endParaRPr lang="en-US"/>
            </a:p>
          </p:txBody>
        </p:sp>
        <p:sp>
          <p:nvSpPr>
            <p:cNvPr id="25" name="TextBox 24">
              <a:extLst>
                <a:ext uri="{FF2B5EF4-FFF2-40B4-BE49-F238E27FC236}">
                  <a16:creationId xmlns:a16="http://schemas.microsoft.com/office/drawing/2014/main" id="{022254E8-99DA-49ED-D611-A62C9706EC77}"/>
                </a:ext>
              </a:extLst>
            </p:cNvPr>
            <p:cNvSpPr txBox="1"/>
            <p:nvPr/>
          </p:nvSpPr>
          <p:spPr>
            <a:xfrm>
              <a:off x="1763876" y="2960565"/>
              <a:ext cx="1414195" cy="369332"/>
            </a:xfrm>
            <a:prstGeom prst="rect">
              <a:avLst/>
            </a:prstGeom>
            <a:noFill/>
          </p:spPr>
          <p:txBody>
            <a:bodyPr wrap="square" rtlCol="0">
              <a:spAutoFit/>
            </a:bodyPr>
            <a:lstStyle/>
            <a:p>
              <a:pPr algn="ctr"/>
              <a:r>
                <a:rPr lang="en-US" sz="1800"/>
                <a:t>Trung Quốc</a:t>
              </a:r>
            </a:p>
          </p:txBody>
        </p:sp>
      </p:grpSp>
      <p:grpSp>
        <p:nvGrpSpPr>
          <p:cNvPr id="46" name="Group 45">
            <a:extLst>
              <a:ext uri="{FF2B5EF4-FFF2-40B4-BE49-F238E27FC236}">
                <a16:creationId xmlns:a16="http://schemas.microsoft.com/office/drawing/2014/main" id="{B040CCBF-7CD2-43D9-1A4B-72867AD0BA23}"/>
              </a:ext>
            </a:extLst>
          </p:cNvPr>
          <p:cNvGrpSpPr/>
          <p:nvPr/>
        </p:nvGrpSpPr>
        <p:grpSpPr>
          <a:xfrm>
            <a:off x="3392773" y="1172918"/>
            <a:ext cx="1081205" cy="2063281"/>
            <a:chOff x="3415633" y="1265901"/>
            <a:chExt cx="1081205" cy="2063281"/>
          </a:xfrm>
        </p:grpSpPr>
        <p:sp>
          <p:nvSpPr>
            <p:cNvPr id="28" name="Freeform 14">
              <a:extLst>
                <a:ext uri="{FF2B5EF4-FFF2-40B4-BE49-F238E27FC236}">
                  <a16:creationId xmlns:a16="http://schemas.microsoft.com/office/drawing/2014/main" id="{892B0FEF-1A29-C9E5-D02D-ACF07BD7B380}"/>
                </a:ext>
              </a:extLst>
            </p:cNvPr>
            <p:cNvSpPr/>
            <p:nvPr/>
          </p:nvSpPr>
          <p:spPr>
            <a:xfrm>
              <a:off x="3582438" y="1265901"/>
              <a:ext cx="914400" cy="1645920"/>
            </a:xfrm>
            <a:custGeom>
              <a:avLst/>
              <a:gdLst/>
              <a:ahLst/>
              <a:cxnLst/>
              <a:rect l="l" t="t" r="r" b="b"/>
              <a:pathLst>
                <a:path w="2368596" h="4599215">
                  <a:moveTo>
                    <a:pt x="0" y="0"/>
                  </a:moveTo>
                  <a:lnTo>
                    <a:pt x="2368596" y="0"/>
                  </a:lnTo>
                  <a:lnTo>
                    <a:pt x="2368596" y="4599215"/>
                  </a:lnTo>
                  <a:lnTo>
                    <a:pt x="0" y="4599215"/>
                  </a:lnTo>
                  <a:lnTo>
                    <a:pt x="0" y="0"/>
                  </a:lnTo>
                  <a:close/>
                </a:path>
              </a:pathLst>
            </a:custGeom>
            <a:blipFill>
              <a:blip r:embed="rId7"/>
              <a:stretch>
                <a:fillRect/>
              </a:stretch>
            </a:blipFill>
          </p:spPr>
          <p:txBody>
            <a:bodyPr/>
            <a:lstStyle/>
            <a:p>
              <a:endParaRPr lang="en-US"/>
            </a:p>
          </p:txBody>
        </p:sp>
        <p:sp>
          <p:nvSpPr>
            <p:cNvPr id="30" name="TextBox 29">
              <a:extLst>
                <a:ext uri="{FF2B5EF4-FFF2-40B4-BE49-F238E27FC236}">
                  <a16:creationId xmlns:a16="http://schemas.microsoft.com/office/drawing/2014/main" id="{A66AEEBE-9922-1235-0F59-EA8F7787EE9F}"/>
                </a:ext>
              </a:extLst>
            </p:cNvPr>
            <p:cNvSpPr txBox="1"/>
            <p:nvPr/>
          </p:nvSpPr>
          <p:spPr>
            <a:xfrm>
              <a:off x="3415633" y="2959850"/>
              <a:ext cx="660662" cy="369332"/>
            </a:xfrm>
            <a:prstGeom prst="rect">
              <a:avLst/>
            </a:prstGeom>
            <a:noFill/>
          </p:spPr>
          <p:txBody>
            <a:bodyPr wrap="square" rtlCol="0">
              <a:spAutoFit/>
            </a:bodyPr>
            <a:lstStyle/>
            <a:p>
              <a:pPr algn="ctr"/>
              <a:r>
                <a:rPr lang="en-US" sz="1800"/>
                <a:t>Nga</a:t>
              </a:r>
            </a:p>
          </p:txBody>
        </p:sp>
      </p:grpSp>
      <p:grpSp>
        <p:nvGrpSpPr>
          <p:cNvPr id="47" name="Group 46">
            <a:extLst>
              <a:ext uri="{FF2B5EF4-FFF2-40B4-BE49-F238E27FC236}">
                <a16:creationId xmlns:a16="http://schemas.microsoft.com/office/drawing/2014/main" id="{087F7A21-8724-F0C4-AB72-D1E2C9107DFB}"/>
              </a:ext>
            </a:extLst>
          </p:cNvPr>
          <p:cNvGrpSpPr/>
          <p:nvPr/>
        </p:nvGrpSpPr>
        <p:grpSpPr>
          <a:xfrm>
            <a:off x="4621928" y="1172918"/>
            <a:ext cx="1117862" cy="2063996"/>
            <a:chOff x="4644788" y="1265901"/>
            <a:chExt cx="1117862" cy="2063996"/>
          </a:xfrm>
        </p:grpSpPr>
        <p:sp>
          <p:nvSpPr>
            <p:cNvPr id="32" name="Freeform 2">
              <a:extLst>
                <a:ext uri="{FF2B5EF4-FFF2-40B4-BE49-F238E27FC236}">
                  <a16:creationId xmlns:a16="http://schemas.microsoft.com/office/drawing/2014/main" id="{0EFC19D7-D958-7CCF-6BEF-8288A1696B90}"/>
                </a:ext>
              </a:extLst>
            </p:cNvPr>
            <p:cNvSpPr/>
            <p:nvPr/>
          </p:nvSpPr>
          <p:spPr>
            <a:xfrm>
              <a:off x="4848250" y="1265901"/>
              <a:ext cx="914400" cy="1645920"/>
            </a:xfrm>
            <a:custGeom>
              <a:avLst/>
              <a:gdLst/>
              <a:ahLst/>
              <a:cxnLst/>
              <a:rect l="l" t="t" r="r" b="b"/>
              <a:pathLst>
                <a:path w="2368596" h="4599215">
                  <a:moveTo>
                    <a:pt x="0" y="0"/>
                  </a:moveTo>
                  <a:lnTo>
                    <a:pt x="2368596" y="0"/>
                  </a:lnTo>
                  <a:lnTo>
                    <a:pt x="2368596" y="4599215"/>
                  </a:lnTo>
                  <a:lnTo>
                    <a:pt x="0" y="4599215"/>
                  </a:lnTo>
                  <a:lnTo>
                    <a:pt x="0" y="0"/>
                  </a:lnTo>
                  <a:close/>
                </a:path>
              </a:pathLst>
            </a:custGeom>
            <a:blipFill>
              <a:blip r:embed="rId8"/>
              <a:stretch>
                <a:fillRect/>
              </a:stretch>
            </a:blipFill>
          </p:spPr>
          <p:txBody>
            <a:bodyPr/>
            <a:lstStyle/>
            <a:p>
              <a:endParaRPr lang="en-US"/>
            </a:p>
          </p:txBody>
        </p:sp>
        <p:sp>
          <p:nvSpPr>
            <p:cNvPr id="33" name="TextBox 32">
              <a:extLst>
                <a:ext uri="{FF2B5EF4-FFF2-40B4-BE49-F238E27FC236}">
                  <a16:creationId xmlns:a16="http://schemas.microsoft.com/office/drawing/2014/main" id="{4990DDDC-B7DD-6CF3-1960-CD066E6CA5C4}"/>
                </a:ext>
              </a:extLst>
            </p:cNvPr>
            <p:cNvSpPr txBox="1"/>
            <p:nvPr/>
          </p:nvSpPr>
          <p:spPr>
            <a:xfrm>
              <a:off x="4644788" y="2960565"/>
              <a:ext cx="660662" cy="369332"/>
            </a:xfrm>
            <a:prstGeom prst="rect">
              <a:avLst/>
            </a:prstGeom>
            <a:noFill/>
          </p:spPr>
          <p:txBody>
            <a:bodyPr wrap="square" rtlCol="0">
              <a:spAutoFit/>
            </a:bodyPr>
            <a:lstStyle/>
            <a:p>
              <a:pPr algn="ctr"/>
              <a:r>
                <a:rPr lang="en-US" sz="1800"/>
                <a:t>EU</a:t>
              </a:r>
            </a:p>
          </p:txBody>
        </p:sp>
      </p:grpSp>
      <p:grpSp>
        <p:nvGrpSpPr>
          <p:cNvPr id="48" name="Group 47">
            <a:extLst>
              <a:ext uri="{FF2B5EF4-FFF2-40B4-BE49-F238E27FC236}">
                <a16:creationId xmlns:a16="http://schemas.microsoft.com/office/drawing/2014/main" id="{835A532A-E668-590C-AF19-E3FC65AE0D69}"/>
              </a:ext>
            </a:extLst>
          </p:cNvPr>
          <p:cNvGrpSpPr/>
          <p:nvPr/>
        </p:nvGrpSpPr>
        <p:grpSpPr>
          <a:xfrm>
            <a:off x="5596876" y="1172918"/>
            <a:ext cx="1383334" cy="2057169"/>
            <a:chOff x="5619736" y="1265901"/>
            <a:chExt cx="1383334" cy="2057169"/>
          </a:xfrm>
        </p:grpSpPr>
        <p:sp>
          <p:nvSpPr>
            <p:cNvPr id="35" name="Freeform 15">
              <a:extLst>
                <a:ext uri="{FF2B5EF4-FFF2-40B4-BE49-F238E27FC236}">
                  <a16:creationId xmlns:a16="http://schemas.microsoft.com/office/drawing/2014/main" id="{CB388CF6-984F-67E7-316D-D2C6083D3591}"/>
                </a:ext>
              </a:extLst>
            </p:cNvPr>
            <p:cNvSpPr/>
            <p:nvPr/>
          </p:nvSpPr>
          <p:spPr>
            <a:xfrm>
              <a:off x="6088670" y="1265901"/>
              <a:ext cx="914400" cy="1645920"/>
            </a:xfrm>
            <a:custGeom>
              <a:avLst/>
              <a:gdLst/>
              <a:ahLst/>
              <a:cxnLst/>
              <a:rect l="l" t="t" r="r" b="b"/>
              <a:pathLst>
                <a:path w="2368596" h="4599215">
                  <a:moveTo>
                    <a:pt x="0" y="0"/>
                  </a:moveTo>
                  <a:lnTo>
                    <a:pt x="2368595" y="0"/>
                  </a:lnTo>
                  <a:lnTo>
                    <a:pt x="2368595" y="4599215"/>
                  </a:lnTo>
                  <a:lnTo>
                    <a:pt x="0" y="4599215"/>
                  </a:lnTo>
                  <a:lnTo>
                    <a:pt x="0" y="0"/>
                  </a:lnTo>
                  <a:close/>
                </a:path>
              </a:pathLst>
            </a:custGeom>
            <a:blipFill>
              <a:blip r:embed="rId9"/>
              <a:stretch>
                <a:fillRect/>
              </a:stretch>
            </a:blipFill>
          </p:spPr>
          <p:txBody>
            <a:bodyPr/>
            <a:lstStyle/>
            <a:p>
              <a:endParaRPr lang="en-US"/>
            </a:p>
          </p:txBody>
        </p:sp>
        <p:sp>
          <p:nvSpPr>
            <p:cNvPr id="36" name="TextBox 35">
              <a:extLst>
                <a:ext uri="{FF2B5EF4-FFF2-40B4-BE49-F238E27FC236}">
                  <a16:creationId xmlns:a16="http://schemas.microsoft.com/office/drawing/2014/main" id="{6D1F9E6F-96D5-160D-8A28-B1A54278F90F}"/>
                </a:ext>
              </a:extLst>
            </p:cNvPr>
            <p:cNvSpPr txBox="1"/>
            <p:nvPr/>
          </p:nvSpPr>
          <p:spPr>
            <a:xfrm>
              <a:off x="5619736" y="2953738"/>
              <a:ext cx="1238189" cy="369332"/>
            </a:xfrm>
            <a:prstGeom prst="rect">
              <a:avLst/>
            </a:prstGeom>
            <a:noFill/>
          </p:spPr>
          <p:txBody>
            <a:bodyPr wrap="square" rtlCol="0">
              <a:spAutoFit/>
            </a:bodyPr>
            <a:lstStyle/>
            <a:p>
              <a:pPr algn="ctr"/>
              <a:r>
                <a:rPr lang="en-US" sz="1800"/>
                <a:t>Nhật Bản</a:t>
              </a:r>
            </a:p>
          </p:txBody>
        </p:sp>
      </p:grpSp>
      <p:grpSp>
        <p:nvGrpSpPr>
          <p:cNvPr id="49" name="Group 48">
            <a:extLst>
              <a:ext uri="{FF2B5EF4-FFF2-40B4-BE49-F238E27FC236}">
                <a16:creationId xmlns:a16="http://schemas.microsoft.com/office/drawing/2014/main" id="{E5AE6DE5-C5B1-6ED5-2E40-F6680954AABD}"/>
              </a:ext>
            </a:extLst>
          </p:cNvPr>
          <p:cNvGrpSpPr/>
          <p:nvPr/>
        </p:nvGrpSpPr>
        <p:grpSpPr>
          <a:xfrm>
            <a:off x="7049223" y="1172918"/>
            <a:ext cx="1230667" cy="2057169"/>
            <a:chOff x="7072083" y="1265901"/>
            <a:chExt cx="1230667" cy="2057169"/>
          </a:xfrm>
        </p:grpSpPr>
        <p:sp>
          <p:nvSpPr>
            <p:cNvPr id="38" name="Freeform 21">
              <a:extLst>
                <a:ext uri="{FF2B5EF4-FFF2-40B4-BE49-F238E27FC236}">
                  <a16:creationId xmlns:a16="http://schemas.microsoft.com/office/drawing/2014/main" id="{301A7770-C91A-27C3-314C-91B07643F358}"/>
                </a:ext>
              </a:extLst>
            </p:cNvPr>
            <p:cNvSpPr/>
            <p:nvPr/>
          </p:nvSpPr>
          <p:spPr>
            <a:xfrm>
              <a:off x="7388350" y="1265901"/>
              <a:ext cx="914400" cy="1645920"/>
            </a:xfrm>
            <a:custGeom>
              <a:avLst/>
              <a:gdLst/>
              <a:ahLst/>
              <a:cxnLst/>
              <a:rect l="l" t="t" r="r" b="b"/>
              <a:pathLst>
                <a:path w="2368596" h="4599215">
                  <a:moveTo>
                    <a:pt x="0" y="0"/>
                  </a:moveTo>
                  <a:lnTo>
                    <a:pt x="2368596" y="0"/>
                  </a:lnTo>
                  <a:lnTo>
                    <a:pt x="2368596" y="4599215"/>
                  </a:lnTo>
                  <a:lnTo>
                    <a:pt x="0" y="4599215"/>
                  </a:lnTo>
                  <a:lnTo>
                    <a:pt x="0" y="0"/>
                  </a:lnTo>
                  <a:close/>
                </a:path>
              </a:pathLst>
            </a:custGeom>
            <a:blipFill>
              <a:blip r:embed="rId10"/>
              <a:stretch>
                <a:fillRect/>
              </a:stretch>
            </a:blipFill>
          </p:spPr>
          <p:txBody>
            <a:bodyPr/>
            <a:lstStyle/>
            <a:p>
              <a:endParaRPr lang="en-US"/>
            </a:p>
          </p:txBody>
        </p:sp>
        <p:sp>
          <p:nvSpPr>
            <p:cNvPr id="39" name="TextBox 38">
              <a:extLst>
                <a:ext uri="{FF2B5EF4-FFF2-40B4-BE49-F238E27FC236}">
                  <a16:creationId xmlns:a16="http://schemas.microsoft.com/office/drawing/2014/main" id="{EA7ECDBF-303E-8381-C6D4-FDF561FFDF01}"/>
                </a:ext>
              </a:extLst>
            </p:cNvPr>
            <p:cNvSpPr txBox="1"/>
            <p:nvPr/>
          </p:nvSpPr>
          <p:spPr>
            <a:xfrm>
              <a:off x="7072083" y="2953738"/>
              <a:ext cx="973929" cy="369332"/>
            </a:xfrm>
            <a:prstGeom prst="rect">
              <a:avLst/>
            </a:prstGeom>
            <a:noFill/>
          </p:spPr>
          <p:txBody>
            <a:bodyPr wrap="square" rtlCol="0">
              <a:spAutoFit/>
            </a:bodyPr>
            <a:lstStyle/>
            <a:p>
              <a:pPr algn="ctr"/>
              <a:r>
                <a:rPr lang="en-US" sz="1800"/>
                <a:t>Ấn Độ</a:t>
              </a:r>
            </a:p>
          </p:txBody>
        </p:sp>
      </p:grpSp>
    </p:spTree>
    <p:extLst>
      <p:ext uri="{BB962C8B-B14F-4D97-AF65-F5344CB8AC3E}">
        <p14:creationId xmlns:p14="http://schemas.microsoft.com/office/powerpoint/2010/main" val="12520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down)">
                                      <p:cBhvr>
                                        <p:cTn id="16" dur="500"/>
                                        <p:tgtEl>
                                          <p:spTgt spid="4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down)">
                                      <p:cBhvr>
                                        <p:cTn id="20" dur="500"/>
                                        <p:tgtEl>
                                          <p:spTgt spid="46"/>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85726BF-9EFF-AA32-C909-63CDA7D8F9A1}"/>
              </a:ext>
            </a:extLst>
          </p:cNvPr>
          <p:cNvGraphicFramePr>
            <a:graphicFrameLocks noGrp="1"/>
          </p:cNvGraphicFramePr>
          <p:nvPr>
            <p:extLst>
              <p:ext uri="{D42A27DB-BD31-4B8C-83A1-F6EECF244321}">
                <p14:modId xmlns:p14="http://schemas.microsoft.com/office/powerpoint/2010/main" val="4082825782"/>
              </p:ext>
            </p:extLst>
          </p:nvPr>
        </p:nvGraphicFramePr>
        <p:xfrm>
          <a:off x="0" y="0"/>
          <a:ext cx="9144000" cy="5143498"/>
        </p:xfrm>
        <a:graphic>
          <a:graphicData uri="http://schemas.openxmlformats.org/drawingml/2006/table">
            <a:tbl>
              <a:tblPr bandRow="1">
                <a:tableStyleId>{8A107856-5554-42FB-B03E-39F5DBC370BA}</a:tableStyleId>
              </a:tblPr>
              <a:tblGrid>
                <a:gridCol w="1075267">
                  <a:extLst>
                    <a:ext uri="{9D8B030D-6E8A-4147-A177-3AD203B41FA5}">
                      <a16:colId xmlns:a16="http://schemas.microsoft.com/office/drawing/2014/main" val="1259838483"/>
                    </a:ext>
                  </a:extLst>
                </a:gridCol>
                <a:gridCol w="8068733">
                  <a:extLst>
                    <a:ext uri="{9D8B030D-6E8A-4147-A177-3AD203B41FA5}">
                      <a16:colId xmlns:a16="http://schemas.microsoft.com/office/drawing/2014/main" val="1704262329"/>
                    </a:ext>
                  </a:extLst>
                </a:gridCol>
              </a:tblGrid>
              <a:tr h="1114043">
                <a:tc>
                  <a:txBody>
                    <a:bodyPr/>
                    <a:lstStyle/>
                    <a:p>
                      <a:pPr algn="ctr">
                        <a:lnSpc>
                          <a:spcPct val="150000"/>
                        </a:lnSpc>
                        <a:spcBef>
                          <a:spcPts val="100"/>
                        </a:spcBef>
                        <a:spcAft>
                          <a:spcPts val="100"/>
                        </a:spcAft>
                      </a:pPr>
                      <a:r>
                        <a:rPr lang="vi-VN" sz="1600">
                          <a:effectLst/>
                        </a:rPr>
                        <a:t>Mỹ</a:t>
                      </a:r>
                      <a:endParaRPr lang="en-US" sz="1600">
                        <a:effectLst/>
                        <a:latin typeface="Calibri" panose="020F0502020204030204" pitchFamily="34" charset="0"/>
                        <a:ea typeface="Calibri" panose="020F0502020204030204" pitchFamily="34" charset="0"/>
                      </a:endParaRPr>
                    </a:p>
                  </a:txBody>
                  <a:tcPr marL="28272" marR="28272" marT="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tcPr>
                </a:tc>
                <a:tc>
                  <a:txBody>
                    <a:bodyPr/>
                    <a:lstStyle/>
                    <a:p>
                      <a:pPr algn="just">
                        <a:lnSpc>
                          <a:spcPct val="150000"/>
                        </a:lnSpc>
                        <a:spcBef>
                          <a:spcPts val="0"/>
                        </a:spcBef>
                        <a:spcAft>
                          <a:spcPts val="0"/>
                        </a:spcAft>
                      </a:pPr>
                      <a:r>
                        <a:rPr lang="vi-VN" sz="1600">
                          <a:effectLst/>
                        </a:rPr>
                        <a:t>- Là cường quốc số 1 thế giới.</a:t>
                      </a:r>
                      <a:endParaRPr lang="en-US" sz="1600">
                        <a:effectLst/>
                      </a:endParaRPr>
                    </a:p>
                    <a:p>
                      <a:pPr algn="just">
                        <a:lnSpc>
                          <a:spcPct val="150000"/>
                        </a:lnSpc>
                        <a:spcBef>
                          <a:spcPts val="0"/>
                        </a:spcBef>
                        <a:spcAft>
                          <a:spcPts val="0"/>
                        </a:spcAft>
                      </a:pPr>
                      <a:r>
                        <a:rPr lang="vi-VN" sz="1600">
                          <a:effectLst/>
                        </a:rPr>
                        <a:t>- Với sức mạnh vượt trội về kinh tế, quân sự, khoa học, kĩ thuật,…Mỹ có ảnh hưởng lớn nhất đến quan hệ quốc tế. </a:t>
                      </a:r>
                      <a:endParaRPr lang="en-US" sz="1600">
                        <a:effectLst/>
                        <a:latin typeface="Calibri" panose="020F0502020204030204" pitchFamily="34" charset="0"/>
                        <a:ea typeface="Calibri" panose="020F0502020204030204" pitchFamily="34" charset="0"/>
                      </a:endParaRPr>
                    </a:p>
                  </a:txBody>
                  <a:tcPr marL="28272" marR="28272" marT="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tcPr>
                </a:tc>
                <a:extLst>
                  <a:ext uri="{0D108BD9-81ED-4DB2-BD59-A6C34878D82A}">
                    <a16:rowId xmlns:a16="http://schemas.microsoft.com/office/drawing/2014/main" val="1470663517"/>
                  </a:ext>
                </a:extLst>
              </a:tr>
              <a:tr h="728853">
                <a:tc>
                  <a:txBody>
                    <a:bodyPr/>
                    <a:lstStyle/>
                    <a:p>
                      <a:pPr algn="ctr">
                        <a:lnSpc>
                          <a:spcPct val="150000"/>
                        </a:lnSpc>
                        <a:spcBef>
                          <a:spcPts val="100"/>
                        </a:spcBef>
                        <a:spcAft>
                          <a:spcPts val="100"/>
                        </a:spcAft>
                      </a:pPr>
                      <a:r>
                        <a:rPr lang="vi-VN" sz="1600">
                          <a:effectLst/>
                        </a:rPr>
                        <a:t>Trung Quốc</a:t>
                      </a:r>
                      <a:endParaRPr lang="en-US" sz="1600">
                        <a:effectLst/>
                        <a:latin typeface="Calibri" panose="020F0502020204030204" pitchFamily="34" charset="0"/>
                        <a:ea typeface="Calibri" panose="020F0502020204030204" pitchFamily="34" charset="0"/>
                      </a:endParaRPr>
                    </a:p>
                  </a:txBody>
                  <a:tcPr marL="28272" marR="28272" marT="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tcPr>
                </a:tc>
                <a:tc>
                  <a:txBody>
                    <a:bodyPr/>
                    <a:lstStyle/>
                    <a:p>
                      <a:pPr algn="just">
                        <a:lnSpc>
                          <a:spcPct val="150000"/>
                        </a:lnSpc>
                        <a:spcBef>
                          <a:spcPts val="0"/>
                        </a:spcBef>
                        <a:spcAft>
                          <a:spcPts val="0"/>
                        </a:spcAft>
                      </a:pPr>
                      <a:r>
                        <a:rPr lang="vi-VN" sz="1600">
                          <a:effectLst/>
                        </a:rPr>
                        <a:t>- Vươn lên mạnh mẽ, vượt Nhật</a:t>
                      </a:r>
                      <a:r>
                        <a:rPr lang="en-US" sz="1600">
                          <a:effectLst/>
                        </a:rPr>
                        <a:t> (2010)</a:t>
                      </a:r>
                      <a:r>
                        <a:rPr lang="vi-VN" sz="1600">
                          <a:effectLst/>
                        </a:rPr>
                        <a:t>, trở thành nền kinh tế lớn thứ hai (sau Mỹ).</a:t>
                      </a:r>
                      <a:endParaRPr lang="en-US" sz="1600">
                        <a:effectLst/>
                      </a:endParaRPr>
                    </a:p>
                    <a:p>
                      <a:pPr algn="just">
                        <a:lnSpc>
                          <a:spcPct val="150000"/>
                        </a:lnSpc>
                        <a:spcBef>
                          <a:spcPts val="0"/>
                        </a:spcBef>
                        <a:spcAft>
                          <a:spcPts val="0"/>
                        </a:spcAft>
                      </a:pPr>
                      <a:r>
                        <a:rPr lang="vi-VN" sz="1600">
                          <a:effectLst/>
                        </a:rPr>
                        <a:t>- Sức mạnh quân sự không ngừng được tăng cường.</a:t>
                      </a:r>
                      <a:endParaRPr lang="en-US" sz="1600">
                        <a:effectLst/>
                        <a:latin typeface="Calibri" panose="020F0502020204030204" pitchFamily="34" charset="0"/>
                        <a:ea typeface="Calibri" panose="020F0502020204030204" pitchFamily="34" charset="0"/>
                      </a:endParaRPr>
                    </a:p>
                  </a:txBody>
                  <a:tcPr marL="28272" marR="28272" marT="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tcPr>
                </a:tc>
                <a:extLst>
                  <a:ext uri="{0D108BD9-81ED-4DB2-BD59-A6C34878D82A}">
                    <a16:rowId xmlns:a16="http://schemas.microsoft.com/office/drawing/2014/main" val="3940359834"/>
                  </a:ext>
                </a:extLst>
              </a:tr>
              <a:tr h="1114043">
                <a:tc>
                  <a:txBody>
                    <a:bodyPr/>
                    <a:lstStyle/>
                    <a:p>
                      <a:pPr algn="ctr">
                        <a:lnSpc>
                          <a:spcPct val="150000"/>
                        </a:lnSpc>
                        <a:spcBef>
                          <a:spcPts val="100"/>
                        </a:spcBef>
                        <a:spcAft>
                          <a:spcPts val="100"/>
                        </a:spcAft>
                      </a:pPr>
                      <a:r>
                        <a:rPr lang="vi-VN" sz="1600">
                          <a:effectLst/>
                        </a:rPr>
                        <a:t>Nhật Bản</a:t>
                      </a:r>
                      <a:endParaRPr lang="en-US" sz="1600">
                        <a:effectLst/>
                        <a:latin typeface="Calibri" panose="020F0502020204030204" pitchFamily="34" charset="0"/>
                        <a:ea typeface="Calibri" panose="020F0502020204030204" pitchFamily="34" charset="0"/>
                      </a:endParaRPr>
                    </a:p>
                  </a:txBody>
                  <a:tcPr marL="28272" marR="28272" marT="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tcPr>
                </a:tc>
                <a:tc>
                  <a:txBody>
                    <a:bodyPr/>
                    <a:lstStyle/>
                    <a:p>
                      <a:pPr algn="just">
                        <a:lnSpc>
                          <a:spcPct val="150000"/>
                        </a:lnSpc>
                        <a:spcBef>
                          <a:spcPts val="0"/>
                        </a:spcBef>
                        <a:spcAft>
                          <a:spcPts val="0"/>
                        </a:spcAft>
                      </a:pPr>
                      <a:r>
                        <a:rPr lang="vi-VN" sz="1600">
                          <a:effectLst/>
                        </a:rPr>
                        <a:t>- Tiếp tục duy trì địa vị cường quốc kinh tế.</a:t>
                      </a:r>
                      <a:endParaRPr lang="en-US" sz="1600">
                        <a:effectLst/>
                      </a:endParaRPr>
                    </a:p>
                    <a:p>
                      <a:pPr algn="just">
                        <a:lnSpc>
                          <a:spcPct val="150000"/>
                        </a:lnSpc>
                        <a:spcBef>
                          <a:spcPts val="0"/>
                        </a:spcBef>
                        <a:spcAft>
                          <a:spcPts val="0"/>
                        </a:spcAft>
                      </a:pPr>
                      <a:r>
                        <a:rPr lang="vi-VN" sz="1600">
                          <a:effectLst/>
                        </a:rPr>
                        <a:t>- Từng bước tăng cường sức mạnh về chính trị, ngày càng có ảnh hưởng trên trường quốc tế.</a:t>
                      </a:r>
                      <a:endParaRPr lang="en-US" sz="1600">
                        <a:effectLst/>
                        <a:latin typeface="Calibri" panose="020F0502020204030204" pitchFamily="34" charset="0"/>
                        <a:ea typeface="Calibri" panose="020F0502020204030204" pitchFamily="34" charset="0"/>
                      </a:endParaRPr>
                    </a:p>
                  </a:txBody>
                  <a:tcPr marL="28272" marR="28272" marT="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tcPr>
                </a:tc>
                <a:extLst>
                  <a:ext uri="{0D108BD9-81ED-4DB2-BD59-A6C34878D82A}">
                    <a16:rowId xmlns:a16="http://schemas.microsoft.com/office/drawing/2014/main" val="3317016762"/>
                  </a:ext>
                </a:extLst>
              </a:tr>
              <a:tr h="728853">
                <a:tc>
                  <a:txBody>
                    <a:bodyPr/>
                    <a:lstStyle/>
                    <a:p>
                      <a:pPr algn="ctr">
                        <a:lnSpc>
                          <a:spcPct val="150000"/>
                        </a:lnSpc>
                        <a:spcBef>
                          <a:spcPts val="100"/>
                        </a:spcBef>
                        <a:spcAft>
                          <a:spcPts val="100"/>
                        </a:spcAft>
                      </a:pPr>
                      <a:r>
                        <a:rPr lang="vi-VN" sz="1600">
                          <a:effectLst/>
                        </a:rPr>
                        <a:t>Liên bang Nga</a:t>
                      </a:r>
                      <a:endParaRPr lang="en-US" sz="1600">
                        <a:effectLst/>
                        <a:latin typeface="Calibri" panose="020F0502020204030204" pitchFamily="34" charset="0"/>
                        <a:ea typeface="Calibri" panose="020F0502020204030204" pitchFamily="34" charset="0"/>
                      </a:endParaRPr>
                    </a:p>
                  </a:txBody>
                  <a:tcPr marL="28272" marR="28272" marT="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tcPr>
                </a:tc>
                <a:tc>
                  <a:txBody>
                    <a:bodyPr/>
                    <a:lstStyle/>
                    <a:p>
                      <a:pPr algn="just">
                        <a:lnSpc>
                          <a:spcPct val="150000"/>
                        </a:lnSpc>
                        <a:spcBef>
                          <a:spcPts val="0"/>
                        </a:spcBef>
                        <a:spcAft>
                          <a:spcPts val="0"/>
                        </a:spcAft>
                      </a:pPr>
                      <a:r>
                        <a:rPr lang="vi-VN" sz="1600">
                          <a:effectLst/>
                        </a:rPr>
                        <a:t>- Phục hồi mạnh mẽ.</a:t>
                      </a:r>
                      <a:endParaRPr lang="en-US" sz="1600">
                        <a:effectLst/>
                      </a:endParaRPr>
                    </a:p>
                    <a:p>
                      <a:pPr algn="just">
                        <a:lnSpc>
                          <a:spcPct val="150000"/>
                        </a:lnSpc>
                        <a:spcBef>
                          <a:spcPts val="0"/>
                        </a:spcBef>
                        <a:spcAft>
                          <a:spcPts val="0"/>
                        </a:spcAft>
                      </a:pPr>
                      <a:r>
                        <a:rPr lang="vi-VN" sz="1600">
                          <a:effectLst/>
                        </a:rPr>
                        <a:t>- Là một trong những cường quốc hàng đầu về quân sự, khoa học, kĩ thuật.</a:t>
                      </a:r>
                      <a:endParaRPr lang="en-US" sz="1600">
                        <a:effectLst/>
                        <a:latin typeface="Calibri" panose="020F0502020204030204" pitchFamily="34" charset="0"/>
                        <a:ea typeface="Calibri" panose="020F0502020204030204" pitchFamily="34" charset="0"/>
                      </a:endParaRPr>
                    </a:p>
                  </a:txBody>
                  <a:tcPr marL="28272" marR="28272" marT="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tcPr>
                </a:tc>
                <a:extLst>
                  <a:ext uri="{0D108BD9-81ED-4DB2-BD59-A6C34878D82A}">
                    <a16:rowId xmlns:a16="http://schemas.microsoft.com/office/drawing/2014/main" val="1984620211"/>
                  </a:ext>
                </a:extLst>
              </a:tr>
              <a:tr h="728853">
                <a:tc>
                  <a:txBody>
                    <a:bodyPr/>
                    <a:lstStyle/>
                    <a:p>
                      <a:pPr algn="ctr">
                        <a:lnSpc>
                          <a:spcPct val="150000"/>
                        </a:lnSpc>
                        <a:spcBef>
                          <a:spcPts val="100"/>
                        </a:spcBef>
                        <a:spcAft>
                          <a:spcPts val="100"/>
                        </a:spcAft>
                      </a:pPr>
                      <a:r>
                        <a:rPr lang="vi-VN" sz="1600">
                          <a:effectLst/>
                        </a:rPr>
                        <a:t>Ấn Độ</a:t>
                      </a:r>
                      <a:endParaRPr lang="en-US" sz="1600">
                        <a:effectLst/>
                        <a:latin typeface="Calibri" panose="020F0502020204030204" pitchFamily="34" charset="0"/>
                        <a:ea typeface="Calibri" panose="020F0502020204030204" pitchFamily="34" charset="0"/>
                      </a:endParaRPr>
                    </a:p>
                  </a:txBody>
                  <a:tcPr marL="28272" marR="28272" marT="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tcPr>
                </a:tc>
                <a:tc>
                  <a:txBody>
                    <a:bodyPr/>
                    <a:lstStyle/>
                    <a:p>
                      <a:pPr algn="just">
                        <a:lnSpc>
                          <a:spcPct val="150000"/>
                        </a:lnSpc>
                        <a:spcBef>
                          <a:spcPts val="0"/>
                        </a:spcBef>
                        <a:spcAft>
                          <a:spcPts val="0"/>
                        </a:spcAft>
                      </a:pPr>
                      <a:r>
                        <a:rPr lang="vi-VN" sz="1600">
                          <a:effectLst/>
                        </a:rPr>
                        <a:t>- Trở thành cường quốc kinh tế, quân sự, khoa học kĩ thuật,…</a:t>
                      </a:r>
                      <a:endParaRPr lang="en-US" sz="1600">
                        <a:effectLst/>
                      </a:endParaRPr>
                    </a:p>
                    <a:p>
                      <a:pPr algn="just">
                        <a:lnSpc>
                          <a:spcPct val="150000"/>
                        </a:lnSpc>
                        <a:spcBef>
                          <a:spcPts val="0"/>
                        </a:spcBef>
                        <a:spcAft>
                          <a:spcPts val="0"/>
                        </a:spcAft>
                      </a:pPr>
                      <a:r>
                        <a:rPr lang="vi-VN" sz="1600">
                          <a:effectLst/>
                        </a:rPr>
                        <a:t>- Có ảnh hưởng lớn trong quan hệ quốc tế.</a:t>
                      </a:r>
                      <a:endParaRPr lang="en-US" sz="1600">
                        <a:effectLst/>
                        <a:latin typeface="Calibri" panose="020F0502020204030204" pitchFamily="34" charset="0"/>
                        <a:ea typeface="Calibri" panose="020F0502020204030204" pitchFamily="34" charset="0"/>
                      </a:endParaRPr>
                    </a:p>
                  </a:txBody>
                  <a:tcPr marL="28272" marR="28272" marT="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tcPr>
                </a:tc>
                <a:extLst>
                  <a:ext uri="{0D108BD9-81ED-4DB2-BD59-A6C34878D82A}">
                    <a16:rowId xmlns:a16="http://schemas.microsoft.com/office/drawing/2014/main" val="3723026468"/>
                  </a:ext>
                </a:extLst>
              </a:tr>
              <a:tr h="728853">
                <a:tc>
                  <a:txBody>
                    <a:bodyPr/>
                    <a:lstStyle/>
                    <a:p>
                      <a:pPr algn="ctr">
                        <a:lnSpc>
                          <a:spcPct val="150000"/>
                        </a:lnSpc>
                        <a:spcBef>
                          <a:spcPts val="100"/>
                        </a:spcBef>
                        <a:spcAft>
                          <a:spcPts val="100"/>
                        </a:spcAft>
                      </a:pPr>
                      <a:r>
                        <a:rPr lang="en-US" sz="1600">
                          <a:effectLst/>
                        </a:rPr>
                        <a:t>EU</a:t>
                      </a:r>
                      <a:endParaRPr lang="en-US" sz="1600">
                        <a:effectLst/>
                        <a:latin typeface="Calibri" panose="020F0502020204030204" pitchFamily="34" charset="0"/>
                        <a:ea typeface="Calibri" panose="020F0502020204030204" pitchFamily="34" charset="0"/>
                      </a:endParaRPr>
                    </a:p>
                  </a:txBody>
                  <a:tcPr marL="28272" marR="28272" marT="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tcPr>
                </a:tc>
                <a:tc>
                  <a:txBody>
                    <a:bodyPr/>
                    <a:lstStyle/>
                    <a:p>
                      <a:pPr algn="just">
                        <a:lnSpc>
                          <a:spcPct val="150000"/>
                        </a:lnSpc>
                        <a:spcBef>
                          <a:spcPts val="0"/>
                        </a:spcBef>
                        <a:spcAft>
                          <a:spcPts val="0"/>
                        </a:spcAft>
                      </a:pPr>
                      <a:r>
                        <a:rPr lang="vi-VN" sz="1600">
                          <a:effectLst/>
                        </a:rPr>
                        <a:t>- Là tổ chức liên kết khu vực chặt chẽ trên nhiều lĩnh vực.</a:t>
                      </a:r>
                      <a:endParaRPr lang="en-US" sz="1600">
                        <a:effectLst/>
                      </a:endParaRPr>
                    </a:p>
                    <a:p>
                      <a:pPr algn="just">
                        <a:lnSpc>
                          <a:spcPct val="150000"/>
                        </a:lnSpc>
                        <a:spcBef>
                          <a:spcPts val="0"/>
                        </a:spcBef>
                        <a:spcAft>
                          <a:spcPts val="0"/>
                        </a:spcAft>
                      </a:pPr>
                      <a:r>
                        <a:rPr lang="vi-VN" sz="1600">
                          <a:effectLst/>
                        </a:rPr>
                        <a:t>- Có ảnh hưởng trên phạm vi toàn cầu về kinh tế, thương mại. </a:t>
                      </a:r>
                      <a:endParaRPr lang="en-US" sz="1600">
                        <a:effectLst/>
                        <a:latin typeface="Calibri" panose="020F0502020204030204" pitchFamily="34" charset="0"/>
                        <a:ea typeface="Calibri" panose="020F0502020204030204" pitchFamily="34" charset="0"/>
                      </a:endParaRPr>
                    </a:p>
                  </a:txBody>
                  <a:tcPr marL="28272" marR="28272" marT="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tcPr>
                </a:tc>
                <a:extLst>
                  <a:ext uri="{0D108BD9-81ED-4DB2-BD59-A6C34878D82A}">
                    <a16:rowId xmlns:a16="http://schemas.microsoft.com/office/drawing/2014/main" val="898232921"/>
                  </a:ext>
                </a:extLst>
              </a:tr>
            </a:tbl>
          </a:graphicData>
        </a:graphic>
      </p:graphicFrame>
    </p:spTree>
    <p:extLst>
      <p:ext uri="{BB962C8B-B14F-4D97-AF65-F5344CB8AC3E}">
        <p14:creationId xmlns:p14="http://schemas.microsoft.com/office/powerpoint/2010/main" val="344907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464"/>
        <p:cNvGrpSpPr/>
        <p:nvPr/>
      </p:nvGrpSpPr>
      <p:grpSpPr>
        <a:xfrm>
          <a:off x="0" y="0"/>
          <a:ext cx="0" cy="0"/>
          <a:chOff x="0" y="0"/>
          <a:chExt cx="0" cy="0"/>
        </a:xfrm>
      </p:grpSpPr>
      <p:pic>
        <p:nvPicPr>
          <p:cNvPr id="3" name="Picture 2" descr="A graph of a graph with numbers and a line&#10;&#10;Description automatically generated with medium confidence">
            <a:extLst>
              <a:ext uri="{FF2B5EF4-FFF2-40B4-BE49-F238E27FC236}">
                <a16:creationId xmlns:a16="http://schemas.microsoft.com/office/drawing/2014/main" id="{12412C32-9D24-0AA7-D088-E8B908F0FB3E}"/>
              </a:ext>
            </a:extLst>
          </p:cNvPr>
          <p:cNvPicPr>
            <a:picLocks noChangeAspect="1"/>
          </p:cNvPicPr>
          <p:nvPr/>
        </p:nvPicPr>
        <p:blipFill>
          <a:blip r:embed="rId3"/>
          <a:stretch>
            <a:fillRect/>
          </a:stretch>
        </p:blipFill>
        <p:spPr>
          <a:xfrm>
            <a:off x="4230807" y="0"/>
            <a:ext cx="4913193" cy="5143499"/>
          </a:xfrm>
          <a:prstGeom prst="rect">
            <a:avLst/>
          </a:prstGeom>
        </p:spPr>
      </p:pic>
      <p:pic>
        <p:nvPicPr>
          <p:cNvPr id="5" name="Picture 4" descr="A screenshot of a graph&#10;&#10;Description automatically generated">
            <a:extLst>
              <a:ext uri="{FF2B5EF4-FFF2-40B4-BE49-F238E27FC236}">
                <a16:creationId xmlns:a16="http://schemas.microsoft.com/office/drawing/2014/main" id="{4707F285-BD4C-A0F8-7C13-C509F6ED484D}"/>
              </a:ext>
            </a:extLst>
          </p:cNvPr>
          <p:cNvPicPr>
            <a:picLocks noChangeAspect="1"/>
          </p:cNvPicPr>
          <p:nvPr/>
        </p:nvPicPr>
        <p:blipFill>
          <a:blip r:embed="rId4"/>
          <a:stretch>
            <a:fillRect/>
          </a:stretch>
        </p:blipFill>
        <p:spPr>
          <a:xfrm>
            <a:off x="0" y="-1"/>
            <a:ext cx="4239148"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0BFC4-5FB3-23AF-5A39-19D2C69FCB55}"/>
              </a:ext>
            </a:extLst>
          </p:cNvPr>
          <p:cNvSpPr/>
          <p:nvPr/>
        </p:nvSpPr>
        <p:spPr>
          <a:xfrm>
            <a:off x="1" y="279396"/>
            <a:ext cx="9144000" cy="7874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1"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Nhóm các tổ chức kinh tế, tài chính, các trung tâm</a:t>
            </a:r>
            <a:r>
              <a:rPr kumimoji="0" lang="en-US" sz="2400" b="1" i="1" u="none" strike="noStrike" kern="0" cap="none" spc="0" normalizeH="0" baseline="0" noProof="0">
                <a:ln>
                  <a:noFill/>
                </a:ln>
                <a:solidFill>
                  <a:srgbClr val="FFFFFF"/>
                </a:solidFill>
                <a:effectLst/>
                <a:uLnTx/>
                <a:uFillTx/>
                <a:latin typeface="Arial"/>
                <a:ea typeface="+mn-ea"/>
                <a:cs typeface="+mn-cs"/>
                <a:sym typeface="Arial"/>
              </a:rPr>
              <a:t>, khu vực:</a:t>
            </a:r>
          </a:p>
        </p:txBody>
      </p:sp>
      <p:grpSp>
        <p:nvGrpSpPr>
          <p:cNvPr id="21" name="Group 20">
            <a:extLst>
              <a:ext uri="{FF2B5EF4-FFF2-40B4-BE49-F238E27FC236}">
                <a16:creationId xmlns:a16="http://schemas.microsoft.com/office/drawing/2014/main" id="{7BD8E52E-FE09-F55C-2A84-AAABA4BDEBE1}"/>
              </a:ext>
            </a:extLst>
          </p:cNvPr>
          <p:cNvGrpSpPr/>
          <p:nvPr/>
        </p:nvGrpSpPr>
        <p:grpSpPr>
          <a:xfrm>
            <a:off x="2472298" y="1191533"/>
            <a:ext cx="4199404" cy="787400"/>
            <a:chOff x="3721037" y="3935291"/>
            <a:chExt cx="4199404" cy="787400"/>
          </a:xfrm>
        </p:grpSpPr>
        <p:sp>
          <p:nvSpPr>
            <p:cNvPr id="22" name="Rectangle: Rounded Corners 21">
              <a:extLst>
                <a:ext uri="{FF2B5EF4-FFF2-40B4-BE49-F238E27FC236}">
                  <a16:creationId xmlns:a16="http://schemas.microsoft.com/office/drawing/2014/main" id="{11E086CA-77C7-4811-3FAC-01C58572625D}"/>
                </a:ext>
              </a:extLst>
            </p:cNvPr>
            <p:cNvSpPr/>
            <p:nvPr/>
          </p:nvSpPr>
          <p:spPr>
            <a:xfrm>
              <a:off x="3721037" y="3935291"/>
              <a:ext cx="3869073" cy="787400"/>
            </a:xfrm>
            <a:prstGeom prst="roundRect">
              <a:avLst>
                <a:gd name="adj" fmla="val 10627"/>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a:solidFill>
                    <a:srgbClr val="000000"/>
                  </a:solidFill>
                  <a:latin typeface="Arial"/>
                  <a:ea typeface="Calibri" panose="020F0502020204030204" pitchFamily="34" charset="0"/>
                </a:rPr>
                <a:t>Có vai trò ngày càng lớn.</a:t>
              </a:r>
              <a:endParaRPr kumimoji="0" lang="en-US" sz="2000" b="0" i="0" u="none" strike="noStrike" kern="0" cap="none" spc="0" normalizeH="0" baseline="0" noProof="0">
                <a:ln>
                  <a:noFill/>
                </a:ln>
                <a:solidFill>
                  <a:srgbClr val="DED9CC"/>
                </a:solidFill>
                <a:effectLst/>
                <a:uLnTx/>
                <a:uFillTx/>
                <a:latin typeface="Arial"/>
                <a:ea typeface="Calibri" panose="020F0502020204030204" pitchFamily="34" charset="0"/>
                <a:cs typeface="+mn-cs"/>
                <a:sym typeface="Arial"/>
              </a:endParaRPr>
            </a:p>
          </p:txBody>
        </p:sp>
        <p:pic>
          <p:nvPicPr>
            <p:cNvPr id="23" name="Picture 31">
              <a:extLst>
                <a:ext uri="{FF2B5EF4-FFF2-40B4-BE49-F238E27FC236}">
                  <a16:creationId xmlns:a16="http://schemas.microsoft.com/office/drawing/2014/main" id="{666F3409-EDF0-17C1-261D-B474180E6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59779" y="3974281"/>
              <a:ext cx="660662" cy="660662"/>
            </a:xfrm>
            <a:prstGeom prst="rect">
              <a:avLst/>
            </a:prstGeom>
          </p:spPr>
        </p:pic>
      </p:grpSp>
      <p:grpSp>
        <p:nvGrpSpPr>
          <p:cNvPr id="14" name="Group 13">
            <a:extLst>
              <a:ext uri="{FF2B5EF4-FFF2-40B4-BE49-F238E27FC236}">
                <a16:creationId xmlns:a16="http://schemas.microsoft.com/office/drawing/2014/main" id="{6A8B7885-AC40-F917-E94B-F1E0A46202DA}"/>
              </a:ext>
            </a:extLst>
          </p:cNvPr>
          <p:cNvGrpSpPr/>
          <p:nvPr/>
        </p:nvGrpSpPr>
        <p:grpSpPr>
          <a:xfrm>
            <a:off x="5877233" y="2191085"/>
            <a:ext cx="3049824" cy="2673019"/>
            <a:chOff x="932805" y="2251347"/>
            <a:chExt cx="3049824" cy="2673019"/>
          </a:xfrm>
        </p:grpSpPr>
        <p:pic>
          <p:nvPicPr>
            <p:cNvPr id="15" name="Picture 14" descr="A colorful logo with black background&#10;&#10;Description automatically generated">
              <a:extLst>
                <a:ext uri="{FF2B5EF4-FFF2-40B4-BE49-F238E27FC236}">
                  <a16:creationId xmlns:a16="http://schemas.microsoft.com/office/drawing/2014/main" id="{CAB6A91F-B5FE-352A-2791-7092811B0387}"/>
                </a:ext>
              </a:extLst>
            </p:cNvPr>
            <p:cNvPicPr>
              <a:picLocks noChangeAspect="1"/>
            </p:cNvPicPr>
            <p:nvPr/>
          </p:nvPicPr>
          <p:blipFill>
            <a:blip r:embed="rId4"/>
            <a:stretch>
              <a:fillRect/>
            </a:stretch>
          </p:blipFill>
          <p:spPr>
            <a:xfrm>
              <a:off x="932805" y="2251347"/>
              <a:ext cx="3049824" cy="2034805"/>
            </a:xfrm>
            <a:prstGeom prst="rect">
              <a:avLst/>
            </a:prstGeom>
          </p:spPr>
        </p:pic>
        <p:sp>
          <p:nvSpPr>
            <p:cNvPr id="16" name="TextBox 15">
              <a:extLst>
                <a:ext uri="{FF2B5EF4-FFF2-40B4-BE49-F238E27FC236}">
                  <a16:creationId xmlns:a16="http://schemas.microsoft.com/office/drawing/2014/main" id="{4B941214-22DF-9A9C-D550-E2A18659A175}"/>
                </a:ext>
              </a:extLst>
            </p:cNvPr>
            <p:cNvSpPr txBox="1"/>
            <p:nvPr/>
          </p:nvSpPr>
          <p:spPr>
            <a:xfrm>
              <a:off x="1366885" y="4139023"/>
              <a:ext cx="2181665" cy="785343"/>
            </a:xfrm>
            <a:prstGeom prst="rect">
              <a:avLst/>
            </a:prstGeom>
            <a:noFill/>
          </p:spPr>
          <p:txBody>
            <a:bodyPr wrap="square" rtlCol="0">
              <a:spAutoFit/>
            </a:bodyPr>
            <a:lstStyle/>
            <a:p>
              <a:pPr algn="ctr">
                <a:lnSpc>
                  <a:spcPct val="150000"/>
                </a:lnSpc>
              </a:pPr>
              <a:r>
                <a:rPr lang="en-US" sz="1600"/>
                <a:t>Nhóm các nước có nền kinh tế mới nổi</a:t>
              </a:r>
            </a:p>
          </p:txBody>
        </p:sp>
      </p:grpSp>
      <p:grpSp>
        <p:nvGrpSpPr>
          <p:cNvPr id="20" name="Group 19">
            <a:extLst>
              <a:ext uri="{FF2B5EF4-FFF2-40B4-BE49-F238E27FC236}">
                <a16:creationId xmlns:a16="http://schemas.microsoft.com/office/drawing/2014/main" id="{4F4B57D4-F231-CB5E-964B-D0341DC33CF9}"/>
              </a:ext>
            </a:extLst>
          </p:cNvPr>
          <p:cNvGrpSpPr/>
          <p:nvPr/>
        </p:nvGrpSpPr>
        <p:grpSpPr>
          <a:xfrm>
            <a:off x="611182" y="2251141"/>
            <a:ext cx="2546659" cy="2612963"/>
            <a:chOff x="1022376" y="2491262"/>
            <a:chExt cx="2546659" cy="2612963"/>
          </a:xfrm>
        </p:grpSpPr>
        <p:pic>
          <p:nvPicPr>
            <p:cNvPr id="28" name="Picture 27">
              <a:extLst>
                <a:ext uri="{FF2B5EF4-FFF2-40B4-BE49-F238E27FC236}">
                  <a16:creationId xmlns:a16="http://schemas.microsoft.com/office/drawing/2014/main" id="{C0983D68-E9EA-3C77-8933-C5609D58D968}"/>
                </a:ext>
              </a:extLst>
            </p:cNvPr>
            <p:cNvPicPr>
              <a:picLocks noChangeAspect="1"/>
            </p:cNvPicPr>
            <p:nvPr/>
          </p:nvPicPr>
          <p:blipFill rotWithShape="1">
            <a:blip r:embed="rId5"/>
            <a:srcRect l="21736" r="20706"/>
            <a:stretch/>
          </p:blipFill>
          <p:spPr>
            <a:xfrm>
              <a:off x="1314631" y="2491262"/>
              <a:ext cx="1962150" cy="1914693"/>
            </a:xfrm>
            <a:prstGeom prst="rect">
              <a:avLst/>
            </a:prstGeom>
          </p:spPr>
        </p:pic>
        <p:sp>
          <p:nvSpPr>
            <p:cNvPr id="29" name="TextBox 28">
              <a:extLst>
                <a:ext uri="{FF2B5EF4-FFF2-40B4-BE49-F238E27FC236}">
                  <a16:creationId xmlns:a16="http://schemas.microsoft.com/office/drawing/2014/main" id="{7430F857-8A1F-F098-3E05-019093CB0C09}"/>
                </a:ext>
              </a:extLst>
            </p:cNvPr>
            <p:cNvSpPr txBox="1"/>
            <p:nvPr/>
          </p:nvSpPr>
          <p:spPr>
            <a:xfrm>
              <a:off x="1022376" y="4318882"/>
              <a:ext cx="2546659" cy="785343"/>
            </a:xfrm>
            <a:prstGeom prst="rect">
              <a:avLst/>
            </a:prstGeom>
            <a:noFill/>
          </p:spPr>
          <p:txBody>
            <a:bodyPr wrap="square" rtlCol="0">
              <a:spAutoFit/>
            </a:bodyPr>
            <a:lstStyle/>
            <a:p>
              <a:pPr algn="ctr">
                <a:lnSpc>
                  <a:spcPct val="150000"/>
                </a:lnSpc>
              </a:pPr>
              <a:r>
                <a:rPr lang="en-US" sz="1600"/>
                <a:t>Nhóm 7 nền kinh tế công nghiệp lớn nhất thế giới</a:t>
              </a:r>
            </a:p>
          </p:txBody>
        </p:sp>
      </p:grpSp>
      <p:grpSp>
        <p:nvGrpSpPr>
          <p:cNvPr id="30" name="Group 29">
            <a:extLst>
              <a:ext uri="{FF2B5EF4-FFF2-40B4-BE49-F238E27FC236}">
                <a16:creationId xmlns:a16="http://schemas.microsoft.com/office/drawing/2014/main" id="{5CE2D21B-E70C-DD32-EAA3-C50EF8CC6241}"/>
              </a:ext>
            </a:extLst>
          </p:cNvPr>
          <p:cNvGrpSpPr/>
          <p:nvPr/>
        </p:nvGrpSpPr>
        <p:grpSpPr>
          <a:xfrm>
            <a:off x="3287014" y="2251141"/>
            <a:ext cx="2569972" cy="2612963"/>
            <a:chOff x="1022376" y="2491262"/>
            <a:chExt cx="2569972" cy="2612963"/>
          </a:xfrm>
        </p:grpSpPr>
        <p:pic>
          <p:nvPicPr>
            <p:cNvPr id="31" name="Picture 30">
              <a:extLst>
                <a:ext uri="{FF2B5EF4-FFF2-40B4-BE49-F238E27FC236}">
                  <a16:creationId xmlns:a16="http://schemas.microsoft.com/office/drawing/2014/main" id="{95C5C141-CA48-14D5-2025-4C2066F52639}"/>
                </a:ext>
              </a:extLst>
            </p:cNvPr>
            <p:cNvPicPr>
              <a:picLocks noChangeAspect="1"/>
            </p:cNvPicPr>
            <p:nvPr/>
          </p:nvPicPr>
          <p:blipFill>
            <a:blip r:embed="rId6"/>
            <a:stretch/>
          </p:blipFill>
          <p:spPr>
            <a:xfrm>
              <a:off x="1065936" y="2491262"/>
              <a:ext cx="2526412" cy="1828800"/>
            </a:xfrm>
            <a:prstGeom prst="rect">
              <a:avLst/>
            </a:prstGeom>
          </p:spPr>
        </p:pic>
        <p:sp>
          <p:nvSpPr>
            <p:cNvPr id="32" name="TextBox 31">
              <a:extLst>
                <a:ext uri="{FF2B5EF4-FFF2-40B4-BE49-F238E27FC236}">
                  <a16:creationId xmlns:a16="http://schemas.microsoft.com/office/drawing/2014/main" id="{CA2456EC-8EB1-CEA4-0BA7-84D3803FD2C9}"/>
                </a:ext>
              </a:extLst>
            </p:cNvPr>
            <p:cNvSpPr txBox="1"/>
            <p:nvPr/>
          </p:nvSpPr>
          <p:spPr>
            <a:xfrm>
              <a:off x="1022376" y="4318882"/>
              <a:ext cx="2546659" cy="785343"/>
            </a:xfrm>
            <a:prstGeom prst="rect">
              <a:avLst/>
            </a:prstGeom>
            <a:noFill/>
          </p:spPr>
          <p:txBody>
            <a:bodyPr wrap="square" rtlCol="0">
              <a:spAutoFit/>
            </a:bodyPr>
            <a:lstStyle/>
            <a:p>
              <a:pPr algn="ctr">
                <a:lnSpc>
                  <a:spcPct val="150000"/>
                </a:lnSpc>
              </a:pPr>
              <a:r>
                <a:rPr lang="en-US" sz="1600"/>
                <a:t>Nhóm 20 nền kinh tế lớn thế giới</a:t>
              </a:r>
            </a:p>
          </p:txBody>
        </p:sp>
      </p:grpSp>
    </p:spTree>
    <p:extLst>
      <p:ext uri="{BB962C8B-B14F-4D97-AF65-F5344CB8AC3E}">
        <p14:creationId xmlns:p14="http://schemas.microsoft.com/office/powerpoint/2010/main" val="424583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5000" b="-5000"/>
          </a:stretch>
        </a:blipFill>
        <a:effectLst/>
      </p:bgPr>
    </p:bg>
    <p:spTree>
      <p:nvGrpSpPr>
        <p:cNvPr id="1" name="Shape 246"/>
        <p:cNvGrpSpPr/>
        <p:nvPr/>
      </p:nvGrpSpPr>
      <p:grpSpPr>
        <a:xfrm>
          <a:off x="0" y="0"/>
          <a:ext cx="0" cy="0"/>
          <a:chOff x="0" y="0"/>
          <a:chExt cx="0" cy="0"/>
        </a:xfrm>
      </p:grpSpPr>
      <p:grpSp>
        <p:nvGrpSpPr>
          <p:cNvPr id="16" name="Group 15">
            <a:extLst>
              <a:ext uri="{FF2B5EF4-FFF2-40B4-BE49-F238E27FC236}">
                <a16:creationId xmlns:a16="http://schemas.microsoft.com/office/drawing/2014/main" id="{AA1F8E0C-2C44-7BF3-F4B1-62624CB27C93}"/>
              </a:ext>
            </a:extLst>
          </p:cNvPr>
          <p:cNvGrpSpPr/>
          <p:nvPr/>
        </p:nvGrpSpPr>
        <p:grpSpPr>
          <a:xfrm>
            <a:off x="861934" y="1188983"/>
            <a:ext cx="7420132" cy="2765533"/>
            <a:chOff x="404733" y="1477656"/>
            <a:chExt cx="7420132" cy="2765533"/>
          </a:xfrm>
        </p:grpSpPr>
        <p:sp>
          <p:nvSpPr>
            <p:cNvPr id="15" name="Rectangle 14">
              <a:extLst>
                <a:ext uri="{FF2B5EF4-FFF2-40B4-BE49-F238E27FC236}">
                  <a16:creationId xmlns:a16="http://schemas.microsoft.com/office/drawing/2014/main" id="{250D8330-961D-411A-D7BA-FFDB7EC2498E}"/>
                </a:ext>
              </a:extLst>
            </p:cNvPr>
            <p:cNvSpPr/>
            <p:nvPr/>
          </p:nvSpPr>
          <p:spPr>
            <a:xfrm>
              <a:off x="1319134" y="1477656"/>
              <a:ext cx="6505731" cy="2765533"/>
            </a:xfrm>
            <a:prstGeom prst="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3A22C44-D061-B206-82BB-588122005480}"/>
                </a:ext>
              </a:extLst>
            </p:cNvPr>
            <p:cNvGrpSpPr/>
            <p:nvPr/>
          </p:nvGrpSpPr>
          <p:grpSpPr>
            <a:xfrm>
              <a:off x="404733" y="1946022"/>
              <a:ext cx="1828800" cy="1828800"/>
              <a:chOff x="1083155" y="391040"/>
              <a:chExt cx="1828800" cy="1828800"/>
            </a:xfrm>
          </p:grpSpPr>
          <p:sp>
            <p:nvSpPr>
              <p:cNvPr id="13" name="Diamond 12">
                <a:extLst>
                  <a:ext uri="{FF2B5EF4-FFF2-40B4-BE49-F238E27FC236}">
                    <a16:creationId xmlns:a16="http://schemas.microsoft.com/office/drawing/2014/main" id="{6AE29F13-DCF9-AEB0-0BD1-A7C5FA17F978}"/>
                  </a:ext>
                </a:extLst>
              </p:cNvPr>
              <p:cNvSpPr/>
              <p:nvPr/>
            </p:nvSpPr>
            <p:spPr>
              <a:xfrm>
                <a:off x="1083155" y="391040"/>
                <a:ext cx="1828800" cy="1828800"/>
              </a:xfrm>
              <a:prstGeom prst="diamond">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2"/>
                  </a:solidFill>
                </a:endParaRPr>
              </a:p>
            </p:txBody>
          </p:sp>
          <p:sp>
            <p:nvSpPr>
              <p:cNvPr id="14" name="TextBox 13">
                <a:extLst>
                  <a:ext uri="{FF2B5EF4-FFF2-40B4-BE49-F238E27FC236}">
                    <a16:creationId xmlns:a16="http://schemas.microsoft.com/office/drawing/2014/main" id="{22D29476-EAC0-18BA-F023-093F72C42808}"/>
                  </a:ext>
                </a:extLst>
              </p:cNvPr>
              <p:cNvSpPr txBox="1"/>
              <p:nvPr/>
            </p:nvSpPr>
            <p:spPr>
              <a:xfrm>
                <a:off x="1523628" y="843775"/>
                <a:ext cx="947854" cy="923330"/>
              </a:xfrm>
              <a:prstGeom prst="rect">
                <a:avLst/>
              </a:prstGeom>
              <a:noFill/>
            </p:spPr>
            <p:txBody>
              <a:bodyPr wrap="square">
                <a:spAutoFit/>
              </a:bodyPr>
              <a:lstStyle/>
              <a:p>
                <a:pPr algn="ctr"/>
                <a:r>
                  <a:rPr lang="en-US" sz="5400" b="1">
                    <a:solidFill>
                      <a:schemeClr val="accent2"/>
                    </a:solidFill>
                  </a:rPr>
                  <a:t>01</a:t>
                </a:r>
              </a:p>
            </p:txBody>
          </p:sp>
        </p:grpSp>
        <p:sp>
          <p:nvSpPr>
            <p:cNvPr id="12" name="TextBox 11">
              <a:extLst>
                <a:ext uri="{FF2B5EF4-FFF2-40B4-BE49-F238E27FC236}">
                  <a16:creationId xmlns:a16="http://schemas.microsoft.com/office/drawing/2014/main" id="{D0BDAF24-D443-DC9E-B61C-EE7BE411853F}"/>
                </a:ext>
              </a:extLst>
            </p:cNvPr>
            <p:cNvSpPr txBox="1"/>
            <p:nvPr/>
          </p:nvSpPr>
          <p:spPr>
            <a:xfrm>
              <a:off x="1645459" y="1619088"/>
              <a:ext cx="5973000" cy="2482667"/>
            </a:xfrm>
            <a:prstGeom prst="rect">
              <a:avLst/>
            </a:prstGeom>
            <a:noFill/>
          </p:spPr>
          <p:txBody>
            <a:bodyPr wrap="square">
              <a:spAutoFit/>
            </a:bodyPr>
            <a:lstStyle/>
            <a:p>
              <a:pPr algn="r">
                <a:lnSpc>
                  <a:spcPct val="150000"/>
                </a:lnSpc>
              </a:pPr>
              <a:r>
                <a:rPr lang="en-US" sz="3600" b="1">
                  <a:solidFill>
                    <a:srgbClr val="333333"/>
                  </a:solidFill>
                </a:rPr>
                <a:t>XU THẾ PHÁT TRIỂN CHÍNH CỦA THẾ GIỚI SAU CHIẾN TRANH LẠNH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E0BFC4-5FB3-23AF-5A39-19D2C69FCB55}"/>
              </a:ext>
            </a:extLst>
          </p:cNvPr>
          <p:cNvSpPr/>
          <p:nvPr/>
        </p:nvSpPr>
        <p:spPr>
          <a:xfrm>
            <a:off x="1" y="279396"/>
            <a:ext cx="9144000" cy="787400"/>
          </a:xfrm>
          <a:prstGeom prst="rect">
            <a:avLst/>
          </a:prstGeom>
          <a:solidFill>
            <a:schemeClr val="bg1">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1"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Nhóm các tổ chức kinh tế, tài chính, các trung tâm</a:t>
            </a:r>
            <a:r>
              <a:rPr kumimoji="0" lang="en-US" sz="2400" b="1" i="1" u="none" strike="noStrike" kern="0" cap="none" spc="0" normalizeH="0" baseline="0" noProof="0">
                <a:ln>
                  <a:noFill/>
                </a:ln>
                <a:solidFill>
                  <a:srgbClr val="FFFFFF"/>
                </a:solidFill>
                <a:effectLst/>
                <a:uLnTx/>
                <a:uFillTx/>
                <a:latin typeface="Arial"/>
                <a:ea typeface="+mn-ea"/>
                <a:cs typeface="+mn-cs"/>
                <a:sym typeface="Arial"/>
              </a:rPr>
              <a:t>, khu vực:</a:t>
            </a:r>
          </a:p>
        </p:txBody>
      </p:sp>
      <p:grpSp>
        <p:nvGrpSpPr>
          <p:cNvPr id="21" name="Group 20">
            <a:extLst>
              <a:ext uri="{FF2B5EF4-FFF2-40B4-BE49-F238E27FC236}">
                <a16:creationId xmlns:a16="http://schemas.microsoft.com/office/drawing/2014/main" id="{7BD8E52E-FE09-F55C-2A84-AAABA4BDEBE1}"/>
              </a:ext>
            </a:extLst>
          </p:cNvPr>
          <p:cNvGrpSpPr/>
          <p:nvPr/>
        </p:nvGrpSpPr>
        <p:grpSpPr>
          <a:xfrm>
            <a:off x="2472298" y="1191533"/>
            <a:ext cx="4199404" cy="787400"/>
            <a:chOff x="3721037" y="3935291"/>
            <a:chExt cx="4199404" cy="787400"/>
          </a:xfrm>
        </p:grpSpPr>
        <p:sp>
          <p:nvSpPr>
            <p:cNvPr id="22" name="Rectangle: Rounded Corners 21">
              <a:extLst>
                <a:ext uri="{FF2B5EF4-FFF2-40B4-BE49-F238E27FC236}">
                  <a16:creationId xmlns:a16="http://schemas.microsoft.com/office/drawing/2014/main" id="{11E086CA-77C7-4811-3FAC-01C58572625D}"/>
                </a:ext>
              </a:extLst>
            </p:cNvPr>
            <p:cNvSpPr/>
            <p:nvPr/>
          </p:nvSpPr>
          <p:spPr>
            <a:xfrm>
              <a:off x="3721037" y="3935291"/>
              <a:ext cx="3869073" cy="787400"/>
            </a:xfrm>
            <a:prstGeom prst="roundRect">
              <a:avLst>
                <a:gd name="adj" fmla="val 10627"/>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a:solidFill>
                    <a:srgbClr val="000000"/>
                  </a:solidFill>
                  <a:latin typeface="Arial"/>
                  <a:ea typeface="Calibri" panose="020F0502020204030204" pitchFamily="34" charset="0"/>
                </a:rPr>
                <a:t>Có vai trò ngày càng lớn.</a:t>
              </a:r>
              <a:endParaRPr kumimoji="0" lang="en-US" sz="2000" b="0" i="0" u="none" strike="noStrike" kern="0" cap="none" spc="0" normalizeH="0" baseline="0" noProof="0">
                <a:ln>
                  <a:noFill/>
                </a:ln>
                <a:solidFill>
                  <a:srgbClr val="DED9CC"/>
                </a:solidFill>
                <a:effectLst/>
                <a:uLnTx/>
                <a:uFillTx/>
                <a:latin typeface="Arial"/>
                <a:ea typeface="Calibri" panose="020F0502020204030204" pitchFamily="34" charset="0"/>
                <a:cs typeface="+mn-cs"/>
                <a:sym typeface="Arial"/>
              </a:endParaRPr>
            </a:p>
          </p:txBody>
        </p:sp>
        <p:pic>
          <p:nvPicPr>
            <p:cNvPr id="23" name="Picture 31">
              <a:extLst>
                <a:ext uri="{FF2B5EF4-FFF2-40B4-BE49-F238E27FC236}">
                  <a16:creationId xmlns:a16="http://schemas.microsoft.com/office/drawing/2014/main" id="{666F3409-EDF0-17C1-261D-B474180E6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59779" y="3974281"/>
              <a:ext cx="660662" cy="660662"/>
            </a:xfrm>
            <a:prstGeom prst="rect">
              <a:avLst/>
            </a:prstGeom>
          </p:spPr>
        </p:pic>
      </p:grpSp>
      <p:grpSp>
        <p:nvGrpSpPr>
          <p:cNvPr id="2" name="Group 1">
            <a:extLst>
              <a:ext uri="{FF2B5EF4-FFF2-40B4-BE49-F238E27FC236}">
                <a16:creationId xmlns:a16="http://schemas.microsoft.com/office/drawing/2014/main" id="{3F391C09-98FA-95C0-7469-CB939EE51018}"/>
              </a:ext>
            </a:extLst>
          </p:cNvPr>
          <p:cNvGrpSpPr/>
          <p:nvPr/>
        </p:nvGrpSpPr>
        <p:grpSpPr>
          <a:xfrm>
            <a:off x="339193" y="2166725"/>
            <a:ext cx="3277192" cy="2789416"/>
            <a:chOff x="-562660" y="590940"/>
            <a:chExt cx="3277192" cy="2789416"/>
          </a:xfrm>
        </p:grpSpPr>
        <p:pic>
          <p:nvPicPr>
            <p:cNvPr id="3" name="Picture 2">
              <a:extLst>
                <a:ext uri="{FF2B5EF4-FFF2-40B4-BE49-F238E27FC236}">
                  <a16:creationId xmlns:a16="http://schemas.microsoft.com/office/drawing/2014/main" id="{81AFF40C-90FE-42FE-4815-8350F2945BA2}"/>
                </a:ext>
              </a:extLst>
            </p:cNvPr>
            <p:cNvPicPr>
              <a:picLocks noChangeAspect="1"/>
            </p:cNvPicPr>
            <p:nvPr/>
          </p:nvPicPr>
          <p:blipFill>
            <a:blip r:embed="rId4">
              <a:clrChange>
                <a:clrFrom>
                  <a:srgbClr val="FFFFFF"/>
                </a:clrFrom>
                <a:clrTo>
                  <a:srgbClr val="FFFFFF">
                    <a:alpha val="0"/>
                  </a:srgbClr>
                </a:clrTo>
              </a:clrChange>
            </a:blip>
            <a:srcRect/>
            <a:stretch/>
          </p:blipFill>
          <p:spPr>
            <a:xfrm>
              <a:off x="-562660" y="590940"/>
              <a:ext cx="3277192" cy="2373405"/>
            </a:xfrm>
            <a:prstGeom prst="rect">
              <a:avLst/>
            </a:prstGeom>
          </p:spPr>
        </p:pic>
        <p:sp>
          <p:nvSpPr>
            <p:cNvPr id="5" name="TextBox 4">
              <a:extLst>
                <a:ext uri="{FF2B5EF4-FFF2-40B4-BE49-F238E27FC236}">
                  <a16:creationId xmlns:a16="http://schemas.microsoft.com/office/drawing/2014/main" id="{6F045271-FBB4-5D87-9DAF-76B5E70D9B1E}"/>
                </a:ext>
              </a:extLst>
            </p:cNvPr>
            <p:cNvSpPr txBox="1"/>
            <p:nvPr/>
          </p:nvSpPr>
          <p:spPr>
            <a:xfrm>
              <a:off x="-536563" y="2964345"/>
              <a:ext cx="3224999" cy="4160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Diễn đàn Hợp tác Kinh tế Á – Âu</a:t>
              </a:r>
            </a:p>
          </p:txBody>
        </p:sp>
      </p:grpSp>
      <p:grpSp>
        <p:nvGrpSpPr>
          <p:cNvPr id="6" name="Group 5">
            <a:extLst>
              <a:ext uri="{FF2B5EF4-FFF2-40B4-BE49-F238E27FC236}">
                <a16:creationId xmlns:a16="http://schemas.microsoft.com/office/drawing/2014/main" id="{68903D0E-0F54-BFD4-88C4-9D8E81E5856E}"/>
              </a:ext>
            </a:extLst>
          </p:cNvPr>
          <p:cNvGrpSpPr/>
          <p:nvPr/>
        </p:nvGrpSpPr>
        <p:grpSpPr>
          <a:xfrm>
            <a:off x="3911660" y="2171959"/>
            <a:ext cx="4990479" cy="2789416"/>
            <a:chOff x="4277346" y="2279847"/>
            <a:chExt cx="4990479" cy="2789416"/>
          </a:xfrm>
        </p:grpSpPr>
        <p:pic>
          <p:nvPicPr>
            <p:cNvPr id="7" name="Picture 6" descr="A blue and green globe with white text&#10;&#10;Description automatically generated">
              <a:extLst>
                <a:ext uri="{FF2B5EF4-FFF2-40B4-BE49-F238E27FC236}">
                  <a16:creationId xmlns:a16="http://schemas.microsoft.com/office/drawing/2014/main" id="{1361C0A1-3A05-1338-366F-99507CC01DFE}"/>
                </a:ext>
              </a:extLst>
            </p:cNvPr>
            <p:cNvPicPr>
              <a:picLocks noChangeAspect="1"/>
            </p:cNvPicPr>
            <p:nvPr/>
          </p:nvPicPr>
          <p:blipFill>
            <a:blip r:embed="rId5"/>
            <a:stretch>
              <a:fillRect/>
            </a:stretch>
          </p:blipFill>
          <p:spPr>
            <a:xfrm>
              <a:off x="4629645" y="2279847"/>
              <a:ext cx="3985186" cy="2378658"/>
            </a:xfrm>
            <a:prstGeom prst="rect">
              <a:avLst/>
            </a:prstGeom>
          </p:spPr>
        </p:pic>
        <p:sp>
          <p:nvSpPr>
            <p:cNvPr id="8" name="TextBox 7">
              <a:extLst>
                <a:ext uri="{FF2B5EF4-FFF2-40B4-BE49-F238E27FC236}">
                  <a16:creationId xmlns:a16="http://schemas.microsoft.com/office/drawing/2014/main" id="{74E1F0BD-0563-546D-777E-4EE53C3CBA50}"/>
                </a:ext>
              </a:extLst>
            </p:cNvPr>
            <p:cNvSpPr txBox="1"/>
            <p:nvPr/>
          </p:nvSpPr>
          <p:spPr>
            <a:xfrm>
              <a:off x="4277346" y="4730709"/>
              <a:ext cx="4990479" cy="338554"/>
            </a:xfrm>
            <a:prstGeom prst="rect">
              <a:avLst/>
            </a:prstGeom>
            <a:noFill/>
          </p:spPr>
          <p:txBody>
            <a:bodyPr wrap="square" rtlCol="0">
              <a:spAutoFit/>
            </a:bodyPr>
            <a:lstStyle/>
            <a:p>
              <a:pPr algn="ctr"/>
              <a:r>
                <a:rPr lang="en-US" sz="1600"/>
                <a:t>Diễn đàn hợp tác kinh tế châu Á – Thái Bình Dương</a:t>
              </a:r>
            </a:p>
          </p:txBody>
        </p:sp>
      </p:grpSp>
    </p:spTree>
    <p:extLst>
      <p:ext uri="{BB962C8B-B14F-4D97-AF65-F5344CB8AC3E}">
        <p14:creationId xmlns:p14="http://schemas.microsoft.com/office/powerpoint/2010/main" val="33888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527"/>
        <p:cNvGrpSpPr/>
        <p:nvPr/>
      </p:nvGrpSpPr>
      <p:grpSpPr>
        <a:xfrm>
          <a:off x="0" y="0"/>
          <a:ext cx="0" cy="0"/>
          <a:chOff x="0" y="0"/>
          <a:chExt cx="0" cy="0"/>
        </a:xfrm>
      </p:grpSpPr>
      <p:sp>
        <p:nvSpPr>
          <p:cNvPr id="4" name="Rectangle 3">
            <a:extLst>
              <a:ext uri="{FF2B5EF4-FFF2-40B4-BE49-F238E27FC236}">
                <a16:creationId xmlns:a16="http://schemas.microsoft.com/office/drawing/2014/main" id="{AF7E808D-0E9F-9960-F4C6-7B05D9D8C5A4}"/>
              </a:ext>
            </a:extLst>
          </p:cNvPr>
          <p:cNvSpPr/>
          <p:nvPr/>
        </p:nvSpPr>
        <p:spPr>
          <a:xfrm>
            <a:off x="0" y="423748"/>
            <a:ext cx="9144000" cy="691376"/>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Các tổ chức kinh tế, tài chính khu vực, liên khu vực</a:t>
            </a:r>
            <a:endParaRPr kumimoji="0" lang="en-US" sz="2200" b="1"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Group 10">
            <a:extLst>
              <a:ext uri="{FF2B5EF4-FFF2-40B4-BE49-F238E27FC236}">
                <a16:creationId xmlns:a16="http://schemas.microsoft.com/office/drawing/2014/main" id="{060497D4-FFE2-1811-B3CC-0A14C5641760}"/>
              </a:ext>
            </a:extLst>
          </p:cNvPr>
          <p:cNvGrpSpPr/>
          <p:nvPr/>
        </p:nvGrpSpPr>
        <p:grpSpPr>
          <a:xfrm>
            <a:off x="3113269" y="1400874"/>
            <a:ext cx="2917462" cy="3098890"/>
            <a:chOff x="3113267" y="1980085"/>
            <a:chExt cx="2917462" cy="3098890"/>
          </a:xfrm>
        </p:grpSpPr>
        <p:pic>
          <p:nvPicPr>
            <p:cNvPr id="6" name="Picture 5" descr="A group of people standing on a stage&#10;&#10;Description automatically generated">
              <a:extLst>
                <a:ext uri="{FF2B5EF4-FFF2-40B4-BE49-F238E27FC236}">
                  <a16:creationId xmlns:a16="http://schemas.microsoft.com/office/drawing/2014/main" id="{E722BBFB-6CC2-2CCE-8ACA-FA9FDD6B42DD}"/>
                </a:ext>
              </a:extLst>
            </p:cNvPr>
            <p:cNvPicPr>
              <a:picLocks noChangeAspect="1"/>
            </p:cNvPicPr>
            <p:nvPr/>
          </p:nvPicPr>
          <p:blipFill>
            <a:blip r:embed="rId3"/>
            <a:stretch>
              <a:fillRect/>
            </a:stretch>
          </p:blipFill>
          <p:spPr>
            <a:xfrm>
              <a:off x="3113267" y="1980085"/>
              <a:ext cx="2917462" cy="1944215"/>
            </a:xfrm>
            <a:prstGeom prst="rect">
              <a:avLst/>
            </a:prstGeom>
          </p:spPr>
        </p:pic>
        <p:sp>
          <p:nvSpPr>
            <p:cNvPr id="10" name="TextBox 9">
              <a:extLst>
                <a:ext uri="{FF2B5EF4-FFF2-40B4-BE49-F238E27FC236}">
                  <a16:creationId xmlns:a16="http://schemas.microsoft.com/office/drawing/2014/main" id="{3CF2EC65-147E-3979-040E-A6CEE4DE4A63}"/>
                </a:ext>
              </a:extLst>
            </p:cNvPr>
            <p:cNvSpPr txBox="1"/>
            <p:nvPr/>
          </p:nvSpPr>
          <p:spPr>
            <a:xfrm>
              <a:off x="3113267" y="3924300"/>
              <a:ext cx="2917462" cy="115467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a:cs typeface="Arial"/>
                  <a:sym typeface="Arial"/>
                </a:rPr>
                <a:t>Tất cả các nhà lãnh đạo tại Hội nghị thượng đỉnh G20 </a:t>
              </a:r>
              <a:r>
                <a:rPr kumimoji="0" lang="en-US" sz="1600" b="0" i="0" u="none" strike="noStrike" kern="0" cap="none" spc="0" normalizeH="0" baseline="0" noProof="0">
                  <a:ln>
                    <a:noFill/>
                  </a:ln>
                  <a:solidFill>
                    <a:srgbClr val="000000"/>
                  </a:solidFill>
                  <a:effectLst/>
                  <a:uLnTx/>
                  <a:uFillTx/>
                  <a:latin typeface="Arial"/>
                  <a:cs typeface="Arial"/>
                  <a:sym typeface="Arial"/>
                </a:rPr>
                <a:t>năm </a:t>
              </a:r>
              <a:r>
                <a:rPr kumimoji="0" lang="vi-VN" sz="1600" b="0" i="0" u="none" strike="noStrike" kern="0" cap="none" spc="0" normalizeH="0" baseline="0" noProof="0">
                  <a:ln>
                    <a:noFill/>
                  </a:ln>
                  <a:solidFill>
                    <a:srgbClr val="000000"/>
                  </a:solidFill>
                  <a:effectLst/>
                  <a:uLnTx/>
                  <a:uFillTx/>
                  <a:latin typeface="Arial"/>
                  <a:cs typeface="Arial"/>
                  <a:sym typeface="Arial"/>
                </a:rPr>
                <a:t>2021 ở Rome, Ý.</a:t>
              </a:r>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roup 14">
            <a:extLst>
              <a:ext uri="{FF2B5EF4-FFF2-40B4-BE49-F238E27FC236}">
                <a16:creationId xmlns:a16="http://schemas.microsoft.com/office/drawing/2014/main" id="{C2B3F713-9129-F676-9226-361A2B300CE3}"/>
              </a:ext>
            </a:extLst>
          </p:cNvPr>
          <p:cNvGrpSpPr/>
          <p:nvPr/>
        </p:nvGrpSpPr>
        <p:grpSpPr>
          <a:xfrm>
            <a:off x="95749" y="1400874"/>
            <a:ext cx="2917462" cy="2730673"/>
            <a:chOff x="3113267" y="1978970"/>
            <a:chExt cx="2917462" cy="2730673"/>
          </a:xfrm>
        </p:grpSpPr>
        <p:pic>
          <p:nvPicPr>
            <p:cNvPr id="16" name="Picture 15">
              <a:extLst>
                <a:ext uri="{FF2B5EF4-FFF2-40B4-BE49-F238E27FC236}">
                  <a16:creationId xmlns:a16="http://schemas.microsoft.com/office/drawing/2014/main" id="{D95DF0BA-6050-96D5-4749-DEEF2F614ADF}"/>
                </a:ext>
              </a:extLst>
            </p:cNvPr>
            <p:cNvPicPr>
              <a:picLocks noChangeAspect="1"/>
            </p:cNvPicPr>
            <p:nvPr/>
          </p:nvPicPr>
          <p:blipFill rotWithShape="1">
            <a:blip r:embed="rId4"/>
            <a:srcRect r="10647"/>
            <a:stretch/>
          </p:blipFill>
          <p:spPr>
            <a:xfrm>
              <a:off x="3113267" y="1978970"/>
              <a:ext cx="2917462" cy="1944214"/>
            </a:xfrm>
            <a:prstGeom prst="rect">
              <a:avLst/>
            </a:prstGeom>
          </p:spPr>
        </p:pic>
        <p:sp>
          <p:nvSpPr>
            <p:cNvPr id="17" name="TextBox 16">
              <a:extLst>
                <a:ext uri="{FF2B5EF4-FFF2-40B4-BE49-F238E27FC236}">
                  <a16:creationId xmlns:a16="http://schemas.microsoft.com/office/drawing/2014/main" id="{39946E92-FEB7-3109-3440-B9EB50BF5E57}"/>
                </a:ext>
              </a:extLst>
            </p:cNvPr>
            <p:cNvSpPr txBox="1"/>
            <p:nvPr/>
          </p:nvSpPr>
          <p:spPr>
            <a:xfrm>
              <a:off x="3113267" y="3924300"/>
              <a:ext cx="2917462" cy="7853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a:cs typeface="Arial"/>
                  <a:sym typeface="Arial"/>
                </a:rPr>
                <a:t>Các nhà lãnh đạo của BRICS tính đến năm 2023</a:t>
              </a:r>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roup 17">
            <a:extLst>
              <a:ext uri="{FF2B5EF4-FFF2-40B4-BE49-F238E27FC236}">
                <a16:creationId xmlns:a16="http://schemas.microsoft.com/office/drawing/2014/main" id="{5715A6A7-CD1A-5710-C4FE-A7B611251E1A}"/>
              </a:ext>
            </a:extLst>
          </p:cNvPr>
          <p:cNvGrpSpPr/>
          <p:nvPr/>
        </p:nvGrpSpPr>
        <p:grpSpPr>
          <a:xfrm>
            <a:off x="6130789" y="1400874"/>
            <a:ext cx="2912681" cy="3468221"/>
            <a:chOff x="3113267" y="1980085"/>
            <a:chExt cx="2912681" cy="3468221"/>
          </a:xfrm>
        </p:grpSpPr>
        <p:pic>
          <p:nvPicPr>
            <p:cNvPr id="19" name="Picture 18">
              <a:extLst>
                <a:ext uri="{FF2B5EF4-FFF2-40B4-BE49-F238E27FC236}">
                  <a16:creationId xmlns:a16="http://schemas.microsoft.com/office/drawing/2014/main" id="{439752EF-BFA6-0B26-C340-5D65C0543F10}"/>
                </a:ext>
              </a:extLst>
            </p:cNvPr>
            <p:cNvPicPr>
              <a:picLocks noChangeAspect="1"/>
            </p:cNvPicPr>
            <p:nvPr/>
          </p:nvPicPr>
          <p:blipFill>
            <a:blip r:embed="rId5"/>
            <a:srcRect/>
            <a:stretch/>
          </p:blipFill>
          <p:spPr>
            <a:xfrm>
              <a:off x="3113267" y="1980085"/>
              <a:ext cx="2912681" cy="1944215"/>
            </a:xfrm>
            <a:prstGeom prst="rect">
              <a:avLst/>
            </a:prstGeom>
          </p:spPr>
        </p:pic>
        <p:sp>
          <p:nvSpPr>
            <p:cNvPr id="20" name="TextBox 19">
              <a:extLst>
                <a:ext uri="{FF2B5EF4-FFF2-40B4-BE49-F238E27FC236}">
                  <a16:creationId xmlns:a16="http://schemas.microsoft.com/office/drawing/2014/main" id="{17A48411-B460-FF55-2DBC-E7811C74E141}"/>
                </a:ext>
              </a:extLst>
            </p:cNvPr>
            <p:cNvSpPr txBox="1"/>
            <p:nvPr/>
          </p:nvSpPr>
          <p:spPr>
            <a:xfrm>
              <a:off x="3219448" y="3924299"/>
              <a:ext cx="2705100" cy="15240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a:cs typeface="Arial"/>
                  <a:sym typeface="Arial"/>
                </a:rPr>
                <a:t>Thủ tướng Chính phủ Phạm Minh Chính phát biểu tại Hội nghị Cấp cao Á-Âu (ASEM) lần thứ 13.</a:t>
              </a:r>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527"/>
        <p:cNvGrpSpPr/>
        <p:nvPr/>
      </p:nvGrpSpPr>
      <p:grpSpPr>
        <a:xfrm>
          <a:off x="0" y="0"/>
          <a:ext cx="0" cy="0"/>
          <a:chOff x="0" y="0"/>
          <a:chExt cx="0" cy="0"/>
        </a:xfrm>
      </p:grpSpPr>
      <p:sp>
        <p:nvSpPr>
          <p:cNvPr id="4" name="Rectangle 3">
            <a:extLst>
              <a:ext uri="{FF2B5EF4-FFF2-40B4-BE49-F238E27FC236}">
                <a16:creationId xmlns:a16="http://schemas.microsoft.com/office/drawing/2014/main" id="{AF7E808D-0E9F-9960-F4C6-7B05D9D8C5A4}"/>
              </a:ext>
            </a:extLst>
          </p:cNvPr>
          <p:cNvSpPr/>
          <p:nvPr/>
        </p:nvSpPr>
        <p:spPr>
          <a:xfrm>
            <a:off x="0" y="347548"/>
            <a:ext cx="9144000" cy="691376"/>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Các tổ chức kinh tế, tài chính khu vực, liên khu vực</a:t>
            </a:r>
            <a:endParaRPr kumimoji="0" lang="en-US" sz="2200" b="1"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5" name="Group 14">
            <a:extLst>
              <a:ext uri="{FF2B5EF4-FFF2-40B4-BE49-F238E27FC236}">
                <a16:creationId xmlns:a16="http://schemas.microsoft.com/office/drawing/2014/main" id="{C2B3F713-9129-F676-9226-361A2B300CE3}"/>
              </a:ext>
            </a:extLst>
          </p:cNvPr>
          <p:cNvGrpSpPr/>
          <p:nvPr/>
        </p:nvGrpSpPr>
        <p:grpSpPr>
          <a:xfrm>
            <a:off x="249724" y="1200833"/>
            <a:ext cx="4424411" cy="3801258"/>
            <a:chOff x="3219618" y="1845604"/>
            <a:chExt cx="4424411" cy="3801258"/>
          </a:xfrm>
        </p:grpSpPr>
        <p:pic>
          <p:nvPicPr>
            <p:cNvPr id="16" name="Picture 15">
              <a:extLst>
                <a:ext uri="{FF2B5EF4-FFF2-40B4-BE49-F238E27FC236}">
                  <a16:creationId xmlns:a16="http://schemas.microsoft.com/office/drawing/2014/main" id="{D95DF0BA-6050-96D5-4749-DEEF2F614ADF}"/>
                </a:ext>
              </a:extLst>
            </p:cNvPr>
            <p:cNvPicPr>
              <a:picLocks noChangeAspect="1"/>
            </p:cNvPicPr>
            <p:nvPr/>
          </p:nvPicPr>
          <p:blipFill>
            <a:blip r:embed="rId3"/>
            <a:srcRect/>
            <a:stretch/>
          </p:blipFill>
          <p:spPr>
            <a:xfrm>
              <a:off x="3446111" y="1845604"/>
              <a:ext cx="3971427" cy="2646583"/>
            </a:xfrm>
            <a:prstGeom prst="rect">
              <a:avLst/>
            </a:prstGeom>
          </p:spPr>
        </p:pic>
        <p:sp>
          <p:nvSpPr>
            <p:cNvPr id="17" name="TextBox 16">
              <a:extLst>
                <a:ext uri="{FF2B5EF4-FFF2-40B4-BE49-F238E27FC236}">
                  <a16:creationId xmlns:a16="http://schemas.microsoft.com/office/drawing/2014/main" id="{39946E92-FEB7-3109-3440-B9EB50BF5E57}"/>
                </a:ext>
              </a:extLst>
            </p:cNvPr>
            <p:cNvSpPr txBox="1"/>
            <p:nvPr/>
          </p:nvSpPr>
          <p:spPr>
            <a:xfrm>
              <a:off x="3219618" y="4492187"/>
              <a:ext cx="4424411" cy="115467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a:cs typeface="Arial"/>
                  <a:sym typeface="Arial"/>
                </a:rPr>
                <a:t>Các nhà lãnh đạo G7 tham dự phiên họp làm việc tại Hội nghị thượng đỉnh ở Borgo Egnazia (Fasano) tại Apulia, Ý</a:t>
              </a:r>
              <a:r>
                <a:rPr kumimoji="0" lang="en-US" sz="1600" b="0" i="0" u="none" strike="noStrike" kern="0" cap="none" spc="0" normalizeH="0" baseline="0" noProof="0">
                  <a:ln>
                    <a:noFill/>
                  </a:ln>
                  <a:solidFill>
                    <a:srgbClr val="000000"/>
                  </a:solidFill>
                  <a:effectLst/>
                  <a:uLnTx/>
                  <a:uFillTx/>
                  <a:latin typeface="Arial"/>
                  <a:cs typeface="Arial"/>
                  <a:sym typeface="Arial"/>
                </a:rPr>
                <a:t>, 13/6/2024</a:t>
              </a:r>
            </a:p>
          </p:txBody>
        </p:sp>
      </p:grpSp>
      <p:grpSp>
        <p:nvGrpSpPr>
          <p:cNvPr id="5" name="Group 4">
            <a:extLst>
              <a:ext uri="{FF2B5EF4-FFF2-40B4-BE49-F238E27FC236}">
                <a16:creationId xmlns:a16="http://schemas.microsoft.com/office/drawing/2014/main" id="{5132703D-41E4-7EE5-AA39-15D214A89271}"/>
              </a:ext>
            </a:extLst>
          </p:cNvPr>
          <p:cNvGrpSpPr/>
          <p:nvPr/>
        </p:nvGrpSpPr>
        <p:grpSpPr>
          <a:xfrm>
            <a:off x="4810908" y="1200833"/>
            <a:ext cx="3971253" cy="3801257"/>
            <a:chOff x="4763283" y="1248458"/>
            <a:chExt cx="3971253" cy="3801257"/>
          </a:xfrm>
        </p:grpSpPr>
        <p:pic>
          <p:nvPicPr>
            <p:cNvPr id="6" name="Picture 5">
              <a:extLst>
                <a:ext uri="{FF2B5EF4-FFF2-40B4-BE49-F238E27FC236}">
                  <a16:creationId xmlns:a16="http://schemas.microsoft.com/office/drawing/2014/main" id="{E722BBFB-6CC2-2CCE-8ACA-FA9FDD6B42DD}"/>
                </a:ext>
              </a:extLst>
            </p:cNvPr>
            <p:cNvPicPr>
              <a:picLocks noChangeAspect="1"/>
            </p:cNvPicPr>
            <p:nvPr/>
          </p:nvPicPr>
          <p:blipFill>
            <a:blip r:embed="rId4"/>
            <a:srcRect/>
            <a:stretch/>
          </p:blipFill>
          <p:spPr>
            <a:xfrm>
              <a:off x="4827046" y="1248458"/>
              <a:ext cx="3843729" cy="2646583"/>
            </a:xfrm>
            <a:prstGeom prst="rect">
              <a:avLst/>
            </a:prstGeom>
          </p:spPr>
        </p:pic>
        <p:sp>
          <p:nvSpPr>
            <p:cNvPr id="3" name="TextBox 2">
              <a:extLst>
                <a:ext uri="{FF2B5EF4-FFF2-40B4-BE49-F238E27FC236}">
                  <a16:creationId xmlns:a16="http://schemas.microsoft.com/office/drawing/2014/main" id="{B57434A2-50D7-B16E-D7B5-CB367E0576CC}"/>
                </a:ext>
              </a:extLst>
            </p:cNvPr>
            <p:cNvSpPr txBox="1"/>
            <p:nvPr/>
          </p:nvSpPr>
          <p:spPr>
            <a:xfrm>
              <a:off x="4763283" y="3895040"/>
              <a:ext cx="3971253" cy="1154675"/>
            </a:xfrm>
            <a:prstGeom prst="rect">
              <a:avLst/>
            </a:prstGeom>
            <a:noFill/>
          </p:spPr>
          <p:txBody>
            <a:bodyPr wrap="square">
              <a:spAutoFit/>
            </a:bodyPr>
            <a:lstStyle/>
            <a:p>
              <a:pPr algn="ctr">
                <a:lnSpc>
                  <a:spcPct val="150000"/>
                </a:lnSpc>
              </a:pPr>
              <a:r>
                <a:rPr lang="vi-VN" sz="1600"/>
                <a:t>Chủ tịch nướcTrần Đại Quang và lãnh đạo các nước Trung Quốc, Nga, Hoa Kỳ tại Hội nghị Cấp cao APEC 2017.</a:t>
              </a:r>
            </a:p>
          </p:txBody>
        </p:sp>
      </p:grpSp>
    </p:spTree>
    <p:extLst>
      <p:ext uri="{BB962C8B-B14F-4D97-AF65-F5344CB8AC3E}">
        <p14:creationId xmlns:p14="http://schemas.microsoft.com/office/powerpoint/2010/main" val="307157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71E0BFC4-5FB3-23AF-5A39-19D2C69FCB55}"/>
              </a:ext>
            </a:extLst>
          </p:cNvPr>
          <p:cNvSpPr/>
          <p:nvPr/>
        </p:nvSpPr>
        <p:spPr>
          <a:xfrm>
            <a:off x="1" y="279396"/>
            <a:ext cx="5791199" cy="787400"/>
          </a:xfrm>
          <a:prstGeom prst="homePlate">
            <a:avLst/>
          </a:prstGeom>
          <a:solidFill>
            <a:schemeClr val="bg1">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1"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Nhóm </a:t>
            </a:r>
            <a:r>
              <a:rPr kumimoji="0" lang="en-US" sz="2400" b="1" i="1"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các công ty xuyên quốc gia:</a:t>
            </a:r>
            <a:endParaRPr kumimoji="0" lang="en-US" sz="2400" b="1" i="1"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1" name="Group 20">
            <a:extLst>
              <a:ext uri="{FF2B5EF4-FFF2-40B4-BE49-F238E27FC236}">
                <a16:creationId xmlns:a16="http://schemas.microsoft.com/office/drawing/2014/main" id="{7BD8E52E-FE09-F55C-2A84-AAABA4BDEBE1}"/>
              </a:ext>
            </a:extLst>
          </p:cNvPr>
          <p:cNvGrpSpPr/>
          <p:nvPr/>
        </p:nvGrpSpPr>
        <p:grpSpPr>
          <a:xfrm>
            <a:off x="412915" y="1366027"/>
            <a:ext cx="2215985" cy="3225023"/>
            <a:chOff x="1614029" y="4233610"/>
            <a:chExt cx="2215985" cy="3225023"/>
          </a:xfrm>
        </p:grpSpPr>
        <p:sp>
          <p:nvSpPr>
            <p:cNvPr id="22" name="Rectangle: Rounded Corners 21">
              <a:extLst>
                <a:ext uri="{FF2B5EF4-FFF2-40B4-BE49-F238E27FC236}">
                  <a16:creationId xmlns:a16="http://schemas.microsoft.com/office/drawing/2014/main" id="{11E086CA-77C7-4811-3FAC-01C58572625D}"/>
                </a:ext>
              </a:extLst>
            </p:cNvPr>
            <p:cNvSpPr/>
            <p:nvPr/>
          </p:nvSpPr>
          <p:spPr>
            <a:xfrm>
              <a:off x="1614029" y="4563941"/>
              <a:ext cx="2215985" cy="2894692"/>
            </a:xfrm>
            <a:prstGeom prst="roundRect">
              <a:avLst>
                <a:gd name="adj" fmla="val 10627"/>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50000"/>
                </a:lnSpc>
                <a:spcBef>
                  <a:spcPts val="0"/>
                </a:spcBef>
                <a:spcAft>
                  <a:spcPts val="0"/>
                </a:spcAft>
                <a:buClr>
                  <a:srgbClr val="000000"/>
                </a:buClr>
                <a:buSzTx/>
                <a:tabLst/>
                <a:defRPr/>
              </a:pPr>
              <a:r>
                <a:rPr lang="en-US" sz="2000">
                  <a:solidFill>
                    <a:srgbClr val="000000"/>
                  </a:solidFill>
                  <a:latin typeface="Arial"/>
                  <a:ea typeface="Calibri" panose="020F0502020204030204" pitchFamily="34" charset="0"/>
                </a:rPr>
                <a:t>Có ảnh hưởng ngày càng lớn trong các ngành, các lĩnh vực của nền kinh tế.</a:t>
              </a:r>
              <a:endParaRPr kumimoji="0" lang="en-US" sz="2000" b="0" i="0" u="none" strike="noStrike" kern="0" cap="none" spc="0" normalizeH="0" baseline="0" noProof="0">
                <a:ln>
                  <a:noFill/>
                </a:ln>
                <a:solidFill>
                  <a:srgbClr val="DED9CC"/>
                </a:solidFill>
                <a:effectLst/>
                <a:uLnTx/>
                <a:uFillTx/>
                <a:latin typeface="Arial"/>
                <a:ea typeface="Calibri" panose="020F0502020204030204" pitchFamily="34" charset="0"/>
                <a:cs typeface="+mn-cs"/>
                <a:sym typeface="Arial"/>
              </a:endParaRPr>
            </a:p>
          </p:txBody>
        </p:sp>
        <p:pic>
          <p:nvPicPr>
            <p:cNvPr id="23" name="Picture 31">
              <a:extLst>
                <a:ext uri="{FF2B5EF4-FFF2-40B4-BE49-F238E27FC236}">
                  <a16:creationId xmlns:a16="http://schemas.microsoft.com/office/drawing/2014/main" id="{666F3409-EDF0-17C1-261D-B474180E6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91690" y="4233610"/>
              <a:ext cx="660662" cy="660662"/>
            </a:xfrm>
            <a:prstGeom prst="rect">
              <a:avLst/>
            </a:prstGeom>
          </p:spPr>
        </p:pic>
      </p:grpSp>
      <p:pic>
        <p:nvPicPr>
          <p:cNvPr id="9" name="Picture 8" descr="A red letter on a black background&#10;&#10;Description automatically generated">
            <a:extLst>
              <a:ext uri="{FF2B5EF4-FFF2-40B4-BE49-F238E27FC236}">
                <a16:creationId xmlns:a16="http://schemas.microsoft.com/office/drawing/2014/main" id="{A2032019-B433-36B9-CCD1-49ACC7E23C5F}"/>
              </a:ext>
            </a:extLst>
          </p:cNvPr>
          <p:cNvPicPr>
            <a:picLocks noChangeAspect="1"/>
          </p:cNvPicPr>
          <p:nvPr/>
        </p:nvPicPr>
        <p:blipFill>
          <a:blip r:embed="rId4"/>
          <a:stretch>
            <a:fillRect/>
          </a:stretch>
        </p:blipFill>
        <p:spPr>
          <a:xfrm>
            <a:off x="3215254" y="2677686"/>
            <a:ext cx="3110519" cy="393676"/>
          </a:xfrm>
          <a:prstGeom prst="rect">
            <a:avLst/>
          </a:prstGeom>
        </p:spPr>
      </p:pic>
      <p:pic>
        <p:nvPicPr>
          <p:cNvPr id="10" name="Picture 9" descr="A black and grey logo&#10;&#10;Description automatically generated">
            <a:extLst>
              <a:ext uri="{FF2B5EF4-FFF2-40B4-BE49-F238E27FC236}">
                <a16:creationId xmlns:a16="http://schemas.microsoft.com/office/drawing/2014/main" id="{5D938753-71C7-4193-FD1F-6E6F06FF1CCC}"/>
              </a:ext>
            </a:extLst>
          </p:cNvPr>
          <p:cNvPicPr>
            <a:picLocks noChangeAspect="1"/>
          </p:cNvPicPr>
          <p:nvPr/>
        </p:nvPicPr>
        <p:blipFill>
          <a:blip r:embed="rId5"/>
          <a:stretch>
            <a:fillRect/>
          </a:stretch>
        </p:blipFill>
        <p:spPr>
          <a:xfrm>
            <a:off x="3219689" y="3350209"/>
            <a:ext cx="3110519" cy="664225"/>
          </a:xfrm>
          <a:prstGeom prst="rect">
            <a:avLst/>
          </a:prstGeom>
        </p:spPr>
      </p:pic>
      <p:pic>
        <p:nvPicPr>
          <p:cNvPr id="11" name="Picture 10" descr="A blue text on a black background&#10;&#10;Description automatically generated">
            <a:extLst>
              <a:ext uri="{FF2B5EF4-FFF2-40B4-BE49-F238E27FC236}">
                <a16:creationId xmlns:a16="http://schemas.microsoft.com/office/drawing/2014/main" id="{1638E946-1600-57E9-96BD-97DAD7248201}"/>
              </a:ext>
            </a:extLst>
          </p:cNvPr>
          <p:cNvPicPr>
            <a:picLocks noChangeAspect="1"/>
          </p:cNvPicPr>
          <p:nvPr/>
        </p:nvPicPr>
        <p:blipFill>
          <a:blip r:embed="rId6"/>
          <a:stretch>
            <a:fillRect/>
          </a:stretch>
        </p:blipFill>
        <p:spPr>
          <a:xfrm>
            <a:off x="3215254" y="4116862"/>
            <a:ext cx="3110519" cy="863493"/>
          </a:xfrm>
          <a:prstGeom prst="rect">
            <a:avLst/>
          </a:prstGeom>
        </p:spPr>
      </p:pic>
      <p:pic>
        <p:nvPicPr>
          <p:cNvPr id="12" name="Picture 11" descr="A blue letter on a black background&#10;&#10;Description automatically generated">
            <a:extLst>
              <a:ext uri="{FF2B5EF4-FFF2-40B4-BE49-F238E27FC236}">
                <a16:creationId xmlns:a16="http://schemas.microsoft.com/office/drawing/2014/main" id="{9A387202-703D-35E1-B2A5-67C1C8A0F78D}"/>
              </a:ext>
            </a:extLst>
          </p:cNvPr>
          <p:cNvPicPr>
            <a:picLocks noChangeAspect="1"/>
          </p:cNvPicPr>
          <p:nvPr/>
        </p:nvPicPr>
        <p:blipFill>
          <a:blip r:embed="rId7"/>
          <a:stretch>
            <a:fillRect/>
          </a:stretch>
        </p:blipFill>
        <p:spPr>
          <a:xfrm>
            <a:off x="3215254" y="1934090"/>
            <a:ext cx="3110519" cy="476298"/>
          </a:xfrm>
          <a:prstGeom prst="rect">
            <a:avLst/>
          </a:prstGeom>
        </p:spPr>
      </p:pic>
      <p:pic>
        <p:nvPicPr>
          <p:cNvPr id="13" name="Picture 12" descr="A black text on a black background&#10;&#10;Description automatically generated">
            <a:extLst>
              <a:ext uri="{FF2B5EF4-FFF2-40B4-BE49-F238E27FC236}">
                <a16:creationId xmlns:a16="http://schemas.microsoft.com/office/drawing/2014/main" id="{B14999F4-EABA-3910-8288-1BDA1106BCAC}"/>
              </a:ext>
            </a:extLst>
          </p:cNvPr>
          <p:cNvPicPr>
            <a:picLocks noChangeAspect="1"/>
          </p:cNvPicPr>
          <p:nvPr/>
        </p:nvPicPr>
        <p:blipFill>
          <a:blip r:embed="rId8"/>
          <a:stretch>
            <a:fillRect/>
          </a:stretch>
        </p:blipFill>
        <p:spPr>
          <a:xfrm>
            <a:off x="3215255" y="1195759"/>
            <a:ext cx="3110519" cy="500599"/>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20127B69-06A4-886C-8824-17B29F0FA1D7}"/>
              </a:ext>
            </a:extLst>
          </p:cNvPr>
          <p:cNvPicPr>
            <a:picLocks noChangeAspect="1"/>
          </p:cNvPicPr>
          <p:nvPr/>
        </p:nvPicPr>
        <p:blipFill>
          <a:blip r:embed="rId9"/>
          <a:stretch>
            <a:fillRect/>
          </a:stretch>
        </p:blipFill>
        <p:spPr>
          <a:xfrm>
            <a:off x="6793417" y="1331908"/>
            <a:ext cx="2067404" cy="528695"/>
          </a:xfrm>
          <a:prstGeom prst="rect">
            <a:avLst/>
          </a:prstGeom>
        </p:spPr>
      </p:pic>
      <p:pic>
        <p:nvPicPr>
          <p:cNvPr id="15" name="Picture 14" descr="A blue and black striped logo&#10;&#10;Description automatically generated">
            <a:extLst>
              <a:ext uri="{FF2B5EF4-FFF2-40B4-BE49-F238E27FC236}">
                <a16:creationId xmlns:a16="http://schemas.microsoft.com/office/drawing/2014/main" id="{C2F8DF98-AEDC-5BD6-C086-A893F4289333}"/>
              </a:ext>
            </a:extLst>
          </p:cNvPr>
          <p:cNvPicPr>
            <a:picLocks noChangeAspect="1"/>
          </p:cNvPicPr>
          <p:nvPr/>
        </p:nvPicPr>
        <p:blipFill>
          <a:blip r:embed="rId10"/>
          <a:stretch>
            <a:fillRect/>
          </a:stretch>
        </p:blipFill>
        <p:spPr>
          <a:xfrm>
            <a:off x="7064629" y="2878389"/>
            <a:ext cx="1524977" cy="612373"/>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6F4395B5-28C6-4678-D187-4C68F9C73562}"/>
              </a:ext>
            </a:extLst>
          </p:cNvPr>
          <p:cNvPicPr>
            <a:picLocks noChangeAspect="1"/>
          </p:cNvPicPr>
          <p:nvPr/>
        </p:nvPicPr>
        <p:blipFill>
          <a:blip r:embed="rId11"/>
          <a:stretch>
            <a:fillRect/>
          </a:stretch>
        </p:blipFill>
        <p:spPr>
          <a:xfrm>
            <a:off x="6793416" y="2079372"/>
            <a:ext cx="2067405" cy="597609"/>
          </a:xfrm>
          <a:prstGeom prst="rect">
            <a:avLst/>
          </a:prstGeom>
        </p:spPr>
      </p:pic>
      <p:pic>
        <p:nvPicPr>
          <p:cNvPr id="17" name="Picture 16" descr="A blue circle with white text&#10;&#10;Description automatically generated">
            <a:extLst>
              <a:ext uri="{FF2B5EF4-FFF2-40B4-BE49-F238E27FC236}">
                <a16:creationId xmlns:a16="http://schemas.microsoft.com/office/drawing/2014/main" id="{3EAE40BD-5589-7A22-0CBD-DB1E51DC96E1}"/>
              </a:ext>
            </a:extLst>
          </p:cNvPr>
          <p:cNvPicPr>
            <a:picLocks noChangeAspect="1"/>
          </p:cNvPicPr>
          <p:nvPr/>
        </p:nvPicPr>
        <p:blipFill>
          <a:blip r:embed="rId12"/>
          <a:stretch>
            <a:fillRect/>
          </a:stretch>
        </p:blipFill>
        <p:spPr>
          <a:xfrm>
            <a:off x="6754070" y="3755875"/>
            <a:ext cx="1073049" cy="1073049"/>
          </a:xfrm>
          <a:prstGeom prst="rect">
            <a:avLst/>
          </a:prstGeom>
        </p:spPr>
      </p:pic>
      <p:pic>
        <p:nvPicPr>
          <p:cNvPr id="18" name="Picture 17" descr="A blue letter u with flowers and leaves&#10;&#10;Description automatically generated">
            <a:extLst>
              <a:ext uri="{FF2B5EF4-FFF2-40B4-BE49-F238E27FC236}">
                <a16:creationId xmlns:a16="http://schemas.microsoft.com/office/drawing/2014/main" id="{597FDE6E-3146-A012-A750-BA456534A639}"/>
              </a:ext>
            </a:extLst>
          </p:cNvPr>
          <p:cNvPicPr>
            <a:picLocks noChangeAspect="1"/>
          </p:cNvPicPr>
          <p:nvPr/>
        </p:nvPicPr>
        <p:blipFill>
          <a:blip r:embed="rId13"/>
          <a:stretch>
            <a:fillRect/>
          </a:stretch>
        </p:blipFill>
        <p:spPr>
          <a:xfrm>
            <a:off x="7939381" y="3755876"/>
            <a:ext cx="968893" cy="1073049"/>
          </a:xfrm>
          <a:prstGeom prst="rect">
            <a:avLst/>
          </a:prstGeom>
        </p:spPr>
      </p:pic>
    </p:spTree>
    <p:extLst>
      <p:ext uri="{BB962C8B-B14F-4D97-AF65-F5344CB8AC3E}">
        <p14:creationId xmlns:p14="http://schemas.microsoft.com/office/powerpoint/2010/main" val="213668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453"/>
        <p:cNvGrpSpPr/>
        <p:nvPr/>
      </p:nvGrpSpPr>
      <p:grpSpPr>
        <a:xfrm>
          <a:off x="0" y="0"/>
          <a:ext cx="0" cy="0"/>
          <a:chOff x="0" y="0"/>
          <a:chExt cx="0" cy="0"/>
        </a:xfrm>
      </p:grpSpPr>
      <p:sp>
        <p:nvSpPr>
          <p:cNvPr id="2" name="Arrow: Pentagon 1">
            <a:extLst>
              <a:ext uri="{FF2B5EF4-FFF2-40B4-BE49-F238E27FC236}">
                <a16:creationId xmlns:a16="http://schemas.microsoft.com/office/drawing/2014/main" id="{62C5CC9D-8B43-FEE7-BCB0-BC7172DE9C87}"/>
              </a:ext>
            </a:extLst>
          </p:cNvPr>
          <p:cNvSpPr/>
          <p:nvPr/>
        </p:nvSpPr>
        <p:spPr>
          <a:xfrm>
            <a:off x="0" y="740504"/>
            <a:ext cx="2718410" cy="639337"/>
          </a:xfrm>
          <a:prstGeom prst="homePlate">
            <a:avLst/>
          </a:prstGeom>
          <a:solidFill>
            <a:schemeClr val="bg1">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2"/>
                </a:solidFill>
              </a:rPr>
              <a:t>Nhận xét:</a:t>
            </a:r>
          </a:p>
        </p:txBody>
      </p:sp>
      <p:sp>
        <p:nvSpPr>
          <p:cNvPr id="4" name="TextBox 3">
            <a:extLst>
              <a:ext uri="{FF2B5EF4-FFF2-40B4-BE49-F238E27FC236}">
                <a16:creationId xmlns:a16="http://schemas.microsoft.com/office/drawing/2014/main" id="{46E9EEE1-3D6B-E3B4-300A-88EB3E071BDD}"/>
              </a:ext>
            </a:extLst>
          </p:cNvPr>
          <p:cNvSpPr txBox="1"/>
          <p:nvPr/>
        </p:nvSpPr>
        <p:spPr>
          <a:xfrm>
            <a:off x="269080" y="1881670"/>
            <a:ext cx="4398169" cy="1881990"/>
          </a:xfrm>
          <a:prstGeom prst="rect">
            <a:avLst/>
          </a:prstGeom>
          <a:noFill/>
        </p:spPr>
        <p:txBody>
          <a:bodyPr wrap="square">
            <a:spAutoFit/>
          </a:bodyPr>
          <a:lstStyle/>
          <a:p>
            <a:pPr marL="342900" indent="-342900" algn="just">
              <a:lnSpc>
                <a:spcPct val="150000"/>
              </a:lnSpc>
              <a:buFontTx/>
              <a:buChar char="-"/>
            </a:pPr>
            <a:r>
              <a:rPr lang="vi-VN" sz="2000"/>
              <a:t>Các quốc gia cạnh tranh, hợp tác, nhằm vươn lên, khẳng định vị thế.</a:t>
            </a:r>
          </a:p>
          <a:p>
            <a:pPr marL="342900" indent="-342900" algn="just">
              <a:lnSpc>
                <a:spcPct val="150000"/>
              </a:lnSpc>
              <a:buFontTx/>
              <a:buChar char="-"/>
            </a:pPr>
            <a:r>
              <a:rPr lang="vi-VN" sz="2000"/>
              <a:t>Xu thế đa cực đem lại thời cơ lớn, tạo ra thách thức cho các nước. </a:t>
            </a:r>
            <a:endParaRPr lang="en-US" sz="2000"/>
          </a:p>
        </p:txBody>
      </p:sp>
      <p:pic>
        <p:nvPicPr>
          <p:cNvPr id="5" name="Picture 4" descr="A chart of the same country&#10;&#10;Description automatically generated with medium confidence">
            <a:extLst>
              <a:ext uri="{FF2B5EF4-FFF2-40B4-BE49-F238E27FC236}">
                <a16:creationId xmlns:a16="http://schemas.microsoft.com/office/drawing/2014/main" id="{53901837-53D1-055D-3C99-EA739801BB6C}"/>
              </a:ext>
            </a:extLst>
          </p:cNvPr>
          <p:cNvPicPr>
            <a:picLocks noChangeAspect="1"/>
          </p:cNvPicPr>
          <p:nvPr/>
        </p:nvPicPr>
        <p:blipFill>
          <a:blip r:embed="rId3"/>
          <a:stretch>
            <a:fillRect/>
          </a:stretch>
        </p:blipFill>
        <p:spPr>
          <a:xfrm>
            <a:off x="4939504" y="0"/>
            <a:ext cx="4204496" cy="5143500"/>
          </a:xfrm>
          <a:prstGeom prst="rect">
            <a:avLst/>
          </a:prstGeom>
        </p:spPr>
      </p:pic>
    </p:spTree>
    <p:extLst>
      <p:ext uri="{BB962C8B-B14F-4D97-AF65-F5344CB8AC3E}">
        <p14:creationId xmlns:p14="http://schemas.microsoft.com/office/powerpoint/2010/main" val="14129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527"/>
        <p:cNvGrpSpPr/>
        <p:nvPr/>
      </p:nvGrpSpPr>
      <p:grpSpPr>
        <a:xfrm>
          <a:off x="0" y="0"/>
          <a:ext cx="0" cy="0"/>
          <a:chOff x="0" y="0"/>
          <a:chExt cx="0" cy="0"/>
        </a:xfrm>
      </p:grpSpPr>
      <p:grpSp>
        <p:nvGrpSpPr>
          <p:cNvPr id="5" name="Group 4">
            <a:extLst>
              <a:ext uri="{FF2B5EF4-FFF2-40B4-BE49-F238E27FC236}">
                <a16:creationId xmlns:a16="http://schemas.microsoft.com/office/drawing/2014/main" id="{2E6971AC-20D4-9AC2-9257-72637A74F45A}"/>
              </a:ext>
            </a:extLst>
          </p:cNvPr>
          <p:cNvGrpSpPr/>
          <p:nvPr/>
        </p:nvGrpSpPr>
        <p:grpSpPr>
          <a:xfrm>
            <a:off x="364640" y="130938"/>
            <a:ext cx="3139440" cy="2299738"/>
            <a:chOff x="777240" y="2529497"/>
            <a:chExt cx="3139440" cy="2299738"/>
          </a:xfrm>
        </p:grpSpPr>
        <p:sp>
          <p:nvSpPr>
            <p:cNvPr id="8" name="Rectangle: Rounded Corners 7">
              <a:extLst>
                <a:ext uri="{FF2B5EF4-FFF2-40B4-BE49-F238E27FC236}">
                  <a16:creationId xmlns:a16="http://schemas.microsoft.com/office/drawing/2014/main" id="{70EE0A6A-2BDB-CB38-BDC6-4CD071401017}"/>
                </a:ext>
              </a:extLst>
            </p:cNvPr>
            <p:cNvSpPr/>
            <p:nvPr/>
          </p:nvSpPr>
          <p:spPr>
            <a:xfrm>
              <a:off x="777240" y="4182904"/>
              <a:ext cx="3139440" cy="646331"/>
            </a:xfrm>
            <a:prstGeom prst="round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solidFill>
                </a:rPr>
                <a:t>Thảo luận nhóm đôi</a:t>
              </a:r>
            </a:p>
          </p:txBody>
        </p:sp>
        <p:sp>
          <p:nvSpPr>
            <p:cNvPr id="7" name="Freeform 6">
              <a:extLst>
                <a:ext uri="{FF2B5EF4-FFF2-40B4-BE49-F238E27FC236}">
                  <a16:creationId xmlns:a16="http://schemas.microsoft.com/office/drawing/2014/main" id="{B9A9B13A-F109-5E22-6261-085986FA0276}"/>
                </a:ext>
              </a:extLst>
            </p:cNvPr>
            <p:cNvSpPr/>
            <p:nvPr/>
          </p:nvSpPr>
          <p:spPr>
            <a:xfrm>
              <a:off x="1018102" y="2529497"/>
              <a:ext cx="2657716" cy="1755088"/>
            </a:xfrm>
            <a:custGeom>
              <a:avLst/>
              <a:gdLst/>
              <a:ahLst/>
              <a:cxnLst/>
              <a:rect l="l" t="t" r="r" b="b"/>
              <a:pathLst>
                <a:path w="2923481" h="2057400">
                  <a:moveTo>
                    <a:pt x="0" y="0"/>
                  </a:moveTo>
                  <a:lnTo>
                    <a:pt x="2923481" y="0"/>
                  </a:lnTo>
                  <a:lnTo>
                    <a:pt x="2923481"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13" name="Group 12">
            <a:extLst>
              <a:ext uri="{FF2B5EF4-FFF2-40B4-BE49-F238E27FC236}">
                <a16:creationId xmlns:a16="http://schemas.microsoft.com/office/drawing/2014/main" id="{92AAF7C6-FC57-359F-77F1-B29331A6AC13}"/>
              </a:ext>
            </a:extLst>
          </p:cNvPr>
          <p:cNvGrpSpPr/>
          <p:nvPr/>
        </p:nvGrpSpPr>
        <p:grpSpPr>
          <a:xfrm>
            <a:off x="3811241" y="338666"/>
            <a:ext cx="5059135" cy="1476689"/>
            <a:chOff x="3661833" y="440266"/>
            <a:chExt cx="5059135" cy="1476689"/>
          </a:xfrm>
        </p:grpSpPr>
        <p:sp>
          <p:nvSpPr>
            <p:cNvPr id="9" name="Rectangle: Rounded Corners 8">
              <a:extLst>
                <a:ext uri="{FF2B5EF4-FFF2-40B4-BE49-F238E27FC236}">
                  <a16:creationId xmlns:a16="http://schemas.microsoft.com/office/drawing/2014/main" id="{95010B5B-4F21-3787-BDEE-4E4C4ACD3A85}"/>
                </a:ext>
              </a:extLst>
            </p:cNvPr>
            <p:cNvSpPr/>
            <p:nvPr/>
          </p:nvSpPr>
          <p:spPr>
            <a:xfrm>
              <a:off x="4309533" y="440266"/>
              <a:ext cx="4411435" cy="14766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2">
              <a:extLst>
                <a:ext uri="{FF2B5EF4-FFF2-40B4-BE49-F238E27FC236}">
                  <a16:creationId xmlns:a16="http://schemas.microsoft.com/office/drawing/2014/main" id="{AD00720A-0B72-0630-C50A-109FB7F17EFC}"/>
                </a:ext>
              </a:extLst>
            </p:cNvPr>
            <p:cNvSpPr/>
            <p:nvPr/>
          </p:nvSpPr>
          <p:spPr>
            <a:xfrm>
              <a:off x="3661833" y="534497"/>
              <a:ext cx="1464734" cy="1075266"/>
            </a:xfrm>
            <a:custGeom>
              <a:avLst/>
              <a:gdLst/>
              <a:ahLst/>
              <a:cxnLst/>
              <a:rect l="l" t="t" r="r" b="b"/>
              <a:pathLst>
                <a:path w="3622132" h="2675850">
                  <a:moveTo>
                    <a:pt x="0" y="0"/>
                  </a:moveTo>
                  <a:lnTo>
                    <a:pt x="3622132" y="0"/>
                  </a:lnTo>
                  <a:lnTo>
                    <a:pt x="3622132" y="2675850"/>
                  </a:lnTo>
                  <a:lnTo>
                    <a:pt x="0" y="2675850"/>
                  </a:lnTo>
                  <a:lnTo>
                    <a:pt x="0" y="0"/>
                  </a:lnTo>
                  <a:close/>
                </a:path>
              </a:pathLst>
            </a:custGeom>
            <a:blipFill>
              <a:blip r:embed="rId5"/>
              <a:stretch>
                <a:fillRect/>
              </a:stretch>
            </a:blipFill>
          </p:spPr>
          <p:txBody>
            <a:bodyPr/>
            <a:lstStyle/>
            <a:p>
              <a:endParaRPr lang="en-US"/>
            </a:p>
          </p:txBody>
        </p:sp>
        <p:sp>
          <p:nvSpPr>
            <p:cNvPr id="2" name="TextBox 1">
              <a:extLst>
                <a:ext uri="{FF2B5EF4-FFF2-40B4-BE49-F238E27FC236}">
                  <a16:creationId xmlns:a16="http://schemas.microsoft.com/office/drawing/2014/main" id="{68BEE7A8-9C0F-37A6-3F83-40F6ED80D8C7}"/>
                </a:ext>
              </a:extLst>
            </p:cNvPr>
            <p:cNvSpPr txBox="1"/>
            <p:nvPr/>
          </p:nvSpPr>
          <p:spPr>
            <a:xfrm>
              <a:off x="5197913" y="468447"/>
              <a:ext cx="3451709" cy="1420325"/>
            </a:xfrm>
            <a:prstGeom prst="rect">
              <a:avLst/>
            </a:prstGeom>
            <a:noFill/>
          </p:spPr>
          <p:txBody>
            <a:bodyPr wrap="square">
              <a:spAutoFit/>
            </a:bodyPr>
            <a:lstStyle/>
            <a:p>
              <a:pPr algn="just">
                <a:lnSpc>
                  <a:spcPct val="150000"/>
                </a:lnSpc>
              </a:pPr>
              <a:r>
                <a:rPr lang="vi-VN" sz="2000"/>
                <a:t>Trong xu thế đã cực, 2 nước nào là 2 cực mạnh nhất và có tầm ảnh hưởng lớn?</a:t>
              </a:r>
              <a:endParaRPr lang="en-US" sz="2000"/>
            </a:p>
          </p:txBody>
        </p:sp>
      </p:grpSp>
      <p:grpSp>
        <p:nvGrpSpPr>
          <p:cNvPr id="20" name="Group 19">
            <a:extLst>
              <a:ext uri="{FF2B5EF4-FFF2-40B4-BE49-F238E27FC236}">
                <a16:creationId xmlns:a16="http://schemas.microsoft.com/office/drawing/2014/main" id="{7DDF845B-5BD5-2C2C-325C-773ABD3FE655}"/>
              </a:ext>
            </a:extLst>
          </p:cNvPr>
          <p:cNvGrpSpPr/>
          <p:nvPr/>
        </p:nvGrpSpPr>
        <p:grpSpPr>
          <a:xfrm>
            <a:off x="491067" y="1897603"/>
            <a:ext cx="8186208" cy="2872191"/>
            <a:chOff x="491067" y="1897603"/>
            <a:chExt cx="8186208" cy="2872191"/>
          </a:xfrm>
        </p:grpSpPr>
        <p:sp>
          <p:nvSpPr>
            <p:cNvPr id="16" name="Rectangle: Rounded Corners 15">
              <a:extLst>
                <a:ext uri="{FF2B5EF4-FFF2-40B4-BE49-F238E27FC236}">
                  <a16:creationId xmlns:a16="http://schemas.microsoft.com/office/drawing/2014/main" id="{CCBE2185-184D-F32F-D164-03B353058639}"/>
                </a:ext>
              </a:extLst>
            </p:cNvPr>
            <p:cNvSpPr/>
            <p:nvPr/>
          </p:nvSpPr>
          <p:spPr>
            <a:xfrm>
              <a:off x="491067" y="2630941"/>
              <a:ext cx="8186208" cy="2138853"/>
            </a:xfrm>
            <a:prstGeom prst="roundRect">
              <a:avLst>
                <a:gd name="adj" fmla="val 63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ea typeface="Times New Roman" panose="02020603050405020304" pitchFamily="18" charset="0"/>
                </a:rPr>
                <a:t>Trong xu thế đa cực, Mỹ và Trung Quốc là hai cực mạnh nhất, có tầm ảnh hưởng lớn, nhưng không thể chi phối các vấn đề quốc tế. </a:t>
              </a:r>
              <a:endParaRPr lang="en-US" sz="2000">
                <a:solidFill>
                  <a:srgbClr val="000000"/>
                </a:solidFill>
                <a:effectLst/>
                <a:ea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ea typeface="Times New Roman" panose="02020603050405020304" pitchFamily="18" charset="0"/>
                </a:rPr>
                <a:t>Các nước lớn, các trung tâm kinh tế, chính trị khác có khả năng để khẳng định vai trò của mình trong quan hệ quốc tế.</a:t>
              </a:r>
              <a:endParaRPr lang="en-US" sz="2000">
                <a:effectLst/>
                <a:ea typeface="Calibri" panose="020F0502020204030204" pitchFamily="34" charset="0"/>
              </a:endParaRPr>
            </a:p>
          </p:txBody>
        </p:sp>
        <p:pic>
          <p:nvPicPr>
            <p:cNvPr id="18" name="Picture 21">
              <a:extLst>
                <a:ext uri="{FF2B5EF4-FFF2-40B4-BE49-F238E27FC236}">
                  <a16:creationId xmlns:a16="http://schemas.microsoft.com/office/drawing/2014/main" id="{0110ED49-2B3D-0C38-F2A8-94A7D34D7B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149684" y="1897603"/>
              <a:ext cx="1029947" cy="674147"/>
            </a:xfrm>
            <a:prstGeom prst="rect">
              <a:avLst/>
            </a:prstGeom>
          </p:spPr>
        </p:pic>
      </p:grpSp>
    </p:spTree>
    <p:extLst>
      <p:ext uri="{BB962C8B-B14F-4D97-AF65-F5344CB8AC3E}">
        <p14:creationId xmlns:p14="http://schemas.microsoft.com/office/powerpoint/2010/main" val="37199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ppt_x</p:attrName>
                                        </p:attrNameLst>
                                      </p:cBhvr>
                                      <p:tavLst>
                                        <p:tav tm="0">
                                          <p:val>
                                            <p:strVal val="#ppt_x-#ppt_w*1.125000"/>
                                          </p:val>
                                        </p:tav>
                                        <p:tav tm="100000">
                                          <p:val>
                                            <p:strVal val="#ppt_x"/>
                                          </p:val>
                                        </p:tav>
                                      </p:tavLst>
                                    </p:anim>
                                    <p:animEffect transition="in" filter="wipe(righ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527"/>
        <p:cNvGrpSpPr/>
        <p:nvPr/>
      </p:nvGrpSpPr>
      <p:grpSpPr>
        <a:xfrm>
          <a:off x="0" y="0"/>
          <a:ext cx="0" cy="0"/>
          <a:chOff x="0" y="0"/>
          <a:chExt cx="0" cy="0"/>
        </a:xfrm>
      </p:grpSpPr>
      <p:sp>
        <p:nvSpPr>
          <p:cNvPr id="2" name="Arrow: Pentagon 5">
            <a:extLst>
              <a:ext uri="{FF2B5EF4-FFF2-40B4-BE49-F238E27FC236}">
                <a16:creationId xmlns:a16="http://schemas.microsoft.com/office/drawing/2014/main" id="{773F6D7D-C5FB-220A-BD42-E66BD8D2B746}"/>
              </a:ext>
            </a:extLst>
          </p:cNvPr>
          <p:cNvSpPr/>
          <p:nvPr/>
        </p:nvSpPr>
        <p:spPr>
          <a:xfrm>
            <a:off x="804330" y="504575"/>
            <a:ext cx="2540000"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bg2"/>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Mở rộng:</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 name="TextBox 3">
            <a:extLst>
              <a:ext uri="{FF2B5EF4-FFF2-40B4-BE49-F238E27FC236}">
                <a16:creationId xmlns:a16="http://schemas.microsoft.com/office/drawing/2014/main" id="{56A2C3DB-E7A0-C49A-1CD0-4A1A50AB69BF}"/>
              </a:ext>
            </a:extLst>
          </p:cNvPr>
          <p:cNvSpPr txBox="1"/>
          <p:nvPr/>
        </p:nvSpPr>
        <p:spPr>
          <a:xfrm>
            <a:off x="198171" y="1371940"/>
            <a:ext cx="4775199" cy="326698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Xu thế đa phương hóa trong mối quan hệ hiện nay tạo điều kiện thuận lợi cho sự phát triển của Việt Nam. </a:t>
            </a:r>
            <a:endParaRPr kumimoji="0" lang="en-US" sz="20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Với phương châm chủ động và tích cực hội nhập quốc tế, Việt Nam đã đạt được nhiều thành tựu trong quá trình xây dựng chủ nghĩa xã hội.</a:t>
            </a:r>
          </a:p>
        </p:txBody>
      </p:sp>
      <p:pic>
        <p:nvPicPr>
          <p:cNvPr id="6" name="Picture 5">
            <a:extLst>
              <a:ext uri="{FF2B5EF4-FFF2-40B4-BE49-F238E27FC236}">
                <a16:creationId xmlns:a16="http://schemas.microsoft.com/office/drawing/2014/main" id="{91EE8B8A-C51C-C81C-C8C9-2763DF925B02}"/>
              </a:ext>
            </a:extLst>
          </p:cNvPr>
          <p:cNvPicPr>
            <a:picLocks noChangeAspect="1"/>
          </p:cNvPicPr>
          <p:nvPr/>
        </p:nvPicPr>
        <p:blipFill>
          <a:blip r:embed="rId3"/>
          <a:srcRect/>
          <a:stretch/>
        </p:blipFill>
        <p:spPr>
          <a:xfrm>
            <a:off x="5164666" y="1716141"/>
            <a:ext cx="3671095" cy="2437983"/>
          </a:xfrm>
          <a:prstGeom prst="rect">
            <a:avLst/>
          </a:prstGeom>
        </p:spPr>
      </p:pic>
    </p:spTree>
    <p:extLst>
      <p:ext uri="{BB962C8B-B14F-4D97-AF65-F5344CB8AC3E}">
        <p14:creationId xmlns:p14="http://schemas.microsoft.com/office/powerpoint/2010/main" val="61920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374"/>
        <p:cNvGrpSpPr/>
        <p:nvPr/>
      </p:nvGrpSpPr>
      <p:grpSpPr>
        <a:xfrm>
          <a:off x="0" y="0"/>
          <a:ext cx="0" cy="0"/>
          <a:chOff x="0" y="0"/>
          <a:chExt cx="0" cy="0"/>
        </a:xfrm>
      </p:grpSpPr>
      <p:sp>
        <p:nvSpPr>
          <p:cNvPr id="6" name="Rectangle 5">
            <a:extLst>
              <a:ext uri="{FF2B5EF4-FFF2-40B4-BE49-F238E27FC236}">
                <a16:creationId xmlns:a16="http://schemas.microsoft.com/office/drawing/2014/main" id="{90590AC2-9FAB-8E8E-20ED-417A1FF0A524}"/>
              </a:ext>
            </a:extLst>
          </p:cNvPr>
          <p:cNvSpPr/>
          <p:nvPr/>
        </p:nvSpPr>
        <p:spPr>
          <a:xfrm>
            <a:off x="0" y="0"/>
            <a:ext cx="9144000" cy="5143500"/>
          </a:xfrm>
          <a:prstGeom prst="rect">
            <a:avLst/>
          </a:prstGeom>
          <a:gradFill flip="none" rotWithShape="1">
            <a:gsLst>
              <a:gs pos="0">
                <a:srgbClr val="000000">
                  <a:alpha val="0"/>
                </a:srgbClr>
              </a:gs>
              <a:gs pos="69000">
                <a:srgbClr val="000000">
                  <a:alpha val="73000"/>
                </a:srgbClr>
              </a:gs>
              <a:gs pos="100000">
                <a:srgbClr val="00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ECB4559-7204-A004-172A-D6D15555EB12}"/>
              </a:ext>
            </a:extLst>
          </p:cNvPr>
          <p:cNvGrpSpPr/>
          <p:nvPr/>
        </p:nvGrpSpPr>
        <p:grpSpPr>
          <a:xfrm>
            <a:off x="657225" y="413349"/>
            <a:ext cx="5073015" cy="4316802"/>
            <a:chOff x="-717792" y="379164"/>
            <a:chExt cx="5073015" cy="4316802"/>
          </a:xfrm>
          <a:effectLst>
            <a:outerShdw blurRad="63500" sx="102000" sy="102000" algn="ctr" rotWithShape="0">
              <a:prstClr val="black">
                <a:alpha val="40000"/>
              </a:prstClr>
            </a:outerShdw>
          </a:effectLst>
        </p:grpSpPr>
        <p:sp>
          <p:nvSpPr>
            <p:cNvPr id="8" name="Rectangle 7">
              <a:extLst>
                <a:ext uri="{FF2B5EF4-FFF2-40B4-BE49-F238E27FC236}">
                  <a16:creationId xmlns:a16="http://schemas.microsoft.com/office/drawing/2014/main" id="{79FCE2D7-C4AA-9BE2-F88F-C4EDB1E7DBAC}"/>
                </a:ext>
              </a:extLst>
            </p:cNvPr>
            <p:cNvSpPr/>
            <p:nvPr/>
          </p:nvSpPr>
          <p:spPr>
            <a:xfrm>
              <a:off x="-717792" y="379164"/>
              <a:ext cx="5073015" cy="4316802"/>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9E7"/>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F7D98CAE-9283-1D3E-ECCF-E0AE9CD2F632}"/>
                </a:ext>
              </a:extLst>
            </p:cNvPr>
            <p:cNvSpPr txBox="1"/>
            <p:nvPr/>
          </p:nvSpPr>
          <p:spPr>
            <a:xfrm>
              <a:off x="-584442" y="1330684"/>
              <a:ext cx="4771255" cy="3266985"/>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 Sau Chiến tranh lạnh, xu thế đa cực trở thành một trong những xu thể phát triển chính của thế giới.</a:t>
              </a:r>
            </a:p>
            <a:p>
              <a:pPr marR="0" lvl="0" algn="just" defTabSz="914400" rtl="0" eaLnBrk="1" fontAlgn="auto" latinLnBrk="0" hangingPunct="1">
                <a:lnSpc>
                  <a:spcPct val="150000"/>
                </a:lnSpc>
                <a:spcBef>
                  <a:spcPts val="0"/>
                </a:spcBef>
                <a:spcAft>
                  <a:spcPts val="0"/>
                </a:spcAft>
                <a:buClr>
                  <a:srgbClr val="000000"/>
                </a:buClr>
                <a:buSzTx/>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 Xu thế đa cực góp phần củng cố hòa bình, an ninh, giữ vững ổn định trật tự thế giới. Tuy nhiên, hiện nay còn nhiều thách thức đặt ra trong quan hệ quốc tế. </a:t>
              </a:r>
            </a:p>
          </p:txBody>
        </p:sp>
        <p:sp>
          <p:nvSpPr>
            <p:cNvPr id="10" name="Rectangle: Rounded Corners 9">
              <a:extLst>
                <a:ext uri="{FF2B5EF4-FFF2-40B4-BE49-F238E27FC236}">
                  <a16:creationId xmlns:a16="http://schemas.microsoft.com/office/drawing/2014/main" id="{7051EB34-75D1-9A54-F7AE-FDB4D946664B}"/>
                </a:ext>
              </a:extLst>
            </p:cNvPr>
            <p:cNvSpPr/>
            <p:nvPr/>
          </p:nvSpPr>
          <p:spPr>
            <a:xfrm>
              <a:off x="753992" y="660400"/>
              <a:ext cx="2129445" cy="670284"/>
            </a:xfrm>
            <a:prstGeom prst="roundRect">
              <a:avLst/>
            </a:prstGeom>
            <a:solidFill>
              <a:schemeClr val="bg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chemeClr val="accent2"/>
                  </a:solidFill>
                  <a:effectLst/>
                  <a:uLnTx/>
                  <a:uFillTx/>
                  <a:latin typeface="Arial"/>
                  <a:ea typeface="+mn-ea"/>
                  <a:cs typeface="+mn-cs"/>
                  <a:sym typeface="Arial"/>
                </a:rPr>
                <a:t>Kết luận</a:t>
              </a:r>
            </a:p>
          </p:txBody>
        </p:sp>
      </p:grpSp>
    </p:spTree>
    <p:extLst>
      <p:ext uri="{BB962C8B-B14F-4D97-AF65-F5344CB8AC3E}">
        <p14:creationId xmlns:p14="http://schemas.microsoft.com/office/powerpoint/2010/main" val="246085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13" name="TextBox 12">
            <a:extLst>
              <a:ext uri="{FF2B5EF4-FFF2-40B4-BE49-F238E27FC236}">
                <a16:creationId xmlns:a16="http://schemas.microsoft.com/office/drawing/2014/main" id="{7D7F65DD-A73B-1F97-8AD7-5620426B9E74}"/>
              </a:ext>
            </a:extLst>
          </p:cNvPr>
          <p:cNvSpPr txBox="1"/>
          <p:nvPr/>
        </p:nvSpPr>
        <p:spPr>
          <a:xfrm>
            <a:off x="389370" y="308617"/>
            <a:ext cx="8365260" cy="646331"/>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DD514E">
                    <a:lumMod val="75000"/>
                  </a:srgbClr>
                </a:solidFill>
                <a:effectLst/>
                <a:uLnTx/>
                <a:uFillTx/>
                <a:latin typeface="Arial" panose="020B0604020202020204" pitchFamily="34" charset="0"/>
                <a:ea typeface="+mn-ea"/>
                <a:cs typeface="Arial" panose="020B0604020202020204" pitchFamily="34" charset="0"/>
                <a:sym typeface="Arial"/>
              </a:rPr>
              <a:t>TRÒ CHƠI MẢNH GHÉP LỊCH SỬ</a:t>
            </a:r>
            <a:endParaRPr kumimoji="0" lang="en-US" sz="3600" b="1" i="0" u="none" strike="noStrike" kern="1200" cap="none" spc="0" normalizeH="0" baseline="0" noProof="0" dirty="0">
              <a:ln>
                <a:noFill/>
              </a:ln>
              <a:solidFill>
                <a:srgbClr val="DD514E">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2" name="TextBox 1">
            <a:extLst>
              <a:ext uri="{FF2B5EF4-FFF2-40B4-BE49-F238E27FC236}">
                <a16:creationId xmlns:a16="http://schemas.microsoft.com/office/drawing/2014/main" id="{A1828246-A633-E9D5-3344-11AE710C433F}"/>
              </a:ext>
            </a:extLst>
          </p:cNvPr>
          <p:cNvSpPr txBox="1"/>
          <p:nvPr/>
        </p:nvSpPr>
        <p:spPr>
          <a:xfrm>
            <a:off x="1710219" y="954948"/>
            <a:ext cx="5486496" cy="372864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1" i="1"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Luật chơi: </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C</a:t>
            </a: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hia lớp thành 2 nhóm</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a:t>
            </a:r>
            <a:endPar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a:p>
            <a:pPr marL="285750" lvl="0" indent="-285750" algn="just" defTabSz="457200">
              <a:lnSpc>
                <a:spcPct val="150000"/>
              </a:lnSpc>
              <a:buClrTx/>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T</a:t>
            </a: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rả lời câu hỏi liên quan về </a:t>
            </a:r>
            <a:r>
              <a:rPr lang="en-US" sz="2000" kern="1200">
                <a:solidFill>
                  <a:prstClr val="black"/>
                </a:solidFill>
                <a:latin typeface="Arial" panose="020B0604020202020204" pitchFamily="34" charset="0"/>
                <a:cs typeface="Arial" panose="020B0604020202020204" pitchFamily="34" charset="0"/>
              </a:rPr>
              <a:t>Trật tự thế giới sau Chiến tranh lạnh. </a:t>
            </a:r>
          </a:p>
          <a:p>
            <a:pPr marL="285750" lvl="0" indent="-285750" algn="just" defTabSz="457200">
              <a:lnSpc>
                <a:spcPct val="150000"/>
              </a:lnSpc>
              <a:buClrTx/>
              <a:buFont typeface="Arial" panose="020B0604020202020204" pitchFamily="34" charset="0"/>
              <a:buChar char="•"/>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2 nhóm có quyền lựa chọn bất cứ ô chữ nào để giải đố. </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Nhóm nào giải đúng ô chữ sẽ được cộng </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10 </a:t>
            </a: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điểm</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 sau khi kết thúc trò chơi, nhóm nào có số điểm cao nhất sẽ giành chiến thắng</a:t>
            </a:r>
            <a:r>
              <a:rPr kumimoji="0" lang="vi-VN"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  </a:t>
            </a:r>
          </a:p>
        </p:txBody>
      </p:sp>
      <p:pic>
        <p:nvPicPr>
          <p:cNvPr id="3" name="Picture 6">
            <a:extLst>
              <a:ext uri="{FF2B5EF4-FFF2-40B4-BE49-F238E27FC236}">
                <a16:creationId xmlns:a16="http://schemas.microsoft.com/office/drawing/2014/main" id="{2E0A20ED-CC9D-2984-F6B0-EF2960CA4B9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8072"/>
          <a:stretch/>
        </p:blipFill>
        <p:spPr>
          <a:xfrm>
            <a:off x="7078928" y="2633133"/>
            <a:ext cx="2065072" cy="2510366"/>
          </a:xfrm>
          <a:prstGeom prst="rect">
            <a:avLst/>
          </a:prstGeom>
        </p:spPr>
      </p:pic>
      <p:pic>
        <p:nvPicPr>
          <p:cNvPr id="5" name="Picture 6">
            <a:extLst>
              <a:ext uri="{FF2B5EF4-FFF2-40B4-BE49-F238E27FC236}">
                <a16:creationId xmlns:a16="http://schemas.microsoft.com/office/drawing/2014/main" id="{46424133-3277-80DF-840E-8FD928A092B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321" r="49393"/>
          <a:stretch/>
        </p:blipFill>
        <p:spPr>
          <a:xfrm>
            <a:off x="0" y="2633133"/>
            <a:ext cx="2065072" cy="251036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19353A-6E21-B99D-A7D5-40960CA4516E}"/>
              </a:ext>
            </a:extLst>
          </p:cNvPr>
          <p:cNvPicPr>
            <a:picLocks noChangeAspect="1"/>
          </p:cNvPicPr>
          <p:nvPr/>
        </p:nvPicPr>
        <p:blipFill>
          <a:blip r:embed="rId3"/>
          <a:srcRect t="11412" b="11412"/>
          <a:stretch/>
        </p:blipFill>
        <p:spPr>
          <a:xfrm>
            <a:off x="639338" y="341508"/>
            <a:ext cx="7835587" cy="4031482"/>
          </a:xfrm>
          <a:prstGeom prst="rect">
            <a:avLst/>
          </a:prstGeom>
          <a:ln>
            <a:solidFill>
              <a:schemeClr val="tx1">
                <a:lumMod val="75000"/>
              </a:schemeClr>
            </a:solidFill>
          </a:ln>
        </p:spPr>
      </p:pic>
      <p:sp>
        <p:nvSpPr>
          <p:cNvPr id="5" name="Rectangle 4">
            <a:hlinkClick r:id="rId4" action="ppaction://hlinksldjump"/>
            <a:extLst>
              <a:ext uri="{FF2B5EF4-FFF2-40B4-BE49-F238E27FC236}">
                <a16:creationId xmlns:a16="http://schemas.microsoft.com/office/drawing/2014/main" id="{AD343D7A-4AFC-F6DB-72DF-16B255EC9859}"/>
              </a:ext>
            </a:extLst>
          </p:cNvPr>
          <p:cNvSpPr/>
          <p:nvPr/>
        </p:nvSpPr>
        <p:spPr>
          <a:xfrm>
            <a:off x="648860" y="338247"/>
            <a:ext cx="2018139" cy="2014654"/>
          </a:xfrm>
          <a:prstGeom prst="rect">
            <a:avLst/>
          </a:prstGeom>
          <a:solidFill>
            <a:srgbClr val="FFC00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1</a:t>
            </a:r>
          </a:p>
        </p:txBody>
      </p:sp>
      <p:sp>
        <p:nvSpPr>
          <p:cNvPr id="6" name="Rectangle 5">
            <a:hlinkClick r:id="rId5" action="ppaction://hlinksldjump"/>
            <a:extLst>
              <a:ext uri="{FF2B5EF4-FFF2-40B4-BE49-F238E27FC236}">
                <a16:creationId xmlns:a16="http://schemas.microsoft.com/office/drawing/2014/main" id="{AE56E640-48B8-A675-E624-C3F2CC877408}"/>
              </a:ext>
            </a:extLst>
          </p:cNvPr>
          <p:cNvSpPr/>
          <p:nvPr/>
        </p:nvSpPr>
        <p:spPr>
          <a:xfrm>
            <a:off x="2666999" y="341508"/>
            <a:ext cx="1960988" cy="2014654"/>
          </a:xfrm>
          <a:prstGeom prst="rect">
            <a:avLst/>
          </a:prstGeom>
          <a:solidFill>
            <a:srgbClr val="92D05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2</a:t>
            </a:r>
          </a:p>
        </p:txBody>
      </p:sp>
      <p:sp>
        <p:nvSpPr>
          <p:cNvPr id="7" name="Rectangle 6">
            <a:hlinkClick r:id="rId6" action="ppaction://hlinksldjump"/>
            <a:extLst>
              <a:ext uri="{FF2B5EF4-FFF2-40B4-BE49-F238E27FC236}">
                <a16:creationId xmlns:a16="http://schemas.microsoft.com/office/drawing/2014/main" id="{9250D44A-BB2E-5B54-7741-06CB7DDF953E}"/>
              </a:ext>
            </a:extLst>
          </p:cNvPr>
          <p:cNvSpPr/>
          <p:nvPr/>
        </p:nvSpPr>
        <p:spPr>
          <a:xfrm>
            <a:off x="4627987" y="339334"/>
            <a:ext cx="1753763" cy="2014654"/>
          </a:xfrm>
          <a:prstGeom prst="rect">
            <a:avLst/>
          </a:prstGeom>
          <a:solidFill>
            <a:srgbClr val="00B0F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3</a:t>
            </a:r>
          </a:p>
        </p:txBody>
      </p:sp>
      <p:sp>
        <p:nvSpPr>
          <p:cNvPr id="8" name="Rectangle 7">
            <a:hlinkClick r:id="rId7" action="ppaction://hlinksldjump"/>
            <a:extLst>
              <a:ext uri="{FF2B5EF4-FFF2-40B4-BE49-F238E27FC236}">
                <a16:creationId xmlns:a16="http://schemas.microsoft.com/office/drawing/2014/main" id="{C781DC9F-A17C-4C2D-9ED6-14A05763209B}"/>
              </a:ext>
            </a:extLst>
          </p:cNvPr>
          <p:cNvSpPr/>
          <p:nvPr/>
        </p:nvSpPr>
        <p:spPr>
          <a:xfrm>
            <a:off x="641894" y="2353988"/>
            <a:ext cx="2830548" cy="2014654"/>
          </a:xfrm>
          <a:prstGeom prst="rect">
            <a:avLst/>
          </a:prstGeom>
          <a:solidFill>
            <a:srgbClr val="FF7C8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5</a:t>
            </a:r>
          </a:p>
        </p:txBody>
      </p:sp>
      <p:sp>
        <p:nvSpPr>
          <p:cNvPr id="9" name="Rectangle 8">
            <a:hlinkClick r:id="rId8" action="ppaction://hlinksldjump"/>
            <a:extLst>
              <a:ext uri="{FF2B5EF4-FFF2-40B4-BE49-F238E27FC236}">
                <a16:creationId xmlns:a16="http://schemas.microsoft.com/office/drawing/2014/main" id="{9B3E5257-1476-FB35-FD5E-44BDD723038C}"/>
              </a:ext>
            </a:extLst>
          </p:cNvPr>
          <p:cNvSpPr/>
          <p:nvPr/>
        </p:nvSpPr>
        <p:spPr>
          <a:xfrm>
            <a:off x="6391274" y="339334"/>
            <a:ext cx="2093175" cy="2014654"/>
          </a:xfrm>
          <a:prstGeom prst="rect">
            <a:avLst/>
          </a:prstGeom>
          <a:solidFill>
            <a:srgbClr val="CC66FF"/>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4</a:t>
            </a:r>
          </a:p>
        </p:txBody>
      </p:sp>
      <p:sp>
        <p:nvSpPr>
          <p:cNvPr id="10" name="Action Button: Go Forward or Next 9">
            <a:hlinkClick r:id="rId9" action="ppaction://hlinksldjump"/>
            <a:extLst>
              <a:ext uri="{FF2B5EF4-FFF2-40B4-BE49-F238E27FC236}">
                <a16:creationId xmlns:a16="http://schemas.microsoft.com/office/drawing/2014/main" id="{759E8288-6D4C-9224-C3B1-E1AE7F74C3AE}"/>
              </a:ext>
            </a:extLst>
          </p:cNvPr>
          <p:cNvSpPr/>
          <p:nvPr/>
        </p:nvSpPr>
        <p:spPr>
          <a:xfrm>
            <a:off x="8412480" y="4411980"/>
            <a:ext cx="731520" cy="731520"/>
          </a:xfrm>
          <a:prstGeom prst="actionButtonForwardNex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a:hlinkClick r:id="rId10" action="ppaction://hlinksldjump"/>
            <a:extLst>
              <a:ext uri="{FF2B5EF4-FFF2-40B4-BE49-F238E27FC236}">
                <a16:creationId xmlns:a16="http://schemas.microsoft.com/office/drawing/2014/main" id="{77BF4EE1-F934-D36B-D684-B37163B49F0D}"/>
              </a:ext>
            </a:extLst>
          </p:cNvPr>
          <p:cNvSpPr/>
          <p:nvPr/>
        </p:nvSpPr>
        <p:spPr>
          <a:xfrm>
            <a:off x="3472442" y="2353988"/>
            <a:ext cx="2285743" cy="2014654"/>
          </a:xfrm>
          <a:prstGeom prst="rect">
            <a:avLst/>
          </a:prstGeom>
          <a:solidFill>
            <a:schemeClr val="accent1">
              <a:lumMod val="5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6</a:t>
            </a:r>
          </a:p>
        </p:txBody>
      </p:sp>
      <p:sp>
        <p:nvSpPr>
          <p:cNvPr id="13" name="Rectangle 12">
            <a:hlinkClick r:id="rId11" action="ppaction://hlinksldjump"/>
            <a:extLst>
              <a:ext uri="{FF2B5EF4-FFF2-40B4-BE49-F238E27FC236}">
                <a16:creationId xmlns:a16="http://schemas.microsoft.com/office/drawing/2014/main" id="{0F774357-7EEC-AF32-C969-47BB31145703}"/>
              </a:ext>
            </a:extLst>
          </p:cNvPr>
          <p:cNvSpPr/>
          <p:nvPr/>
        </p:nvSpPr>
        <p:spPr>
          <a:xfrm>
            <a:off x="5767709" y="2352901"/>
            <a:ext cx="2707216" cy="2012480"/>
          </a:xfrm>
          <a:prstGeom prst="rect">
            <a:avLst/>
          </a:prstGeom>
          <a:solidFill>
            <a:srgbClr val="CC330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7</a:t>
            </a:r>
          </a:p>
        </p:txBody>
      </p:sp>
      <p:sp>
        <p:nvSpPr>
          <p:cNvPr id="11" name="Rectangle: Rounded Corners 10">
            <a:extLst>
              <a:ext uri="{FF2B5EF4-FFF2-40B4-BE49-F238E27FC236}">
                <a16:creationId xmlns:a16="http://schemas.microsoft.com/office/drawing/2014/main" id="{028FAB83-E6A7-9400-EB6B-0A2427272245}"/>
              </a:ext>
            </a:extLst>
          </p:cNvPr>
          <p:cNvSpPr/>
          <p:nvPr/>
        </p:nvSpPr>
        <p:spPr>
          <a:xfrm>
            <a:off x="1247076" y="1639627"/>
            <a:ext cx="6620109" cy="1223900"/>
          </a:xfrm>
          <a:prstGeom prst="roundRect">
            <a:avLst>
              <a:gd name="adj" fmla="val 6705"/>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100"/>
              </a:spcBef>
              <a:spcAft>
                <a:spcPts val="100"/>
              </a:spcAft>
              <a:defRPr/>
            </a:pPr>
            <a:r>
              <a:rPr lang="vi-VN" sz="2000">
                <a:solidFill>
                  <a:srgbClr val="000000"/>
                </a:solidFill>
                <a:ea typeface="Times New Roman" panose="02020603050405020304" pitchFamily="18" charset="0"/>
              </a:rPr>
              <a:t>Thành phố Mum-bai – một trong những thành phố phát triển nhất Ấn Độ ngày nay</a:t>
            </a:r>
            <a:r>
              <a:rPr lang="en-US" sz="2000">
                <a:solidFill>
                  <a:srgbClr val="000000"/>
                </a:solidFill>
                <a:ea typeface="Times New Roman" panose="02020603050405020304" pitchFamily="18" charset="0"/>
              </a:rPr>
              <a:t>.</a:t>
            </a:r>
            <a:endPar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sym typeface="Arial"/>
            </a:endParaRPr>
          </a:p>
        </p:txBody>
      </p:sp>
    </p:spTree>
    <p:extLst>
      <p:ext uri="{BB962C8B-B14F-4D97-AF65-F5344CB8AC3E}">
        <p14:creationId xmlns:p14="http://schemas.microsoft.com/office/powerpoint/2010/main" val="306976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childTnLst>
              </p:cTn>
              <p:nextCondLst>
                <p:cond evt="onClick" delay="0">
                  <p:tgtEl>
                    <p:spTgt spid="4"/>
                  </p:tgtEl>
                </p:cond>
              </p:nextCondLst>
            </p:seq>
          </p:childTnLst>
        </p:cTn>
      </p:par>
    </p:tnLst>
    <p:bldLst>
      <p:bldP spid="5" grpId="0" animBg="1"/>
      <p:bldP spid="6" grpId="0" animBg="1"/>
      <p:bldP spid="7" grpId="0" animBg="1"/>
      <p:bldP spid="8" grpId="0" animBg="1"/>
      <p:bldP spid="9" grpId="0" animBg="1"/>
      <p:bldP spid="12" grpId="0" animBg="1"/>
      <p:bldP spid="13"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54"/>
        <p:cNvGrpSpPr/>
        <p:nvPr/>
      </p:nvGrpSpPr>
      <p:grpSpPr>
        <a:xfrm>
          <a:off x="0" y="0"/>
          <a:ext cx="0" cy="0"/>
          <a:chOff x="0" y="0"/>
          <a:chExt cx="0" cy="0"/>
        </a:xfrm>
      </p:grpSpPr>
      <p:grpSp>
        <p:nvGrpSpPr>
          <p:cNvPr id="13" name="Group 12">
            <a:extLst>
              <a:ext uri="{FF2B5EF4-FFF2-40B4-BE49-F238E27FC236}">
                <a16:creationId xmlns:a16="http://schemas.microsoft.com/office/drawing/2014/main" id="{F3FEFF78-DA84-C558-4B32-CBBC17AAFD6A}"/>
              </a:ext>
            </a:extLst>
          </p:cNvPr>
          <p:cNvGrpSpPr/>
          <p:nvPr/>
        </p:nvGrpSpPr>
        <p:grpSpPr>
          <a:xfrm>
            <a:off x="482896" y="155539"/>
            <a:ext cx="8156762" cy="998640"/>
            <a:chOff x="1512462" y="1565858"/>
            <a:chExt cx="16313523" cy="1997279"/>
          </a:xfrm>
        </p:grpSpPr>
        <p:sp>
          <p:nvSpPr>
            <p:cNvPr id="14" name="Rectangle: Diagonal Corners Rounded 13">
              <a:extLst>
                <a:ext uri="{FF2B5EF4-FFF2-40B4-BE49-F238E27FC236}">
                  <a16:creationId xmlns:a16="http://schemas.microsoft.com/office/drawing/2014/main" id="{22399D6B-D7A4-FD1D-C49F-F926E21DC894}"/>
                </a:ext>
              </a:extLst>
            </p:cNvPr>
            <p:cNvSpPr/>
            <p:nvPr/>
          </p:nvSpPr>
          <p:spPr>
            <a:xfrm>
              <a:off x="1641050" y="1790700"/>
              <a:ext cx="15732549" cy="1772437"/>
            </a:xfrm>
            <a:prstGeom prst="round2DiagRect">
              <a:avLst/>
            </a:prstGeom>
            <a:noFill/>
            <a:ln>
              <a:solidFill>
                <a:srgbClr val="69544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grpSp>
          <p:nvGrpSpPr>
            <p:cNvPr id="15" name="Group 14">
              <a:extLst>
                <a:ext uri="{FF2B5EF4-FFF2-40B4-BE49-F238E27FC236}">
                  <a16:creationId xmlns:a16="http://schemas.microsoft.com/office/drawing/2014/main" id="{A8683969-4D0D-B868-0581-59896BACC37B}"/>
                </a:ext>
              </a:extLst>
            </p:cNvPr>
            <p:cNvGrpSpPr/>
            <p:nvPr/>
          </p:nvGrpSpPr>
          <p:grpSpPr>
            <a:xfrm>
              <a:off x="1512462" y="1565858"/>
              <a:ext cx="16313523" cy="1917319"/>
              <a:chOff x="1512462" y="1565858"/>
              <a:chExt cx="16313523" cy="1917319"/>
            </a:xfrm>
          </p:grpSpPr>
          <p:sp>
            <p:nvSpPr>
              <p:cNvPr id="16" name="Rectangle: Diagonal Corners Rounded 15">
                <a:extLst>
                  <a:ext uri="{FF2B5EF4-FFF2-40B4-BE49-F238E27FC236}">
                    <a16:creationId xmlns:a16="http://schemas.microsoft.com/office/drawing/2014/main" id="{56ECD6FE-9F42-BC72-3F80-50E3F37BD8FB}"/>
                  </a:ext>
                </a:extLst>
              </p:cNvPr>
              <p:cNvSpPr/>
              <p:nvPr/>
            </p:nvSpPr>
            <p:spPr>
              <a:xfrm>
                <a:off x="1512462" y="1638300"/>
                <a:ext cx="15732549" cy="1772437"/>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TextBox 16">
                <a:extLst>
                  <a:ext uri="{FF2B5EF4-FFF2-40B4-BE49-F238E27FC236}">
                    <a16:creationId xmlns:a16="http://schemas.microsoft.com/office/drawing/2014/main" id="{2C70ED7E-96AC-1E2A-E2E7-CC14CD213798}"/>
                  </a:ext>
                </a:extLst>
              </p:cNvPr>
              <p:cNvSpPr txBox="1"/>
              <p:nvPr/>
            </p:nvSpPr>
            <p:spPr>
              <a:xfrm>
                <a:off x="2007740" y="1565858"/>
                <a:ext cx="14908919" cy="1917319"/>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Nhiệm vụ: </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Các em hãy đọc Tư liệu </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trả lời câu hỏi</a:t>
                </a:r>
                <a:r>
                  <a:rPr lang="en-US" sz="2000" kern="1200">
                    <a:latin typeface="Arial" panose="020B0604020202020204" pitchFamily="34" charset="0"/>
                    <a:ea typeface="+mn-ea"/>
                    <a:cs typeface="Arial" panose="020B0604020202020204" pitchFamily="34" charset="0"/>
                  </a:rPr>
                  <a:t> để </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tìm ra các xu hướng chính của thế giới sau Chiến tranh lạnh.</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8" name="Freeform 4">
                <a:extLst>
                  <a:ext uri="{FF2B5EF4-FFF2-40B4-BE49-F238E27FC236}">
                    <a16:creationId xmlns:a16="http://schemas.microsoft.com/office/drawing/2014/main" id="{6662C2FB-1542-2394-4AA9-2D58F46285B5}"/>
                  </a:ext>
                </a:extLst>
              </p:cNvPr>
              <p:cNvSpPr/>
              <p:nvPr/>
            </p:nvSpPr>
            <p:spPr>
              <a:xfrm>
                <a:off x="16406851" y="1749142"/>
                <a:ext cx="1419134" cy="141913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vi-VN" sz="9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grpSp>
      </p:grpSp>
      <p:sp>
        <p:nvSpPr>
          <p:cNvPr id="8" name="Freeform 6">
            <a:extLst>
              <a:ext uri="{FF2B5EF4-FFF2-40B4-BE49-F238E27FC236}">
                <a16:creationId xmlns:a16="http://schemas.microsoft.com/office/drawing/2014/main" id="{1D8C2A71-E9BF-7E77-2A12-4DCBD78BEDAC}"/>
              </a:ext>
            </a:extLst>
          </p:cNvPr>
          <p:cNvSpPr/>
          <p:nvPr/>
        </p:nvSpPr>
        <p:spPr>
          <a:xfrm>
            <a:off x="302938" y="1576039"/>
            <a:ext cx="5079384" cy="3567461"/>
          </a:xfrm>
          <a:custGeom>
            <a:avLst/>
            <a:gdLst/>
            <a:ahLst/>
            <a:cxnLst/>
            <a:rect l="l" t="t" r="r" b="b"/>
            <a:pathLst>
              <a:path w="2923481" h="2057400">
                <a:moveTo>
                  <a:pt x="0" y="0"/>
                </a:moveTo>
                <a:lnTo>
                  <a:pt x="2923481" y="0"/>
                </a:lnTo>
                <a:lnTo>
                  <a:pt x="2923481" y="2057400"/>
                </a:lnTo>
                <a:lnTo>
                  <a:pt x="0" y="2057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Scroll: Vertical 8">
            <a:extLst>
              <a:ext uri="{FF2B5EF4-FFF2-40B4-BE49-F238E27FC236}">
                <a16:creationId xmlns:a16="http://schemas.microsoft.com/office/drawing/2014/main" id="{4463104B-125A-6841-6BD1-C3C1F1965780}"/>
              </a:ext>
            </a:extLst>
          </p:cNvPr>
          <p:cNvSpPr/>
          <p:nvPr/>
        </p:nvSpPr>
        <p:spPr>
          <a:xfrm>
            <a:off x="5949179" y="1836233"/>
            <a:ext cx="2891883" cy="2747851"/>
          </a:xfrm>
          <a:prstGeom prst="verticalScroll">
            <a:avLst/>
          </a:prstGeom>
          <a:solidFill>
            <a:srgbClr val="FFE9A3"/>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mn-ea"/>
                <a:cs typeface="+mn-cs"/>
                <a:sym typeface="Arial"/>
              </a:rPr>
              <a:t>TRÒ CHƠI ĐI TÌM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mn-ea"/>
                <a:cs typeface="+mn-cs"/>
                <a:sym typeface="Arial"/>
              </a:rPr>
              <a:t>TỪ KHÓA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9130748-C2BF-559D-C16C-8F72021D376F}"/>
              </a:ext>
            </a:extLst>
          </p:cNvPr>
          <p:cNvSpPr/>
          <p:nvPr/>
        </p:nvSpPr>
        <p:spPr>
          <a:xfrm>
            <a:off x="1447800" y="1828797"/>
            <a:ext cx="2953214" cy="1241502"/>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a:t>
            </a:r>
            <a:r>
              <a:rPr lang="en-US" sz="2000" noProof="0">
                <a:solidFill>
                  <a:srgbClr val="0D0D0D"/>
                </a:solidFill>
                <a:ea typeface="Calibri" panose="020F0502020204030204" pitchFamily="34" charset="0"/>
                <a:cs typeface="Arial" panose="020B0604020202020204" pitchFamily="34" charset="0"/>
              </a:rPr>
              <a:t>Đơn cực</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49DD57BD-D7CB-AA88-8375-92B62DDE8633}"/>
              </a:ext>
            </a:extLst>
          </p:cNvPr>
          <p:cNvSpPr txBox="1"/>
          <p:nvPr/>
        </p:nvSpPr>
        <p:spPr>
          <a:xfrm>
            <a:off x="1147646" y="509323"/>
            <a:ext cx="6848707" cy="1045223"/>
          </a:xfrm>
          <a:prstGeom prst="rect">
            <a:avLst/>
          </a:prstGeom>
          <a:noFill/>
        </p:spPr>
        <p:txBody>
          <a:bodyPr wrap="square">
            <a:spAutoFit/>
          </a:bodyPr>
          <a:lstStyle/>
          <a:p>
            <a:pPr lvl="0" algn="ctr">
              <a:lnSpc>
                <a:spcPct val="150000"/>
              </a:lnSpc>
              <a:spcAft>
                <a:spcPts val="1000"/>
              </a:spcAft>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1. </a:t>
            </a:r>
            <a:r>
              <a:rPr lang="vi-VN" sz="2200">
                <a:solidFill>
                  <a:srgbClr val="0D0D0D"/>
                </a:solidFill>
                <a:latin typeface="Arial" panose="020B0604020202020204" pitchFamily="34" charset="0"/>
                <a:ea typeface="Calibri" panose="020F0502020204030204" pitchFamily="34" charset="0"/>
                <a:cs typeface="Arial" panose="020B0604020202020204" pitchFamily="34" charset="0"/>
              </a:rPr>
              <a:t>Sau khi Chiến tranh lạnh kết thúc, thế giới phát triển theo xu thế:</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1B4F7349-5D0B-D3D7-0BD6-02484381F2E8}"/>
              </a:ext>
            </a:extLst>
          </p:cNvPr>
          <p:cNvSpPr/>
          <p:nvPr/>
        </p:nvSpPr>
        <p:spPr>
          <a:xfrm>
            <a:off x="1447800" y="3207831"/>
            <a:ext cx="2953214" cy="1241502"/>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r>
              <a:rPr kumimoji="0" lang="en-US"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Hai cực</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0F22EBF0-7972-10D9-8783-D6D4BBDF2925}"/>
              </a:ext>
            </a:extLst>
          </p:cNvPr>
          <p:cNvSpPr/>
          <p:nvPr/>
        </p:nvSpPr>
        <p:spPr>
          <a:xfrm>
            <a:off x="4742989" y="1828797"/>
            <a:ext cx="2953212" cy="1241502"/>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r>
              <a:rPr kumimoji="0" lang="en-US"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Ba cực</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570972BC-F6A1-7A8F-0274-0E139C6978A6}"/>
              </a:ext>
            </a:extLst>
          </p:cNvPr>
          <p:cNvSpPr/>
          <p:nvPr/>
        </p:nvSpPr>
        <p:spPr>
          <a:xfrm>
            <a:off x="4742989" y="3207831"/>
            <a:ext cx="2953212" cy="1241502"/>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a:t>
            </a:r>
            <a:r>
              <a:rPr lang="en-US" sz="2000">
                <a:solidFill>
                  <a:srgbClr val="0D0D0D"/>
                </a:solidFill>
                <a:latin typeface="Arial" panose="020B0604020202020204" pitchFamily="34" charset="0"/>
                <a:ea typeface="Calibri" panose="020F0502020204030204" pitchFamily="34" charset="0"/>
                <a:cs typeface="Arial" panose="020B0604020202020204" pitchFamily="34" charset="0"/>
              </a:rPr>
              <a:t>Đa cực</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a:extLst>
              <a:ext uri="{FF2B5EF4-FFF2-40B4-BE49-F238E27FC236}">
                <a16:creationId xmlns:a16="http://schemas.microsoft.com/office/drawing/2014/main" id="{8D3E5419-4549-D281-F9EF-DC433A37B285}"/>
              </a:ext>
            </a:extLst>
          </p:cNvPr>
          <p:cNvPicPr>
            <a:picLocks noChangeAspect="1"/>
          </p:cNvPicPr>
          <p:nvPr/>
        </p:nvPicPr>
        <p:blipFill>
          <a:blip r:embed="rId3"/>
          <a:srcRect/>
          <a:stretch/>
        </p:blipFill>
        <p:spPr>
          <a:xfrm>
            <a:off x="6551134" y="3344550"/>
            <a:ext cx="1145066" cy="962801"/>
          </a:xfrm>
          <a:prstGeom prst="rect">
            <a:avLst/>
          </a:prstGeom>
        </p:spPr>
      </p:pic>
      <p:sp>
        <p:nvSpPr>
          <p:cNvPr id="2" name="Multiplication Sign 1">
            <a:hlinkClick r:id="rId4" action="ppaction://hlinksldjump"/>
            <a:extLst>
              <a:ext uri="{FF2B5EF4-FFF2-40B4-BE49-F238E27FC236}">
                <a16:creationId xmlns:a16="http://schemas.microsoft.com/office/drawing/2014/main" id="{3D60C166-0C7F-0AF4-C542-AF24EA07C5A9}"/>
              </a:ext>
            </a:extLst>
          </p:cNvPr>
          <p:cNvSpPr/>
          <p:nvPr/>
        </p:nvSpPr>
        <p:spPr>
          <a:xfrm>
            <a:off x="0" y="0"/>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6F2C8470-6423-8E16-45BE-E31FD9A8B6A2}"/>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14653A-39C3-15ED-80A6-F40DEEE3B362}"/>
              </a:ext>
            </a:extLst>
          </p:cNvPr>
          <p:cNvSpPr/>
          <p:nvPr/>
        </p:nvSpPr>
        <p:spPr>
          <a:xfrm>
            <a:off x="1210732" y="2045733"/>
            <a:ext cx="3190281" cy="1241502"/>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A. Sự phát triển của quan hệ thương mại quốc tế.</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26E5BA2E-4F6A-E4A7-E88B-A4B448CE9E98}"/>
              </a:ext>
            </a:extLst>
          </p:cNvPr>
          <p:cNvSpPr txBox="1"/>
          <p:nvPr/>
        </p:nvSpPr>
        <p:spPr>
          <a:xfrm>
            <a:off x="504863" y="673510"/>
            <a:ext cx="8134273" cy="1045223"/>
          </a:xfrm>
          <a:prstGeom prst="rect">
            <a:avLst/>
          </a:prstGeom>
          <a:noFill/>
        </p:spPr>
        <p:txBody>
          <a:bodyPr wrap="square">
            <a:spAutoFit/>
          </a:bodyPr>
          <a:lstStyle/>
          <a:p>
            <a:pPr lvl="0" algn="ctr">
              <a:lnSpc>
                <a:spcPct val="150000"/>
              </a:lnSpc>
              <a:spcAft>
                <a:spcPts val="1000"/>
              </a:spcAft>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2. </a:t>
            </a:r>
            <a:r>
              <a:rPr lang="vi-VN" sz="2200">
                <a:solidFill>
                  <a:srgbClr val="0D0D0D"/>
                </a:solidFill>
                <a:latin typeface="Arial" panose="020B0604020202020204" pitchFamily="34" charset="0"/>
                <a:ea typeface="Calibri" panose="020F0502020204030204" pitchFamily="34" charset="0"/>
                <a:cs typeface="Arial" panose="020B0604020202020204" pitchFamily="34" charset="0"/>
              </a:rPr>
              <a:t>Nội dung nào sau đây không phải là biểu hiện xu thế chính của thế giới sau Chiến tranh lạnh?</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55057D66-27FC-E22C-094C-DA485AC91E1C}"/>
              </a:ext>
            </a:extLst>
          </p:cNvPr>
          <p:cNvSpPr/>
          <p:nvPr/>
        </p:nvSpPr>
        <p:spPr>
          <a:xfrm>
            <a:off x="1210732" y="3424767"/>
            <a:ext cx="3190281" cy="1241502"/>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B. Sự ra đời của các tổ chức liên kết kinh tế.</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C26998F6-2471-9CB7-90DB-607DB768267E}"/>
              </a:ext>
            </a:extLst>
          </p:cNvPr>
          <p:cNvSpPr/>
          <p:nvPr/>
        </p:nvSpPr>
        <p:spPr>
          <a:xfrm>
            <a:off x="4742988" y="2045733"/>
            <a:ext cx="3190279" cy="1241502"/>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C. Sự phát triển của các công ty xuyên quốc gia.</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17648F40-118D-6113-6CA6-A02672F1E192}"/>
              </a:ext>
            </a:extLst>
          </p:cNvPr>
          <p:cNvSpPr/>
          <p:nvPr/>
        </p:nvSpPr>
        <p:spPr>
          <a:xfrm>
            <a:off x="4742988" y="3424767"/>
            <a:ext cx="3190279" cy="1241502"/>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D. Sự hình thành các liên minh quân sự.</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Multiplication Sign 1">
            <a:hlinkClick r:id="rId3" action="ppaction://hlinksldjump"/>
            <a:extLst>
              <a:ext uri="{FF2B5EF4-FFF2-40B4-BE49-F238E27FC236}">
                <a16:creationId xmlns:a16="http://schemas.microsoft.com/office/drawing/2014/main" id="{58D76F6B-1346-EA0F-DC3E-5BEA7AB2AB8D}"/>
              </a:ext>
            </a:extLst>
          </p:cNvPr>
          <p:cNvSpPr/>
          <p:nvPr/>
        </p:nvSpPr>
        <p:spPr>
          <a:xfrm>
            <a:off x="-108857" y="-56519"/>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Picture 2">
            <a:extLst>
              <a:ext uri="{FF2B5EF4-FFF2-40B4-BE49-F238E27FC236}">
                <a16:creationId xmlns:a16="http://schemas.microsoft.com/office/drawing/2014/main" id="{F2837CD5-B3D5-9E9C-C29E-1BC4F221C27A}"/>
              </a:ext>
            </a:extLst>
          </p:cNvPr>
          <p:cNvPicPr>
            <a:picLocks noChangeAspect="1"/>
          </p:cNvPicPr>
          <p:nvPr/>
        </p:nvPicPr>
        <p:blipFill>
          <a:blip r:embed="rId4"/>
          <a:srcRect/>
          <a:stretch/>
        </p:blipFill>
        <p:spPr>
          <a:xfrm>
            <a:off x="6788201" y="3564117"/>
            <a:ext cx="1145066" cy="962801"/>
          </a:xfrm>
          <a:prstGeom prst="rect">
            <a:avLst/>
          </a:prstGeom>
        </p:spPr>
      </p:pic>
    </p:spTree>
    <p:extLst>
      <p:ext uri="{BB962C8B-B14F-4D97-AF65-F5344CB8AC3E}">
        <p14:creationId xmlns:p14="http://schemas.microsoft.com/office/powerpoint/2010/main" val="407077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strVal val="4*#ppt_w"/>
                                          </p:val>
                                        </p:tav>
                                        <p:tav tm="100000">
                                          <p:val>
                                            <p:strVal val="#ppt_w"/>
                                          </p:val>
                                        </p:tav>
                                      </p:tavLst>
                                    </p:anim>
                                    <p:anim calcmode="lin" valueType="num">
                                      <p:cBhvr>
                                        <p:cTn id="27"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1A4EBB3F-B4C8-A065-2FD3-587AA51A27A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1114EE7-AC1C-5C0F-E827-92E3008BB568}"/>
              </a:ext>
            </a:extLst>
          </p:cNvPr>
          <p:cNvSpPr/>
          <p:nvPr/>
        </p:nvSpPr>
        <p:spPr>
          <a:xfrm>
            <a:off x="702732" y="1831628"/>
            <a:ext cx="3689815" cy="1195284"/>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A. Tăng cường sức mạnh kinh tế, quân sự.</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E3BB626F-0CA8-4FC4-C974-4D92F3F50362}"/>
              </a:ext>
            </a:extLst>
          </p:cNvPr>
          <p:cNvSpPr txBox="1"/>
          <p:nvPr/>
        </p:nvSpPr>
        <p:spPr>
          <a:xfrm>
            <a:off x="1154276" y="619243"/>
            <a:ext cx="6835448" cy="1045223"/>
          </a:xfrm>
          <a:prstGeom prst="rect">
            <a:avLst/>
          </a:prstGeom>
          <a:noFill/>
        </p:spPr>
        <p:txBody>
          <a:bodyPr wrap="square">
            <a:spAutoFit/>
          </a:bodyPr>
          <a:lstStyle/>
          <a:p>
            <a:pPr lvl="0" algn="ctr">
              <a:lnSpc>
                <a:spcPct val="150000"/>
              </a:lnSpc>
              <a:spcAft>
                <a:spcPts val="1000"/>
              </a:spcAft>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3. </a:t>
            </a:r>
            <a:r>
              <a:rPr lang="vi-VN" sz="2200">
                <a:solidFill>
                  <a:srgbClr val="0D0D0D"/>
                </a:solidFill>
                <a:latin typeface="Arial" panose="020B0604020202020204" pitchFamily="34" charset="0"/>
                <a:ea typeface="Calibri" panose="020F0502020204030204" pitchFamily="34" charset="0"/>
                <a:cs typeface="Arial" panose="020B0604020202020204" pitchFamily="34" charset="0"/>
              </a:rPr>
              <a:t>Xu thế đối thoại trong quan hệ quốc tế sau Chiến tranh lạnh là:</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4FB0CD09-ED7E-FD54-CD1A-EE8D93511FDA}"/>
              </a:ext>
            </a:extLst>
          </p:cNvPr>
          <p:cNvSpPr/>
          <p:nvPr/>
        </p:nvSpPr>
        <p:spPr>
          <a:xfrm>
            <a:off x="702732" y="3164444"/>
            <a:ext cx="3689815" cy="1195284"/>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B. Giải quyết bất đồng bằng thương lượng hòa bình.</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17C00F7A-651F-9310-1B5B-D1C1D363B860}"/>
              </a:ext>
            </a:extLst>
          </p:cNvPr>
          <p:cNvSpPr/>
          <p:nvPr/>
        </p:nvSpPr>
        <p:spPr>
          <a:xfrm>
            <a:off x="4734521" y="1831628"/>
            <a:ext cx="3689813" cy="1195284"/>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latin typeface="Arial"/>
                <a:ea typeface="Calibri" panose="020F0502020204030204" pitchFamily="34" charset="0"/>
                <a:cs typeface="Arial" panose="020B0604020202020204" pitchFamily="34" charset="0"/>
              </a:rPr>
              <a:t>C. Đối đầu, cạnh tranh căng thẳng.</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06566EF7-E8DA-020F-33BD-B764FB866BC6}"/>
              </a:ext>
            </a:extLst>
          </p:cNvPr>
          <p:cNvSpPr/>
          <p:nvPr/>
        </p:nvSpPr>
        <p:spPr>
          <a:xfrm>
            <a:off x="4734521" y="3164444"/>
            <a:ext cx="3689813" cy="1195284"/>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2000">
                <a:solidFill>
                  <a:srgbClr val="0D0D0D"/>
                </a:solidFill>
                <a:ea typeface="Calibri" panose="020F0502020204030204" pitchFamily="34" charset="0"/>
                <a:cs typeface="Arial" panose="020B0604020202020204" pitchFamily="34" charset="0"/>
              </a:rPr>
              <a:t>D. Giải quyết tranh chấp bằng vũ lực.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Multiplication Sign 1">
            <a:hlinkClick r:id="rId3" action="ppaction://hlinksldjump"/>
            <a:extLst>
              <a:ext uri="{FF2B5EF4-FFF2-40B4-BE49-F238E27FC236}">
                <a16:creationId xmlns:a16="http://schemas.microsoft.com/office/drawing/2014/main" id="{FCCD5C82-E084-7B26-65ED-8B52CB3CB5BA}"/>
              </a:ext>
            </a:extLst>
          </p:cNvPr>
          <p:cNvSpPr/>
          <p:nvPr/>
        </p:nvSpPr>
        <p:spPr>
          <a:xfrm>
            <a:off x="-83841" y="-60098"/>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Picture 2">
            <a:extLst>
              <a:ext uri="{FF2B5EF4-FFF2-40B4-BE49-F238E27FC236}">
                <a16:creationId xmlns:a16="http://schemas.microsoft.com/office/drawing/2014/main" id="{F0215EA3-E27A-F640-E060-8E57684E3AAF}"/>
              </a:ext>
            </a:extLst>
          </p:cNvPr>
          <p:cNvPicPr>
            <a:picLocks noChangeAspect="1"/>
          </p:cNvPicPr>
          <p:nvPr/>
        </p:nvPicPr>
        <p:blipFill>
          <a:blip r:embed="rId4"/>
          <a:srcRect/>
          <a:stretch/>
        </p:blipFill>
        <p:spPr>
          <a:xfrm>
            <a:off x="3264414" y="3280685"/>
            <a:ext cx="1145066" cy="962801"/>
          </a:xfrm>
          <a:prstGeom prst="rect">
            <a:avLst/>
          </a:prstGeom>
        </p:spPr>
      </p:pic>
    </p:spTree>
    <p:extLst>
      <p:ext uri="{BB962C8B-B14F-4D97-AF65-F5344CB8AC3E}">
        <p14:creationId xmlns:p14="http://schemas.microsoft.com/office/powerpoint/2010/main" val="134215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strVal val="4*#ppt_w"/>
                                          </p:val>
                                        </p:tav>
                                        <p:tav tm="100000">
                                          <p:val>
                                            <p:strVal val="#ppt_w"/>
                                          </p:val>
                                        </p:tav>
                                      </p:tavLst>
                                    </p:anim>
                                    <p:anim calcmode="lin" valueType="num">
                                      <p:cBhvr>
                                        <p:cTn id="27"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1477DB12-B19D-0C65-A94C-93AE148EF28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DDBFDF8-D14E-5770-EC77-6C7FF7123031}"/>
              </a:ext>
            </a:extLst>
          </p:cNvPr>
          <p:cNvSpPr/>
          <p:nvPr/>
        </p:nvSpPr>
        <p:spPr>
          <a:xfrm>
            <a:off x="847493" y="1828797"/>
            <a:ext cx="3553521" cy="1241502"/>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000">
                <a:solidFill>
                  <a:srgbClr val="0D0D0D"/>
                </a:solidFill>
                <a:ea typeface="Calibri" panose="020F0502020204030204" pitchFamily="34" charset="0"/>
                <a:cs typeface="Arial" panose="020B0604020202020204" pitchFamily="34" charset="0"/>
              </a:rPr>
              <a:t>A. </a:t>
            </a:r>
            <a:r>
              <a:rPr lang="vi-VN" sz="2000">
                <a:solidFill>
                  <a:srgbClr val="0D0D0D"/>
                </a:solidFill>
                <a:ea typeface="Calibri" panose="020F0502020204030204" pitchFamily="34" charset="0"/>
                <a:cs typeface="Arial" panose="020B0604020202020204" pitchFamily="34" charset="0"/>
              </a:rPr>
              <a:t>Sức mạnh chính trị - </a:t>
            </a:r>
            <a:endParaRPr lang="en-US" sz="2000">
              <a:solidFill>
                <a:srgbClr val="0D0D0D"/>
              </a:solidFill>
              <a:ea typeface="Calibri" panose="020F0502020204030204" pitchFamily="34" charset="0"/>
              <a:cs typeface="Arial" panose="020B0604020202020204" pitchFamily="34" charset="0"/>
            </a:endParaRPr>
          </a:p>
          <a:p>
            <a:pPr lvl="0" algn="ctr">
              <a:lnSpc>
                <a:spcPct val="150000"/>
              </a:lnSpc>
            </a:pPr>
            <a:r>
              <a:rPr lang="vi-VN" sz="2000">
                <a:solidFill>
                  <a:srgbClr val="0D0D0D"/>
                </a:solidFill>
                <a:ea typeface="Calibri" panose="020F0502020204030204" pitchFamily="34" charset="0"/>
                <a:cs typeface="Arial" panose="020B0604020202020204" pitchFamily="34" charset="0"/>
              </a:rPr>
              <a:t>đối ngoại.</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3D4DE29C-0B4A-2D9F-DA7B-7BCC4DE183F8}"/>
              </a:ext>
            </a:extLst>
          </p:cNvPr>
          <p:cNvSpPr txBox="1"/>
          <p:nvPr/>
        </p:nvSpPr>
        <p:spPr>
          <a:xfrm>
            <a:off x="896955" y="644223"/>
            <a:ext cx="7350089" cy="1045223"/>
          </a:xfrm>
          <a:prstGeom prst="rect">
            <a:avLst/>
          </a:prstGeom>
          <a:noFill/>
        </p:spPr>
        <p:txBody>
          <a:bodyPr wrap="square">
            <a:spAutoFit/>
          </a:bodyPr>
          <a:lstStyle/>
          <a:p>
            <a:pPr lvl="0" algn="ctr">
              <a:lnSpc>
                <a:spcPct val="150000"/>
              </a:lnSpc>
              <a:spcAft>
                <a:spcPts val="1000"/>
              </a:spcAft>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4. </a:t>
            </a:r>
            <a:r>
              <a:rPr lang="vi-VN" sz="2200">
                <a:solidFill>
                  <a:srgbClr val="0D0D0D"/>
                </a:solidFill>
                <a:latin typeface="Arial" panose="020B0604020202020204" pitchFamily="34" charset="0"/>
                <a:ea typeface="Calibri" panose="020F0502020204030204" pitchFamily="34" charset="0"/>
                <a:cs typeface="Arial" panose="020B0604020202020204" pitchFamily="34" charset="0"/>
              </a:rPr>
              <a:t>Sau Chiến tranh lạnh, nhân tố nào sau đây đóng vai trò quyết định sức mạnh tổng hợp của quốc gia?</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AC809760-26ED-23B1-469A-738793DAF87A}"/>
              </a:ext>
            </a:extLst>
          </p:cNvPr>
          <p:cNvSpPr/>
          <p:nvPr/>
        </p:nvSpPr>
        <p:spPr>
          <a:xfrm>
            <a:off x="847493" y="3207831"/>
            <a:ext cx="3553521" cy="1241502"/>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B. Thực lực kinh tế và </a:t>
            </a:r>
            <a:endParaRPr lang="en-US" sz="2000">
              <a:solidFill>
                <a:srgbClr val="0D0D0D"/>
              </a:solidFill>
              <a:ea typeface="Calibri" panose="020F0502020204030204" pitchFamily="34" charset="0"/>
              <a:cs typeface="Arial" panose="020B0604020202020204" pitchFamily="34" charset="0"/>
            </a:endParaRPr>
          </a:p>
          <a:p>
            <a:pPr lvl="0" algn="ctr">
              <a:lnSpc>
                <a:spcPct val="150000"/>
              </a:lnSpc>
            </a:pPr>
            <a:r>
              <a:rPr lang="vi-VN" sz="2000">
                <a:solidFill>
                  <a:srgbClr val="0D0D0D"/>
                </a:solidFill>
                <a:ea typeface="Calibri" panose="020F0502020204030204" pitchFamily="34" charset="0"/>
                <a:cs typeface="Arial" panose="020B0604020202020204" pitchFamily="34" charset="0"/>
              </a:rPr>
              <a:t>khoa học – kĩ thuật.</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5FB1C856-EFE4-CB94-652A-8F822CE805FC}"/>
              </a:ext>
            </a:extLst>
          </p:cNvPr>
          <p:cNvSpPr/>
          <p:nvPr/>
        </p:nvSpPr>
        <p:spPr>
          <a:xfrm>
            <a:off x="4742988" y="1828797"/>
            <a:ext cx="3553519" cy="1241502"/>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C. Sức mạnh chính trị - </a:t>
            </a:r>
            <a:endParaRPr lang="en-US" sz="2000">
              <a:solidFill>
                <a:srgbClr val="0D0D0D"/>
              </a:solidFill>
              <a:ea typeface="Calibri" panose="020F0502020204030204" pitchFamily="34" charset="0"/>
              <a:cs typeface="Arial" panose="020B0604020202020204" pitchFamily="34" charset="0"/>
            </a:endParaRPr>
          </a:p>
          <a:p>
            <a:pPr lvl="0" algn="ctr">
              <a:lnSpc>
                <a:spcPct val="150000"/>
              </a:lnSpc>
            </a:pPr>
            <a:r>
              <a:rPr lang="vi-VN" sz="2000">
                <a:solidFill>
                  <a:srgbClr val="0D0D0D"/>
                </a:solidFill>
                <a:ea typeface="Calibri" panose="020F0502020204030204" pitchFamily="34" charset="0"/>
                <a:cs typeface="Arial" panose="020B0604020202020204" pitchFamily="34" charset="0"/>
              </a:rPr>
              <a:t>quân sự.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2210B7BB-07D4-3E97-BC80-642F33F662ED}"/>
              </a:ext>
            </a:extLst>
          </p:cNvPr>
          <p:cNvSpPr/>
          <p:nvPr/>
        </p:nvSpPr>
        <p:spPr>
          <a:xfrm>
            <a:off x="4742988" y="3207831"/>
            <a:ext cx="3553519" cy="1241502"/>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D. Sự phát triển văn hóa – giáo dục.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Multiplication Sign 1">
            <a:hlinkClick r:id="rId3" action="ppaction://hlinksldjump"/>
            <a:extLst>
              <a:ext uri="{FF2B5EF4-FFF2-40B4-BE49-F238E27FC236}">
                <a16:creationId xmlns:a16="http://schemas.microsoft.com/office/drawing/2014/main" id="{9FFA3067-BFBB-4EDE-21FA-8A49FFAD73D5}"/>
              </a:ext>
            </a:extLst>
          </p:cNvPr>
          <p:cNvSpPr/>
          <p:nvPr/>
        </p:nvSpPr>
        <p:spPr>
          <a:xfrm>
            <a:off x="-75373" y="0"/>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Picture 2">
            <a:extLst>
              <a:ext uri="{FF2B5EF4-FFF2-40B4-BE49-F238E27FC236}">
                <a16:creationId xmlns:a16="http://schemas.microsoft.com/office/drawing/2014/main" id="{9F07649B-7D1F-BE34-057D-2A6C8138F6CD}"/>
              </a:ext>
            </a:extLst>
          </p:cNvPr>
          <p:cNvPicPr>
            <a:picLocks noChangeAspect="1"/>
          </p:cNvPicPr>
          <p:nvPr/>
        </p:nvPicPr>
        <p:blipFill>
          <a:blip r:embed="rId4"/>
          <a:srcRect/>
          <a:stretch/>
        </p:blipFill>
        <p:spPr>
          <a:xfrm>
            <a:off x="3255947" y="3347181"/>
            <a:ext cx="1145066" cy="962801"/>
          </a:xfrm>
          <a:prstGeom prst="rect">
            <a:avLst/>
          </a:prstGeom>
        </p:spPr>
      </p:pic>
    </p:spTree>
    <p:extLst>
      <p:ext uri="{BB962C8B-B14F-4D97-AF65-F5344CB8AC3E}">
        <p14:creationId xmlns:p14="http://schemas.microsoft.com/office/powerpoint/2010/main" val="218156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strVal val="4*#ppt_w"/>
                                          </p:val>
                                        </p:tav>
                                        <p:tav tm="100000">
                                          <p:val>
                                            <p:strVal val="#ppt_w"/>
                                          </p:val>
                                        </p:tav>
                                      </p:tavLst>
                                    </p:anim>
                                    <p:anim calcmode="lin" valueType="num">
                                      <p:cBhvr>
                                        <p:cTn id="27"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900ED58B-7DCE-057E-9664-6D5CCFE01024}"/>
            </a:ext>
          </a:extLst>
        </p:cNvPr>
        <p:cNvGrpSpPr/>
        <p:nvPr/>
      </p:nvGrpSpPr>
      <p:grpSpPr>
        <a:xfrm>
          <a:off x="0" y="0"/>
          <a:ext cx="0" cy="0"/>
          <a:chOff x="0" y="0"/>
          <a:chExt cx="0" cy="0"/>
        </a:xfrm>
      </p:grpSpPr>
      <p:sp>
        <p:nvSpPr>
          <p:cNvPr id="2" name="Multiplication Sign 1">
            <a:hlinkClick r:id="rId3" action="ppaction://hlinksldjump"/>
            <a:extLst>
              <a:ext uri="{FF2B5EF4-FFF2-40B4-BE49-F238E27FC236}">
                <a16:creationId xmlns:a16="http://schemas.microsoft.com/office/drawing/2014/main" id="{C2629F30-72E0-E662-A0D5-0262B82E50CB}"/>
              </a:ext>
            </a:extLst>
          </p:cNvPr>
          <p:cNvSpPr/>
          <p:nvPr/>
        </p:nvSpPr>
        <p:spPr>
          <a:xfrm>
            <a:off x="0" y="-7144"/>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 name="Rectangle: Rounded Corners 2">
            <a:extLst>
              <a:ext uri="{FF2B5EF4-FFF2-40B4-BE49-F238E27FC236}">
                <a16:creationId xmlns:a16="http://schemas.microsoft.com/office/drawing/2014/main" id="{27D443EA-D847-CF9B-7775-AB972EBB174B}"/>
              </a:ext>
            </a:extLst>
          </p:cNvPr>
          <p:cNvSpPr/>
          <p:nvPr/>
        </p:nvSpPr>
        <p:spPr>
          <a:xfrm>
            <a:off x="847493" y="1571625"/>
            <a:ext cx="3553521" cy="1498674"/>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A. Sự xuất hiện và phát triển mạnh mẽ của các tổ chức liên kết khu vực.</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TextBox 10">
            <a:extLst>
              <a:ext uri="{FF2B5EF4-FFF2-40B4-BE49-F238E27FC236}">
                <a16:creationId xmlns:a16="http://schemas.microsoft.com/office/drawing/2014/main" id="{262ADB41-D9AD-83AA-9897-5FD48BD430E6}"/>
              </a:ext>
            </a:extLst>
          </p:cNvPr>
          <p:cNvSpPr txBox="1"/>
          <p:nvPr/>
        </p:nvSpPr>
        <p:spPr>
          <a:xfrm>
            <a:off x="1011255" y="388870"/>
            <a:ext cx="7121489" cy="1045223"/>
          </a:xfrm>
          <a:prstGeom prst="rect">
            <a:avLst/>
          </a:prstGeom>
          <a:noFill/>
        </p:spPr>
        <p:txBody>
          <a:bodyPr wrap="square">
            <a:spAutoFit/>
          </a:bodyPr>
          <a:lstStyle/>
          <a:p>
            <a:pPr lvl="0" algn="ctr">
              <a:lnSpc>
                <a:spcPct val="150000"/>
              </a:lnSpc>
              <a:spcAft>
                <a:spcPts val="1000"/>
              </a:spcAft>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5. </a:t>
            </a:r>
            <a:r>
              <a:rPr lang="vi-VN" sz="2200">
                <a:solidFill>
                  <a:srgbClr val="0D0D0D"/>
                </a:solidFill>
                <a:latin typeface="Arial" panose="020B0604020202020204" pitchFamily="34" charset="0"/>
                <a:ea typeface="Calibri" panose="020F0502020204030204" pitchFamily="34" charset="0"/>
                <a:cs typeface="Arial" panose="020B0604020202020204" pitchFamily="34" charset="0"/>
              </a:rPr>
              <a:t>Trong quan hệ quốc tế, khái niệm xu thế đa cực được hiểu là:</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id="{1E226AF7-98D5-A5F3-B455-6D04858DAAE8}"/>
              </a:ext>
            </a:extLst>
          </p:cNvPr>
          <p:cNvSpPr/>
          <p:nvPr/>
        </p:nvSpPr>
        <p:spPr>
          <a:xfrm>
            <a:off x="847493" y="3207831"/>
            <a:ext cx="3553521" cy="1498674"/>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B. Trạng thái địa – kinh tế toàn cầu với nhiều trung tâm kinh tế phát triển.</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3" name="Rectangle: Rounded Corners 12">
            <a:extLst>
              <a:ext uri="{FF2B5EF4-FFF2-40B4-BE49-F238E27FC236}">
                <a16:creationId xmlns:a16="http://schemas.microsoft.com/office/drawing/2014/main" id="{E731B3BD-5E39-88B7-0C5A-E9EDB46178B1}"/>
              </a:ext>
            </a:extLst>
          </p:cNvPr>
          <p:cNvSpPr/>
          <p:nvPr/>
        </p:nvSpPr>
        <p:spPr>
          <a:xfrm>
            <a:off x="4742988" y="1571625"/>
            <a:ext cx="3553519" cy="1498674"/>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C. Trạng thái địa – chính trị toàn cầu với nhiều trung tâm quyền lực chi phối.</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EC22BF74-5C2E-C7DC-BF6D-E9E34D1744BC}"/>
              </a:ext>
            </a:extLst>
          </p:cNvPr>
          <p:cNvSpPr/>
          <p:nvPr/>
        </p:nvSpPr>
        <p:spPr>
          <a:xfrm>
            <a:off x="4742988" y="3207831"/>
            <a:ext cx="3553519" cy="1498674"/>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D. Trạng thái địa – chính trị toàn cầu do Mỹ và Liên bang Nga chi phối.</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5" name="Picture 14">
            <a:extLst>
              <a:ext uri="{FF2B5EF4-FFF2-40B4-BE49-F238E27FC236}">
                <a16:creationId xmlns:a16="http://schemas.microsoft.com/office/drawing/2014/main" id="{9CA45318-65B3-B10E-1B6F-3C2ACF768341}"/>
              </a:ext>
            </a:extLst>
          </p:cNvPr>
          <p:cNvPicPr>
            <a:picLocks noChangeAspect="1"/>
          </p:cNvPicPr>
          <p:nvPr/>
        </p:nvPicPr>
        <p:blipFill>
          <a:blip r:embed="rId4"/>
          <a:srcRect/>
          <a:stretch/>
        </p:blipFill>
        <p:spPr>
          <a:xfrm>
            <a:off x="7151441" y="1839561"/>
            <a:ext cx="1145066" cy="962801"/>
          </a:xfrm>
          <a:prstGeom prst="rect">
            <a:avLst/>
          </a:prstGeom>
        </p:spPr>
      </p:pic>
    </p:spTree>
    <p:extLst>
      <p:ext uri="{BB962C8B-B14F-4D97-AF65-F5344CB8AC3E}">
        <p14:creationId xmlns:p14="http://schemas.microsoft.com/office/powerpoint/2010/main" val="312835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2" grpId="0" animBg="1"/>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6F2C8470-6423-8E16-45BE-E31FD9A8B6A2}"/>
            </a:ext>
          </a:extLst>
        </p:cNvPr>
        <p:cNvGrpSpPr/>
        <p:nvPr/>
      </p:nvGrpSpPr>
      <p:grpSpPr>
        <a:xfrm>
          <a:off x="0" y="0"/>
          <a:ext cx="0" cy="0"/>
          <a:chOff x="0" y="0"/>
          <a:chExt cx="0" cy="0"/>
        </a:xfrm>
      </p:grpSpPr>
      <p:sp>
        <p:nvSpPr>
          <p:cNvPr id="2" name="Multiplication Sign 1">
            <a:hlinkClick r:id="rId3" action="ppaction://hlinksldjump"/>
            <a:extLst>
              <a:ext uri="{FF2B5EF4-FFF2-40B4-BE49-F238E27FC236}">
                <a16:creationId xmlns:a16="http://schemas.microsoft.com/office/drawing/2014/main" id="{58D76F6B-1346-EA0F-DC3E-5BEA7AB2AB8D}"/>
              </a:ext>
            </a:extLst>
          </p:cNvPr>
          <p:cNvSpPr/>
          <p:nvPr/>
        </p:nvSpPr>
        <p:spPr>
          <a:xfrm>
            <a:off x="0" y="-7144"/>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 name="Rectangle: Rounded Corners 2">
            <a:extLst>
              <a:ext uri="{FF2B5EF4-FFF2-40B4-BE49-F238E27FC236}">
                <a16:creationId xmlns:a16="http://schemas.microsoft.com/office/drawing/2014/main" id="{50F49729-B74E-0051-1156-675C064C1557}"/>
              </a:ext>
            </a:extLst>
          </p:cNvPr>
          <p:cNvSpPr/>
          <p:nvPr/>
        </p:nvSpPr>
        <p:spPr>
          <a:xfrm>
            <a:off x="847493" y="1571625"/>
            <a:ext cx="3553521" cy="1498674"/>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A. Chủ nghĩa xã hội ở Đông Âu và Liên Xô không ngừng mở rộng.</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4" name="TextBox 3">
            <a:extLst>
              <a:ext uri="{FF2B5EF4-FFF2-40B4-BE49-F238E27FC236}">
                <a16:creationId xmlns:a16="http://schemas.microsoft.com/office/drawing/2014/main" id="{8FF19B4F-214E-06ED-506B-C2759CE62822}"/>
              </a:ext>
            </a:extLst>
          </p:cNvPr>
          <p:cNvSpPr txBox="1"/>
          <p:nvPr/>
        </p:nvSpPr>
        <p:spPr>
          <a:xfrm>
            <a:off x="1011255" y="388870"/>
            <a:ext cx="7121489" cy="1045223"/>
          </a:xfrm>
          <a:prstGeom prst="rect">
            <a:avLst/>
          </a:prstGeom>
          <a:noFill/>
        </p:spPr>
        <p:txBody>
          <a:bodyPr wrap="square">
            <a:spAutoFit/>
          </a:bodyPr>
          <a:lstStyle/>
          <a:p>
            <a:pPr lvl="0" algn="ctr">
              <a:lnSpc>
                <a:spcPct val="150000"/>
              </a:lnSpc>
              <a:spcAft>
                <a:spcPts val="1000"/>
              </a:spcAft>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a:t>
            </a:r>
            <a:r>
              <a:rPr lang="en-US" sz="2200" b="1" i="1">
                <a:solidFill>
                  <a:srgbClr val="0D0D0D"/>
                </a:solidFill>
                <a:latin typeface="Arial" panose="020B0604020202020204" pitchFamily="34" charset="0"/>
                <a:ea typeface="Calibri" panose="020F0502020204030204" pitchFamily="34" charset="0"/>
                <a:cs typeface="Arial" panose="020B0604020202020204" pitchFamily="34" charset="0"/>
              </a:rPr>
              <a:t>6</a:t>
            </a: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vi-VN" sz="2200">
                <a:solidFill>
                  <a:srgbClr val="0D0D0D"/>
                </a:solidFill>
                <a:latin typeface="Arial" panose="020B0604020202020204" pitchFamily="34" charset="0"/>
                <a:ea typeface="Calibri" panose="020F0502020204030204" pitchFamily="34" charset="0"/>
                <a:cs typeface="Arial" panose="020B0604020202020204" pitchFamily="34" charset="0"/>
              </a:rPr>
              <a:t>Trật tự thế giới mới theo xu thế đa cực được hình thành trong bối cảnh nào sau đây?</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960D2663-B020-F549-6A42-01FDD2B51C5F}"/>
              </a:ext>
            </a:extLst>
          </p:cNvPr>
          <p:cNvSpPr/>
          <p:nvPr/>
        </p:nvSpPr>
        <p:spPr>
          <a:xfrm>
            <a:off x="847493" y="3207831"/>
            <a:ext cx="3553521" cy="1498674"/>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B. Mỹ vươn lên trở thành trung tâm kinh tế - tài chính duy nhất của thế giới tư bản.</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9F39CA3B-CDBC-057D-ECB1-09E3867753F8}"/>
              </a:ext>
            </a:extLst>
          </p:cNvPr>
          <p:cNvSpPr/>
          <p:nvPr/>
        </p:nvSpPr>
        <p:spPr>
          <a:xfrm>
            <a:off x="4742988" y="1571625"/>
            <a:ext cx="3553519" cy="1498674"/>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nb-NO" sz="2000">
                <a:solidFill>
                  <a:srgbClr val="0D0D0D"/>
                </a:solidFill>
                <a:ea typeface="Calibri" panose="020F0502020204030204" pitchFamily="34" charset="0"/>
                <a:cs typeface="Arial" panose="020B0604020202020204" pitchFamily="34" charset="0"/>
              </a:rPr>
              <a:t>C. Trật tự thế giới hai cực </a:t>
            </a:r>
          </a:p>
          <a:p>
            <a:pPr lvl="0" algn="ctr">
              <a:lnSpc>
                <a:spcPct val="150000"/>
              </a:lnSpc>
            </a:pPr>
            <a:r>
              <a:rPr lang="nb-NO" sz="2000">
                <a:solidFill>
                  <a:srgbClr val="0D0D0D"/>
                </a:solidFill>
                <a:ea typeface="Calibri" panose="020F0502020204030204" pitchFamily="34" charset="0"/>
                <a:cs typeface="Arial" panose="020B0604020202020204" pitchFamily="34" charset="0"/>
              </a:rPr>
              <a:t>I-an-ta bị sụp đổ.</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64D69406-4152-A8D6-28DF-79504FE1C065}"/>
              </a:ext>
            </a:extLst>
          </p:cNvPr>
          <p:cNvSpPr/>
          <p:nvPr/>
        </p:nvSpPr>
        <p:spPr>
          <a:xfrm>
            <a:off x="4742988" y="3207831"/>
            <a:ext cx="3553519" cy="1498674"/>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D. Thế giới phân chia theo cục diện hai cực – hai phe đối đầu nhau.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9" name="Picture 8">
            <a:extLst>
              <a:ext uri="{FF2B5EF4-FFF2-40B4-BE49-F238E27FC236}">
                <a16:creationId xmlns:a16="http://schemas.microsoft.com/office/drawing/2014/main" id="{9C776B3E-2EB4-E603-1426-0CE4FAD6082B}"/>
              </a:ext>
            </a:extLst>
          </p:cNvPr>
          <p:cNvPicPr>
            <a:picLocks noChangeAspect="1"/>
          </p:cNvPicPr>
          <p:nvPr/>
        </p:nvPicPr>
        <p:blipFill>
          <a:blip r:embed="rId4"/>
          <a:srcRect/>
          <a:stretch/>
        </p:blipFill>
        <p:spPr>
          <a:xfrm>
            <a:off x="7285022" y="1839561"/>
            <a:ext cx="1145066" cy="962801"/>
          </a:xfrm>
          <a:prstGeom prst="rect">
            <a:avLst/>
          </a:prstGeom>
        </p:spPr>
      </p:pic>
    </p:spTree>
    <p:extLst>
      <p:ext uri="{BB962C8B-B14F-4D97-AF65-F5344CB8AC3E}">
        <p14:creationId xmlns:p14="http://schemas.microsoft.com/office/powerpoint/2010/main" val="16758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strVal val="4*#ppt_w"/>
                                          </p:val>
                                        </p:tav>
                                        <p:tav tm="100000">
                                          <p:val>
                                            <p:strVal val="#ppt_w"/>
                                          </p:val>
                                        </p:tav>
                                      </p:tavLst>
                                    </p:anim>
                                    <p:anim calcmode="lin" valueType="num">
                                      <p:cBhvr>
                                        <p:cTn id="27"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1A4EBB3F-B4C8-A065-2FD3-587AA51A27A4}"/>
            </a:ext>
          </a:extLst>
        </p:cNvPr>
        <p:cNvGrpSpPr/>
        <p:nvPr/>
      </p:nvGrpSpPr>
      <p:grpSpPr>
        <a:xfrm>
          <a:off x="0" y="0"/>
          <a:ext cx="0" cy="0"/>
          <a:chOff x="0" y="0"/>
          <a:chExt cx="0" cy="0"/>
        </a:xfrm>
      </p:grpSpPr>
      <p:sp>
        <p:nvSpPr>
          <p:cNvPr id="2" name="Multiplication Sign 1">
            <a:hlinkClick r:id="rId3" action="ppaction://hlinksldjump"/>
            <a:extLst>
              <a:ext uri="{FF2B5EF4-FFF2-40B4-BE49-F238E27FC236}">
                <a16:creationId xmlns:a16="http://schemas.microsoft.com/office/drawing/2014/main" id="{FCCD5C82-E084-7B26-65ED-8B52CB3CB5BA}"/>
              </a:ext>
            </a:extLst>
          </p:cNvPr>
          <p:cNvSpPr/>
          <p:nvPr/>
        </p:nvSpPr>
        <p:spPr>
          <a:xfrm>
            <a:off x="0" y="-111565"/>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 name="TextBox 3">
            <a:extLst>
              <a:ext uri="{FF2B5EF4-FFF2-40B4-BE49-F238E27FC236}">
                <a16:creationId xmlns:a16="http://schemas.microsoft.com/office/drawing/2014/main" id="{D881E470-921A-6D82-A938-7926077F6830}"/>
              </a:ext>
            </a:extLst>
          </p:cNvPr>
          <p:cNvSpPr txBox="1"/>
          <p:nvPr/>
        </p:nvSpPr>
        <p:spPr>
          <a:xfrm>
            <a:off x="1011571" y="821610"/>
            <a:ext cx="7120858" cy="1045223"/>
          </a:xfrm>
          <a:prstGeom prst="rect">
            <a:avLst/>
          </a:prstGeom>
          <a:noFill/>
        </p:spPr>
        <p:txBody>
          <a:bodyPr wrap="square">
            <a:spAutoFit/>
          </a:bodyPr>
          <a:lstStyle/>
          <a:p>
            <a:pPr lvl="0" algn="ctr">
              <a:lnSpc>
                <a:spcPct val="150000"/>
              </a:lnSpc>
              <a:spcAft>
                <a:spcPts val="1000"/>
              </a:spcAft>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7. </a:t>
            </a:r>
            <a:r>
              <a:rPr lang="vi-VN" sz="2200">
                <a:solidFill>
                  <a:srgbClr val="0D0D0D"/>
                </a:solidFill>
                <a:latin typeface="Arial" panose="020B0604020202020204" pitchFamily="34" charset="0"/>
                <a:ea typeface="Calibri" panose="020F0502020204030204" pitchFamily="34" charset="0"/>
                <a:cs typeface="Arial" panose="020B0604020202020204" pitchFamily="34" charset="0"/>
              </a:rPr>
              <a:t>Tổ chức, diễn đàn nào sau đây xuất hiện trong xu thế đa cực của thế giới từ sau năm 1991?</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0749268F-E93D-DA20-A5F1-AF9AE2CB0699}"/>
              </a:ext>
            </a:extLst>
          </p:cNvPr>
          <p:cNvSpPr/>
          <p:nvPr/>
        </p:nvSpPr>
        <p:spPr>
          <a:xfrm>
            <a:off x="762001" y="2098650"/>
            <a:ext cx="3706745" cy="1097280"/>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A. Tổ chức Hiệp ước </a:t>
            </a:r>
            <a:endParaRPr lang="en-US" sz="2000">
              <a:solidFill>
                <a:srgbClr val="0D0D0D"/>
              </a:solidFill>
              <a:ea typeface="Calibri" panose="020F0502020204030204" pitchFamily="34" charset="0"/>
              <a:cs typeface="Arial" panose="020B0604020202020204" pitchFamily="34" charset="0"/>
            </a:endParaRPr>
          </a:p>
          <a:p>
            <a:pPr lvl="0" algn="ctr">
              <a:lnSpc>
                <a:spcPct val="150000"/>
              </a:lnSpc>
            </a:pPr>
            <a:r>
              <a:rPr lang="vi-VN" sz="2000">
                <a:solidFill>
                  <a:srgbClr val="0D0D0D"/>
                </a:solidFill>
                <a:ea typeface="Calibri" panose="020F0502020204030204" pitchFamily="34" charset="0"/>
                <a:cs typeface="Arial" panose="020B0604020202020204" pitchFamily="34" charset="0"/>
              </a:rPr>
              <a:t>Vác-sa-va.</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Rectangle: Rounded Corners 10">
            <a:extLst>
              <a:ext uri="{FF2B5EF4-FFF2-40B4-BE49-F238E27FC236}">
                <a16:creationId xmlns:a16="http://schemas.microsoft.com/office/drawing/2014/main" id="{AC08B3AC-F944-4673-F848-13335D986604}"/>
              </a:ext>
            </a:extLst>
          </p:cNvPr>
          <p:cNvSpPr/>
          <p:nvPr/>
        </p:nvSpPr>
        <p:spPr>
          <a:xfrm>
            <a:off x="762001" y="3325374"/>
            <a:ext cx="3706745" cy="1097280"/>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D0D0D"/>
                </a:solidFill>
                <a:ea typeface="Calibri" panose="020F0502020204030204" pitchFamily="34" charset="0"/>
                <a:cs typeface="Arial" panose="020B0604020202020204" pitchFamily="34" charset="0"/>
              </a:rPr>
              <a:t>B. Tổ chức Hiệp ước </a:t>
            </a:r>
            <a:endParaRPr lang="en-US" sz="2000">
              <a:solidFill>
                <a:srgbClr val="0D0D0D"/>
              </a:solidFill>
              <a:ea typeface="Calibri" panose="020F0502020204030204" pitchFamily="34" charset="0"/>
              <a:cs typeface="Arial" panose="020B0604020202020204" pitchFamily="34" charset="0"/>
            </a:endParaRPr>
          </a:p>
          <a:p>
            <a:pPr algn="ctr">
              <a:lnSpc>
                <a:spcPct val="150000"/>
              </a:lnSpc>
            </a:pPr>
            <a:r>
              <a:rPr lang="vi-VN" sz="2000">
                <a:solidFill>
                  <a:srgbClr val="0D0D0D"/>
                </a:solidFill>
                <a:ea typeface="Calibri" panose="020F0502020204030204" pitchFamily="34" charset="0"/>
                <a:cs typeface="Arial" panose="020B0604020202020204" pitchFamily="34" charset="0"/>
              </a:rPr>
              <a:t>Đông Nam Á (SEATO).</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id="{EF1B86E6-ADB2-E1C6-D2DB-0F7E7E474967}"/>
              </a:ext>
            </a:extLst>
          </p:cNvPr>
          <p:cNvSpPr/>
          <p:nvPr/>
        </p:nvSpPr>
        <p:spPr>
          <a:xfrm>
            <a:off x="4675254" y="2098650"/>
            <a:ext cx="3706745" cy="1097280"/>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C. Tổ chức Hiệp ước Bắc Đại Tây Dương (NATO).</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3" name="Rectangle: Rounded Corners 12">
            <a:extLst>
              <a:ext uri="{FF2B5EF4-FFF2-40B4-BE49-F238E27FC236}">
                <a16:creationId xmlns:a16="http://schemas.microsoft.com/office/drawing/2014/main" id="{EF4F2A60-0728-0E93-4E03-157F76D07951}"/>
              </a:ext>
            </a:extLst>
          </p:cNvPr>
          <p:cNvSpPr/>
          <p:nvPr/>
        </p:nvSpPr>
        <p:spPr>
          <a:xfrm>
            <a:off x="4675254" y="3325374"/>
            <a:ext cx="3706745" cy="1097280"/>
          </a:xfrm>
          <a:prstGeom prst="roundRect">
            <a:avLst>
              <a:gd name="adj" fmla="val 1307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D0D0D"/>
                </a:solidFill>
                <a:ea typeface="Calibri" panose="020F0502020204030204" pitchFamily="34" charset="0"/>
                <a:cs typeface="Arial" panose="020B0604020202020204" pitchFamily="34" charset="0"/>
              </a:rPr>
              <a:t>D. Diễn đàn Kinh tế châu Á – Thái Bình Dương (APEC). </a:t>
            </a:r>
            <a:endParaRPr lang="en-US" sz="2000">
              <a:solidFill>
                <a:srgbClr val="0D0D0D"/>
              </a:solidFill>
              <a:ea typeface="Calibri" panose="020F050202020403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49CC907-DAB2-7B55-65F0-C05EA7CC3EFB}"/>
              </a:ext>
            </a:extLst>
          </p:cNvPr>
          <p:cNvPicPr>
            <a:picLocks noChangeAspect="1"/>
          </p:cNvPicPr>
          <p:nvPr/>
        </p:nvPicPr>
        <p:blipFill>
          <a:blip r:embed="rId4"/>
          <a:srcRect/>
          <a:stretch/>
        </p:blipFill>
        <p:spPr>
          <a:xfrm>
            <a:off x="7330068" y="3392613"/>
            <a:ext cx="1145066" cy="962801"/>
          </a:xfrm>
          <a:prstGeom prst="rect">
            <a:avLst/>
          </a:prstGeom>
        </p:spPr>
      </p:pic>
    </p:spTree>
    <p:extLst>
      <p:ext uri="{BB962C8B-B14F-4D97-AF65-F5344CB8AC3E}">
        <p14:creationId xmlns:p14="http://schemas.microsoft.com/office/powerpoint/2010/main" val="274730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strVal val="4*#ppt_w"/>
                                          </p:val>
                                        </p:tav>
                                        <p:tav tm="100000">
                                          <p:val>
                                            <p:strVal val="#ppt_w"/>
                                          </p:val>
                                        </p:tav>
                                      </p:tavLst>
                                    </p:anim>
                                    <p:anim calcmode="lin" valueType="num">
                                      <p:cBhvr>
                                        <p:cTn id="27" dur="500" fill="hold"/>
                                        <p:tgtEl>
                                          <p:spTgt spid="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1" grpId="0"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950E05-684D-308E-6FFF-1341ACA8AABB}"/>
              </a:ext>
            </a:extLst>
          </p:cNvPr>
          <p:cNvGrpSpPr/>
          <p:nvPr/>
        </p:nvGrpSpPr>
        <p:grpSpPr>
          <a:xfrm>
            <a:off x="369814" y="318275"/>
            <a:ext cx="8404369" cy="783503"/>
            <a:chOff x="484798" y="453186"/>
            <a:chExt cx="8404369" cy="783503"/>
          </a:xfrm>
        </p:grpSpPr>
        <p:sp>
          <p:nvSpPr>
            <p:cNvPr id="4" name="Rectangle: Rounded Corners 3">
              <a:extLst>
                <a:ext uri="{FF2B5EF4-FFF2-40B4-BE49-F238E27FC236}">
                  <a16:creationId xmlns:a16="http://schemas.microsoft.com/office/drawing/2014/main" id="{7C030B62-E51C-21B8-06F9-757281F3DB0D}"/>
                </a:ext>
              </a:extLst>
            </p:cNvPr>
            <p:cNvSpPr/>
            <p:nvPr/>
          </p:nvSpPr>
          <p:spPr>
            <a:xfrm>
              <a:off x="786984" y="453186"/>
              <a:ext cx="8102183" cy="783503"/>
            </a:xfrm>
            <a:prstGeom prst="roundRect">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2000" b="0" i="0" u="none" strike="noStrike" kern="0" cap="none" spc="0" normalizeH="0" baseline="0" noProof="0">
                  <a:ln>
                    <a:noFill/>
                  </a:ln>
                  <a:solidFill>
                    <a:srgbClr val="0D0D0D"/>
                  </a:solidFill>
                  <a:effectLst/>
                  <a:uLnTx/>
                  <a:uFillTx/>
                  <a:latin typeface="Arial" panose="020B0604020202020204" pitchFamily="34" charset="0"/>
                  <a:ea typeface="Times New Roman" panose="02020603050405020304" pitchFamily="18" charset="0"/>
                  <a:cs typeface="+mn-cs"/>
                  <a:sym typeface="Arial"/>
                </a:rPr>
                <a:t>Câu 8. </a:t>
              </a: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Times New Roman" panose="02020603050405020304" pitchFamily="18" charset="0"/>
                  <a:cs typeface="+mn-cs"/>
                  <a:sym typeface="Arial"/>
                </a:rPr>
                <a:t>Đọc đoạn tư liệu sau đây, trong mỗi ý A, B, C, D, </a:t>
              </a:r>
              <a:endParaRPr kumimoji="0" lang="en-US" sz="2000" b="0" i="0" u="none" strike="noStrike" kern="0" cap="none" spc="0" normalizeH="0" baseline="0" noProof="0">
                <a:ln>
                  <a:noFill/>
                </a:ln>
                <a:solidFill>
                  <a:srgbClr val="0D0D0D"/>
                </a:solidFill>
                <a:effectLst/>
                <a:uLnTx/>
                <a:uFillTx/>
                <a:latin typeface="Arial" panose="020B0604020202020204" pitchFamily="34" charset="0"/>
                <a:ea typeface="Times New Roman" panose="02020603050405020304" pitchFamily="18" charset="0"/>
                <a:cs typeface="+mn-cs"/>
                <a:sym typeface="Arial"/>
              </a:endParaRPr>
            </a:p>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Times New Roman" panose="02020603050405020304" pitchFamily="18" charset="0"/>
                  <a:cs typeface="+mn-cs"/>
                  <a:sym typeface="Arial"/>
                </a:rPr>
                <a:t>chọn đúng hoặc sai:</a:t>
              </a:r>
              <a:endParaRPr kumimoji="0" lang="en-US" sz="2000" b="0" i="0" u="none" strike="noStrike" kern="0" cap="none" spc="0" normalizeH="0" baseline="0" noProof="0">
                <a:ln>
                  <a:noFill/>
                </a:ln>
                <a:solidFill>
                  <a:srgbClr val="A44729"/>
                </a:solidFill>
                <a:effectLst/>
                <a:uLnTx/>
                <a:uFillTx/>
                <a:latin typeface="Arial"/>
                <a:ea typeface="Calibri" panose="020F0502020204030204" pitchFamily="34" charset="0"/>
                <a:cs typeface="+mn-cs"/>
                <a:sym typeface="Arial"/>
              </a:endParaRPr>
            </a:p>
          </p:txBody>
        </p:sp>
        <p:pic>
          <p:nvPicPr>
            <p:cNvPr id="3" name="Picture 13">
              <a:extLst>
                <a:ext uri="{FF2B5EF4-FFF2-40B4-BE49-F238E27FC236}">
                  <a16:creationId xmlns:a16="http://schemas.microsoft.com/office/drawing/2014/main" id="{EB44DC58-4096-401B-9BF0-7F20B2D18F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84798" y="453186"/>
              <a:ext cx="482068" cy="757536"/>
            </a:xfrm>
            <a:prstGeom prst="rect">
              <a:avLst/>
            </a:prstGeom>
          </p:spPr>
        </p:pic>
      </p:grpSp>
      <p:sp>
        <p:nvSpPr>
          <p:cNvPr id="7" name="TextBox 6">
            <a:extLst>
              <a:ext uri="{FF2B5EF4-FFF2-40B4-BE49-F238E27FC236}">
                <a16:creationId xmlns:a16="http://schemas.microsoft.com/office/drawing/2014/main" id="{A075923B-9DB7-D7ED-83EC-6F27DAAD38B3}"/>
              </a:ext>
            </a:extLst>
          </p:cNvPr>
          <p:cNvSpPr txBox="1"/>
          <p:nvPr/>
        </p:nvSpPr>
        <p:spPr>
          <a:xfrm>
            <a:off x="602030" y="1165880"/>
            <a:ext cx="8242122" cy="3780522"/>
          </a:xfrm>
          <a:prstGeom prst="rect">
            <a:avLst/>
          </a:prstGeom>
          <a:noFill/>
        </p:spPr>
        <p:txBody>
          <a:bodyPr wrap="square">
            <a:spAutoFit/>
          </a:bodyPr>
          <a:lstStyle/>
          <a:p>
            <a:pPr lvl="0" algn="just">
              <a:lnSpc>
                <a:spcPct val="150000"/>
              </a:lnSpc>
            </a:pPr>
            <a:r>
              <a:rPr lang="vi-VN" sz="1800" i="1">
                <a:latin typeface="Arial" panose="020B0604020202020204" pitchFamily="34" charset="0"/>
                <a:ea typeface="Times New Roman" panose="02020603050405020304" pitchFamily="18" charset="0"/>
              </a:rPr>
              <a:t>“Bài học của thời kì Chiến tranh lạnh đã chứng tỏ phương thức quan hệ quốc tế lấy đối đầu chính trị - quân sự là chủ yếu không còn phù hợp, phải chịu nhiều tổn thất hoặc thất bại như hai nước Xô – Mỹ và một bị thương, một bị mất. Trong khi đó, phương thức lấy hợp tác và cạnh tranh về kinh tế - chính trị lại thu được nhiều tiến bộ, kết quả như các nước Đức, Nhật và NICs. Sự hưng thịnh hay suy vong của một quốc gia quyết định bởi sức mạnh tổng hợp của quốc gia đó, mà chủ yếu là thực lực kinh tế và khoa học – kĩ thuật”.</a:t>
            </a:r>
          </a:p>
          <a:p>
            <a:pPr lvl="0" algn="r">
              <a:lnSpc>
                <a:spcPct val="150000"/>
              </a:lnSpc>
            </a:pPr>
            <a:r>
              <a:rPr lang="vi-VN" sz="1800">
                <a:latin typeface="Arial" panose="020B0604020202020204" pitchFamily="34" charset="0"/>
                <a:ea typeface="Times New Roman" panose="02020603050405020304" pitchFamily="18" charset="0"/>
              </a:rPr>
              <a:t>(Vũ Dương Ninh (Chủ biên), </a:t>
            </a:r>
            <a:r>
              <a:rPr lang="vi-VN" sz="1800" i="1">
                <a:latin typeface="Arial" panose="020B0604020202020204" pitchFamily="34" charset="0"/>
                <a:ea typeface="Times New Roman" panose="02020603050405020304" pitchFamily="18" charset="0"/>
              </a:rPr>
              <a:t>Một số chuyên đề lịch sử thế giới</a:t>
            </a:r>
            <a:r>
              <a:rPr lang="vi-VN" sz="1800">
                <a:latin typeface="Arial" panose="020B0604020202020204" pitchFamily="34" charset="0"/>
                <a:ea typeface="Times New Roman" panose="02020603050405020304" pitchFamily="18" charset="0"/>
              </a:rPr>
              <a:t>, </a:t>
            </a:r>
          </a:p>
          <a:p>
            <a:pPr lvl="0" algn="r">
              <a:lnSpc>
                <a:spcPct val="150000"/>
              </a:lnSpc>
            </a:pPr>
            <a:r>
              <a:rPr lang="vi-VN" sz="1800">
                <a:latin typeface="Arial" panose="020B0604020202020204" pitchFamily="34" charset="0"/>
                <a:ea typeface="Times New Roman" panose="02020603050405020304" pitchFamily="18" charset="0"/>
              </a:rPr>
              <a:t>NXB Đại học Quốc gia Hà Nội, Hà Nội, 2001, tr.401)</a:t>
            </a:r>
          </a:p>
        </p:txBody>
      </p:sp>
    </p:spTree>
    <p:extLst>
      <p:ext uri="{BB962C8B-B14F-4D97-AF65-F5344CB8AC3E}">
        <p14:creationId xmlns:p14="http://schemas.microsoft.com/office/powerpoint/2010/main" val="217296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D96AE46-C2A6-4075-767A-A484CDE54679}"/>
              </a:ext>
            </a:extLst>
          </p:cNvPr>
          <p:cNvSpPr/>
          <p:nvPr/>
        </p:nvSpPr>
        <p:spPr>
          <a:xfrm>
            <a:off x="227647" y="362851"/>
            <a:ext cx="7582853" cy="944380"/>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vi-VN" sz="1800">
                <a:solidFill>
                  <a:srgbClr val="0D0D0D"/>
                </a:solidFill>
                <a:ea typeface="Times New Roman" panose="02020603050405020304" pitchFamily="18" charset="0"/>
              </a:rPr>
              <a:t>A. Xu thế chính trong quan hệ giữa các nước sau Chiến tranh lạnh là hợp tác, đối thoại.</a:t>
            </a:r>
            <a:endParaRPr kumimoji="0" lang="en-US" sz="1800" b="0" i="0" u="none" strike="noStrike" kern="0" cap="none" spc="0" normalizeH="0" baseline="0" noProof="0">
              <a:ln>
                <a:noFill/>
              </a:ln>
              <a:solidFill>
                <a:srgbClr val="A44729"/>
              </a:solidFill>
              <a:effectLst/>
              <a:uLnTx/>
              <a:uFillTx/>
              <a:latin typeface="Arial"/>
              <a:ea typeface="Calibri" panose="020F0502020204030204" pitchFamily="34" charset="0"/>
              <a:sym typeface="Arial"/>
            </a:endParaRPr>
          </a:p>
        </p:txBody>
      </p:sp>
      <p:sp>
        <p:nvSpPr>
          <p:cNvPr id="4" name="Rectangle: Rounded Corners 3">
            <a:extLst>
              <a:ext uri="{FF2B5EF4-FFF2-40B4-BE49-F238E27FC236}">
                <a16:creationId xmlns:a16="http://schemas.microsoft.com/office/drawing/2014/main" id="{513CC033-2B81-C6CC-3631-CFC3DA37A38C}"/>
              </a:ext>
            </a:extLst>
          </p:cNvPr>
          <p:cNvSpPr/>
          <p:nvPr/>
        </p:nvSpPr>
        <p:spPr>
          <a:xfrm>
            <a:off x="227647" y="1415598"/>
            <a:ext cx="7582853" cy="944380"/>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vi-VN" sz="1800">
                <a:solidFill>
                  <a:srgbClr val="0D0D0D"/>
                </a:solidFill>
                <a:ea typeface="Times New Roman" panose="02020603050405020304" pitchFamily="18" charset="0"/>
              </a:rPr>
              <a:t>B. Sức mạnh tổng hợp quốc gia bao gồm hai nhân tố chính là kinh tế và khoa học - kĩ thuật.</a:t>
            </a:r>
            <a:endParaRPr kumimoji="0" lang="en-US" sz="1800" b="0" i="0" u="none" strike="noStrike" kern="0" cap="none" spc="0" normalizeH="0" baseline="0" noProof="0">
              <a:ln>
                <a:noFill/>
              </a:ln>
              <a:solidFill>
                <a:srgbClr val="A44729"/>
              </a:solidFill>
              <a:effectLst/>
              <a:uLnTx/>
              <a:uFillTx/>
              <a:latin typeface="Arial"/>
              <a:ea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61E50C5E-2648-DCCD-B4A6-E480E3B44B27}"/>
              </a:ext>
            </a:extLst>
          </p:cNvPr>
          <p:cNvSpPr/>
          <p:nvPr/>
        </p:nvSpPr>
        <p:spPr>
          <a:xfrm>
            <a:off x="227647" y="2468345"/>
            <a:ext cx="7582853" cy="1347240"/>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vi-VN" sz="1800">
                <a:solidFill>
                  <a:srgbClr val="0D0D0D"/>
                </a:solidFill>
                <a:ea typeface="Times New Roman" panose="02020603050405020304" pitchFamily="18" charset="0"/>
              </a:rPr>
              <a:t>C. Một trong những nguyên nhân dẫn đến sự sụp đổ của Liên Xô và sự suy yếu của Mỹ trong thời kì Chiến tranh lạnh là do việc chạy đua vũ trang, đối đầu về chính trị - quân sự kéo dài giữa hai cường quốc.</a:t>
            </a:r>
            <a:endParaRPr kumimoji="0" lang="en-US" sz="1800" b="0" i="0" u="none" strike="noStrike" kern="0" cap="none" spc="0" normalizeH="0" baseline="0" noProof="0">
              <a:ln>
                <a:noFill/>
              </a:ln>
              <a:solidFill>
                <a:srgbClr val="A44729"/>
              </a:solidFill>
              <a:effectLst/>
              <a:uLnTx/>
              <a:uFillTx/>
              <a:latin typeface="Arial"/>
              <a:ea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id="{8403BAD2-EA55-B137-6B31-EB09408441BF}"/>
              </a:ext>
            </a:extLst>
          </p:cNvPr>
          <p:cNvSpPr/>
          <p:nvPr/>
        </p:nvSpPr>
        <p:spPr>
          <a:xfrm>
            <a:off x="227646" y="3926501"/>
            <a:ext cx="7582853" cy="941832"/>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vi-VN" sz="1800">
                <a:solidFill>
                  <a:srgbClr val="0D0D0D"/>
                </a:solidFill>
                <a:ea typeface="Times New Roman" panose="02020603050405020304" pitchFamily="18" charset="0"/>
              </a:rPr>
              <a:t>D. Sự vươn lên của Đức, Nhật và NICs (các nước công nghiệp mới) đã tác động đến xu thế đa cực trong quan hệ quốc tế sau Chiến tranh lạnh. </a:t>
            </a:r>
            <a:endParaRPr kumimoji="0" lang="en-US" sz="1800" b="0" i="0" u="none" strike="noStrike" kern="0" cap="none" spc="0" normalizeH="0" baseline="0" noProof="0">
              <a:ln>
                <a:noFill/>
              </a:ln>
              <a:solidFill>
                <a:srgbClr val="A44729"/>
              </a:solidFill>
              <a:effectLst/>
              <a:uLnTx/>
              <a:uFillTx/>
              <a:latin typeface="Arial"/>
              <a:ea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9FB34E4C-78A2-CF01-E5B2-5CFD4D1C1DFB}"/>
              </a:ext>
            </a:extLst>
          </p:cNvPr>
          <p:cNvSpPr/>
          <p:nvPr/>
        </p:nvSpPr>
        <p:spPr>
          <a:xfrm>
            <a:off x="8010525" y="356294"/>
            <a:ext cx="893128" cy="944380"/>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defRPr/>
            </a:pPr>
            <a:r>
              <a:rPr lang="en-US" sz="7200">
                <a:solidFill>
                  <a:srgbClr val="00B050"/>
                </a:solidFill>
                <a:ea typeface="Calibri" panose="020F0502020204030204" pitchFamily="34" charset="0"/>
                <a:sym typeface="Wingdings" panose="05000000000000000000" pitchFamily="2" charset="2"/>
              </a:rPr>
              <a:t></a:t>
            </a:r>
            <a:endParaRPr lang="en-US" sz="7200">
              <a:solidFill>
                <a:srgbClr val="00B050"/>
              </a:solidFill>
              <a:ea typeface="Calibri" panose="020F0502020204030204" pitchFamily="34" charset="0"/>
            </a:endParaRPr>
          </a:p>
        </p:txBody>
      </p:sp>
      <p:sp>
        <p:nvSpPr>
          <p:cNvPr id="8" name="Rectangle: Rounded Corners 7">
            <a:extLst>
              <a:ext uri="{FF2B5EF4-FFF2-40B4-BE49-F238E27FC236}">
                <a16:creationId xmlns:a16="http://schemas.microsoft.com/office/drawing/2014/main" id="{F72C5D8C-AAC4-D2D0-95A1-89F32DD9921B}"/>
              </a:ext>
            </a:extLst>
          </p:cNvPr>
          <p:cNvSpPr/>
          <p:nvPr/>
        </p:nvSpPr>
        <p:spPr>
          <a:xfrm>
            <a:off x="8010525" y="1404982"/>
            <a:ext cx="893128" cy="944380"/>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7200" b="0" i="0" u="none" strike="noStrike" kern="0" cap="none" spc="0" normalizeH="0" baseline="0" noProof="0">
                <a:ln>
                  <a:noFill/>
                </a:ln>
                <a:solidFill>
                  <a:srgbClr val="FF0000"/>
                </a:solidFill>
                <a:effectLst/>
                <a:uLnTx/>
                <a:uFillTx/>
                <a:latin typeface="Arial"/>
                <a:ea typeface="Calibri" panose="020F0502020204030204" pitchFamily="34" charset="0"/>
                <a:cs typeface="+mn-cs"/>
                <a:sym typeface="Wingdings" panose="05000000000000000000" pitchFamily="2" charset="2"/>
              </a:rPr>
              <a:t></a:t>
            </a:r>
            <a:endParaRPr kumimoji="0" lang="en-US" sz="7200" b="0" i="0" u="none" strike="noStrike" kern="0" cap="none" spc="0" normalizeH="0" baseline="0" noProof="0">
              <a:ln>
                <a:noFill/>
              </a:ln>
              <a:solidFill>
                <a:srgbClr val="FF0000"/>
              </a:solidFill>
              <a:effectLst/>
              <a:uLnTx/>
              <a:uFillTx/>
              <a:latin typeface="Arial"/>
              <a:ea typeface="Calibri" panose="020F0502020204030204" pitchFamily="34" charset="0"/>
              <a:cs typeface="+mn-cs"/>
              <a:sym typeface="Arial"/>
            </a:endParaRPr>
          </a:p>
        </p:txBody>
      </p:sp>
      <p:sp>
        <p:nvSpPr>
          <p:cNvPr id="9" name="Rectangle: Rounded Corners 8">
            <a:extLst>
              <a:ext uri="{FF2B5EF4-FFF2-40B4-BE49-F238E27FC236}">
                <a16:creationId xmlns:a16="http://schemas.microsoft.com/office/drawing/2014/main" id="{95215160-04B1-2941-9040-2D7471F5CB58}"/>
              </a:ext>
            </a:extLst>
          </p:cNvPr>
          <p:cNvSpPr/>
          <p:nvPr/>
        </p:nvSpPr>
        <p:spPr>
          <a:xfrm>
            <a:off x="8010525" y="2472405"/>
            <a:ext cx="893128" cy="1343180"/>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7200" b="0" i="0" u="none" strike="noStrike" kern="0" cap="none" spc="0" normalizeH="0" baseline="0" noProof="0">
                <a:ln>
                  <a:noFill/>
                </a:ln>
                <a:solidFill>
                  <a:srgbClr val="00B050"/>
                </a:solidFill>
                <a:effectLst/>
                <a:uLnTx/>
                <a:uFillTx/>
                <a:latin typeface="Arial"/>
                <a:ea typeface="Calibri" panose="020F0502020204030204" pitchFamily="34" charset="0"/>
                <a:cs typeface="+mn-cs"/>
                <a:sym typeface="Wingdings" panose="05000000000000000000" pitchFamily="2" charset="2"/>
              </a:rPr>
              <a:t></a:t>
            </a:r>
            <a:endParaRPr kumimoji="0" lang="en-US" sz="7200" b="0" i="0" u="none" strike="noStrike" kern="0" cap="none" spc="0" normalizeH="0" baseline="0" noProof="0">
              <a:ln>
                <a:noFill/>
              </a:ln>
              <a:solidFill>
                <a:srgbClr val="00B050"/>
              </a:solidFill>
              <a:effectLst/>
              <a:uLnTx/>
              <a:uFillTx/>
              <a:latin typeface="Arial"/>
              <a:ea typeface="Calibri" panose="020F0502020204030204" pitchFamily="34" charset="0"/>
              <a:cs typeface="+mn-cs"/>
              <a:sym typeface="Arial"/>
            </a:endParaRPr>
          </a:p>
        </p:txBody>
      </p:sp>
      <p:sp>
        <p:nvSpPr>
          <p:cNvPr id="10" name="Rectangle: Rounded Corners 9">
            <a:extLst>
              <a:ext uri="{FF2B5EF4-FFF2-40B4-BE49-F238E27FC236}">
                <a16:creationId xmlns:a16="http://schemas.microsoft.com/office/drawing/2014/main" id="{1FF20532-5502-3231-AA88-EAC1F6AB28C2}"/>
              </a:ext>
            </a:extLst>
          </p:cNvPr>
          <p:cNvSpPr/>
          <p:nvPr/>
        </p:nvSpPr>
        <p:spPr>
          <a:xfrm>
            <a:off x="8010525" y="3923953"/>
            <a:ext cx="893128" cy="944380"/>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7200" b="0" i="0" u="none" strike="noStrike" kern="0" cap="none" spc="0" normalizeH="0" baseline="0" noProof="0">
                <a:ln>
                  <a:noFill/>
                </a:ln>
                <a:solidFill>
                  <a:srgbClr val="00B050"/>
                </a:solidFill>
                <a:effectLst/>
                <a:uLnTx/>
                <a:uFillTx/>
                <a:latin typeface="Arial"/>
                <a:ea typeface="Calibri" panose="020F0502020204030204" pitchFamily="34" charset="0"/>
                <a:cs typeface="+mn-cs"/>
                <a:sym typeface="Wingdings" panose="05000000000000000000" pitchFamily="2" charset="2"/>
              </a:rPr>
              <a:t></a:t>
            </a:r>
            <a:endParaRPr kumimoji="0" lang="en-US" sz="7200" b="0" i="0" u="none" strike="noStrike" kern="0" cap="none" spc="0" normalizeH="0" baseline="0" noProof="0">
              <a:ln>
                <a:noFill/>
              </a:ln>
              <a:solidFill>
                <a:srgbClr val="00B050"/>
              </a:solidFill>
              <a:effectLst/>
              <a:uLnTx/>
              <a:uFillTx/>
              <a:latin typeface="Arial"/>
              <a:ea typeface="Calibri" panose="020F0502020204030204" pitchFamily="34" charset="0"/>
              <a:cs typeface="+mn-cs"/>
              <a:sym typeface="Arial"/>
            </a:endParaRPr>
          </a:p>
        </p:txBody>
      </p:sp>
    </p:spTree>
    <p:extLst>
      <p:ext uri="{BB962C8B-B14F-4D97-AF65-F5344CB8AC3E}">
        <p14:creationId xmlns:p14="http://schemas.microsoft.com/office/powerpoint/2010/main" val="271245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Right)">
                                      <p:cBhvr>
                                        <p:cTn id="10" dur="500"/>
                                        <p:tgtEl>
                                          <p:spTgt spid="4"/>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Right)">
                                      <p:cBhvr>
                                        <p:cTn id="13" dur="500"/>
                                        <p:tgtEl>
                                          <p:spTgt spid="5"/>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4*#ppt_w"/>
                                          </p:val>
                                        </p:tav>
                                        <p:tav tm="100000">
                                          <p:val>
                                            <p:strVal val="#ppt_w"/>
                                          </p:val>
                                        </p:tav>
                                      </p:tavLst>
                                    </p:anim>
                                    <p:anim calcmode="lin" valueType="num">
                                      <p:cBhvr>
                                        <p:cTn id="22"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strVal val="4*#ppt_w"/>
                                          </p:val>
                                        </p:tav>
                                        <p:tav tm="100000">
                                          <p:val>
                                            <p:strVal val="#ppt_w"/>
                                          </p:val>
                                        </p:tav>
                                      </p:tavLst>
                                    </p:anim>
                                    <p:anim calcmode="lin" valueType="num">
                                      <p:cBhvr>
                                        <p:cTn id="28"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strVal val="4*#ppt_w"/>
                                          </p:val>
                                        </p:tav>
                                        <p:tav tm="100000">
                                          <p:val>
                                            <p:strVal val="#ppt_w"/>
                                          </p:val>
                                        </p:tav>
                                      </p:tavLst>
                                    </p:anim>
                                    <p:anim calcmode="lin" valueType="num">
                                      <p:cBhvr>
                                        <p:cTn id="34" dur="50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strVal val="4*#ppt_w"/>
                                          </p:val>
                                        </p:tav>
                                        <p:tav tm="100000">
                                          <p:val>
                                            <p:strVal val="#ppt_w"/>
                                          </p:val>
                                        </p:tav>
                                      </p:tavLst>
                                    </p:anim>
                                    <p:anim calcmode="lin" valueType="num">
                                      <p:cBhvr>
                                        <p:cTn id="40" dur="5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568"/>
        <p:cNvGrpSpPr/>
        <p:nvPr/>
      </p:nvGrpSpPr>
      <p:grpSpPr>
        <a:xfrm>
          <a:off x="0" y="0"/>
          <a:ext cx="0" cy="0"/>
          <a:chOff x="0" y="0"/>
          <a:chExt cx="0" cy="0"/>
        </a:xfrm>
      </p:grpSpPr>
      <p:grpSp>
        <p:nvGrpSpPr>
          <p:cNvPr id="4" name="Group 3">
            <a:extLst>
              <a:ext uri="{FF2B5EF4-FFF2-40B4-BE49-F238E27FC236}">
                <a16:creationId xmlns:a16="http://schemas.microsoft.com/office/drawing/2014/main" id="{5CC620F0-DEB1-213B-D730-D0F9B38C92DA}"/>
              </a:ext>
            </a:extLst>
          </p:cNvPr>
          <p:cNvGrpSpPr/>
          <p:nvPr/>
        </p:nvGrpSpPr>
        <p:grpSpPr>
          <a:xfrm>
            <a:off x="770136" y="1068614"/>
            <a:ext cx="3869597" cy="3006272"/>
            <a:chOff x="770136" y="1219722"/>
            <a:chExt cx="3869597" cy="3006272"/>
          </a:xfrm>
        </p:grpSpPr>
        <p:sp>
          <p:nvSpPr>
            <p:cNvPr id="5" name="TextBox 4">
              <a:extLst>
                <a:ext uri="{FF2B5EF4-FFF2-40B4-BE49-F238E27FC236}">
                  <a16:creationId xmlns:a16="http://schemas.microsoft.com/office/drawing/2014/main" id="{A5F9D17E-5EFC-0B64-76DA-E9DC97FEF7B3}"/>
                </a:ext>
              </a:extLst>
            </p:cNvPr>
            <p:cNvSpPr txBox="1"/>
            <p:nvPr/>
          </p:nvSpPr>
          <p:spPr>
            <a:xfrm>
              <a:off x="770136" y="1986150"/>
              <a:ext cx="3869597" cy="2239844"/>
            </a:xfrm>
            <a:prstGeom prst="rect">
              <a:avLst/>
            </a:prstGeom>
            <a:noFill/>
          </p:spPr>
          <p:txBody>
            <a:bodyPr wrap="square">
              <a:spAutoFit/>
            </a:bodyPr>
            <a:lstStyle/>
            <a:p>
              <a:pPr lvl="0" algn="just">
                <a:lnSpc>
                  <a:spcPct val="150000"/>
                </a:lnSpc>
                <a:spcAft>
                  <a:spcPts val="1000"/>
                </a:spcAft>
                <a:defRPr/>
              </a:pPr>
              <a:r>
                <a:rPr kumimoji="0" lang="en-US" sz="2400" b="1" i="1"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Nhiệm</a:t>
              </a:r>
              <a:r>
                <a:rPr kumimoji="0" lang="en-US" sz="2400" b="1" i="1" u="none" strike="noStrike" kern="0" cap="none" spc="0" normalizeH="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vụ</a:t>
              </a:r>
              <a:r>
                <a:rPr kumimoji="0" lang="en-US" sz="2400" b="1" i="1"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400">
                  <a:latin typeface="Arial" panose="020B0604020202020204" pitchFamily="34" charset="0"/>
                  <a:ea typeface="Times New Roman" panose="02020603050405020304" pitchFamily="18" charset="0"/>
                  <a:cs typeface="Arial" panose="020B0604020202020204" pitchFamily="34" charset="0"/>
                </a:rPr>
                <a:t>Nêu xu thế chính của thế giới sau Chiến tranh lạnh và sự tác động đối với Việt Nam. </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41D69036-E6DA-0402-15C9-AD3E98E8E50C}"/>
                </a:ext>
              </a:extLst>
            </p:cNvPr>
            <p:cNvSpPr/>
            <p:nvPr/>
          </p:nvSpPr>
          <p:spPr>
            <a:xfrm>
              <a:off x="1119770" y="1219722"/>
              <a:ext cx="3170328" cy="676811"/>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chemeClr val="tx1"/>
                  </a:solidFill>
                  <a:effectLst/>
                  <a:uLnTx/>
                  <a:uFillTx/>
                  <a:latin typeface="Arial"/>
                  <a:cs typeface="Arial"/>
                  <a:sym typeface="Arial"/>
                </a:rPr>
                <a:t>LUYỆN TẬP</a:t>
              </a:r>
              <a:endParaRPr kumimoji="0" lang="en-US" sz="3600" b="0" i="0" u="none" strike="noStrike" kern="0" cap="none" spc="0" normalizeH="0" baseline="0" noProof="0">
                <a:ln>
                  <a:noFill/>
                </a:ln>
                <a:solidFill>
                  <a:schemeClr val="tx1"/>
                </a:solidFill>
                <a:effectLst/>
                <a:uLnTx/>
                <a:uFillTx/>
                <a:latin typeface="Arial"/>
                <a:cs typeface="Arial"/>
                <a:sym typeface="Arial"/>
              </a:endParaRPr>
            </a:p>
          </p:txBody>
        </p:sp>
      </p:grpSp>
      <p:pic>
        <p:nvPicPr>
          <p:cNvPr id="8" name="Picture 7" descr="Taj Mahal with a red dome and birds flying in the sky&#10;&#10;Description automatically generated">
            <a:extLst>
              <a:ext uri="{FF2B5EF4-FFF2-40B4-BE49-F238E27FC236}">
                <a16:creationId xmlns:a16="http://schemas.microsoft.com/office/drawing/2014/main" id="{BD516A25-6A72-EBBB-EF96-F3BE35927F7F}"/>
              </a:ext>
            </a:extLst>
          </p:cNvPr>
          <p:cNvPicPr>
            <a:picLocks noChangeAspect="1"/>
          </p:cNvPicPr>
          <p:nvPr/>
        </p:nvPicPr>
        <p:blipFill>
          <a:blip r:embed="rId3"/>
          <a:stretch>
            <a:fillRect/>
          </a:stretch>
        </p:blipFill>
        <p:spPr>
          <a:xfrm>
            <a:off x="5405215" y="0"/>
            <a:ext cx="3738785"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Diagonal Corners Rounded 19">
            <a:extLst>
              <a:ext uri="{FF2B5EF4-FFF2-40B4-BE49-F238E27FC236}">
                <a16:creationId xmlns:a16="http://schemas.microsoft.com/office/drawing/2014/main" id="{AFBDB9C5-94D5-A0F2-385B-23738BE766F0}"/>
              </a:ext>
            </a:extLst>
          </p:cNvPr>
          <p:cNvSpPr/>
          <p:nvPr/>
        </p:nvSpPr>
        <p:spPr>
          <a:xfrm>
            <a:off x="388574" y="313558"/>
            <a:ext cx="8366852" cy="4516383"/>
          </a:xfrm>
          <a:prstGeom prst="round2DiagRect">
            <a:avLst>
              <a:gd name="adj1" fmla="val 5642"/>
              <a:gd name="adj2" fmla="val 0"/>
            </a:avLst>
          </a:prstGeom>
          <a:solidFill>
            <a:srgbClr val="DCE9F8"/>
          </a:solidFill>
          <a:ln w="1905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pPr>
            <a:r>
              <a:rPr lang="en-US" sz="2000" b="1" kern="1200">
                <a:solidFill>
                  <a:srgbClr val="ED2939"/>
                </a:solidFill>
                <a:latin typeface="Times New Roman" panose="02020603050405020304" pitchFamily="18" charset="0"/>
                <a:cs typeface="Times New Roman" panose="02020603050405020304" pitchFamily="18" charset="0"/>
              </a:rPr>
              <a:t>TƯ LIỆU. </a:t>
            </a:r>
            <a:r>
              <a:rPr lang="vi-VN" sz="2000" kern="1200">
                <a:solidFill>
                  <a:prstClr val="black"/>
                </a:solidFill>
                <a:latin typeface="Times New Roman" panose="02020603050405020304" pitchFamily="18" charset="0"/>
                <a:cs typeface="Times New Roman" panose="02020603050405020304" pitchFamily="18" charset="0"/>
              </a:rPr>
              <a:t>“Bài học của thời kì Chiến tranh lạnh đã chứng tỏ phương thức quan hệ quốc tế lấy đối đầu chính trị - quân sự là chủ yếu không còn phù hợp, phải chịu nhiều tổn thất hoặc thất bại như hai nước Xô – Mỹ và một bị thương, một bị mất. Trong khi đó, phương thức lấy hợp tác và cạnh tranh về kinh tế - chính trị là chính lại thu được nhiều tiến bộ, kết quả như các nước Đức, Nhật và NICs. Sự hưng thịnh hay suy vong của một quốc gia quyết định bởi sức mạnh tổng hợp của quốc gia đó, mà chủ yếu là thực lực kinh tế và khoa học – kĩ thuật”. </a:t>
            </a:r>
          </a:p>
          <a:p>
            <a:pPr algn="r" defTabSz="457200">
              <a:lnSpc>
                <a:spcPct val="150000"/>
              </a:lnSpc>
              <a:buClrTx/>
            </a:pPr>
            <a:r>
              <a:rPr lang="vi-VN" sz="1600" kern="1200">
                <a:solidFill>
                  <a:prstClr val="black"/>
                </a:solidFill>
                <a:latin typeface="Times New Roman" panose="02020603050405020304" pitchFamily="18" charset="0"/>
                <a:cs typeface="Times New Roman" panose="02020603050405020304" pitchFamily="18" charset="0"/>
              </a:rPr>
              <a:t>(Vũ Dương Ninh (Chủ biên), Một số chuyên đề lịch sử thế giới, </a:t>
            </a:r>
            <a:endParaRPr lang="en-US" sz="1600" kern="1200">
              <a:solidFill>
                <a:prstClr val="black"/>
              </a:solidFill>
              <a:latin typeface="Times New Roman" panose="02020603050405020304" pitchFamily="18" charset="0"/>
              <a:cs typeface="Times New Roman" panose="02020603050405020304" pitchFamily="18" charset="0"/>
            </a:endParaRPr>
          </a:p>
          <a:p>
            <a:pPr algn="r" defTabSz="457200">
              <a:lnSpc>
                <a:spcPct val="150000"/>
              </a:lnSpc>
              <a:buClrTx/>
            </a:pPr>
            <a:r>
              <a:rPr lang="vi-VN" sz="1600" kern="1200">
                <a:solidFill>
                  <a:prstClr val="black"/>
                </a:solidFill>
                <a:latin typeface="Times New Roman" panose="02020603050405020304" pitchFamily="18" charset="0"/>
                <a:cs typeface="Times New Roman" panose="02020603050405020304" pitchFamily="18" charset="0"/>
              </a:rPr>
              <a:t>NXB Đại học Quốc gia Hà Nội, Hà Nội, 2001, tr.401)</a:t>
            </a:r>
          </a:p>
        </p:txBody>
      </p:sp>
    </p:spTree>
    <p:extLst>
      <p:ext uri="{BB962C8B-B14F-4D97-AF65-F5344CB8AC3E}">
        <p14:creationId xmlns:p14="http://schemas.microsoft.com/office/powerpoint/2010/main" val="59953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597"/>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4DDC547-3177-17B2-F3C2-05152E5A661A}"/>
              </a:ext>
            </a:extLst>
          </p:cNvPr>
          <p:cNvGraphicFramePr>
            <a:graphicFrameLocks noGrp="1"/>
          </p:cNvGraphicFramePr>
          <p:nvPr>
            <p:extLst>
              <p:ext uri="{D42A27DB-BD31-4B8C-83A1-F6EECF244321}">
                <p14:modId xmlns:p14="http://schemas.microsoft.com/office/powerpoint/2010/main" val="189335813"/>
              </p:ext>
            </p:extLst>
          </p:nvPr>
        </p:nvGraphicFramePr>
        <p:xfrm>
          <a:off x="0" y="1"/>
          <a:ext cx="9144000" cy="5143498"/>
        </p:xfrm>
        <a:graphic>
          <a:graphicData uri="http://schemas.openxmlformats.org/drawingml/2006/table">
            <a:tbl>
              <a:tblPr bandRow="1">
                <a:tableStyleId>{F73ED48B-0E75-42BB-A256-3D053991F228}</a:tableStyleId>
              </a:tblPr>
              <a:tblGrid>
                <a:gridCol w="2675467">
                  <a:extLst>
                    <a:ext uri="{9D8B030D-6E8A-4147-A177-3AD203B41FA5}">
                      <a16:colId xmlns:a16="http://schemas.microsoft.com/office/drawing/2014/main" val="1365182165"/>
                    </a:ext>
                  </a:extLst>
                </a:gridCol>
                <a:gridCol w="6468533">
                  <a:extLst>
                    <a:ext uri="{9D8B030D-6E8A-4147-A177-3AD203B41FA5}">
                      <a16:colId xmlns:a16="http://schemas.microsoft.com/office/drawing/2014/main" val="670413849"/>
                    </a:ext>
                  </a:extLst>
                </a:gridCol>
              </a:tblGrid>
              <a:tr h="368294">
                <a:tc gridSpan="2">
                  <a:txBody>
                    <a:bodyPr/>
                    <a:lstStyle/>
                    <a:p>
                      <a:pPr algn="ctr">
                        <a:lnSpc>
                          <a:spcPct val="150000"/>
                        </a:lnSpc>
                        <a:spcBef>
                          <a:spcPts val="0"/>
                        </a:spcBef>
                        <a:spcAft>
                          <a:spcPts val="0"/>
                        </a:spcAft>
                      </a:pPr>
                      <a:r>
                        <a:rPr lang="vi-VN" sz="1800" b="1">
                          <a:effectLst/>
                        </a:rPr>
                        <a:t>XU THẾ PHÁT TRIỂN CHÍNH CỦA THẾ GIỚI SAU CHIẾN TRANH LẠNH</a:t>
                      </a:r>
                      <a:endParaRPr lang="en-US" sz="1800" b="1">
                        <a:effectLst/>
                        <a:latin typeface="Calibri" panose="020F0502020204030204" pitchFamily="34" charset="0"/>
                        <a:ea typeface="Calibri" panose="020F0502020204030204" pitchFamily="34" charset="0"/>
                      </a:endParaRPr>
                    </a:p>
                  </a:txBody>
                  <a:tcPr marL="48972" marR="48972"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solidFill>
                  </a:tcPr>
                </a:tc>
                <a:tc hMerge="1">
                  <a:txBody>
                    <a:bodyPr/>
                    <a:lstStyle/>
                    <a:p>
                      <a:endParaRPr lang="en-US"/>
                    </a:p>
                  </a:txBody>
                  <a:tcPr/>
                </a:tc>
                <a:extLst>
                  <a:ext uri="{0D108BD9-81ED-4DB2-BD59-A6C34878D82A}">
                    <a16:rowId xmlns:a16="http://schemas.microsoft.com/office/drawing/2014/main" val="1983746707"/>
                  </a:ext>
                </a:extLst>
              </a:tr>
              <a:tr h="1606555">
                <a:tc>
                  <a:txBody>
                    <a:bodyPr/>
                    <a:lstStyle/>
                    <a:p>
                      <a:pPr algn="just">
                        <a:lnSpc>
                          <a:spcPct val="150000"/>
                        </a:lnSpc>
                        <a:spcBef>
                          <a:spcPts val="0"/>
                        </a:spcBef>
                        <a:spcAft>
                          <a:spcPts val="0"/>
                        </a:spcAft>
                      </a:pPr>
                      <a:r>
                        <a:rPr lang="vi-VN" sz="1800">
                          <a:effectLst/>
                        </a:rPr>
                        <a:t>Xu thế đa cực (thể hiện rõ </a:t>
                      </a:r>
                      <a:r>
                        <a:rPr lang="en-US" sz="1800">
                          <a:effectLst/>
                        </a:rPr>
                        <a:t>ở </a:t>
                      </a:r>
                      <a:r>
                        <a:rPr lang="vi-VN" sz="1800">
                          <a:effectLst/>
                        </a:rPr>
                        <a:t>đầu </a:t>
                      </a:r>
                      <a:r>
                        <a:rPr lang="en-US" sz="1800">
                          <a:effectLst/>
                        </a:rPr>
                        <a:t>TK</a:t>
                      </a:r>
                      <a:r>
                        <a:rPr lang="vi-VN" sz="1800">
                          <a:effectLst/>
                        </a:rPr>
                        <a:t> XXI)</a:t>
                      </a:r>
                      <a:endParaRPr lang="en-US" sz="1800">
                        <a:effectLst/>
                        <a:latin typeface="Calibri" panose="020F0502020204030204" pitchFamily="34" charset="0"/>
                        <a:ea typeface="Calibri" panose="020F0502020204030204" pitchFamily="34" charset="0"/>
                      </a:endParaRPr>
                    </a:p>
                  </a:txBody>
                  <a:tcPr marL="48972" marR="4897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solidFill>
                  </a:tcPr>
                </a:tc>
                <a:tc>
                  <a:txBody>
                    <a:bodyPr/>
                    <a:lstStyle/>
                    <a:p>
                      <a:pPr algn="just">
                        <a:lnSpc>
                          <a:spcPct val="150000"/>
                        </a:lnSpc>
                        <a:spcBef>
                          <a:spcPts val="0"/>
                        </a:spcBef>
                        <a:spcAft>
                          <a:spcPts val="0"/>
                        </a:spcAft>
                      </a:pPr>
                      <a:r>
                        <a:rPr lang="vi-VN" sz="1800">
                          <a:effectLst/>
                        </a:rPr>
                        <a:t>- Chỉ một trật tự thế giới có sự tham gia của các quốc gia, các trung tâm khác nhau. </a:t>
                      </a:r>
                      <a:endParaRPr lang="en-US" sz="1800">
                        <a:effectLst/>
                      </a:endParaRPr>
                    </a:p>
                    <a:p>
                      <a:pPr algn="just">
                        <a:lnSpc>
                          <a:spcPct val="150000"/>
                        </a:lnSpc>
                        <a:spcBef>
                          <a:spcPts val="0"/>
                        </a:spcBef>
                        <a:spcAft>
                          <a:spcPts val="0"/>
                        </a:spcAft>
                      </a:pPr>
                      <a:r>
                        <a:rPr lang="vi-VN" sz="1800">
                          <a:effectLst/>
                        </a:rPr>
                        <a:t>- Không một quốc gia nào có quyền lực áp đảo đối với các quốc gia khác, cũng như chi phối sự phát triển của thế giới.</a:t>
                      </a:r>
                      <a:endParaRPr lang="en-US" sz="1800">
                        <a:effectLst/>
                        <a:latin typeface="Calibri" panose="020F0502020204030204" pitchFamily="34" charset="0"/>
                        <a:ea typeface="Calibri" panose="020F0502020204030204" pitchFamily="34" charset="0"/>
                      </a:endParaRPr>
                    </a:p>
                  </a:txBody>
                  <a:tcPr marL="48972" marR="48972"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3150955750"/>
                  </a:ext>
                </a:extLst>
              </a:tr>
              <a:tr h="781047">
                <a:tc>
                  <a:txBody>
                    <a:bodyPr/>
                    <a:lstStyle/>
                    <a:p>
                      <a:pPr algn="just">
                        <a:lnSpc>
                          <a:spcPct val="150000"/>
                        </a:lnSpc>
                        <a:spcBef>
                          <a:spcPts val="0"/>
                        </a:spcBef>
                        <a:spcAft>
                          <a:spcPts val="0"/>
                        </a:spcAft>
                      </a:pPr>
                      <a:r>
                        <a:rPr lang="vi-VN" sz="1800">
                          <a:effectLst/>
                        </a:rPr>
                        <a:t>Xu thế lấy phát triển kinh tế làm trung tâm</a:t>
                      </a:r>
                      <a:endParaRPr lang="en-US" sz="1800">
                        <a:effectLst/>
                        <a:latin typeface="Calibri" panose="020F0502020204030204" pitchFamily="34" charset="0"/>
                        <a:ea typeface="Calibri" panose="020F0502020204030204" pitchFamily="34" charset="0"/>
                      </a:endParaRPr>
                    </a:p>
                  </a:txBody>
                  <a:tcPr marL="48972" marR="4897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solidFill>
                  </a:tcPr>
                </a:tc>
                <a:tc>
                  <a:txBody>
                    <a:bodyPr/>
                    <a:lstStyle/>
                    <a:p>
                      <a:pPr algn="just">
                        <a:lnSpc>
                          <a:spcPct val="150000"/>
                        </a:lnSpc>
                        <a:spcBef>
                          <a:spcPts val="0"/>
                        </a:spcBef>
                        <a:spcAft>
                          <a:spcPts val="0"/>
                        </a:spcAft>
                      </a:pPr>
                      <a:r>
                        <a:rPr lang="vi-VN" sz="1800">
                          <a:effectLst/>
                        </a:rPr>
                        <a:t>Kinh tế trở thành nhân tố quyết định sức mạnh tổng hợp của từng quốc gia, đóng vai trò trung tâm trong quan hệ quốc tế.</a:t>
                      </a:r>
                      <a:endParaRPr lang="en-US" sz="1800">
                        <a:effectLst/>
                        <a:latin typeface="Calibri" panose="020F0502020204030204" pitchFamily="34" charset="0"/>
                        <a:ea typeface="Calibri" panose="020F0502020204030204" pitchFamily="34" charset="0"/>
                      </a:endParaRPr>
                    </a:p>
                  </a:txBody>
                  <a:tcPr marL="48972" marR="48972"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758071087"/>
                  </a:ext>
                </a:extLst>
              </a:tr>
              <a:tr h="1193801">
                <a:tc>
                  <a:txBody>
                    <a:bodyPr/>
                    <a:lstStyle/>
                    <a:p>
                      <a:pPr algn="just">
                        <a:lnSpc>
                          <a:spcPct val="150000"/>
                        </a:lnSpc>
                        <a:spcBef>
                          <a:spcPts val="0"/>
                        </a:spcBef>
                        <a:spcAft>
                          <a:spcPts val="0"/>
                        </a:spcAft>
                      </a:pPr>
                      <a:r>
                        <a:rPr lang="vi-VN" sz="1800">
                          <a:effectLst/>
                        </a:rPr>
                        <a:t>Xu thế đối thoại, hợp tác trong quan hệ quốc tế</a:t>
                      </a:r>
                      <a:endParaRPr lang="en-US" sz="1800">
                        <a:effectLst/>
                        <a:latin typeface="Calibri" panose="020F0502020204030204" pitchFamily="34" charset="0"/>
                        <a:ea typeface="Calibri" panose="020F0502020204030204" pitchFamily="34" charset="0"/>
                      </a:endParaRPr>
                    </a:p>
                  </a:txBody>
                  <a:tcPr marL="48972" marR="4897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solidFill>
                  </a:tcPr>
                </a:tc>
                <a:tc>
                  <a:txBody>
                    <a:bodyPr/>
                    <a:lstStyle/>
                    <a:p>
                      <a:pPr algn="just">
                        <a:lnSpc>
                          <a:spcPct val="150000"/>
                        </a:lnSpc>
                        <a:spcBef>
                          <a:spcPts val="0"/>
                        </a:spcBef>
                        <a:spcAft>
                          <a:spcPts val="0"/>
                        </a:spcAft>
                      </a:pPr>
                      <a:r>
                        <a:rPr lang="vi-VN" sz="1800">
                          <a:effectLst/>
                        </a:rPr>
                        <a:t>Quan hệ giữa các nước được điều chỉnh theo hướng tăng cường đối thoại, giải quyết bất đồng và mâu thuẫn bằng thương lượng, hòa bình, hợp tác cùng có lợi. </a:t>
                      </a:r>
                      <a:endParaRPr lang="en-US" sz="1800">
                        <a:effectLst/>
                        <a:latin typeface="Calibri" panose="020F0502020204030204" pitchFamily="34" charset="0"/>
                        <a:ea typeface="Calibri" panose="020F0502020204030204" pitchFamily="34" charset="0"/>
                      </a:endParaRPr>
                    </a:p>
                  </a:txBody>
                  <a:tcPr marL="48972" marR="48972"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2336227162"/>
                  </a:ext>
                </a:extLst>
              </a:tr>
              <a:tr h="1193801">
                <a:tc>
                  <a:txBody>
                    <a:bodyPr/>
                    <a:lstStyle/>
                    <a:p>
                      <a:pPr algn="just">
                        <a:lnSpc>
                          <a:spcPct val="150000"/>
                        </a:lnSpc>
                        <a:spcBef>
                          <a:spcPts val="0"/>
                        </a:spcBef>
                        <a:spcAft>
                          <a:spcPts val="0"/>
                        </a:spcAft>
                      </a:pPr>
                      <a:r>
                        <a:rPr lang="vi-VN" sz="1800">
                          <a:effectLst/>
                        </a:rPr>
                        <a:t>Xu thế toàn cầu hóa</a:t>
                      </a:r>
                      <a:endParaRPr lang="en-US" sz="1800">
                        <a:effectLst/>
                        <a:latin typeface="Calibri" panose="020F0502020204030204" pitchFamily="34" charset="0"/>
                        <a:ea typeface="Calibri" panose="020F0502020204030204" pitchFamily="34" charset="0"/>
                      </a:endParaRPr>
                    </a:p>
                  </a:txBody>
                  <a:tcPr marL="48972" marR="48972"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solidFill>
                  </a:tcPr>
                </a:tc>
                <a:tc>
                  <a:txBody>
                    <a:bodyPr/>
                    <a:lstStyle/>
                    <a:p>
                      <a:pPr algn="just">
                        <a:lnSpc>
                          <a:spcPct val="150000"/>
                        </a:lnSpc>
                        <a:spcBef>
                          <a:spcPts val="0"/>
                        </a:spcBef>
                        <a:spcAft>
                          <a:spcPts val="0"/>
                        </a:spcAft>
                      </a:pPr>
                      <a:r>
                        <a:rPr lang="vi-VN" sz="1800">
                          <a:effectLst/>
                        </a:rPr>
                        <a:t>Sự phát triển mạnh mẽ của thương mại quốc tế; sự mở rộng của các công ty xuyên quốc gia; sự ra đời của các tổ chức liên kết thương mại, tài chính quốc tế,…</a:t>
                      </a:r>
                      <a:endParaRPr lang="en-US" sz="1800">
                        <a:effectLst/>
                        <a:latin typeface="Calibri" panose="020F0502020204030204" pitchFamily="34" charset="0"/>
                        <a:ea typeface="Calibri" panose="020F0502020204030204" pitchFamily="34" charset="0"/>
                      </a:endParaRPr>
                    </a:p>
                  </a:txBody>
                  <a:tcPr marL="48972" marR="48972"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3902592101"/>
                  </a:ext>
                </a:extLst>
              </a:tr>
            </a:tbl>
          </a:graphicData>
        </a:graphic>
      </p:graphicFrame>
    </p:spTree>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FA99E9-A77D-DC3A-0CFE-6CF3CB141CA0}"/>
              </a:ext>
            </a:extLst>
          </p:cNvPr>
          <p:cNvSpPr/>
          <p:nvPr/>
        </p:nvSpPr>
        <p:spPr>
          <a:xfrm>
            <a:off x="0" y="0"/>
            <a:ext cx="9144000" cy="5143500"/>
          </a:xfrm>
          <a:prstGeom prst="rect">
            <a:avLst/>
          </a:prstGeom>
          <a:gradFill flip="none" rotWithShape="1">
            <a:gsLst>
              <a:gs pos="23000">
                <a:srgbClr val="000000"/>
              </a:gs>
              <a:gs pos="70000">
                <a:srgbClr val="00000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897B8EA-77A8-EB03-19D1-A32BAC10155D}"/>
              </a:ext>
            </a:extLst>
          </p:cNvPr>
          <p:cNvSpPr txBox="1"/>
          <p:nvPr/>
        </p:nvSpPr>
        <p:spPr>
          <a:xfrm>
            <a:off x="314325" y="940822"/>
            <a:ext cx="3152775" cy="3261855"/>
          </a:xfrm>
          <a:prstGeom prst="rect">
            <a:avLst/>
          </a:prstGeom>
          <a:noFill/>
        </p:spPr>
        <p:txBody>
          <a:bodyPr wrap="square">
            <a:spAutoFit/>
          </a:bodyPr>
          <a:lstStyle/>
          <a:p>
            <a:pPr algn="ctr">
              <a:lnSpc>
                <a:spcPct val="150000"/>
              </a:lnSpc>
            </a:pPr>
            <a:r>
              <a:rPr lang="en-US" sz="2800">
                <a:solidFill>
                  <a:srgbClr val="FFC000"/>
                </a:solidFill>
                <a:latin typeface="Aptos Black" panose="020B0004020202020204" pitchFamily="34" charset="0"/>
              </a:rPr>
              <a:t>Xu thế phát triển chính của thế giới sau Chiến tranh lạnh tác động đến Việt Nam:</a:t>
            </a:r>
          </a:p>
        </p:txBody>
      </p:sp>
    </p:spTree>
    <p:extLst>
      <p:ext uri="{BB962C8B-B14F-4D97-AF65-F5344CB8AC3E}">
        <p14:creationId xmlns:p14="http://schemas.microsoft.com/office/powerpoint/2010/main" val="275950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61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D0D601-B371-7DEC-D434-3A5FB3692CAD}"/>
              </a:ext>
            </a:extLst>
          </p:cNvPr>
          <p:cNvSpPr/>
          <p:nvPr/>
        </p:nvSpPr>
        <p:spPr>
          <a:xfrm>
            <a:off x="288927" y="454617"/>
            <a:ext cx="739773" cy="4234266"/>
          </a:xfrm>
          <a:prstGeom prst="roundRect">
            <a:avLst>
              <a:gd name="adj" fmla="val 6141"/>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000" b="1">
                <a:solidFill>
                  <a:schemeClr val="accent3"/>
                </a:solidFill>
              </a:rPr>
              <a:t>TÁC ĐỘNG TÍCH CỰC</a:t>
            </a:r>
          </a:p>
        </p:txBody>
      </p:sp>
      <p:grpSp>
        <p:nvGrpSpPr>
          <p:cNvPr id="3" name="Group 2">
            <a:extLst>
              <a:ext uri="{FF2B5EF4-FFF2-40B4-BE49-F238E27FC236}">
                <a16:creationId xmlns:a16="http://schemas.microsoft.com/office/drawing/2014/main" id="{F3070720-B42E-5809-C968-1DFAFBB8C34D}"/>
              </a:ext>
            </a:extLst>
          </p:cNvPr>
          <p:cNvGrpSpPr/>
          <p:nvPr/>
        </p:nvGrpSpPr>
        <p:grpSpPr>
          <a:xfrm>
            <a:off x="1296453" y="454617"/>
            <a:ext cx="7577668" cy="966382"/>
            <a:chOff x="1430863" y="-142874"/>
            <a:chExt cx="7577668" cy="966382"/>
          </a:xfrm>
        </p:grpSpPr>
        <p:sp>
          <p:nvSpPr>
            <p:cNvPr id="4" name="Rectangle: Rounded Corners 3">
              <a:extLst>
                <a:ext uri="{FF2B5EF4-FFF2-40B4-BE49-F238E27FC236}">
                  <a16:creationId xmlns:a16="http://schemas.microsoft.com/office/drawing/2014/main" id="{7D835D20-528C-033A-6447-0A8ADB730FE1}"/>
                </a:ext>
              </a:extLst>
            </p:cNvPr>
            <p:cNvSpPr/>
            <p:nvPr/>
          </p:nvSpPr>
          <p:spPr>
            <a:xfrm>
              <a:off x="1871131" y="-142874"/>
              <a:ext cx="7137400" cy="966382"/>
            </a:xfrm>
            <a:prstGeom prst="roundRect">
              <a:avLst>
                <a:gd name="adj" fmla="val 126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Có điều kiện thuận lợi để tăng cường kết nối, thúc đẩy hợp tác, phát triển, nâng cao vị thế quốc gia. </a:t>
              </a:r>
            </a:p>
          </p:txBody>
        </p:sp>
        <p:sp>
          <p:nvSpPr>
            <p:cNvPr id="5" name="Arrow: Right 4">
              <a:extLst>
                <a:ext uri="{FF2B5EF4-FFF2-40B4-BE49-F238E27FC236}">
                  <a16:creationId xmlns:a16="http://schemas.microsoft.com/office/drawing/2014/main" id="{A9885E00-A970-D613-9027-6BF3ADFB68DB}"/>
                </a:ext>
              </a:extLst>
            </p:cNvPr>
            <p:cNvSpPr/>
            <p:nvPr/>
          </p:nvSpPr>
          <p:spPr>
            <a:xfrm>
              <a:off x="1430863" y="209083"/>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solidFill>
                  <a:srgbClr val="000000"/>
                </a:solidFill>
              </a:endParaRPr>
            </a:p>
          </p:txBody>
        </p:sp>
      </p:grpSp>
      <p:grpSp>
        <p:nvGrpSpPr>
          <p:cNvPr id="6" name="Group 5">
            <a:extLst>
              <a:ext uri="{FF2B5EF4-FFF2-40B4-BE49-F238E27FC236}">
                <a16:creationId xmlns:a16="http://schemas.microsoft.com/office/drawing/2014/main" id="{25FD9006-38C8-12C3-54AE-B7FA5BFBD634}"/>
              </a:ext>
            </a:extLst>
          </p:cNvPr>
          <p:cNvGrpSpPr/>
          <p:nvPr/>
        </p:nvGrpSpPr>
        <p:grpSpPr>
          <a:xfrm>
            <a:off x="1296453" y="1586226"/>
            <a:ext cx="7577668" cy="1468715"/>
            <a:chOff x="1430863" y="783166"/>
            <a:chExt cx="7577668" cy="1468715"/>
          </a:xfrm>
        </p:grpSpPr>
        <p:sp>
          <p:nvSpPr>
            <p:cNvPr id="7" name="Rectangle: Rounded Corners 6">
              <a:extLst>
                <a:ext uri="{FF2B5EF4-FFF2-40B4-BE49-F238E27FC236}">
                  <a16:creationId xmlns:a16="http://schemas.microsoft.com/office/drawing/2014/main" id="{E56CEDB9-0637-3640-5CDA-3D184D060F90}"/>
                </a:ext>
              </a:extLst>
            </p:cNvPr>
            <p:cNvSpPr/>
            <p:nvPr/>
          </p:nvSpPr>
          <p:spPr>
            <a:xfrm>
              <a:off x="1871132" y="783166"/>
              <a:ext cx="7137399" cy="1468715"/>
            </a:xfrm>
            <a:prstGeom prst="roundRect">
              <a:avLst>
                <a:gd name="adj" fmla="val 50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Có cơ hội đẩy mạnh quảng bá hình ảnh đất nước ra thế giới; tranh thủ được các nguồn lực để phục vụ cho công tác bảo tồn và phát huy giá trị văn hóa truyền thống.</a:t>
              </a:r>
            </a:p>
          </p:txBody>
        </p:sp>
        <p:sp>
          <p:nvSpPr>
            <p:cNvPr id="8" name="Arrow: Right 7">
              <a:extLst>
                <a:ext uri="{FF2B5EF4-FFF2-40B4-BE49-F238E27FC236}">
                  <a16:creationId xmlns:a16="http://schemas.microsoft.com/office/drawing/2014/main" id="{419D153E-2AAF-0366-97C1-A3EF85388FF9}"/>
                </a:ext>
              </a:extLst>
            </p:cNvPr>
            <p:cNvSpPr/>
            <p:nvPr/>
          </p:nvSpPr>
          <p:spPr>
            <a:xfrm>
              <a:off x="1430863" y="1415797"/>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solidFill>
                  <a:srgbClr val="000000"/>
                </a:solidFill>
              </a:endParaRPr>
            </a:p>
          </p:txBody>
        </p:sp>
      </p:grpSp>
      <p:grpSp>
        <p:nvGrpSpPr>
          <p:cNvPr id="9" name="Group 8">
            <a:extLst>
              <a:ext uri="{FF2B5EF4-FFF2-40B4-BE49-F238E27FC236}">
                <a16:creationId xmlns:a16="http://schemas.microsoft.com/office/drawing/2014/main" id="{81A36CE6-5A07-01C6-81A9-41022869F62D}"/>
              </a:ext>
            </a:extLst>
          </p:cNvPr>
          <p:cNvGrpSpPr/>
          <p:nvPr/>
        </p:nvGrpSpPr>
        <p:grpSpPr>
          <a:xfrm>
            <a:off x="1296453" y="3220169"/>
            <a:ext cx="7577668" cy="1468714"/>
            <a:chOff x="1430865" y="1899963"/>
            <a:chExt cx="7577668" cy="1468714"/>
          </a:xfrm>
        </p:grpSpPr>
        <p:sp>
          <p:nvSpPr>
            <p:cNvPr id="10" name="Rectangle: Rounded Corners 9">
              <a:extLst>
                <a:ext uri="{FF2B5EF4-FFF2-40B4-BE49-F238E27FC236}">
                  <a16:creationId xmlns:a16="http://schemas.microsoft.com/office/drawing/2014/main" id="{E595828F-D6A9-E216-ADB4-16D71E792616}"/>
                </a:ext>
              </a:extLst>
            </p:cNvPr>
            <p:cNvSpPr/>
            <p:nvPr/>
          </p:nvSpPr>
          <p:spPr>
            <a:xfrm>
              <a:off x="1871133" y="1899963"/>
              <a:ext cx="7137400" cy="1468714"/>
            </a:xfrm>
            <a:prstGeom prst="roundRect">
              <a:avLst>
                <a:gd name="adj" fmla="val 50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Có cơ hội tham gia xử lý các vấn đề nhân đạo trên trường quốc tế; tham gia đấu tranh với các hiện tượng, hoạt động phi văn hóa, phản văn hóa, chống lại nhân loại...</a:t>
              </a:r>
            </a:p>
          </p:txBody>
        </p:sp>
        <p:sp>
          <p:nvSpPr>
            <p:cNvPr id="11" name="Arrow: Right 10">
              <a:extLst>
                <a:ext uri="{FF2B5EF4-FFF2-40B4-BE49-F238E27FC236}">
                  <a16:creationId xmlns:a16="http://schemas.microsoft.com/office/drawing/2014/main" id="{FD5AEF31-9EDB-DBEA-994C-2219D5EB8FB4}"/>
                </a:ext>
              </a:extLst>
            </p:cNvPr>
            <p:cNvSpPr/>
            <p:nvPr/>
          </p:nvSpPr>
          <p:spPr>
            <a:xfrm>
              <a:off x="1430865" y="2503086"/>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solidFill>
                  <a:srgbClr val="00000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61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D0D601-B371-7DEC-D434-3A5FB3692CAD}"/>
              </a:ext>
            </a:extLst>
          </p:cNvPr>
          <p:cNvSpPr/>
          <p:nvPr/>
        </p:nvSpPr>
        <p:spPr>
          <a:xfrm>
            <a:off x="288927" y="454617"/>
            <a:ext cx="739773" cy="4234266"/>
          </a:xfrm>
          <a:prstGeom prst="roundRect">
            <a:avLst>
              <a:gd name="adj" fmla="val 6141"/>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000" b="1">
                <a:solidFill>
                  <a:schemeClr val="accent3"/>
                </a:solidFill>
              </a:rPr>
              <a:t>TÁC ĐỘNG TÍCH CỰC</a:t>
            </a:r>
          </a:p>
        </p:txBody>
      </p:sp>
      <p:grpSp>
        <p:nvGrpSpPr>
          <p:cNvPr id="3" name="Group 2">
            <a:extLst>
              <a:ext uri="{FF2B5EF4-FFF2-40B4-BE49-F238E27FC236}">
                <a16:creationId xmlns:a16="http://schemas.microsoft.com/office/drawing/2014/main" id="{F3070720-B42E-5809-C968-1DFAFBB8C34D}"/>
              </a:ext>
            </a:extLst>
          </p:cNvPr>
          <p:cNvGrpSpPr/>
          <p:nvPr/>
        </p:nvGrpSpPr>
        <p:grpSpPr>
          <a:xfrm>
            <a:off x="1296453" y="454616"/>
            <a:ext cx="7577668" cy="1202733"/>
            <a:chOff x="1430863" y="-142875"/>
            <a:chExt cx="7577668" cy="1202733"/>
          </a:xfrm>
        </p:grpSpPr>
        <p:sp>
          <p:nvSpPr>
            <p:cNvPr id="4" name="Rectangle: Rounded Corners 3">
              <a:extLst>
                <a:ext uri="{FF2B5EF4-FFF2-40B4-BE49-F238E27FC236}">
                  <a16:creationId xmlns:a16="http://schemas.microsoft.com/office/drawing/2014/main" id="{7D835D20-528C-033A-6447-0A8ADB730FE1}"/>
                </a:ext>
              </a:extLst>
            </p:cNvPr>
            <p:cNvSpPr/>
            <p:nvPr/>
          </p:nvSpPr>
          <p:spPr>
            <a:xfrm>
              <a:off x="1871131" y="-142875"/>
              <a:ext cx="7137400" cy="1202733"/>
            </a:xfrm>
            <a:prstGeom prst="roundRect">
              <a:avLst>
                <a:gd name="adj" fmla="val 126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Tận dụng động lực phát triển từ cuộc cách mạng công nghiệp 4.0.</a:t>
              </a:r>
            </a:p>
          </p:txBody>
        </p:sp>
        <p:sp>
          <p:nvSpPr>
            <p:cNvPr id="5" name="Arrow: Right 4">
              <a:extLst>
                <a:ext uri="{FF2B5EF4-FFF2-40B4-BE49-F238E27FC236}">
                  <a16:creationId xmlns:a16="http://schemas.microsoft.com/office/drawing/2014/main" id="{A9885E00-A970-D613-9027-6BF3ADFB68DB}"/>
                </a:ext>
              </a:extLst>
            </p:cNvPr>
            <p:cNvSpPr/>
            <p:nvPr/>
          </p:nvSpPr>
          <p:spPr>
            <a:xfrm>
              <a:off x="1430863" y="209083"/>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solidFill>
                  <a:srgbClr val="000000"/>
                </a:solidFill>
              </a:endParaRPr>
            </a:p>
          </p:txBody>
        </p:sp>
      </p:grpSp>
      <p:grpSp>
        <p:nvGrpSpPr>
          <p:cNvPr id="6" name="Group 5">
            <a:extLst>
              <a:ext uri="{FF2B5EF4-FFF2-40B4-BE49-F238E27FC236}">
                <a16:creationId xmlns:a16="http://schemas.microsoft.com/office/drawing/2014/main" id="{25FD9006-38C8-12C3-54AE-B7FA5BFBD634}"/>
              </a:ext>
            </a:extLst>
          </p:cNvPr>
          <p:cNvGrpSpPr/>
          <p:nvPr/>
        </p:nvGrpSpPr>
        <p:grpSpPr>
          <a:xfrm>
            <a:off x="1296453" y="2022062"/>
            <a:ext cx="7577668" cy="966382"/>
            <a:chOff x="1430863" y="1063839"/>
            <a:chExt cx="7577668" cy="966382"/>
          </a:xfrm>
        </p:grpSpPr>
        <p:sp>
          <p:nvSpPr>
            <p:cNvPr id="7" name="Rectangle: Rounded Corners 6">
              <a:extLst>
                <a:ext uri="{FF2B5EF4-FFF2-40B4-BE49-F238E27FC236}">
                  <a16:creationId xmlns:a16="http://schemas.microsoft.com/office/drawing/2014/main" id="{E56CEDB9-0637-3640-5CDA-3D184D060F90}"/>
                </a:ext>
              </a:extLst>
            </p:cNvPr>
            <p:cNvSpPr/>
            <p:nvPr/>
          </p:nvSpPr>
          <p:spPr>
            <a:xfrm>
              <a:off x="1871132" y="1063839"/>
              <a:ext cx="7137399" cy="966382"/>
            </a:xfrm>
            <a:prstGeom prst="roundRect">
              <a:avLst>
                <a:gd name="adj" fmla="val 119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rPr>
                <a:t>Tranh thủ được nguồn vốn đầu tư từ bên ngoài.</a:t>
              </a:r>
            </a:p>
          </p:txBody>
        </p:sp>
        <p:sp>
          <p:nvSpPr>
            <p:cNvPr id="8" name="Arrow: Right 7">
              <a:extLst>
                <a:ext uri="{FF2B5EF4-FFF2-40B4-BE49-F238E27FC236}">
                  <a16:creationId xmlns:a16="http://schemas.microsoft.com/office/drawing/2014/main" id="{419D153E-2AAF-0366-97C1-A3EF85388FF9}"/>
                </a:ext>
              </a:extLst>
            </p:cNvPr>
            <p:cNvSpPr/>
            <p:nvPr/>
          </p:nvSpPr>
          <p:spPr>
            <a:xfrm>
              <a:off x="1430863" y="1415797"/>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solidFill>
                  <a:srgbClr val="000000"/>
                </a:solidFill>
              </a:endParaRPr>
            </a:p>
          </p:txBody>
        </p:sp>
      </p:grpSp>
      <p:grpSp>
        <p:nvGrpSpPr>
          <p:cNvPr id="9" name="Group 8">
            <a:extLst>
              <a:ext uri="{FF2B5EF4-FFF2-40B4-BE49-F238E27FC236}">
                <a16:creationId xmlns:a16="http://schemas.microsoft.com/office/drawing/2014/main" id="{81A36CE6-5A07-01C6-81A9-41022869F62D}"/>
              </a:ext>
            </a:extLst>
          </p:cNvPr>
          <p:cNvGrpSpPr/>
          <p:nvPr/>
        </p:nvGrpSpPr>
        <p:grpSpPr>
          <a:xfrm>
            <a:off x="1296453" y="3353158"/>
            <a:ext cx="7577668" cy="1202733"/>
            <a:chOff x="1430865" y="2032952"/>
            <a:chExt cx="7577668" cy="1202733"/>
          </a:xfrm>
        </p:grpSpPr>
        <p:sp>
          <p:nvSpPr>
            <p:cNvPr id="10" name="Rectangle: Rounded Corners 9">
              <a:extLst>
                <a:ext uri="{FF2B5EF4-FFF2-40B4-BE49-F238E27FC236}">
                  <a16:creationId xmlns:a16="http://schemas.microsoft.com/office/drawing/2014/main" id="{E595828F-D6A9-E216-ADB4-16D71E792616}"/>
                </a:ext>
              </a:extLst>
            </p:cNvPr>
            <p:cNvSpPr/>
            <p:nvPr/>
          </p:nvSpPr>
          <p:spPr>
            <a:xfrm>
              <a:off x="1871133" y="2032952"/>
              <a:ext cx="7137400" cy="1202733"/>
            </a:xfrm>
            <a:prstGeom prst="roundRect">
              <a:avLst>
                <a:gd name="adj" fmla="val 50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Có cơ hội để học hỏi về kinh nghiệm và phương pháp quản lí kinh tế, thể chế pháp luật, các mô hình phát triển kinh tế…</a:t>
              </a:r>
            </a:p>
          </p:txBody>
        </p:sp>
        <p:sp>
          <p:nvSpPr>
            <p:cNvPr id="11" name="Arrow: Right 10">
              <a:extLst>
                <a:ext uri="{FF2B5EF4-FFF2-40B4-BE49-F238E27FC236}">
                  <a16:creationId xmlns:a16="http://schemas.microsoft.com/office/drawing/2014/main" id="{FD5AEF31-9EDB-DBEA-994C-2219D5EB8FB4}"/>
                </a:ext>
              </a:extLst>
            </p:cNvPr>
            <p:cNvSpPr/>
            <p:nvPr/>
          </p:nvSpPr>
          <p:spPr>
            <a:xfrm>
              <a:off x="1430865" y="2503086"/>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solidFill>
                  <a:srgbClr val="000000"/>
                </a:solidFill>
              </a:endParaRPr>
            </a:p>
          </p:txBody>
        </p:sp>
      </p:grpSp>
    </p:spTree>
    <p:extLst>
      <p:ext uri="{BB962C8B-B14F-4D97-AF65-F5344CB8AC3E}">
        <p14:creationId xmlns:p14="http://schemas.microsoft.com/office/powerpoint/2010/main" val="167118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61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D0D601-B371-7DEC-D434-3A5FB3692CAD}"/>
              </a:ext>
            </a:extLst>
          </p:cNvPr>
          <p:cNvSpPr/>
          <p:nvPr/>
        </p:nvSpPr>
        <p:spPr>
          <a:xfrm>
            <a:off x="288927" y="306030"/>
            <a:ext cx="739773" cy="4522888"/>
          </a:xfrm>
          <a:prstGeom prst="roundRect">
            <a:avLst>
              <a:gd name="adj" fmla="val 6141"/>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000" b="1">
                <a:solidFill>
                  <a:schemeClr val="accent3"/>
                </a:solidFill>
              </a:rPr>
              <a:t>TÁC ĐỘNG TIÊU CỰC</a:t>
            </a:r>
          </a:p>
        </p:txBody>
      </p:sp>
      <p:grpSp>
        <p:nvGrpSpPr>
          <p:cNvPr id="3" name="Group 2">
            <a:extLst>
              <a:ext uri="{FF2B5EF4-FFF2-40B4-BE49-F238E27FC236}">
                <a16:creationId xmlns:a16="http://schemas.microsoft.com/office/drawing/2014/main" id="{F3070720-B42E-5809-C968-1DFAFBB8C34D}"/>
              </a:ext>
            </a:extLst>
          </p:cNvPr>
          <p:cNvGrpSpPr/>
          <p:nvPr/>
        </p:nvGrpSpPr>
        <p:grpSpPr>
          <a:xfrm>
            <a:off x="1296453" y="306030"/>
            <a:ext cx="7577668" cy="966382"/>
            <a:chOff x="1430863" y="-142874"/>
            <a:chExt cx="7577668" cy="966382"/>
          </a:xfrm>
        </p:grpSpPr>
        <p:sp>
          <p:nvSpPr>
            <p:cNvPr id="4" name="Rectangle: Rounded Corners 3">
              <a:extLst>
                <a:ext uri="{FF2B5EF4-FFF2-40B4-BE49-F238E27FC236}">
                  <a16:creationId xmlns:a16="http://schemas.microsoft.com/office/drawing/2014/main" id="{7D835D20-528C-033A-6447-0A8ADB730FE1}"/>
                </a:ext>
              </a:extLst>
            </p:cNvPr>
            <p:cNvSpPr/>
            <p:nvPr/>
          </p:nvSpPr>
          <p:spPr>
            <a:xfrm>
              <a:off x="1871131" y="-142874"/>
              <a:ext cx="7137400" cy="966382"/>
            </a:xfrm>
            <a:prstGeom prst="roundRect">
              <a:avLst>
                <a:gd name="adj" fmla="val 126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Nguy cơ mất độc lập, tự chủ, nhất là trong lĩnh vực kinh tế, văn hóa…</a:t>
              </a:r>
            </a:p>
          </p:txBody>
        </p:sp>
        <p:sp>
          <p:nvSpPr>
            <p:cNvPr id="5" name="Arrow: Right 4">
              <a:extLst>
                <a:ext uri="{FF2B5EF4-FFF2-40B4-BE49-F238E27FC236}">
                  <a16:creationId xmlns:a16="http://schemas.microsoft.com/office/drawing/2014/main" id="{A9885E00-A970-D613-9027-6BF3ADFB68DB}"/>
                </a:ext>
              </a:extLst>
            </p:cNvPr>
            <p:cNvSpPr/>
            <p:nvPr/>
          </p:nvSpPr>
          <p:spPr>
            <a:xfrm>
              <a:off x="1430863" y="209083"/>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solidFill>
                  <a:srgbClr val="000000"/>
                </a:solidFill>
              </a:endParaRPr>
            </a:p>
          </p:txBody>
        </p:sp>
      </p:grpSp>
      <p:grpSp>
        <p:nvGrpSpPr>
          <p:cNvPr id="6" name="Group 5">
            <a:extLst>
              <a:ext uri="{FF2B5EF4-FFF2-40B4-BE49-F238E27FC236}">
                <a16:creationId xmlns:a16="http://schemas.microsoft.com/office/drawing/2014/main" id="{25FD9006-38C8-12C3-54AE-B7FA5BFBD634}"/>
              </a:ext>
            </a:extLst>
          </p:cNvPr>
          <p:cNvGrpSpPr/>
          <p:nvPr/>
        </p:nvGrpSpPr>
        <p:grpSpPr>
          <a:xfrm>
            <a:off x="1296453" y="1423200"/>
            <a:ext cx="7577668" cy="709299"/>
            <a:chOff x="1430863" y="783166"/>
            <a:chExt cx="7577668" cy="709299"/>
          </a:xfrm>
        </p:grpSpPr>
        <p:sp>
          <p:nvSpPr>
            <p:cNvPr id="7" name="Rectangle: Rounded Corners 6">
              <a:extLst>
                <a:ext uri="{FF2B5EF4-FFF2-40B4-BE49-F238E27FC236}">
                  <a16:creationId xmlns:a16="http://schemas.microsoft.com/office/drawing/2014/main" id="{E56CEDB9-0637-3640-5CDA-3D184D060F90}"/>
                </a:ext>
              </a:extLst>
            </p:cNvPr>
            <p:cNvSpPr/>
            <p:nvPr/>
          </p:nvSpPr>
          <p:spPr>
            <a:xfrm>
              <a:off x="1871132" y="783166"/>
              <a:ext cx="7137399" cy="709299"/>
            </a:xfrm>
            <a:prstGeom prst="roundRect">
              <a:avLst>
                <a:gd name="adj" fmla="val 130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rPr>
                <a:t>Thách thức về bảo vệ, giữ gìn bản sắc văn hóa dân tộc.</a:t>
              </a:r>
            </a:p>
          </p:txBody>
        </p:sp>
        <p:sp>
          <p:nvSpPr>
            <p:cNvPr id="8" name="Arrow: Right 7">
              <a:extLst>
                <a:ext uri="{FF2B5EF4-FFF2-40B4-BE49-F238E27FC236}">
                  <a16:creationId xmlns:a16="http://schemas.microsoft.com/office/drawing/2014/main" id="{419D153E-2AAF-0366-97C1-A3EF85388FF9}"/>
                </a:ext>
              </a:extLst>
            </p:cNvPr>
            <p:cNvSpPr/>
            <p:nvPr/>
          </p:nvSpPr>
          <p:spPr>
            <a:xfrm>
              <a:off x="1430863" y="1006581"/>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solidFill>
                  <a:srgbClr val="000000"/>
                </a:solidFill>
              </a:endParaRPr>
            </a:p>
          </p:txBody>
        </p:sp>
      </p:grpSp>
      <p:grpSp>
        <p:nvGrpSpPr>
          <p:cNvPr id="9" name="Group 8">
            <a:extLst>
              <a:ext uri="{FF2B5EF4-FFF2-40B4-BE49-F238E27FC236}">
                <a16:creationId xmlns:a16="http://schemas.microsoft.com/office/drawing/2014/main" id="{81A36CE6-5A07-01C6-81A9-41022869F62D}"/>
              </a:ext>
            </a:extLst>
          </p:cNvPr>
          <p:cNvGrpSpPr/>
          <p:nvPr/>
        </p:nvGrpSpPr>
        <p:grpSpPr>
          <a:xfrm>
            <a:off x="1296453" y="2279098"/>
            <a:ext cx="7577668" cy="969264"/>
            <a:chOff x="1430865" y="1899963"/>
            <a:chExt cx="7577668" cy="969264"/>
          </a:xfrm>
        </p:grpSpPr>
        <p:sp>
          <p:nvSpPr>
            <p:cNvPr id="10" name="Rectangle: Rounded Corners 9">
              <a:extLst>
                <a:ext uri="{FF2B5EF4-FFF2-40B4-BE49-F238E27FC236}">
                  <a16:creationId xmlns:a16="http://schemas.microsoft.com/office/drawing/2014/main" id="{E595828F-D6A9-E216-ADB4-16D71E792616}"/>
                </a:ext>
              </a:extLst>
            </p:cNvPr>
            <p:cNvSpPr/>
            <p:nvPr/>
          </p:nvSpPr>
          <p:spPr>
            <a:xfrm>
              <a:off x="1871133" y="1899963"/>
              <a:ext cx="7137400" cy="969264"/>
            </a:xfrm>
            <a:prstGeom prst="roundRect">
              <a:avLst>
                <a:gd name="adj" fmla="val 128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Đối mặt nguy cơ tụt hậu và sự cạnh tranh quyết liệt khi tham gia hội nhập khu vực và quốc tế.</a:t>
              </a:r>
            </a:p>
          </p:txBody>
        </p:sp>
        <p:sp>
          <p:nvSpPr>
            <p:cNvPr id="11" name="Arrow: Right 10">
              <a:extLst>
                <a:ext uri="{FF2B5EF4-FFF2-40B4-BE49-F238E27FC236}">
                  <a16:creationId xmlns:a16="http://schemas.microsoft.com/office/drawing/2014/main" id="{FD5AEF31-9EDB-DBEA-994C-2219D5EB8FB4}"/>
                </a:ext>
              </a:extLst>
            </p:cNvPr>
            <p:cNvSpPr/>
            <p:nvPr/>
          </p:nvSpPr>
          <p:spPr>
            <a:xfrm>
              <a:off x="1430865" y="2253361"/>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solidFill>
                  <a:srgbClr val="000000"/>
                </a:solidFill>
              </a:endParaRPr>
            </a:p>
          </p:txBody>
        </p:sp>
      </p:grpSp>
      <p:grpSp>
        <p:nvGrpSpPr>
          <p:cNvPr id="12" name="Group 11">
            <a:extLst>
              <a:ext uri="{FF2B5EF4-FFF2-40B4-BE49-F238E27FC236}">
                <a16:creationId xmlns:a16="http://schemas.microsoft.com/office/drawing/2014/main" id="{4DEDE95A-AB05-8CEF-3681-68469932C06E}"/>
              </a:ext>
            </a:extLst>
          </p:cNvPr>
          <p:cNvGrpSpPr/>
          <p:nvPr/>
        </p:nvGrpSpPr>
        <p:grpSpPr>
          <a:xfrm>
            <a:off x="1296453" y="3394961"/>
            <a:ext cx="7577668" cy="1433957"/>
            <a:chOff x="1430865" y="1899962"/>
            <a:chExt cx="7577668" cy="1433957"/>
          </a:xfrm>
        </p:grpSpPr>
        <p:sp>
          <p:nvSpPr>
            <p:cNvPr id="13" name="Rectangle: Rounded Corners 12">
              <a:extLst>
                <a:ext uri="{FF2B5EF4-FFF2-40B4-BE49-F238E27FC236}">
                  <a16:creationId xmlns:a16="http://schemas.microsoft.com/office/drawing/2014/main" id="{640C0037-6EDA-1C0A-EBDE-CBEBBF841017}"/>
                </a:ext>
              </a:extLst>
            </p:cNvPr>
            <p:cNvSpPr/>
            <p:nvPr/>
          </p:nvSpPr>
          <p:spPr>
            <a:xfrm>
              <a:off x="1871133" y="1899962"/>
              <a:ext cx="7137400" cy="1433957"/>
            </a:xfrm>
            <a:prstGeom prst="roundRect">
              <a:avLst>
                <a:gd name="adj" fmla="val 96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Các vấn đề an ninh phi truyền thống đe dọa đến ổn định trật tự xã hội và an ninh quốc gia: tội phạm xuyên biên giới; biến đổi khí hậu; an ninh lương thực; an ninh mạng,… </a:t>
              </a:r>
            </a:p>
          </p:txBody>
        </p:sp>
        <p:sp>
          <p:nvSpPr>
            <p:cNvPr id="14" name="Arrow: Right 13">
              <a:extLst>
                <a:ext uri="{FF2B5EF4-FFF2-40B4-BE49-F238E27FC236}">
                  <a16:creationId xmlns:a16="http://schemas.microsoft.com/office/drawing/2014/main" id="{3599333D-4640-F961-F5B7-7FEB87982B92}"/>
                </a:ext>
              </a:extLst>
            </p:cNvPr>
            <p:cNvSpPr/>
            <p:nvPr/>
          </p:nvSpPr>
          <p:spPr>
            <a:xfrm>
              <a:off x="1430865" y="2485706"/>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solidFill>
                  <a:srgbClr val="000000"/>
                </a:solidFill>
              </a:endParaRPr>
            </a:p>
          </p:txBody>
        </p:sp>
      </p:grpSp>
    </p:spTree>
    <p:extLst>
      <p:ext uri="{BB962C8B-B14F-4D97-AF65-F5344CB8AC3E}">
        <p14:creationId xmlns:p14="http://schemas.microsoft.com/office/powerpoint/2010/main" val="142043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603"/>
        <p:cNvGrpSpPr/>
        <p:nvPr/>
      </p:nvGrpSpPr>
      <p:grpSpPr>
        <a:xfrm>
          <a:off x="0" y="0"/>
          <a:ext cx="0" cy="0"/>
          <a:chOff x="0" y="0"/>
          <a:chExt cx="0" cy="0"/>
        </a:xfrm>
      </p:grpSpPr>
      <p:sp>
        <p:nvSpPr>
          <p:cNvPr id="4" name="TextBox 3">
            <a:extLst>
              <a:ext uri="{FF2B5EF4-FFF2-40B4-BE49-F238E27FC236}">
                <a16:creationId xmlns:a16="http://schemas.microsoft.com/office/drawing/2014/main" id="{8B61AD27-EBC4-477C-D165-D3813EBB8395}"/>
              </a:ext>
            </a:extLst>
          </p:cNvPr>
          <p:cNvSpPr txBox="1"/>
          <p:nvPr/>
        </p:nvSpPr>
        <p:spPr>
          <a:xfrm>
            <a:off x="3058695" y="297849"/>
            <a:ext cx="30266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C00000"/>
                </a:solidFill>
                <a:effectLst/>
                <a:uLnTx/>
                <a:uFillTx/>
                <a:latin typeface="Arial"/>
                <a:cs typeface="Arial"/>
                <a:sym typeface="Arial"/>
              </a:rPr>
              <a:t>VẬN</a:t>
            </a:r>
            <a:r>
              <a:rPr kumimoji="0" lang="en" sz="3600" b="1" i="0" u="none" strike="noStrike" kern="0" cap="none" spc="0" normalizeH="0" noProof="0">
                <a:ln>
                  <a:noFill/>
                </a:ln>
                <a:solidFill>
                  <a:srgbClr val="C00000"/>
                </a:solidFill>
                <a:effectLst/>
                <a:uLnTx/>
                <a:uFillTx/>
                <a:latin typeface="Arial"/>
                <a:cs typeface="Arial"/>
                <a:sym typeface="Arial"/>
              </a:rPr>
              <a:t> DỤNG</a:t>
            </a:r>
            <a:endParaRPr kumimoji="0" lang="en-US" sz="3600" b="0" i="0" u="none" strike="noStrike" kern="0" cap="none" spc="0" normalizeH="0" baseline="0" noProof="0">
              <a:ln>
                <a:noFill/>
              </a:ln>
              <a:solidFill>
                <a:srgbClr val="C00000"/>
              </a:solidFill>
              <a:effectLst/>
              <a:uLnTx/>
              <a:uFillTx/>
              <a:latin typeface="Arial"/>
              <a:cs typeface="Arial"/>
              <a:sym typeface="Arial"/>
            </a:endParaRPr>
          </a:p>
        </p:txBody>
      </p:sp>
      <p:sp>
        <p:nvSpPr>
          <p:cNvPr id="2" name="Freeform 2">
            <a:extLst>
              <a:ext uri="{FF2B5EF4-FFF2-40B4-BE49-F238E27FC236}">
                <a16:creationId xmlns:a16="http://schemas.microsoft.com/office/drawing/2014/main" id="{6E4FA1E3-E467-235B-D6CE-0FA457C011C2}"/>
              </a:ext>
            </a:extLst>
          </p:cNvPr>
          <p:cNvSpPr/>
          <p:nvPr/>
        </p:nvSpPr>
        <p:spPr>
          <a:xfrm>
            <a:off x="228601" y="1153730"/>
            <a:ext cx="2438400" cy="3989770"/>
          </a:xfrm>
          <a:custGeom>
            <a:avLst/>
            <a:gdLst/>
            <a:ahLst/>
            <a:cxnLst/>
            <a:rect l="l" t="t" r="r" b="b"/>
            <a:pathLst>
              <a:path w="1779787" h="3055428">
                <a:moveTo>
                  <a:pt x="0" y="0"/>
                </a:moveTo>
                <a:lnTo>
                  <a:pt x="1779787" y="0"/>
                </a:lnTo>
                <a:lnTo>
                  <a:pt x="1779787" y="3055428"/>
                </a:lnTo>
                <a:lnTo>
                  <a:pt x="0" y="3055428"/>
                </a:lnTo>
                <a:lnTo>
                  <a:pt x="0" y="0"/>
                </a:lnTo>
                <a:close/>
              </a:path>
            </a:pathLst>
          </a:custGeom>
          <a:blipFill>
            <a:blip r:embed="rId3"/>
            <a:stretch>
              <a:fillRect/>
            </a:stretch>
          </a:blipFill>
        </p:spPr>
        <p:txBody>
          <a:bodyPr/>
          <a:lstStyle/>
          <a:p>
            <a:endParaRPr lang="en-US"/>
          </a:p>
        </p:txBody>
      </p:sp>
      <p:sp>
        <p:nvSpPr>
          <p:cNvPr id="3" name="Speech Bubble: Rectangle with Corners Rounded 2">
            <a:extLst>
              <a:ext uri="{FF2B5EF4-FFF2-40B4-BE49-F238E27FC236}">
                <a16:creationId xmlns:a16="http://schemas.microsoft.com/office/drawing/2014/main" id="{DD3A5261-72B2-8D5F-F00E-250334E17939}"/>
              </a:ext>
            </a:extLst>
          </p:cNvPr>
          <p:cNvSpPr/>
          <p:nvPr/>
        </p:nvSpPr>
        <p:spPr>
          <a:xfrm>
            <a:off x="2981323" y="1153730"/>
            <a:ext cx="5796379" cy="1152525"/>
          </a:xfrm>
          <a:prstGeom prst="wedgeRoundRectCallout">
            <a:avLst>
              <a:gd name="adj1" fmla="val -56492"/>
              <a:gd name="adj2" fmla="val -1136"/>
              <a:gd name="adj3" fmla="val 16667"/>
            </a:avLst>
          </a:prstGeom>
          <a:ln>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Theo em, để trở thành một cực trong thế giới đa cực, các quốc gia cần phải làm gì?</a:t>
            </a:r>
            <a:endParaRPr lang="en-US" sz="2000">
              <a:solidFill>
                <a:srgbClr val="000000"/>
              </a:solidFill>
            </a:endParaRPr>
          </a:p>
        </p:txBody>
      </p:sp>
      <p:pic>
        <p:nvPicPr>
          <p:cNvPr id="7" name="Picture 6" descr="A group of flags on poles&#10;&#10;Description automatically generated">
            <a:extLst>
              <a:ext uri="{FF2B5EF4-FFF2-40B4-BE49-F238E27FC236}">
                <a16:creationId xmlns:a16="http://schemas.microsoft.com/office/drawing/2014/main" id="{F9380BE1-A891-8468-6530-A1C49372D342}"/>
              </a:ext>
            </a:extLst>
          </p:cNvPr>
          <p:cNvPicPr>
            <a:picLocks noChangeAspect="1"/>
          </p:cNvPicPr>
          <p:nvPr/>
        </p:nvPicPr>
        <p:blipFill>
          <a:blip r:embed="rId4"/>
          <a:stretch>
            <a:fillRect/>
          </a:stretch>
        </p:blipFill>
        <p:spPr>
          <a:xfrm>
            <a:off x="3369676" y="2467724"/>
            <a:ext cx="5021849" cy="2510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630"/>
        <p:cNvGrpSpPr/>
        <p:nvPr/>
      </p:nvGrpSpPr>
      <p:grpSpPr>
        <a:xfrm>
          <a:off x="0" y="0"/>
          <a:ext cx="0" cy="0"/>
          <a:chOff x="0" y="0"/>
          <a:chExt cx="0" cy="0"/>
        </a:xfrm>
      </p:grpSpPr>
      <p:grpSp>
        <p:nvGrpSpPr>
          <p:cNvPr id="4" name="Group 3">
            <a:extLst>
              <a:ext uri="{FF2B5EF4-FFF2-40B4-BE49-F238E27FC236}">
                <a16:creationId xmlns:a16="http://schemas.microsoft.com/office/drawing/2014/main" id="{39FEC12A-3772-5E56-6EAA-EF50DF84A237}"/>
              </a:ext>
            </a:extLst>
          </p:cNvPr>
          <p:cNvGrpSpPr/>
          <p:nvPr/>
        </p:nvGrpSpPr>
        <p:grpSpPr>
          <a:xfrm>
            <a:off x="1430934" y="2740436"/>
            <a:ext cx="6031478" cy="223739"/>
            <a:chOff x="1549878" y="2740436"/>
            <a:chExt cx="6031478" cy="223739"/>
          </a:xfrm>
        </p:grpSpPr>
        <p:sp>
          <p:nvSpPr>
            <p:cNvPr id="5" name="Google Shape;1917;p60">
              <a:extLst>
                <a:ext uri="{FF2B5EF4-FFF2-40B4-BE49-F238E27FC236}">
                  <a16:creationId xmlns:a16="http://schemas.microsoft.com/office/drawing/2014/main" id="{834FD91C-0F5F-2DE0-A3C7-ACD599D94C45}"/>
                </a:ext>
              </a:extLst>
            </p:cNvPr>
            <p:cNvSpPr/>
            <p:nvPr/>
          </p:nvSpPr>
          <p:spPr>
            <a:xfrm>
              <a:off x="1549878" y="2740436"/>
              <a:ext cx="2011680" cy="222000"/>
            </a:xfrm>
            <a:prstGeom prst="rect">
              <a:avLst/>
            </a:pr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6" name="Google Shape;1918;p60">
              <a:extLst>
                <a:ext uri="{FF2B5EF4-FFF2-40B4-BE49-F238E27FC236}">
                  <a16:creationId xmlns:a16="http://schemas.microsoft.com/office/drawing/2014/main" id="{199E27A3-ED51-4A9D-8272-D27E2508FE3B}"/>
                </a:ext>
              </a:extLst>
            </p:cNvPr>
            <p:cNvSpPr/>
            <p:nvPr/>
          </p:nvSpPr>
          <p:spPr>
            <a:xfrm>
              <a:off x="3561558" y="2740436"/>
              <a:ext cx="2011680" cy="222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7" name="Google Shape;1920;p60">
              <a:extLst>
                <a:ext uri="{FF2B5EF4-FFF2-40B4-BE49-F238E27FC236}">
                  <a16:creationId xmlns:a16="http://schemas.microsoft.com/office/drawing/2014/main" id="{A877FFD5-8FF4-2D48-9AC6-E881C3BFCE73}"/>
                </a:ext>
              </a:extLst>
            </p:cNvPr>
            <p:cNvSpPr/>
            <p:nvPr/>
          </p:nvSpPr>
          <p:spPr>
            <a:xfrm>
              <a:off x="5569676" y="2742175"/>
              <a:ext cx="2011680" cy="222000"/>
            </a:xfrm>
            <a:prstGeom prst="rect">
              <a:avLst/>
            </a:pr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
        <p:nvSpPr>
          <p:cNvPr id="8" name="TextBox 7">
            <a:extLst>
              <a:ext uri="{FF2B5EF4-FFF2-40B4-BE49-F238E27FC236}">
                <a16:creationId xmlns:a16="http://schemas.microsoft.com/office/drawing/2014/main" id="{1D7035E0-BF71-05CA-C86A-13260730A587}"/>
              </a:ext>
            </a:extLst>
          </p:cNvPr>
          <p:cNvSpPr txBox="1"/>
          <p:nvPr/>
        </p:nvSpPr>
        <p:spPr>
          <a:xfrm>
            <a:off x="1638421" y="417523"/>
            <a:ext cx="5867158" cy="646331"/>
          </a:xfrm>
          <a:prstGeom prst="rect">
            <a:avLst/>
          </a:prstGeom>
          <a:noFill/>
        </p:spPr>
        <p:txBody>
          <a:bodyPr wrap="square">
            <a:spAutoFit/>
          </a:bodyPr>
          <a:lstStyle/>
          <a:p>
            <a:pPr algn="ctr"/>
            <a:r>
              <a:rPr lang="en-US" sz="3600" b="1">
                <a:solidFill>
                  <a:schemeClr val="bg1">
                    <a:lumMod val="25000"/>
                  </a:schemeClr>
                </a:solidFill>
                <a:latin typeface="Arial" panose="020B0604020202020204" pitchFamily="34" charset="0"/>
                <a:cs typeface="Arial" panose="020B0604020202020204" pitchFamily="34" charset="0"/>
              </a:rPr>
              <a:t>HƯỚNG DẪN VỀ NHÀ</a:t>
            </a:r>
            <a:endParaRPr lang="en-US" sz="3600">
              <a:solidFill>
                <a:schemeClr val="bg1">
                  <a:lumMod val="25000"/>
                </a:schemeClr>
              </a:solidFill>
            </a:endParaRPr>
          </a:p>
        </p:txBody>
      </p:sp>
      <p:grpSp>
        <p:nvGrpSpPr>
          <p:cNvPr id="9" name="Group 8">
            <a:extLst>
              <a:ext uri="{FF2B5EF4-FFF2-40B4-BE49-F238E27FC236}">
                <a16:creationId xmlns:a16="http://schemas.microsoft.com/office/drawing/2014/main" id="{0F7121E6-7510-CA93-B9E4-86B100C52C94}"/>
              </a:ext>
            </a:extLst>
          </p:cNvPr>
          <p:cNvGrpSpPr/>
          <p:nvPr/>
        </p:nvGrpSpPr>
        <p:grpSpPr>
          <a:xfrm>
            <a:off x="410597" y="1309144"/>
            <a:ext cx="2040673" cy="1759942"/>
            <a:chOff x="529541" y="1309144"/>
            <a:chExt cx="2040673" cy="1759942"/>
          </a:xfrm>
        </p:grpSpPr>
        <p:grpSp>
          <p:nvGrpSpPr>
            <p:cNvPr id="10" name="Group 9">
              <a:extLst>
                <a:ext uri="{FF2B5EF4-FFF2-40B4-BE49-F238E27FC236}">
                  <a16:creationId xmlns:a16="http://schemas.microsoft.com/office/drawing/2014/main" id="{3D6ED9CE-DE36-8075-E206-DF8AE6FB30CA}"/>
                </a:ext>
              </a:extLst>
            </p:cNvPr>
            <p:cNvGrpSpPr/>
            <p:nvPr/>
          </p:nvGrpSpPr>
          <p:grpSpPr>
            <a:xfrm>
              <a:off x="1326247" y="2300786"/>
              <a:ext cx="457800" cy="768300"/>
              <a:chOff x="1253932" y="2379476"/>
              <a:chExt cx="457800" cy="768300"/>
            </a:xfrm>
          </p:grpSpPr>
          <p:sp>
            <p:nvSpPr>
              <p:cNvPr id="12" name="Google Shape;1919;p60">
                <a:extLst>
                  <a:ext uri="{FF2B5EF4-FFF2-40B4-BE49-F238E27FC236}">
                    <a16:creationId xmlns:a16="http://schemas.microsoft.com/office/drawing/2014/main" id="{EA643FB8-F44A-F204-1682-68370B34AEAF}"/>
                  </a:ext>
                </a:extLst>
              </p:cNvPr>
              <p:cNvSpPr/>
              <p:nvPr/>
            </p:nvSpPr>
            <p:spPr>
              <a:xfrm>
                <a:off x="1253932" y="2712476"/>
                <a:ext cx="457800" cy="4353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cxnSp>
            <p:nvCxnSpPr>
              <p:cNvPr id="13" name="Google Shape;1934;p60">
                <a:extLst>
                  <a:ext uri="{FF2B5EF4-FFF2-40B4-BE49-F238E27FC236}">
                    <a16:creationId xmlns:a16="http://schemas.microsoft.com/office/drawing/2014/main" id="{A1B5E1AF-E2CB-8B84-2B68-D11232BD31DC}"/>
                  </a:ext>
                </a:extLst>
              </p:cNvPr>
              <p:cNvCxnSpPr>
                <a:cxnSpLocks/>
                <a:stCxn id="12" idx="0"/>
              </p:cNvCxnSpPr>
              <p:nvPr/>
            </p:nvCxnSpPr>
            <p:spPr>
              <a:xfrm rot="10800000">
                <a:off x="1482832" y="2379476"/>
                <a:ext cx="0" cy="333000"/>
              </a:xfrm>
              <a:prstGeom prst="straightConnector1">
                <a:avLst/>
              </a:prstGeom>
              <a:noFill/>
              <a:ln w="19050" cap="flat" cmpd="sng">
                <a:solidFill>
                  <a:schemeClr val="accent6"/>
                </a:solidFill>
                <a:prstDash val="solid"/>
                <a:round/>
                <a:headEnd type="none" w="med" len="med"/>
                <a:tailEnd type="none" w="med" len="med"/>
              </a:ln>
            </p:spPr>
          </p:cxnSp>
        </p:grpSp>
        <p:sp>
          <p:nvSpPr>
            <p:cNvPr id="11" name="TextBox 10">
              <a:extLst>
                <a:ext uri="{FF2B5EF4-FFF2-40B4-BE49-F238E27FC236}">
                  <a16:creationId xmlns:a16="http://schemas.microsoft.com/office/drawing/2014/main" id="{47749DFC-F188-3AC9-5751-FDBF2B9D1528}"/>
                </a:ext>
              </a:extLst>
            </p:cNvPr>
            <p:cNvSpPr txBox="1"/>
            <p:nvPr/>
          </p:nvSpPr>
          <p:spPr>
            <a:xfrm>
              <a:off x="529541" y="1309144"/>
              <a:ext cx="2040673" cy="958660"/>
            </a:xfrm>
            <a:prstGeom prst="rect">
              <a:avLst/>
            </a:prstGeom>
            <a:noFill/>
          </p:spPr>
          <p:txBody>
            <a:bodyPr wrap="square">
              <a:spAutoFit/>
            </a:bodyPr>
            <a:lstStyle/>
            <a:p>
              <a:pPr algn="ctr">
                <a:lnSpc>
                  <a:spcPct val="150000"/>
                </a:lnSpc>
              </a:pPr>
              <a:r>
                <a:rPr lang="en-US" sz="2000"/>
                <a:t>Ôn lại kiến thức đã học</a:t>
              </a:r>
            </a:p>
          </p:txBody>
        </p:sp>
      </p:grpSp>
      <p:grpSp>
        <p:nvGrpSpPr>
          <p:cNvPr id="14" name="Group 13">
            <a:extLst>
              <a:ext uri="{FF2B5EF4-FFF2-40B4-BE49-F238E27FC236}">
                <a16:creationId xmlns:a16="http://schemas.microsoft.com/office/drawing/2014/main" id="{E1FB44AB-D6CA-9D4D-2A3F-8C34FD5163D1}"/>
              </a:ext>
            </a:extLst>
          </p:cNvPr>
          <p:cNvGrpSpPr/>
          <p:nvPr/>
        </p:nvGrpSpPr>
        <p:grpSpPr>
          <a:xfrm>
            <a:off x="2213766" y="2635535"/>
            <a:ext cx="2457695" cy="2090442"/>
            <a:chOff x="2332710" y="2635535"/>
            <a:chExt cx="2457695" cy="2090442"/>
          </a:xfrm>
        </p:grpSpPr>
        <p:grpSp>
          <p:nvGrpSpPr>
            <p:cNvPr id="15" name="Group 14">
              <a:extLst>
                <a:ext uri="{FF2B5EF4-FFF2-40B4-BE49-F238E27FC236}">
                  <a16:creationId xmlns:a16="http://schemas.microsoft.com/office/drawing/2014/main" id="{48017B33-D018-B9C2-7AD9-C1BD6E523A2E}"/>
                </a:ext>
              </a:extLst>
            </p:cNvPr>
            <p:cNvGrpSpPr/>
            <p:nvPr/>
          </p:nvGrpSpPr>
          <p:grpSpPr>
            <a:xfrm>
              <a:off x="3345438" y="2635535"/>
              <a:ext cx="457800" cy="720547"/>
              <a:chOff x="2798534" y="2712484"/>
              <a:chExt cx="457800" cy="720547"/>
            </a:xfrm>
          </p:grpSpPr>
          <p:grpSp>
            <p:nvGrpSpPr>
              <p:cNvPr id="17" name="Google Shape;1937;p60">
                <a:extLst>
                  <a:ext uri="{FF2B5EF4-FFF2-40B4-BE49-F238E27FC236}">
                    <a16:creationId xmlns:a16="http://schemas.microsoft.com/office/drawing/2014/main" id="{AAA20490-0BAA-CED9-ADB5-8EE5F566239E}"/>
                  </a:ext>
                </a:extLst>
              </p:cNvPr>
              <p:cNvGrpSpPr/>
              <p:nvPr/>
            </p:nvGrpSpPr>
            <p:grpSpPr>
              <a:xfrm>
                <a:off x="2798534" y="2712484"/>
                <a:ext cx="457800" cy="435300"/>
                <a:chOff x="2798534" y="2682228"/>
                <a:chExt cx="457800" cy="435300"/>
              </a:xfrm>
            </p:grpSpPr>
            <p:sp>
              <p:nvSpPr>
                <p:cNvPr id="19" name="Google Shape;1938;p60">
                  <a:extLst>
                    <a:ext uri="{FF2B5EF4-FFF2-40B4-BE49-F238E27FC236}">
                      <a16:creationId xmlns:a16="http://schemas.microsoft.com/office/drawing/2014/main" id="{0563191D-C064-A893-37AB-4EEC284689CE}"/>
                    </a:ext>
                  </a:extLst>
                </p:cNvPr>
                <p:cNvSpPr/>
                <p:nvPr/>
              </p:nvSpPr>
              <p:spPr>
                <a:xfrm>
                  <a:off x="2798534" y="2682228"/>
                  <a:ext cx="457800" cy="4353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20" name="Google Shape;1939;p60">
                  <a:extLst>
                    <a:ext uri="{FF2B5EF4-FFF2-40B4-BE49-F238E27FC236}">
                      <a16:creationId xmlns:a16="http://schemas.microsoft.com/office/drawing/2014/main" id="{8F4E9C98-A56A-A213-AABD-5C4F338C89C0}"/>
                    </a:ext>
                  </a:extLst>
                </p:cNvPr>
                <p:cNvSpPr/>
                <p:nvPr/>
              </p:nvSpPr>
              <p:spPr>
                <a:xfrm>
                  <a:off x="2936675" y="2839381"/>
                  <a:ext cx="181500" cy="1815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cxnSp>
            <p:nvCxnSpPr>
              <p:cNvPr id="18" name="Google Shape;1943;p60">
                <a:extLst>
                  <a:ext uri="{FF2B5EF4-FFF2-40B4-BE49-F238E27FC236}">
                    <a16:creationId xmlns:a16="http://schemas.microsoft.com/office/drawing/2014/main" id="{4E39BDAB-3A08-BCB5-DE44-96649A183B91}"/>
                  </a:ext>
                </a:extLst>
              </p:cNvPr>
              <p:cNvCxnSpPr>
                <a:cxnSpLocks/>
                <a:endCxn id="20" idx="4"/>
              </p:cNvCxnSpPr>
              <p:nvPr/>
            </p:nvCxnSpPr>
            <p:spPr>
              <a:xfrm rot="10800000">
                <a:off x="3027425" y="3051131"/>
                <a:ext cx="0" cy="381900"/>
              </a:xfrm>
              <a:prstGeom prst="straightConnector1">
                <a:avLst/>
              </a:prstGeom>
              <a:noFill/>
              <a:ln w="19050" cap="flat" cmpd="sng">
                <a:solidFill>
                  <a:schemeClr val="accent6"/>
                </a:solidFill>
                <a:prstDash val="solid"/>
                <a:round/>
                <a:headEnd type="none" w="med" len="med"/>
                <a:tailEnd type="none" w="med" len="med"/>
              </a:ln>
            </p:spPr>
          </p:cxnSp>
        </p:grpSp>
        <p:sp>
          <p:nvSpPr>
            <p:cNvPr id="16" name="TextBox 15">
              <a:extLst>
                <a:ext uri="{FF2B5EF4-FFF2-40B4-BE49-F238E27FC236}">
                  <a16:creationId xmlns:a16="http://schemas.microsoft.com/office/drawing/2014/main" id="{4BE5C3C1-09D6-FC0C-3C15-DF703A6F2CD5}"/>
                </a:ext>
              </a:extLst>
            </p:cNvPr>
            <p:cNvSpPr txBox="1"/>
            <p:nvPr/>
          </p:nvSpPr>
          <p:spPr>
            <a:xfrm>
              <a:off x="2332710" y="3305652"/>
              <a:ext cx="2457695" cy="1420325"/>
            </a:xfrm>
            <a:prstGeom prst="rect">
              <a:avLst/>
            </a:prstGeom>
            <a:noFill/>
          </p:spPr>
          <p:txBody>
            <a:bodyPr wrap="square">
              <a:spAutoFit/>
            </a:bodyPr>
            <a:lstStyle/>
            <a:p>
              <a:pPr algn="ctr">
                <a:lnSpc>
                  <a:spcPct val="150000"/>
                </a:lnSpc>
              </a:pPr>
              <a:r>
                <a:rPr lang="en-US" sz="2000"/>
                <a:t>Hoàn thành câu hỏi phần Vận dụng SGK tr.17.</a:t>
              </a:r>
            </a:p>
          </p:txBody>
        </p:sp>
      </p:grpSp>
      <p:grpSp>
        <p:nvGrpSpPr>
          <p:cNvPr id="21" name="Group 20">
            <a:extLst>
              <a:ext uri="{FF2B5EF4-FFF2-40B4-BE49-F238E27FC236}">
                <a16:creationId xmlns:a16="http://schemas.microsoft.com/office/drawing/2014/main" id="{F8278951-E8B1-8427-64F3-6E5AAB2210D2}"/>
              </a:ext>
            </a:extLst>
          </p:cNvPr>
          <p:cNvGrpSpPr/>
          <p:nvPr/>
        </p:nvGrpSpPr>
        <p:grpSpPr>
          <a:xfrm>
            <a:off x="4095008" y="1286794"/>
            <a:ext cx="2711421" cy="1786641"/>
            <a:chOff x="4213952" y="1286794"/>
            <a:chExt cx="2711421" cy="1786641"/>
          </a:xfrm>
        </p:grpSpPr>
        <p:grpSp>
          <p:nvGrpSpPr>
            <p:cNvPr id="22" name="Group 21">
              <a:extLst>
                <a:ext uri="{FF2B5EF4-FFF2-40B4-BE49-F238E27FC236}">
                  <a16:creationId xmlns:a16="http://schemas.microsoft.com/office/drawing/2014/main" id="{79861D4B-1C28-2EDA-008E-7EA4EBF164EB}"/>
                </a:ext>
              </a:extLst>
            </p:cNvPr>
            <p:cNvGrpSpPr/>
            <p:nvPr/>
          </p:nvGrpSpPr>
          <p:grpSpPr>
            <a:xfrm>
              <a:off x="5340763" y="2305135"/>
              <a:ext cx="457800" cy="768300"/>
              <a:chOff x="4343113" y="2379484"/>
              <a:chExt cx="457800" cy="768300"/>
            </a:xfrm>
          </p:grpSpPr>
          <p:sp>
            <p:nvSpPr>
              <p:cNvPr id="24" name="Google Shape;1922;p60">
                <a:extLst>
                  <a:ext uri="{FF2B5EF4-FFF2-40B4-BE49-F238E27FC236}">
                    <a16:creationId xmlns:a16="http://schemas.microsoft.com/office/drawing/2014/main" id="{9DD03CB2-DFB3-EA25-4FDB-7CB55CFA36BE}"/>
                  </a:ext>
                </a:extLst>
              </p:cNvPr>
              <p:cNvSpPr/>
              <p:nvPr/>
            </p:nvSpPr>
            <p:spPr>
              <a:xfrm>
                <a:off x="4343113" y="2712484"/>
                <a:ext cx="457800" cy="4353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cxnSp>
            <p:nvCxnSpPr>
              <p:cNvPr id="25" name="Google Shape;1935;p60">
                <a:extLst>
                  <a:ext uri="{FF2B5EF4-FFF2-40B4-BE49-F238E27FC236}">
                    <a16:creationId xmlns:a16="http://schemas.microsoft.com/office/drawing/2014/main" id="{9E284496-D857-11AB-EE53-F83CF67653B9}"/>
                  </a:ext>
                </a:extLst>
              </p:cNvPr>
              <p:cNvCxnSpPr>
                <a:cxnSpLocks/>
                <a:stCxn id="24" idx="0"/>
              </p:cNvCxnSpPr>
              <p:nvPr/>
            </p:nvCxnSpPr>
            <p:spPr>
              <a:xfrm rot="10800000">
                <a:off x="4572013" y="2379484"/>
                <a:ext cx="0" cy="333000"/>
              </a:xfrm>
              <a:prstGeom prst="straightConnector1">
                <a:avLst/>
              </a:prstGeom>
              <a:noFill/>
              <a:ln w="19050" cap="flat" cmpd="sng">
                <a:solidFill>
                  <a:schemeClr val="accent6"/>
                </a:solidFill>
                <a:prstDash val="solid"/>
                <a:round/>
                <a:headEnd type="none" w="med" len="med"/>
                <a:tailEnd type="none" w="med" len="med"/>
              </a:ln>
            </p:spPr>
          </p:cxnSp>
        </p:grpSp>
        <p:sp>
          <p:nvSpPr>
            <p:cNvPr id="23" name="TextBox 22">
              <a:extLst>
                <a:ext uri="{FF2B5EF4-FFF2-40B4-BE49-F238E27FC236}">
                  <a16:creationId xmlns:a16="http://schemas.microsoft.com/office/drawing/2014/main" id="{39A39D49-00D7-D1C8-2309-A76AD1C7ED2F}"/>
                </a:ext>
              </a:extLst>
            </p:cNvPr>
            <p:cNvSpPr txBox="1"/>
            <p:nvPr/>
          </p:nvSpPr>
          <p:spPr>
            <a:xfrm>
              <a:off x="4213952" y="1286794"/>
              <a:ext cx="2711421" cy="958660"/>
            </a:xfrm>
            <a:prstGeom prst="rect">
              <a:avLst/>
            </a:prstGeom>
            <a:noFill/>
          </p:spPr>
          <p:txBody>
            <a:bodyPr wrap="square">
              <a:spAutoFit/>
            </a:bodyPr>
            <a:lstStyle/>
            <a:p>
              <a:pPr algn="ctr">
                <a:lnSpc>
                  <a:spcPct val="150000"/>
                </a:lnSpc>
              </a:pPr>
              <a:r>
                <a:rPr lang="en-US" sz="2000"/>
                <a:t>Làm bài tập Bài 3 – SBT Lịch sử 12</a:t>
              </a:r>
            </a:p>
          </p:txBody>
        </p:sp>
      </p:grpSp>
      <p:grpSp>
        <p:nvGrpSpPr>
          <p:cNvPr id="26" name="Group 25">
            <a:extLst>
              <a:ext uri="{FF2B5EF4-FFF2-40B4-BE49-F238E27FC236}">
                <a16:creationId xmlns:a16="http://schemas.microsoft.com/office/drawing/2014/main" id="{433B0B7D-9E97-5A3C-16DA-EBF9B5774CD8}"/>
              </a:ext>
            </a:extLst>
          </p:cNvPr>
          <p:cNvGrpSpPr/>
          <p:nvPr/>
        </p:nvGrpSpPr>
        <p:grpSpPr>
          <a:xfrm>
            <a:off x="5012267" y="2638136"/>
            <a:ext cx="3878434" cy="2105990"/>
            <a:chOff x="5131211" y="2638136"/>
            <a:chExt cx="3878434" cy="2105990"/>
          </a:xfrm>
        </p:grpSpPr>
        <p:grpSp>
          <p:nvGrpSpPr>
            <p:cNvPr id="27" name="Group 26">
              <a:extLst>
                <a:ext uri="{FF2B5EF4-FFF2-40B4-BE49-F238E27FC236}">
                  <a16:creationId xmlns:a16="http://schemas.microsoft.com/office/drawing/2014/main" id="{DA01ACAE-3015-8A6B-B290-198356E9D39A}"/>
                </a:ext>
              </a:extLst>
            </p:cNvPr>
            <p:cNvGrpSpPr/>
            <p:nvPr/>
          </p:nvGrpSpPr>
          <p:grpSpPr>
            <a:xfrm>
              <a:off x="7347174" y="2638136"/>
              <a:ext cx="457800" cy="717947"/>
              <a:chOff x="5887688" y="2715084"/>
              <a:chExt cx="457800" cy="717947"/>
            </a:xfrm>
          </p:grpSpPr>
          <p:grpSp>
            <p:nvGrpSpPr>
              <p:cNvPr id="29" name="Google Shape;1940;p60">
                <a:extLst>
                  <a:ext uri="{FF2B5EF4-FFF2-40B4-BE49-F238E27FC236}">
                    <a16:creationId xmlns:a16="http://schemas.microsoft.com/office/drawing/2014/main" id="{6B3F11E6-A121-F538-004C-349C63D12109}"/>
                  </a:ext>
                </a:extLst>
              </p:cNvPr>
              <p:cNvGrpSpPr/>
              <p:nvPr/>
            </p:nvGrpSpPr>
            <p:grpSpPr>
              <a:xfrm>
                <a:off x="5887688" y="2715084"/>
                <a:ext cx="457800" cy="435300"/>
                <a:chOff x="5887688" y="2684828"/>
                <a:chExt cx="457800" cy="435300"/>
              </a:xfrm>
            </p:grpSpPr>
            <p:sp>
              <p:nvSpPr>
                <p:cNvPr id="31" name="Google Shape;1941;p60">
                  <a:extLst>
                    <a:ext uri="{FF2B5EF4-FFF2-40B4-BE49-F238E27FC236}">
                      <a16:creationId xmlns:a16="http://schemas.microsoft.com/office/drawing/2014/main" id="{E3AE2ED2-5A24-808E-D6E0-391CA86EE079}"/>
                    </a:ext>
                  </a:extLst>
                </p:cNvPr>
                <p:cNvSpPr/>
                <p:nvPr/>
              </p:nvSpPr>
              <p:spPr>
                <a:xfrm>
                  <a:off x="5887688" y="2684828"/>
                  <a:ext cx="457800" cy="4353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608" name="Google Shape;1942;p60">
                  <a:extLst>
                    <a:ext uri="{FF2B5EF4-FFF2-40B4-BE49-F238E27FC236}">
                      <a16:creationId xmlns:a16="http://schemas.microsoft.com/office/drawing/2014/main" id="{EEBE4871-DFC1-7716-E614-C34A675EEEE2}"/>
                    </a:ext>
                  </a:extLst>
                </p:cNvPr>
                <p:cNvSpPr/>
                <p:nvPr/>
              </p:nvSpPr>
              <p:spPr>
                <a:xfrm>
                  <a:off x="6025838" y="2842060"/>
                  <a:ext cx="181500" cy="1815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cxnSp>
            <p:nvCxnSpPr>
              <p:cNvPr id="30" name="Google Shape;1944;p60">
                <a:extLst>
                  <a:ext uri="{FF2B5EF4-FFF2-40B4-BE49-F238E27FC236}">
                    <a16:creationId xmlns:a16="http://schemas.microsoft.com/office/drawing/2014/main" id="{810A51B7-1455-E9E0-F4C6-8BE5C119D968}"/>
                  </a:ext>
                </a:extLst>
              </p:cNvPr>
              <p:cNvCxnSpPr>
                <a:cxnSpLocks/>
                <a:endCxn id="608" idx="4"/>
              </p:cNvCxnSpPr>
              <p:nvPr/>
            </p:nvCxnSpPr>
            <p:spPr>
              <a:xfrm flipV="1">
                <a:off x="6116575" y="3053816"/>
                <a:ext cx="13" cy="379215"/>
              </a:xfrm>
              <a:prstGeom prst="straightConnector1">
                <a:avLst/>
              </a:prstGeom>
              <a:noFill/>
              <a:ln w="19050" cap="flat" cmpd="sng">
                <a:solidFill>
                  <a:schemeClr val="accent6"/>
                </a:solidFill>
                <a:prstDash val="solid"/>
                <a:round/>
                <a:headEnd type="none" w="med" len="med"/>
                <a:tailEnd type="none" w="med" len="med"/>
              </a:ln>
            </p:spPr>
          </p:cxnSp>
        </p:grpSp>
        <p:sp>
          <p:nvSpPr>
            <p:cNvPr id="28" name="TextBox 27">
              <a:extLst>
                <a:ext uri="{FF2B5EF4-FFF2-40B4-BE49-F238E27FC236}">
                  <a16:creationId xmlns:a16="http://schemas.microsoft.com/office/drawing/2014/main" id="{296A2DB0-D6E0-EC26-0FD3-47F2C7A4DC36}"/>
                </a:ext>
              </a:extLst>
            </p:cNvPr>
            <p:cNvSpPr txBox="1"/>
            <p:nvPr/>
          </p:nvSpPr>
          <p:spPr>
            <a:xfrm>
              <a:off x="5131211" y="3323801"/>
              <a:ext cx="3878434" cy="1420325"/>
            </a:xfrm>
            <a:prstGeom prst="rect">
              <a:avLst/>
            </a:prstGeom>
            <a:noFill/>
          </p:spPr>
          <p:txBody>
            <a:bodyPr wrap="square">
              <a:spAutoFit/>
            </a:bodyPr>
            <a:lstStyle/>
            <a:p>
              <a:pPr algn="ctr">
                <a:lnSpc>
                  <a:spcPct val="150000"/>
                </a:lnSpc>
              </a:pPr>
              <a:r>
                <a:rPr lang="vi-VN" sz="2000"/>
                <a:t>Đọc và tìm hiểu trước </a:t>
              </a:r>
              <a:endParaRPr lang="en-US" sz="2000"/>
            </a:p>
            <a:p>
              <a:pPr algn="ctr">
                <a:lnSpc>
                  <a:spcPct val="150000"/>
                </a:lnSpc>
              </a:pPr>
              <a:r>
                <a:rPr lang="vi-VN" sz="2000" b="1" i="1"/>
                <a:t>Thực hành </a:t>
              </a:r>
              <a:r>
                <a:rPr lang="en-US" sz="2000" b="1" i="1"/>
                <a:t>CĐ</a:t>
              </a:r>
              <a:r>
                <a:rPr lang="vi-VN" sz="2000" b="1" i="1"/>
                <a:t>1 – Thế giới trong và sau Chiến tranh lạnh. </a:t>
              </a:r>
              <a:endParaRPr lang="en-US" sz="2000" b="1" i="1"/>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5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D60B56-F8B5-7A16-61D6-26DAD1219E68}"/>
              </a:ext>
            </a:extLst>
          </p:cNvPr>
          <p:cNvSpPr/>
          <p:nvPr/>
        </p:nvSpPr>
        <p:spPr>
          <a:xfrm>
            <a:off x="185854" y="201190"/>
            <a:ext cx="6378496" cy="1005840"/>
          </a:xfrm>
          <a:prstGeom prst="roundRect">
            <a:avLst>
              <a:gd name="adj" fmla="val 10309"/>
            </a:avLst>
          </a:prstGeom>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Câu 1: Ngày nay, sức mạnh nào chi phối vị trí của các quốc gia trên thế giới?</a:t>
            </a:r>
          </a:p>
        </p:txBody>
      </p:sp>
      <p:sp>
        <p:nvSpPr>
          <p:cNvPr id="5" name="Rectangle: Rounded Corners 4">
            <a:extLst>
              <a:ext uri="{FF2B5EF4-FFF2-40B4-BE49-F238E27FC236}">
                <a16:creationId xmlns:a16="http://schemas.microsoft.com/office/drawing/2014/main" id="{7F967607-5C16-F4A7-2337-C48628AA4D64}"/>
              </a:ext>
            </a:extLst>
          </p:cNvPr>
          <p:cNvSpPr/>
          <p:nvPr/>
        </p:nvSpPr>
        <p:spPr>
          <a:xfrm>
            <a:off x="185854" y="1340981"/>
            <a:ext cx="6378496" cy="1005840"/>
          </a:xfrm>
          <a:prstGeom prst="roundRect">
            <a:avLst>
              <a:gd name="adj" fmla="val 10309"/>
            </a:avLst>
          </a:prstGeom>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Câu 2: Việc giải quyết các tranh chấp quốc tế bằng hòa bình thường được thực hiện dưới hình thức nào?</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DB516ACC-E915-7B60-4DF9-A951336E9A2E}"/>
              </a:ext>
            </a:extLst>
          </p:cNvPr>
          <p:cNvSpPr/>
          <p:nvPr/>
        </p:nvSpPr>
        <p:spPr>
          <a:xfrm>
            <a:off x="185854" y="2480772"/>
            <a:ext cx="6378496" cy="1325880"/>
          </a:xfrm>
          <a:prstGeom prst="roundRect">
            <a:avLst>
              <a:gd name="adj" fmla="val 10309"/>
            </a:avLst>
          </a:prstGeom>
          <a:ln>
            <a:solidFill>
              <a:srgbClr val="FF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Câu 3: Để tăng cường sức mạnh trong phát triển kinh tế, giải quyết các vấn đề mang tính toàn cầu, các nước cần làm gì?</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5F9D96E3-7B95-ED57-4A8F-B72A2745429D}"/>
              </a:ext>
            </a:extLst>
          </p:cNvPr>
          <p:cNvSpPr/>
          <p:nvPr/>
        </p:nvSpPr>
        <p:spPr>
          <a:xfrm>
            <a:off x="185854" y="3940603"/>
            <a:ext cx="6378496" cy="1005840"/>
          </a:xfrm>
          <a:prstGeom prst="roundRect">
            <a:avLst>
              <a:gd name="adj" fmla="val 10309"/>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Câu 4: </a:t>
            </a: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Bên</a:t>
            </a:r>
            <a:r>
              <a:rPr kumimoji="0" lang="en-US" sz="2000" b="0" i="0" u="none" strike="noStrike" kern="0" cap="none" spc="0" normalizeH="0" noProof="0">
                <a:ln>
                  <a:noFill/>
                </a:ln>
                <a:solidFill>
                  <a:srgbClr val="000000"/>
                </a:solidFill>
                <a:effectLst/>
                <a:uLnTx/>
                <a:uFillTx/>
                <a:latin typeface="Arial" panose="020B0604020202020204" pitchFamily="34" charset="0"/>
                <a:ea typeface="+mn-ea"/>
                <a:cs typeface="+mn-cs"/>
                <a:sym typeface="Arial"/>
              </a:rPr>
              <a:t> cạnh kinh tế, y</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ếu tố nào </a:t>
            </a: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quyết</a:t>
            </a:r>
            <a:r>
              <a:rPr kumimoji="0" lang="en-US" sz="2000" b="0" i="0" u="none" strike="noStrike" kern="0" cap="none" spc="0" normalizeH="0" noProof="0">
                <a:ln>
                  <a:noFill/>
                </a:ln>
                <a:solidFill>
                  <a:srgbClr val="000000"/>
                </a:solidFill>
                <a:effectLst/>
                <a:uLnTx/>
                <a:uFillTx/>
                <a:latin typeface="Arial" panose="020B0604020202020204" pitchFamily="34" charset="0"/>
                <a:ea typeface="+mn-ea"/>
                <a:cs typeface="+mn-cs"/>
                <a:sym typeface="Arial"/>
              </a:rPr>
              <a:t> định </a:t>
            </a:r>
            <a:r>
              <a:rPr lang="vi-VN" sz="2000">
                <a:solidFill>
                  <a:srgbClr val="000000"/>
                </a:solidFill>
              </a:rPr>
              <a:t>hưng thịnh hay suy vong của một quốc gia</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1" name="Group 10">
            <a:extLst>
              <a:ext uri="{FF2B5EF4-FFF2-40B4-BE49-F238E27FC236}">
                <a16:creationId xmlns:a16="http://schemas.microsoft.com/office/drawing/2014/main" id="{CFED6D5C-23E9-8D12-6E6B-A9A853F0C5AC}"/>
              </a:ext>
            </a:extLst>
          </p:cNvPr>
          <p:cNvGrpSpPr/>
          <p:nvPr/>
        </p:nvGrpSpPr>
        <p:grpSpPr>
          <a:xfrm>
            <a:off x="6675863" y="201190"/>
            <a:ext cx="2222810" cy="914400"/>
            <a:chOff x="6214946" y="297834"/>
            <a:chExt cx="2222810" cy="914400"/>
          </a:xfrm>
        </p:grpSpPr>
        <p:sp>
          <p:nvSpPr>
            <p:cNvPr id="3" name="Arrow: Right 2">
              <a:extLst>
                <a:ext uri="{FF2B5EF4-FFF2-40B4-BE49-F238E27FC236}">
                  <a16:creationId xmlns:a16="http://schemas.microsoft.com/office/drawing/2014/main" id="{22CDAD8A-5A6A-0320-863D-4E1D3DAC4576}"/>
                </a:ext>
              </a:extLst>
            </p:cNvPr>
            <p:cNvSpPr/>
            <p:nvPr/>
          </p:nvSpPr>
          <p:spPr>
            <a:xfrm>
              <a:off x="6214946" y="580331"/>
              <a:ext cx="379141" cy="349405"/>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02056A77-9797-2F2B-1B3E-C0D2A5CF7B41}"/>
                </a:ext>
              </a:extLst>
            </p:cNvPr>
            <p:cNvSpPr/>
            <p:nvPr/>
          </p:nvSpPr>
          <p:spPr>
            <a:xfrm>
              <a:off x="6765072" y="297834"/>
              <a:ext cx="1672684" cy="914400"/>
            </a:xfrm>
            <a:prstGeom prst="roundRect">
              <a:avLst>
                <a:gd name="adj" fmla="val 10309"/>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mn-ea"/>
                  <a:cs typeface="+mn-cs"/>
                  <a:sym typeface="Arial"/>
                </a:rPr>
                <a:t>1. Kinh tế.</a:t>
              </a:r>
            </a:p>
          </p:txBody>
        </p:sp>
      </p:grpSp>
      <p:grpSp>
        <p:nvGrpSpPr>
          <p:cNvPr id="12" name="Group 11">
            <a:extLst>
              <a:ext uri="{FF2B5EF4-FFF2-40B4-BE49-F238E27FC236}">
                <a16:creationId xmlns:a16="http://schemas.microsoft.com/office/drawing/2014/main" id="{E9238878-B1E8-09E6-B4D4-1ADB259457A2}"/>
              </a:ext>
            </a:extLst>
          </p:cNvPr>
          <p:cNvGrpSpPr/>
          <p:nvPr/>
        </p:nvGrpSpPr>
        <p:grpSpPr>
          <a:xfrm>
            <a:off x="6675862" y="1340981"/>
            <a:ext cx="2222810" cy="1005840"/>
            <a:chOff x="6214946" y="252112"/>
            <a:chExt cx="2222810" cy="1005840"/>
          </a:xfrm>
          <a:solidFill>
            <a:srgbClr val="92D050"/>
          </a:solidFill>
        </p:grpSpPr>
        <p:sp>
          <p:nvSpPr>
            <p:cNvPr id="19" name="Arrow: Right 18">
              <a:extLst>
                <a:ext uri="{FF2B5EF4-FFF2-40B4-BE49-F238E27FC236}">
                  <a16:creationId xmlns:a16="http://schemas.microsoft.com/office/drawing/2014/main" id="{C6AD67BE-0C5F-086B-8A0A-DA716438E6A9}"/>
                </a:ext>
              </a:extLst>
            </p:cNvPr>
            <p:cNvSpPr/>
            <p:nvPr/>
          </p:nvSpPr>
          <p:spPr>
            <a:xfrm>
              <a:off x="6214946" y="580331"/>
              <a:ext cx="379141" cy="349405"/>
            </a:xfrm>
            <a:prstGeom prst="rightArrow">
              <a:avLst/>
            </a:prstGeom>
            <a:grp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sp>
          <p:nvSpPr>
            <p:cNvPr id="20" name="Rectangle: Rounded Corners 19">
              <a:extLst>
                <a:ext uri="{FF2B5EF4-FFF2-40B4-BE49-F238E27FC236}">
                  <a16:creationId xmlns:a16="http://schemas.microsoft.com/office/drawing/2014/main" id="{4CCE6375-3431-F47E-ECED-D181AE654205}"/>
                </a:ext>
              </a:extLst>
            </p:cNvPr>
            <p:cNvSpPr/>
            <p:nvPr/>
          </p:nvSpPr>
          <p:spPr>
            <a:xfrm>
              <a:off x="6765072" y="252112"/>
              <a:ext cx="1672684" cy="1005840"/>
            </a:xfrm>
            <a:prstGeom prst="roundRect">
              <a:avLst>
                <a:gd name="adj" fmla="val 10309"/>
              </a:avLst>
            </a:prstGeom>
            <a:grp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2. Đối thoại</a:t>
              </a:r>
            </a:p>
          </p:txBody>
        </p:sp>
      </p:grpSp>
      <p:grpSp>
        <p:nvGrpSpPr>
          <p:cNvPr id="21" name="Group 20">
            <a:extLst>
              <a:ext uri="{FF2B5EF4-FFF2-40B4-BE49-F238E27FC236}">
                <a16:creationId xmlns:a16="http://schemas.microsoft.com/office/drawing/2014/main" id="{F0CD9634-13A8-8799-7D72-3CDF18D926AC}"/>
              </a:ext>
            </a:extLst>
          </p:cNvPr>
          <p:cNvGrpSpPr/>
          <p:nvPr/>
        </p:nvGrpSpPr>
        <p:grpSpPr>
          <a:xfrm>
            <a:off x="6675862" y="2572212"/>
            <a:ext cx="2222810" cy="1151827"/>
            <a:chOff x="6214946" y="176331"/>
            <a:chExt cx="2222810" cy="1151827"/>
          </a:xfrm>
          <a:solidFill>
            <a:srgbClr val="FF9999"/>
          </a:solidFill>
        </p:grpSpPr>
        <p:sp>
          <p:nvSpPr>
            <p:cNvPr id="22" name="Arrow: Right 21">
              <a:extLst>
                <a:ext uri="{FF2B5EF4-FFF2-40B4-BE49-F238E27FC236}">
                  <a16:creationId xmlns:a16="http://schemas.microsoft.com/office/drawing/2014/main" id="{9340AD24-0ED7-93E3-543D-6C22D3AAF8F2}"/>
                </a:ext>
              </a:extLst>
            </p:cNvPr>
            <p:cNvSpPr/>
            <p:nvPr/>
          </p:nvSpPr>
          <p:spPr>
            <a:xfrm>
              <a:off x="6214946" y="580331"/>
              <a:ext cx="379141" cy="349405"/>
            </a:xfrm>
            <a:prstGeom prst="rightArrow">
              <a:avLst/>
            </a:prstGeom>
            <a:grpFill/>
            <a:ln>
              <a:solidFill>
                <a:srgbClr val="FF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sp>
          <p:nvSpPr>
            <p:cNvPr id="23" name="Rectangle: Rounded Corners 22">
              <a:extLst>
                <a:ext uri="{FF2B5EF4-FFF2-40B4-BE49-F238E27FC236}">
                  <a16:creationId xmlns:a16="http://schemas.microsoft.com/office/drawing/2014/main" id="{6480E359-4BD2-A832-340B-B5098E970FDD}"/>
                </a:ext>
              </a:extLst>
            </p:cNvPr>
            <p:cNvSpPr/>
            <p:nvPr/>
          </p:nvSpPr>
          <p:spPr>
            <a:xfrm>
              <a:off x="6765072" y="176331"/>
              <a:ext cx="1672684" cy="1151827"/>
            </a:xfrm>
            <a:prstGeom prst="roundRect">
              <a:avLst>
                <a:gd name="adj" fmla="val 10309"/>
              </a:avLst>
            </a:prstGeom>
            <a:grpFill/>
            <a:ln>
              <a:solidFill>
                <a:srgbClr val="FF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3. Hợp tác</a:t>
              </a:r>
            </a:p>
          </p:txBody>
        </p:sp>
      </p:grpSp>
      <p:grpSp>
        <p:nvGrpSpPr>
          <p:cNvPr id="24" name="Group 23">
            <a:extLst>
              <a:ext uri="{FF2B5EF4-FFF2-40B4-BE49-F238E27FC236}">
                <a16:creationId xmlns:a16="http://schemas.microsoft.com/office/drawing/2014/main" id="{940ADFA1-80C3-DB64-CD36-81865CDECB12}"/>
              </a:ext>
            </a:extLst>
          </p:cNvPr>
          <p:cNvGrpSpPr/>
          <p:nvPr/>
        </p:nvGrpSpPr>
        <p:grpSpPr>
          <a:xfrm>
            <a:off x="6675862" y="3986323"/>
            <a:ext cx="2222810" cy="914400"/>
            <a:chOff x="6214946" y="297834"/>
            <a:chExt cx="2222810" cy="914400"/>
          </a:xfrm>
          <a:solidFill>
            <a:srgbClr val="FFC000"/>
          </a:solidFill>
        </p:grpSpPr>
        <p:sp>
          <p:nvSpPr>
            <p:cNvPr id="25" name="Arrow: Right 24">
              <a:extLst>
                <a:ext uri="{FF2B5EF4-FFF2-40B4-BE49-F238E27FC236}">
                  <a16:creationId xmlns:a16="http://schemas.microsoft.com/office/drawing/2014/main" id="{64CD511E-8566-471F-CA82-FA6CEEEFEDA9}"/>
                </a:ext>
              </a:extLst>
            </p:cNvPr>
            <p:cNvSpPr/>
            <p:nvPr/>
          </p:nvSpPr>
          <p:spPr>
            <a:xfrm>
              <a:off x="6214946" y="580331"/>
              <a:ext cx="379141" cy="349405"/>
            </a:xfrm>
            <a:prstGeom prst="rightArrow">
              <a:avLst/>
            </a:prstGeom>
            <a:gr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sp>
          <p:nvSpPr>
            <p:cNvPr id="26" name="Rectangle: Rounded Corners 25">
              <a:extLst>
                <a:ext uri="{FF2B5EF4-FFF2-40B4-BE49-F238E27FC236}">
                  <a16:creationId xmlns:a16="http://schemas.microsoft.com/office/drawing/2014/main" id="{95CBADAD-0EBD-D17F-2022-B83C0E50678E}"/>
                </a:ext>
              </a:extLst>
            </p:cNvPr>
            <p:cNvSpPr/>
            <p:nvPr/>
          </p:nvSpPr>
          <p:spPr>
            <a:xfrm>
              <a:off x="6765072" y="297834"/>
              <a:ext cx="1672684" cy="914400"/>
            </a:xfrm>
            <a:prstGeom prst="roundRect">
              <a:avLst>
                <a:gd name="adj" fmla="val 10309"/>
              </a:avLst>
            </a:prstGeom>
            <a:gr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4. Khoa học – kĩ thuật</a:t>
              </a:r>
            </a:p>
          </p:txBody>
        </p:sp>
      </p:grpSp>
    </p:spTree>
    <p:extLst>
      <p:ext uri="{BB962C8B-B14F-4D97-AF65-F5344CB8AC3E}">
        <p14:creationId xmlns:p14="http://schemas.microsoft.com/office/powerpoint/2010/main" val="258508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61"/>
        <p:cNvGrpSpPr/>
        <p:nvPr/>
      </p:nvGrpSpPr>
      <p:grpSpPr>
        <a:xfrm>
          <a:off x="0" y="0"/>
          <a:ext cx="0" cy="0"/>
          <a:chOff x="0" y="0"/>
          <a:chExt cx="0" cy="0"/>
        </a:xfrm>
      </p:grpSpPr>
      <p:grpSp>
        <p:nvGrpSpPr>
          <p:cNvPr id="14" name="Group 13">
            <a:extLst>
              <a:ext uri="{FF2B5EF4-FFF2-40B4-BE49-F238E27FC236}">
                <a16:creationId xmlns:a16="http://schemas.microsoft.com/office/drawing/2014/main" id="{D704FE02-9883-4600-C883-DF4E1E5F991A}"/>
              </a:ext>
            </a:extLst>
          </p:cNvPr>
          <p:cNvGrpSpPr/>
          <p:nvPr/>
        </p:nvGrpSpPr>
        <p:grpSpPr>
          <a:xfrm>
            <a:off x="3836681" y="850724"/>
            <a:ext cx="4905375" cy="3442052"/>
            <a:chOff x="3740036" y="1025870"/>
            <a:chExt cx="4905375" cy="3442052"/>
          </a:xfrm>
        </p:grpSpPr>
        <p:grpSp>
          <p:nvGrpSpPr>
            <p:cNvPr id="2" name="Group 1">
              <a:extLst>
                <a:ext uri="{FF2B5EF4-FFF2-40B4-BE49-F238E27FC236}">
                  <a16:creationId xmlns:a16="http://schemas.microsoft.com/office/drawing/2014/main" id="{5403CACC-D4E4-0BE7-F302-C41D8F572B98}"/>
                </a:ext>
              </a:extLst>
            </p:cNvPr>
            <p:cNvGrpSpPr/>
            <p:nvPr/>
          </p:nvGrpSpPr>
          <p:grpSpPr>
            <a:xfrm>
              <a:off x="3740036" y="1025870"/>
              <a:ext cx="4905375" cy="3442052"/>
              <a:chOff x="7000875" y="3075786"/>
              <a:chExt cx="9810750" cy="6884104"/>
            </a:xfrm>
          </p:grpSpPr>
          <p:sp>
            <p:nvSpPr>
              <p:cNvPr id="3" name="Rectangle: Diagonal Corners Rounded 14">
                <a:extLst>
                  <a:ext uri="{FF2B5EF4-FFF2-40B4-BE49-F238E27FC236}">
                    <a16:creationId xmlns:a16="http://schemas.microsoft.com/office/drawing/2014/main" id="{BD003F44-C98F-76A8-8B8B-C19729C72523}"/>
                  </a:ext>
                </a:extLst>
              </p:cNvPr>
              <p:cNvSpPr/>
              <p:nvPr/>
            </p:nvSpPr>
            <p:spPr>
              <a:xfrm>
                <a:off x="7305675" y="3310046"/>
                <a:ext cx="9505950" cy="6649844"/>
              </a:xfrm>
              <a:prstGeom prst="round2Diag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 name="Rectangle: Diagonal Corners Rounded 10">
                <a:extLst>
                  <a:ext uri="{FF2B5EF4-FFF2-40B4-BE49-F238E27FC236}">
                    <a16:creationId xmlns:a16="http://schemas.microsoft.com/office/drawing/2014/main" id="{AC2A7B02-705F-FCAB-1192-D795BA2DC2B8}"/>
                  </a:ext>
                </a:extLst>
              </p:cNvPr>
              <p:cNvSpPr/>
              <p:nvPr/>
            </p:nvSpPr>
            <p:spPr>
              <a:xfrm>
                <a:off x="7000875" y="3075786"/>
                <a:ext cx="9505950" cy="6649844"/>
              </a:xfrm>
              <a:prstGeom prst="round2Diag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7F09CE35-F19D-0F49-0172-7E54831F9D7B}"/>
                  </a:ext>
                </a:extLst>
              </p:cNvPr>
              <p:cNvSpPr txBox="1"/>
              <p:nvPr/>
            </p:nvSpPr>
            <p:spPr>
              <a:xfrm>
                <a:off x="7658293" y="4932326"/>
                <a:ext cx="8191110" cy="468731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a:solidFill>
                      <a:srgbClr val="FF0000"/>
                    </a:solidFill>
                    <a:latin typeface="Arial" panose="020B0604020202020204" pitchFamily="34" charset="0"/>
                    <a:cs typeface="Arial" panose="020B0604020202020204" pitchFamily="34" charset="0"/>
                  </a:rPr>
                  <a:t>K</a:t>
                </a:r>
                <a:r>
                  <a:rPr kumimoji="0" lang="vi-VN" sz="2000" b="1" i="1" u="none" strike="noStrike" kern="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Arial"/>
                  </a:rPr>
                  <a:t>hai thác tư liệu, Hình 2 mục 1 SGK tr.14, 15 và hoàn thành Phiếu học tập số 1: </a:t>
                </a:r>
                <a:r>
                  <a:rPr kumimoji="0" lang="vi-VN" sz="2000" b="0" i="0" u="none" strike="noStrike" kern="0" cap="none" spc="0" normalizeH="0" baseline="0" noProof="0">
                    <a:ln>
                      <a:noFill/>
                    </a:ln>
                    <a:solidFill>
                      <a:srgbClr val="2B241A"/>
                    </a:solidFill>
                    <a:effectLst/>
                    <a:uLnTx/>
                    <a:uFillTx/>
                    <a:latin typeface="Arial" panose="020B0604020202020204" pitchFamily="34" charset="0"/>
                    <a:cs typeface="Arial" panose="020B0604020202020204" pitchFamily="34" charset="0"/>
                    <a:sym typeface="Arial"/>
                  </a:rPr>
                  <a:t>Nêu xu thế phát triển chính của thế giới sau Chiến tranh lạnh. </a:t>
                </a:r>
                <a:endParaRPr kumimoji="0" lang="en-US" sz="2000" b="0" i="0" u="none" strike="noStrike" kern="0" cap="none" spc="0" normalizeH="0" baseline="0" noProof="0">
                  <a:ln>
                    <a:noFill/>
                  </a:ln>
                  <a:solidFill>
                    <a:srgbClr val="2B241A"/>
                  </a:solidFill>
                  <a:effectLst/>
                  <a:uLnTx/>
                  <a:uFillTx/>
                  <a:latin typeface="Arial" panose="020B0604020202020204" pitchFamily="34" charset="0"/>
                  <a:cs typeface="Arial" panose="020B0604020202020204" pitchFamily="34" charset="0"/>
                  <a:sym typeface="Arial"/>
                </a:endParaRPr>
              </a:p>
            </p:txBody>
          </p:sp>
        </p:grpSp>
        <p:sp>
          <p:nvSpPr>
            <p:cNvPr id="13" name="Rectangle: Rounded Corners 12">
              <a:extLst>
                <a:ext uri="{FF2B5EF4-FFF2-40B4-BE49-F238E27FC236}">
                  <a16:creationId xmlns:a16="http://schemas.microsoft.com/office/drawing/2014/main" id="{4D09B300-380B-A3C4-AB1D-500F993F421F}"/>
                </a:ext>
              </a:extLst>
            </p:cNvPr>
            <p:cNvSpPr/>
            <p:nvPr/>
          </p:nvSpPr>
          <p:spPr>
            <a:xfrm>
              <a:off x="4481009" y="1226634"/>
              <a:ext cx="3271025" cy="721112"/>
            </a:xfrm>
            <a:prstGeom prst="roundRect">
              <a:avLst/>
            </a:prstGeom>
            <a:solidFill>
              <a:srgbClr val="FFECAF"/>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mn-ea"/>
                  <a:cs typeface="+mn-cs"/>
                  <a:sym typeface="Arial"/>
                </a:rPr>
                <a:t>THẢO LUẬN NHÓM</a:t>
              </a:r>
            </a:p>
          </p:txBody>
        </p:sp>
      </p:grpSp>
      <p:sp>
        <p:nvSpPr>
          <p:cNvPr id="12" name="Freeform 10">
            <a:extLst>
              <a:ext uri="{FF2B5EF4-FFF2-40B4-BE49-F238E27FC236}">
                <a16:creationId xmlns:a16="http://schemas.microsoft.com/office/drawing/2014/main" id="{F0EA7EE7-AB40-C18D-409A-1DF3AAE35235}"/>
              </a:ext>
            </a:extLst>
          </p:cNvPr>
          <p:cNvSpPr/>
          <p:nvPr/>
        </p:nvSpPr>
        <p:spPr>
          <a:xfrm>
            <a:off x="311036" y="512956"/>
            <a:ext cx="3352800" cy="4630544"/>
          </a:xfrm>
          <a:custGeom>
            <a:avLst/>
            <a:gdLst/>
            <a:ahLst/>
            <a:cxnLst/>
            <a:rect l="l" t="t" r="r" b="b"/>
            <a:pathLst>
              <a:path w="2135127" h="2885307">
                <a:moveTo>
                  <a:pt x="0" y="0"/>
                </a:moveTo>
                <a:lnTo>
                  <a:pt x="2135127" y="0"/>
                </a:lnTo>
                <a:lnTo>
                  <a:pt x="2135127" y="2885307"/>
                </a:lnTo>
                <a:lnTo>
                  <a:pt x="0" y="28853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6616131E-F799-04CA-6641-0461B97AE8BE}"/>
              </a:ext>
            </a:extLst>
          </p:cNvPr>
          <p:cNvSpPr/>
          <p:nvPr/>
        </p:nvSpPr>
        <p:spPr>
          <a:xfrm>
            <a:off x="349405" y="921070"/>
            <a:ext cx="2059258" cy="3892240"/>
          </a:xfrm>
          <a:prstGeom prst="roundRect">
            <a:avLst>
              <a:gd name="adj" fmla="val 8725"/>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accent2"/>
                </a:solidFill>
              </a:rPr>
              <a:t>XU THẾ PHÁT TRIỂN CHÍNH CỦA THẾ GIỚI SAU CHIẾN TRANH LẠNH</a:t>
            </a:r>
          </a:p>
        </p:txBody>
      </p:sp>
      <p:sp>
        <p:nvSpPr>
          <p:cNvPr id="2" name="Rectangle: Rounded Corners 1">
            <a:extLst>
              <a:ext uri="{FF2B5EF4-FFF2-40B4-BE49-F238E27FC236}">
                <a16:creationId xmlns:a16="http://schemas.microsoft.com/office/drawing/2014/main" id="{ADD7ABF5-A4F0-277F-62B9-841D4137BAC6}"/>
              </a:ext>
            </a:extLst>
          </p:cNvPr>
          <p:cNvSpPr/>
          <p:nvPr/>
        </p:nvSpPr>
        <p:spPr>
          <a:xfrm>
            <a:off x="2992243" y="872113"/>
            <a:ext cx="5802352" cy="894653"/>
          </a:xfrm>
          <a:prstGeom prst="roundRect">
            <a:avLst>
              <a:gd name="adj" fmla="val 8725"/>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a:t>
            </a:r>
          </a:p>
        </p:txBody>
      </p:sp>
      <p:sp>
        <p:nvSpPr>
          <p:cNvPr id="3" name="Rectangle: Rounded Corners 2">
            <a:extLst>
              <a:ext uri="{FF2B5EF4-FFF2-40B4-BE49-F238E27FC236}">
                <a16:creationId xmlns:a16="http://schemas.microsoft.com/office/drawing/2014/main" id="{A29A9109-4858-FE61-9DB3-3A898A550862}"/>
              </a:ext>
            </a:extLst>
          </p:cNvPr>
          <p:cNvSpPr/>
          <p:nvPr/>
        </p:nvSpPr>
        <p:spPr>
          <a:xfrm>
            <a:off x="2992243" y="1909410"/>
            <a:ext cx="5802352" cy="894653"/>
          </a:xfrm>
          <a:prstGeom prst="roundRect">
            <a:avLst>
              <a:gd name="adj" fmla="val 8725"/>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a:t>
            </a:r>
          </a:p>
        </p:txBody>
      </p:sp>
      <p:sp>
        <p:nvSpPr>
          <p:cNvPr id="4" name="Rectangle: Rounded Corners 3">
            <a:extLst>
              <a:ext uri="{FF2B5EF4-FFF2-40B4-BE49-F238E27FC236}">
                <a16:creationId xmlns:a16="http://schemas.microsoft.com/office/drawing/2014/main" id="{6BBE300C-1686-8EB4-355B-86F196EA1C88}"/>
              </a:ext>
            </a:extLst>
          </p:cNvPr>
          <p:cNvSpPr/>
          <p:nvPr/>
        </p:nvSpPr>
        <p:spPr>
          <a:xfrm>
            <a:off x="2992243" y="2946707"/>
            <a:ext cx="5802352" cy="894653"/>
          </a:xfrm>
          <a:prstGeom prst="roundRect">
            <a:avLst>
              <a:gd name="adj" fmla="val 8725"/>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a:t>
            </a:r>
          </a:p>
        </p:txBody>
      </p:sp>
      <p:sp>
        <p:nvSpPr>
          <p:cNvPr id="5" name="Rectangle: Rounded Corners 4">
            <a:extLst>
              <a:ext uri="{FF2B5EF4-FFF2-40B4-BE49-F238E27FC236}">
                <a16:creationId xmlns:a16="http://schemas.microsoft.com/office/drawing/2014/main" id="{875794A9-6C1D-3A45-27DC-79566B975956}"/>
              </a:ext>
            </a:extLst>
          </p:cNvPr>
          <p:cNvSpPr/>
          <p:nvPr/>
        </p:nvSpPr>
        <p:spPr>
          <a:xfrm>
            <a:off x="2992243" y="3984004"/>
            <a:ext cx="5802352" cy="894653"/>
          </a:xfrm>
          <a:prstGeom prst="roundRect">
            <a:avLst>
              <a:gd name="adj" fmla="val 8725"/>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a:t>
            </a:r>
          </a:p>
        </p:txBody>
      </p:sp>
      <p:cxnSp>
        <p:nvCxnSpPr>
          <p:cNvPr id="7" name="Straight Arrow Connector 6">
            <a:extLst>
              <a:ext uri="{FF2B5EF4-FFF2-40B4-BE49-F238E27FC236}">
                <a16:creationId xmlns:a16="http://schemas.microsoft.com/office/drawing/2014/main" id="{2830810B-2E77-007C-6A41-A010A3C1C077}"/>
              </a:ext>
            </a:extLst>
          </p:cNvPr>
          <p:cNvCxnSpPr>
            <a:stCxn id="21" idx="3"/>
            <a:endCxn id="2" idx="1"/>
          </p:cNvCxnSpPr>
          <p:nvPr/>
        </p:nvCxnSpPr>
        <p:spPr>
          <a:xfrm flipV="1">
            <a:off x="2408663" y="1319440"/>
            <a:ext cx="583580" cy="154775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B4E73CE-47DF-810F-9E3B-357C518AA4F7}"/>
              </a:ext>
            </a:extLst>
          </p:cNvPr>
          <p:cNvCxnSpPr>
            <a:cxnSpLocks/>
            <a:stCxn id="21" idx="3"/>
            <a:endCxn id="3" idx="1"/>
          </p:cNvCxnSpPr>
          <p:nvPr/>
        </p:nvCxnSpPr>
        <p:spPr>
          <a:xfrm flipV="1">
            <a:off x="2408663" y="2356737"/>
            <a:ext cx="583580" cy="51045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1E79B86-3DFF-4797-8AE8-2C92ACC4163B}"/>
              </a:ext>
            </a:extLst>
          </p:cNvPr>
          <p:cNvCxnSpPr>
            <a:cxnSpLocks/>
            <a:stCxn id="21" idx="3"/>
            <a:endCxn id="4" idx="1"/>
          </p:cNvCxnSpPr>
          <p:nvPr/>
        </p:nvCxnSpPr>
        <p:spPr>
          <a:xfrm>
            <a:off x="2408663" y="2867190"/>
            <a:ext cx="583580" cy="52684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9669F17-4EB0-D9AF-9252-028BAB57C334}"/>
              </a:ext>
            </a:extLst>
          </p:cNvPr>
          <p:cNvCxnSpPr>
            <a:cxnSpLocks/>
            <a:stCxn id="21" idx="3"/>
            <a:endCxn id="5" idx="1"/>
          </p:cNvCxnSpPr>
          <p:nvPr/>
        </p:nvCxnSpPr>
        <p:spPr>
          <a:xfrm>
            <a:off x="2408663" y="2867190"/>
            <a:ext cx="583580" cy="156414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7D726FA-38A9-7370-68BD-618007467765}"/>
              </a:ext>
            </a:extLst>
          </p:cNvPr>
          <p:cNvSpPr txBox="1"/>
          <p:nvPr/>
        </p:nvSpPr>
        <p:spPr>
          <a:xfrm>
            <a:off x="2286000" y="272464"/>
            <a:ext cx="4572000" cy="523220"/>
          </a:xfrm>
          <a:prstGeom prst="rect">
            <a:avLst/>
          </a:prstGeom>
          <a:noFill/>
        </p:spPr>
        <p:txBody>
          <a:bodyPr wrap="square">
            <a:spAutoFit/>
          </a:bodyPr>
          <a:lstStyle/>
          <a:p>
            <a:pPr algn="ctr"/>
            <a:r>
              <a:rPr lang="en-US" sz="2800" b="1">
                <a:solidFill>
                  <a:schemeClr val="bg2">
                    <a:lumMod val="75000"/>
                  </a:schemeClr>
                </a:solidFill>
                <a:latin typeface="Aptos Black" panose="020B0004020202020204" pitchFamily="34" charset="0"/>
              </a:rPr>
              <a:t>PHIẾU HỌC TẬP SỐ 1</a:t>
            </a:r>
          </a:p>
        </p:txBody>
      </p:sp>
    </p:spTree>
    <p:extLst>
      <p:ext uri="{BB962C8B-B14F-4D97-AF65-F5344CB8AC3E}">
        <p14:creationId xmlns:p14="http://schemas.microsoft.com/office/powerpoint/2010/main" val="2633415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97"/>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B1F21B9-0C7D-A94D-4A0D-A4B5B3425EBD}"/>
              </a:ext>
            </a:extLst>
          </p:cNvPr>
          <p:cNvSpPr/>
          <p:nvPr/>
        </p:nvSpPr>
        <p:spPr>
          <a:xfrm>
            <a:off x="279402" y="112184"/>
            <a:ext cx="1015998" cy="4929716"/>
          </a:xfrm>
          <a:prstGeom prst="roundRect">
            <a:avLst>
              <a:gd name="adj" fmla="val 6141"/>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XU THẾ PHÁT TRIỂN CHÍNH CỦA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THẾ GIỚI SAU CHIẾN TRANH LẠNH</a:t>
            </a:r>
          </a:p>
        </p:txBody>
      </p:sp>
      <p:grpSp>
        <p:nvGrpSpPr>
          <p:cNvPr id="13" name="Group 12">
            <a:extLst>
              <a:ext uri="{FF2B5EF4-FFF2-40B4-BE49-F238E27FC236}">
                <a16:creationId xmlns:a16="http://schemas.microsoft.com/office/drawing/2014/main" id="{6485EE25-417A-EFCE-8B71-F65AC76A1687}"/>
              </a:ext>
            </a:extLst>
          </p:cNvPr>
          <p:cNvGrpSpPr/>
          <p:nvPr/>
        </p:nvGrpSpPr>
        <p:grpSpPr>
          <a:xfrm>
            <a:off x="1430865" y="112184"/>
            <a:ext cx="7577668" cy="567266"/>
            <a:chOff x="1430865" y="112184"/>
            <a:chExt cx="7577668" cy="567266"/>
          </a:xfrm>
        </p:grpSpPr>
        <p:sp>
          <p:nvSpPr>
            <p:cNvPr id="5" name="Rectangle: Rounded Corners 4">
              <a:extLst>
                <a:ext uri="{FF2B5EF4-FFF2-40B4-BE49-F238E27FC236}">
                  <a16:creationId xmlns:a16="http://schemas.microsoft.com/office/drawing/2014/main" id="{CE449382-4923-0F8E-951D-419D82A22E47}"/>
                </a:ext>
              </a:extLst>
            </p:cNvPr>
            <p:cNvSpPr/>
            <p:nvPr/>
          </p:nvSpPr>
          <p:spPr>
            <a:xfrm>
              <a:off x="1871133" y="112184"/>
              <a:ext cx="7137400" cy="567266"/>
            </a:xfrm>
            <a:prstGeom prst="roundRect">
              <a:avLst>
                <a:gd name="adj" fmla="val 126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0000"/>
                  </a:solidFill>
                  <a:effectLst/>
                  <a:uLnTx/>
                  <a:uFillTx/>
                  <a:latin typeface="Arial"/>
                  <a:ea typeface="+mn-ea"/>
                  <a:cs typeface="+mn-cs"/>
                  <a:sym typeface="Arial"/>
                </a:rPr>
                <a:t>Xu thế đa cực: </a:t>
              </a:r>
              <a:r>
                <a:rPr kumimoji="0" lang="en-US" sz="1800" b="0" i="0" u="none" strike="noStrike" kern="0" cap="none" spc="0" normalizeH="0" baseline="0" noProof="0">
                  <a:ln>
                    <a:noFill/>
                  </a:ln>
                  <a:solidFill>
                    <a:srgbClr val="000000"/>
                  </a:solidFill>
                  <a:effectLst/>
                  <a:uLnTx/>
                  <a:uFillTx/>
                  <a:latin typeface="Arial"/>
                  <a:ea typeface="+mn-ea"/>
                  <a:cs typeface="+mn-cs"/>
                  <a:sym typeface="Arial"/>
                </a:rPr>
                <a:t>thể hiện rõ từ đầu TK XXI.</a:t>
              </a:r>
            </a:p>
          </p:txBody>
        </p:sp>
        <p:sp>
          <p:nvSpPr>
            <p:cNvPr id="9" name="Arrow: Right 8">
              <a:extLst>
                <a:ext uri="{FF2B5EF4-FFF2-40B4-BE49-F238E27FC236}">
                  <a16:creationId xmlns:a16="http://schemas.microsoft.com/office/drawing/2014/main" id="{B2E58D3B-DBF6-BE74-DBA0-4F7CBD9659DF}"/>
                </a:ext>
              </a:extLst>
            </p:cNvPr>
            <p:cNvSpPr/>
            <p:nvPr/>
          </p:nvSpPr>
          <p:spPr>
            <a:xfrm>
              <a:off x="1430865" y="253999"/>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grpSp>
      <p:grpSp>
        <p:nvGrpSpPr>
          <p:cNvPr id="14" name="Group 13">
            <a:extLst>
              <a:ext uri="{FF2B5EF4-FFF2-40B4-BE49-F238E27FC236}">
                <a16:creationId xmlns:a16="http://schemas.microsoft.com/office/drawing/2014/main" id="{3A631A21-11F2-C936-6377-DA19EEC141CB}"/>
              </a:ext>
            </a:extLst>
          </p:cNvPr>
          <p:cNvGrpSpPr/>
          <p:nvPr/>
        </p:nvGrpSpPr>
        <p:grpSpPr>
          <a:xfrm>
            <a:off x="1430865" y="783166"/>
            <a:ext cx="7577666" cy="1130301"/>
            <a:chOff x="1430865" y="783166"/>
            <a:chExt cx="7577666" cy="1130301"/>
          </a:xfrm>
        </p:grpSpPr>
        <p:sp>
          <p:nvSpPr>
            <p:cNvPr id="6" name="Rectangle: Rounded Corners 5">
              <a:extLst>
                <a:ext uri="{FF2B5EF4-FFF2-40B4-BE49-F238E27FC236}">
                  <a16:creationId xmlns:a16="http://schemas.microsoft.com/office/drawing/2014/main" id="{C7CB2FE4-C380-A49A-DF70-0E404764AA13}"/>
                </a:ext>
              </a:extLst>
            </p:cNvPr>
            <p:cNvSpPr/>
            <p:nvPr/>
          </p:nvSpPr>
          <p:spPr>
            <a:xfrm>
              <a:off x="1871132" y="783166"/>
              <a:ext cx="7137399" cy="1130301"/>
            </a:xfrm>
            <a:prstGeom prst="roundRect">
              <a:avLst>
                <a:gd name="adj" fmla="val 50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0000"/>
                  </a:solidFill>
                  <a:effectLst/>
                  <a:uLnTx/>
                  <a:uFillTx/>
                  <a:latin typeface="Arial"/>
                  <a:ea typeface="+mn-ea"/>
                  <a:cs typeface="+mn-cs"/>
                  <a:sym typeface="Arial"/>
                </a:rPr>
                <a:t>Xu thế lấy phát triển kinh tế làm trung tâm: </a:t>
              </a:r>
            </a:p>
            <a:p>
              <a:pPr marL="342900" marR="0" lvl="0" indent="-342900" algn="just" defTabSz="914400" rtl="0" eaLnBrk="1" fontAlgn="auto" latinLnBrk="0" hangingPunct="1">
                <a:lnSpc>
                  <a:spcPts val="29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Là nhân tố quyết định sức mạnh tổng hợp của từng quốc gia.</a:t>
              </a:r>
            </a:p>
            <a:p>
              <a:pPr marL="342900" marR="0" lvl="0" indent="-342900" algn="just" defTabSz="914400" rtl="0" eaLnBrk="1" fontAlgn="auto" latinLnBrk="0" hangingPunct="1">
                <a:lnSpc>
                  <a:spcPts val="29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Đóng vai trò trung tâm trong quan hệ quốc tế.</a:t>
              </a:r>
            </a:p>
          </p:txBody>
        </p:sp>
        <p:sp>
          <p:nvSpPr>
            <p:cNvPr id="10" name="Arrow: Right 9">
              <a:extLst>
                <a:ext uri="{FF2B5EF4-FFF2-40B4-BE49-F238E27FC236}">
                  <a16:creationId xmlns:a16="http://schemas.microsoft.com/office/drawing/2014/main" id="{5E4187EB-F183-4CE9-560F-B253A4975A7E}"/>
                </a:ext>
              </a:extLst>
            </p:cNvPr>
            <p:cNvSpPr/>
            <p:nvPr/>
          </p:nvSpPr>
          <p:spPr>
            <a:xfrm>
              <a:off x="1430865" y="1223558"/>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24253682-FEA9-195B-6CC4-839B49689C69}"/>
              </a:ext>
            </a:extLst>
          </p:cNvPr>
          <p:cNvGrpSpPr/>
          <p:nvPr/>
        </p:nvGrpSpPr>
        <p:grpSpPr>
          <a:xfrm>
            <a:off x="1430865" y="2017183"/>
            <a:ext cx="7577668" cy="1435608"/>
            <a:chOff x="1430865" y="2017183"/>
            <a:chExt cx="7577668" cy="1435608"/>
          </a:xfrm>
        </p:grpSpPr>
        <p:sp>
          <p:nvSpPr>
            <p:cNvPr id="7" name="Rectangle: Rounded Corners 6">
              <a:extLst>
                <a:ext uri="{FF2B5EF4-FFF2-40B4-BE49-F238E27FC236}">
                  <a16:creationId xmlns:a16="http://schemas.microsoft.com/office/drawing/2014/main" id="{65D2503C-DCB1-9B67-F801-08F728A35061}"/>
                </a:ext>
              </a:extLst>
            </p:cNvPr>
            <p:cNvSpPr/>
            <p:nvPr/>
          </p:nvSpPr>
          <p:spPr>
            <a:xfrm>
              <a:off x="1871133" y="2017183"/>
              <a:ext cx="7137400" cy="1435608"/>
            </a:xfrm>
            <a:prstGeom prst="roundRect">
              <a:avLst>
                <a:gd name="adj" fmla="val 50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0000"/>
                  </a:solidFill>
                  <a:effectLst/>
                  <a:uLnTx/>
                  <a:uFillTx/>
                  <a:latin typeface="Arial"/>
                  <a:ea typeface="+mn-ea"/>
                  <a:cs typeface="+mn-cs"/>
                  <a:sym typeface="Arial"/>
                </a:rPr>
                <a:t>Xu thế đối thoại, hợp tác trong quan hệ quốc tế: </a:t>
              </a:r>
            </a:p>
            <a:p>
              <a:pPr marL="342900" marR="0" lvl="0" indent="-342900" algn="just" defTabSz="914400" rtl="0" eaLnBrk="1" fontAlgn="auto" latinLnBrk="0" hangingPunct="1">
                <a:lnSpc>
                  <a:spcPts val="29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Tăng cường đối thoại.</a:t>
              </a:r>
            </a:p>
            <a:p>
              <a:pPr marL="342900" marR="0" lvl="0" indent="-342900" algn="just" defTabSz="914400" rtl="0" eaLnBrk="1" fontAlgn="auto" latinLnBrk="0" hangingPunct="1">
                <a:lnSpc>
                  <a:spcPts val="29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Giải quyết bất đồng, mâu thuẫn bằng thương lượng hòa bình, hợp tác cùng có lợi.</a:t>
              </a:r>
            </a:p>
          </p:txBody>
        </p:sp>
        <p:sp>
          <p:nvSpPr>
            <p:cNvPr id="11" name="Arrow: Right 10">
              <a:extLst>
                <a:ext uri="{FF2B5EF4-FFF2-40B4-BE49-F238E27FC236}">
                  <a16:creationId xmlns:a16="http://schemas.microsoft.com/office/drawing/2014/main" id="{DC06B25A-CAB3-97EF-E793-A44EF156F94A}"/>
                </a:ext>
              </a:extLst>
            </p:cNvPr>
            <p:cNvSpPr/>
            <p:nvPr/>
          </p:nvSpPr>
          <p:spPr>
            <a:xfrm>
              <a:off x="1430865" y="2603753"/>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grpSp>
      <p:grpSp>
        <p:nvGrpSpPr>
          <p:cNvPr id="16" name="Group 15">
            <a:extLst>
              <a:ext uri="{FF2B5EF4-FFF2-40B4-BE49-F238E27FC236}">
                <a16:creationId xmlns:a16="http://schemas.microsoft.com/office/drawing/2014/main" id="{3A42C23F-C06A-2919-13E4-74BF0F911EC0}"/>
              </a:ext>
            </a:extLst>
          </p:cNvPr>
          <p:cNvGrpSpPr/>
          <p:nvPr/>
        </p:nvGrpSpPr>
        <p:grpSpPr>
          <a:xfrm>
            <a:off x="1430865" y="3558623"/>
            <a:ext cx="7577666" cy="1435608"/>
            <a:chOff x="1430865" y="3558623"/>
            <a:chExt cx="7577666" cy="1435608"/>
          </a:xfrm>
        </p:grpSpPr>
        <p:sp>
          <p:nvSpPr>
            <p:cNvPr id="8" name="Rectangle: Rounded Corners 7">
              <a:extLst>
                <a:ext uri="{FF2B5EF4-FFF2-40B4-BE49-F238E27FC236}">
                  <a16:creationId xmlns:a16="http://schemas.microsoft.com/office/drawing/2014/main" id="{D687F6AE-DF1B-59BE-6948-8B8460FF0FAC}"/>
                </a:ext>
              </a:extLst>
            </p:cNvPr>
            <p:cNvSpPr/>
            <p:nvPr/>
          </p:nvSpPr>
          <p:spPr>
            <a:xfrm>
              <a:off x="1871131" y="3558623"/>
              <a:ext cx="7137400" cy="1435608"/>
            </a:xfrm>
            <a:prstGeom prst="roundRect">
              <a:avLst>
                <a:gd name="adj" fmla="val 50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0000"/>
                  </a:solidFill>
                  <a:effectLst/>
                  <a:uLnTx/>
                  <a:uFillTx/>
                  <a:latin typeface="Arial"/>
                  <a:ea typeface="+mn-ea"/>
                  <a:cs typeface="+mn-cs"/>
                  <a:sym typeface="Arial"/>
                </a:rPr>
                <a:t>Xu thế toàn cầu hóa: </a:t>
              </a:r>
            </a:p>
            <a:p>
              <a:pPr marL="342900" marR="0" lvl="0" indent="-342900" algn="just" defTabSz="914400" rtl="0" eaLnBrk="1" fontAlgn="auto" latinLnBrk="0" hangingPunct="1">
                <a:lnSpc>
                  <a:spcPts val="29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Sự phát triển của thương mại quốc tế.</a:t>
              </a:r>
            </a:p>
            <a:p>
              <a:pPr marL="342900" marR="0" lvl="0" indent="-342900" algn="just" defTabSz="914400" rtl="0" eaLnBrk="1" fontAlgn="auto" latinLnBrk="0" hangingPunct="1">
                <a:lnSpc>
                  <a:spcPts val="29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Sự mở rộng của các công ty xuyên quốc gia.</a:t>
              </a:r>
            </a:p>
            <a:p>
              <a:pPr marL="342900" marR="0" lvl="0" indent="-342900" algn="just" defTabSz="914400" rtl="0" eaLnBrk="1" fontAlgn="auto" latinLnBrk="0" hangingPunct="1">
                <a:lnSpc>
                  <a:spcPts val="29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Sự ra đời của các tổ chức liên kết thương mại, tài chính quốc tế.</a:t>
              </a:r>
            </a:p>
          </p:txBody>
        </p:sp>
        <p:sp>
          <p:nvSpPr>
            <p:cNvPr id="12" name="Arrow: Right 11">
              <a:extLst>
                <a:ext uri="{FF2B5EF4-FFF2-40B4-BE49-F238E27FC236}">
                  <a16:creationId xmlns:a16="http://schemas.microsoft.com/office/drawing/2014/main" id="{A92B1AA7-2F49-0B69-6D87-B8B43F390208}"/>
                </a:ext>
              </a:extLst>
            </p:cNvPr>
            <p:cNvSpPr/>
            <p:nvPr/>
          </p:nvSpPr>
          <p:spPr>
            <a:xfrm>
              <a:off x="1430865" y="4145193"/>
              <a:ext cx="304800" cy="262467"/>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Postwar America and the Cold War - History - 12th grade by Slidesgo">
  <a:themeElements>
    <a:clrScheme name="Simple Light">
      <a:dk1>
        <a:srgbClr val="333333"/>
      </a:dk1>
      <a:lt1>
        <a:srgbClr val="DED9CC"/>
      </a:lt1>
      <a:dk2>
        <a:srgbClr val="A64144"/>
      </a:dk2>
      <a:lt2>
        <a:srgbClr val="2D3C57"/>
      </a:lt2>
      <a:accent1>
        <a:srgbClr val="FFFFFF"/>
      </a:accent1>
      <a:accent2>
        <a:srgbClr val="FFFFFF"/>
      </a:accent2>
      <a:accent3>
        <a:srgbClr val="FFFFFF"/>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ostwar America and the Cold War - History - 12th grade by Slidesgo">
  <a:themeElements>
    <a:clrScheme name="Simple Light">
      <a:dk1>
        <a:srgbClr val="333333"/>
      </a:dk1>
      <a:lt1>
        <a:srgbClr val="DED9CC"/>
      </a:lt1>
      <a:dk2>
        <a:srgbClr val="A64144"/>
      </a:dk2>
      <a:lt2>
        <a:srgbClr val="2D3C57"/>
      </a:lt2>
      <a:accent1>
        <a:srgbClr val="FFFFFF"/>
      </a:accent1>
      <a:accent2>
        <a:srgbClr val="FFFFFF"/>
      </a:accent2>
      <a:accent3>
        <a:srgbClr val="FFFFFF"/>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ostwar America and the Cold War - History - 12th grade by Slidesgo">
  <a:themeElements>
    <a:clrScheme name="Simple Light">
      <a:dk1>
        <a:srgbClr val="333333"/>
      </a:dk1>
      <a:lt1>
        <a:srgbClr val="DED9CC"/>
      </a:lt1>
      <a:dk2>
        <a:srgbClr val="A64144"/>
      </a:dk2>
      <a:lt2>
        <a:srgbClr val="2D3C57"/>
      </a:lt2>
      <a:accent1>
        <a:srgbClr val="FFFFFF"/>
      </a:accent1>
      <a:accent2>
        <a:srgbClr val="FFFFFF"/>
      </a:accent2>
      <a:accent3>
        <a:srgbClr val="FFFFFF"/>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917</TotalTime>
  <Words>4114</Words>
  <Application>Microsoft Office PowerPoint</Application>
  <PresentationFormat>On-screen Show (16:9)</PresentationFormat>
  <Paragraphs>279</Paragraphs>
  <Slides>56</Slides>
  <Notes>46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56</vt:i4>
      </vt:variant>
    </vt:vector>
  </HeadingPairs>
  <TitlesOfParts>
    <vt:vector size="72" baseType="lpstr">
      <vt:lpstr>Anaheim</vt:lpstr>
      <vt:lpstr>Times New Roman</vt:lpstr>
      <vt:lpstr>Wingdings</vt:lpstr>
      <vt:lpstr>Aptos Black</vt:lpstr>
      <vt:lpstr>DM Sans</vt:lpstr>
      <vt:lpstr>Hanken Grotesk</vt:lpstr>
      <vt:lpstr>Calibri</vt:lpstr>
      <vt:lpstr>Fira Sans</vt:lpstr>
      <vt:lpstr>Arial</vt:lpstr>
      <vt:lpstr>Nunito Light</vt:lpstr>
      <vt:lpstr>Lato Light</vt:lpstr>
      <vt:lpstr>Barlow</vt:lpstr>
      <vt:lpstr>Bahnschrift SemiBold</vt:lpstr>
      <vt:lpstr>Postwar America and the Cold War - History - 12th grade by Slidesgo</vt:lpstr>
      <vt:lpstr>1_Postwar America and the Cold War - History - 12th grade by Slidesgo</vt:lpstr>
      <vt:lpstr>2_Postwar America and the Cold War - History - 12th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cp:revision>
  <dcterms:modified xsi:type="dcterms:W3CDTF">2025-03-27T12:50:19Z</dcterms:modified>
</cp:coreProperties>
</file>