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3"/>
  </p:notesMasterIdLst>
  <p:sldIdLst>
    <p:sldId id="267" r:id="rId2"/>
    <p:sldId id="266" r:id="rId3"/>
    <p:sldId id="268" r:id="rId4"/>
    <p:sldId id="269" r:id="rId5"/>
    <p:sldId id="270" r:id="rId6"/>
    <p:sldId id="271" r:id="rId7"/>
    <p:sldId id="273" r:id="rId8"/>
    <p:sldId id="312" r:id="rId9"/>
    <p:sldId id="314" r:id="rId10"/>
    <p:sldId id="343" r:id="rId11"/>
    <p:sldId id="313" r:id="rId12"/>
    <p:sldId id="275" r:id="rId13"/>
    <p:sldId id="315" r:id="rId14"/>
    <p:sldId id="276" r:id="rId15"/>
    <p:sldId id="316" r:id="rId16"/>
    <p:sldId id="345" r:id="rId17"/>
    <p:sldId id="281" r:id="rId18"/>
    <p:sldId id="346" r:id="rId19"/>
    <p:sldId id="282" r:id="rId20"/>
    <p:sldId id="347" r:id="rId21"/>
    <p:sldId id="260" r:id="rId22"/>
    <p:sldId id="317" r:id="rId23"/>
    <p:sldId id="318" r:id="rId24"/>
    <p:sldId id="319" r:id="rId25"/>
    <p:sldId id="280" r:id="rId26"/>
    <p:sldId id="324" r:id="rId27"/>
    <p:sldId id="348" r:id="rId28"/>
    <p:sldId id="285" r:id="rId29"/>
    <p:sldId id="322" r:id="rId30"/>
    <p:sldId id="350" r:id="rId31"/>
    <p:sldId id="286" r:id="rId32"/>
    <p:sldId id="351" r:id="rId33"/>
    <p:sldId id="352" r:id="rId34"/>
    <p:sldId id="354" r:id="rId35"/>
    <p:sldId id="326" r:id="rId36"/>
    <p:sldId id="258" r:id="rId37"/>
    <p:sldId id="288" r:id="rId38"/>
    <p:sldId id="325" r:id="rId39"/>
    <p:sldId id="355" r:id="rId40"/>
    <p:sldId id="333" r:id="rId41"/>
    <p:sldId id="356" r:id="rId42"/>
    <p:sldId id="357" r:id="rId43"/>
    <p:sldId id="358" r:id="rId44"/>
    <p:sldId id="360" r:id="rId45"/>
    <p:sldId id="301" r:id="rId46"/>
    <p:sldId id="305" r:id="rId47"/>
    <p:sldId id="362" r:id="rId48"/>
    <p:sldId id="363" r:id="rId49"/>
    <p:sldId id="289" r:id="rId50"/>
    <p:sldId id="291" r:id="rId51"/>
    <p:sldId id="298" r:id="rId52"/>
    <p:sldId id="297" r:id="rId53"/>
    <p:sldId id="364" r:id="rId54"/>
    <p:sldId id="365" r:id="rId55"/>
    <p:sldId id="303" r:id="rId56"/>
    <p:sldId id="337" r:id="rId57"/>
    <p:sldId id="338" r:id="rId58"/>
    <p:sldId id="339" r:id="rId59"/>
    <p:sldId id="304" r:id="rId60"/>
    <p:sldId id="307" r:id="rId61"/>
    <p:sldId id="367" r:id="rId62"/>
    <p:sldId id="366" r:id="rId63"/>
    <p:sldId id="369" r:id="rId64"/>
    <p:sldId id="370" r:id="rId65"/>
    <p:sldId id="372" r:id="rId66"/>
    <p:sldId id="373" r:id="rId67"/>
    <p:sldId id="374" r:id="rId68"/>
    <p:sldId id="376" r:id="rId69"/>
    <p:sldId id="377" r:id="rId70"/>
    <p:sldId id="259" r:id="rId71"/>
    <p:sldId id="265" r:id="rId72"/>
  </p:sldIdLst>
  <p:sldSz cx="18288000" cy="10287000"/>
  <p:notesSz cx="6858000" cy="9144000"/>
  <p:embeddedFontLst>
    <p:embeddedFont>
      <p:font typeface="Calibri" panose="020F0502020204030204" pitchFamily="34" charset="0"/>
      <p:regular r:id="rId74"/>
      <p:bold r:id="rId75"/>
      <p:italic r:id="rId76"/>
      <p:boldItalic r:id="rId77"/>
    </p:embeddedFont>
    <p:embeddedFont>
      <p:font typeface="Cambria Math" panose="02040503050406030204" pitchFamily="18" charset="0"/>
      <p:regular r:id="rId7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484" autoAdjust="0"/>
  </p:normalViewPr>
  <p:slideViewPr>
    <p:cSldViewPr>
      <p:cViewPr varScale="1">
        <p:scale>
          <a:sx n="37" d="100"/>
          <a:sy n="37" d="100"/>
        </p:scale>
        <p:origin x="1508" y="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296291-5962-4843-8AE2-001639D33A8A}" type="datetimeFigureOut">
              <a:rPr lang="en-US" smtClean="0"/>
              <a:t>11/15/2023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8A7BF0-4107-4B69-98EE-22D0AEC2516F}" type="slidenum">
              <a:rPr lang="en-US" smtClean="0"/>
              <a:t>‹#›</a:t>
            </a:fld>
            <a:endParaRPr lang="en-US"/>
          </a:p>
        </p:txBody>
      </p:sp>
    </p:spTree>
    <p:extLst>
      <p:ext uri="{BB962C8B-B14F-4D97-AF65-F5344CB8AC3E}">
        <p14:creationId xmlns:p14="http://schemas.microsoft.com/office/powerpoint/2010/main" val="378577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368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900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947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319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306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8A7BF0-4107-4B69-98EE-22D0AEC2516F}" type="slidenum">
              <a:rPr lang="en-US" smtClean="0"/>
              <a:t>21</a:t>
            </a:fld>
            <a:endParaRPr lang="en-US"/>
          </a:p>
        </p:txBody>
      </p:sp>
    </p:spTree>
    <p:extLst>
      <p:ext uri="{BB962C8B-B14F-4D97-AF65-F5344CB8AC3E}">
        <p14:creationId xmlns:p14="http://schemas.microsoft.com/office/powerpoint/2010/main" val="1965735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309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578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899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857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798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5674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972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290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713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792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235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3746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749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0329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9373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304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4955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189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2420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8A7BF0-4107-4B69-98EE-22D0AEC2516F}" type="slidenum">
              <a:rPr lang="en-US" smtClean="0"/>
              <a:t>70</a:t>
            </a:fld>
            <a:endParaRPr lang="en-US"/>
          </a:p>
        </p:txBody>
      </p:sp>
    </p:spTree>
    <p:extLst>
      <p:ext uri="{BB962C8B-B14F-4D97-AF65-F5344CB8AC3E}">
        <p14:creationId xmlns:p14="http://schemas.microsoft.com/office/powerpoint/2010/main" val="3746797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345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8A7BF0-4107-4B69-98EE-22D0AEC2516F}" type="slidenum">
              <a:rPr lang="en-US" smtClean="0"/>
              <a:t>12</a:t>
            </a:fld>
            <a:endParaRPr lang="en-US"/>
          </a:p>
        </p:txBody>
      </p:sp>
    </p:spTree>
    <p:extLst>
      <p:ext uri="{BB962C8B-B14F-4D97-AF65-F5344CB8AC3E}">
        <p14:creationId xmlns:p14="http://schemas.microsoft.com/office/powerpoint/2010/main" val="1222546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006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27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244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824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0.png"/><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18.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8.gif"/><Relationship Id="rId4" Type="http://schemas.openxmlformats.org/officeDocument/2006/relationships/image" Target="../media/image40.sv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 Id="rId9"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7.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7.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48.png"/><Relationship Id="rId4" Type="http://schemas.openxmlformats.org/officeDocument/2006/relationships/image" Target="../media/image38.sv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48.png"/><Relationship Id="rId4" Type="http://schemas.openxmlformats.org/officeDocument/2006/relationships/image" Target="../media/image38.svg"/></Relationships>
</file>

<file path=ppt/slides/_rels/slide1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2.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49.png"/><Relationship Id="rId4" Type="http://schemas.openxmlformats.org/officeDocument/2006/relationships/image" Target="../media/image43.sv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3.sv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50.png"/><Relationship Id="rId4" Type="http://schemas.openxmlformats.org/officeDocument/2006/relationships/image" Target="../media/image18.gif"/></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6.sv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10.wdp"/><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23.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3.png"/><Relationship Id="rId1" Type="http://schemas.openxmlformats.org/officeDocument/2006/relationships/slideLayout" Target="../slideLayouts/slideLayout7.xml"/><Relationship Id="rId15" Type="http://schemas.openxmlformats.org/officeDocument/2006/relationships/image" Target="../media/image45.png"/><Relationship Id="rId4" Type="http://schemas.microsoft.com/office/2007/relationships/hdphoto" Target="../media/hdphoto10.wdp"/></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46.png"/><Relationship Id="rId4" Type="http://schemas.openxmlformats.org/officeDocument/2006/relationships/image" Target="../media/image38.sv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46.png"/><Relationship Id="rId4" Type="http://schemas.openxmlformats.org/officeDocument/2006/relationships/image" Target="../media/image530.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3.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6.wdp"/><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5.sv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07/relationships/hdphoto" Target="../media/hdphoto3.wdp"/><Relationship Id="rId7" Type="http://schemas.openxmlformats.org/officeDocument/2006/relationships/image" Target="../media/image63.png"/><Relationship Id="rId2" Type="http://schemas.openxmlformats.org/officeDocument/2006/relationships/image" Target="../media/image25.pn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62.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8.svg"/><Relationship Id="rId7" Type="http://schemas.openxmlformats.org/officeDocument/2006/relationships/image" Target="../media/image7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9.png"/><Relationship Id="rId5" Type="http://schemas.microsoft.com/office/2007/relationships/hdphoto" Target="../media/hdphoto12.wdp"/><Relationship Id="rId4" Type="http://schemas.openxmlformats.org/officeDocument/2006/relationships/image" Target="../media/image68.png"/><Relationship Id="rId9" Type="http://schemas.openxmlformats.org/officeDocument/2006/relationships/image" Target="../media/image72.svg"/></Relationships>
</file>

<file path=ppt/slides/_rels/slide3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7.png"/><Relationship Id="rId7" Type="http://schemas.microsoft.com/office/2007/relationships/hdphoto" Target="../media/hdphoto13.wdp"/><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gif"/><Relationship Id="rId4" Type="http://schemas.openxmlformats.org/officeDocument/2006/relationships/image" Target="../media/image38.svg"/></Relationships>
</file>

<file path=ppt/slides/_rels/slide38.xml.rels><?xml version="1.0" encoding="UTF-8" standalone="yes"?>
<Relationships xmlns="http://schemas.openxmlformats.org/package/2006/relationships"><Relationship Id="rId13" Type="http://schemas.openxmlformats.org/officeDocument/2006/relationships/image" Target="../media/image650.png"/><Relationship Id="rId17" Type="http://schemas.openxmlformats.org/officeDocument/2006/relationships/image" Target="../media/image76.png"/><Relationship Id="rId2" Type="http://schemas.openxmlformats.org/officeDocument/2006/relationships/image" Target="../media/image23.png"/><Relationship Id="rId16" Type="http://schemas.openxmlformats.org/officeDocument/2006/relationships/image" Target="../media/image670.png"/><Relationship Id="rId1" Type="http://schemas.openxmlformats.org/officeDocument/2006/relationships/slideLayout" Target="../slideLayouts/slideLayout7.xml"/><Relationship Id="rId15" Type="http://schemas.microsoft.com/office/2007/relationships/hdphoto" Target="../media/hdphoto14.wdp"/><Relationship Id="rId14" Type="http://schemas.openxmlformats.org/officeDocument/2006/relationships/image" Target="../media/image75.png"/></Relationships>
</file>

<file path=ppt/slides/_rels/slide3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42.png"/><Relationship Id="rId7"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49.png"/><Relationship Id="rId4" Type="http://schemas.openxmlformats.org/officeDocument/2006/relationships/image" Target="../media/image43.sv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6.svg"/><Relationship Id="rId7"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8.png"/><Relationship Id="rId5" Type="http://schemas.microsoft.com/office/2007/relationships/hdphoto" Target="../media/hdphoto15.wdp"/><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microsoft.com/office/2007/relationships/hdphoto" Target="../media/hdphoto15.wdp"/></Relationships>
</file>

<file path=ppt/slides/_rels/slide4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4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3.svg"/><Relationship Id="rId7" Type="http://schemas.openxmlformats.org/officeDocument/2006/relationships/image" Target="../media/image8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4.png"/></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87.png"/><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6.svg"/><Relationship Id="rId3" Type="http://schemas.openxmlformats.org/officeDocument/2006/relationships/image" Target="../media/image11.svg"/><Relationship Id="rId7" Type="http://schemas.openxmlformats.org/officeDocument/2006/relationships/image" Target="../media/image89.svg"/><Relationship Id="rId12"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22.svg"/><Relationship Id="rId5" Type="http://schemas.openxmlformats.org/officeDocument/2006/relationships/image" Target="../media/image4.sv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54.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5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94.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18.gif"/></Relationships>
</file>

<file path=ppt/slides/_rels/slide56.xml.rels><?xml version="1.0" encoding="UTF-8" standalone="yes"?>
<Relationships xmlns="http://schemas.openxmlformats.org/package/2006/relationships"><Relationship Id="rId3" Type="http://schemas.openxmlformats.org/officeDocument/2006/relationships/image" Target="../media/image8.svg"/><Relationship Id="rId12" Type="http://schemas.openxmlformats.org/officeDocument/2006/relationships/image" Target="../media/image94.jpeg"/><Relationship Id="rId2" Type="http://schemas.openxmlformats.org/officeDocument/2006/relationships/image" Target="../media/image7.png"/><Relationship Id="rId1" Type="http://schemas.openxmlformats.org/officeDocument/2006/relationships/slideLayout" Target="../slideLayouts/slideLayout7.xml"/><Relationship Id="rId11" Type="http://schemas.openxmlformats.org/officeDocument/2006/relationships/image" Target="../media/image860.png"/><Relationship Id="rId4" Type="http://schemas.openxmlformats.org/officeDocument/2006/relationships/image" Target="../media/image18.gif"/></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86.png"/><Relationship Id="rId4" Type="http://schemas.openxmlformats.org/officeDocument/2006/relationships/image" Target="../media/image82.svg"/></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95.png"/><Relationship Id="rId4" Type="http://schemas.openxmlformats.org/officeDocument/2006/relationships/image" Target="../media/image870.png"/></Relationships>
</file>

<file path=ppt/slides/_rels/slide5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6.svg"/><Relationship Id="rId3" Type="http://schemas.openxmlformats.org/officeDocument/2006/relationships/image" Target="../media/image11.svg"/><Relationship Id="rId7" Type="http://schemas.openxmlformats.org/officeDocument/2006/relationships/image" Target="../media/image89.svg"/><Relationship Id="rId12"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22.svg"/><Relationship Id="rId5" Type="http://schemas.openxmlformats.org/officeDocument/2006/relationships/image" Target="../media/image4.sv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26.png"/></Relationships>
</file>

<file path=ppt/slides/_rels/slide60.xml.rels><?xml version="1.0" encoding="UTF-8" standalone="yes"?>
<Relationships xmlns="http://schemas.openxmlformats.org/package/2006/relationships"><Relationship Id="rId3" Type="http://schemas.openxmlformats.org/officeDocument/2006/relationships/image" Target="../media/image97.svg"/><Relationship Id="rId7" Type="http://schemas.openxmlformats.org/officeDocument/2006/relationships/image" Target="../media/image99.jpe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98.png"/></Relationships>
</file>

<file path=ppt/slides/_rels/slide6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63.png"/></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0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0.png"/><Relationship Id="rId5" Type="http://schemas.microsoft.com/office/2007/relationships/hdphoto" Target="../media/hdphoto18.wdp"/><Relationship Id="rId4" Type="http://schemas.openxmlformats.org/officeDocument/2006/relationships/image" Target="../media/image101.png"/></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0.png"/><Relationship Id="rId5" Type="http://schemas.microsoft.com/office/2007/relationships/hdphoto" Target="../media/hdphoto18.wdp"/><Relationship Id="rId4" Type="http://schemas.openxmlformats.org/officeDocument/2006/relationships/image" Target="../media/image101.png"/></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0.png"/><Relationship Id="rId5" Type="http://schemas.microsoft.com/office/2007/relationships/hdphoto" Target="../media/hdphoto18.wdp"/><Relationship Id="rId4" Type="http://schemas.openxmlformats.org/officeDocument/2006/relationships/image" Target="../media/image101.png"/></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0.png"/><Relationship Id="rId5" Type="http://schemas.microsoft.com/office/2007/relationships/hdphoto" Target="../media/hdphoto18.wdp"/><Relationship Id="rId4" Type="http://schemas.openxmlformats.org/officeDocument/2006/relationships/image" Target="../media/image101.png"/></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microsoft.com/office/2007/relationships/hdphoto" Target="../media/hdphoto19.wdp"/><Relationship Id="rId4" Type="http://schemas.openxmlformats.org/officeDocument/2006/relationships/image" Target="../media/image103.png"/></Relationships>
</file>

<file path=ppt/slides/_rels/slide6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63.png"/><Relationship Id="rId1" Type="http://schemas.openxmlformats.org/officeDocument/2006/relationships/slideLayout" Target="../slideLayouts/slideLayout7.xml"/><Relationship Id="rId4" Type="http://schemas.microsoft.com/office/2007/relationships/hdphoto" Target="../media/hdphoto19.wdp"/></Relationships>
</file>

<file path=ppt/slides/_rels/slide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63.png"/><Relationship Id="rId1" Type="http://schemas.openxmlformats.org/officeDocument/2006/relationships/slideLayout" Target="../slideLayouts/slideLayout7.xml"/><Relationship Id="rId4" Type="http://schemas.microsoft.com/office/2007/relationships/hdphoto" Target="../media/hdphoto19.wdp"/></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svg"/><Relationship Id="rId7"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8.svg"/><Relationship Id="rId4" Type="http://schemas.openxmlformats.org/officeDocument/2006/relationships/image" Target="../media/image27.png"/></Relationships>
</file>

<file path=ppt/slides/_rels/slide70.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105.svg"/><Relationship Id="rId4" Type="http://schemas.openxmlformats.org/officeDocument/2006/relationships/image" Target="../media/image11.svg"/><Relationship Id="rId9" Type="http://schemas.openxmlformats.org/officeDocument/2006/relationships/image" Target="../media/image104.png"/></Relationships>
</file>

<file path=ppt/slides/_rels/slide7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7.svg"/><Relationship Id="rId7" Type="http://schemas.openxmlformats.org/officeDocument/2006/relationships/image" Target="../media/image82.sv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svg"/><Relationship Id="rId5" Type="http://schemas.openxmlformats.org/officeDocument/2006/relationships/image" Target="../media/image4.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sv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5.pn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38749" y="8854650"/>
            <a:ext cx="18731151" cy="1907363"/>
            <a:chOff x="0" y="0"/>
            <a:chExt cx="4933307" cy="502351"/>
          </a:xfrm>
        </p:grpSpPr>
        <p:sp>
          <p:nvSpPr>
            <p:cNvPr id="3"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1093" y="1104900"/>
            <a:ext cx="14861907" cy="6107609"/>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4159" y="7980498"/>
            <a:ext cx="7382041" cy="3328629"/>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73953" y="6522251"/>
            <a:ext cx="1088247" cy="1498023"/>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5737">
            <a:off x="16029400" y="-81381"/>
            <a:ext cx="2661690" cy="3632579"/>
          </a:xfrm>
          <a:prstGeom prst="rect">
            <a:avLst/>
          </a:prstGeom>
        </p:spPr>
      </p:pic>
      <p:sp>
        <p:nvSpPr>
          <p:cNvPr id="19" name="Google Shape;7484;p29"/>
          <p:cNvSpPr txBox="1">
            <a:spLocks/>
          </p:cNvSpPr>
          <p:nvPr/>
        </p:nvSpPr>
        <p:spPr>
          <a:xfrm>
            <a:off x="1755778" y="1415711"/>
            <a:ext cx="14703422"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baseline="0" noProof="0" dirty="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ĐẾN VỚI TIẾT HỌC HÔM NAY</a:t>
            </a:r>
            <a:r>
              <a:rPr kumimoji="0" lang="vi-VN" sz="7500" b="1" i="0" u="none" strike="noStrike" kern="0" cap="none" spc="0" normalizeH="0" baseline="0" noProof="0" dirty="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p>
        </p:txBody>
      </p:sp>
      <p:pic>
        <p:nvPicPr>
          <p:cNvPr id="20" name="Picture 19"/>
          <p:cNvPicPr>
            <a:picLocks noChangeAspect="1"/>
          </p:cNvPicPr>
          <p:nvPr/>
        </p:nvPicPr>
        <p:blipFill>
          <a:blip r:embed="rId10"/>
          <a:stretch>
            <a:fillRect/>
          </a:stretch>
        </p:blipFill>
        <p:spPr>
          <a:xfrm>
            <a:off x="13525679" y="4880110"/>
            <a:ext cx="4457521" cy="6176675"/>
          </a:xfrm>
          <a:prstGeom prst="rect">
            <a:avLst/>
          </a:prstGeom>
        </p:spPr>
      </p:pic>
      <p:pic>
        <p:nvPicPr>
          <p:cNvPr id="21"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266697" y="6972299"/>
            <a:ext cx="2324478" cy="1005865"/>
          </a:xfrm>
          <a:prstGeom prst="rect">
            <a:avLst/>
          </a:prstGeom>
        </p:spPr>
      </p:pic>
    </p:spTree>
    <p:extLst>
      <p:ext uri="{BB962C8B-B14F-4D97-AF65-F5344CB8AC3E}">
        <p14:creationId xmlns:p14="http://schemas.microsoft.com/office/powerpoint/2010/main" val="361794562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544990">
            <a:off x="159714" y="9029928"/>
            <a:ext cx="1236433" cy="1023898"/>
          </a:xfrm>
          <a:prstGeom prst="rect">
            <a:avLst/>
          </a:prstGeom>
        </p:spPr>
      </p:pic>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22575" y="589249"/>
            <a:ext cx="1575351" cy="1125251"/>
          </a:xfrm>
          <a:prstGeom prst="rect">
            <a:avLst/>
          </a:prstGeom>
        </p:spPr>
      </p:pic>
      <p:sp>
        <p:nvSpPr>
          <p:cNvPr id="3" name="Rectangle 2"/>
          <p:cNvSpPr/>
          <p:nvPr/>
        </p:nvSpPr>
        <p:spPr>
          <a:xfrm>
            <a:off x="1440410" y="1104900"/>
            <a:ext cx="160813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Ví dụ:</a:t>
            </a:r>
            <a:endParaRPr kumimoji="0" lang="en-US" sz="1800" b="1" i="1" u="sng" strike="noStrike" kern="1200" cap="none" spc="0" normalizeH="0" baseline="0" noProof="0">
              <a:ln>
                <a:noFill/>
              </a:ln>
              <a:solidFill>
                <a:srgbClr val="C00000"/>
              </a:solidFill>
              <a:effectLst/>
              <a:uLnTx/>
              <a:uFillTx/>
              <a:latin typeface="Calibri"/>
              <a:ea typeface="+mn-ea"/>
              <a:cs typeface="+mn-cs"/>
            </a:endParaRPr>
          </a:p>
        </p:txBody>
      </p:sp>
      <p:sp>
        <p:nvSpPr>
          <p:cNvPr id="4" name="Rectangle 3"/>
          <p:cNvSpPr/>
          <p:nvPr/>
        </p:nvSpPr>
        <p:spPr>
          <a:xfrm>
            <a:off x="3810000" y="1866900"/>
            <a:ext cx="9144000" cy="901593"/>
          </a:xfrm>
          <a:prstGeom prst="rect">
            <a:avLst/>
          </a:prstGeom>
        </p:spPr>
        <p:txBody>
          <a:bodyPr>
            <a:spAutoFit/>
          </a:bodyPr>
          <a:lstStyle/>
          <a:p>
            <a:pPr lvl="0">
              <a:lnSpc>
                <a:spcPct val="150000"/>
              </a:lnSpc>
              <a:spcAft>
                <a:spcPts val="800"/>
              </a:spcAft>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prstClr val="black"/>
                </a:solidFill>
                <a:ea typeface="Times New Roman" panose="02020603050405020304" pitchFamily="18" charset="0"/>
                <a:cs typeface="Arial" panose="020B0604020202020204" pitchFamily="34" charset="0"/>
              </a:rPr>
              <a:t>Hình ảnh hai đường thẳng chéo nhau</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sp>
        <p:nvSpPr>
          <p:cNvPr id="9" name="Rectangle 8"/>
          <p:cNvSpPr/>
          <p:nvPr/>
        </p:nvSpPr>
        <p:spPr>
          <a:xfrm>
            <a:off x="5395774" y="3166310"/>
            <a:ext cx="8138766" cy="901593"/>
          </a:xfrm>
          <a:prstGeom prst="rect">
            <a:avLst/>
          </a:prstGeom>
        </p:spPr>
        <p:txBody>
          <a:bodyPr wrap="none">
            <a:spAutoFit/>
          </a:bodyPr>
          <a:lstStyle/>
          <a:p>
            <a:pPr lvl="0">
              <a:lnSpc>
                <a:spcPct val="150000"/>
              </a:lnSpc>
              <a:spcAft>
                <a:spcPts val="800"/>
              </a:spcAft>
            </a:pPr>
            <a:r>
              <a:rPr lang="vi-VN" sz="4000">
                <a:solidFill>
                  <a:prstClr val="black"/>
                </a:solidFill>
                <a:ea typeface="Times New Roman" panose="02020603050405020304" pitchFamily="18" charset="0"/>
                <a:cs typeface="Arial" panose="020B0604020202020204" pitchFamily="34" charset="0"/>
              </a:rPr>
              <a:t>Cạnh bàn và đường nối chân bàn</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2" name="image159.png" descr="A picture containing furniture, table, floor, indoor&#10;&#10;Description automatically generated"/>
          <p:cNvPicPr/>
          <p:nvPr/>
        </p:nvPicPr>
        <p:blipFill>
          <a:blip r:embed="rId6"/>
          <a:srcRect/>
          <a:stretch>
            <a:fillRect/>
          </a:stretch>
        </p:blipFill>
        <p:spPr>
          <a:xfrm>
            <a:off x="5803164" y="4613254"/>
            <a:ext cx="7025811" cy="4689869"/>
          </a:xfrm>
          <a:prstGeom prst="rect">
            <a:avLst/>
          </a:prstGeom>
          <a:ln/>
        </p:spPr>
      </p:pic>
    </p:spTree>
    <p:extLst>
      <p:ext uri="{BB962C8B-B14F-4D97-AF65-F5344CB8AC3E}">
        <p14:creationId xmlns:p14="http://schemas.microsoft.com/office/powerpoint/2010/main" val="32942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544990">
            <a:off x="159714" y="9029928"/>
            <a:ext cx="1236433" cy="1023898"/>
          </a:xfrm>
          <a:prstGeom prst="rect">
            <a:avLst/>
          </a:prstGeom>
        </p:spPr>
      </p:pic>
      <p:grpSp>
        <p:nvGrpSpPr>
          <p:cNvPr id="20" name="Group 19"/>
          <p:cNvGrpSpPr/>
          <p:nvPr/>
        </p:nvGrpSpPr>
        <p:grpSpPr>
          <a:xfrm>
            <a:off x="7255044" y="1212047"/>
            <a:ext cx="3565356" cy="2980178"/>
            <a:chOff x="5943600" y="288505"/>
            <a:chExt cx="5526303" cy="2980178"/>
          </a:xfrm>
        </p:grpSpPr>
        <p:grpSp>
          <p:nvGrpSpPr>
            <p:cNvPr id="29" name="Group 2"/>
            <p:cNvGrpSpPr/>
            <p:nvPr/>
          </p:nvGrpSpPr>
          <p:grpSpPr>
            <a:xfrm>
              <a:off x="5943600" y="288505"/>
              <a:ext cx="5526303" cy="2980178"/>
              <a:chOff x="0" y="-28575"/>
              <a:chExt cx="2062659" cy="841375"/>
            </a:xfrm>
          </p:grpSpPr>
          <p:sp>
            <p:nvSpPr>
              <p:cNvPr id="31" name="Freeform 3"/>
              <p:cNvSpPr/>
              <p:nvPr/>
            </p:nvSpPr>
            <p:spPr>
              <a:xfrm>
                <a:off x="34803" y="14451"/>
                <a:ext cx="2027856" cy="29412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3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p:cNvSpPr/>
            <p:nvPr/>
          </p:nvSpPr>
          <p:spPr>
            <a:xfrm>
              <a:off x="6695231" y="363060"/>
              <a:ext cx="4062907" cy="100271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Nhận xét</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 name="Rectangle 1"/>
          <p:cNvSpPr/>
          <p:nvPr/>
        </p:nvSpPr>
        <p:spPr>
          <a:xfrm>
            <a:off x="1295400" y="2744425"/>
            <a:ext cx="15752789" cy="4075475"/>
          </a:xfrm>
          <a:prstGeom prst="rect">
            <a:avLst/>
          </a:prstGeom>
        </p:spPr>
        <p:txBody>
          <a:bodyPr wrap="square">
            <a:spAutoFit/>
          </a:bodyPr>
          <a:lstStyle/>
          <a:p>
            <a:pPr marL="571500" lvl="0" indent="-571500" algn="just">
              <a:lnSpc>
                <a:spcPct val="200000"/>
              </a:lnSpc>
              <a:spcBef>
                <a:spcPts val="100"/>
              </a:spcBef>
              <a:buFontTx/>
              <a:buChar char="-"/>
            </a:pPr>
            <a:r>
              <a:rPr lang="vi-VN" sz="4300">
                <a:solidFill>
                  <a:prstClr val="black"/>
                </a:solidFill>
                <a:ea typeface="Calibri" panose="020F0502020204030204" pitchFamily="34" charset="0"/>
                <a:cs typeface="Arial" panose="020B0604020202020204" pitchFamily="34" charset="0"/>
              </a:rPr>
              <a:t>Hai đường thẳng song song là hai đường thẳng đồng phẳng và không có điểm chung.</a:t>
            </a:r>
          </a:p>
          <a:p>
            <a:pPr marL="571500" lvl="0" indent="-571500" algn="just">
              <a:lnSpc>
                <a:spcPct val="200000"/>
              </a:lnSpc>
              <a:spcBef>
                <a:spcPts val="100"/>
              </a:spcBef>
              <a:buFontTx/>
              <a:buChar char="-"/>
            </a:pPr>
            <a:r>
              <a:rPr lang="vi-VN" sz="4300">
                <a:solidFill>
                  <a:prstClr val="black"/>
                </a:solidFill>
                <a:ea typeface="Calibri" panose="020F0502020204030204" pitchFamily="34" charset="0"/>
                <a:cs typeface="Arial" panose="020B0604020202020204" pitchFamily="34" charset="0"/>
              </a:rPr>
              <a:t>Có đúng một mặt phẳng chứa hai đường thẳng song song.</a:t>
            </a:r>
          </a:p>
        </p:txBody>
      </p:sp>
      <p:pic>
        <p:nvPicPr>
          <p:cNvPr id="3" name="Picture 2"/>
          <p:cNvPicPr>
            <a:picLocks noChangeAspect="1"/>
          </p:cNvPicPr>
          <p:nvPr/>
        </p:nvPicPr>
        <p:blipFill>
          <a:blip r:embed="rId5"/>
          <a:stretch>
            <a:fillRect/>
          </a:stretch>
        </p:blipFill>
        <p:spPr>
          <a:xfrm>
            <a:off x="6896854" y="7928031"/>
            <a:ext cx="4307456" cy="1906154"/>
          </a:xfrm>
          <a:prstGeom prst="rect">
            <a:avLst/>
          </a:prstGeom>
        </p:spPr>
      </p:pic>
    </p:spTree>
    <p:extLst>
      <p:ext uri="{BB962C8B-B14F-4D97-AF65-F5344CB8AC3E}">
        <p14:creationId xmlns:p14="http://schemas.microsoft.com/office/powerpoint/2010/main" val="172945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381000" y="4191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Rectangle 18"/>
          <p:cNvSpPr/>
          <p:nvPr/>
        </p:nvSpPr>
        <p:spPr>
          <a:xfrm>
            <a:off x="1008164" y="1866900"/>
            <a:ext cx="15984436" cy="1738296"/>
          </a:xfrm>
          <a:prstGeom prst="rect">
            <a:avLst/>
          </a:prstGeom>
        </p:spPr>
        <p:txBody>
          <a:bodyPr wrap="square">
            <a:spAutoFit/>
          </a:bodyPr>
          <a:lstStyle/>
          <a:p>
            <a:pPr lvl="0" algn="just">
              <a:lnSpc>
                <a:spcPct val="150000"/>
              </a:lnSpc>
              <a:defRPr/>
            </a:pPr>
            <a:r>
              <a:rPr lang="vi-VN" sz="3800">
                <a:solidFill>
                  <a:prstClr val="black"/>
                </a:solidFill>
                <a:ea typeface="Times New Roman" panose="02020603050405020304" pitchFamily="18" charset="0"/>
              </a:rPr>
              <a:t>Cho hai hình bình hành ABCD và ABEF không cùng nằm trong một mặt phẳng (H.4.16).</a:t>
            </a:r>
          </a:p>
        </p:txBody>
      </p:sp>
      <p:pic>
        <p:nvPicPr>
          <p:cNvPr id="34"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182695">
            <a:off x="16120670" y="8365342"/>
            <a:ext cx="1919556" cy="1884655"/>
          </a:xfrm>
          <a:prstGeom prst="rect">
            <a:avLst/>
          </a:prstGeom>
        </p:spPr>
      </p:pic>
      <p:pic>
        <p:nvPicPr>
          <p:cNvPr id="20" name="Picture 2"/>
          <p:cNvPicPr>
            <a:picLocks noChangeAspect="1"/>
          </p:cNvPicPr>
          <p:nvPr/>
        </p:nvPicPr>
        <p:blipFill>
          <a:blip r:embed="rId7"/>
          <a:srcRect/>
          <a:stretch>
            <a:fillRect/>
          </a:stretch>
        </p:blipFill>
        <p:spPr>
          <a:xfrm rot="18432080">
            <a:off x="547532" y="8678709"/>
            <a:ext cx="1091106" cy="1291973"/>
          </a:xfrm>
          <a:prstGeom prst="rect">
            <a:avLst/>
          </a:prstGeom>
        </p:spPr>
      </p:pic>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93086" y="3899581"/>
            <a:ext cx="6069714" cy="4983161"/>
          </a:xfrm>
          <a:prstGeom prst="rect">
            <a:avLst/>
          </a:prstGeom>
        </p:spPr>
      </p:pic>
      <p:sp>
        <p:nvSpPr>
          <p:cNvPr id="4" name="Rectangle 3"/>
          <p:cNvSpPr/>
          <p:nvPr/>
        </p:nvSpPr>
        <p:spPr>
          <a:xfrm>
            <a:off x="7521960" y="3874701"/>
            <a:ext cx="9483502" cy="4478149"/>
          </a:xfrm>
          <a:prstGeom prst="rect">
            <a:avLst/>
          </a:prstGeom>
        </p:spPr>
        <p:txBody>
          <a:bodyPr wrap="square">
            <a:spAutoFit/>
          </a:bodyPr>
          <a:lstStyle/>
          <a:p>
            <a:pPr lvl="0" algn="just">
              <a:lnSpc>
                <a:spcPct val="150000"/>
              </a:lnSpc>
              <a:defRPr/>
            </a:pPr>
            <a:r>
              <a:rPr lang="vi-VN" sz="3800">
                <a:solidFill>
                  <a:prstClr val="black"/>
                </a:solidFill>
                <a:ea typeface="Times New Roman" panose="02020603050405020304" pitchFamily="18" charset="0"/>
              </a:rPr>
              <a:t>a) Quan sát bốn đường thẳng AB, BC, CD, DA. Chỉ ra các cặp đường thẳng cắt nhau, các cặp đường thẳng</a:t>
            </a:r>
            <a:r>
              <a:rPr lang="en-US" sz="3800">
                <a:solidFill>
                  <a:prstClr val="black"/>
                </a:solidFill>
                <a:ea typeface="Times New Roman" panose="02020603050405020304" pitchFamily="18" charset="0"/>
              </a:rPr>
              <a:t> </a:t>
            </a:r>
            <a:r>
              <a:rPr lang="vi-VN" sz="3800">
                <a:solidFill>
                  <a:prstClr val="black"/>
                </a:solidFill>
                <a:ea typeface="Times New Roman" panose="02020603050405020304" pitchFamily="18" charset="0"/>
              </a:rPr>
              <a:t>song song.</a:t>
            </a:r>
          </a:p>
          <a:p>
            <a:pPr lvl="0" algn="just">
              <a:lnSpc>
                <a:spcPct val="150000"/>
              </a:lnSpc>
              <a:defRPr/>
            </a:pPr>
            <a:r>
              <a:rPr lang="vi-VN" sz="3800">
                <a:solidFill>
                  <a:prstClr val="black"/>
                </a:solidFill>
                <a:ea typeface="Times New Roman" panose="02020603050405020304" pitchFamily="18" charset="0"/>
              </a:rPr>
              <a:t>b) Trong ba đường thẳng AB, AF,</a:t>
            </a:r>
            <a:r>
              <a:rPr lang="en-US" sz="3800">
                <a:solidFill>
                  <a:prstClr val="black"/>
                </a:solidFill>
                <a:ea typeface="Times New Roman" panose="02020603050405020304" pitchFamily="18" charset="0"/>
              </a:rPr>
              <a:t> </a:t>
            </a:r>
            <a:r>
              <a:rPr lang="vi-VN" sz="3800">
                <a:solidFill>
                  <a:prstClr val="black"/>
                </a:solidFill>
                <a:ea typeface="Times New Roman" panose="02020603050405020304" pitchFamily="18" charset="0"/>
              </a:rPr>
              <a:t>BE có hai đường thẳng</a:t>
            </a:r>
            <a:r>
              <a:rPr lang="en-US" sz="3800">
                <a:solidFill>
                  <a:prstClr val="black"/>
                </a:solidFill>
                <a:ea typeface="Times New Roman" panose="02020603050405020304" pitchFamily="18" charset="0"/>
              </a:rPr>
              <a:t> </a:t>
            </a:r>
            <a:r>
              <a:rPr lang="vi-VN" sz="3800">
                <a:solidFill>
                  <a:prstClr val="black"/>
                </a:solidFill>
                <a:ea typeface="Times New Roman" panose="02020603050405020304" pitchFamily="18" charset="0"/>
              </a:rPr>
              <a:t>nào chéo nhau hay không?</a:t>
            </a:r>
          </a:p>
        </p:txBody>
      </p:sp>
    </p:spTree>
    <p:extLst>
      <p:ext uri="{BB962C8B-B14F-4D97-AF65-F5344CB8AC3E}">
        <p14:creationId xmlns:p14="http://schemas.microsoft.com/office/powerpoint/2010/main" val="255179844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anim calcmode="lin" valueType="num">
                                      <p:cBhvr>
                                        <p:cTn id="12" dur="500" fill="hold"/>
                                        <p:tgtEl>
                                          <p:spTgt spid="19"/>
                                        </p:tgtEl>
                                        <p:attrNameLst>
                                          <p:attrName>ppt_x</p:attrName>
                                        </p:attrNameLst>
                                      </p:cBhvr>
                                      <p:tavLst>
                                        <p:tav tm="0">
                                          <p:val>
                                            <p:strVal val="#ppt_x"/>
                                          </p:val>
                                        </p:tav>
                                        <p:tav tm="100000">
                                          <p:val>
                                            <p:strVal val="#ppt_x"/>
                                          </p:val>
                                        </p:tav>
                                      </p:tavLst>
                                    </p:anim>
                                    <p:anim calcmode="lin" valueType="num">
                                      <p:cBhvr>
                                        <p:cTn id="13" dur="5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Callout 24"/>
          <p:cNvSpPr/>
          <p:nvPr/>
        </p:nvSpPr>
        <p:spPr>
          <a:xfrm>
            <a:off x="8317349" y="1104900"/>
            <a:ext cx="1597154" cy="87616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4"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182695">
            <a:off x="16140164" y="8395965"/>
            <a:ext cx="1919556" cy="1884655"/>
          </a:xfrm>
          <a:prstGeom prst="rect">
            <a:avLst/>
          </a:prstGeom>
        </p:spPr>
      </p:pic>
      <p:sp>
        <p:nvSpPr>
          <p:cNvPr id="2" name="Rectangle 1"/>
          <p:cNvSpPr/>
          <p:nvPr/>
        </p:nvSpPr>
        <p:spPr>
          <a:xfrm>
            <a:off x="6560998" y="2476500"/>
            <a:ext cx="10507802" cy="6412012"/>
          </a:xfrm>
          <a:prstGeom prst="rect">
            <a:avLst/>
          </a:prstGeom>
        </p:spPr>
        <p:txBody>
          <a:bodyPr wrap="square">
            <a:spAutoFit/>
          </a:bodyPr>
          <a:lstStyle/>
          <a:p>
            <a:pPr lvl="0" algn="just">
              <a:lnSpc>
                <a:spcPct val="150000"/>
              </a:lnSpc>
              <a:spcBef>
                <a:spcPts val="100"/>
              </a:spcBef>
              <a:spcAft>
                <a:spcPts val="600"/>
              </a:spcAft>
              <a:defRPr/>
            </a:pPr>
            <a:r>
              <a:rPr lang="vi-VN" sz="3800">
                <a:solidFill>
                  <a:prstClr val="black"/>
                </a:solidFill>
                <a:ea typeface="Calibri" panose="020F0502020204030204" pitchFamily="34" charset="0"/>
                <a:cs typeface="Arial" panose="020B0604020202020204" pitchFamily="34" charset="0"/>
              </a:rPr>
              <a:t>a) Các cặp đường thẳng cắt nhau là AB và BC, AB và DA, BC và CD, CD và DA.</a:t>
            </a:r>
          </a:p>
          <a:p>
            <a:pPr lvl="0" algn="just">
              <a:lnSpc>
                <a:spcPct val="150000"/>
              </a:lnSpc>
              <a:spcBef>
                <a:spcPts val="100"/>
              </a:spcBef>
              <a:spcAft>
                <a:spcPts val="600"/>
              </a:spcAft>
              <a:defRPr/>
            </a:pPr>
            <a:r>
              <a:rPr lang="vi-VN" sz="3800">
                <a:solidFill>
                  <a:prstClr val="black"/>
                </a:solidFill>
                <a:ea typeface="Calibri" panose="020F0502020204030204" pitchFamily="34" charset="0"/>
                <a:cs typeface="Arial" panose="020B0604020202020204" pitchFamily="34" charset="0"/>
              </a:rPr>
              <a:t>Các cặp đường thẳng song song là AB và CD, DA và BC.</a:t>
            </a:r>
          </a:p>
          <a:p>
            <a:pPr lvl="0" algn="just">
              <a:lnSpc>
                <a:spcPct val="150000"/>
              </a:lnSpc>
              <a:spcBef>
                <a:spcPts val="100"/>
              </a:spcBef>
              <a:spcAft>
                <a:spcPts val="600"/>
              </a:spcAft>
              <a:defRPr/>
            </a:pPr>
            <a:r>
              <a:rPr lang="vi-VN" sz="3800">
                <a:solidFill>
                  <a:prstClr val="black"/>
                </a:solidFill>
                <a:ea typeface="Calibri" panose="020F0502020204030204" pitchFamily="34" charset="0"/>
                <a:cs typeface="Arial" panose="020B0604020202020204" pitchFamily="34" charset="0"/>
              </a:rPr>
              <a:t>b) Các đường thẳng AB, AF, BE cùng nằm trong mặt phẳng (ABEF) nên trong ba đường thẳng đó không có hai đường thẳng nào chéo nhau.</a:t>
            </a:r>
          </a:p>
        </p:txBody>
      </p:sp>
      <p:pic>
        <p:nvPicPr>
          <p:cNvPr id="12" name="Picture 2"/>
          <p:cNvPicPr>
            <a:picLocks noChangeAspect="1"/>
          </p:cNvPicPr>
          <p:nvPr/>
        </p:nvPicPr>
        <p:blipFill>
          <a:blip r:embed="rId5"/>
          <a:srcRect/>
          <a:stretch>
            <a:fillRect/>
          </a:stretch>
        </p:blipFill>
        <p:spPr>
          <a:xfrm rot="18432080">
            <a:off x="-20195" y="8678710"/>
            <a:ext cx="1091106" cy="1291973"/>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09671" y="3014287"/>
            <a:ext cx="5391585" cy="4426425"/>
          </a:xfrm>
          <a:prstGeom prst="rect">
            <a:avLst/>
          </a:prstGeom>
        </p:spPr>
      </p:pic>
    </p:spTree>
    <p:extLst>
      <p:ext uri="{BB962C8B-B14F-4D97-AF65-F5344CB8AC3E}">
        <p14:creationId xmlns:p14="http://schemas.microsoft.com/office/powerpoint/2010/main" val="188425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500"/>
                                        <p:tgtEl>
                                          <p:spTgt spid="2">
                                            <p:txEl>
                                              <p:pRg st="0" end="0"/>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34" name="Group 33"/>
          <p:cNvGrpSpPr/>
          <p:nvPr/>
        </p:nvGrpSpPr>
        <p:grpSpPr>
          <a:xfrm>
            <a:off x="-457200" y="434970"/>
            <a:ext cx="10849394" cy="1203330"/>
            <a:chOff x="3663045" y="869613"/>
            <a:chExt cx="10849394"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63045" y="869613"/>
              <a:ext cx="5553212" cy="1203330"/>
            </a:xfrm>
            <a:prstGeom prst="rect">
              <a:avLst/>
            </a:prstGeom>
          </p:spPr>
        </p:pic>
        <p:sp>
          <p:nvSpPr>
            <p:cNvPr id="36" name="Rectangle 35"/>
            <p:cNvSpPr/>
            <p:nvPr/>
          </p:nvSpPr>
          <p:spPr>
            <a:xfrm>
              <a:off x="4958445" y="869613"/>
              <a:ext cx="9553994" cy="10027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4500" b="1" noProof="0">
                  <a:solidFill>
                    <a:prstClr val="black"/>
                  </a:solidFill>
                  <a:latin typeface="Arial" panose="020B0604020202020204" pitchFamily="34" charset="0"/>
                  <a:ea typeface="Calibri" panose="020F0502020204030204" pitchFamily="34" charset="0"/>
                  <a:cs typeface="Arial" panose="020B0604020202020204" pitchFamily="34" charset="0"/>
                </a:rPr>
                <a:t>Luyện tập </a:t>
              </a:r>
              <a:r>
                <a:rPr kumimoji="0" lang="nl-NL" sz="4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7" name="Rectangle 36"/>
          <p:cNvSpPr/>
          <p:nvPr/>
        </p:nvSpPr>
        <p:spPr>
          <a:xfrm>
            <a:off x="1007562" y="1943100"/>
            <a:ext cx="16823238" cy="901593"/>
          </a:xfrm>
          <a:prstGeom prst="rect">
            <a:avLst/>
          </a:prstGeom>
        </p:spPr>
        <p:txBody>
          <a:bodyPr wrap="square">
            <a:spAutoFit/>
          </a:bodyPr>
          <a:lstStyle/>
          <a:p>
            <a:pPr lvl="0" algn="just">
              <a:lnSpc>
                <a:spcPct val="150000"/>
              </a:lnSpc>
              <a:spcAft>
                <a:spcPts val="1200"/>
              </a:spcAft>
              <a:defRPr/>
            </a:pPr>
            <a:r>
              <a:rPr lang="vi-VN" sz="4000">
                <a:solidFill>
                  <a:prstClr val="black"/>
                </a:solidFill>
                <a:ea typeface="Times New Roman" panose="02020603050405020304" pitchFamily="18" charset="0"/>
              </a:rPr>
              <a:t>Cho hình chóp S.ABCD có đáy ABCD là hình bình hành (H.4.17)</a:t>
            </a:r>
          </a:p>
        </p:txBody>
      </p:sp>
      <p:pic>
        <p:nvPicPr>
          <p:cNvPr id="40" name="Picture 3"/>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43659" flipH="1">
            <a:off x="17261739" y="8678193"/>
            <a:ext cx="1767106" cy="1928350"/>
          </a:xfrm>
          <a:prstGeom prst="rect">
            <a:avLst/>
          </a:prstGeom>
        </p:spPr>
      </p:pic>
      <p:sp>
        <p:nvSpPr>
          <p:cNvPr id="30" name="Freeform 3"/>
          <p:cNvSpPr/>
          <p:nvPr/>
        </p:nvSpPr>
        <p:spPr>
          <a:xfrm rot="19770211">
            <a:off x="16330430" y="-59158"/>
            <a:ext cx="1821882" cy="1490678"/>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r:embed="rId7"/>
            <a:stretch>
              <a:fillRect/>
            </a:stretch>
          </a:blipFill>
        </p:spPr>
        <p:txBody>
          <a:bodyPr/>
          <a:lstStyle/>
          <a:p>
            <a:endParaRPr lang="en-US"/>
          </a:p>
        </p:txBody>
      </p:sp>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12420600" y="3339856"/>
            <a:ext cx="4783638" cy="5232644"/>
          </a:xfrm>
          <a:prstGeom prst="rect">
            <a:avLst/>
          </a:prstGeom>
        </p:spPr>
      </p:pic>
      <p:sp>
        <p:nvSpPr>
          <p:cNvPr id="7" name="Rectangle 6"/>
          <p:cNvSpPr/>
          <p:nvPr/>
        </p:nvSpPr>
        <p:spPr>
          <a:xfrm>
            <a:off x="1024716" y="2967640"/>
            <a:ext cx="10650845" cy="6595460"/>
          </a:xfrm>
          <a:prstGeom prst="rect">
            <a:avLst/>
          </a:prstGeom>
        </p:spPr>
        <p:txBody>
          <a:bodyPr wrap="square">
            <a:spAutoFit/>
          </a:bodyPr>
          <a:lstStyle/>
          <a:p>
            <a:pPr lvl="0" algn="just">
              <a:lnSpc>
                <a:spcPct val="150000"/>
              </a:lnSpc>
              <a:spcAft>
                <a:spcPts val="1200"/>
              </a:spcAft>
              <a:defRPr/>
            </a:pPr>
            <a:r>
              <a:rPr lang="vi-VN" sz="4000">
                <a:solidFill>
                  <a:prstClr val="black"/>
                </a:solidFill>
                <a:ea typeface="Times New Roman" panose="02020603050405020304" pitchFamily="18" charset="0"/>
              </a:rPr>
              <a:t>a) Trong các đường thẳng AB, AC, CD, hai đường thẳng nào song song, hai đường thẳng nào cắt nhau?</a:t>
            </a:r>
          </a:p>
          <a:p>
            <a:pPr lvl="0" algn="just">
              <a:lnSpc>
                <a:spcPct val="150000"/>
              </a:lnSpc>
              <a:spcAft>
                <a:spcPts val="1200"/>
              </a:spcAft>
              <a:defRPr/>
            </a:pPr>
            <a:r>
              <a:rPr lang="vi-VN" sz="4000">
                <a:solidFill>
                  <a:prstClr val="black"/>
                </a:solidFill>
                <a:ea typeface="Times New Roman" panose="02020603050405020304" pitchFamily="18" charset="0"/>
              </a:rPr>
              <a:t>b) Gọi M, N lần lượt là hai điểm thuộc hai cạnh SA, SB. Trong các đường thẳng SA, MN, AB có hai đường thẳng nào chéo nhau hay không?</a:t>
            </a:r>
          </a:p>
        </p:txBody>
      </p:sp>
    </p:spTree>
    <p:extLst>
      <p:ext uri="{BB962C8B-B14F-4D97-AF65-F5344CB8AC3E}">
        <p14:creationId xmlns:p14="http://schemas.microsoft.com/office/powerpoint/2010/main" val="2861484060"/>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anim calcmode="lin" valueType="num">
                                      <p:cBhvr>
                                        <p:cTn id="12" dur="500" fill="hold"/>
                                        <p:tgtEl>
                                          <p:spTgt spid="37"/>
                                        </p:tgtEl>
                                        <p:attrNameLst>
                                          <p:attrName>ppt_x</p:attrName>
                                        </p:attrNameLst>
                                      </p:cBhvr>
                                      <p:tavLst>
                                        <p:tav tm="0">
                                          <p:val>
                                            <p:strVal val="#ppt_x"/>
                                          </p:val>
                                        </p:tav>
                                        <p:tav tm="100000">
                                          <p:val>
                                            <p:strVal val="#ppt_x"/>
                                          </p:val>
                                        </p:tav>
                                      </p:tavLst>
                                    </p:anim>
                                    <p:anim calcmode="lin" valueType="num">
                                      <p:cBhvr>
                                        <p:cTn id="13" dur="500" fill="hold"/>
                                        <p:tgtEl>
                                          <p:spTgt spid="3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anim calcmode="lin" valueType="num">
                                      <p:cBhvr>
                                        <p:cTn id="22" dur="500" fill="hold"/>
                                        <p:tgtEl>
                                          <p:spTgt spid="2"/>
                                        </p:tgtEl>
                                        <p:attrNameLst>
                                          <p:attrName>ppt_x</p:attrName>
                                        </p:attrNameLst>
                                      </p:cBhvr>
                                      <p:tavLst>
                                        <p:tav tm="0">
                                          <p:val>
                                            <p:strVal val="#ppt_x"/>
                                          </p:val>
                                        </p:tav>
                                        <p:tav tm="100000">
                                          <p:val>
                                            <p:strVal val="#ppt_x"/>
                                          </p:val>
                                        </p:tav>
                                      </p:tavLst>
                                    </p:anim>
                                    <p:anim calcmode="lin" valueType="num">
                                      <p:cBhvr>
                                        <p:cTn id="23"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0" name="Picture 3"/>
          <p:cNvPicPr>
            <a:picLocks noChangeAspect="1"/>
          </p:cNvPicPr>
          <p:nvPr/>
        </p:nvPicPr>
        <p:blipFill>
          <a:blip r:embed="rId3"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43659" flipH="1">
            <a:off x="17242355" y="9129257"/>
            <a:ext cx="1767106" cy="1928350"/>
          </a:xfrm>
          <a:prstGeom prst="rect">
            <a:avLst/>
          </a:prstGeom>
        </p:spPr>
      </p:pic>
      <p:sp>
        <p:nvSpPr>
          <p:cNvPr id="28" name="Oval Callout 27"/>
          <p:cNvSpPr/>
          <p:nvPr/>
        </p:nvSpPr>
        <p:spPr>
          <a:xfrm>
            <a:off x="990600" y="800100"/>
            <a:ext cx="1600200" cy="9259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7162800" y="2872120"/>
            <a:ext cx="9982200" cy="5534849"/>
          </a:xfrm>
          <a:prstGeom prst="rect">
            <a:avLst/>
          </a:prstGeom>
        </p:spPr>
        <p:txBody>
          <a:bodyPr wrap="square">
            <a:spAutoFit/>
          </a:bodyPr>
          <a:lstStyle/>
          <a:p>
            <a:pPr lvl="0" algn="just">
              <a:lnSpc>
                <a:spcPct val="150000"/>
              </a:lnSpc>
              <a:spcBef>
                <a:spcPts val="100"/>
              </a:spcBef>
              <a:spcAft>
                <a:spcPts val="600"/>
              </a:spcAft>
            </a:pPr>
            <a:r>
              <a:rPr lang="vi-VN" sz="3800">
                <a:solidFill>
                  <a:prstClr val="black"/>
                </a:solidFill>
                <a:ea typeface="Calibri" panose="020F0502020204030204" pitchFamily="34" charset="0"/>
                <a:cs typeface="Arial" panose="020B0604020202020204" pitchFamily="34" charset="0"/>
              </a:rPr>
              <a:t>a) Hai đường thẳng AB và AC cắt nhau tại giao điểm A.</a:t>
            </a:r>
          </a:p>
          <a:p>
            <a:pPr lvl="0" algn="just">
              <a:lnSpc>
                <a:spcPct val="150000"/>
              </a:lnSpc>
              <a:spcBef>
                <a:spcPts val="100"/>
              </a:spcBef>
              <a:spcAft>
                <a:spcPts val="600"/>
              </a:spcAft>
            </a:pPr>
            <a:r>
              <a:rPr lang="vi-VN" sz="3800">
                <a:solidFill>
                  <a:prstClr val="black"/>
                </a:solidFill>
                <a:ea typeface="Calibri" panose="020F0502020204030204" pitchFamily="34" charset="0"/>
                <a:cs typeface="Arial" panose="020B0604020202020204" pitchFamily="34" charset="0"/>
              </a:rPr>
              <a:t>Hai đường thẳng AB và CD song song với nhau (do ABCD là hình bình hành).</a:t>
            </a:r>
          </a:p>
          <a:p>
            <a:pPr lvl="0" algn="just">
              <a:lnSpc>
                <a:spcPct val="150000"/>
              </a:lnSpc>
              <a:spcBef>
                <a:spcPts val="100"/>
              </a:spcBef>
              <a:spcAft>
                <a:spcPts val="600"/>
              </a:spcAft>
            </a:pPr>
            <a:r>
              <a:rPr lang="vi-VN" sz="3800">
                <a:solidFill>
                  <a:prstClr val="black"/>
                </a:solidFill>
                <a:ea typeface="Calibri" panose="020F0502020204030204" pitchFamily="34" charset="0"/>
                <a:cs typeface="Arial" panose="020B0604020202020204" pitchFamily="34" charset="0"/>
              </a:rPr>
              <a:t>Hai đường thẳng AC và CD cắt nhau tại giao điểm C.</a:t>
            </a:r>
          </a:p>
        </p:txBody>
      </p:sp>
      <p:sp>
        <p:nvSpPr>
          <p:cNvPr id="30" name="Freeform 3"/>
          <p:cNvSpPr/>
          <p:nvPr/>
        </p:nvSpPr>
        <p:spPr>
          <a:xfrm rot="19770211">
            <a:off x="16320022" y="-201048"/>
            <a:ext cx="1821882" cy="1372709"/>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r:embed="rId5"/>
            <a:stretch>
              <a:fillRect/>
            </a:stretch>
          </a:blipFill>
        </p:spPr>
        <p:txBody>
          <a:bodyPr/>
          <a:lstStyle/>
          <a:p>
            <a:endParaRPr lang="en-US"/>
          </a:p>
        </p:txBody>
      </p:sp>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990600" y="2705100"/>
            <a:ext cx="5224604" cy="5715000"/>
          </a:xfrm>
          <a:prstGeom prst="rect">
            <a:avLst/>
          </a:prstGeom>
        </p:spPr>
      </p:pic>
    </p:spTree>
    <p:extLst>
      <p:ext uri="{BB962C8B-B14F-4D97-AF65-F5344CB8AC3E}">
        <p14:creationId xmlns:p14="http://schemas.microsoft.com/office/powerpoint/2010/main" val="152175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0" name="Picture 3"/>
          <p:cNvPicPr>
            <a:picLocks noChangeAspect="1"/>
          </p:cNvPicPr>
          <p:nvPr/>
        </p:nvPicPr>
        <p:blipFill>
          <a:blip r:embed="rId3"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43659" flipH="1">
            <a:off x="17242355" y="9129257"/>
            <a:ext cx="1767106" cy="1928350"/>
          </a:xfrm>
          <a:prstGeom prst="rect">
            <a:avLst/>
          </a:prstGeom>
        </p:spPr>
      </p:pic>
      <p:sp>
        <p:nvSpPr>
          <p:cNvPr id="28" name="Oval Callout 27"/>
          <p:cNvSpPr/>
          <p:nvPr/>
        </p:nvSpPr>
        <p:spPr>
          <a:xfrm>
            <a:off x="990600" y="800100"/>
            <a:ext cx="1600200" cy="9259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6443804" y="1943100"/>
            <a:ext cx="11125200" cy="8076570"/>
          </a:xfrm>
          <a:prstGeom prst="rect">
            <a:avLst/>
          </a:prstGeom>
        </p:spPr>
        <p:txBody>
          <a:bodyPr wrap="square">
            <a:spAutoFit/>
          </a:bodyPr>
          <a:lstStyle/>
          <a:p>
            <a:pPr lvl="0" algn="just">
              <a:lnSpc>
                <a:spcPct val="150000"/>
              </a:lnSpc>
              <a:spcBef>
                <a:spcPts val="100"/>
              </a:spcBef>
              <a:spcAft>
                <a:spcPts val="600"/>
              </a:spcAft>
            </a:pPr>
            <a:r>
              <a:rPr lang="vi-VN" sz="3800">
                <a:solidFill>
                  <a:prstClr val="black"/>
                </a:solidFill>
                <a:ea typeface="Calibri" panose="020F0502020204030204" pitchFamily="34" charset="0"/>
                <a:cs typeface="Arial" panose="020B0604020202020204" pitchFamily="34" charset="0"/>
              </a:rPr>
              <a:t>b) Vì hai điểm M, N lần lượt là hai điểm thuộc hai cạnh SA, SB nên hai điểm M, N thuộc mặt phẳng (SAB) hay các điểm S, A, B, M, N cùng thuộc một mặt phẳng nên các đường thẳng SA, MN, AB đồng phẳng, do đó khi lấy bất kì 2 trong 3 đường thẳng trên thì chúng có thể cắt nhau hoặc song song hoặc trùng nhau. </a:t>
            </a:r>
            <a:endParaRPr lang="en-US" sz="3800">
              <a:solidFill>
                <a:prstClr val="black"/>
              </a:solidFill>
              <a:ea typeface="Calibri" panose="020F0502020204030204" pitchFamily="34" charset="0"/>
              <a:cs typeface="Arial" panose="020B0604020202020204" pitchFamily="34" charset="0"/>
            </a:endParaRPr>
          </a:p>
          <a:p>
            <a:pPr lvl="0" algn="just">
              <a:lnSpc>
                <a:spcPct val="150000"/>
              </a:lnSpc>
              <a:spcBef>
                <a:spcPts val="100"/>
              </a:spcBef>
              <a:spcAft>
                <a:spcPts val="600"/>
              </a:spcAft>
            </a:pPr>
            <a:r>
              <a:rPr lang="vi-VN" sz="3800">
                <a:solidFill>
                  <a:prstClr val="black"/>
                </a:solidFill>
                <a:ea typeface="Calibri" panose="020F0502020204030204" pitchFamily="34" charset="0"/>
                <a:cs typeface="Arial" panose="020B0604020202020204" pitchFamily="34" charset="0"/>
              </a:rPr>
              <a:t>Vậy trong các đường thẳng SA, MN, AB, không có hai đường thẳng nào chéo nhau.</a:t>
            </a:r>
          </a:p>
        </p:txBody>
      </p:sp>
      <p:sp>
        <p:nvSpPr>
          <p:cNvPr id="30" name="Freeform 3"/>
          <p:cNvSpPr/>
          <p:nvPr/>
        </p:nvSpPr>
        <p:spPr>
          <a:xfrm rot="19770211">
            <a:off x="16320022" y="-201048"/>
            <a:ext cx="1821882" cy="1372709"/>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r:embed="rId5"/>
            <a:stretch>
              <a:fillRect/>
            </a:stretch>
          </a:blipFill>
        </p:spPr>
        <p:txBody>
          <a:bodyPr/>
          <a:lstStyle/>
          <a:p>
            <a:endParaRPr lang="en-US"/>
          </a:p>
        </p:txBody>
      </p:sp>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762000" y="2247900"/>
            <a:ext cx="5224604" cy="5715000"/>
          </a:xfrm>
          <a:prstGeom prst="rect">
            <a:avLst/>
          </a:prstGeom>
        </p:spPr>
      </p:pic>
    </p:spTree>
    <p:extLst>
      <p:ext uri="{BB962C8B-B14F-4D97-AF65-F5344CB8AC3E}">
        <p14:creationId xmlns:p14="http://schemas.microsoft.com/office/powerpoint/2010/main" val="401095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381000" y="266700"/>
            <a:ext cx="17449800" cy="9524999"/>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p:cNvGrpSpPr/>
          <p:nvPr/>
        </p:nvGrpSpPr>
        <p:grpSpPr>
          <a:xfrm>
            <a:off x="381000" y="201353"/>
            <a:ext cx="3861128" cy="1066801"/>
            <a:chOff x="482272" y="679784"/>
            <a:chExt cx="3861128" cy="1279214"/>
          </a:xfrm>
        </p:grpSpPr>
        <p:pic>
          <p:nvPicPr>
            <p:cNvPr id="3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272" y="679784"/>
              <a:ext cx="3861128" cy="1279214"/>
            </a:xfrm>
            <a:prstGeom prst="rect">
              <a:avLst/>
            </a:prstGeom>
          </p:spPr>
        </p:pic>
        <p:sp>
          <p:nvSpPr>
            <p:cNvPr id="36" name="Rectangle 35"/>
            <p:cNvSpPr/>
            <p:nvPr/>
          </p:nvSpPr>
          <p:spPr>
            <a:xfrm>
              <a:off x="1871436" y="76058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47" name="Rectangle 46"/>
          <p:cNvSpPr/>
          <p:nvPr/>
        </p:nvSpPr>
        <p:spPr>
          <a:xfrm>
            <a:off x="779589" y="1391841"/>
            <a:ext cx="16746411" cy="1846659"/>
          </a:xfrm>
          <a:prstGeom prst="rect">
            <a:avLst/>
          </a:prstGeom>
        </p:spPr>
        <p:txBody>
          <a:bodyPr wrap="square">
            <a:spAutoFit/>
          </a:bodyPr>
          <a:lstStyle/>
          <a:p>
            <a:pPr lvl="0" algn="just">
              <a:lnSpc>
                <a:spcPct val="150000"/>
              </a:lnSpc>
              <a:spcAft>
                <a:spcPts val="1200"/>
              </a:spcAft>
              <a:defRPr/>
            </a:pPr>
            <a:r>
              <a:rPr lang="vi-VN" sz="3800">
                <a:solidFill>
                  <a:prstClr val="black"/>
                </a:solidFill>
                <a:ea typeface="Times New Roman" panose="02020603050405020304" pitchFamily="18" charset="0"/>
              </a:rPr>
              <a:t>Cho hình tứ diện ABCD (H.4.18). Hai đường thẳng AB và CD có chéo nhau hay không? Chỉ ra các cặp đường thẳng chéo nhau có trong hình tứ diện đó.</a:t>
            </a:r>
          </a:p>
        </p:txBody>
      </p:sp>
      <p:sp>
        <p:nvSpPr>
          <p:cNvPr id="50" name="Oval Callout 49"/>
          <p:cNvSpPr/>
          <p:nvPr/>
        </p:nvSpPr>
        <p:spPr>
          <a:xfrm>
            <a:off x="11050523" y="3609873"/>
            <a:ext cx="1597154" cy="847827"/>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6248400" y="4780151"/>
            <a:ext cx="11201400" cy="4478149"/>
          </a:xfrm>
          <a:prstGeom prst="rect">
            <a:avLst/>
          </a:prstGeom>
        </p:spPr>
        <p:txBody>
          <a:bodyPr wrap="square">
            <a:spAutoFit/>
          </a:bodyPr>
          <a:lstStyle/>
          <a:p>
            <a:pPr algn="just">
              <a:lnSpc>
                <a:spcPct val="150000"/>
              </a:lnSpc>
              <a:spcBef>
                <a:spcPts val="100"/>
              </a:spcBef>
              <a:spcAft>
                <a:spcPts val="0"/>
              </a:spcAft>
            </a:pPr>
            <a:r>
              <a:rPr lang="vi-VN" sz="3800">
                <a:ea typeface="Calibri" panose="020F0502020204030204" pitchFamily="34" charset="0"/>
                <a:cs typeface="Arial" panose="020B0604020202020204" pitchFamily="34" charset="0"/>
              </a:rPr>
              <a:t>Nếu hai đường thẳng AB và CD không chéo nhau thì chúng cùng thuộc một mặt phẳng. </a:t>
            </a:r>
            <a:endParaRPr lang="en-US" sz="3800">
              <a:ea typeface="Calibri" panose="020F0502020204030204" pitchFamily="34" charset="0"/>
              <a:cs typeface="Arial" panose="020B0604020202020204" pitchFamily="34" charset="0"/>
            </a:endParaRPr>
          </a:p>
          <a:p>
            <a:pPr algn="just">
              <a:lnSpc>
                <a:spcPct val="150000"/>
              </a:lnSpc>
              <a:spcBef>
                <a:spcPts val="100"/>
              </a:spcBef>
              <a:spcAft>
                <a:spcPts val="0"/>
              </a:spcAft>
            </a:pPr>
            <a:r>
              <a:rPr lang="vi-VN" sz="3800">
                <a:ea typeface="Calibri" panose="020F0502020204030204" pitchFamily="34" charset="0"/>
                <a:cs typeface="Arial" panose="020B0604020202020204" pitchFamily="34" charset="0"/>
              </a:rPr>
              <a:t>Khi đó bốn điểm A, B, C, D đồng phẳng, trái với giả thiết ABCD là hình tứ diện. </a:t>
            </a:r>
            <a:endParaRPr lang="en-US" sz="3800">
              <a:ea typeface="Calibri" panose="020F0502020204030204" pitchFamily="34" charset="0"/>
              <a:cs typeface="Arial" panose="020B0604020202020204" pitchFamily="34" charset="0"/>
            </a:endParaRPr>
          </a:p>
          <a:p>
            <a:pPr algn="just">
              <a:lnSpc>
                <a:spcPct val="150000"/>
              </a:lnSpc>
              <a:spcBef>
                <a:spcPts val="100"/>
              </a:spcBef>
              <a:spcAft>
                <a:spcPts val="0"/>
              </a:spcAft>
            </a:pPr>
            <a:r>
              <a:rPr lang="vi-VN" sz="3800">
                <a:ea typeface="Calibri" panose="020F0502020204030204" pitchFamily="34" charset="0"/>
                <a:cs typeface="Arial" panose="020B0604020202020204" pitchFamily="34" charset="0"/>
              </a:rPr>
              <a:t>Do đó, hai đường thẳng AB và CD chéo nhau.</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950037" y="3628853"/>
            <a:ext cx="4832356" cy="5629447"/>
          </a:xfrm>
          <a:prstGeom prst="rect">
            <a:avLst/>
          </a:prstGeom>
        </p:spPr>
      </p:pic>
    </p:spTree>
    <p:extLst>
      <p:ext uri="{BB962C8B-B14F-4D97-AF65-F5344CB8AC3E}">
        <p14:creationId xmlns:p14="http://schemas.microsoft.com/office/powerpoint/2010/main" val="408180922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left)">
                                      <p:cBhvr>
                                        <p:cTn id="19" dur="500"/>
                                        <p:tgtEl>
                                          <p:spTgt spid="5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 calcmode="lin" valueType="num">
                                      <p:cBhvr additive="base">
                                        <p:cTn id="2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wipe(left)">
                                      <p:cBhvr>
                                        <p:cTn id="3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381000" y="266700"/>
            <a:ext cx="17449800" cy="9524999"/>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p:cNvGrpSpPr/>
          <p:nvPr/>
        </p:nvGrpSpPr>
        <p:grpSpPr>
          <a:xfrm>
            <a:off x="381000" y="201353"/>
            <a:ext cx="3861128" cy="1066801"/>
            <a:chOff x="482272" y="679784"/>
            <a:chExt cx="3861128" cy="1279214"/>
          </a:xfrm>
        </p:grpSpPr>
        <p:pic>
          <p:nvPicPr>
            <p:cNvPr id="3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272" y="679784"/>
              <a:ext cx="3861128" cy="1279214"/>
            </a:xfrm>
            <a:prstGeom prst="rect">
              <a:avLst/>
            </a:prstGeom>
          </p:spPr>
        </p:pic>
        <p:sp>
          <p:nvSpPr>
            <p:cNvPr id="36" name="Rectangle 35"/>
            <p:cNvSpPr/>
            <p:nvPr/>
          </p:nvSpPr>
          <p:spPr>
            <a:xfrm>
              <a:off x="1871436" y="76058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47" name="Rectangle 46"/>
          <p:cNvSpPr/>
          <p:nvPr/>
        </p:nvSpPr>
        <p:spPr>
          <a:xfrm>
            <a:off x="779589" y="1391841"/>
            <a:ext cx="16746411" cy="184665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Cho hình tứ diện ABCD (H.4.18). Hai đường thẳng AB và CD có chéo nhau hay không? Chỉ ra các cặp đường thẳng chéo nhau có trong hình tứ diện đó.</a:t>
            </a:r>
          </a:p>
        </p:txBody>
      </p:sp>
      <p:sp>
        <p:nvSpPr>
          <p:cNvPr id="4" name="Rectangle 3"/>
          <p:cNvSpPr/>
          <p:nvPr/>
        </p:nvSpPr>
        <p:spPr>
          <a:xfrm>
            <a:off x="6534670" y="4934277"/>
            <a:ext cx="10838930" cy="2723823"/>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Lập luận tương tự, ta thấy trong tứ diện ABCD còn có các cặp đường thẳng chéo nhau là AC và BD, AD và BC.</a:t>
            </a:r>
          </a:p>
        </p:txBody>
      </p:sp>
      <p:sp>
        <p:nvSpPr>
          <p:cNvPr id="10" name="Oval Callout 9"/>
          <p:cNvSpPr/>
          <p:nvPr/>
        </p:nvSpPr>
        <p:spPr>
          <a:xfrm>
            <a:off x="11050523" y="3609873"/>
            <a:ext cx="1597154" cy="847827"/>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950037" y="3628853"/>
            <a:ext cx="4832356" cy="5629447"/>
          </a:xfrm>
          <a:prstGeom prst="rect">
            <a:avLst/>
          </a:prstGeom>
        </p:spPr>
      </p:pic>
    </p:spTree>
    <p:extLst>
      <p:ext uri="{BB962C8B-B14F-4D97-AF65-F5344CB8AC3E}">
        <p14:creationId xmlns:p14="http://schemas.microsoft.com/office/powerpoint/2010/main" val="108155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34" name="Group 33"/>
          <p:cNvGrpSpPr/>
          <p:nvPr/>
        </p:nvGrpSpPr>
        <p:grpSpPr>
          <a:xfrm>
            <a:off x="457200" y="674627"/>
            <a:ext cx="10773194" cy="1203330"/>
            <a:chOff x="3663045" y="869613"/>
            <a:chExt cx="10773194"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63045" y="869613"/>
              <a:ext cx="5553212" cy="1203330"/>
            </a:xfrm>
            <a:prstGeom prst="rect">
              <a:avLst/>
            </a:prstGeom>
          </p:spPr>
        </p:pic>
        <p:sp>
          <p:nvSpPr>
            <p:cNvPr id="36" name="Rectangle 35"/>
            <p:cNvSpPr/>
            <p:nvPr/>
          </p:nvSpPr>
          <p:spPr>
            <a:xfrm>
              <a:off x="4882245" y="874189"/>
              <a:ext cx="9553994" cy="10027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4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 2</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7" name="Rectangle 36"/>
          <p:cNvSpPr/>
          <p:nvPr/>
        </p:nvSpPr>
        <p:spPr>
          <a:xfrm>
            <a:off x="609600" y="2295079"/>
            <a:ext cx="17221200" cy="3000821"/>
          </a:xfrm>
          <a:prstGeom prst="rect">
            <a:avLst/>
          </a:prstGeom>
        </p:spPr>
        <p:txBody>
          <a:bodyPr wrap="square">
            <a:spAutoFit/>
          </a:bodyPr>
          <a:lstStyle/>
          <a:p>
            <a:pPr lvl="0">
              <a:lnSpc>
                <a:spcPct val="150000"/>
              </a:lnSpc>
              <a:defRPr/>
            </a:pPr>
            <a:r>
              <a:rPr lang="vi-VN" sz="4200">
                <a:solidFill>
                  <a:prstClr val="black"/>
                </a:solidFill>
                <a:ea typeface="Times New Roman" panose="02020603050405020304" pitchFamily="18" charset="0"/>
              </a:rPr>
              <a:t>Trong hình chóp tứ giác S.ACBD (H.4.19), chỉ ra những đường thẳng:</a:t>
            </a:r>
          </a:p>
          <a:p>
            <a:pPr lvl="0">
              <a:lnSpc>
                <a:spcPct val="150000"/>
              </a:lnSpc>
              <a:defRPr/>
            </a:pPr>
            <a:r>
              <a:rPr lang="vi-VN" sz="4200">
                <a:solidFill>
                  <a:prstClr val="black"/>
                </a:solidFill>
                <a:ea typeface="Times New Roman" panose="02020603050405020304" pitchFamily="18" charset="0"/>
              </a:rPr>
              <a:t>a) Chéo với đường thẳng SA</a:t>
            </a:r>
            <a:r>
              <a:rPr lang="en-US" sz="4200">
                <a:solidFill>
                  <a:prstClr val="black"/>
                </a:solidFill>
                <a:ea typeface="Times New Roman" panose="02020603050405020304" pitchFamily="18" charset="0"/>
              </a:rPr>
              <a:t>;                  </a:t>
            </a:r>
          </a:p>
          <a:p>
            <a:pPr lvl="0">
              <a:lnSpc>
                <a:spcPct val="150000"/>
              </a:lnSpc>
              <a:defRPr/>
            </a:pPr>
            <a:r>
              <a:rPr lang="en-US" sz="4200">
                <a:solidFill>
                  <a:prstClr val="black"/>
                </a:solidFill>
                <a:ea typeface="Times New Roman" panose="02020603050405020304" pitchFamily="18" charset="0"/>
              </a:rPr>
              <a:t> </a:t>
            </a:r>
            <a:r>
              <a:rPr lang="vi-VN" sz="4200">
                <a:solidFill>
                  <a:prstClr val="black"/>
                </a:solidFill>
                <a:ea typeface="Times New Roman" panose="02020603050405020304" pitchFamily="18" charset="0"/>
              </a:rPr>
              <a:t>b) Chéo </a:t>
            </a:r>
            <a:r>
              <a:rPr lang="en-US" sz="4200">
                <a:solidFill>
                  <a:prstClr val="black"/>
                </a:solidFill>
                <a:latin typeface="Arial" panose="020B0604020202020204" pitchFamily="34" charset="0"/>
                <a:ea typeface="Times New Roman" panose="02020603050405020304" pitchFamily="18" charset="0"/>
                <a:cs typeface="Arial" panose="020B0604020202020204" pitchFamily="34" charset="0"/>
              </a:rPr>
              <a:t>với </a:t>
            </a:r>
            <a:r>
              <a:rPr lang="vi-VN" sz="4200">
                <a:solidFill>
                  <a:prstClr val="black"/>
                </a:solidFill>
                <a:ea typeface="Times New Roman" panose="02020603050405020304" pitchFamily="18" charset="0"/>
              </a:rPr>
              <a:t>đường thẳng BC</a:t>
            </a:r>
          </a:p>
        </p:txBody>
      </p:sp>
      <p:pic>
        <p:nvPicPr>
          <p:cNvPr id="14" name="Picture 13"/>
          <p:cNvPicPr>
            <a:picLocks noChangeAspect="1"/>
          </p:cNvPicPr>
          <p:nvPr/>
        </p:nvPicPr>
        <p:blipFill>
          <a:blip r:embed="rId5"/>
          <a:stretch>
            <a:fillRect/>
          </a:stretch>
        </p:blipFill>
        <p:spPr>
          <a:xfrm rot="811031">
            <a:off x="-723900" y="8271140"/>
            <a:ext cx="2362200" cy="2498294"/>
          </a:xfrm>
          <a:prstGeom prst="rect">
            <a:avLst/>
          </a:prstGeom>
        </p:spPr>
      </p:pic>
      <p:pic>
        <p:nvPicPr>
          <p:cNvPr id="22" name="Picture 2"/>
          <p:cNvPicPr>
            <a:picLocks noChangeAspect="1"/>
          </p:cNvPicPr>
          <p:nvPr/>
        </p:nvPicPr>
        <p:blipFill>
          <a:blip r:embed="rId6"/>
          <a:srcRect/>
          <a:stretch>
            <a:fillRect/>
          </a:stretch>
        </p:blipFill>
        <p:spPr>
          <a:xfrm rot="16726530">
            <a:off x="16082683" y="5955"/>
            <a:ext cx="1877450" cy="2016043"/>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430000" y="3848100"/>
            <a:ext cx="5562600" cy="5875726"/>
          </a:xfrm>
          <a:prstGeom prst="rect">
            <a:avLst/>
          </a:prstGeom>
        </p:spPr>
      </p:pic>
      <p:pic>
        <p:nvPicPr>
          <p:cNvPr id="3" name="Picture 2"/>
          <p:cNvPicPr>
            <a:picLocks noChangeAspect="1"/>
          </p:cNvPicPr>
          <p:nvPr/>
        </p:nvPicPr>
        <p:blipFill>
          <a:blip r:embed="rId9"/>
          <a:stretch>
            <a:fillRect/>
          </a:stretch>
        </p:blipFill>
        <p:spPr>
          <a:xfrm flipH="1">
            <a:off x="3233806" y="7200900"/>
            <a:ext cx="2938394" cy="2938394"/>
          </a:xfrm>
          <a:prstGeom prst="rect">
            <a:avLst/>
          </a:prstGeom>
        </p:spPr>
      </p:pic>
    </p:spTree>
    <p:extLst>
      <p:ext uri="{BB962C8B-B14F-4D97-AF65-F5344CB8AC3E}">
        <p14:creationId xmlns:p14="http://schemas.microsoft.com/office/powerpoint/2010/main" val="3004946579"/>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7" name="Group 16"/>
          <p:cNvGrpSpPr/>
          <p:nvPr/>
        </p:nvGrpSpPr>
        <p:grpSpPr>
          <a:xfrm>
            <a:off x="3981931" y="419100"/>
            <a:ext cx="10272000" cy="3873989"/>
            <a:chOff x="4129800" y="287531"/>
            <a:chExt cx="10272000" cy="3873989"/>
          </a:xfrm>
        </p:grpSpPr>
        <p:grpSp>
          <p:nvGrpSpPr>
            <p:cNvPr id="13" name="Group 2"/>
            <p:cNvGrpSpPr/>
            <p:nvPr/>
          </p:nvGrpSpPr>
          <p:grpSpPr>
            <a:xfrm>
              <a:off x="5715000" y="287531"/>
              <a:ext cx="6373912" cy="3873989"/>
              <a:chOff x="0" y="-28575"/>
              <a:chExt cx="2404882" cy="841375"/>
            </a:xfrm>
          </p:grpSpPr>
          <p:sp>
            <p:nvSpPr>
              <p:cNvPr id="14" name="Freeform 3"/>
              <p:cNvSpPr/>
              <p:nvPr/>
            </p:nvSpPr>
            <p:spPr>
              <a:xfrm>
                <a:off x="248608" y="29859"/>
                <a:ext cx="2156274"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15"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6"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5500" b="1" kern="0" dirty="0">
                  <a:solidFill>
                    <a:srgbClr val="FFFF00"/>
                  </a:solidFill>
                  <a:latin typeface="Arial" panose="020B0604020202020204" pitchFamily="34" charset="0"/>
                </a:rPr>
                <a:t>KHỞI ĐỘNG</a:t>
              </a:r>
            </a:p>
          </p:txBody>
        </p:sp>
      </p:grpSp>
      <p:sp>
        <p:nvSpPr>
          <p:cNvPr id="19" name="Rectangle 18"/>
          <p:cNvSpPr/>
          <p:nvPr/>
        </p:nvSpPr>
        <p:spPr>
          <a:xfrm>
            <a:off x="457200" y="2529661"/>
            <a:ext cx="9144000" cy="7109639"/>
          </a:xfrm>
          <a:prstGeom prst="rect">
            <a:avLst/>
          </a:prstGeom>
        </p:spPr>
        <p:txBody>
          <a:bodyPr wrap="square">
            <a:spAutoFit/>
          </a:bodyPr>
          <a:lstStyle/>
          <a:p>
            <a:pPr algn="just">
              <a:lnSpc>
                <a:spcPct val="150000"/>
              </a:lnSpc>
            </a:pPr>
            <a:r>
              <a:rPr lang="vi-VN" sz="3800"/>
              <a:t>Để giải quyết vấn đề tắc đường ở các thành phố lớn, có rất nhiều giải pháp được đưa ra. Trong đó giải pháp xây dựng các hệ thống cầu vượt, đường hoặc đường sắt trên cao đã và đang được đưa vào thực tế ở Việt Nam. Toán học mô tả vị trí tương quan giữa các tuyến đường trên như thế nào?</a:t>
            </a:r>
            <a:endParaRPr lang="en-US" sz="3800" dirty="0"/>
          </a:p>
        </p:txBody>
      </p:sp>
      <p:pic>
        <p:nvPicPr>
          <p:cNvPr id="22" name="Picture 3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33154">
            <a:off x="137200" y="-343222"/>
            <a:ext cx="1422964" cy="2490758"/>
          </a:xfrm>
          <a:prstGeom prst="rect">
            <a:avLst/>
          </a:prstGeom>
        </p:spPr>
      </p:pic>
      <p:pic>
        <p:nvPicPr>
          <p:cNvPr id="18" name="Picture 2"/>
          <p:cNvPicPr>
            <a:picLocks noChangeAspect="1"/>
          </p:cNvPicPr>
          <p:nvPr/>
        </p:nvPicPr>
        <p:blipFill>
          <a:blip r:embed="rId4"/>
          <a:srcRect/>
          <a:stretch>
            <a:fillRect/>
          </a:stretch>
        </p:blipFill>
        <p:spPr>
          <a:xfrm>
            <a:off x="13699862" y="8496300"/>
            <a:ext cx="1108137" cy="1149819"/>
          </a:xfrm>
          <a:prstGeom prst="rect">
            <a:avLst/>
          </a:prstGeom>
        </p:spPr>
      </p:pic>
      <p:pic>
        <p:nvPicPr>
          <p:cNvPr id="25"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8460">
            <a:off x="17195282" y="163488"/>
            <a:ext cx="1990256" cy="1624773"/>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042" y="2628401"/>
            <a:ext cx="7850758" cy="5311459"/>
          </a:xfrm>
          <a:prstGeom prst="rect">
            <a:avLst/>
          </a:prstGeom>
        </p:spPr>
      </p:pic>
    </p:spTree>
    <p:extLst>
      <p:ext uri="{BB962C8B-B14F-4D97-AF65-F5344CB8AC3E}">
        <p14:creationId xmlns:p14="http://schemas.microsoft.com/office/powerpoint/2010/main" val="107116741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9" name="Group 28"/>
          <p:cNvGrpSpPr/>
          <p:nvPr/>
        </p:nvGrpSpPr>
        <p:grpSpPr>
          <a:xfrm>
            <a:off x="838200" y="388822"/>
            <a:ext cx="1749461" cy="914400"/>
            <a:chOff x="1295400" y="4718007"/>
            <a:chExt cx="1749461" cy="914400"/>
          </a:xfrm>
        </p:grpSpPr>
        <p:sp>
          <p:nvSpPr>
            <p:cNvPr id="30" name="Oval Callout 29"/>
            <p:cNvSpPr/>
            <p:nvPr/>
          </p:nvSpPr>
          <p:spPr>
            <a:xfrm>
              <a:off x="1295400" y="4718007"/>
              <a:ext cx="1600200" cy="914400"/>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30"/>
            <p:cNvSpPr txBox="1"/>
            <p:nvPr/>
          </p:nvSpPr>
          <p:spPr>
            <a:xfrm>
              <a:off x="1520861" y="4836509"/>
              <a:ext cx="152400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pic>
        <p:nvPicPr>
          <p:cNvPr id="14" name="Picture 13"/>
          <p:cNvPicPr>
            <a:picLocks noChangeAspect="1"/>
          </p:cNvPicPr>
          <p:nvPr/>
        </p:nvPicPr>
        <p:blipFill>
          <a:blip r:embed="rId3"/>
          <a:stretch>
            <a:fillRect/>
          </a:stretch>
        </p:blipFill>
        <p:spPr>
          <a:xfrm rot="811031">
            <a:off x="-571501" y="8051964"/>
            <a:ext cx="2362200" cy="2498294"/>
          </a:xfrm>
          <a:prstGeom prst="rect">
            <a:avLst/>
          </a:prstGeom>
        </p:spPr>
      </p:pic>
      <p:sp>
        <p:nvSpPr>
          <p:cNvPr id="6" name="Rectangle 5"/>
          <p:cNvSpPr/>
          <p:nvPr/>
        </p:nvSpPr>
        <p:spPr>
          <a:xfrm>
            <a:off x="6248400" y="1638300"/>
            <a:ext cx="11582400" cy="8427948"/>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Các đường thẳng chéo với đường thẳng SA là BC và CD.</a:t>
            </a:r>
          </a:p>
          <a:p>
            <a:pPr marL="0" marR="0" lvl="0" indent="0" algn="just" defTabSz="914400" rtl="0" eaLnBrk="1" fontAlgn="auto" latinLnBrk="0" hangingPunct="1">
              <a:lnSpc>
                <a:spcPct val="150000"/>
              </a:lnSpc>
              <a:spcBef>
                <a:spcPts val="10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Giải thích: Nếu hai đường thẳng SA và BC không chéo nhau thì chúng cùng thuộc một mặt phẳng. Khi đó bốn điểm S, A, B, C đồng phẳng, trái với giả thiết S.ABCD là hình chóp. Do đó, hao đường thẳng SA và BC chéo nhau. Tương tự, giải thích được hai đường thẳng SA và CD chéo nhau.</a:t>
            </a:r>
          </a:p>
          <a:p>
            <a:pPr marL="0" marR="0" lvl="0" indent="0" algn="just" defTabSz="914400" rtl="0" eaLnBrk="1" fontAlgn="auto" latinLnBrk="0" hangingPunct="1">
              <a:lnSpc>
                <a:spcPct val="150000"/>
              </a:lnSpc>
              <a:spcBef>
                <a:spcPts val="10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Các đường thẳng chéo với đường thẳng BC là SA và SD. Giải thích tương tự câu a.</a:t>
            </a:r>
          </a:p>
        </p:txBody>
      </p:sp>
      <p:pic>
        <p:nvPicPr>
          <p:cNvPr id="22" name="Picture 2"/>
          <p:cNvPicPr>
            <a:picLocks noChangeAspect="1"/>
          </p:cNvPicPr>
          <p:nvPr/>
        </p:nvPicPr>
        <p:blipFill>
          <a:blip r:embed="rId4"/>
          <a:srcRect/>
          <a:stretch>
            <a:fillRect/>
          </a:stretch>
        </p:blipFill>
        <p:spPr>
          <a:xfrm rot="16726530">
            <a:off x="16476312" y="-131707"/>
            <a:ext cx="1477492" cy="1764156"/>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09600" y="2019300"/>
            <a:ext cx="5121882" cy="5410200"/>
          </a:xfrm>
          <a:prstGeom prst="rect">
            <a:avLst/>
          </a:prstGeom>
        </p:spPr>
      </p:pic>
    </p:spTree>
    <p:extLst>
      <p:ext uri="{BB962C8B-B14F-4D97-AF65-F5344CB8AC3E}">
        <p14:creationId xmlns:p14="http://schemas.microsoft.com/office/powerpoint/2010/main" val="3325485159"/>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 calcmode="lin" valueType="num">
                                      <p:cBhvr additive="base">
                                        <p:cTn id="2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6" name="Group 15"/>
          <p:cNvGrpSpPr/>
          <p:nvPr/>
        </p:nvGrpSpPr>
        <p:grpSpPr>
          <a:xfrm>
            <a:off x="-1034378" y="190500"/>
            <a:ext cx="5758778" cy="2980178"/>
            <a:chOff x="2895600" y="323135"/>
            <a:chExt cx="13149591" cy="2980178"/>
          </a:xfrm>
        </p:grpSpPr>
        <p:grpSp>
          <p:nvGrpSpPr>
            <p:cNvPr id="17" name="Group 2"/>
            <p:cNvGrpSpPr/>
            <p:nvPr/>
          </p:nvGrpSpPr>
          <p:grpSpPr>
            <a:xfrm>
              <a:off x="2895600" y="323135"/>
              <a:ext cx="13149591" cy="2980178"/>
              <a:chOff x="0" y="-28575"/>
              <a:chExt cx="2716931" cy="841375"/>
            </a:xfrm>
          </p:grpSpPr>
          <p:sp>
            <p:nvSpPr>
              <p:cNvPr id="19" name="Freeform 3"/>
              <p:cNvSpPr/>
              <p:nvPr/>
            </p:nvSpPr>
            <p:spPr>
              <a:xfrm>
                <a:off x="775612" y="0"/>
                <a:ext cx="19413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20"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8" name="Rectangle 17"/>
            <p:cNvSpPr/>
            <p:nvPr/>
          </p:nvSpPr>
          <p:spPr>
            <a:xfrm>
              <a:off x="7535178" y="395603"/>
              <a:ext cx="7522641" cy="1002710"/>
            </a:xfrm>
            <a:prstGeom prst="rect">
              <a:avLst/>
            </a:prstGeom>
          </p:spPr>
          <p:txBody>
            <a:bodyPr wrap="none">
              <a:spAutoFit/>
            </a:bodyPr>
            <a:lstStyle/>
            <a:p>
              <a:pPr algn="just">
                <a:lnSpc>
                  <a:spcPct val="150000"/>
                </a:lnSpc>
                <a:spcAft>
                  <a:spcPts val="600"/>
                </a:spcAft>
              </a:pPr>
              <a:r>
                <a:rPr lang="nl-NL" sz="4500" b="1">
                  <a:solidFill>
                    <a:schemeClr val="bg1"/>
                  </a:solidFill>
                  <a:latin typeface="Arial" panose="020B0604020202020204" pitchFamily="34" charset="0"/>
                  <a:ea typeface="Times New Roman" panose="02020603050405020304" pitchFamily="18" charset="0"/>
                  <a:cs typeface="Arial" panose="020B0604020202020204" pitchFamily="34" charset="0"/>
                </a:rPr>
                <a:t>Vận dụng 1</a:t>
              </a:r>
              <a:endParaRPr lang="nl-NL" sz="45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22" name="TextBox 21"/>
          <p:cNvSpPr txBox="1"/>
          <p:nvPr/>
        </p:nvSpPr>
        <p:spPr>
          <a:xfrm>
            <a:off x="533400" y="1546908"/>
            <a:ext cx="11297652" cy="3600986"/>
          </a:xfrm>
          <a:prstGeom prst="rect">
            <a:avLst/>
          </a:prstGeom>
          <a:noFill/>
        </p:spPr>
        <p:txBody>
          <a:bodyPr wrap="square" rtlCol="0">
            <a:spAutoFit/>
          </a:bodyPr>
          <a:lstStyle/>
          <a:p>
            <a:pPr algn="just">
              <a:lnSpc>
                <a:spcPct val="150000"/>
              </a:lnSpc>
            </a:pPr>
            <a:r>
              <a:rPr lang="vi-VN" sz="3800">
                <a:cs typeface="Arial" panose="020B0604020202020204" pitchFamily="34" charset="0"/>
              </a:rPr>
              <a:t>Một chiếc gậy được đặt một đầu dựa vào tường và đầu kia trên mặt sàn (H.4.20). Hỏi có thể đặt chiếc gậy đó song song với một trong các mép tường hay không?</a:t>
            </a:r>
          </a:p>
        </p:txBody>
      </p:sp>
      <p:grpSp>
        <p:nvGrpSpPr>
          <p:cNvPr id="28" name="Group 2"/>
          <p:cNvGrpSpPr/>
          <p:nvPr/>
        </p:nvGrpSpPr>
        <p:grpSpPr>
          <a:xfrm>
            <a:off x="-76200" y="9867900"/>
            <a:ext cx="18731151" cy="1907363"/>
            <a:chOff x="0" y="0"/>
            <a:chExt cx="4933307" cy="502351"/>
          </a:xfrm>
        </p:grpSpPr>
        <p:sp>
          <p:nvSpPr>
            <p:cNvPr id="29"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txBody>
            <a:bodyPr/>
            <a:lstStyle/>
            <a:p>
              <a:endParaRPr lang="en-US"/>
            </a:p>
          </p:txBody>
        </p:sp>
        <p:sp>
          <p:nvSpPr>
            <p:cNvPr id="30"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pic>
        <p:nvPicPr>
          <p:cNvPr id="32" name="Picture 31"/>
          <p:cNvPicPr>
            <a:picLocks noChangeAspect="1"/>
          </p:cNvPicPr>
          <p:nvPr/>
        </p:nvPicPr>
        <p:blipFill>
          <a:blip r:embed="rId3"/>
          <a:stretch>
            <a:fillRect/>
          </a:stretch>
        </p:blipFill>
        <p:spPr>
          <a:xfrm>
            <a:off x="16611600" y="360552"/>
            <a:ext cx="1282847" cy="896748"/>
          </a:xfrm>
          <a:prstGeom prst="rect">
            <a:avLst/>
          </a:prstGeom>
        </p:spPr>
      </p:pic>
      <p:sp>
        <p:nvSpPr>
          <p:cNvPr id="2" name="Rectangle 1"/>
          <p:cNvSpPr/>
          <p:nvPr/>
        </p:nvSpPr>
        <p:spPr>
          <a:xfrm>
            <a:off x="545692" y="6190714"/>
            <a:ext cx="17208907" cy="3600986"/>
          </a:xfrm>
          <a:prstGeom prst="rect">
            <a:avLst/>
          </a:prstGeom>
        </p:spPr>
        <p:txBody>
          <a:bodyPr wrap="square">
            <a:spAutoFit/>
          </a:bodyPr>
          <a:lstStyle/>
          <a:p>
            <a:pPr algn="just">
              <a:lnSpc>
                <a:spcPct val="150000"/>
              </a:lnSpc>
              <a:spcBef>
                <a:spcPts val="100"/>
              </a:spcBef>
              <a:spcAft>
                <a:spcPts val="0"/>
              </a:spcAft>
            </a:pPr>
            <a:r>
              <a:rPr lang="vi-VN" sz="3800">
                <a:ea typeface="Calibri" panose="020F0502020204030204" pitchFamily="34" charset="0"/>
                <a:cs typeface="Arial" panose="020B0604020202020204" pitchFamily="34" charset="0"/>
              </a:rPr>
              <a:t>Ta không thể đặt chiếc gậy đó song song với một trong các mép tường vì điểm đầu gậy chạm với sàn và 4 điểm góc của tường là các điểm không đồng phẳng nên đường thẳng tạo bởi chiếc gậy và một trong các mép tường là hai đường thẳng chéo nhau.</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sp>
        <p:nvSpPr>
          <p:cNvPr id="24" name="Oval Callout 23"/>
          <p:cNvSpPr/>
          <p:nvPr/>
        </p:nvSpPr>
        <p:spPr>
          <a:xfrm>
            <a:off x="5383649" y="5055795"/>
            <a:ext cx="1597154" cy="8497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5"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253023" y="9182100"/>
            <a:ext cx="796774" cy="1032386"/>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39600" y="1779876"/>
            <a:ext cx="5693256" cy="41256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wipe(up)">
                                      <p:cBhvr>
                                        <p:cTn id="2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7" name="Group 16"/>
          <p:cNvGrpSpPr/>
          <p:nvPr/>
        </p:nvGrpSpPr>
        <p:grpSpPr>
          <a:xfrm>
            <a:off x="2895600" y="1714500"/>
            <a:ext cx="12801600" cy="3593464"/>
            <a:chOff x="1989710" y="2789511"/>
            <a:chExt cx="13913885" cy="3593464"/>
          </a:xfrm>
        </p:grpSpPr>
        <p:sp>
          <p:nvSpPr>
            <p:cNvPr id="3" name="Freeform 3"/>
            <p:cNvSpPr/>
            <p:nvPr/>
          </p:nvSpPr>
          <p:spPr>
            <a:xfrm>
              <a:off x="1989710" y="2789511"/>
              <a:ext cx="13913885" cy="359346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16" name="Rectangle 15"/>
            <p:cNvSpPr/>
            <p:nvPr/>
          </p:nvSpPr>
          <p:spPr>
            <a:xfrm>
              <a:off x="2760693" y="3170511"/>
              <a:ext cx="12397515" cy="2691250"/>
            </a:xfrm>
            <a:prstGeom prst="rect">
              <a:avLst/>
            </a:prstGeom>
          </p:spPr>
          <p:txBody>
            <a:bodyPr wrap="square">
              <a:spAutoFit/>
            </a:bodyPr>
            <a:lstStyle/>
            <a:p>
              <a:pPr lvl="0" algn="ctr">
                <a:lnSpc>
                  <a:spcPct val="150000"/>
                </a:lnSpc>
                <a:tabLst>
                  <a:tab pos="360045" algn="l"/>
                  <a:tab pos="720090" algn="l"/>
                </a:tabLst>
                <a:defRPr/>
              </a:pPr>
              <a:r>
                <a:rPr kumimoji="0" lang="en-US" sz="60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2. </a:t>
              </a:r>
              <a:r>
                <a:rPr lang="vi-VN" sz="6000" b="1">
                  <a:solidFill>
                    <a:prstClr val="white"/>
                  </a:solidFill>
                  <a:ea typeface="Calibri" panose="020F0502020204030204" pitchFamily="34" charset="0"/>
                  <a:cs typeface="Arial" panose="020B0604020202020204" pitchFamily="34" charset="0"/>
                </a:rPr>
                <a:t>TÍNH CHẤT CỦA HAI ĐƯỜNG THẲNG SONG SONG</a:t>
              </a:r>
              <a:endParaRPr kumimoji="0" lang="vi-VN" sz="60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52484" y="7277100"/>
            <a:ext cx="4304968" cy="7588886"/>
          </a:xfrm>
          <a:prstGeom prst="rect">
            <a:avLst/>
          </a:prstGeom>
        </p:spPr>
      </p:pic>
      <p:sp>
        <p:nvSpPr>
          <p:cNvPr id="12" name="Freeform 7"/>
          <p:cNvSpPr/>
          <p:nvPr/>
        </p:nvSpPr>
        <p:spPr>
          <a:xfrm rot="10530260">
            <a:off x="258450" y="395573"/>
            <a:ext cx="2933530" cy="2274255"/>
          </a:xfrm>
          <a:custGeom>
            <a:avLst/>
            <a:gdLst/>
            <a:ahLst/>
            <a:cxnLst/>
            <a:rect l="l" t="t" r="r" b="b"/>
            <a:pathLst>
              <a:path w="4935292" h="4114800">
                <a:moveTo>
                  <a:pt x="0" y="0"/>
                </a:moveTo>
                <a:lnTo>
                  <a:pt x="4935292" y="0"/>
                </a:lnTo>
                <a:lnTo>
                  <a:pt x="4935292" y="4114800"/>
                </a:lnTo>
                <a:lnTo>
                  <a:pt x="0" y="4114800"/>
                </a:lnTo>
                <a:lnTo>
                  <a:pt x="0" y="0"/>
                </a:lnTo>
                <a:close/>
              </a:path>
            </a:pathLst>
          </a:custGeom>
          <a:blipFill>
            <a:blip r:embed="rId4"/>
            <a:stretch>
              <a:fillRect/>
            </a:stretch>
          </a:blipFill>
        </p:spPr>
        <p:txBody>
          <a:bodyPr/>
          <a:lstStyle/>
          <a:p>
            <a:endParaRPr lang="en-US"/>
          </a:p>
        </p:txBody>
      </p:sp>
      <p:sp>
        <p:nvSpPr>
          <p:cNvPr id="13" name="Freeform 6"/>
          <p:cNvSpPr/>
          <p:nvPr/>
        </p:nvSpPr>
        <p:spPr>
          <a:xfrm>
            <a:off x="14315738" y="6618013"/>
            <a:ext cx="3657600" cy="3505200"/>
          </a:xfrm>
          <a:custGeom>
            <a:avLst/>
            <a:gdLst/>
            <a:ahLst/>
            <a:cxnLst/>
            <a:rect l="l" t="t" r="r" b="b"/>
            <a:pathLst>
              <a:path w="4291838" h="4114800">
                <a:moveTo>
                  <a:pt x="0" y="0"/>
                </a:moveTo>
                <a:lnTo>
                  <a:pt x="4291839" y="0"/>
                </a:lnTo>
                <a:lnTo>
                  <a:pt x="4291839" y="4114800"/>
                </a:lnTo>
                <a:lnTo>
                  <a:pt x="0" y="41148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03256320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01579" y="732632"/>
            <a:ext cx="979790" cy="914400"/>
          </a:xfrm>
          <a:prstGeom prst="rect">
            <a:avLst/>
          </a:prstGeom>
        </p:spPr>
      </p:pic>
      <p:sp>
        <p:nvSpPr>
          <p:cNvPr id="11" name="TextBox 10"/>
          <p:cNvSpPr txBox="1"/>
          <p:nvPr/>
        </p:nvSpPr>
        <p:spPr>
          <a:xfrm>
            <a:off x="1602500" y="860937"/>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2:</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601579" y="1714500"/>
            <a:ext cx="17068800" cy="3785652"/>
          </a:xfrm>
          <a:prstGeom prst="rect">
            <a:avLst/>
          </a:prstGeom>
          <a:noFill/>
        </p:spPr>
        <p:txBody>
          <a:bodyPr wrap="square" rtlCol="0">
            <a:spAutoFit/>
          </a:bodyPr>
          <a:lstStyle/>
          <a:p>
            <a:pPr lvl="0" algn="just">
              <a:lnSpc>
                <a:spcPct val="150000"/>
              </a:lnSpc>
            </a:pPr>
            <a:r>
              <a:rPr lang="vi-VN" sz="4000">
                <a:solidFill>
                  <a:prstClr val="black"/>
                </a:solidFill>
                <a:cs typeface="Arial" panose="020B0604020202020204" pitchFamily="34" charset="0"/>
              </a:rPr>
              <a:t>Trong không gian, cho một đường thẳng d và một điểm M không nằm trên d (H.4.21). Gọi (P) là mặt phẳng chứa M và d.</a:t>
            </a:r>
          </a:p>
          <a:p>
            <a:pPr lvl="0" algn="just">
              <a:lnSpc>
                <a:spcPct val="150000"/>
              </a:lnSpc>
            </a:pPr>
            <a:r>
              <a:rPr lang="vi-VN" sz="4000">
                <a:solidFill>
                  <a:prstClr val="black"/>
                </a:solidFill>
                <a:cs typeface="Arial" panose="020B0604020202020204" pitchFamily="34" charset="0"/>
              </a:rPr>
              <a:t>a) Trên mặt phẳng (P) có bao nhiêu đường thẳng đi qua M và song song với d?</a:t>
            </a:r>
          </a:p>
        </p:txBody>
      </p:sp>
      <p:pic>
        <p:nvPicPr>
          <p:cNvPr id="32" name="Picture 34"/>
          <p:cNvPicPr>
            <a:picLocks noChangeAspect="1"/>
          </p:cNvPicPr>
          <p:nvPr/>
        </p:nvPicPr>
        <p:blipFill>
          <a:blip r:embed="rId4"/>
          <a:srcRect/>
          <a:stretch>
            <a:fillRect/>
          </a:stretch>
        </p:blipFill>
        <p:spPr>
          <a:xfrm>
            <a:off x="16302048" y="552801"/>
            <a:ext cx="1385744" cy="1085499"/>
          </a:xfrm>
          <a:prstGeom prst="rect">
            <a:avLst/>
          </a:prstGeom>
        </p:spPr>
      </p:pic>
      <p:grpSp>
        <p:nvGrpSpPr>
          <p:cNvPr id="40" name="Group 2"/>
          <p:cNvGrpSpPr/>
          <p:nvPr/>
        </p:nvGrpSpPr>
        <p:grpSpPr>
          <a:xfrm>
            <a:off x="-304800" y="9914719"/>
            <a:ext cx="20193000" cy="1172381"/>
            <a:chOff x="0" y="0"/>
            <a:chExt cx="2645030" cy="330991"/>
          </a:xfrm>
        </p:grpSpPr>
        <p:sp>
          <p:nvSpPr>
            <p:cNvPr id="4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4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7"/>
          <p:cNvSpPr/>
          <p:nvPr/>
        </p:nvSpPr>
        <p:spPr>
          <a:xfrm rot="4964075">
            <a:off x="285353" y="8603531"/>
            <a:ext cx="1612239" cy="1366570"/>
          </a:xfrm>
          <a:custGeom>
            <a:avLst/>
            <a:gdLst/>
            <a:ahLst/>
            <a:cxnLst/>
            <a:rect l="l" t="t" r="r" b="b"/>
            <a:pathLst>
              <a:path w="4935292" h="4114800">
                <a:moveTo>
                  <a:pt x="0" y="0"/>
                </a:moveTo>
                <a:lnTo>
                  <a:pt x="4935292" y="0"/>
                </a:lnTo>
                <a:lnTo>
                  <a:pt x="4935292" y="4114800"/>
                </a:lnTo>
                <a:lnTo>
                  <a:pt x="0" y="4114800"/>
                </a:lnTo>
                <a:lnTo>
                  <a:pt x="0" y="0"/>
                </a:lnTo>
                <a:close/>
              </a:path>
            </a:pathLst>
          </a:custGeom>
          <a:blipFill>
            <a:blip r:embed="rId5">
              <a:duotone>
                <a:prstClr val="black"/>
                <a:schemeClr val="accent3">
                  <a:tint val="45000"/>
                  <a:satMod val="400000"/>
                </a:schemeClr>
              </a:duotone>
            </a:blip>
            <a:stretch>
              <a:fillRect/>
            </a:stretch>
          </a:blipFill>
        </p:spPr>
        <p:txBody>
          <a:bodyPr/>
          <a:lstStyle/>
          <a:p>
            <a:endParaRPr lang="en-US"/>
          </a:p>
        </p:txBody>
      </p:sp>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820400" y="4565742"/>
            <a:ext cx="7077075" cy="4108784"/>
          </a:xfrm>
          <a:prstGeom prst="rect">
            <a:avLst/>
          </a:prstGeom>
        </p:spPr>
      </p:pic>
      <p:sp>
        <p:nvSpPr>
          <p:cNvPr id="6" name="Rectangle 5"/>
          <p:cNvSpPr/>
          <p:nvPr/>
        </p:nvSpPr>
        <p:spPr>
          <a:xfrm>
            <a:off x="669758" y="5437220"/>
            <a:ext cx="9693442" cy="2862322"/>
          </a:xfrm>
          <a:prstGeom prst="rect">
            <a:avLst/>
          </a:prstGeom>
        </p:spPr>
        <p:txBody>
          <a:bodyPr wrap="square">
            <a:spAutoFit/>
          </a:bodyPr>
          <a:lstStyle/>
          <a:p>
            <a:pPr lvl="0" algn="just">
              <a:lnSpc>
                <a:spcPct val="150000"/>
              </a:lnSpc>
            </a:pPr>
            <a:r>
              <a:rPr lang="vi-VN" sz="4000">
                <a:solidFill>
                  <a:prstClr val="black"/>
                </a:solidFill>
                <a:cs typeface="Arial" panose="020B0604020202020204" pitchFamily="34" charset="0"/>
              </a:rPr>
              <a:t>b) Nếu một đường thẳng đi qua M và song song với d thì đường thẳng đó có thuộc mặt phẳng (P) hay không?</a:t>
            </a:r>
          </a:p>
        </p:txBody>
      </p:sp>
    </p:spTree>
    <p:extLst>
      <p:ext uri="{BB962C8B-B14F-4D97-AF65-F5344CB8AC3E}">
        <p14:creationId xmlns:p14="http://schemas.microsoft.com/office/powerpoint/2010/main" val="277671439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2"/>
          <p:cNvGrpSpPr/>
          <p:nvPr/>
        </p:nvGrpSpPr>
        <p:grpSpPr>
          <a:xfrm>
            <a:off x="-228600" y="10067119"/>
            <a:ext cx="20193000" cy="1172381"/>
            <a:chOff x="0" y="0"/>
            <a:chExt cx="2645030" cy="330991"/>
          </a:xfrm>
        </p:grpSpPr>
        <p:sp>
          <p:nvSpPr>
            <p:cNvPr id="4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4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3"/>
          <p:cNvSpPr/>
          <p:nvPr/>
        </p:nvSpPr>
        <p:spPr>
          <a:xfrm>
            <a:off x="990600" y="5219700"/>
            <a:ext cx="16611600" cy="2615460"/>
          </a:xfrm>
          <a:prstGeom prst="rect">
            <a:avLst/>
          </a:prstGeom>
        </p:spPr>
        <p:txBody>
          <a:bodyPr wrap="square">
            <a:spAutoFit/>
          </a:bodyPr>
          <a:lstStyle/>
          <a:p>
            <a:pPr lvl="0" algn="just">
              <a:lnSpc>
                <a:spcPct val="150000"/>
              </a:lnSpc>
              <a:spcBef>
                <a:spcPts val="100"/>
              </a:spcBef>
            </a:pPr>
            <a:r>
              <a:rPr lang="vi-VN" sz="3800">
                <a:solidFill>
                  <a:prstClr val="black"/>
                </a:solidFill>
                <a:ea typeface="Calibri" panose="020F0502020204030204" pitchFamily="34" charset="0"/>
                <a:cs typeface="Times New Roman" panose="02020603050405020304" pitchFamily="18" charset="0"/>
              </a:rPr>
              <a:t>b) Giả sử a là đường thẳng đi qua M và song song với d. Khi đó hai đường thẳng a và d đồng phẳng. Mà điểm M và đường thẳng d đều cùng nằm trong mặt phẳng (P) nên a và d cùng nằm trong mặt phẳng (P).</a:t>
            </a:r>
          </a:p>
        </p:txBody>
      </p:sp>
      <p:sp>
        <p:nvSpPr>
          <p:cNvPr id="21" name="Freeform 7"/>
          <p:cNvSpPr/>
          <p:nvPr/>
        </p:nvSpPr>
        <p:spPr>
          <a:xfrm rot="15180254">
            <a:off x="16386088" y="493701"/>
            <a:ext cx="1612239" cy="1366570"/>
          </a:xfrm>
          <a:custGeom>
            <a:avLst/>
            <a:gdLst/>
            <a:ahLst/>
            <a:cxnLst/>
            <a:rect l="l" t="t" r="r" b="b"/>
            <a:pathLst>
              <a:path w="4935292" h="4114800">
                <a:moveTo>
                  <a:pt x="0" y="0"/>
                </a:moveTo>
                <a:lnTo>
                  <a:pt x="4935292" y="0"/>
                </a:lnTo>
                <a:lnTo>
                  <a:pt x="4935292" y="4114800"/>
                </a:lnTo>
                <a:lnTo>
                  <a:pt x="0" y="4114800"/>
                </a:lnTo>
                <a:lnTo>
                  <a:pt x="0" y="0"/>
                </a:lnTo>
                <a:close/>
              </a:path>
            </a:pathLst>
          </a:custGeom>
          <a:blipFill>
            <a:blip r:embed="rId2">
              <a:duotone>
                <a:prstClr val="black"/>
                <a:schemeClr val="accent3">
                  <a:tint val="45000"/>
                  <a:satMod val="400000"/>
                </a:schemeClr>
              </a:duotone>
            </a:blip>
            <a:stretch>
              <a:fillRect/>
            </a:stretch>
          </a:blipFill>
        </p:spPr>
        <p:txBody>
          <a:bodyPr/>
          <a:lstStyle/>
          <a:p>
            <a:endParaRPr lang="en-US"/>
          </a:p>
        </p:txBody>
      </p:sp>
      <p:pic>
        <p:nvPicPr>
          <p:cNvPr id="16" name="Picture 1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90600" y="1338866"/>
            <a:ext cx="6553200" cy="3804634"/>
          </a:xfrm>
          <a:prstGeom prst="rect">
            <a:avLst/>
          </a:prstGeom>
        </p:spPr>
      </p:pic>
      <p:sp>
        <p:nvSpPr>
          <p:cNvPr id="2" name="Rectangle 1"/>
          <p:cNvSpPr/>
          <p:nvPr/>
        </p:nvSpPr>
        <p:spPr>
          <a:xfrm>
            <a:off x="8075018" y="1842240"/>
            <a:ext cx="9450982" cy="2615460"/>
          </a:xfrm>
          <a:prstGeom prst="rect">
            <a:avLst/>
          </a:prstGeom>
        </p:spPr>
        <p:txBody>
          <a:bodyPr wrap="square">
            <a:spAutoFit/>
          </a:bodyPr>
          <a:lstStyle/>
          <a:p>
            <a:pPr lvl="0" algn="just">
              <a:lnSpc>
                <a:spcPct val="150000"/>
              </a:lnSpc>
              <a:spcBef>
                <a:spcPts val="100"/>
              </a:spcBef>
            </a:pPr>
            <a:r>
              <a:rPr lang="vi-VN" sz="3800">
                <a:solidFill>
                  <a:prstClr val="black"/>
                </a:solidFill>
                <a:ea typeface="Calibri" panose="020F0502020204030204" pitchFamily="34" charset="0"/>
                <a:cs typeface="Times New Roman" panose="02020603050405020304" pitchFamily="18" charset="0"/>
              </a:rPr>
              <a:t>a) Trên mặt phẳng (P) có một và chỉ một đường thẳng đi qua M và song song với d (theo tiên đề Euclid).</a:t>
            </a:r>
          </a:p>
        </p:txBody>
      </p:sp>
      <p:sp>
        <p:nvSpPr>
          <p:cNvPr id="20" name="Rectangle 19"/>
          <p:cNvSpPr/>
          <p:nvPr/>
        </p:nvSpPr>
        <p:spPr>
          <a:xfrm>
            <a:off x="745958" y="315853"/>
            <a:ext cx="3053743" cy="86113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Trả lời:</a:t>
            </a:r>
            <a:endParaRPr kumimoji="0" lang="en-US" sz="38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219200" y="7884563"/>
                <a:ext cx="16306800" cy="1846659"/>
              </a:xfrm>
              <a:prstGeom prst="rect">
                <a:avLst/>
              </a:prstGeom>
            </p:spPr>
            <p:txBody>
              <a:bodyPr wrap="square">
                <a:spAutoFit/>
              </a:bodyPr>
              <a:lstStyle/>
              <a:p>
                <a:pPr lvl="0">
                  <a:lnSpc>
                    <a:spcPct val="150000"/>
                  </a:lnSpc>
                  <a:spcBef>
                    <a:spcPts val="100"/>
                  </a:spcBef>
                </a:pP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800">
                    <a:solidFill>
                      <a:prstClr val="black"/>
                    </a:solidFill>
                    <a:ea typeface="Calibri" panose="020F0502020204030204" pitchFamily="34" charset="0"/>
                    <a:cs typeface="Times New Roman" panose="02020603050405020304" pitchFamily="18" charset="0"/>
                  </a:rPr>
                  <a:t> </a:t>
                </a:r>
                <a:r>
                  <a:rPr lang="vi-VN" sz="3800">
                    <a:solidFill>
                      <a:prstClr val="black"/>
                    </a:solidFill>
                    <a:ea typeface="Calibri" panose="020F0502020204030204" pitchFamily="34" charset="0"/>
                    <a:cs typeface="Times New Roman" panose="02020603050405020304" pitchFamily="18" charset="0"/>
                  </a:rPr>
                  <a:t>Vậy nếu một đường thẳng đi qua M và song song với d thì đường thẳng đó thuộc mặt phẳng (P).</a:t>
                </a:r>
              </a:p>
            </p:txBody>
          </p:sp>
        </mc:Choice>
        <mc:Fallback xmlns="">
          <p:sp>
            <p:nvSpPr>
              <p:cNvPr id="5" name="Rectangle 4"/>
              <p:cNvSpPr>
                <a:spLocks noRot="1" noChangeAspect="1" noMove="1" noResize="1" noEditPoints="1" noAdjustHandles="1" noChangeArrowheads="1" noChangeShapeType="1" noTextEdit="1"/>
              </p:cNvSpPr>
              <p:nvPr/>
            </p:nvSpPr>
            <p:spPr>
              <a:xfrm>
                <a:off x="1219200" y="7884563"/>
                <a:ext cx="16306800" cy="1846659"/>
              </a:xfrm>
              <a:prstGeom prst="rect">
                <a:avLst/>
              </a:prstGeom>
              <a:blipFill>
                <a:blip r:embed="rId15"/>
                <a:stretch>
                  <a:fillRect l="-1234" r="-785" b="-6601"/>
                </a:stretch>
              </a:blipFill>
            </p:spPr>
            <p:txBody>
              <a:bodyPr/>
              <a:lstStyle/>
              <a:p>
                <a:r>
                  <a:rPr lang="en-US">
                    <a:noFill/>
                  </a:rPr>
                  <a:t> </a:t>
                </a:r>
              </a:p>
            </p:txBody>
          </p:sp>
        </mc:Fallback>
      </mc:AlternateContent>
    </p:spTree>
    <p:extLst>
      <p:ext uri="{BB962C8B-B14F-4D97-AF65-F5344CB8AC3E}">
        <p14:creationId xmlns:p14="http://schemas.microsoft.com/office/powerpoint/2010/main" val="194433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0"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4" name="Rectangle 23"/>
          <p:cNvSpPr/>
          <p:nvPr/>
        </p:nvSpPr>
        <p:spPr>
          <a:xfrm>
            <a:off x="7382624" y="876300"/>
            <a:ext cx="3751348" cy="9387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KẾT LUẬN</a:t>
            </a:r>
          </a:p>
        </p:txBody>
      </p:sp>
      <p:grpSp>
        <p:nvGrpSpPr>
          <p:cNvPr id="10" name="Group 9"/>
          <p:cNvGrpSpPr/>
          <p:nvPr/>
        </p:nvGrpSpPr>
        <p:grpSpPr>
          <a:xfrm>
            <a:off x="990600" y="2476500"/>
            <a:ext cx="16383000" cy="3657600"/>
            <a:chOff x="1066800" y="3711742"/>
            <a:chExt cx="16383000" cy="3657600"/>
          </a:xfrm>
        </p:grpSpPr>
        <p:grpSp>
          <p:nvGrpSpPr>
            <p:cNvPr id="36" name="Group 35"/>
            <p:cNvGrpSpPr/>
            <p:nvPr/>
          </p:nvGrpSpPr>
          <p:grpSpPr>
            <a:xfrm>
              <a:off x="1066800" y="3711742"/>
              <a:ext cx="16383000" cy="3657600"/>
              <a:chOff x="990600" y="2231858"/>
              <a:chExt cx="16383000" cy="3657600"/>
            </a:xfrm>
          </p:grpSpPr>
          <p:sp>
            <p:nvSpPr>
              <p:cNvPr id="40" name="Freeform 6"/>
              <p:cNvSpPr/>
              <p:nvPr/>
            </p:nvSpPr>
            <p:spPr>
              <a:xfrm>
                <a:off x="990600" y="2231858"/>
                <a:ext cx="16383000" cy="365760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noFill/>
              <a:ln w="57150">
                <a:solidFill>
                  <a:schemeClr val="tx2"/>
                </a:solidFill>
                <a:prstDash val="sysDash"/>
              </a:ln>
            </p:spPr>
            <p:txBody>
              <a:bodyPr/>
              <a:lstStyle/>
              <a:p>
                <a:endParaRPr lang="en-US"/>
              </a:p>
            </p:txBody>
          </p:sp>
          <p:sp>
            <p:nvSpPr>
              <p:cNvPr id="41" name="Freeform 6"/>
              <p:cNvSpPr/>
              <p:nvPr/>
            </p:nvSpPr>
            <p:spPr>
              <a:xfrm>
                <a:off x="1295398" y="2431437"/>
                <a:ext cx="15773401" cy="3229421"/>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solidFill>
                <a:srgbClr val="FFFFFF"/>
              </a:solidFill>
            </p:spPr>
            <p:txBody>
              <a:bodyPr/>
              <a:lstStyle/>
              <a:p>
                <a:endParaRPr lang="en-US"/>
              </a:p>
            </p:txBody>
          </p:sp>
        </p:grpSp>
        <p:sp>
          <p:nvSpPr>
            <p:cNvPr id="9" name="Rectangle 8"/>
            <p:cNvSpPr/>
            <p:nvPr/>
          </p:nvSpPr>
          <p:spPr>
            <a:xfrm>
              <a:off x="1851382" y="4076700"/>
              <a:ext cx="14760218" cy="2881045"/>
            </a:xfrm>
            <a:prstGeom prst="rect">
              <a:avLst/>
            </a:prstGeom>
          </p:spPr>
          <p:txBody>
            <a:bodyPr wrap="square">
              <a:spAutoFit/>
            </a:bodyPr>
            <a:lstStyle/>
            <a:p>
              <a:pPr algn="just">
                <a:lnSpc>
                  <a:spcPct val="150000"/>
                </a:lnSpc>
              </a:pPr>
              <a:r>
                <a:rPr lang="vi-VN" sz="4200"/>
                <a:t>Trong không gian, qua một điểm không nằm trên đường thẳng cho trước, có đúng một đường thẳng song song với đường thẳng đã cho.</a:t>
              </a:r>
            </a:p>
          </p:txBody>
        </p:sp>
      </p:grpSp>
      <p:pic>
        <p:nvPicPr>
          <p:cNvPr id="21" name="Picture 20"/>
          <p:cNvPicPr>
            <a:picLocks noChangeAspect="1"/>
          </p:cNvPicPr>
          <p:nvPr/>
        </p:nvPicPr>
        <p:blipFill>
          <a:blip r:embed="rId2"/>
          <a:stretch>
            <a:fillRect/>
          </a:stretch>
        </p:blipFill>
        <p:spPr>
          <a:xfrm>
            <a:off x="895102" y="575922"/>
            <a:ext cx="1302959" cy="1239097"/>
          </a:xfrm>
          <a:prstGeom prst="rect">
            <a:avLst/>
          </a:prstGeom>
        </p:spPr>
      </p:pic>
      <p:pic>
        <p:nvPicPr>
          <p:cNvPr id="22" name="Picture 5"/>
          <p:cNvPicPr>
            <a:picLocks noChangeAspect="1"/>
          </p:cNvPicPr>
          <p:nvPr/>
        </p:nvPicPr>
        <p:blipFill>
          <a:blip r:embed="rId3"/>
          <a:srcRect/>
          <a:stretch>
            <a:fillRect/>
          </a:stretch>
        </p:blipFill>
        <p:spPr>
          <a:xfrm>
            <a:off x="6083038" y="6971644"/>
            <a:ext cx="6198119" cy="3277256"/>
          </a:xfrm>
          <a:prstGeom prst="rect">
            <a:avLst/>
          </a:prstGeom>
        </p:spPr>
      </p:pic>
      <p:sp>
        <p:nvSpPr>
          <p:cNvPr id="23" name="Freeform 5"/>
          <p:cNvSpPr/>
          <p:nvPr/>
        </p:nvSpPr>
        <p:spPr>
          <a:xfrm rot="6643373" flipH="1">
            <a:off x="16532050" y="4723260"/>
            <a:ext cx="1279293" cy="973696"/>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70156029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73005" y="603162"/>
            <a:ext cx="979790" cy="914400"/>
          </a:xfrm>
          <a:prstGeom prst="rect">
            <a:avLst/>
          </a:prstGeom>
        </p:spPr>
      </p:pic>
      <p:sp>
        <p:nvSpPr>
          <p:cNvPr id="11" name="TextBox 10"/>
          <p:cNvSpPr txBox="1"/>
          <p:nvPr/>
        </p:nvSpPr>
        <p:spPr>
          <a:xfrm>
            <a:off x="2173926" y="731467"/>
            <a:ext cx="358140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3:</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1197068" y="1680508"/>
            <a:ext cx="15795532" cy="1938992"/>
          </a:xfrm>
          <a:prstGeom prst="rect">
            <a:avLst/>
          </a:prstGeom>
          <a:noFill/>
        </p:spPr>
        <p:txBody>
          <a:bodyPr wrap="square" rtlCol="0">
            <a:spAutoFit/>
          </a:bodyPr>
          <a:lstStyle/>
          <a:p>
            <a:pPr lvl="0" algn="just">
              <a:lnSpc>
                <a:spcPct val="150000"/>
              </a:lnSpc>
            </a:pPr>
            <a:r>
              <a:rPr lang="vi-VN" sz="4000">
                <a:solidFill>
                  <a:prstClr val="black"/>
                </a:solidFill>
                <a:cs typeface="Arial" panose="020B0604020202020204" pitchFamily="34" charset="0"/>
              </a:rPr>
              <a:t>Quan sát lớp học và tìm hai đường thẳng song song với mép trên của bảng. Hai đường thẳng đó có song song với nhau hay không?</a:t>
            </a:r>
          </a:p>
        </p:txBody>
      </p:sp>
      <p:grpSp>
        <p:nvGrpSpPr>
          <p:cNvPr id="40" name="Group 2"/>
          <p:cNvGrpSpPr/>
          <p:nvPr/>
        </p:nvGrpSpPr>
        <p:grpSpPr>
          <a:xfrm>
            <a:off x="-228600" y="9609919"/>
            <a:ext cx="20193000" cy="1172381"/>
            <a:chOff x="0" y="0"/>
            <a:chExt cx="2645030" cy="330991"/>
          </a:xfrm>
        </p:grpSpPr>
        <p:sp>
          <p:nvSpPr>
            <p:cNvPr id="4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4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p:cNvSpPr/>
          <p:nvPr/>
        </p:nvSpPr>
        <p:spPr>
          <a:xfrm>
            <a:off x="1173004" y="5067300"/>
            <a:ext cx="15819595" cy="2862322"/>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Hai đường thẳng song song với mép trên của bảng, ta có thể chọn là mép trên của tường có gắn bảng và mép dưới của bảng liền với tường, hai đường thẳng này có song song với nhau.</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2701583" y="3937107"/>
            <a:ext cx="3053743" cy="90159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Trả lời:</a:t>
            </a:r>
            <a:endParaRPr kumimoji="0" lang="en-US" sz="40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rot="20730460">
            <a:off x="17008493" y="219804"/>
            <a:ext cx="914663" cy="1461296"/>
          </a:xfrm>
          <a:prstGeom prst="rect">
            <a:avLst/>
          </a:prstGeom>
        </p:spPr>
      </p:pic>
      <p:pic>
        <p:nvPicPr>
          <p:cNvPr id="4" name="Picture 3"/>
          <p:cNvPicPr>
            <a:picLocks noChangeAspect="1"/>
          </p:cNvPicPr>
          <p:nvPr/>
        </p:nvPicPr>
        <p:blipFill>
          <a:blip r:embed="rId5"/>
          <a:stretch>
            <a:fillRect/>
          </a:stretch>
        </p:blipFill>
        <p:spPr>
          <a:xfrm>
            <a:off x="16687800" y="7277100"/>
            <a:ext cx="1216595" cy="2473500"/>
          </a:xfrm>
          <a:prstGeom prst="rect">
            <a:avLst/>
          </a:prstGeom>
        </p:spPr>
      </p:pic>
      <p:pic>
        <p:nvPicPr>
          <p:cNvPr id="15"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426784">
            <a:off x="58365" y="8587044"/>
            <a:ext cx="1413773" cy="1154153"/>
          </a:xfrm>
          <a:prstGeom prst="rect">
            <a:avLst/>
          </a:prstGeom>
        </p:spPr>
      </p:pic>
    </p:spTree>
    <p:extLst>
      <p:ext uri="{BB962C8B-B14F-4D97-AF65-F5344CB8AC3E}">
        <p14:creationId xmlns:p14="http://schemas.microsoft.com/office/powerpoint/2010/main" val="412479667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2"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4" name="Rectangle 23"/>
          <p:cNvSpPr/>
          <p:nvPr/>
        </p:nvSpPr>
        <p:spPr>
          <a:xfrm>
            <a:off x="7382624" y="876300"/>
            <a:ext cx="3751348" cy="9387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KẾT LUẬN</a:t>
            </a:r>
          </a:p>
        </p:txBody>
      </p:sp>
      <p:grpSp>
        <p:nvGrpSpPr>
          <p:cNvPr id="10" name="Group 9"/>
          <p:cNvGrpSpPr/>
          <p:nvPr/>
        </p:nvGrpSpPr>
        <p:grpSpPr>
          <a:xfrm>
            <a:off x="990600" y="2476500"/>
            <a:ext cx="16383000" cy="3657600"/>
            <a:chOff x="1066800" y="3711742"/>
            <a:chExt cx="16383000" cy="3657600"/>
          </a:xfrm>
        </p:grpSpPr>
        <p:grpSp>
          <p:nvGrpSpPr>
            <p:cNvPr id="36" name="Group 35"/>
            <p:cNvGrpSpPr/>
            <p:nvPr/>
          </p:nvGrpSpPr>
          <p:grpSpPr>
            <a:xfrm>
              <a:off x="1066800" y="3711742"/>
              <a:ext cx="16383000" cy="3657600"/>
              <a:chOff x="990600" y="2231858"/>
              <a:chExt cx="16383000" cy="3657600"/>
            </a:xfrm>
          </p:grpSpPr>
          <p:sp>
            <p:nvSpPr>
              <p:cNvPr id="40" name="Freeform 6"/>
              <p:cNvSpPr/>
              <p:nvPr/>
            </p:nvSpPr>
            <p:spPr>
              <a:xfrm>
                <a:off x="990600" y="2231858"/>
                <a:ext cx="16383000" cy="365760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noFill/>
              <a:ln w="57150">
                <a:solidFill>
                  <a:schemeClr val="tx2"/>
                </a:solidFill>
                <a:prstDash val="sysDash"/>
              </a:ln>
            </p:spPr>
            <p:txBody>
              <a:bodyPr/>
              <a:lstStyle/>
              <a:p>
                <a:endParaRPr lang="en-US"/>
              </a:p>
            </p:txBody>
          </p:sp>
          <p:sp>
            <p:nvSpPr>
              <p:cNvPr id="41" name="Freeform 6"/>
              <p:cNvSpPr/>
              <p:nvPr/>
            </p:nvSpPr>
            <p:spPr>
              <a:xfrm>
                <a:off x="1295398" y="2431437"/>
                <a:ext cx="15773401" cy="3229421"/>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solidFill>
                <a:srgbClr val="FFFFFF"/>
              </a:solidFill>
            </p:spPr>
            <p:txBody>
              <a:bodyPr/>
              <a:lstStyle/>
              <a:p>
                <a:endParaRPr lang="en-US"/>
              </a:p>
            </p:txBody>
          </p:sp>
        </p:grpSp>
        <p:sp>
          <p:nvSpPr>
            <p:cNvPr id="9" name="Rectangle 8"/>
            <p:cNvSpPr/>
            <p:nvPr/>
          </p:nvSpPr>
          <p:spPr>
            <a:xfrm>
              <a:off x="1878188" y="4425290"/>
              <a:ext cx="14760218" cy="1911549"/>
            </a:xfrm>
            <a:prstGeom prst="rect">
              <a:avLst/>
            </a:prstGeom>
          </p:spPr>
          <p:txBody>
            <a:bodyPr wrap="square">
              <a:spAutoFit/>
            </a:bodyPr>
            <a:lstStyle/>
            <a:p>
              <a:pPr lvl="0" algn="just">
                <a:lnSpc>
                  <a:spcPct val="150000"/>
                </a:lnSpc>
              </a:pPr>
              <a:r>
                <a:rPr lang="vi-VN" sz="4200">
                  <a:solidFill>
                    <a:prstClr val="black"/>
                  </a:solidFill>
                </a:rPr>
                <a:t>Trong không gian, hai đường thẳng phân biệt cùng song song với đường thẳng thứ ba thì song song với nhau.</a:t>
              </a:r>
              <a:endParaRPr kumimoji="0" lang="vi-VN" sz="4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21" name="Picture 20"/>
          <p:cNvPicPr>
            <a:picLocks noChangeAspect="1"/>
          </p:cNvPicPr>
          <p:nvPr/>
        </p:nvPicPr>
        <p:blipFill>
          <a:blip r:embed="rId2"/>
          <a:stretch>
            <a:fillRect/>
          </a:stretch>
        </p:blipFill>
        <p:spPr>
          <a:xfrm>
            <a:off x="895102" y="575922"/>
            <a:ext cx="1302959" cy="1239097"/>
          </a:xfrm>
          <a:prstGeom prst="rect">
            <a:avLst/>
          </a:prstGeom>
        </p:spPr>
      </p:pic>
      <p:pic>
        <p:nvPicPr>
          <p:cNvPr id="22" name="Picture 5"/>
          <p:cNvPicPr>
            <a:picLocks noChangeAspect="1"/>
          </p:cNvPicPr>
          <p:nvPr/>
        </p:nvPicPr>
        <p:blipFill>
          <a:blip r:embed="rId3"/>
          <a:srcRect/>
          <a:stretch>
            <a:fillRect/>
          </a:stretch>
        </p:blipFill>
        <p:spPr>
          <a:xfrm>
            <a:off x="6083038" y="6971644"/>
            <a:ext cx="6198119" cy="3277256"/>
          </a:xfrm>
          <a:prstGeom prst="rect">
            <a:avLst/>
          </a:prstGeom>
        </p:spPr>
      </p:pic>
      <p:sp>
        <p:nvSpPr>
          <p:cNvPr id="23" name="Freeform 5"/>
          <p:cNvSpPr/>
          <p:nvPr/>
        </p:nvSpPr>
        <p:spPr>
          <a:xfrm rot="6643373" flipH="1">
            <a:off x="16532050" y="4723260"/>
            <a:ext cx="1279293" cy="973696"/>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8608122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1143000" y="876299"/>
            <a:ext cx="16202700" cy="86868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854044" y="7239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Rectangle 18"/>
          <p:cNvSpPr/>
          <p:nvPr/>
        </p:nvSpPr>
        <p:spPr>
          <a:xfrm>
            <a:off x="1576137" y="2263319"/>
            <a:ext cx="15240000" cy="1824923"/>
          </a:xfrm>
          <a:prstGeom prst="rect">
            <a:avLst/>
          </a:prstGeom>
        </p:spPr>
        <p:txBody>
          <a:bodyPr wrap="square">
            <a:spAutoFit/>
          </a:bodyPr>
          <a:lstStyle/>
          <a:p>
            <a:pPr lvl="0" algn="just">
              <a:lnSpc>
                <a:spcPct val="150000"/>
              </a:lnSpc>
              <a:spcAft>
                <a:spcPts val="1200"/>
              </a:spcAft>
              <a:defRPr/>
            </a:pPr>
            <a:r>
              <a:rPr lang="vi-VN" sz="4000">
                <a:solidFill>
                  <a:prstClr val="black"/>
                </a:solidFill>
                <a:ea typeface="Times New Roman" panose="02020603050405020304" pitchFamily="18" charset="0"/>
              </a:rPr>
              <a:t>Cho tứ diện ABCD. Gọi M, N, P, Q, R, S lần lượt là trung điểm của các đoạn thẳng AB, CD, AD, BC, AC, BD (H.4.22).</a:t>
            </a:r>
          </a:p>
        </p:txBody>
      </p:sp>
      <p:sp>
        <p:nvSpPr>
          <p:cNvPr id="23" name="Freeform 3"/>
          <p:cNvSpPr/>
          <p:nvPr/>
        </p:nvSpPr>
        <p:spPr>
          <a:xfrm rot="468408">
            <a:off x="15895638" y="587165"/>
            <a:ext cx="1728507" cy="1365584"/>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r:embed="rId5"/>
            <a:stretch>
              <a:fillRect/>
            </a:stretch>
          </a:blipFill>
        </p:spPr>
        <p:txBody>
          <a:bodyPr/>
          <a:lstStyle/>
          <a:p>
            <a:endParaRPr lang="en-US"/>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00643" y="4050234"/>
            <a:ext cx="4787157" cy="4945149"/>
          </a:xfrm>
          <a:prstGeom prst="rect">
            <a:avLst/>
          </a:prstGeom>
        </p:spPr>
      </p:pic>
      <p:sp>
        <p:nvSpPr>
          <p:cNvPr id="4" name="Rectangle 3"/>
          <p:cNvSpPr/>
          <p:nvPr/>
        </p:nvSpPr>
        <p:spPr>
          <a:xfrm>
            <a:off x="1619014" y="4244519"/>
            <a:ext cx="9658586" cy="4708981"/>
          </a:xfrm>
          <a:prstGeom prst="rect">
            <a:avLst/>
          </a:prstGeom>
        </p:spPr>
        <p:txBody>
          <a:bodyPr wrap="square">
            <a:spAutoFit/>
          </a:bodyPr>
          <a:lstStyle/>
          <a:p>
            <a:pPr lvl="0" algn="just">
              <a:lnSpc>
                <a:spcPct val="150000"/>
              </a:lnSpc>
              <a:defRPr/>
            </a:pPr>
            <a:r>
              <a:rPr lang="vi-VN" sz="4000">
                <a:solidFill>
                  <a:prstClr val="black"/>
                </a:solidFill>
                <a:ea typeface="Times New Roman" panose="02020603050405020304" pitchFamily="18" charset="0"/>
              </a:rPr>
              <a:t>a) Chứng minh rằng tứ giác MPNQ là hình bình hành.</a:t>
            </a:r>
          </a:p>
          <a:p>
            <a:pPr lvl="0" algn="just">
              <a:lnSpc>
                <a:spcPct val="150000"/>
              </a:lnSpc>
              <a:defRPr/>
            </a:pPr>
            <a:r>
              <a:rPr lang="vi-VN" sz="4000">
                <a:solidFill>
                  <a:prstClr val="black"/>
                </a:solidFill>
                <a:ea typeface="Times New Roman" panose="02020603050405020304" pitchFamily="18" charset="0"/>
              </a:rPr>
              <a:t>b) Chứng minh rằng các đoạn thẳng MN, PQ, RS cùng đi qua trung điểm của mỗi đoạn.</a:t>
            </a:r>
          </a:p>
        </p:txBody>
      </p:sp>
      <p:pic>
        <p:nvPicPr>
          <p:cNvPr id="17" name="Picture 16"/>
          <p:cNvPicPr>
            <a:picLocks noChangeAspect="1"/>
          </p:cNvPicPr>
          <p:nvPr/>
        </p:nvPicPr>
        <p:blipFill>
          <a:blip r:embed="rId7"/>
          <a:stretch>
            <a:fillRect/>
          </a:stretch>
        </p:blipFill>
        <p:spPr>
          <a:xfrm rot="19604095">
            <a:off x="157003" y="8454189"/>
            <a:ext cx="1608221" cy="1608221"/>
          </a:xfrm>
          <a:prstGeom prst="rect">
            <a:avLst/>
          </a:prstGeom>
        </p:spPr>
      </p:pic>
    </p:spTree>
    <p:extLst>
      <p:ext uri="{BB962C8B-B14F-4D97-AF65-F5344CB8AC3E}">
        <p14:creationId xmlns:p14="http://schemas.microsoft.com/office/powerpoint/2010/main" val="251109002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457200" y="419100"/>
            <a:ext cx="17373600" cy="9385583"/>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r:embed="rId3"/>
          <a:stretch>
            <a:fillRect/>
          </a:stretch>
        </p:blipFill>
        <p:spPr>
          <a:xfrm>
            <a:off x="16231694" y="8406952"/>
            <a:ext cx="1880048" cy="1880048"/>
          </a:xfrm>
          <a:prstGeom prst="rect">
            <a:avLst/>
          </a:prstGeom>
        </p:spPr>
      </p:pic>
      <p:sp>
        <p:nvSpPr>
          <p:cNvPr id="20" name="Oval Callout 19"/>
          <p:cNvSpPr/>
          <p:nvPr/>
        </p:nvSpPr>
        <p:spPr>
          <a:xfrm>
            <a:off x="8340383" y="1028700"/>
            <a:ext cx="1597154" cy="99333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6196175" y="2501038"/>
                <a:ext cx="10976897" cy="5969711"/>
              </a:xfrm>
              <a:prstGeom prst="rect">
                <a:avLst/>
              </a:prstGeom>
            </p:spPr>
            <p:txBody>
              <a:bodyPr wrap="square">
                <a:spAutoFit/>
              </a:bodyPr>
              <a:lstStyle/>
              <a:p>
                <a:pPr lvl="0" algn="just">
                  <a:lnSpc>
                    <a:spcPct val="150000"/>
                  </a:lnSpc>
                  <a:defRPr/>
                </a:pPr>
                <a:r>
                  <a:rPr lang="vi-VN" sz="3800">
                    <a:solidFill>
                      <a:prstClr val="black"/>
                    </a:solidFill>
                    <a:cs typeface="Arial" panose="020B0604020202020204" pitchFamily="34" charset="0"/>
                  </a:rPr>
                  <a:t>a) Trong tam giác </a:t>
                </a:r>
                <a14:m>
                  <m:oMath xmlns:m="http://schemas.openxmlformats.org/officeDocument/2006/math">
                    <m:r>
                      <m:rPr>
                        <m:sty m:val="p"/>
                      </m:rPr>
                      <a:rPr lang="vi-VN" sz="3800" i="0" smtClean="0">
                        <a:solidFill>
                          <a:prstClr val="black"/>
                        </a:solidFill>
                        <a:latin typeface="Cambria Math" panose="02040503050406030204" pitchFamily="18" charset="0"/>
                        <a:cs typeface="Arial" panose="020B0604020202020204" pitchFamily="34" charset="0"/>
                      </a:rPr>
                      <m:t>ABC</m:t>
                    </m:r>
                  </m:oMath>
                </a14:m>
                <a:r>
                  <a:rPr lang="vi-VN" sz="3800">
                    <a:solidFill>
                      <a:prstClr val="black"/>
                    </a:solidFill>
                    <a:cs typeface="Arial" panose="020B0604020202020204" pitchFamily="34" charset="0"/>
                  </a:rPr>
                  <a:t>, ta có </a:t>
                </a:r>
                <a14:m>
                  <m:oMath xmlns:m="http://schemas.openxmlformats.org/officeDocument/2006/math">
                    <m:r>
                      <m:rPr>
                        <m:sty m:val="p"/>
                      </m:rPr>
                      <a:rPr lang="vi-VN" sz="3800" i="0" smtClean="0">
                        <a:solidFill>
                          <a:prstClr val="black"/>
                        </a:solidFill>
                        <a:latin typeface="Cambria Math" panose="02040503050406030204" pitchFamily="18" charset="0"/>
                        <a:cs typeface="Arial" panose="020B0604020202020204" pitchFamily="34" charset="0"/>
                      </a:rPr>
                      <m:t>MQ</m:t>
                    </m:r>
                  </m:oMath>
                </a14:m>
                <a:r>
                  <a:rPr lang="vi-VN" sz="3800">
                    <a:solidFill>
                      <a:prstClr val="black"/>
                    </a:solidFill>
                    <a:cs typeface="Arial" panose="020B0604020202020204" pitchFamily="34" charset="0"/>
                  </a:rPr>
                  <a:t> là đường trung bình nên </a:t>
                </a:r>
                <a14:m>
                  <m:oMath xmlns:m="http://schemas.openxmlformats.org/officeDocument/2006/math">
                    <m:r>
                      <m:rPr>
                        <m:sty m:val="p"/>
                      </m:rPr>
                      <a:rPr lang="en-US" sz="3800" b="0" i="0" smtClean="0">
                        <a:solidFill>
                          <a:prstClr val="black"/>
                        </a:solidFill>
                        <a:latin typeface="Cambria Math" panose="02040503050406030204" pitchFamily="18" charset="0"/>
                        <a:cs typeface="Arial" panose="020B0604020202020204" pitchFamily="34" charset="0"/>
                      </a:rPr>
                      <m:t>MQ</m:t>
                    </m:r>
                    <m:r>
                      <m:rPr>
                        <m:lit/>
                      </m:rPr>
                      <a:rPr lang="en-US" sz="3800" b="0" i="0" smtClean="0">
                        <a:solidFill>
                          <a:prstClr val="black"/>
                        </a:solidFill>
                        <a:latin typeface="Cambria Math" panose="02040503050406030204" pitchFamily="18" charset="0"/>
                        <a:cs typeface="Arial" panose="020B0604020202020204" pitchFamily="34" charset="0"/>
                      </a:rPr>
                      <m:t>/</m:t>
                    </m:r>
                    <m:r>
                      <a:rPr lang="en-US" sz="3800" b="0" i="0" smtClean="0">
                        <a:solidFill>
                          <a:prstClr val="black"/>
                        </a:solidFill>
                        <a:latin typeface="Cambria Math" panose="02040503050406030204" pitchFamily="18" charset="0"/>
                        <a:cs typeface="Arial" panose="020B0604020202020204" pitchFamily="34" charset="0"/>
                      </a:rPr>
                      <m:t>/</m:t>
                    </m:r>
                    <m:r>
                      <m:rPr>
                        <m:sty m:val="p"/>
                      </m:rPr>
                      <a:rPr lang="en-US" sz="3800" b="0" i="0" smtClean="0">
                        <a:solidFill>
                          <a:prstClr val="black"/>
                        </a:solidFill>
                        <a:latin typeface="Cambria Math" panose="02040503050406030204" pitchFamily="18" charset="0"/>
                        <a:cs typeface="Arial" panose="020B0604020202020204" pitchFamily="34" charset="0"/>
                      </a:rPr>
                      <m:t>AC</m:t>
                    </m:r>
                  </m:oMath>
                </a14:m>
                <a:r>
                  <a:rPr lang="en-US" sz="3800">
                    <a:solidFill>
                      <a:prstClr val="black"/>
                    </a:solidFill>
                    <a:cs typeface="Arial" panose="020B0604020202020204" pitchFamily="34" charset="0"/>
                  </a:rPr>
                  <a:t> </a:t>
                </a:r>
                <a:r>
                  <a:rPr lang="vi-VN" sz="3800">
                    <a:solidFill>
                      <a:prstClr val="black"/>
                    </a:solidFill>
                    <a:cs typeface="Arial" panose="020B0604020202020204" pitchFamily="34" charset="0"/>
                  </a:rPr>
                  <a:t>và </a:t>
                </a:r>
                <a14:m>
                  <m:oMath xmlns:m="http://schemas.openxmlformats.org/officeDocument/2006/math">
                    <m:r>
                      <m:rPr>
                        <m:sty m:val="p"/>
                      </m:rPr>
                      <a:rPr lang="vi-VN" sz="3800" i="0" smtClean="0">
                        <a:solidFill>
                          <a:prstClr val="black"/>
                        </a:solidFill>
                        <a:latin typeface="Cambria Math" panose="02040503050406030204" pitchFamily="18" charset="0"/>
                        <a:cs typeface="Arial" panose="020B0604020202020204" pitchFamily="34" charset="0"/>
                      </a:rPr>
                      <m:t>MQ</m:t>
                    </m:r>
                    <m:r>
                      <a:rPr lang="en-US" sz="3800" b="0" i="0" smtClean="0">
                        <a:solidFill>
                          <a:prstClr val="black"/>
                        </a:solidFill>
                        <a:latin typeface="Cambria Math" panose="02040503050406030204" pitchFamily="18" charset="0"/>
                        <a:cs typeface="Arial" panose="020B0604020202020204" pitchFamily="34" charset="0"/>
                      </a:rPr>
                      <m:t>=</m:t>
                    </m:r>
                    <m:f>
                      <m:fPr>
                        <m:ctrlPr>
                          <a:rPr lang="en-US" sz="3800" b="0" i="1" smtClean="0">
                            <a:solidFill>
                              <a:prstClr val="black"/>
                            </a:solidFill>
                            <a:latin typeface="Cambria Math" panose="02040503050406030204" pitchFamily="18" charset="0"/>
                            <a:cs typeface="Arial" panose="020B0604020202020204" pitchFamily="34" charset="0"/>
                          </a:rPr>
                        </m:ctrlPr>
                      </m:fPr>
                      <m:num>
                        <m:r>
                          <a:rPr lang="en-US" sz="3800" b="0" i="0" smtClean="0">
                            <a:solidFill>
                              <a:prstClr val="black"/>
                            </a:solidFill>
                            <a:latin typeface="Cambria Math" panose="02040503050406030204" pitchFamily="18" charset="0"/>
                            <a:cs typeface="Arial" panose="020B0604020202020204" pitchFamily="34" charset="0"/>
                          </a:rPr>
                          <m:t>1</m:t>
                        </m:r>
                      </m:num>
                      <m:den>
                        <m:r>
                          <a:rPr lang="en-US" sz="3800" b="0" i="0" smtClean="0">
                            <a:solidFill>
                              <a:prstClr val="black"/>
                            </a:solidFill>
                            <a:latin typeface="Cambria Math" panose="02040503050406030204" pitchFamily="18" charset="0"/>
                            <a:cs typeface="Arial" panose="020B0604020202020204" pitchFamily="34" charset="0"/>
                          </a:rPr>
                          <m:t>2</m:t>
                        </m:r>
                      </m:den>
                    </m:f>
                    <m:r>
                      <m:rPr>
                        <m:sty m:val="p"/>
                      </m:rPr>
                      <a:rPr lang="en-US" sz="3800" b="0" i="0" smtClean="0">
                        <a:solidFill>
                          <a:prstClr val="black"/>
                        </a:solidFill>
                        <a:latin typeface="Cambria Math" panose="02040503050406030204" pitchFamily="18" charset="0"/>
                        <a:cs typeface="Arial" panose="020B0604020202020204" pitchFamily="34" charset="0"/>
                      </a:rPr>
                      <m:t>AC</m:t>
                    </m:r>
                    <m:r>
                      <a:rPr lang="en-US" sz="3800" b="0" i="0" smtClean="0">
                        <a:solidFill>
                          <a:prstClr val="black"/>
                        </a:solidFill>
                        <a:latin typeface="Cambria Math" panose="02040503050406030204" pitchFamily="18" charset="0"/>
                        <a:cs typeface="Arial" panose="020B0604020202020204" pitchFamily="34" charset="0"/>
                      </a:rPr>
                      <m:t>.</m:t>
                    </m:r>
                  </m:oMath>
                </a14:m>
                <a:endParaRPr lang="vi-VN" sz="3800">
                  <a:solidFill>
                    <a:prstClr val="black"/>
                  </a:solidFill>
                  <a:cs typeface="Arial" panose="020B0604020202020204" pitchFamily="34" charset="0"/>
                </a:endParaRPr>
              </a:p>
              <a:p>
                <a:pPr lvl="0" algn="just">
                  <a:lnSpc>
                    <a:spcPct val="150000"/>
                  </a:lnSpc>
                  <a:defRPr/>
                </a:pPr>
                <a:r>
                  <a:rPr lang="vi-VN" sz="3800">
                    <a:solidFill>
                      <a:prstClr val="black"/>
                    </a:solidFill>
                    <a:cs typeface="Arial" panose="020B0604020202020204" pitchFamily="34" charset="0"/>
                  </a:rPr>
                  <a:t>Tương tự với tam giác </a:t>
                </a:r>
                <a14:m>
                  <m:oMath xmlns:m="http://schemas.openxmlformats.org/officeDocument/2006/math">
                    <m:r>
                      <m:rPr>
                        <m:sty m:val="p"/>
                      </m:rPr>
                      <a:rPr lang="vi-VN" sz="3800" i="0" smtClean="0">
                        <a:solidFill>
                          <a:prstClr val="black"/>
                        </a:solidFill>
                        <a:latin typeface="Cambria Math" panose="02040503050406030204" pitchFamily="18" charset="0"/>
                        <a:cs typeface="Arial" panose="020B0604020202020204" pitchFamily="34" charset="0"/>
                      </a:rPr>
                      <m:t>ACD</m:t>
                    </m:r>
                  </m:oMath>
                </a14:m>
                <a:r>
                  <a:rPr lang="vi-VN" sz="3800">
                    <a:solidFill>
                      <a:prstClr val="black"/>
                    </a:solidFill>
                    <a:cs typeface="Arial" panose="020B0604020202020204" pitchFamily="34" charset="0"/>
                  </a:rPr>
                  <a:t>, ta</a:t>
                </a:r>
                <a:r>
                  <a:rPr lang="en-US" sz="3800">
                    <a:solidFill>
                      <a:prstClr val="black"/>
                    </a:solidFill>
                    <a:cs typeface="Arial" panose="020B0604020202020204" pitchFamily="34" charset="0"/>
                  </a:rPr>
                  <a:t> </a:t>
                </a:r>
                <a:r>
                  <a:rPr lang="en-US" sz="3800">
                    <a:solidFill>
                      <a:prstClr val="black"/>
                    </a:solidFill>
                    <a:latin typeface="Arial" panose="020B0604020202020204" pitchFamily="34" charset="0"/>
                    <a:cs typeface="Arial" panose="020B0604020202020204" pitchFamily="34" charset="0"/>
                  </a:rPr>
                  <a:t>có </a:t>
                </a:r>
                <a14:m>
                  <m:oMath xmlns:m="http://schemas.openxmlformats.org/officeDocument/2006/math">
                    <m:r>
                      <m:rPr>
                        <m:sty m:val="p"/>
                      </m:rPr>
                      <a:rPr lang="en-US" sz="3800" b="0" i="0" smtClean="0">
                        <a:solidFill>
                          <a:prstClr val="black"/>
                        </a:solidFill>
                        <a:latin typeface="Cambria Math" panose="02040503050406030204" pitchFamily="18" charset="0"/>
                        <a:cs typeface="Arial" panose="020B0604020202020204" pitchFamily="34" charset="0"/>
                      </a:rPr>
                      <m:t>PN</m:t>
                    </m:r>
                    <m:r>
                      <m:rPr>
                        <m:lit/>
                      </m:rPr>
                      <a:rPr lang="en-US" sz="3800" i="0">
                        <a:solidFill>
                          <a:prstClr val="black"/>
                        </a:solidFill>
                        <a:latin typeface="Cambria Math" panose="02040503050406030204" pitchFamily="18" charset="0"/>
                        <a:cs typeface="Arial" panose="020B0604020202020204" pitchFamily="34" charset="0"/>
                      </a:rPr>
                      <m:t>/</m:t>
                    </m:r>
                    <m:r>
                      <a:rPr lang="en-US" sz="3800" i="0">
                        <a:solidFill>
                          <a:prstClr val="black"/>
                        </a:solidFill>
                        <a:latin typeface="Cambria Math" panose="02040503050406030204" pitchFamily="18" charset="0"/>
                        <a:cs typeface="Arial" panose="020B0604020202020204" pitchFamily="34" charset="0"/>
                      </a:rPr>
                      <m:t>/</m:t>
                    </m:r>
                    <m:r>
                      <m:rPr>
                        <m:sty m:val="p"/>
                      </m:rPr>
                      <a:rPr lang="en-US" sz="3800" i="0">
                        <a:solidFill>
                          <a:prstClr val="black"/>
                        </a:solidFill>
                        <a:latin typeface="Cambria Math" panose="02040503050406030204" pitchFamily="18" charset="0"/>
                        <a:cs typeface="Arial" panose="020B0604020202020204" pitchFamily="34" charset="0"/>
                      </a:rPr>
                      <m:t>AC</m:t>
                    </m:r>
                  </m:oMath>
                </a14:m>
                <a:r>
                  <a:rPr lang="en-US" sz="3800">
                    <a:solidFill>
                      <a:prstClr val="black"/>
                    </a:solidFill>
                    <a:cs typeface="Arial" panose="020B0604020202020204" pitchFamily="34" charset="0"/>
                  </a:rPr>
                  <a:t> </a:t>
                </a:r>
                <a:r>
                  <a:rPr lang="vi-VN" sz="3800">
                    <a:solidFill>
                      <a:prstClr val="black"/>
                    </a:solidFill>
                    <a:cs typeface="Arial" panose="020B0604020202020204" pitchFamily="34" charset="0"/>
                  </a:rPr>
                  <a:t>và </a:t>
                </a:r>
                <a:endParaRPr lang="en-US" sz="3800">
                  <a:solidFill>
                    <a:prstClr val="black"/>
                  </a:solidFill>
                  <a:cs typeface="Arial" panose="020B0604020202020204" pitchFamily="34" charset="0"/>
                </a:endParaRPr>
              </a:p>
              <a:p>
                <a:pPr lvl="0" algn="just">
                  <a:lnSpc>
                    <a:spcPct val="150000"/>
                  </a:lnSpc>
                  <a:defRPr/>
                </a:pPr>
                <a14:m>
                  <m:oMath xmlns:m="http://schemas.openxmlformats.org/officeDocument/2006/math">
                    <m:r>
                      <m:rPr>
                        <m:sty m:val="p"/>
                      </m:rPr>
                      <a:rPr lang="en-US" sz="3800" b="0" i="0" smtClean="0">
                        <a:solidFill>
                          <a:prstClr val="black"/>
                        </a:solidFill>
                        <a:latin typeface="Cambria Math" panose="02040503050406030204" pitchFamily="18" charset="0"/>
                        <a:cs typeface="Arial" panose="020B0604020202020204" pitchFamily="34" charset="0"/>
                      </a:rPr>
                      <m:t>PN</m:t>
                    </m:r>
                    <m:r>
                      <a:rPr lang="en-US" sz="3800" i="0">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0">
                            <a:solidFill>
                              <a:prstClr val="black"/>
                            </a:solidFill>
                            <a:latin typeface="Cambria Math" panose="02040503050406030204" pitchFamily="18" charset="0"/>
                            <a:cs typeface="Arial" panose="020B0604020202020204" pitchFamily="34" charset="0"/>
                          </a:rPr>
                          <m:t>1</m:t>
                        </m:r>
                      </m:num>
                      <m:den>
                        <m:r>
                          <a:rPr lang="en-US" sz="3800" i="0">
                            <a:solidFill>
                              <a:prstClr val="black"/>
                            </a:solidFill>
                            <a:latin typeface="Cambria Math" panose="02040503050406030204" pitchFamily="18" charset="0"/>
                            <a:cs typeface="Arial" panose="020B0604020202020204" pitchFamily="34" charset="0"/>
                          </a:rPr>
                          <m:t>2</m:t>
                        </m:r>
                      </m:den>
                    </m:f>
                    <m:r>
                      <m:rPr>
                        <m:sty m:val="p"/>
                      </m:rPr>
                      <a:rPr lang="en-US" sz="3800" i="0">
                        <a:solidFill>
                          <a:prstClr val="black"/>
                        </a:solidFill>
                        <a:latin typeface="Cambria Math" panose="02040503050406030204" pitchFamily="18" charset="0"/>
                        <a:cs typeface="Arial" panose="020B0604020202020204" pitchFamily="34" charset="0"/>
                      </a:rPr>
                      <m:t>AC</m:t>
                    </m:r>
                  </m:oMath>
                </a14:m>
                <a:r>
                  <a:rPr lang="en-US" sz="3800">
                    <a:solidFill>
                      <a:prstClr val="black"/>
                    </a:solidFill>
                    <a:cs typeface="Arial" panose="020B0604020202020204" pitchFamily="34" charset="0"/>
                  </a:rPr>
                  <a:t>.</a:t>
                </a:r>
              </a:p>
              <a:p>
                <a:pPr lvl="0" algn="just">
                  <a:lnSpc>
                    <a:spcPct val="150000"/>
                  </a:lnSpc>
                  <a:defRPr/>
                </a:pPr>
                <a:r>
                  <a:rPr lang="vi-VN" sz="3800">
                    <a:solidFill>
                      <a:prstClr val="black"/>
                    </a:solidFill>
                    <a:cs typeface="Arial" panose="020B0604020202020204" pitchFamily="34" charset="0"/>
                  </a:rPr>
                  <a:t>Do đó </a:t>
                </a:r>
                <a14:m>
                  <m:oMath xmlns:m="http://schemas.openxmlformats.org/officeDocument/2006/math">
                    <m:r>
                      <m:rPr>
                        <m:sty m:val="p"/>
                      </m:rPr>
                      <a:rPr lang="en-US" sz="3800" b="0" i="0" smtClean="0">
                        <a:solidFill>
                          <a:prstClr val="black"/>
                        </a:solidFill>
                        <a:latin typeface="Cambria Math" panose="02040503050406030204" pitchFamily="18" charset="0"/>
                        <a:cs typeface="Arial" panose="020B0604020202020204" pitchFamily="34" charset="0"/>
                      </a:rPr>
                      <m:t>MQ</m:t>
                    </m:r>
                    <m:r>
                      <m:rPr>
                        <m:lit/>
                      </m:rPr>
                      <a:rPr lang="en-US" sz="3800">
                        <a:solidFill>
                          <a:prstClr val="black"/>
                        </a:solidFill>
                        <a:latin typeface="Cambria Math" panose="02040503050406030204" pitchFamily="18" charset="0"/>
                        <a:cs typeface="Arial" panose="020B0604020202020204" pitchFamily="34" charset="0"/>
                      </a:rPr>
                      <m:t>/</m:t>
                    </m:r>
                    <m:r>
                      <a:rPr lang="en-US" sz="3800">
                        <a:solidFill>
                          <a:prstClr val="black"/>
                        </a:solidFill>
                        <a:latin typeface="Cambria Math" panose="02040503050406030204" pitchFamily="18" charset="0"/>
                        <a:cs typeface="Arial" panose="020B0604020202020204" pitchFamily="34" charset="0"/>
                      </a:rPr>
                      <m:t>/</m:t>
                    </m:r>
                    <m:r>
                      <m:rPr>
                        <m:sty m:val="p"/>
                      </m:rPr>
                      <a:rPr lang="en-US" sz="3800">
                        <a:solidFill>
                          <a:prstClr val="black"/>
                        </a:solidFill>
                        <a:latin typeface="Cambria Math" panose="02040503050406030204" pitchFamily="18" charset="0"/>
                        <a:cs typeface="Arial" panose="020B0604020202020204" pitchFamily="34" charset="0"/>
                      </a:rPr>
                      <m:t>PN</m:t>
                    </m:r>
                  </m:oMath>
                </a14:m>
                <a:r>
                  <a:rPr lang="en-US" sz="3800">
                    <a:solidFill>
                      <a:prstClr val="black"/>
                    </a:solidFill>
                    <a:cs typeface="Arial" panose="020B0604020202020204" pitchFamily="34" charset="0"/>
                  </a:rPr>
                  <a:t> </a:t>
                </a:r>
                <a:r>
                  <a:rPr lang="vi-VN" sz="3800">
                    <a:solidFill>
                      <a:prstClr val="black"/>
                    </a:solidFill>
                    <a:cs typeface="Arial" panose="020B0604020202020204" pitchFamily="34" charset="0"/>
                  </a:rPr>
                  <a:t>và </a:t>
                </a:r>
                <a14:m>
                  <m:oMath xmlns:m="http://schemas.openxmlformats.org/officeDocument/2006/math">
                    <m:r>
                      <m:rPr>
                        <m:sty m:val="p"/>
                      </m:rPr>
                      <a:rPr lang="vi-VN" sz="3800" i="0" smtClean="0">
                        <a:solidFill>
                          <a:prstClr val="black"/>
                        </a:solidFill>
                        <a:latin typeface="Cambria Math" panose="02040503050406030204" pitchFamily="18" charset="0"/>
                        <a:cs typeface="Arial" panose="020B0604020202020204" pitchFamily="34" charset="0"/>
                      </a:rPr>
                      <m:t>MQ</m:t>
                    </m:r>
                    <m:r>
                      <a:rPr lang="vi-VN" sz="3800" i="0" smtClean="0">
                        <a:solidFill>
                          <a:prstClr val="black"/>
                        </a:solidFill>
                        <a:latin typeface="Cambria Math" panose="02040503050406030204" pitchFamily="18" charset="0"/>
                        <a:cs typeface="Arial" panose="020B0604020202020204" pitchFamily="34" charset="0"/>
                      </a:rPr>
                      <m:t> = </m:t>
                    </m:r>
                    <m:r>
                      <m:rPr>
                        <m:sty m:val="p"/>
                      </m:rPr>
                      <a:rPr lang="vi-VN" sz="3800" i="0" smtClean="0">
                        <a:solidFill>
                          <a:prstClr val="black"/>
                        </a:solidFill>
                        <a:latin typeface="Cambria Math" panose="02040503050406030204" pitchFamily="18" charset="0"/>
                        <a:cs typeface="Arial" panose="020B0604020202020204" pitchFamily="34" charset="0"/>
                      </a:rPr>
                      <m:t>PN</m:t>
                    </m:r>
                  </m:oMath>
                </a14:m>
                <a:r>
                  <a:rPr lang="vi-VN" sz="3800">
                    <a:solidFill>
                      <a:prstClr val="black"/>
                    </a:solidFill>
                    <a:cs typeface="Arial" panose="020B0604020202020204" pitchFamily="34" charset="0"/>
                  </a:rPr>
                  <a:t>,</a:t>
                </a:r>
                <a:r>
                  <a:rPr lang="en-US" sz="3800">
                    <a:solidFill>
                      <a:prstClr val="black"/>
                    </a:solidFill>
                    <a:cs typeface="Arial" panose="020B0604020202020204" pitchFamily="34" charset="0"/>
                  </a:rPr>
                  <a:t> </a:t>
                </a:r>
                <a:r>
                  <a:rPr lang="vi-VN" sz="3800">
                    <a:solidFill>
                      <a:prstClr val="black"/>
                    </a:solidFill>
                    <a:cs typeface="Arial" panose="020B0604020202020204" pitchFamily="34" charset="0"/>
                  </a:rPr>
                  <a:t>suy ra tứ giác </a:t>
                </a:r>
                <a14:m>
                  <m:oMath xmlns:m="http://schemas.openxmlformats.org/officeDocument/2006/math">
                    <m:r>
                      <m:rPr>
                        <m:sty m:val="p"/>
                      </m:rPr>
                      <a:rPr lang="vi-VN" sz="3800" i="0" smtClean="0">
                        <a:solidFill>
                          <a:prstClr val="black"/>
                        </a:solidFill>
                        <a:latin typeface="Cambria Math" panose="02040503050406030204" pitchFamily="18" charset="0"/>
                        <a:cs typeface="Arial" panose="020B0604020202020204" pitchFamily="34" charset="0"/>
                      </a:rPr>
                      <m:t>MPNQ</m:t>
                    </m:r>
                  </m:oMath>
                </a14:m>
                <a:r>
                  <a:rPr lang="vi-VN" sz="3800">
                    <a:solidFill>
                      <a:prstClr val="black"/>
                    </a:solidFill>
                    <a:cs typeface="Arial" panose="020B0604020202020204" pitchFamily="34" charset="0"/>
                  </a:rPr>
                  <a:t> là hình bình hành.</a:t>
                </a:r>
              </a:p>
            </p:txBody>
          </p:sp>
        </mc:Choice>
        <mc:Fallback xmlns="">
          <p:sp>
            <p:nvSpPr>
              <p:cNvPr id="5" name="Rectangle 4"/>
              <p:cNvSpPr>
                <a:spLocks noRot="1" noChangeAspect="1" noMove="1" noResize="1" noEditPoints="1" noAdjustHandles="1" noChangeArrowheads="1" noChangeShapeType="1" noTextEdit="1"/>
              </p:cNvSpPr>
              <p:nvPr/>
            </p:nvSpPr>
            <p:spPr>
              <a:xfrm>
                <a:off x="6196175" y="2501038"/>
                <a:ext cx="10976897" cy="5969711"/>
              </a:xfrm>
              <a:prstGeom prst="rect">
                <a:avLst/>
              </a:prstGeom>
              <a:blipFill>
                <a:blip r:embed="rId4"/>
                <a:stretch>
                  <a:fillRect l="-1832" r="-1832" b="-3163"/>
                </a:stretch>
              </a:blipFill>
            </p:spPr>
            <p:txBody>
              <a:bodyPr/>
              <a:lstStyle/>
              <a:p>
                <a:r>
                  <a:rPr lang="en-US">
                    <a:noFill/>
                  </a:rPr>
                  <a:t> </a:t>
                </a:r>
              </a:p>
            </p:txBody>
          </p:sp>
        </mc:Fallback>
      </mc:AlternateContent>
      <p:sp>
        <p:nvSpPr>
          <p:cNvPr id="14" name="Freeform 3"/>
          <p:cNvSpPr/>
          <p:nvPr/>
        </p:nvSpPr>
        <p:spPr>
          <a:xfrm>
            <a:off x="2438400" y="8086750"/>
            <a:ext cx="1748503" cy="1400150"/>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r:embed="rId5"/>
            <a:stretch>
              <a:fillRect/>
            </a:stretch>
          </a:blipFill>
        </p:spPr>
        <p:txBody>
          <a:bodyPr/>
          <a:lstStyle/>
          <a:p>
            <a:endParaRPr lang="en-US"/>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550" y="2400300"/>
            <a:ext cx="4939367" cy="5102382"/>
          </a:xfrm>
          <a:prstGeom prst="rect">
            <a:avLst/>
          </a:prstGeom>
        </p:spPr>
      </p:pic>
      <p:pic>
        <p:nvPicPr>
          <p:cNvPr id="11" name="Picture 10"/>
          <p:cNvPicPr>
            <a:picLocks noChangeAspect="1"/>
          </p:cNvPicPr>
          <p:nvPr/>
        </p:nvPicPr>
        <p:blipFill>
          <a:blip r:embed="rId3"/>
          <a:stretch>
            <a:fillRect/>
          </a:stretch>
        </p:blipFill>
        <p:spPr>
          <a:xfrm>
            <a:off x="164226" y="117554"/>
            <a:ext cx="1880048" cy="1880048"/>
          </a:xfrm>
          <a:prstGeom prst="rect">
            <a:avLst/>
          </a:prstGeom>
        </p:spPr>
      </p:pic>
    </p:spTree>
    <p:extLst>
      <p:ext uri="{BB962C8B-B14F-4D97-AF65-F5344CB8AC3E}">
        <p14:creationId xmlns:p14="http://schemas.microsoft.com/office/powerpoint/2010/main" val="297399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500"/>
                                        <p:tgtEl>
                                          <p:spTgt spid="5">
                                            <p:txEl>
                                              <p:pRg st="2" end="2"/>
                                            </p:txEl>
                                          </p:spTgt>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0600" y="597184"/>
            <a:ext cx="15985282" cy="8661116"/>
          </a:xfrm>
          <a:prstGeom prst="rect">
            <a:avLst/>
          </a:prstGeom>
        </p:spPr>
      </p:pic>
      <p:grpSp>
        <p:nvGrpSpPr>
          <p:cNvPr id="32" name="Group 32"/>
          <p:cNvGrpSpPr/>
          <p:nvPr/>
        </p:nvGrpSpPr>
        <p:grpSpPr>
          <a:xfrm>
            <a:off x="-138749" y="9754062"/>
            <a:ext cx="18731151" cy="1007951"/>
            <a:chOff x="0" y="0"/>
            <a:chExt cx="4933307" cy="265469"/>
          </a:xfrm>
        </p:grpSpPr>
        <p:sp>
          <p:nvSpPr>
            <p:cNvPr id="33" name="Freeform 33"/>
            <p:cNvSpPr/>
            <p:nvPr/>
          </p:nvSpPr>
          <p:spPr>
            <a:xfrm>
              <a:off x="0" y="0"/>
              <a:ext cx="4933307" cy="265469"/>
            </a:xfrm>
            <a:custGeom>
              <a:avLst/>
              <a:gdLst/>
              <a:ahLst/>
              <a:cxnLst/>
              <a:rect l="l" t="t" r="r" b="b"/>
              <a:pathLst>
                <a:path w="4933307" h="265469">
                  <a:moveTo>
                    <a:pt x="0" y="0"/>
                  </a:moveTo>
                  <a:lnTo>
                    <a:pt x="4933307" y="0"/>
                  </a:lnTo>
                  <a:lnTo>
                    <a:pt x="4933307" y="265469"/>
                  </a:lnTo>
                  <a:lnTo>
                    <a:pt x="0" y="265469"/>
                  </a:lnTo>
                  <a:close/>
                </a:path>
              </a:pathLst>
            </a:custGeom>
            <a:solidFill>
              <a:srgbClr val="E49B8E"/>
            </a:solidFill>
          </p:spPr>
          <p:txBody>
            <a:bodyPr/>
            <a:lstStyle/>
            <a:p>
              <a:endParaRPr lang="en-US"/>
            </a:p>
          </p:txBody>
        </p:sp>
        <p:sp>
          <p:nvSpPr>
            <p:cNvPr id="34" name="TextBox 3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6" name="Picture 3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733154">
            <a:off x="335160" y="-516317"/>
            <a:ext cx="2215260" cy="3632579"/>
          </a:xfrm>
          <a:prstGeom prst="rect">
            <a:avLst/>
          </a:prstGeom>
        </p:spPr>
      </p:pic>
      <p:sp>
        <p:nvSpPr>
          <p:cNvPr id="38" name="Rectangle 37"/>
          <p:cNvSpPr/>
          <p:nvPr/>
        </p:nvSpPr>
        <p:spPr>
          <a:xfrm>
            <a:off x="1640800" y="1636892"/>
            <a:ext cx="14894600" cy="2907784"/>
          </a:xfrm>
          <a:prstGeom prst="rect">
            <a:avLst/>
          </a:prstGeom>
        </p:spPr>
        <p:txBody>
          <a:bodyPr wrap="square">
            <a:spAutoFit/>
          </a:bodyPr>
          <a:lstStyle/>
          <a:p>
            <a:pPr lvl="0" algn="ctr">
              <a:lnSpc>
                <a:spcPct val="150000"/>
              </a:lnSpc>
              <a:defRPr/>
            </a:pPr>
            <a:r>
              <a:rPr lang="vi-VN" sz="6500" b="1" kern="0">
                <a:cs typeface="Arial" panose="020B0604020202020204" pitchFamily="34" charset="0"/>
              </a:rPr>
              <a:t>CHƯƠNG IV. QUAN HỆ SONG SONG TRONG KHÔNG GIAN</a:t>
            </a:r>
            <a:endParaRPr lang="vi-VN" sz="6500" b="1" kern="0" dirty="0">
              <a:cs typeface="Arial" panose="020B0604020202020204" pitchFamily="34" charset="0"/>
            </a:endParaRPr>
          </a:p>
        </p:txBody>
      </p:sp>
      <p:sp>
        <p:nvSpPr>
          <p:cNvPr id="39" name="Rectangle 38"/>
          <p:cNvSpPr/>
          <p:nvPr/>
        </p:nvSpPr>
        <p:spPr>
          <a:xfrm>
            <a:off x="2935551" y="4717346"/>
            <a:ext cx="12305098" cy="2931636"/>
          </a:xfrm>
          <a:prstGeom prst="rect">
            <a:avLst/>
          </a:prstGeom>
        </p:spPr>
        <p:txBody>
          <a:bodyPr wrap="square">
            <a:spAutoFit/>
          </a:bodyPr>
          <a:lstStyle/>
          <a:p>
            <a:pPr lvl="0" algn="ctr">
              <a:lnSpc>
                <a:spcPct val="150000"/>
              </a:lnSpc>
              <a:defRPr/>
            </a:pPr>
            <a:r>
              <a:rPr lang="vi-VN" sz="6500" b="1" kern="0" dirty="0">
                <a:solidFill>
                  <a:srgbClr val="FFFF00"/>
                </a:solidFill>
                <a:latin typeface="+mj-lt"/>
                <a:ea typeface="Calibri" panose="020F0502020204030204" pitchFamily="34" charset="0"/>
                <a:cs typeface="Arial" panose="020B0604020202020204" pitchFamily="34" charset="0"/>
              </a:rPr>
              <a:t>BÀI 11. HAI ĐƯỜNG THẲNG SONG SON</a:t>
            </a:r>
            <a:r>
              <a:rPr lang="en-US" sz="6500" b="1" kern="0" dirty="0">
                <a:solidFill>
                  <a:srgbClr val="FFFF00"/>
                </a:solidFill>
                <a:latin typeface="+mj-lt"/>
                <a:ea typeface="Calibri" panose="020F0502020204030204" pitchFamily="34" charset="0"/>
                <a:cs typeface="Arial" panose="020B0604020202020204" pitchFamily="34" charset="0"/>
              </a:rPr>
              <a:t>G</a:t>
            </a:r>
            <a:endParaRPr kumimoji="0" lang="en-US" sz="6500" b="1" i="0" u="none" strike="noStrike" kern="0" cap="none" spc="0" normalizeH="0" baseline="0" noProof="0" dirty="0">
              <a:ln>
                <a:noFill/>
              </a:ln>
              <a:solidFill>
                <a:srgbClr val="FFFF00"/>
              </a:solidFill>
              <a:effectLst/>
              <a:uLnTx/>
              <a:uFillTx/>
              <a:latin typeface="+mj-lt"/>
              <a:cs typeface="Arial" panose="020B0604020202020204" pitchFamily="34" charset="0"/>
            </a:endParaRPr>
          </a:p>
        </p:txBody>
      </p:sp>
      <p:pic>
        <p:nvPicPr>
          <p:cNvPr id="11" name="Picture 2"/>
          <p:cNvPicPr>
            <a:picLocks noChangeAspect="1"/>
          </p:cNvPicPr>
          <p:nvPr/>
        </p:nvPicPr>
        <p:blipFill>
          <a:blip r:embed="rId6"/>
          <a:srcRect/>
          <a:stretch>
            <a:fillRect/>
          </a:stretch>
        </p:blipFill>
        <p:spPr>
          <a:xfrm>
            <a:off x="838200" y="6896100"/>
            <a:ext cx="2949511" cy="3088493"/>
          </a:xfrm>
          <a:prstGeom prst="rect">
            <a:avLst/>
          </a:prstGeom>
        </p:spPr>
      </p:pic>
    </p:spTree>
    <p:extLst>
      <p:ext uri="{BB962C8B-B14F-4D97-AF65-F5344CB8AC3E}">
        <p14:creationId xmlns:p14="http://schemas.microsoft.com/office/powerpoint/2010/main" val="262623233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457200" y="419100"/>
            <a:ext cx="17373600" cy="9385583"/>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r:embed="rId3"/>
          <a:stretch>
            <a:fillRect/>
          </a:stretch>
        </p:blipFill>
        <p:spPr>
          <a:xfrm>
            <a:off x="16231694" y="8406952"/>
            <a:ext cx="1880048" cy="1880048"/>
          </a:xfrm>
          <a:prstGeom prst="rect">
            <a:avLst/>
          </a:prstGeom>
        </p:spPr>
      </p:pic>
      <p:sp>
        <p:nvSpPr>
          <p:cNvPr id="20" name="Oval Callout 19"/>
          <p:cNvSpPr/>
          <p:nvPr/>
        </p:nvSpPr>
        <p:spPr>
          <a:xfrm>
            <a:off x="8340383" y="1028700"/>
            <a:ext cx="1597154" cy="99333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6196175" y="2683788"/>
            <a:ext cx="10976897" cy="5355312"/>
          </a:xfrm>
          <a:prstGeom prst="rect">
            <a:avLst/>
          </a:prstGeom>
        </p:spPr>
        <p:txBody>
          <a:bodyPr wrap="square">
            <a:spAutoFit/>
          </a:bodyPr>
          <a:lstStyle/>
          <a:p>
            <a:pPr lvl="0" algn="just">
              <a:lnSpc>
                <a:spcPct val="150000"/>
              </a:lnSpc>
              <a:defRPr/>
            </a:pPr>
            <a:r>
              <a:rPr lang="vi-VN" sz="3800">
                <a:solidFill>
                  <a:prstClr val="black"/>
                </a:solidFill>
                <a:cs typeface="Arial" panose="020B0604020202020204" pitchFamily="34" charset="0"/>
              </a:rPr>
              <a:t>b) Từ câu a suy ra hai đoạn thẳng MN và PQ cắt nhau tại trung điểm của mỗi đoạn. </a:t>
            </a:r>
            <a:endParaRPr lang="en-US" sz="3800">
              <a:solidFill>
                <a:prstClr val="black"/>
              </a:solidFill>
              <a:cs typeface="Arial" panose="020B0604020202020204" pitchFamily="34" charset="0"/>
            </a:endParaRPr>
          </a:p>
          <a:p>
            <a:pPr lvl="0" algn="just">
              <a:lnSpc>
                <a:spcPct val="150000"/>
              </a:lnSpc>
              <a:defRPr/>
            </a:pPr>
            <a:r>
              <a:rPr lang="vi-VN" sz="3800">
                <a:solidFill>
                  <a:prstClr val="black"/>
                </a:solidFill>
                <a:cs typeface="Arial" panose="020B0604020202020204" pitchFamily="34" charset="0"/>
              </a:rPr>
              <a:t>Tương tự, hai đoạn thẳng MN và RS cắt nhau tại trung điểm của mỗi đoạn. </a:t>
            </a:r>
            <a:endParaRPr lang="en-US" sz="3800">
              <a:solidFill>
                <a:prstClr val="black"/>
              </a:solidFill>
              <a:cs typeface="Arial" panose="020B0604020202020204" pitchFamily="34" charset="0"/>
            </a:endParaRPr>
          </a:p>
          <a:p>
            <a:pPr lvl="0" algn="just">
              <a:lnSpc>
                <a:spcPct val="150000"/>
              </a:lnSpc>
              <a:defRPr/>
            </a:pPr>
            <a:r>
              <a:rPr lang="vi-VN" sz="3800">
                <a:solidFill>
                  <a:prstClr val="black"/>
                </a:solidFill>
                <a:cs typeface="Arial" panose="020B0604020202020204" pitchFamily="34" charset="0"/>
              </a:rPr>
              <a:t>Do đó, các đoạn thẳng MN, PQ, RS cùng đi qua trung điểm của mỗi đoạn.</a:t>
            </a:r>
          </a:p>
        </p:txBody>
      </p:sp>
      <p:sp>
        <p:nvSpPr>
          <p:cNvPr id="14" name="Freeform 3"/>
          <p:cNvSpPr/>
          <p:nvPr/>
        </p:nvSpPr>
        <p:spPr>
          <a:xfrm>
            <a:off x="2438400" y="8086750"/>
            <a:ext cx="1748503" cy="1400150"/>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r:embed="rId4"/>
            <a:stretch>
              <a:fillRect/>
            </a:stretch>
          </a:blipFill>
        </p:spPr>
        <p:txBody>
          <a:bodyPr/>
          <a:lstStyle/>
          <a:p>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550" y="2400300"/>
            <a:ext cx="4939367" cy="5102382"/>
          </a:xfrm>
          <a:prstGeom prst="rect">
            <a:avLst/>
          </a:prstGeom>
        </p:spPr>
      </p:pic>
      <p:pic>
        <p:nvPicPr>
          <p:cNvPr id="11" name="Picture 10"/>
          <p:cNvPicPr>
            <a:picLocks noChangeAspect="1"/>
          </p:cNvPicPr>
          <p:nvPr/>
        </p:nvPicPr>
        <p:blipFill>
          <a:blip r:embed="rId3"/>
          <a:stretch>
            <a:fillRect/>
          </a:stretch>
        </p:blipFill>
        <p:spPr>
          <a:xfrm>
            <a:off x="164226" y="117554"/>
            <a:ext cx="1880048" cy="1880048"/>
          </a:xfrm>
          <a:prstGeom prst="rect">
            <a:avLst/>
          </a:prstGeom>
        </p:spPr>
      </p:pic>
    </p:spTree>
    <p:extLst>
      <p:ext uri="{BB962C8B-B14F-4D97-AF65-F5344CB8AC3E}">
        <p14:creationId xmlns:p14="http://schemas.microsoft.com/office/powerpoint/2010/main" val="288994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1" dur="500"/>
                                        <p:tgtEl>
                                          <p:spTgt spid="5">
                                            <p:txEl>
                                              <p:pRg st="1" end="1"/>
                                            </p:txEl>
                                          </p:spTgt>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9" name="Group 28"/>
          <p:cNvGrpSpPr/>
          <p:nvPr/>
        </p:nvGrpSpPr>
        <p:grpSpPr>
          <a:xfrm>
            <a:off x="8031659" y="2546969"/>
            <a:ext cx="1700834" cy="996331"/>
            <a:chOff x="1339516" y="4850228"/>
            <a:chExt cx="1700834" cy="684497"/>
          </a:xfrm>
        </p:grpSpPr>
        <p:sp>
          <p:nvSpPr>
            <p:cNvPr id="30" name="Oval Callout 29"/>
            <p:cNvSpPr/>
            <p:nvPr/>
          </p:nvSpPr>
          <p:spPr>
            <a:xfrm>
              <a:off x="1339516" y="4850228"/>
              <a:ext cx="1524000" cy="68449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30"/>
            <p:cNvSpPr txBox="1"/>
            <p:nvPr/>
          </p:nvSpPr>
          <p:spPr>
            <a:xfrm>
              <a:off x="1516350" y="4954929"/>
              <a:ext cx="1524000" cy="443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sp>
        <p:nvSpPr>
          <p:cNvPr id="19" name="Rectangle 18"/>
          <p:cNvSpPr/>
          <p:nvPr/>
        </p:nvSpPr>
        <p:spPr>
          <a:xfrm>
            <a:off x="504852" y="1181100"/>
            <a:ext cx="16754448" cy="1651671"/>
          </a:xfrm>
          <a:prstGeom prst="rect">
            <a:avLst/>
          </a:prstGeom>
        </p:spPr>
        <p:txBody>
          <a:bodyPr wrap="square">
            <a:spAutoFit/>
          </a:bodyPr>
          <a:lstStyle/>
          <a:p>
            <a:pPr lvl="0" algn="just">
              <a:lnSpc>
                <a:spcPct val="150000"/>
              </a:lnSpc>
              <a:defRPr/>
            </a:pPr>
            <a:r>
              <a:rPr lang="vi-VN" sz="3600">
                <a:solidFill>
                  <a:prstClr val="black"/>
                </a:solidFill>
                <a:ea typeface="Times New Roman" panose="02020603050405020304" pitchFamily="18" charset="0"/>
                <a:cs typeface="Arial" panose="020B0604020202020204" pitchFamily="34" charset="0"/>
              </a:rPr>
              <a:t>Trong Ví dụ 1, chứng minh rằng 4 điểm C, D, E, F đồng phẳng và tứ giác CDFE là hình bình hành.</a:t>
            </a:r>
          </a:p>
        </p:txBody>
      </p:sp>
      <p:sp>
        <p:nvSpPr>
          <p:cNvPr id="5" name="Rectangle 4"/>
          <p:cNvSpPr/>
          <p:nvPr/>
        </p:nvSpPr>
        <p:spPr>
          <a:xfrm>
            <a:off x="5885656" y="3946351"/>
            <a:ext cx="11875503" cy="4247317"/>
          </a:xfrm>
          <a:prstGeom prst="rect">
            <a:avLst/>
          </a:prstGeom>
        </p:spPr>
        <p:txBody>
          <a:bodyPr wrap="square">
            <a:spAutoFit/>
          </a:bodyPr>
          <a:lstStyle/>
          <a:p>
            <a:pPr>
              <a:lnSpc>
                <a:spcPct val="150000"/>
              </a:lnSpc>
              <a:spcAft>
                <a:spcPts val="0"/>
              </a:spcAft>
            </a:pPr>
            <a:r>
              <a:rPr lang="vi-VN" sz="3600">
                <a:ea typeface="Calibri" panose="020F0502020204030204" pitchFamily="34" charset="0"/>
                <a:cs typeface="Arial" panose="020B0604020202020204" pitchFamily="34" charset="0"/>
              </a:rPr>
              <a:t>Ta có: EF // AB (do ABEF là hình bình hành) và CD // AB (do ABCD là hình bình hành).</a:t>
            </a:r>
          </a:p>
          <a:p>
            <a:pPr>
              <a:lnSpc>
                <a:spcPct val="150000"/>
              </a:lnSpc>
              <a:spcAft>
                <a:spcPts val="0"/>
              </a:spcAft>
            </a:pPr>
            <a:r>
              <a:rPr lang="vi-VN" sz="3600">
                <a:ea typeface="Calibri" panose="020F0502020204030204" pitchFamily="34" charset="0"/>
                <a:cs typeface="Arial" panose="020B0604020202020204" pitchFamily="34" charset="0"/>
              </a:rPr>
              <a:t>Do đó, CD // EF.</a:t>
            </a:r>
          </a:p>
          <a:p>
            <a:pPr>
              <a:lnSpc>
                <a:spcPct val="150000"/>
              </a:lnSpc>
              <a:spcAft>
                <a:spcPts val="0"/>
              </a:spcAft>
            </a:pPr>
            <a:r>
              <a:rPr lang="vi-VN" sz="3600">
                <a:ea typeface="Calibri" panose="020F0502020204030204" pitchFamily="34" charset="0"/>
                <a:cs typeface="Arial" panose="020B0604020202020204" pitchFamily="34" charset="0"/>
              </a:rPr>
              <a:t>Khi đó, hai đường thẳng CD và EF đồng phẳng hay bốn điểm C, D, E, F đồng phẳng.</a:t>
            </a:r>
          </a:p>
        </p:txBody>
      </p:sp>
      <p:grpSp>
        <p:nvGrpSpPr>
          <p:cNvPr id="37" name="Group 2"/>
          <p:cNvGrpSpPr/>
          <p:nvPr/>
        </p:nvGrpSpPr>
        <p:grpSpPr>
          <a:xfrm rot="5400000">
            <a:off x="9195139" y="7466591"/>
            <a:ext cx="18731151" cy="1435770"/>
            <a:chOff x="0" y="0"/>
            <a:chExt cx="4933307" cy="502351"/>
          </a:xfrm>
        </p:grpSpPr>
        <p:sp>
          <p:nvSpPr>
            <p:cNvPr id="38"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txBody>
            <a:bodyPr/>
            <a:lstStyle/>
            <a:p>
              <a:endParaRPr lang="en-US"/>
            </a:p>
          </p:txBody>
        </p:sp>
        <p:sp>
          <p:nvSpPr>
            <p:cNvPr id="41"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43" name="Rectangle 42"/>
          <p:cNvSpPr/>
          <p:nvPr/>
        </p:nvSpPr>
        <p:spPr>
          <a:xfrm>
            <a:off x="6913093" y="38100"/>
            <a:ext cx="4114800" cy="113107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4500" b="1" i="0" u="none" strike="noStrike" kern="1200" cap="none" spc="0" normalizeH="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tập 3:</a:t>
            </a:r>
            <a:endParaRPr kumimoji="0" lang="en-US" sz="45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4" name="Freeform 7"/>
          <p:cNvSpPr/>
          <p:nvPr/>
        </p:nvSpPr>
        <p:spPr>
          <a:xfrm rot="10800000">
            <a:off x="182188" y="180935"/>
            <a:ext cx="1511853" cy="1046020"/>
          </a:xfrm>
          <a:custGeom>
            <a:avLst/>
            <a:gdLst/>
            <a:ahLst/>
            <a:cxnLst/>
            <a:rect l="l" t="t" r="r" b="b"/>
            <a:pathLst>
              <a:path w="4935292" h="4114800">
                <a:moveTo>
                  <a:pt x="0" y="0"/>
                </a:moveTo>
                <a:lnTo>
                  <a:pt x="4935292" y="0"/>
                </a:lnTo>
                <a:lnTo>
                  <a:pt x="4935292" y="4114800"/>
                </a:lnTo>
                <a:lnTo>
                  <a:pt x="0" y="4114800"/>
                </a:lnTo>
                <a:lnTo>
                  <a:pt x="0" y="0"/>
                </a:lnTo>
                <a:close/>
              </a:path>
            </a:pathLst>
          </a:custGeom>
          <a:blipFill>
            <a:blip r:embed="rId3"/>
            <a:stretch>
              <a:fillRect/>
            </a:stretch>
          </a:blipFill>
        </p:spPr>
        <p:txBody>
          <a:bodyPr/>
          <a:lstStyle/>
          <a:p>
            <a:endParaRPr lang="en-US"/>
          </a:p>
        </p:txBody>
      </p:sp>
      <p:pic>
        <p:nvPicPr>
          <p:cNvPr id="45" name="Picture 3"/>
          <p:cNvPicPr>
            <a:picLocks noChangeAspect="1"/>
          </p:cNvPicPr>
          <p:nvPr/>
        </p:nvPicPr>
        <p:blipFill>
          <a:blip r:embed="rId4"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73033" flipH="1">
            <a:off x="17111235" y="-217294"/>
            <a:ext cx="1463187" cy="1596699"/>
          </a:xfrm>
          <a:prstGeom prst="rect">
            <a:avLst/>
          </a:prstGeom>
        </p:spPr>
      </p:pic>
      <p:pic>
        <p:nvPicPr>
          <p:cNvPr id="14" name="Picture 13"/>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14881" y="3917299"/>
            <a:ext cx="5110321" cy="4195511"/>
          </a:xfrm>
          <a:prstGeom prst="rect">
            <a:avLst/>
          </a:prstGeom>
        </p:spPr>
      </p:pic>
      <p:sp>
        <p:nvSpPr>
          <p:cNvPr id="2" name="Rectangle 1"/>
          <p:cNvSpPr/>
          <p:nvPr/>
        </p:nvSpPr>
        <p:spPr>
          <a:xfrm>
            <a:off x="304800" y="8336899"/>
            <a:ext cx="17678400" cy="1754326"/>
          </a:xfrm>
          <a:prstGeom prst="rect">
            <a:avLst/>
          </a:prstGeom>
        </p:spPr>
        <p:txBody>
          <a:bodyPr wrap="square">
            <a:spAutoFit/>
          </a:bodyPr>
          <a:lstStyle/>
          <a:p>
            <a:pPr lvl="0">
              <a:lnSpc>
                <a:spcPct val="150000"/>
              </a:lnSpc>
            </a:pPr>
            <a:r>
              <a:rPr lang="vi-VN" sz="3600">
                <a:solidFill>
                  <a:prstClr val="black"/>
                </a:solidFill>
                <a:ea typeface="Calibri" panose="020F0502020204030204" pitchFamily="34" charset="0"/>
                <a:cs typeface="Arial" panose="020B0604020202020204" pitchFamily="34" charset="0"/>
              </a:rPr>
              <a:t>Lại có EF = AB và CD = AB (do ABEF và ABCD là các hình bình hành) nên CD = EF.</a:t>
            </a:r>
          </a:p>
          <a:p>
            <a:pPr lvl="0">
              <a:lnSpc>
                <a:spcPct val="150000"/>
              </a:lnSpc>
            </a:pPr>
            <a:r>
              <a:rPr lang="vi-VN" sz="3600">
                <a:solidFill>
                  <a:prstClr val="black"/>
                </a:solidFill>
                <a:ea typeface="Calibri" panose="020F0502020204030204" pitchFamily="34" charset="0"/>
                <a:cs typeface="Arial" panose="020B0604020202020204" pitchFamily="34" charset="0"/>
              </a:rPr>
              <a:t>Vậy tứ giác CDFE là hình bình hành.</a:t>
            </a:r>
          </a:p>
        </p:txBody>
      </p:sp>
    </p:spTree>
    <p:extLst>
      <p:ext uri="{BB962C8B-B14F-4D97-AF65-F5344CB8AC3E}">
        <p14:creationId xmlns:p14="http://schemas.microsoft.com/office/powerpoint/2010/main" val="51527433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anim calcmode="lin" valueType="num">
                                      <p:cBhvr>
                                        <p:cTn id="12" dur="500" fill="hold"/>
                                        <p:tgtEl>
                                          <p:spTgt spid="19"/>
                                        </p:tgtEl>
                                        <p:attrNameLst>
                                          <p:attrName>ppt_x</p:attrName>
                                        </p:attrNameLst>
                                      </p:cBhvr>
                                      <p:tavLst>
                                        <p:tav tm="0">
                                          <p:val>
                                            <p:strVal val="#ppt_x"/>
                                          </p:val>
                                        </p:tav>
                                        <p:tav tm="100000">
                                          <p:val>
                                            <p:strVal val="#ppt_x"/>
                                          </p:val>
                                        </p:tav>
                                      </p:tavLst>
                                    </p:anim>
                                    <p:anim calcmode="lin" valueType="num">
                                      <p:cBhvr>
                                        <p:cTn id="1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500"/>
                                        <p:tgtEl>
                                          <p:spTgt spid="5">
                                            <p:txEl>
                                              <p:pRg st="0" end="0"/>
                                            </p:txEl>
                                          </p:spTgt>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fade">
                                      <p:cBhvr>
                                        <p:cTn id="30" dur="500"/>
                                        <p:tgtEl>
                                          <p:spTgt spid="5">
                                            <p:txEl>
                                              <p:pRg st="1" end="1"/>
                                            </p:txEl>
                                          </p:spTgt>
                                        </p:tgtEl>
                                      </p:cBhvr>
                                    </p:animEffect>
                                  </p:childTnLst>
                                </p:cTn>
                              </p:par>
                            </p:childTnLst>
                          </p:cTn>
                        </p:par>
                        <p:par>
                          <p:cTn id="31" fill="hold">
                            <p:stCondLst>
                              <p:cond delay="2000"/>
                            </p:stCondLst>
                            <p:childTnLst>
                              <p:par>
                                <p:cTn id="32" presetID="2" presetClass="entr" presetSubtype="4" fill="hold" nodeType="after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 calcmode="lin" valueType="num">
                                      <p:cBhvr additive="base">
                                        <p:cTn id="3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36" fill="hold">
                            <p:stCondLst>
                              <p:cond delay="2500"/>
                            </p:stCondLst>
                            <p:childTnLst>
                              <p:par>
                                <p:cTn id="37" presetID="14" presetClass="entr" presetSubtype="10" fill="hold" grpId="0"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randombar(horizont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3"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80279" y="217587"/>
            <a:ext cx="979790" cy="914400"/>
          </a:xfrm>
          <a:prstGeom prst="rect">
            <a:avLst/>
          </a:prstGeom>
        </p:spPr>
      </p:pic>
      <p:sp>
        <p:nvSpPr>
          <p:cNvPr id="11" name="TextBox 10"/>
          <p:cNvSpPr txBox="1"/>
          <p:nvPr/>
        </p:nvSpPr>
        <p:spPr>
          <a:xfrm>
            <a:off x="1981200" y="345892"/>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4:</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1005231" y="1131987"/>
            <a:ext cx="16292169" cy="5078313"/>
          </a:xfrm>
          <a:prstGeom prst="rect">
            <a:avLst/>
          </a:prstGeom>
          <a:noFill/>
        </p:spPr>
        <p:txBody>
          <a:bodyPr wrap="square" rtlCol="0">
            <a:spAutoFit/>
          </a:bodyPr>
          <a:lstStyle/>
          <a:p>
            <a:pPr lvl="0" algn="just">
              <a:lnSpc>
                <a:spcPct val="150000"/>
              </a:lnSpc>
            </a:pPr>
            <a:r>
              <a:rPr lang="vi-VN" sz="3600">
                <a:solidFill>
                  <a:prstClr val="black"/>
                </a:solidFill>
                <a:cs typeface="Arial" panose="020B0604020202020204" pitchFamily="34" charset="0"/>
              </a:rPr>
              <a:t>Cho hai mặt phẳng (P) và (Q) cắt nhau theo giao tuyến c. Một mặt phẳng (R) cắt (P) và (Q) lần lượt theo giao tuyến a và b khác c</a:t>
            </a:r>
          </a:p>
          <a:p>
            <a:pPr lvl="0" algn="just">
              <a:lnSpc>
                <a:spcPct val="150000"/>
              </a:lnSpc>
            </a:pPr>
            <a:r>
              <a:rPr lang="vi-VN" sz="3600">
                <a:solidFill>
                  <a:prstClr val="black"/>
                </a:solidFill>
                <a:cs typeface="Arial" panose="020B0604020202020204" pitchFamily="34" charset="0"/>
              </a:rPr>
              <a:t>a) Nếu hai đường thẳng a và c cắt nhau tại M thì đường thẳng b có đi qua M hay không (H.4.23)? Giải thích vì sao.</a:t>
            </a:r>
          </a:p>
          <a:p>
            <a:pPr lvl="0" algn="just">
              <a:lnSpc>
                <a:spcPct val="150000"/>
              </a:lnSpc>
            </a:pPr>
            <a:r>
              <a:rPr lang="vi-VN" sz="3600">
                <a:solidFill>
                  <a:prstClr val="black"/>
                </a:solidFill>
                <a:cs typeface="Arial" panose="020B0604020202020204" pitchFamily="34" charset="0"/>
              </a:rPr>
              <a:t>b) Nếu hai đường thẳng a và c song song với nhau thì hai đường thẳng b và c có song song với nhau hay không (H.4.24)? Giải thích vì sao. </a:t>
            </a:r>
          </a:p>
        </p:txBody>
      </p:sp>
      <p:grpSp>
        <p:nvGrpSpPr>
          <p:cNvPr id="40" name="Group 2"/>
          <p:cNvGrpSpPr/>
          <p:nvPr/>
        </p:nvGrpSpPr>
        <p:grpSpPr>
          <a:xfrm>
            <a:off x="-228600" y="10143319"/>
            <a:ext cx="20193000" cy="1172381"/>
            <a:chOff x="0" y="0"/>
            <a:chExt cx="2645030" cy="330991"/>
          </a:xfrm>
        </p:grpSpPr>
        <p:sp>
          <p:nvSpPr>
            <p:cNvPr id="4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4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0116">
            <a:off x="16879107" y="-191108"/>
            <a:ext cx="1173882" cy="1192695"/>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79365" y="6157655"/>
            <a:ext cx="8343900" cy="3935057"/>
          </a:xfrm>
          <a:prstGeom prst="rect">
            <a:avLst/>
          </a:prstGeom>
        </p:spPr>
      </p:pic>
      <p:pic>
        <p:nvPicPr>
          <p:cNvPr id="5" name="Picture 4"/>
          <p:cNvPicPr>
            <a:picLocks noChangeAspect="1"/>
          </p:cNvPicPr>
          <p:nvPr/>
        </p:nvPicPr>
        <p:blipFill>
          <a:blip r:embed="rId7"/>
          <a:stretch>
            <a:fillRect/>
          </a:stretch>
        </p:blipFill>
        <p:spPr>
          <a:xfrm rot="13921250">
            <a:off x="-17140" y="8860312"/>
            <a:ext cx="2044741" cy="1789750"/>
          </a:xfrm>
          <a:prstGeom prst="rect">
            <a:avLst/>
          </a:prstGeom>
        </p:spPr>
      </p:pic>
      <p:pic>
        <p:nvPicPr>
          <p:cNvPr id="6" name="Picture 5"/>
          <p:cNvPicPr>
            <a:picLocks noChangeAspect="1"/>
          </p:cNvPicPr>
          <p:nvPr/>
        </p:nvPicPr>
        <p:blipFill>
          <a:blip r:embed="rId8"/>
          <a:stretch>
            <a:fillRect/>
          </a:stretch>
        </p:blipFill>
        <p:spPr>
          <a:xfrm>
            <a:off x="15580037" y="7252371"/>
            <a:ext cx="1092132" cy="1682472"/>
          </a:xfrm>
          <a:prstGeom prst="rect">
            <a:avLst/>
          </a:prstGeom>
        </p:spPr>
      </p:pic>
    </p:spTree>
    <p:extLst>
      <p:ext uri="{BB962C8B-B14F-4D97-AF65-F5344CB8AC3E}">
        <p14:creationId xmlns:p14="http://schemas.microsoft.com/office/powerpoint/2010/main" val="283531532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2"/>
          <p:cNvGrpSpPr/>
          <p:nvPr/>
        </p:nvGrpSpPr>
        <p:grpSpPr>
          <a:xfrm>
            <a:off x="-228600" y="9867900"/>
            <a:ext cx="20193000" cy="1172381"/>
            <a:chOff x="0" y="0"/>
            <a:chExt cx="2645030" cy="330991"/>
          </a:xfrm>
        </p:grpSpPr>
        <p:sp>
          <p:nvSpPr>
            <p:cNvPr id="4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4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0116">
            <a:off x="16879107" y="-191108"/>
            <a:ext cx="1173882" cy="1192695"/>
          </a:xfrm>
          <a:prstGeom prst="rect">
            <a:avLst/>
          </a:prstGeom>
        </p:spPr>
      </p:pic>
      <p:pic>
        <p:nvPicPr>
          <p:cNvPr id="5" name="Picture 4"/>
          <p:cNvPicPr>
            <a:picLocks noChangeAspect="1"/>
          </p:cNvPicPr>
          <p:nvPr/>
        </p:nvPicPr>
        <p:blipFill>
          <a:blip r:embed="rId3"/>
          <a:stretch>
            <a:fillRect/>
          </a:stretch>
        </p:blipFill>
        <p:spPr>
          <a:xfrm rot="10029323">
            <a:off x="16632554" y="8586214"/>
            <a:ext cx="2044741" cy="1789750"/>
          </a:xfrm>
          <a:prstGeom prst="rect">
            <a:avLst/>
          </a:prstGeom>
        </p:spPr>
      </p:pic>
      <p:sp>
        <p:nvSpPr>
          <p:cNvPr id="2" name="Rectangle 1"/>
          <p:cNvSpPr/>
          <p:nvPr/>
        </p:nvSpPr>
        <p:spPr>
          <a:xfrm>
            <a:off x="533400" y="251529"/>
            <a:ext cx="2691695" cy="969496"/>
          </a:xfrm>
          <a:prstGeom prst="rect">
            <a:avLst/>
          </a:prstGeom>
        </p:spPr>
        <p:txBody>
          <a:bodyPr wrap="square">
            <a:spAutoFit/>
          </a:bodyPr>
          <a:lstStyle/>
          <a:p>
            <a:pPr lvl="0">
              <a:lnSpc>
                <a:spcPct val="150000"/>
              </a:lnSpc>
              <a:defRPr/>
            </a:pPr>
            <a:r>
              <a:rPr lang="nl-NL" sz="3800" b="1" u="sng">
                <a:solidFill>
                  <a:srgbClr val="1F497D"/>
                </a:solidFill>
                <a:latin typeface="Arial" panose="020B0604020202020204" pitchFamily="34" charset="0"/>
                <a:ea typeface="Calibri" panose="020F0502020204030204" pitchFamily="34" charset="0"/>
                <a:cs typeface="Arial" panose="020B0604020202020204" pitchFamily="34" charset="0"/>
              </a:rPr>
              <a:t>Trả lời:</a:t>
            </a:r>
            <a:endParaRPr lang="en-US" sz="3800" b="1" u="sng">
              <a:solidFill>
                <a:srgbClr val="1F497D"/>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636437" y="1488003"/>
            <a:ext cx="11555563" cy="5560497"/>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a) Vì M thuộc a nằm trong mặt phẳng (R) nên M thuộc mặt phẳng (R).</a:t>
            </a:r>
          </a:p>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Vì M thuộc c nằm trong mặt phẳng (Q) nên M thuộc mặt phẳng (Q).</a:t>
            </a:r>
          </a:p>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Do đó, M là một điểm chung của hai mặt phẳng (R) và (Q).</a:t>
            </a:r>
          </a:p>
        </p:txBody>
      </p:sp>
      <p:pic>
        <p:nvPicPr>
          <p:cNvPr id="7" name="Picture 6"/>
          <p:cNvPicPr>
            <a:picLocks noChangeAspect="1"/>
          </p:cNvPicPr>
          <p:nvPr/>
        </p:nvPicPr>
        <p:blipFill>
          <a:blip r:embed="rId4"/>
          <a:stretch>
            <a:fillRect/>
          </a:stretch>
        </p:blipFill>
        <p:spPr>
          <a:xfrm>
            <a:off x="12344400" y="1243616"/>
            <a:ext cx="5943601" cy="5428190"/>
          </a:xfrm>
          <a:prstGeom prst="rect">
            <a:avLst/>
          </a:prstGeom>
        </p:spPr>
      </p:pic>
      <p:sp>
        <p:nvSpPr>
          <p:cNvPr id="8" name="Rectangle 7"/>
          <p:cNvSpPr/>
          <p:nvPr/>
        </p:nvSpPr>
        <p:spPr>
          <a:xfrm>
            <a:off x="636437" y="7124700"/>
            <a:ext cx="16007658" cy="1949252"/>
          </a:xfrm>
          <a:prstGeom prst="rect">
            <a:avLst/>
          </a:prstGeom>
        </p:spPr>
        <p:txBody>
          <a:bodyPr wrap="square">
            <a:spAutoFit/>
          </a:bodyPr>
          <a:lstStyle/>
          <a:p>
            <a:pPr lvl="0" algn="just">
              <a:lnSpc>
                <a:spcPct val="150000"/>
              </a:lnSpc>
              <a:spcAft>
                <a:spcPts val="800"/>
              </a:spcAft>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Lại có hai mặt phẳng (R) và (Q) có giao tuyến là đường thẳng b.</a:t>
            </a:r>
          </a:p>
          <a:p>
            <a:pPr lvl="0" algn="just">
              <a:lnSpc>
                <a:spcPct val="150000"/>
              </a:lnSpc>
              <a:spcAft>
                <a:spcPts val="800"/>
              </a:spcAft>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Vậy M thuộc b hay đường thẳng b đi qua điểm M.</a:t>
            </a:r>
          </a:p>
        </p:txBody>
      </p:sp>
    </p:spTree>
    <p:extLst>
      <p:ext uri="{BB962C8B-B14F-4D97-AF65-F5344CB8AC3E}">
        <p14:creationId xmlns:p14="http://schemas.microsoft.com/office/powerpoint/2010/main" val="339520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wipe(down)">
                                      <p:cBhvr>
                                        <p:cTn id="28" dur="500"/>
                                        <p:tgtEl>
                                          <p:spTgt spid="8">
                                            <p:txEl>
                                              <p:pRg st="0" end="0"/>
                                            </p:txEl>
                                          </p:spTgt>
                                        </p:tgtEl>
                                      </p:cBhvr>
                                    </p:animEffect>
                                  </p:childTnLst>
                                </p:cTn>
                              </p:par>
                            </p:childTnLst>
                          </p:cTn>
                        </p:par>
                        <p:par>
                          <p:cTn id="29" fill="hold">
                            <p:stCondLst>
                              <p:cond delay="2000"/>
                            </p:stCondLst>
                            <p:childTnLst>
                              <p:par>
                                <p:cTn id="30" presetID="14" presetClass="entr" presetSubtype="10" fill="hold" nodeType="after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0116">
            <a:off x="16879107" y="-191108"/>
            <a:ext cx="1173882" cy="1192695"/>
          </a:xfrm>
          <a:prstGeom prst="rect">
            <a:avLst/>
          </a:prstGeom>
        </p:spPr>
      </p:pic>
      <p:pic>
        <p:nvPicPr>
          <p:cNvPr id="5" name="Picture 4"/>
          <p:cNvPicPr>
            <a:picLocks noChangeAspect="1"/>
          </p:cNvPicPr>
          <p:nvPr/>
        </p:nvPicPr>
        <p:blipFill>
          <a:blip r:embed="rId3"/>
          <a:stretch>
            <a:fillRect/>
          </a:stretch>
        </p:blipFill>
        <p:spPr>
          <a:xfrm rot="10029323">
            <a:off x="16632554" y="8728855"/>
            <a:ext cx="2044741" cy="1789750"/>
          </a:xfrm>
          <a:prstGeom prst="rect">
            <a:avLst/>
          </a:prstGeom>
        </p:spPr>
      </p:pic>
      <p:sp>
        <p:nvSpPr>
          <p:cNvPr id="2" name="Rectangle 1"/>
          <p:cNvSpPr/>
          <p:nvPr/>
        </p:nvSpPr>
        <p:spPr>
          <a:xfrm>
            <a:off x="533400" y="251529"/>
            <a:ext cx="2691695" cy="96949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Trả lời:</a:t>
            </a:r>
            <a:endParaRPr kumimoji="0" lang="en-US" sz="38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1" name="Group 2"/>
          <p:cNvGrpSpPr/>
          <p:nvPr/>
        </p:nvGrpSpPr>
        <p:grpSpPr>
          <a:xfrm>
            <a:off x="-228600" y="9867900"/>
            <a:ext cx="20193000" cy="1172381"/>
            <a:chOff x="0" y="0"/>
            <a:chExt cx="2645030" cy="330991"/>
          </a:xfrm>
        </p:grpSpPr>
        <p:sp>
          <p:nvSpPr>
            <p:cNvPr id="1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1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p:cNvPicPr>
            <a:picLocks noChangeAspect="1"/>
          </p:cNvPicPr>
          <p:nvPr/>
        </p:nvPicPr>
        <p:blipFill>
          <a:blip r:embed="rId4"/>
          <a:stretch>
            <a:fillRect/>
          </a:stretch>
        </p:blipFill>
        <p:spPr>
          <a:xfrm>
            <a:off x="11903978" y="1028700"/>
            <a:ext cx="6003022" cy="6477000"/>
          </a:xfrm>
          <a:prstGeom prst="rect">
            <a:avLst/>
          </a:prstGeom>
        </p:spPr>
      </p:pic>
      <p:sp>
        <p:nvSpPr>
          <p:cNvPr id="6" name="Rectangle 5"/>
          <p:cNvSpPr/>
          <p:nvPr/>
        </p:nvSpPr>
        <p:spPr>
          <a:xfrm>
            <a:off x="627647" y="1515106"/>
            <a:ext cx="10649953" cy="7209794"/>
          </a:xfrm>
          <a:prstGeom prst="rect">
            <a:avLst/>
          </a:prstGeom>
        </p:spPr>
        <p:txBody>
          <a:bodyPr wrap="square">
            <a:spAutoFit/>
          </a:bodyPr>
          <a:lstStyle/>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b) Ta thấy ba đường thẳng phân biệt a, b, c đôi một đồng phẳng.</a:t>
            </a:r>
          </a:p>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Do đó, nếu không có hai trong ba đường thẳng nào trong chúng cắt nhau thì a, b, c đôi một song song.</a:t>
            </a:r>
          </a:p>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Vậy nếu hai đường thẳng a và c song song với nhau thì hai đường thẳng b và c song song      với nhau.</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0833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6" dur="500"/>
                                        <p:tgtEl>
                                          <p:spTgt spid="6">
                                            <p:txEl>
                                              <p:pRg st="1" end="1"/>
                                            </p:txEl>
                                          </p:spTgt>
                                        </p:tgtEl>
                                      </p:cBhvr>
                                    </p:animEffect>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4" name="Rectangle 23"/>
          <p:cNvSpPr/>
          <p:nvPr/>
        </p:nvSpPr>
        <p:spPr>
          <a:xfrm>
            <a:off x="7306424" y="723900"/>
            <a:ext cx="3751348" cy="9387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KẾT LUẬN</a:t>
            </a:r>
          </a:p>
        </p:txBody>
      </p:sp>
      <p:grpSp>
        <p:nvGrpSpPr>
          <p:cNvPr id="10" name="Group 9"/>
          <p:cNvGrpSpPr/>
          <p:nvPr/>
        </p:nvGrpSpPr>
        <p:grpSpPr>
          <a:xfrm>
            <a:off x="990600" y="2276512"/>
            <a:ext cx="16383000" cy="5076788"/>
            <a:chOff x="1066800" y="3711742"/>
            <a:chExt cx="16383000" cy="3659232"/>
          </a:xfrm>
        </p:grpSpPr>
        <p:grpSp>
          <p:nvGrpSpPr>
            <p:cNvPr id="36" name="Group 35"/>
            <p:cNvGrpSpPr/>
            <p:nvPr/>
          </p:nvGrpSpPr>
          <p:grpSpPr>
            <a:xfrm>
              <a:off x="1066800" y="3711742"/>
              <a:ext cx="16383000" cy="3659232"/>
              <a:chOff x="990600" y="2231858"/>
              <a:chExt cx="16383000" cy="3659232"/>
            </a:xfrm>
          </p:grpSpPr>
          <p:sp>
            <p:nvSpPr>
              <p:cNvPr id="40" name="Freeform 6"/>
              <p:cNvSpPr/>
              <p:nvPr/>
            </p:nvSpPr>
            <p:spPr>
              <a:xfrm>
                <a:off x="990600" y="2231858"/>
                <a:ext cx="16383000" cy="3659232"/>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noFill/>
              <a:ln w="57150">
                <a:solidFill>
                  <a:schemeClr val="tx2"/>
                </a:solidFill>
                <a:prstDash val="sysDash"/>
              </a:ln>
            </p:spPr>
            <p:txBody>
              <a:bodyPr/>
              <a:lstStyle/>
              <a:p>
                <a:endParaRPr lang="en-US"/>
              </a:p>
            </p:txBody>
          </p:sp>
          <p:sp>
            <p:nvSpPr>
              <p:cNvPr id="41" name="Freeform 6"/>
              <p:cNvSpPr/>
              <p:nvPr/>
            </p:nvSpPr>
            <p:spPr>
              <a:xfrm>
                <a:off x="1295398" y="2434274"/>
                <a:ext cx="15773401" cy="3325203"/>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solidFill>
                <a:srgbClr val="FFFFFF"/>
              </a:solidFill>
            </p:spPr>
            <p:txBody>
              <a:bodyPr/>
              <a:lstStyle/>
              <a:p>
                <a:endParaRPr lang="en-US"/>
              </a:p>
            </p:txBody>
          </p:sp>
        </p:grpSp>
        <p:sp>
          <p:nvSpPr>
            <p:cNvPr id="9" name="Rectangle 8"/>
            <p:cNvSpPr/>
            <p:nvPr/>
          </p:nvSpPr>
          <p:spPr>
            <a:xfrm>
              <a:off x="1924298" y="4124189"/>
              <a:ext cx="14651002" cy="2862322"/>
            </a:xfrm>
            <a:prstGeom prst="rect">
              <a:avLst/>
            </a:prstGeom>
          </p:spPr>
          <p:txBody>
            <a:bodyPr wrap="square">
              <a:spAutoFit/>
            </a:bodyPr>
            <a:lstStyle/>
            <a:p>
              <a:pPr lvl="0" algn="just">
                <a:lnSpc>
                  <a:spcPct val="150000"/>
                </a:lnSpc>
              </a:pPr>
              <a:r>
                <a:rPr lang="vi-VN" sz="4200" b="1" i="1">
                  <a:solidFill>
                    <a:prstClr val="black"/>
                  </a:solidFill>
                </a:rPr>
                <a:t>Định lí về ba đường giao tuyến</a:t>
              </a:r>
            </a:p>
            <a:p>
              <a:pPr lvl="0" algn="just">
                <a:lnSpc>
                  <a:spcPct val="150000"/>
                </a:lnSpc>
              </a:pPr>
              <a:r>
                <a:rPr lang="vi-VN" sz="4200">
                  <a:solidFill>
                    <a:prstClr val="black"/>
                  </a:solidFill>
                </a:rPr>
                <a:t>Nếu ba mặt phẳng đôi một cắt nhau theo ba giao tuyến phân biệt thì ba giao tuyến đó đồng quy hoặc đôi một song song với nhau.</a:t>
              </a:r>
            </a:p>
          </p:txBody>
        </p:sp>
      </p:grpSp>
      <p:sp>
        <p:nvSpPr>
          <p:cNvPr id="23" name="Freeform 5"/>
          <p:cNvSpPr/>
          <p:nvPr/>
        </p:nvSpPr>
        <p:spPr>
          <a:xfrm rot="6441999" flipH="1">
            <a:off x="16392850" y="2378931"/>
            <a:ext cx="1201798" cy="939612"/>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 name="Picture 2"/>
          <p:cNvPicPr>
            <a:picLocks noChangeAspect="1"/>
          </p:cNvPicPr>
          <p:nvPr/>
        </p:nvPicPr>
        <p:blipFill>
          <a:blip r:embed="rId4"/>
          <a:stretch>
            <a:fillRect/>
          </a:stretch>
        </p:blipFill>
        <p:spPr>
          <a:xfrm>
            <a:off x="8153400" y="7991512"/>
            <a:ext cx="2635638" cy="1950849"/>
          </a:xfrm>
          <a:prstGeom prst="rect">
            <a:avLst/>
          </a:prstGeom>
        </p:spPr>
      </p:pic>
    </p:spTree>
    <p:extLst>
      <p:ext uri="{BB962C8B-B14F-4D97-AF65-F5344CB8AC3E}">
        <p14:creationId xmlns:p14="http://schemas.microsoft.com/office/powerpoint/2010/main" val="312937155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0" name="Group 9"/>
          <p:cNvGrpSpPr/>
          <p:nvPr/>
        </p:nvGrpSpPr>
        <p:grpSpPr>
          <a:xfrm>
            <a:off x="7010400" y="571500"/>
            <a:ext cx="4114800" cy="1172381"/>
            <a:chOff x="5943600" y="389719"/>
            <a:chExt cx="7086600" cy="1172381"/>
          </a:xfrm>
        </p:grpSpPr>
        <p:grpSp>
          <p:nvGrpSpPr>
            <p:cNvPr id="11" name="Group 2"/>
            <p:cNvGrpSpPr/>
            <p:nvPr/>
          </p:nvGrpSpPr>
          <p:grpSpPr>
            <a:xfrm>
              <a:off x="5943600" y="389719"/>
              <a:ext cx="7086600" cy="1172381"/>
              <a:chOff x="0" y="0"/>
              <a:chExt cx="2645030" cy="330991"/>
            </a:xfrm>
          </p:grpSpPr>
          <p:sp>
            <p:nvSpPr>
              <p:cNvPr id="13"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1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7769338" y="406361"/>
              <a:ext cx="1980029"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lang="nl-NL" sz="4200" b="1">
                  <a:solidFill>
                    <a:prstClr val="white"/>
                  </a:solidFill>
                  <a:latin typeface="Arial" panose="020B0604020202020204" pitchFamily="34" charset="0"/>
                  <a:ea typeface="Times New Roman" panose="02020603050405020304" pitchFamily="18" charset="0"/>
                  <a:cs typeface="Arial" panose="020B0604020202020204" pitchFamily="34" charset="0"/>
                </a:rPr>
                <a:t>Hệ quả</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8"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336105">
            <a:off x="17175426" y="8676282"/>
            <a:ext cx="1411259" cy="1926036"/>
          </a:xfrm>
          <a:prstGeom prst="rect">
            <a:avLst/>
          </a:prstGeom>
        </p:spPr>
      </p:pic>
      <p:pic>
        <p:nvPicPr>
          <p:cNvPr id="4" name="Picture 3"/>
          <p:cNvPicPr>
            <a:picLocks noChangeAspect="1"/>
          </p:cNvPicPr>
          <p:nvPr/>
        </p:nvPicPr>
        <p:blipFill>
          <a:blip r:embed="rId4">
            <a:biLevel thresh="75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587519" y="5538041"/>
            <a:ext cx="12960562" cy="4101259"/>
          </a:xfrm>
          <a:prstGeom prst="rect">
            <a:avLst/>
          </a:prstGeom>
        </p:spPr>
      </p:pic>
      <p:sp>
        <p:nvSpPr>
          <p:cNvPr id="5" name="Rectangle 4"/>
          <p:cNvSpPr/>
          <p:nvPr/>
        </p:nvSpPr>
        <p:spPr>
          <a:xfrm>
            <a:off x="805782" y="2095500"/>
            <a:ext cx="16840200" cy="2748253"/>
          </a:xfrm>
          <a:prstGeom prst="rect">
            <a:avLst/>
          </a:prstGeom>
        </p:spPr>
        <p:txBody>
          <a:bodyPr wrap="square">
            <a:spAutoFit/>
          </a:bodyPr>
          <a:lstStyle/>
          <a:p>
            <a:pPr lvl="0" algn="just">
              <a:lnSpc>
                <a:spcPct val="150000"/>
              </a:lnSpc>
            </a:pPr>
            <a:r>
              <a:rPr lang="vi-VN" sz="4000">
                <a:solidFill>
                  <a:prstClr val="black"/>
                </a:solidFill>
                <a:ea typeface="Calibri"/>
                <a:cs typeface="Calibri"/>
                <a:sym typeface="Calibri"/>
              </a:rPr>
              <a:t>Nếu hai mặt phẳng phân biệt lần lượt chứa hai đường thẳng song song thì giao tuyến của chúng (nếu có) cũng song song với hai đường thẳng đó hoặc trùng với một trong hai đường thẳng đó. </a:t>
            </a:r>
          </a:p>
        </p:txBody>
      </p:sp>
      <p:sp>
        <p:nvSpPr>
          <p:cNvPr id="30" name="Freeform 6"/>
          <p:cNvSpPr/>
          <p:nvPr/>
        </p:nvSpPr>
        <p:spPr>
          <a:xfrm>
            <a:off x="304800" y="318001"/>
            <a:ext cx="1670230" cy="1526526"/>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1" name="Freeform 4"/>
          <p:cNvSpPr/>
          <p:nvPr/>
        </p:nvSpPr>
        <p:spPr>
          <a:xfrm>
            <a:off x="16869665" y="666809"/>
            <a:ext cx="1031776" cy="825461"/>
          </a:xfrm>
          <a:custGeom>
            <a:avLst/>
            <a:gdLst/>
            <a:ahLst/>
            <a:cxnLst/>
            <a:rect l="l" t="t" r="r" b="b"/>
            <a:pathLst>
              <a:path w="5111553" h="4114800">
                <a:moveTo>
                  <a:pt x="0" y="0"/>
                </a:moveTo>
                <a:lnTo>
                  <a:pt x="5111552" y="0"/>
                </a:lnTo>
                <a:lnTo>
                  <a:pt x="511155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251445" y="190500"/>
            <a:ext cx="17807955" cy="989099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251445" y="1905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4:</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5" name="Oval Callout 24"/>
          <p:cNvSpPr/>
          <p:nvPr/>
        </p:nvSpPr>
        <p:spPr>
          <a:xfrm>
            <a:off x="7546236" y="3543300"/>
            <a:ext cx="1597154" cy="9144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18"/>
          <p:cNvSpPr/>
          <p:nvPr/>
        </p:nvSpPr>
        <p:spPr>
          <a:xfrm>
            <a:off x="573064" y="1562100"/>
            <a:ext cx="17181536" cy="1738296"/>
          </a:xfrm>
          <a:prstGeom prst="rect">
            <a:avLst/>
          </a:prstGeom>
        </p:spPr>
        <p:txBody>
          <a:bodyPr wrap="square">
            <a:spAutoFit/>
          </a:bodyPr>
          <a:lstStyle/>
          <a:p>
            <a:pPr lvl="0" algn="just">
              <a:lnSpc>
                <a:spcPct val="150000"/>
              </a:lnSpc>
              <a:spcAft>
                <a:spcPts val="1200"/>
              </a:spcAft>
              <a:defRPr/>
            </a:pPr>
            <a:r>
              <a:rPr lang="en-US" sz="3800">
                <a:solidFill>
                  <a:prstClr val="black"/>
                </a:solidFill>
                <a:latin typeface="Arial" panose="020B0604020202020204" pitchFamily="34" charset="0"/>
                <a:ea typeface="Times New Roman" panose="02020603050405020304" pitchFamily="18" charset="0"/>
              </a:rPr>
              <a:t>Cho hình chóp S.ABCD có đáy ABCD là hình bình hành (H.4.25). Xác định giao tuyến của hai mặt phẳng (SAB) và (SCD).</a:t>
            </a:r>
            <a:endParaRPr lang="en-US" sz="3800" dirty="0" err="1">
              <a:solidFill>
                <a:prstClr val="black"/>
              </a:solidFill>
              <a:latin typeface="Arial" panose="020B0604020202020204" pitchFamily="34" charset="0"/>
              <a:ea typeface="Times New Roman" panose="02020603050405020304" pitchFamily="18" charset="0"/>
            </a:endParaRPr>
          </a:p>
        </p:txBody>
      </p:sp>
      <p:sp>
        <p:nvSpPr>
          <p:cNvPr id="21" name="Rectangle 20"/>
          <p:cNvSpPr/>
          <p:nvPr/>
        </p:nvSpPr>
        <p:spPr>
          <a:xfrm>
            <a:off x="7620000" y="4664988"/>
            <a:ext cx="10058400" cy="5355312"/>
          </a:xfrm>
          <a:prstGeom prst="rect">
            <a:avLst/>
          </a:prstGeom>
        </p:spPr>
        <p:txBody>
          <a:bodyPr wrap="square">
            <a:spAutoFit/>
          </a:bodyPr>
          <a:lstStyle/>
          <a:p>
            <a:pPr lvl="0" algn="just">
              <a:lnSpc>
                <a:spcPct val="150000"/>
              </a:lnSpc>
              <a:defRPr/>
            </a:pPr>
            <a:r>
              <a:rPr lang="vi-VN" sz="3800">
                <a:solidFill>
                  <a:prstClr val="black"/>
                </a:solidFill>
                <a:ea typeface="Times New Roman" panose="02020603050405020304" pitchFamily="18" charset="0"/>
              </a:rPr>
              <a:t>Hai mặt phẳng (SAB) và (SCD) có điểm chung S và chứa hai đường thẳng song song là AB và CD. </a:t>
            </a:r>
            <a:endParaRPr lang="en-US" sz="3800">
              <a:solidFill>
                <a:prstClr val="black"/>
              </a:solidFill>
              <a:ea typeface="Times New Roman" panose="02020603050405020304" pitchFamily="18" charset="0"/>
            </a:endParaRPr>
          </a:p>
          <a:p>
            <a:pPr lvl="0" algn="just">
              <a:lnSpc>
                <a:spcPct val="150000"/>
              </a:lnSpc>
              <a:defRPr/>
            </a:pPr>
            <a:r>
              <a:rPr lang="vi-VN" sz="3800">
                <a:solidFill>
                  <a:prstClr val="black"/>
                </a:solidFill>
                <a:ea typeface="Times New Roman" panose="02020603050405020304" pitchFamily="18" charset="0"/>
              </a:rPr>
              <a:t>Do đó, giao tuyến của hai mặt phẳng (SAB) và (SCD) là đường thẳng m đi qua S và song song với AB, CD.</a:t>
            </a:r>
          </a:p>
        </p:txBody>
      </p:sp>
      <p:pic>
        <p:nvPicPr>
          <p:cNvPr id="20" name="Picture 7"/>
          <p:cNvPicPr>
            <a:picLocks noChangeAspect="1"/>
          </p:cNvPicPr>
          <p:nvPr/>
        </p:nvPicPr>
        <p:blipFill>
          <a:blip r:embed="rId5"/>
          <a:srcRect/>
          <a:stretch>
            <a:fillRect/>
          </a:stretch>
        </p:blipFill>
        <p:spPr>
          <a:xfrm>
            <a:off x="16873082" y="94618"/>
            <a:ext cx="1186318" cy="1332941"/>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tretch>
            <a:fillRect/>
          </a:stretch>
        </p:blipFill>
        <p:spPr>
          <a:xfrm>
            <a:off x="1066800" y="4580021"/>
            <a:ext cx="5663979" cy="5150271"/>
          </a:xfrm>
          <a:prstGeom prst="rect">
            <a:avLst/>
          </a:prstGeom>
        </p:spPr>
      </p:pic>
      <p:pic>
        <p:nvPicPr>
          <p:cNvPr id="17" name="Picture 16"/>
          <p:cNvPicPr>
            <a:picLocks noChangeAspect="1"/>
          </p:cNvPicPr>
          <p:nvPr/>
        </p:nvPicPr>
        <p:blipFill>
          <a:blip r:embed="rId8"/>
          <a:stretch>
            <a:fillRect/>
          </a:stretch>
        </p:blipFill>
        <p:spPr>
          <a:xfrm>
            <a:off x="-253713" y="3543300"/>
            <a:ext cx="1752600" cy="1752600"/>
          </a:xfrm>
          <a:prstGeom prst="rect">
            <a:avLst/>
          </a:prstGeom>
        </p:spPr>
      </p:pic>
    </p:spTree>
    <p:extLst>
      <p:ext uri="{BB962C8B-B14F-4D97-AF65-F5344CB8AC3E}">
        <p14:creationId xmlns:p14="http://schemas.microsoft.com/office/powerpoint/2010/main" val="3387702373"/>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anim calcmode="lin" valueType="num">
                                      <p:cBhvr>
                                        <p:cTn id="19" dur="500" fill="hold"/>
                                        <p:tgtEl>
                                          <p:spTgt spid="2"/>
                                        </p:tgtEl>
                                        <p:attrNameLst>
                                          <p:attrName>ppt_x</p:attrName>
                                        </p:attrNameLst>
                                      </p:cBhvr>
                                      <p:tavLst>
                                        <p:tav tm="0">
                                          <p:val>
                                            <p:strVal val="#ppt_x"/>
                                          </p:val>
                                        </p:tav>
                                        <p:tav tm="100000">
                                          <p:val>
                                            <p:strVal val="#ppt_x"/>
                                          </p:val>
                                        </p:tav>
                                      </p:tavLst>
                                    </p:anim>
                                    <p:anim calcmode="lin" valueType="num">
                                      <p:cBhvr>
                                        <p:cTn id="20"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fade">
                                      <p:cBhvr>
                                        <p:cTn id="30" dur="500"/>
                                        <p:tgtEl>
                                          <p:spTgt spid="21">
                                            <p:txEl>
                                              <p:pRg st="0" end="0"/>
                                            </p:txEl>
                                          </p:spTgt>
                                        </p:tgtEl>
                                      </p:cBhvr>
                                    </p:animEffect>
                                  </p:childTnLst>
                                </p:cTn>
                              </p:par>
                            </p:childTnLst>
                          </p:cTn>
                        </p:par>
                        <p:par>
                          <p:cTn id="31" fill="hold">
                            <p:stCondLst>
                              <p:cond delay="500"/>
                            </p:stCondLst>
                            <p:childTnLst>
                              <p:par>
                                <p:cTn id="32" presetID="14" presetClass="entr" presetSubtype="10" fill="hold" nodeType="afterEffect">
                                  <p:stCondLst>
                                    <p:cond delay="0"/>
                                  </p:stCondLst>
                                  <p:childTnLst>
                                    <p:set>
                                      <p:cBhvr>
                                        <p:cTn id="33"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34"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7"/>
          <p:cNvSpPr/>
          <p:nvPr/>
        </p:nvSpPr>
        <p:spPr>
          <a:xfrm rot="14618097">
            <a:off x="16367301" y="510864"/>
            <a:ext cx="1612239" cy="1366570"/>
          </a:xfrm>
          <a:custGeom>
            <a:avLst/>
            <a:gdLst/>
            <a:ahLst/>
            <a:cxnLst/>
            <a:rect l="l" t="t" r="r" b="b"/>
            <a:pathLst>
              <a:path w="4935292" h="4114800">
                <a:moveTo>
                  <a:pt x="0" y="0"/>
                </a:moveTo>
                <a:lnTo>
                  <a:pt x="4935292" y="0"/>
                </a:lnTo>
                <a:lnTo>
                  <a:pt x="4935292" y="4114800"/>
                </a:lnTo>
                <a:lnTo>
                  <a:pt x="0" y="4114800"/>
                </a:lnTo>
                <a:lnTo>
                  <a:pt x="0" y="0"/>
                </a:lnTo>
                <a:close/>
              </a:path>
            </a:pathLst>
          </a:custGeom>
          <a:blipFill>
            <a:blip r:embed="rId2">
              <a:duotone>
                <a:prstClr val="black"/>
                <a:schemeClr val="accent3">
                  <a:tint val="45000"/>
                  <a:satMod val="400000"/>
                </a:schemeClr>
              </a:duotone>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3" name="Rectangle 2"/>
              <p:cNvSpPr/>
              <p:nvPr/>
            </p:nvSpPr>
            <p:spPr>
              <a:xfrm>
                <a:off x="457200" y="1544241"/>
                <a:ext cx="17449800" cy="1846659"/>
              </a:xfrm>
              <a:prstGeom prst="rect">
                <a:avLst/>
              </a:prstGeom>
            </p:spPr>
            <p:txBody>
              <a:bodyPr wrap="square">
                <a:spAutoFit/>
              </a:bodyPr>
              <a:lstStyle/>
              <a:p>
                <a:pPr algn="just">
                  <a:lnSpc>
                    <a:spcPct val="150000"/>
                  </a:lnSpc>
                  <a:spcAft>
                    <a:spcPts val="800"/>
                  </a:spcAft>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Cho hình chóp </a:t>
                </a:r>
                <a14:m>
                  <m:oMath xmlns:m="http://schemas.openxmlformats.org/officeDocument/2006/math">
                    <m:r>
                      <m:rPr>
                        <m:sty m:val="p"/>
                      </m:rPr>
                      <a:rPr lang="en-US" sz="3800" i="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m:t>
                    </m:r>
                    <m:r>
                      <a:rPr lang="en-US" sz="3800" i="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ABCD</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có đáy </a:t>
                </a:r>
                <a14:m>
                  <m:oMath xmlns:m="http://schemas.openxmlformats.org/officeDocument/2006/math">
                    <m:r>
                      <m:rPr>
                        <m:sty m:val="p"/>
                      </m:rPr>
                      <a:rPr lang="en-US" sz="3800" i="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ABCD</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 hình bình hành. Gọi </a:t>
                </a:r>
                <a14:m>
                  <m:oMath xmlns:m="http://schemas.openxmlformats.org/officeDocument/2006/math">
                    <m:r>
                      <m:rPr>
                        <m:sty m:val="p"/>
                      </m:rPr>
                      <a:rPr lang="en-US" sz="3800" i="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d</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 giao tuyến của hai mặt phẳng </a:t>
                </a:r>
                <a14:m>
                  <m:oMath xmlns:m="http://schemas.openxmlformats.org/officeDocument/2006/math">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i="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SAD</m:t>
                        </m:r>
                      </m:e>
                    </m:d>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i="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SBC</m:t>
                        </m:r>
                      </m:e>
                    </m:d>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Xác định d và tìm vị trí tương đối của d với BD?</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7200" y="1544241"/>
                <a:ext cx="17449800" cy="1846659"/>
              </a:xfrm>
              <a:prstGeom prst="rect">
                <a:avLst/>
              </a:prstGeom>
              <a:blipFill>
                <a:blip r:embed="rId13"/>
                <a:stretch>
                  <a:fillRect l="-1153" r="-1118" b="-6601"/>
                </a:stretch>
              </a:blipFill>
            </p:spPr>
            <p:txBody>
              <a:bodyPr/>
              <a:lstStyle/>
              <a:p>
                <a:r>
                  <a:rPr lang="en-US">
                    <a:noFill/>
                  </a:rPr>
                  <a:t> </a:t>
                </a:r>
              </a:p>
            </p:txBody>
          </p:sp>
        </mc:Fallback>
      </mc:AlternateContent>
      <p:grpSp>
        <p:nvGrpSpPr>
          <p:cNvPr id="13" name="Group 12"/>
          <p:cNvGrpSpPr/>
          <p:nvPr/>
        </p:nvGrpSpPr>
        <p:grpSpPr>
          <a:xfrm>
            <a:off x="457200" y="258322"/>
            <a:ext cx="3505200" cy="2980178"/>
            <a:chOff x="5681134" y="288505"/>
            <a:chExt cx="6036734" cy="2980178"/>
          </a:xfrm>
        </p:grpSpPr>
        <p:grpSp>
          <p:nvGrpSpPr>
            <p:cNvPr id="14" name="Group 2"/>
            <p:cNvGrpSpPr/>
            <p:nvPr/>
          </p:nvGrpSpPr>
          <p:grpSpPr>
            <a:xfrm>
              <a:off x="5681134" y="288505"/>
              <a:ext cx="6036734" cy="2980178"/>
              <a:chOff x="-97964" y="-28575"/>
              <a:chExt cx="2253174" cy="841375"/>
            </a:xfrm>
          </p:grpSpPr>
          <p:sp>
            <p:nvSpPr>
              <p:cNvPr id="16" name="Freeform 3"/>
              <p:cNvSpPr/>
              <p:nvPr/>
            </p:nvSpPr>
            <p:spPr>
              <a:xfrm>
                <a:off x="-97964" y="0"/>
                <a:ext cx="2253174"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17"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Rectangle 14"/>
            <p:cNvSpPr/>
            <p:nvPr/>
          </p:nvSpPr>
          <p:spPr>
            <a:xfrm>
              <a:off x="6077034" y="406361"/>
              <a:ext cx="5364645" cy="106182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lang="nl-NL" sz="4200" b="1">
                  <a:solidFill>
                    <a:prstClr val="white"/>
                  </a:solidFill>
                  <a:latin typeface="Arial" panose="020B0604020202020204" pitchFamily="34" charset="0"/>
                  <a:ea typeface="Times New Roman" panose="02020603050405020304" pitchFamily="18" charset="0"/>
                  <a:cs typeface="Arial" panose="020B0604020202020204" pitchFamily="34" charset="0"/>
                </a:rPr>
                <a:t>Bài tập nhỏ</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2" name="Oval Callout 21"/>
          <p:cNvSpPr/>
          <p:nvPr/>
        </p:nvSpPr>
        <p:spPr>
          <a:xfrm>
            <a:off x="8383523" y="3584778"/>
            <a:ext cx="1597154" cy="8497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Effect>
                      <a14:saturation sat="200000"/>
                    </a14:imgEffect>
                  </a14:imgLayer>
                </a14:imgProps>
              </a:ext>
            </a:extLst>
          </a:blip>
          <a:stretch>
            <a:fillRect/>
          </a:stretch>
        </p:blipFill>
        <p:spPr>
          <a:xfrm>
            <a:off x="871174" y="5189136"/>
            <a:ext cx="4996226" cy="4996226"/>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7162800" y="4893588"/>
                <a:ext cx="10210800" cy="5355312"/>
              </a:xfrm>
              <a:prstGeom prst="rect">
                <a:avLst/>
              </a:prstGeom>
            </p:spPr>
            <p:txBody>
              <a:bodyPr wrap="square">
                <a:spAutoFit/>
              </a:bodyPr>
              <a:lstStyle/>
              <a:p>
                <a:pPr algn="just">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Ta có hai mặt phẳng </a:t>
                </a:r>
                <a14:m>
                  <m:oMath xmlns:m="http://schemas.openxmlformats.org/officeDocument/2006/math">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𝑆𝐴𝐷</m:t>
                        </m:r>
                      </m:e>
                    </m:d>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𝑆𝐵𝐶</m:t>
                        </m:r>
                      </m:e>
                    </m:d>
                  </m:oMath>
                </a14:m>
                <a:r>
                  <a:rPr lang="en-US" sz="38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 </a:t>
                </a:r>
              </a:p>
              <a:p>
                <a:pPr algn="ctr">
                  <a:lnSpc>
                    <a:spcPct val="150000"/>
                  </a:lnSpc>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 </a:t>
                </a:r>
                <a14:m>
                  <m:oMath xmlns:m="http://schemas.openxmlformats.org/officeDocument/2006/math">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𝑆</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chung; </a:t>
                </a:r>
                <a14:m>
                  <m:oMath xmlns:m="http://schemas.openxmlformats.org/officeDocument/2006/math">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𝐴𝐷</m:t>
                    </m:r>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𝐵𝐶</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Vậy giao tuyến d là đường thẳng qua </a:t>
                </a:r>
                <a14:m>
                  <m:oMath xmlns:m="http://schemas.openxmlformats.org/officeDocument/2006/math">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𝑆</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song song với </a:t>
                </a:r>
                <a14:m>
                  <m:oMath xmlns:m="http://schemas.openxmlformats.org/officeDocument/2006/math">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𝐴𝐷</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𝐵𝐶</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en-US" sz="3800" i="1"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𝐴</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𝐷</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𝐵𝐶</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𝐴𝐵𝐶𝐷</m:t>
                        </m:r>
                      </m:e>
                    </m:d>
                    <m:r>
                      <a:rPr lang="en-US" sz="3800" b="0" i="1"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𝑑</m:t>
                    </m:r>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𝐴𝐵𝐶𝐷</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Mà </a:t>
                </a:r>
                <a14:m>
                  <m:oMath xmlns:m="http://schemas.openxmlformats.org/officeDocument/2006/math">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𝐵𝐷</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𝐴𝐵𝐶𝐷</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𝑑</m:t>
                    </m:r>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𝐵𝐷</m:t>
                    </m:r>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162800" y="4893588"/>
                <a:ext cx="10210800" cy="5355312"/>
              </a:xfrm>
              <a:prstGeom prst="rect">
                <a:avLst/>
              </a:prstGeom>
              <a:blipFill>
                <a:blip r:embed="rId16"/>
                <a:stretch>
                  <a:fillRect l="-1970" r="-1970" b="-1595"/>
                </a:stretch>
              </a:blipFill>
            </p:spPr>
            <p:txBody>
              <a:bodyPr/>
              <a:lstStyle/>
              <a:p>
                <a:r>
                  <a:rPr lang="en-US">
                    <a:noFill/>
                  </a:rPr>
                  <a:t> </a:t>
                </a:r>
              </a:p>
            </p:txBody>
          </p:sp>
        </mc:Fallback>
      </mc:AlternateContent>
      <p:pic>
        <p:nvPicPr>
          <p:cNvPr id="6" name="Picture 5"/>
          <p:cNvPicPr>
            <a:picLocks noChangeAspect="1"/>
          </p:cNvPicPr>
          <p:nvPr/>
        </p:nvPicPr>
        <p:blipFill>
          <a:blip r:embed="rId17"/>
          <a:stretch>
            <a:fillRect/>
          </a:stretch>
        </p:blipFill>
        <p:spPr>
          <a:xfrm flipH="1">
            <a:off x="24063" y="3900984"/>
            <a:ext cx="630115" cy="1426634"/>
          </a:xfrm>
          <a:prstGeom prst="rect">
            <a:avLst/>
          </a:prstGeom>
        </p:spPr>
      </p:pic>
    </p:spTree>
    <p:extLst>
      <p:ext uri="{BB962C8B-B14F-4D97-AF65-F5344CB8AC3E}">
        <p14:creationId xmlns:p14="http://schemas.microsoft.com/office/powerpoint/2010/main" val="77424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500"/>
                                        <p:tgtEl>
                                          <p:spTgt spid="5">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fade">
                                      <p:cBhvr>
                                        <p:cTn id="29" dur="500"/>
                                        <p:tgtEl>
                                          <p:spTgt spid="5">
                                            <p:txEl>
                                              <p:pRg st="1" end="1"/>
                                            </p:txEl>
                                          </p:spTgt>
                                        </p:tgtEl>
                                      </p:cBhvr>
                                    </p:animEffect>
                                  </p:childTnLst>
                                </p:cTn>
                              </p:par>
                            </p:childTnLst>
                          </p:cTn>
                        </p:par>
                        <p:par>
                          <p:cTn id="30" fill="hold">
                            <p:stCondLst>
                              <p:cond delay="500"/>
                            </p:stCondLst>
                            <p:childTnLst>
                              <p:par>
                                <p:cTn id="31" presetID="14" presetClass="entr" presetSubtype="10" fill="hold" nodeType="after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3" dur="500"/>
                                        <p:tgtEl>
                                          <p:spTgt spid="5">
                                            <p:txEl>
                                              <p:pRg st="2" end="2"/>
                                            </p:txEl>
                                          </p:spTgt>
                                        </p:tgtEl>
                                      </p:cBhvr>
                                    </p:animEffect>
                                  </p:childTnLst>
                                </p:cTn>
                              </p:par>
                            </p:childTnLst>
                          </p:cTn>
                        </p:par>
                        <p:par>
                          <p:cTn id="34" fill="hold">
                            <p:stCondLst>
                              <p:cond delay="1000"/>
                            </p:stCondLst>
                            <p:childTnLst>
                              <p:par>
                                <p:cTn id="35" presetID="22" presetClass="entr" presetSubtype="4" fill="hold" nodeType="after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wipe(down)">
                                      <p:cBhvr>
                                        <p:cTn id="37" dur="500"/>
                                        <p:tgtEl>
                                          <p:spTgt spid="5">
                                            <p:txEl>
                                              <p:pRg st="3" end="3"/>
                                            </p:txEl>
                                          </p:spTgt>
                                        </p:tgtEl>
                                      </p:cBhvr>
                                    </p:animEffect>
                                  </p:childTnLst>
                                </p:cTn>
                              </p:par>
                            </p:childTnLst>
                          </p:cTn>
                        </p:par>
                        <p:par>
                          <p:cTn id="38" fill="hold">
                            <p:stCondLst>
                              <p:cond delay="1500"/>
                            </p:stCondLst>
                            <p:childTnLst>
                              <p:par>
                                <p:cTn id="39" presetID="16" presetClass="entr" presetSubtype="21" fill="hold" nodeType="after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barn(inVertical)">
                                      <p:cBhvr>
                                        <p:cTn id="4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34" name="Group 33"/>
          <p:cNvGrpSpPr/>
          <p:nvPr/>
        </p:nvGrpSpPr>
        <p:grpSpPr>
          <a:xfrm>
            <a:off x="481263" y="419100"/>
            <a:ext cx="10972800" cy="1203330"/>
            <a:chOff x="3663045" y="869613"/>
            <a:chExt cx="10972800"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63045" y="869613"/>
              <a:ext cx="5553212" cy="1203330"/>
            </a:xfrm>
            <a:prstGeom prst="rect">
              <a:avLst/>
            </a:prstGeom>
          </p:spPr>
        </p:pic>
        <p:sp>
          <p:nvSpPr>
            <p:cNvPr id="36" name="Rectangle 35"/>
            <p:cNvSpPr/>
            <p:nvPr/>
          </p:nvSpPr>
          <p:spPr>
            <a:xfrm>
              <a:off x="5081851" y="874189"/>
              <a:ext cx="9553994" cy="113107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 tập 4</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7" name="Rectangle 36"/>
          <p:cNvSpPr/>
          <p:nvPr/>
        </p:nvSpPr>
        <p:spPr>
          <a:xfrm>
            <a:off x="633663" y="1788824"/>
            <a:ext cx="18288000" cy="916276"/>
          </a:xfrm>
          <a:prstGeom prst="rect">
            <a:avLst/>
          </a:prstGeom>
        </p:spPr>
        <p:txBody>
          <a:bodyPr wrap="square">
            <a:spAutoFit/>
          </a:bodyPr>
          <a:lstStyle/>
          <a:p>
            <a:pPr lvl="0">
              <a:lnSpc>
                <a:spcPct val="150000"/>
              </a:lnSpc>
              <a:defRPr/>
            </a:pPr>
            <a:r>
              <a:rPr lang="vi-VN" sz="4000">
                <a:solidFill>
                  <a:prstClr val="black"/>
                </a:solidFill>
                <a:ea typeface="Times New Roman" panose="02020603050405020304" pitchFamily="18" charset="0"/>
              </a:rPr>
              <a:t>Trong Ví dụ 4, hãy xác định giao tuyến của hai mặt phẳng (SAD) và (SBC)</a:t>
            </a:r>
            <a:r>
              <a:rPr lang="en-US" sz="4000">
                <a:solidFill>
                  <a:prstClr val="black"/>
                </a:solidFill>
                <a:ea typeface="Times New Roman" panose="02020603050405020304" pitchFamily="18" charset="0"/>
              </a:rPr>
              <a:t>.</a:t>
            </a:r>
            <a:endParaRPr lang="vi-VN" sz="4000">
              <a:solidFill>
                <a:prstClr val="black"/>
              </a:solidFill>
              <a:ea typeface="Times New Roman" panose="02020603050405020304" pitchFamily="18" charset="0"/>
            </a:endParaRPr>
          </a:p>
        </p:txBody>
      </p:sp>
      <p:pic>
        <p:nvPicPr>
          <p:cNvPr id="14" name="Picture 13"/>
          <p:cNvPicPr>
            <a:picLocks noChangeAspect="1"/>
          </p:cNvPicPr>
          <p:nvPr/>
        </p:nvPicPr>
        <p:blipFill>
          <a:blip r:embed="rId5"/>
          <a:stretch>
            <a:fillRect/>
          </a:stretch>
        </p:blipFill>
        <p:spPr>
          <a:xfrm rot="21431603">
            <a:off x="16823748" y="8661054"/>
            <a:ext cx="2362200" cy="2498294"/>
          </a:xfrm>
          <a:prstGeom prst="rect">
            <a:avLst/>
          </a:prstGeom>
        </p:spPr>
      </p:pic>
      <p:pic>
        <p:nvPicPr>
          <p:cNvPr id="22" name="Picture 2"/>
          <p:cNvPicPr>
            <a:picLocks noChangeAspect="1"/>
          </p:cNvPicPr>
          <p:nvPr/>
        </p:nvPicPr>
        <p:blipFill>
          <a:blip r:embed="rId6"/>
          <a:srcRect/>
          <a:stretch>
            <a:fillRect/>
          </a:stretch>
        </p:blipFill>
        <p:spPr>
          <a:xfrm rot="16726530">
            <a:off x="16407009" y="-29664"/>
            <a:ext cx="1650121" cy="1771933"/>
          </a:xfrm>
          <a:prstGeom prst="rect">
            <a:avLst/>
          </a:prstGeom>
        </p:spPr>
      </p:pic>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762000" y="4675328"/>
            <a:ext cx="5663979" cy="5150271"/>
          </a:xfrm>
          <a:prstGeom prst="rect">
            <a:avLst/>
          </a:prstGeom>
        </p:spPr>
      </p:pic>
      <p:sp>
        <p:nvSpPr>
          <p:cNvPr id="11" name="Oval Callout 10"/>
          <p:cNvSpPr/>
          <p:nvPr/>
        </p:nvSpPr>
        <p:spPr>
          <a:xfrm>
            <a:off x="8305800" y="3086100"/>
            <a:ext cx="1752600" cy="871887"/>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7239000" y="4285397"/>
            <a:ext cx="10282170" cy="5734903"/>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Hai mặt phẳng (SAD) và (SBC) có điểm chung S và chứa hai đường thẳng song song là AD và BC. </a:t>
            </a:r>
          </a:p>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Do đó, giao tuyến của hai mặt phẳng (SAD) và (SBC) là đường thẳng n đi qua S và song song với AD, BC.</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868558276"/>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084001">
            <a:off x="16400300" y="413715"/>
            <a:ext cx="1990256" cy="1624773"/>
          </a:xfrm>
          <a:prstGeom prst="rect">
            <a:avLst/>
          </a:prstGeom>
        </p:spPr>
      </p:pic>
      <p:grpSp>
        <p:nvGrpSpPr>
          <p:cNvPr id="10" name="Group 9"/>
          <p:cNvGrpSpPr/>
          <p:nvPr/>
        </p:nvGrpSpPr>
        <p:grpSpPr>
          <a:xfrm>
            <a:off x="4151677" y="844305"/>
            <a:ext cx="10272000" cy="3873989"/>
            <a:chOff x="4129800" y="287531"/>
            <a:chExt cx="10272000" cy="3873989"/>
          </a:xfrm>
        </p:grpSpPr>
        <p:grpSp>
          <p:nvGrpSpPr>
            <p:cNvPr id="11" name="Group 2"/>
            <p:cNvGrpSpPr/>
            <p:nvPr/>
          </p:nvGrpSpPr>
          <p:grpSpPr>
            <a:xfrm>
              <a:off x="5289364" y="287531"/>
              <a:ext cx="7772401" cy="3873989"/>
              <a:chOff x="-160593" y="-28575"/>
              <a:chExt cx="2932533" cy="841375"/>
            </a:xfrm>
          </p:grpSpPr>
          <p:sp>
            <p:nvSpPr>
              <p:cNvPr id="13" name="Freeform 3"/>
              <p:cNvSpPr/>
              <p:nvPr/>
            </p:nvSpPr>
            <p:spPr>
              <a:xfrm>
                <a:off x="-160593" y="29859"/>
                <a:ext cx="2932533"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1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2"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5800" b="1" kern="0" dirty="0">
                  <a:solidFill>
                    <a:srgbClr val="FFFF00"/>
                  </a:solidFill>
                  <a:latin typeface="Arial" panose="020B0604020202020204" pitchFamily="34" charset="0"/>
                </a:rPr>
                <a:t>NỘI DUNG BÀI HỌC</a:t>
              </a:r>
              <a:endParaRPr lang="vi-VN" sz="5800" b="1" kern="0" dirty="0">
                <a:solidFill>
                  <a:srgbClr val="FFFF00"/>
                </a:solidFill>
                <a:latin typeface="Arial" panose="020B0604020202020204" pitchFamily="34" charset="0"/>
              </a:endParaRPr>
            </a:p>
          </p:txBody>
        </p:sp>
      </p:grpSp>
      <p:grpSp>
        <p:nvGrpSpPr>
          <p:cNvPr id="16" name="Group 15"/>
          <p:cNvGrpSpPr/>
          <p:nvPr/>
        </p:nvGrpSpPr>
        <p:grpSpPr>
          <a:xfrm>
            <a:off x="3019534" y="3357356"/>
            <a:ext cx="1236936" cy="1155973"/>
            <a:chOff x="2315060" y="3149849"/>
            <a:chExt cx="1236936" cy="1155973"/>
          </a:xfrm>
        </p:grpSpPr>
        <p:pic>
          <p:nvPicPr>
            <p:cNvPr id="2" name="Picture 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15"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a:t>
              </a:r>
            </a:p>
          </p:txBody>
        </p:sp>
      </p:grpSp>
      <p:sp>
        <p:nvSpPr>
          <p:cNvPr id="17" name="Rectangle 16"/>
          <p:cNvSpPr/>
          <p:nvPr/>
        </p:nvSpPr>
        <p:spPr>
          <a:xfrm>
            <a:off x="4521503" y="3314700"/>
            <a:ext cx="10364250" cy="1131079"/>
          </a:xfrm>
          <a:prstGeom prst="rect">
            <a:avLst/>
          </a:prstGeom>
        </p:spPr>
        <p:txBody>
          <a:bodyPr wrap="square">
            <a:spAutoFit/>
          </a:bodyPr>
          <a:lstStyle/>
          <a:p>
            <a:pPr lvl="0" algn="just">
              <a:lnSpc>
                <a:spcPct val="150000"/>
              </a:lnSpc>
              <a:tabLst>
                <a:tab pos="360045" algn="l"/>
                <a:tab pos="720090" algn="l"/>
              </a:tabLst>
            </a:pPr>
            <a:r>
              <a:rPr lang="vi-VN" sz="4500" b="1">
                <a:ea typeface="Calibri" panose="020F0502020204030204" pitchFamily="34" charset="0"/>
                <a:cs typeface="Arial" panose="020B0604020202020204" pitchFamily="34" charset="0"/>
              </a:rPr>
              <a:t>Vị trí tương đối của hai đường thẳng</a:t>
            </a:r>
            <a:endParaRPr kumimoji="0" lang="vi-VN" sz="45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9" name="Group 18"/>
          <p:cNvGrpSpPr/>
          <p:nvPr/>
        </p:nvGrpSpPr>
        <p:grpSpPr>
          <a:xfrm>
            <a:off x="3019534" y="5305499"/>
            <a:ext cx="1236936" cy="1155973"/>
            <a:chOff x="2315060" y="3149849"/>
            <a:chExt cx="1236936" cy="1155973"/>
          </a:xfrm>
        </p:grpSpPr>
        <p:pic>
          <p:nvPicPr>
            <p:cNvPr id="20" name="Picture 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1"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a:t>
              </a:r>
            </a:p>
          </p:txBody>
        </p:sp>
      </p:grpSp>
      <p:sp>
        <p:nvSpPr>
          <p:cNvPr id="22" name="Rectangle 21"/>
          <p:cNvSpPr/>
          <p:nvPr/>
        </p:nvSpPr>
        <p:spPr>
          <a:xfrm>
            <a:off x="4495800" y="5258140"/>
            <a:ext cx="11652950" cy="1131079"/>
          </a:xfrm>
          <a:prstGeom prst="rect">
            <a:avLst/>
          </a:prstGeom>
        </p:spPr>
        <p:txBody>
          <a:bodyPr wrap="square">
            <a:spAutoFit/>
          </a:bodyPr>
          <a:lstStyle/>
          <a:p>
            <a:pPr lvl="0" algn="just">
              <a:lnSpc>
                <a:spcPct val="150000"/>
              </a:lnSpc>
              <a:tabLst>
                <a:tab pos="360045" algn="l"/>
                <a:tab pos="720090" algn="l"/>
              </a:tabLst>
            </a:pPr>
            <a:r>
              <a:rPr lang="vi-VN" sz="4500" b="1">
                <a:ea typeface="Calibri" panose="020F0502020204030204" pitchFamily="34" charset="0"/>
                <a:cs typeface="Arial" panose="020B0604020202020204" pitchFamily="34" charset="0"/>
              </a:rPr>
              <a:t>Tính chất của hai đường thẳng song song</a:t>
            </a:r>
            <a:endParaRPr kumimoji="0" lang="vi-VN" sz="45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8" name="Picture 27"/>
          <p:cNvPicPr>
            <a:picLocks noChangeAspect="1"/>
          </p:cNvPicPr>
          <p:nvPr/>
        </p:nvPicPr>
        <p:blipFill>
          <a:blip r:embed="rId6"/>
          <a:stretch>
            <a:fillRect/>
          </a:stretch>
        </p:blipFill>
        <p:spPr>
          <a:xfrm>
            <a:off x="15849600" y="8039100"/>
            <a:ext cx="1968850" cy="2032070"/>
          </a:xfrm>
          <a:prstGeom prst="rect">
            <a:avLst/>
          </a:prstGeom>
        </p:spPr>
      </p:pic>
      <p:pic>
        <p:nvPicPr>
          <p:cNvPr id="30"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2400" y="8972088"/>
            <a:ext cx="2209800" cy="1124412"/>
          </a:xfrm>
          <a:prstGeom prst="rect">
            <a:avLst/>
          </a:prstGeom>
        </p:spPr>
      </p:pic>
      <p:grpSp>
        <p:nvGrpSpPr>
          <p:cNvPr id="23" name="Group 22"/>
          <p:cNvGrpSpPr/>
          <p:nvPr/>
        </p:nvGrpSpPr>
        <p:grpSpPr>
          <a:xfrm>
            <a:off x="3013338" y="7320058"/>
            <a:ext cx="1236936" cy="1155973"/>
            <a:chOff x="2315060" y="3149849"/>
            <a:chExt cx="1236936" cy="1155973"/>
          </a:xfrm>
        </p:grpSpPr>
        <p:pic>
          <p:nvPicPr>
            <p:cNvPr id="24" name="Picture 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5"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3</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26" name="Rectangle 25"/>
          <p:cNvSpPr/>
          <p:nvPr/>
        </p:nvSpPr>
        <p:spPr>
          <a:xfrm>
            <a:off x="4489604" y="7272699"/>
            <a:ext cx="11652950" cy="1002710"/>
          </a:xfrm>
          <a:prstGeom prst="rect">
            <a:avLst/>
          </a:prstGeom>
        </p:spPr>
        <p:txBody>
          <a:bodyPr wrap="square">
            <a:spAutoFit/>
          </a:bodyPr>
          <a:lstStyle/>
          <a:p>
            <a:pPr lvl="0" algn="just">
              <a:lnSpc>
                <a:spcPct val="150000"/>
              </a:lnSpc>
              <a:tabLst>
                <a:tab pos="360045" algn="l"/>
                <a:tab pos="720090" algn="l"/>
              </a:tabLst>
            </a:pPr>
            <a:r>
              <a:rPr lang="vi-VN" sz="4500" b="1">
                <a:ea typeface="Calibri" panose="020F0502020204030204" pitchFamily="34" charset="0"/>
                <a:cs typeface="Arial" panose="020B0604020202020204" pitchFamily="34" charset="0"/>
              </a:rPr>
              <a:t>Nhắc lại kiến thức, làm bài tập</a:t>
            </a:r>
            <a:endParaRPr kumimoji="0" lang="vi-VN" sz="45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1581533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par>
                                <p:cTn id="26" presetID="14" presetClass="entr" presetSubtype="1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6" name="Group 15"/>
          <p:cNvGrpSpPr/>
          <p:nvPr/>
        </p:nvGrpSpPr>
        <p:grpSpPr>
          <a:xfrm>
            <a:off x="-685800" y="867922"/>
            <a:ext cx="5758778" cy="2980178"/>
            <a:chOff x="2895600" y="323135"/>
            <a:chExt cx="13149591" cy="2980178"/>
          </a:xfrm>
        </p:grpSpPr>
        <p:grpSp>
          <p:nvGrpSpPr>
            <p:cNvPr id="17" name="Group 2"/>
            <p:cNvGrpSpPr/>
            <p:nvPr/>
          </p:nvGrpSpPr>
          <p:grpSpPr>
            <a:xfrm>
              <a:off x="2895600" y="323135"/>
              <a:ext cx="13149591" cy="2980178"/>
              <a:chOff x="0" y="-28575"/>
              <a:chExt cx="2716931" cy="841375"/>
            </a:xfrm>
          </p:grpSpPr>
          <p:sp>
            <p:nvSpPr>
              <p:cNvPr id="19" name="Freeform 3"/>
              <p:cNvSpPr/>
              <p:nvPr/>
            </p:nvSpPr>
            <p:spPr>
              <a:xfrm>
                <a:off x="775612" y="0"/>
                <a:ext cx="19413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ectangle 17"/>
            <p:cNvSpPr/>
            <p:nvPr/>
          </p:nvSpPr>
          <p:spPr>
            <a:xfrm>
              <a:off x="7535178" y="395603"/>
              <a:ext cx="7522641" cy="113107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Vận dụng 2</a:t>
              </a:r>
              <a:endParaRPr kumimoji="0" lang="nl-NL"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2" name="Picture 31"/>
          <p:cNvPicPr>
            <a:picLocks noChangeAspect="1"/>
          </p:cNvPicPr>
          <p:nvPr/>
        </p:nvPicPr>
        <p:blipFill>
          <a:blip r:embed="rId3"/>
          <a:stretch>
            <a:fillRect/>
          </a:stretch>
        </p:blipFill>
        <p:spPr>
          <a:xfrm>
            <a:off x="16002000" y="996344"/>
            <a:ext cx="1282847" cy="896748"/>
          </a:xfrm>
          <a:prstGeom prst="rect">
            <a:avLst/>
          </a:prstGeom>
        </p:spPr>
      </p:pic>
      <p:sp>
        <p:nvSpPr>
          <p:cNvPr id="4" name="Rectangle 3"/>
          <p:cNvSpPr/>
          <p:nvPr/>
        </p:nvSpPr>
        <p:spPr>
          <a:xfrm>
            <a:off x="910944" y="2594925"/>
            <a:ext cx="16448040" cy="2947410"/>
          </a:xfrm>
          <a:prstGeom prst="rect">
            <a:avLst/>
          </a:prstGeom>
        </p:spPr>
        <p:txBody>
          <a:bodyPr wrap="square">
            <a:spAutoFit/>
          </a:bodyPr>
          <a:lstStyle/>
          <a:p>
            <a:pPr lvl="0" algn="just">
              <a:lnSpc>
                <a:spcPct val="150000"/>
              </a:lnSpc>
              <a:spcBef>
                <a:spcPts val="600"/>
              </a:spcBef>
            </a:pPr>
            <a:r>
              <a:rPr lang="vi-VN" sz="4300">
                <a:solidFill>
                  <a:prstClr val="black"/>
                </a:solidFill>
                <a:cs typeface="Arial" panose="020B0604020202020204" pitchFamily="34" charset="0"/>
              </a:rPr>
              <a:t>Một bề kính chứa nước có đáy là hình chữ nhật được đặt nghiêng như Hình 4.26. Giải thích tại sao đường mép nước AB song song với cạnh CD của bề nước</a:t>
            </a:r>
            <a:r>
              <a:rPr lang="en-US" sz="4300">
                <a:solidFill>
                  <a:prstClr val="black"/>
                </a:solidFill>
                <a:cs typeface="Arial" panose="020B0604020202020204" pitchFamily="34" charset="0"/>
              </a:rPr>
              <a:t>.</a:t>
            </a:r>
            <a:endParaRPr lang="vi-VN" sz="4300">
              <a:solidFill>
                <a:prstClr val="black"/>
              </a:solidFill>
              <a:cs typeface="Arial" panose="020B0604020202020204" pitchFamily="34"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bright="20000" contrast="-40000"/>
                    </a14:imgEffect>
                  </a14:imgLayer>
                </a14:imgProps>
              </a:ext>
            </a:extLst>
          </a:blip>
          <a:stretch>
            <a:fillRect/>
          </a:stretch>
        </p:blipFill>
        <p:spPr>
          <a:xfrm>
            <a:off x="12496800" y="5143500"/>
            <a:ext cx="4724399" cy="4553639"/>
          </a:xfrm>
          <a:prstGeom prst="rect">
            <a:avLst/>
          </a:prstGeom>
        </p:spPr>
      </p:pic>
      <p:pic>
        <p:nvPicPr>
          <p:cNvPr id="7" name="Picture 6"/>
          <p:cNvPicPr>
            <a:picLocks noChangeAspect="1"/>
          </p:cNvPicPr>
          <p:nvPr/>
        </p:nvPicPr>
        <p:blipFill>
          <a:blip r:embed="rId6"/>
          <a:stretch>
            <a:fillRect/>
          </a:stretch>
        </p:blipFill>
        <p:spPr>
          <a:xfrm>
            <a:off x="5072978" y="7505700"/>
            <a:ext cx="2011854" cy="2152075"/>
          </a:xfrm>
          <a:prstGeom prst="rect">
            <a:avLst/>
          </a:prstGeom>
        </p:spPr>
      </p:pic>
    </p:spTree>
    <p:extLst>
      <p:ext uri="{BB962C8B-B14F-4D97-AF65-F5344CB8AC3E}">
        <p14:creationId xmlns:p14="http://schemas.microsoft.com/office/powerpoint/2010/main" val="359144013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3" name="Group 22"/>
          <p:cNvGrpSpPr/>
          <p:nvPr/>
        </p:nvGrpSpPr>
        <p:grpSpPr>
          <a:xfrm>
            <a:off x="8256802" y="444358"/>
            <a:ext cx="1705345" cy="832319"/>
            <a:chOff x="1339516" y="4850228"/>
            <a:chExt cx="1705345" cy="684497"/>
          </a:xfrm>
        </p:grpSpPr>
        <p:sp>
          <p:nvSpPr>
            <p:cNvPr id="26" name="Oval Callout 25"/>
            <p:cNvSpPr/>
            <p:nvPr/>
          </p:nvSpPr>
          <p:spPr>
            <a:xfrm>
              <a:off x="1339516" y="4850228"/>
              <a:ext cx="1524000" cy="68449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6"/>
            <p:cNvSpPr txBox="1"/>
            <p:nvPr/>
          </p:nvSpPr>
          <p:spPr>
            <a:xfrm>
              <a:off x="1520861" y="4883555"/>
              <a:ext cx="1524000" cy="5568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bright="20000" contrast="-40000"/>
                    </a14:imgEffect>
                  </a14:imgLayer>
                </a14:imgProps>
              </a:ext>
            </a:extLst>
          </a:blip>
          <a:stretch>
            <a:fillRect/>
          </a:stretch>
        </p:blipFill>
        <p:spPr>
          <a:xfrm>
            <a:off x="685800" y="2038677"/>
            <a:ext cx="4724399" cy="4553639"/>
          </a:xfrm>
          <a:prstGeom prst="rect">
            <a:avLst/>
          </a:prstGeom>
        </p:spPr>
      </p:pic>
      <p:sp>
        <p:nvSpPr>
          <p:cNvPr id="6" name="Rectangle 5"/>
          <p:cNvSpPr/>
          <p:nvPr/>
        </p:nvSpPr>
        <p:spPr>
          <a:xfrm>
            <a:off x="5950750" y="1733877"/>
            <a:ext cx="11582400" cy="535531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Giả sử mặt phẳng (ABFE) mà mặt nước, mặt phẳng (EFCD) là mặt đáy của bể kính và (ABCD) là một mặt bên của bể kính.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Ba mặt phẳng (ABFE), (EFCD) và (ABCD) là ba mặt phẳng đôi một cắt nhau theo các giao tuyến EF, AB và CD. </a:t>
            </a:r>
          </a:p>
        </p:txBody>
      </p:sp>
      <p:sp>
        <p:nvSpPr>
          <p:cNvPr id="2" name="Rectangle 1"/>
          <p:cNvSpPr/>
          <p:nvPr/>
        </p:nvSpPr>
        <p:spPr>
          <a:xfrm>
            <a:off x="685800" y="7220277"/>
            <a:ext cx="16847350" cy="2723823"/>
          </a:xfrm>
          <a:prstGeom prst="rect">
            <a:avLst/>
          </a:prstGeom>
        </p:spPr>
        <p:txBody>
          <a:bodyPr wrap="square">
            <a:spAutoFit/>
          </a:bodyPr>
          <a:lstStyle/>
          <a:p>
            <a:pPr lvl="0" algn="just">
              <a:lnSpc>
                <a:spcPct val="150000"/>
              </a:lnSpc>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Vì DC // EF (do đáy của bể là hình chữ nhật) nên ba đường thẳng EF, AB và CD đôi một song song. </a:t>
            </a:r>
          </a:p>
          <a:p>
            <a:pPr lvl="0" algn="just">
              <a:lnSpc>
                <a:spcPct val="150000"/>
              </a:lnSpc>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Vậy đường mép nước AB song song với cạnh CD của bể nước.</a:t>
            </a:r>
          </a:p>
        </p:txBody>
      </p:sp>
      <p:pic>
        <p:nvPicPr>
          <p:cNvPr id="15"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932023">
            <a:off x="16644737" y="-10931"/>
            <a:ext cx="1990256" cy="1624773"/>
          </a:xfrm>
          <a:prstGeom prst="rect">
            <a:avLst/>
          </a:prstGeom>
        </p:spPr>
      </p:pic>
      <p:pic>
        <p:nvPicPr>
          <p:cNvPr id="3" name="Picture 2"/>
          <p:cNvPicPr>
            <a:picLocks noChangeAspect="1"/>
          </p:cNvPicPr>
          <p:nvPr/>
        </p:nvPicPr>
        <p:blipFill>
          <a:blip r:embed="rId7"/>
          <a:stretch>
            <a:fillRect/>
          </a:stretch>
        </p:blipFill>
        <p:spPr>
          <a:xfrm rot="11003760">
            <a:off x="97672" y="-400818"/>
            <a:ext cx="2158171" cy="2109399"/>
          </a:xfrm>
          <a:prstGeom prst="rect">
            <a:avLst/>
          </a:prstGeom>
        </p:spPr>
      </p:pic>
    </p:spTree>
    <p:extLst>
      <p:ext uri="{BB962C8B-B14F-4D97-AF65-F5344CB8AC3E}">
        <p14:creationId xmlns:p14="http://schemas.microsoft.com/office/powerpoint/2010/main" val="202913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0" dur="500"/>
                                        <p:tgtEl>
                                          <p:spTgt spid="6">
                                            <p:txEl>
                                              <p:pRg st="1" end="1"/>
                                            </p:txEl>
                                          </p:spTgt>
                                        </p:tgtEl>
                                      </p:cBhvr>
                                    </p:animEffect>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 calcmode="lin" valueType="num">
                                      <p:cBhvr additive="base">
                                        <p:cTn id="2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2" presetClass="entr" presetSubtype="4" fill="hold" nodeType="after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wipe(down)">
                                      <p:cBhvr>
                                        <p:cTn id="2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7" name="Group 16"/>
          <p:cNvGrpSpPr/>
          <p:nvPr/>
        </p:nvGrpSpPr>
        <p:grpSpPr>
          <a:xfrm>
            <a:off x="2895600" y="1714500"/>
            <a:ext cx="12801600" cy="3593464"/>
            <a:chOff x="1989710" y="2789511"/>
            <a:chExt cx="13913885" cy="3593464"/>
          </a:xfrm>
        </p:grpSpPr>
        <p:sp>
          <p:nvSpPr>
            <p:cNvPr id="3" name="Freeform 3"/>
            <p:cNvSpPr/>
            <p:nvPr/>
          </p:nvSpPr>
          <p:spPr>
            <a:xfrm>
              <a:off x="1989710" y="2789511"/>
              <a:ext cx="13913885" cy="359346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16" name="Rectangle 15"/>
            <p:cNvSpPr/>
            <p:nvPr/>
          </p:nvSpPr>
          <p:spPr>
            <a:xfrm>
              <a:off x="2760693" y="3170511"/>
              <a:ext cx="12397515" cy="2691250"/>
            </a:xfrm>
            <a:prstGeom prst="rect">
              <a:avLst/>
            </a:prstGeom>
          </p:spPr>
          <p:txBody>
            <a:bodyPr wrap="square">
              <a:spAutoFit/>
            </a:bodyPr>
            <a:lstStyle/>
            <a:p>
              <a:pPr lvl="0" algn="ctr">
                <a:lnSpc>
                  <a:spcPct val="150000"/>
                </a:lnSpc>
                <a:tabLst>
                  <a:tab pos="360045" algn="l"/>
                  <a:tab pos="720090" algn="l"/>
                </a:tabLst>
                <a:defRPr/>
              </a:pPr>
              <a:r>
                <a:rPr kumimoji="0" lang="en-US" sz="60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3. NHẮC</a:t>
              </a:r>
              <a:r>
                <a:rPr kumimoji="0" lang="en-US" sz="6000" b="1" i="0" u="none" strike="noStrike" kern="1200" cap="none" spc="0" normalizeH="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LẠI </a:t>
              </a:r>
              <a:r>
                <a:rPr lang="vi-VN" sz="6000" b="1">
                  <a:solidFill>
                    <a:prstClr val="white"/>
                  </a:solidFill>
                  <a:ea typeface="Calibri" panose="020F0502020204030204" pitchFamily="34" charset="0"/>
                  <a:cs typeface="Arial" panose="020B0604020202020204" pitchFamily="34" charset="0"/>
                </a:rPr>
                <a:t>KIẾN THỨC, </a:t>
              </a:r>
              <a:endParaRPr lang="en-US" sz="6000" b="1">
                <a:solidFill>
                  <a:prstClr val="white"/>
                </a:solidFill>
                <a:ea typeface="Calibri" panose="020F0502020204030204" pitchFamily="34" charset="0"/>
                <a:cs typeface="Arial" panose="020B0604020202020204" pitchFamily="34" charset="0"/>
              </a:endParaRPr>
            </a:p>
            <a:p>
              <a:pPr lvl="0" algn="ctr">
                <a:lnSpc>
                  <a:spcPct val="150000"/>
                </a:lnSpc>
                <a:tabLst>
                  <a:tab pos="360045" algn="l"/>
                  <a:tab pos="720090" algn="l"/>
                </a:tabLst>
                <a:defRPr/>
              </a:pPr>
              <a:r>
                <a:rPr lang="vi-VN" sz="6000" b="1">
                  <a:solidFill>
                    <a:prstClr val="white"/>
                  </a:solidFill>
                  <a:ea typeface="Calibri" panose="020F0502020204030204" pitchFamily="34" charset="0"/>
                  <a:cs typeface="Arial" panose="020B0604020202020204" pitchFamily="34" charset="0"/>
                </a:rPr>
                <a:t>LÀM BÀI TẬP</a:t>
              </a:r>
              <a:endParaRPr kumimoji="0" lang="vi-VN" sz="60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52484" y="7277100"/>
            <a:ext cx="4304968" cy="7588886"/>
          </a:xfrm>
          <a:prstGeom prst="rect">
            <a:avLst/>
          </a:prstGeom>
        </p:spPr>
      </p:pic>
      <p:sp>
        <p:nvSpPr>
          <p:cNvPr id="12" name="Freeform 7"/>
          <p:cNvSpPr/>
          <p:nvPr/>
        </p:nvSpPr>
        <p:spPr>
          <a:xfrm rot="10530260">
            <a:off x="258450" y="395573"/>
            <a:ext cx="2933530" cy="2274255"/>
          </a:xfrm>
          <a:custGeom>
            <a:avLst/>
            <a:gdLst/>
            <a:ahLst/>
            <a:cxnLst/>
            <a:rect l="l" t="t" r="r" b="b"/>
            <a:pathLst>
              <a:path w="4935292" h="4114800">
                <a:moveTo>
                  <a:pt x="0" y="0"/>
                </a:moveTo>
                <a:lnTo>
                  <a:pt x="4935292" y="0"/>
                </a:lnTo>
                <a:lnTo>
                  <a:pt x="4935292" y="4114800"/>
                </a:lnTo>
                <a:lnTo>
                  <a:pt x="0" y="4114800"/>
                </a:lnTo>
                <a:lnTo>
                  <a:pt x="0" y="0"/>
                </a:lnTo>
                <a:close/>
              </a:path>
            </a:pathLst>
          </a:custGeom>
          <a:blipFill>
            <a:blip r:embed="rId4"/>
            <a:stretch>
              <a:fillRect/>
            </a:stretch>
          </a:blipFill>
        </p:spPr>
        <p:txBody>
          <a:bodyPr/>
          <a:lstStyle/>
          <a:p>
            <a:endParaRPr lang="en-US"/>
          </a:p>
        </p:txBody>
      </p:sp>
      <p:sp>
        <p:nvSpPr>
          <p:cNvPr id="13" name="Freeform 6"/>
          <p:cNvSpPr/>
          <p:nvPr/>
        </p:nvSpPr>
        <p:spPr>
          <a:xfrm>
            <a:off x="14315738" y="6618013"/>
            <a:ext cx="3657600" cy="3505200"/>
          </a:xfrm>
          <a:custGeom>
            <a:avLst/>
            <a:gdLst/>
            <a:ahLst/>
            <a:cxnLst/>
            <a:rect l="l" t="t" r="r" b="b"/>
            <a:pathLst>
              <a:path w="4291838" h="4114800">
                <a:moveTo>
                  <a:pt x="0" y="0"/>
                </a:moveTo>
                <a:lnTo>
                  <a:pt x="4291839" y="0"/>
                </a:lnTo>
                <a:lnTo>
                  <a:pt x="4291839" y="4114800"/>
                </a:lnTo>
                <a:lnTo>
                  <a:pt x="0" y="41148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426266971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2" name="TextBox 21"/>
          <p:cNvSpPr txBox="1"/>
          <p:nvPr/>
        </p:nvSpPr>
        <p:spPr>
          <a:xfrm>
            <a:off x="771603" y="2582408"/>
            <a:ext cx="16982997" cy="6599692"/>
          </a:xfrm>
          <a:prstGeom prst="rect">
            <a:avLst/>
          </a:prstGeom>
          <a:noFill/>
        </p:spPr>
        <p:txBody>
          <a:bodyPr wrap="square" rtlCol="0">
            <a:spAutoFit/>
          </a:bodyPr>
          <a:lstStyle/>
          <a:p>
            <a:pPr marL="571500" lvl="0" indent="-571500" algn="just">
              <a:lnSpc>
                <a:spcPct val="150000"/>
              </a:lnSpc>
              <a:spcBef>
                <a:spcPts val="600"/>
              </a:spcBef>
              <a:spcAft>
                <a:spcPts val="600"/>
              </a:spcAft>
              <a:buFont typeface="Arial" panose="020B0604020202020204" pitchFamily="34" charset="0"/>
              <a:buChar char="•"/>
            </a:pPr>
            <a:r>
              <a:rPr lang="vi-VN" sz="3800">
                <a:solidFill>
                  <a:prstClr val="black"/>
                </a:solidFill>
                <a:cs typeface="Arial" panose="020B0604020202020204" pitchFamily="34" charset="0"/>
              </a:rPr>
              <a:t>Cho hai đường thẳng a và b trong không gian.</a:t>
            </a:r>
          </a:p>
          <a:p>
            <a:pPr marL="571500" lvl="0" indent="-571500" algn="just">
              <a:lnSpc>
                <a:spcPct val="150000"/>
              </a:lnSpc>
              <a:spcBef>
                <a:spcPts val="600"/>
              </a:spcBef>
              <a:spcAft>
                <a:spcPts val="600"/>
              </a:spcAft>
              <a:buFontTx/>
              <a:buChar char="-"/>
            </a:pPr>
            <a:r>
              <a:rPr lang="vi-VN" sz="3800">
                <a:solidFill>
                  <a:prstClr val="black"/>
                </a:solidFill>
                <a:cs typeface="Arial" panose="020B0604020202020204" pitchFamily="34" charset="0"/>
              </a:rPr>
              <a:t>Nếu a và b cùng nằm trong một mặt phẳng thì ta nói a và b đồng phẳng. Khi đó, a và b có thể cắt nhau, song song với nhau hoặc trùng nhau.</a:t>
            </a:r>
            <a:endParaRPr lang="en-US" sz="3800">
              <a:solidFill>
                <a:prstClr val="black"/>
              </a:solidFill>
              <a:cs typeface="Arial" panose="020B0604020202020204" pitchFamily="34" charset="0"/>
            </a:endParaRPr>
          </a:p>
          <a:p>
            <a:pPr marL="571500" lvl="0" indent="-571500" algn="just">
              <a:lnSpc>
                <a:spcPct val="150000"/>
              </a:lnSpc>
              <a:spcBef>
                <a:spcPts val="600"/>
              </a:spcBef>
              <a:spcAft>
                <a:spcPts val="600"/>
              </a:spcAft>
              <a:buFontTx/>
              <a:buChar char="-"/>
            </a:pPr>
            <a:r>
              <a:rPr lang="vi-VN" sz="3800">
                <a:solidFill>
                  <a:prstClr val="black"/>
                </a:solidFill>
                <a:cs typeface="Arial" panose="020B0604020202020204" pitchFamily="34" charset="0"/>
              </a:rPr>
              <a:t>Nếu a và b không cùng nằm trong bất kì mặt phẳng nào thì ta nói a và b chéo nhau. Khi đó, ta cũng nói a chéo với b, hoặc b chéo với a.</a:t>
            </a:r>
          </a:p>
          <a:p>
            <a:pPr marL="571500" lvl="0" indent="-571500" algn="just">
              <a:lnSpc>
                <a:spcPct val="150000"/>
              </a:lnSpc>
              <a:spcBef>
                <a:spcPts val="600"/>
              </a:spcBef>
              <a:spcAft>
                <a:spcPts val="600"/>
              </a:spcAft>
              <a:buFont typeface="Arial" panose="020B0604020202020204" pitchFamily="34" charset="0"/>
              <a:buChar char="•"/>
            </a:pPr>
            <a:r>
              <a:rPr lang="vi-VN" sz="3800">
                <a:solidFill>
                  <a:prstClr val="black"/>
                </a:solidFill>
                <a:cs typeface="Arial" panose="020B0604020202020204" pitchFamily="34" charset="0"/>
              </a:rPr>
              <a:t>Trong không gian, qua một điểm không nằm trên đường thẳng cho trước, có đúng một đường thẳng song song với đường thẳng đã cho.</a:t>
            </a:r>
            <a:endParaRPr lang="en-US" sz="3800">
              <a:solidFill>
                <a:prstClr val="black"/>
              </a:solidFill>
              <a:cs typeface="Arial" panose="020B0604020202020204" pitchFamily="34" charset="0"/>
            </a:endParaRPr>
          </a:p>
        </p:txBody>
      </p:sp>
      <p:grpSp>
        <p:nvGrpSpPr>
          <p:cNvPr id="28" name="Group 2"/>
          <p:cNvGrpSpPr/>
          <p:nvPr/>
        </p:nvGrpSpPr>
        <p:grpSpPr>
          <a:xfrm>
            <a:off x="-76200" y="9941737"/>
            <a:ext cx="18731151" cy="1907363"/>
            <a:chOff x="0" y="0"/>
            <a:chExt cx="4933307" cy="502351"/>
          </a:xfrm>
        </p:grpSpPr>
        <p:sp>
          <p:nvSpPr>
            <p:cNvPr id="29"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txBody>
            <a:bodyPr/>
            <a:lstStyle/>
            <a:p>
              <a:endParaRPr lang="en-US"/>
            </a:p>
          </p:txBody>
        </p:sp>
        <p:sp>
          <p:nvSpPr>
            <p:cNvPr id="3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40200" y="8877300"/>
            <a:ext cx="990600" cy="1260986"/>
          </a:xfrm>
          <a:prstGeom prst="rect">
            <a:avLst/>
          </a:prstGeom>
        </p:spPr>
      </p:pic>
      <p:grpSp>
        <p:nvGrpSpPr>
          <p:cNvPr id="21" name="Group 20"/>
          <p:cNvGrpSpPr/>
          <p:nvPr/>
        </p:nvGrpSpPr>
        <p:grpSpPr>
          <a:xfrm>
            <a:off x="830947" y="796661"/>
            <a:ext cx="16714075" cy="2980178"/>
            <a:chOff x="-7912435" y="323135"/>
            <a:chExt cx="38164907" cy="2980178"/>
          </a:xfrm>
        </p:grpSpPr>
        <p:grpSp>
          <p:nvGrpSpPr>
            <p:cNvPr id="23" name="Group 2"/>
            <p:cNvGrpSpPr/>
            <p:nvPr/>
          </p:nvGrpSpPr>
          <p:grpSpPr>
            <a:xfrm>
              <a:off x="-7912435" y="323135"/>
              <a:ext cx="38164907" cy="2980178"/>
              <a:chOff x="-2233125" y="-28575"/>
              <a:chExt cx="7885524" cy="841375"/>
            </a:xfrm>
          </p:grpSpPr>
          <p:sp>
            <p:nvSpPr>
              <p:cNvPr id="27" name="Freeform 3"/>
              <p:cNvSpPr/>
              <p:nvPr/>
            </p:nvSpPr>
            <p:spPr>
              <a:xfrm>
                <a:off x="-2233125" y="-16636"/>
                <a:ext cx="7885524"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31"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Rectangle 25"/>
            <p:cNvSpPr/>
            <p:nvPr/>
          </p:nvSpPr>
          <p:spPr>
            <a:xfrm>
              <a:off x="-6857105" y="395603"/>
              <a:ext cx="36307207" cy="901593"/>
            </a:xfrm>
            <a:prstGeom prst="rect">
              <a:avLst/>
            </a:prstGeom>
          </p:spPr>
          <p:txBody>
            <a:bodyPr wrap="none">
              <a:spAutoFit/>
            </a:bodyPr>
            <a:lstStyle/>
            <a:p>
              <a:pPr lvl="0" algn="just">
                <a:lnSpc>
                  <a:spcPct val="150000"/>
                </a:lnSpc>
                <a:spcAft>
                  <a:spcPts val="600"/>
                </a:spcAft>
                <a:defRPr/>
              </a:pPr>
              <a:r>
                <a:rPr lang="vi-VN" sz="4000" b="1">
                  <a:solidFill>
                    <a:prstClr val="white"/>
                  </a:solidFill>
                  <a:ea typeface="Times New Roman" panose="02020603050405020304" pitchFamily="18" charset="0"/>
                  <a:cs typeface="Arial" panose="020B0604020202020204" pitchFamily="34" charset="0"/>
                </a:rPr>
                <a:t>Nhắc lại kiến thức hai đường thẳng song song trong không gian</a:t>
              </a:r>
              <a:endPar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57983567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2" name="TextBox 21"/>
          <p:cNvSpPr txBox="1"/>
          <p:nvPr/>
        </p:nvSpPr>
        <p:spPr>
          <a:xfrm>
            <a:off x="771603" y="2582408"/>
            <a:ext cx="16982997" cy="6599692"/>
          </a:xfrm>
          <a:prstGeom prst="rect">
            <a:avLst/>
          </a:prstGeom>
          <a:noFill/>
        </p:spPr>
        <p:txBody>
          <a:bodyPr wrap="square" rtlCol="0">
            <a:spAutoFit/>
          </a:bodyPr>
          <a:lstStyle/>
          <a:p>
            <a:pPr marL="571500" lvl="0" indent="-571500" algn="just">
              <a:lnSpc>
                <a:spcPct val="150000"/>
              </a:lnSpc>
              <a:spcBef>
                <a:spcPts val="600"/>
              </a:spcBef>
              <a:spcAft>
                <a:spcPts val="600"/>
              </a:spcAft>
              <a:buFont typeface="Arial" panose="020B0604020202020204" pitchFamily="34" charset="0"/>
              <a:buChar char="•"/>
            </a:pPr>
            <a:r>
              <a:rPr lang="vi-VN" sz="3800">
                <a:solidFill>
                  <a:prstClr val="black"/>
                </a:solidFill>
                <a:cs typeface="Arial" panose="020B0604020202020204" pitchFamily="34" charset="0"/>
              </a:rPr>
              <a:t>Trong không gian, hai đường thẳng phân biệt cùng song song với đường thẳng thứ ba thì song song với nhau.</a:t>
            </a:r>
          </a:p>
          <a:p>
            <a:pPr marL="571500" lvl="0" indent="-571500" algn="just">
              <a:lnSpc>
                <a:spcPct val="150000"/>
              </a:lnSpc>
              <a:spcBef>
                <a:spcPts val="600"/>
              </a:spcBef>
              <a:spcAft>
                <a:spcPts val="600"/>
              </a:spcAft>
              <a:buFont typeface="Arial" panose="020B0604020202020204" pitchFamily="34" charset="0"/>
              <a:buChar char="•"/>
            </a:pPr>
            <a:r>
              <a:rPr lang="vi-VN" sz="3800">
                <a:solidFill>
                  <a:prstClr val="black"/>
                </a:solidFill>
                <a:cs typeface="Arial" panose="020B0604020202020204" pitchFamily="34" charset="0"/>
              </a:rPr>
              <a:t>Nếu ba mặt phẳng đôi một cắt nhau theo ba giao tuyến phân biệt thì ba giao tuyến đó đồng quy hoặc đôi một song song với nhau.</a:t>
            </a:r>
          </a:p>
          <a:p>
            <a:pPr marL="571500" lvl="0" indent="-571500" algn="just">
              <a:lnSpc>
                <a:spcPct val="150000"/>
              </a:lnSpc>
              <a:spcBef>
                <a:spcPts val="600"/>
              </a:spcBef>
              <a:spcAft>
                <a:spcPts val="600"/>
              </a:spcAft>
              <a:buFont typeface="Arial" panose="020B0604020202020204" pitchFamily="34" charset="0"/>
              <a:buChar char="•"/>
            </a:pPr>
            <a:r>
              <a:rPr lang="vi-VN" sz="3800">
                <a:solidFill>
                  <a:prstClr val="black"/>
                </a:solidFill>
                <a:cs typeface="Arial" panose="020B0604020202020204" pitchFamily="34" charset="0"/>
              </a:rPr>
              <a:t>Nếu hai mặt phẳng phân biệt lần lượt chứa hai đường thẳng song song thì giao tuyến của chúng (nếu có) cũng song song với hai đường thẳng đó hoặc trùng với một trong hai đường thẳng đó.</a:t>
            </a:r>
          </a:p>
        </p:txBody>
      </p:sp>
      <p:grpSp>
        <p:nvGrpSpPr>
          <p:cNvPr id="28" name="Group 2"/>
          <p:cNvGrpSpPr/>
          <p:nvPr/>
        </p:nvGrpSpPr>
        <p:grpSpPr>
          <a:xfrm>
            <a:off x="-76200" y="9941737"/>
            <a:ext cx="18731151" cy="1907363"/>
            <a:chOff x="0" y="0"/>
            <a:chExt cx="4933307" cy="502351"/>
          </a:xfrm>
        </p:grpSpPr>
        <p:sp>
          <p:nvSpPr>
            <p:cNvPr id="29"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txBody>
            <a:bodyPr/>
            <a:lstStyle/>
            <a:p>
              <a:endParaRPr lang="en-US"/>
            </a:p>
          </p:txBody>
        </p:sp>
        <p:sp>
          <p:nvSpPr>
            <p:cNvPr id="3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40200" y="8877300"/>
            <a:ext cx="990600" cy="1260986"/>
          </a:xfrm>
          <a:prstGeom prst="rect">
            <a:avLst/>
          </a:prstGeom>
        </p:spPr>
      </p:pic>
      <p:grpSp>
        <p:nvGrpSpPr>
          <p:cNvPr id="21" name="Group 20"/>
          <p:cNvGrpSpPr/>
          <p:nvPr/>
        </p:nvGrpSpPr>
        <p:grpSpPr>
          <a:xfrm>
            <a:off x="830947" y="796661"/>
            <a:ext cx="16714075" cy="2980178"/>
            <a:chOff x="-7912435" y="323135"/>
            <a:chExt cx="38164907" cy="2980178"/>
          </a:xfrm>
        </p:grpSpPr>
        <p:grpSp>
          <p:nvGrpSpPr>
            <p:cNvPr id="23" name="Group 2"/>
            <p:cNvGrpSpPr/>
            <p:nvPr/>
          </p:nvGrpSpPr>
          <p:grpSpPr>
            <a:xfrm>
              <a:off x="-7912435" y="323135"/>
              <a:ext cx="38164907" cy="2980178"/>
              <a:chOff x="-2233125" y="-28575"/>
              <a:chExt cx="7885524" cy="841375"/>
            </a:xfrm>
          </p:grpSpPr>
          <p:sp>
            <p:nvSpPr>
              <p:cNvPr id="27" name="Freeform 3"/>
              <p:cNvSpPr/>
              <p:nvPr/>
            </p:nvSpPr>
            <p:spPr>
              <a:xfrm>
                <a:off x="-2233125" y="-16636"/>
                <a:ext cx="7885524"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31"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Rectangle 25"/>
            <p:cNvSpPr/>
            <p:nvPr/>
          </p:nvSpPr>
          <p:spPr>
            <a:xfrm>
              <a:off x="-6857105" y="395603"/>
              <a:ext cx="36307207"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Nhắc lại kiến thức hai đường thẳng song song trong không gian</a:t>
              </a:r>
              <a:endPar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425798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3" name="Group 12"/>
          <p:cNvGrpSpPr/>
          <p:nvPr/>
        </p:nvGrpSpPr>
        <p:grpSpPr>
          <a:xfrm>
            <a:off x="649704" y="515352"/>
            <a:ext cx="6926180" cy="1107956"/>
            <a:chOff x="3620862" y="869613"/>
            <a:chExt cx="6926180" cy="1107956"/>
          </a:xfrm>
        </p:grpSpPr>
        <p:pic>
          <p:nvPicPr>
            <p:cNvPr id="14"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20862" y="869613"/>
              <a:ext cx="6926180" cy="1107956"/>
            </a:xfrm>
            <a:prstGeom prst="rect">
              <a:avLst/>
            </a:prstGeom>
          </p:spPr>
        </p:pic>
        <p:sp>
          <p:nvSpPr>
            <p:cNvPr id="15" name="Rectangle 14"/>
            <p:cNvSpPr/>
            <p:nvPr/>
          </p:nvSpPr>
          <p:spPr>
            <a:xfrm>
              <a:off x="5187045" y="869613"/>
              <a:ext cx="4674197"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4.9 (SGK-tr82)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7" name="Picture 16"/>
          <p:cNvPicPr>
            <a:picLocks noChangeAspect="1"/>
          </p:cNvPicPr>
          <p:nvPr/>
        </p:nvPicPr>
        <p:blipFill>
          <a:blip r:embed="rId4"/>
          <a:stretch>
            <a:fillRect/>
          </a:stretch>
        </p:blipFill>
        <p:spPr>
          <a:xfrm>
            <a:off x="16383000" y="8488413"/>
            <a:ext cx="2450804" cy="2450804"/>
          </a:xfrm>
          <a:prstGeom prst="rect">
            <a:avLst/>
          </a:prstGeom>
        </p:spPr>
      </p:pic>
      <p:sp>
        <p:nvSpPr>
          <p:cNvPr id="19" name="TextBox 18"/>
          <p:cNvSpPr txBox="1"/>
          <p:nvPr/>
        </p:nvSpPr>
        <p:spPr>
          <a:xfrm>
            <a:off x="837837" y="1767661"/>
            <a:ext cx="16459563" cy="7109639"/>
          </a:xfrm>
          <a:prstGeom prst="rect">
            <a:avLst/>
          </a:prstGeom>
          <a:noFill/>
        </p:spPr>
        <p:txBody>
          <a:bodyPr wrap="square" rtlCol="0">
            <a:spAutoFit/>
          </a:bodyPr>
          <a:lstStyle/>
          <a:p>
            <a:pPr>
              <a:lnSpc>
                <a:spcPct val="200000"/>
              </a:lnSpc>
            </a:pPr>
            <a:r>
              <a:rPr lang="vi-VN" sz="3800">
                <a:cs typeface="Arial" panose="020B0604020202020204" pitchFamily="34" charset="0"/>
              </a:rPr>
              <a:t>Trong không gian, cho ba đường thẳng a, b, c. Những mệnh đề nào sau đây là đúng?</a:t>
            </a:r>
          </a:p>
          <a:p>
            <a:pPr>
              <a:lnSpc>
                <a:spcPct val="200000"/>
              </a:lnSpc>
            </a:pPr>
            <a:r>
              <a:rPr lang="vi-VN" sz="3800">
                <a:cs typeface="Arial" panose="020B0604020202020204" pitchFamily="34" charset="0"/>
              </a:rPr>
              <a:t>a) Nếu a và b không cắt nhau thì a và b song song.</a:t>
            </a:r>
          </a:p>
          <a:p>
            <a:pPr>
              <a:lnSpc>
                <a:spcPct val="200000"/>
              </a:lnSpc>
            </a:pPr>
            <a:r>
              <a:rPr lang="vi-VN" sz="3800">
                <a:cs typeface="Arial" panose="020B0604020202020204" pitchFamily="34" charset="0"/>
              </a:rPr>
              <a:t>b) Nếu c và c chéo nhau thì b và c không cùng thuộc một mặt phẳng.</a:t>
            </a:r>
          </a:p>
          <a:p>
            <a:pPr>
              <a:lnSpc>
                <a:spcPct val="200000"/>
              </a:lnSpc>
            </a:pPr>
            <a:r>
              <a:rPr lang="vi-VN" sz="3800">
                <a:cs typeface="Arial" panose="020B0604020202020204" pitchFamily="34" charset="0"/>
              </a:rPr>
              <a:t>c) Nếu a và b cùng song song với c thì a song song với b.</a:t>
            </a:r>
          </a:p>
          <a:p>
            <a:pPr>
              <a:lnSpc>
                <a:spcPct val="200000"/>
              </a:lnSpc>
            </a:pPr>
            <a:r>
              <a:rPr lang="vi-VN" sz="3800">
                <a:cs typeface="Arial" panose="020B0604020202020204" pitchFamily="34" charset="0"/>
              </a:rPr>
              <a:t>d) Nếu a và b cắt nhau, b và c cắt nhau thì a và c cắt nhau.</a:t>
            </a:r>
          </a:p>
        </p:txBody>
      </p:sp>
      <p:pic>
        <p:nvPicPr>
          <p:cNvPr id="27"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977186">
            <a:off x="-895470" y="8744360"/>
            <a:ext cx="1947712" cy="1938910"/>
          </a:xfrm>
          <a:prstGeom prst="rect">
            <a:avLst/>
          </a:prstGeom>
        </p:spPr>
      </p:pic>
      <p:pic>
        <p:nvPicPr>
          <p:cNvPr id="16" name="Picture 15"/>
          <p:cNvPicPr>
            <a:picLocks noChangeAspect="1"/>
          </p:cNvPicPr>
          <p:nvPr/>
        </p:nvPicPr>
        <p:blipFill>
          <a:blip r:embed="rId7"/>
          <a:stretch>
            <a:fillRect/>
          </a:stretch>
        </p:blipFill>
        <p:spPr>
          <a:xfrm>
            <a:off x="16383000" y="266700"/>
            <a:ext cx="1487905" cy="1421516"/>
          </a:xfrm>
          <a:prstGeom prst="rect">
            <a:avLst/>
          </a:prstGeom>
        </p:spPr>
      </p:pic>
      <p:pic>
        <p:nvPicPr>
          <p:cNvPr id="11" name="Picture 10"/>
          <p:cNvPicPr>
            <a:picLocks noChangeAspect="1"/>
          </p:cNvPicPr>
          <p:nvPr/>
        </p:nvPicPr>
        <p:blipFill>
          <a:blip r:embed="rId8"/>
          <a:stretch>
            <a:fillRect/>
          </a:stretch>
        </p:blipFill>
        <p:spPr>
          <a:xfrm>
            <a:off x="16220122" y="5500317"/>
            <a:ext cx="906830" cy="862383"/>
          </a:xfrm>
          <a:prstGeom prst="rect">
            <a:avLst/>
          </a:prstGeom>
        </p:spPr>
      </p:pic>
      <p:pic>
        <p:nvPicPr>
          <p:cNvPr id="2" name="Picture 1"/>
          <p:cNvPicPr>
            <a:picLocks noChangeAspect="1"/>
          </p:cNvPicPr>
          <p:nvPr/>
        </p:nvPicPr>
        <p:blipFill>
          <a:blip r:embed="rId9"/>
          <a:stretch>
            <a:fillRect/>
          </a:stretch>
        </p:blipFill>
        <p:spPr>
          <a:xfrm>
            <a:off x="16177782" y="4341820"/>
            <a:ext cx="876955" cy="801680"/>
          </a:xfrm>
          <a:prstGeom prst="rect">
            <a:avLst/>
          </a:prstGeom>
        </p:spPr>
      </p:pic>
      <p:pic>
        <p:nvPicPr>
          <p:cNvPr id="20" name="Picture 19"/>
          <p:cNvPicPr>
            <a:picLocks noChangeAspect="1"/>
          </p:cNvPicPr>
          <p:nvPr/>
        </p:nvPicPr>
        <p:blipFill>
          <a:blip r:embed="rId9"/>
          <a:stretch>
            <a:fillRect/>
          </a:stretch>
        </p:blipFill>
        <p:spPr>
          <a:xfrm>
            <a:off x="16220121" y="6704020"/>
            <a:ext cx="876955" cy="801680"/>
          </a:xfrm>
          <a:prstGeom prst="rect">
            <a:avLst/>
          </a:prstGeom>
        </p:spPr>
      </p:pic>
      <p:pic>
        <p:nvPicPr>
          <p:cNvPr id="21" name="Picture 20"/>
          <p:cNvPicPr>
            <a:picLocks noChangeAspect="1"/>
          </p:cNvPicPr>
          <p:nvPr/>
        </p:nvPicPr>
        <p:blipFill>
          <a:blip r:embed="rId9"/>
          <a:stretch>
            <a:fillRect/>
          </a:stretch>
        </p:blipFill>
        <p:spPr>
          <a:xfrm>
            <a:off x="16220119" y="7886700"/>
            <a:ext cx="876955" cy="801680"/>
          </a:xfrm>
          <a:prstGeom prst="rect">
            <a:avLst/>
          </a:prstGeom>
        </p:spPr>
      </p:pic>
    </p:spTree>
    <p:extLst>
      <p:ext uri="{BB962C8B-B14F-4D97-AF65-F5344CB8AC3E}">
        <p14:creationId xmlns:p14="http://schemas.microsoft.com/office/powerpoint/2010/main" val="23975879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6737234" y="-798610"/>
            <a:ext cx="2450804" cy="2450804"/>
          </a:xfrm>
          <a:prstGeom prst="rect">
            <a:avLst/>
          </a:prstGeom>
        </p:spPr>
      </p:pic>
      <p:sp>
        <p:nvSpPr>
          <p:cNvPr id="36" name="Rectangle 35"/>
          <p:cNvSpPr/>
          <p:nvPr/>
        </p:nvSpPr>
        <p:spPr>
          <a:xfrm>
            <a:off x="442356" y="495300"/>
            <a:ext cx="17275026" cy="3508653"/>
          </a:xfrm>
          <a:prstGeom prst="rect">
            <a:avLst/>
          </a:prstGeom>
        </p:spPr>
        <p:txBody>
          <a:bodyPr wrap="square">
            <a:spAutoFit/>
          </a:bodyPr>
          <a:lstStyle/>
          <a:p>
            <a:pPr lvl="0" algn="just">
              <a:lnSpc>
                <a:spcPct val="150000"/>
              </a:lnSpc>
              <a:tabLst>
                <a:tab pos="360045" algn="l"/>
                <a:tab pos="720090" algn="l"/>
              </a:tabLst>
              <a:defRPr/>
            </a:pPr>
            <a:r>
              <a:rPr lang="nl-NL" sz="3800" b="1">
                <a:solidFill>
                  <a:srgbClr val="C00000"/>
                </a:solidFill>
                <a:latin typeface="Arial" panose="020B0604020202020204" pitchFamily="34" charset="0"/>
                <a:ea typeface="Calibri" panose="020F0502020204030204" pitchFamily="34" charset="0"/>
                <a:cs typeface="Arial" panose="020B0604020202020204" pitchFamily="34" charset="0"/>
              </a:rPr>
              <a:t>Bài 4.10 (SGK-tr82)</a:t>
            </a:r>
            <a:r>
              <a:rPr lang="en-US" sz="3800">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3600"/>
              <a:t>Cho hình chóp S.ABCD có đáy là hình bình hành. Trong các cặp đường thẳng sau, cặp đường thẳng nào cắt nhau, cặp đường thẳng nào song song, cặp đường thẳng nào chéo nhau?</a:t>
            </a:r>
          </a:p>
          <a:p>
            <a:pPr algn="ctr">
              <a:lnSpc>
                <a:spcPct val="150000"/>
              </a:lnSpc>
            </a:pPr>
            <a:r>
              <a:rPr lang="vi-VN" sz="3600"/>
              <a:t>a) AB và CD                           b) AC và BD                          c) SB và CD</a:t>
            </a:r>
          </a:p>
        </p:txBody>
      </p:sp>
      <p:sp>
        <p:nvSpPr>
          <p:cNvPr id="13" name="Rectangle 12"/>
          <p:cNvSpPr/>
          <p:nvPr/>
        </p:nvSpPr>
        <p:spPr>
          <a:xfrm>
            <a:off x="1947183" y="313911"/>
            <a:ext cx="5359997" cy="9015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53" name="Group 52"/>
          <p:cNvGrpSpPr/>
          <p:nvPr/>
        </p:nvGrpSpPr>
        <p:grpSpPr>
          <a:xfrm>
            <a:off x="762000" y="5328444"/>
            <a:ext cx="6248400" cy="4648200"/>
            <a:chOff x="8431616" y="4738819"/>
            <a:chExt cx="7167281" cy="4817941"/>
          </a:xfrm>
        </p:grpSpPr>
        <p:cxnSp>
          <p:nvCxnSpPr>
            <p:cNvPr id="5" name="Straight Connector 4"/>
            <p:cNvCxnSpPr/>
            <p:nvPr/>
          </p:nvCxnSpPr>
          <p:spPr>
            <a:xfrm flipV="1">
              <a:off x="8951371" y="5375685"/>
              <a:ext cx="2613748" cy="26978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0572946" y="5386367"/>
              <a:ext cx="990600" cy="35622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11563546" y="5381502"/>
              <a:ext cx="1902176" cy="26886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954699" y="8075959"/>
              <a:ext cx="1637101" cy="8775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591800" y="8953500"/>
              <a:ext cx="449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975558" y="8075959"/>
              <a:ext cx="44958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11563546" y="5386367"/>
              <a:ext cx="3520728" cy="35647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3457587" y="8071569"/>
              <a:ext cx="1637101" cy="8775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11317324" y="4738819"/>
              <a:ext cx="492443" cy="646331"/>
            </a:xfrm>
            <a:prstGeom prst="rect">
              <a:avLst/>
            </a:prstGeom>
          </p:spPr>
          <p:txBody>
            <a:bodyPr wrap="none">
              <a:spAutoFit/>
            </a:bodyPr>
            <a:lstStyle/>
            <a:p>
              <a:r>
                <a:rPr lang="vi-VN" sz="3600">
                  <a:solidFill>
                    <a:prstClr val="black"/>
                  </a:solidFill>
                </a:rPr>
                <a:t>S</a:t>
              </a:r>
              <a:endParaRPr lang="en-US"/>
            </a:p>
          </p:txBody>
        </p:sp>
        <p:sp>
          <p:nvSpPr>
            <p:cNvPr id="49" name="Rectangle 48"/>
            <p:cNvSpPr/>
            <p:nvPr/>
          </p:nvSpPr>
          <p:spPr>
            <a:xfrm>
              <a:off x="10203614" y="8910429"/>
              <a:ext cx="492443" cy="646331"/>
            </a:xfrm>
            <a:prstGeom prst="rect">
              <a:avLst/>
            </a:prstGeom>
          </p:spPr>
          <p:txBody>
            <a:bodyPr wrap="none">
              <a:spAutoFit/>
            </a:bodyPr>
            <a:lstStyle/>
            <a:p>
              <a:r>
                <a:rPr lang="en-US" sz="3600">
                  <a:solidFill>
                    <a:prstClr val="black"/>
                  </a:solidFill>
                  <a:latin typeface="Arial" panose="020B0604020202020204" pitchFamily="34" charset="0"/>
                  <a:cs typeface="Arial" panose="020B0604020202020204" pitchFamily="34" charset="0"/>
                </a:rPr>
                <a:t>A</a:t>
              </a:r>
              <a:endParaRPr lang="en-US">
                <a:latin typeface="Arial" panose="020B0604020202020204" pitchFamily="34" charset="0"/>
                <a:cs typeface="Arial" panose="020B0604020202020204" pitchFamily="34" charset="0"/>
              </a:endParaRPr>
            </a:p>
          </p:txBody>
        </p:sp>
        <p:sp>
          <p:nvSpPr>
            <p:cNvPr id="50" name="Rectangle 49"/>
            <p:cNvSpPr/>
            <p:nvPr/>
          </p:nvSpPr>
          <p:spPr>
            <a:xfrm>
              <a:off x="15106454" y="8874010"/>
              <a:ext cx="492443" cy="646331"/>
            </a:xfrm>
            <a:prstGeom prst="rect">
              <a:avLst/>
            </a:prstGeom>
          </p:spPr>
          <p:txBody>
            <a:bodyPr wrap="none">
              <a:spAutoFit/>
            </a:bodyPr>
            <a:lstStyle/>
            <a:p>
              <a:r>
                <a:rPr lang="en-US" sz="3600">
                  <a:solidFill>
                    <a:prstClr val="black"/>
                  </a:solidFill>
                  <a:latin typeface="Arial" panose="020B0604020202020204" pitchFamily="34" charset="0"/>
                  <a:cs typeface="Arial" panose="020B0604020202020204" pitchFamily="34" charset="0"/>
                </a:rPr>
                <a:t>B</a:t>
              </a:r>
              <a:endParaRPr lang="en-US">
                <a:latin typeface="Arial" panose="020B0604020202020204" pitchFamily="34" charset="0"/>
                <a:cs typeface="Arial" panose="020B0604020202020204" pitchFamily="34" charset="0"/>
              </a:endParaRPr>
            </a:p>
          </p:txBody>
        </p:sp>
        <p:sp>
          <p:nvSpPr>
            <p:cNvPr id="51" name="Rectangle 50"/>
            <p:cNvSpPr/>
            <p:nvPr/>
          </p:nvSpPr>
          <p:spPr>
            <a:xfrm>
              <a:off x="13325626" y="7454255"/>
              <a:ext cx="518091" cy="646331"/>
            </a:xfrm>
            <a:prstGeom prst="rect">
              <a:avLst/>
            </a:prstGeom>
          </p:spPr>
          <p:txBody>
            <a:bodyPr wrap="none">
              <a:spAutoFit/>
            </a:bodyPr>
            <a:lstStyle/>
            <a:p>
              <a:r>
                <a:rPr lang="en-US" sz="3600">
                  <a:solidFill>
                    <a:prstClr val="black"/>
                  </a:solidFill>
                  <a:latin typeface="Arial" panose="020B0604020202020204" pitchFamily="34" charset="0"/>
                  <a:cs typeface="Arial" panose="020B0604020202020204" pitchFamily="34" charset="0"/>
                </a:rPr>
                <a:t>C</a:t>
              </a:r>
              <a:endParaRPr lang="en-US">
                <a:latin typeface="Arial" panose="020B0604020202020204" pitchFamily="34" charset="0"/>
                <a:cs typeface="Arial" panose="020B0604020202020204" pitchFamily="34" charset="0"/>
              </a:endParaRPr>
            </a:p>
          </p:txBody>
        </p:sp>
        <p:sp>
          <p:nvSpPr>
            <p:cNvPr id="52" name="Rectangle 51"/>
            <p:cNvSpPr/>
            <p:nvPr/>
          </p:nvSpPr>
          <p:spPr>
            <a:xfrm>
              <a:off x="8431616" y="7563549"/>
              <a:ext cx="518091" cy="646331"/>
            </a:xfrm>
            <a:prstGeom prst="rect">
              <a:avLst/>
            </a:prstGeom>
          </p:spPr>
          <p:txBody>
            <a:bodyPr wrap="none">
              <a:spAutoFit/>
            </a:bodyPr>
            <a:lstStyle/>
            <a:p>
              <a:r>
                <a:rPr lang="en-US" sz="3600">
                  <a:solidFill>
                    <a:prstClr val="black"/>
                  </a:solidFill>
                  <a:latin typeface="Arial" panose="020B0604020202020204" pitchFamily="34" charset="0"/>
                  <a:cs typeface="Arial" panose="020B0604020202020204" pitchFamily="34" charset="0"/>
                </a:rPr>
                <a:t>D</a:t>
              </a:r>
              <a:endParaRPr lang="en-US">
                <a:latin typeface="Arial" panose="020B0604020202020204" pitchFamily="34" charset="0"/>
                <a:cs typeface="Arial" panose="020B0604020202020204" pitchFamily="34" charset="0"/>
              </a:endParaRPr>
            </a:p>
          </p:txBody>
        </p:sp>
      </p:grpSp>
      <p:sp>
        <p:nvSpPr>
          <p:cNvPr id="55" name="Rectangle 54"/>
          <p:cNvSpPr/>
          <p:nvPr/>
        </p:nvSpPr>
        <p:spPr>
          <a:xfrm>
            <a:off x="7788517" y="5639557"/>
            <a:ext cx="9900791" cy="3518912"/>
          </a:xfrm>
          <a:prstGeom prst="rect">
            <a:avLst/>
          </a:prstGeom>
        </p:spPr>
        <p:txBody>
          <a:bodyPr wrap="square">
            <a:spAutoFit/>
          </a:bodyPr>
          <a:lstStyle/>
          <a:p>
            <a:pPr algn="just">
              <a:lnSpc>
                <a:spcPct val="150000"/>
              </a:lnSpc>
              <a:spcBef>
                <a:spcPts val="600"/>
              </a:spcBef>
              <a:spcAft>
                <a:spcPts val="800"/>
              </a:spcAft>
            </a:pPr>
            <a:r>
              <a:rPr lang="en-US" sz="3600">
                <a:latin typeface="Arial" panose="020B0604020202020204" pitchFamily="34" charset="0"/>
                <a:ea typeface="Times New Roman" panose="02020603050405020304" pitchFamily="18" charset="0"/>
                <a:cs typeface="Arial" panose="020B0604020202020204" pitchFamily="34" charset="0"/>
              </a:rPr>
              <a:t>a) Hai đường thẳng AB và CD song song với nhau do đáy ABCD là hình bình hành.</a:t>
            </a:r>
          </a:p>
          <a:p>
            <a:pPr algn="just">
              <a:lnSpc>
                <a:spcPct val="150000"/>
              </a:lnSpc>
              <a:spcBef>
                <a:spcPts val="600"/>
              </a:spcBef>
              <a:spcAft>
                <a:spcPts val="800"/>
              </a:spcAft>
            </a:pPr>
            <a:r>
              <a:rPr lang="en-US" sz="3600">
                <a:latin typeface="Arial" panose="020B0604020202020204" pitchFamily="34" charset="0"/>
                <a:ea typeface="Times New Roman" panose="02020603050405020304" pitchFamily="18" charset="0"/>
                <a:cs typeface="Arial" panose="020B0604020202020204" pitchFamily="34" charset="0"/>
              </a:rPr>
              <a:t>b) Hai đường thẳng AC và BD cắt nhau do đây là hai đường chéo của hình bình hành ABCD.</a:t>
            </a:r>
          </a:p>
        </p:txBody>
      </p:sp>
      <p:pic>
        <p:nvPicPr>
          <p:cNvPr id="56" name="Picture 55"/>
          <p:cNvPicPr>
            <a:picLocks noChangeAspect="1"/>
          </p:cNvPicPr>
          <p:nvPr/>
        </p:nvPicPr>
        <p:blipFill>
          <a:blip r:embed="rId3"/>
          <a:stretch>
            <a:fillRect/>
          </a:stretch>
        </p:blipFill>
        <p:spPr>
          <a:xfrm>
            <a:off x="16809506" y="9054922"/>
            <a:ext cx="1478494" cy="1232078"/>
          </a:xfrm>
          <a:prstGeom prst="rect">
            <a:avLst/>
          </a:prstGeom>
        </p:spPr>
      </p:pic>
      <p:pic>
        <p:nvPicPr>
          <p:cNvPr id="57" name="Picture 56"/>
          <p:cNvPicPr>
            <a:picLocks noChangeAspect="1"/>
          </p:cNvPicPr>
          <p:nvPr/>
        </p:nvPicPr>
        <p:blipFill>
          <a:blip r:embed="rId4"/>
          <a:stretch>
            <a:fillRect/>
          </a:stretch>
        </p:blipFill>
        <p:spPr>
          <a:xfrm>
            <a:off x="-848080" y="3962295"/>
            <a:ext cx="2591025" cy="2267909"/>
          </a:xfrm>
          <a:prstGeom prst="rect">
            <a:avLst/>
          </a:prstGeom>
        </p:spPr>
      </p:pic>
      <p:sp>
        <p:nvSpPr>
          <p:cNvPr id="58" name="Oval Callout 57"/>
          <p:cNvSpPr/>
          <p:nvPr/>
        </p:nvSpPr>
        <p:spPr>
          <a:xfrm>
            <a:off x="7696200" y="4197949"/>
            <a:ext cx="1597154" cy="919129"/>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4244004"/>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left)">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up)">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
                                            <p:txEl>
                                              <p:pRg st="0" end="0"/>
                                            </p:txEl>
                                          </p:spTgt>
                                        </p:tgtEl>
                                        <p:attrNameLst>
                                          <p:attrName>style.visibility</p:attrName>
                                        </p:attrNameLst>
                                      </p:cBhvr>
                                      <p:to>
                                        <p:strVal val="visible"/>
                                      </p:to>
                                    </p:set>
                                    <p:animEffect transition="in" filter="fade">
                                      <p:cBhvr>
                                        <p:cTn id="22" dur="500"/>
                                        <p:tgtEl>
                                          <p:spTgt spid="5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5">
                                            <p:txEl>
                                              <p:pRg st="1" end="1"/>
                                            </p:txEl>
                                          </p:spTgt>
                                        </p:tgtEl>
                                        <p:attrNameLst>
                                          <p:attrName>style.visibility</p:attrName>
                                        </p:attrNameLst>
                                      </p:cBhvr>
                                      <p:to>
                                        <p:strVal val="visible"/>
                                      </p:to>
                                    </p:set>
                                    <p:animEffect transition="in" filter="randombar(horizontal)">
                                      <p:cBhvr>
                                        <p:cTn id="27" dur="500"/>
                                        <p:tgtEl>
                                          <p:spTgt spid="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5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6737234" y="-798610"/>
            <a:ext cx="2450804" cy="2450804"/>
          </a:xfrm>
          <a:prstGeom prst="rect">
            <a:avLst/>
          </a:prstGeom>
        </p:spPr>
      </p:pic>
      <p:sp>
        <p:nvSpPr>
          <p:cNvPr id="36" name="Rectangle 35"/>
          <p:cNvSpPr/>
          <p:nvPr/>
        </p:nvSpPr>
        <p:spPr>
          <a:xfrm>
            <a:off x="442356" y="495300"/>
            <a:ext cx="17275026" cy="350865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3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Bài 4.10 (SGK-tr82)</a:t>
            </a:r>
            <a:r>
              <a:rPr kumimoji="0" lang="en-US" sz="38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Cho hình chóp S.ABCD có đáy là hình bình hành. Trong các cặp đường thẳng sau, cặp đường thẳng nào cắt nhau, cặp đường thẳng nào song song, cặp đường thẳng nào chéo nhau?</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a) AB và CD                           b) AC và BD                          c) SB và CD</a:t>
            </a:r>
          </a:p>
        </p:txBody>
      </p:sp>
      <p:sp>
        <p:nvSpPr>
          <p:cNvPr id="13" name="Rectangle 12"/>
          <p:cNvSpPr/>
          <p:nvPr/>
        </p:nvSpPr>
        <p:spPr>
          <a:xfrm>
            <a:off x="1947183" y="313911"/>
            <a:ext cx="5359997" cy="9015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53" name="Group 52"/>
          <p:cNvGrpSpPr/>
          <p:nvPr/>
        </p:nvGrpSpPr>
        <p:grpSpPr>
          <a:xfrm>
            <a:off x="762000" y="5328444"/>
            <a:ext cx="6248400" cy="4648200"/>
            <a:chOff x="8431616" y="4738819"/>
            <a:chExt cx="7167281" cy="4817941"/>
          </a:xfrm>
        </p:grpSpPr>
        <p:cxnSp>
          <p:nvCxnSpPr>
            <p:cNvPr id="5" name="Straight Connector 4"/>
            <p:cNvCxnSpPr/>
            <p:nvPr/>
          </p:nvCxnSpPr>
          <p:spPr>
            <a:xfrm flipV="1">
              <a:off x="8951371" y="5375685"/>
              <a:ext cx="2613748" cy="26978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0572946" y="5386367"/>
              <a:ext cx="990600" cy="35622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11563546" y="5381502"/>
              <a:ext cx="1902176" cy="26886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954699" y="8075959"/>
              <a:ext cx="1637101" cy="8775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591800" y="8953500"/>
              <a:ext cx="449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975558" y="8075959"/>
              <a:ext cx="44958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11563546" y="5386367"/>
              <a:ext cx="3520728" cy="35647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3457587" y="8071569"/>
              <a:ext cx="1637101" cy="8775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11317324" y="4738819"/>
              <a:ext cx="49244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Rectangle 48"/>
            <p:cNvSpPr/>
            <p:nvPr/>
          </p:nvSpPr>
          <p:spPr>
            <a:xfrm>
              <a:off x="10203614" y="8910429"/>
              <a:ext cx="49244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Rectangle 49"/>
            <p:cNvSpPr/>
            <p:nvPr/>
          </p:nvSpPr>
          <p:spPr>
            <a:xfrm>
              <a:off x="15106454" y="8874010"/>
              <a:ext cx="49244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 name="Rectangle 50"/>
            <p:cNvSpPr/>
            <p:nvPr/>
          </p:nvSpPr>
          <p:spPr>
            <a:xfrm>
              <a:off x="13325626" y="7454255"/>
              <a:ext cx="51809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 name="Rectangle 51"/>
            <p:cNvSpPr/>
            <p:nvPr/>
          </p:nvSpPr>
          <p:spPr>
            <a:xfrm>
              <a:off x="8431616" y="7563549"/>
              <a:ext cx="51809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4" name="Oval Callout 53"/>
          <p:cNvSpPr/>
          <p:nvPr/>
        </p:nvSpPr>
        <p:spPr>
          <a:xfrm>
            <a:off x="7696200" y="4197949"/>
            <a:ext cx="1597154" cy="919129"/>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Rectangle 54"/>
          <p:cNvSpPr/>
          <p:nvPr/>
        </p:nvSpPr>
        <p:spPr>
          <a:xfrm>
            <a:off x="7696200" y="5496606"/>
            <a:ext cx="10069060" cy="4349909"/>
          </a:xfrm>
          <a:prstGeom prst="rect">
            <a:avLst/>
          </a:prstGeom>
        </p:spPr>
        <p:txBody>
          <a:bodyPr wrap="square">
            <a:spAutoFit/>
          </a:bodyPr>
          <a:lstStyle/>
          <a:p>
            <a:pPr lvl="0" algn="just">
              <a:lnSpc>
                <a:spcPct val="150000"/>
              </a:lnSpc>
            </a:pPr>
            <a:r>
              <a:rPr lang="vi-VN" sz="3600">
                <a:solidFill>
                  <a:prstClr val="black"/>
                </a:solidFill>
                <a:ea typeface="Times New Roman" panose="02020603050405020304" pitchFamily="18" charset="0"/>
                <a:cs typeface="Arial" panose="020B0604020202020204" pitchFamily="34" charset="0"/>
              </a:rPr>
              <a:t>c) Hai đường thẳng SB và CD chéo nhau.</a:t>
            </a:r>
          </a:p>
          <a:p>
            <a:pPr lvl="0" algn="just">
              <a:lnSpc>
                <a:spcPct val="150000"/>
              </a:lnSpc>
            </a:pPr>
            <a:r>
              <a:rPr lang="vi-VN" sz="3600">
                <a:solidFill>
                  <a:prstClr val="black"/>
                </a:solidFill>
                <a:ea typeface="Times New Roman" panose="02020603050405020304" pitchFamily="18" charset="0"/>
                <a:cs typeface="Arial" panose="020B0604020202020204" pitchFamily="34" charset="0"/>
              </a:rPr>
              <a:t>Thật vậy, nếu hai đường thẳng SB và CD không chéo nhau, tức là hai đường thẳng này đồng phẳng hay bốn điểm S, B, C, D đồng phẳng, </a:t>
            </a:r>
            <a:r>
              <a:rPr lang="en-US" sz="3600">
                <a:solidFill>
                  <a:prstClr val="black"/>
                </a:solidFill>
                <a:ea typeface="Times New Roman" panose="02020603050405020304" pitchFamily="18" charset="0"/>
                <a:cs typeface="Arial" panose="020B0604020202020204" pitchFamily="34" charset="0"/>
              </a:rPr>
              <a:t>    </a:t>
            </a:r>
            <a:r>
              <a:rPr lang="vi-VN" sz="3600">
                <a:solidFill>
                  <a:prstClr val="black"/>
                </a:solidFill>
                <a:ea typeface="Times New Roman" panose="02020603050405020304" pitchFamily="18" charset="0"/>
                <a:cs typeface="Arial" panose="020B0604020202020204" pitchFamily="34" charset="0"/>
              </a:rPr>
              <a:t>trái với giả thiết S.ABCD là hình chóp.</a:t>
            </a:r>
          </a:p>
        </p:txBody>
      </p:sp>
      <p:pic>
        <p:nvPicPr>
          <p:cNvPr id="56" name="Picture 55"/>
          <p:cNvPicPr>
            <a:picLocks noChangeAspect="1"/>
          </p:cNvPicPr>
          <p:nvPr/>
        </p:nvPicPr>
        <p:blipFill>
          <a:blip r:embed="rId3"/>
          <a:stretch>
            <a:fillRect/>
          </a:stretch>
        </p:blipFill>
        <p:spPr>
          <a:xfrm>
            <a:off x="16809506" y="9054922"/>
            <a:ext cx="1478494" cy="1232078"/>
          </a:xfrm>
          <a:prstGeom prst="rect">
            <a:avLst/>
          </a:prstGeom>
        </p:spPr>
      </p:pic>
      <p:pic>
        <p:nvPicPr>
          <p:cNvPr id="57" name="Picture 56"/>
          <p:cNvPicPr>
            <a:picLocks noChangeAspect="1"/>
          </p:cNvPicPr>
          <p:nvPr/>
        </p:nvPicPr>
        <p:blipFill>
          <a:blip r:embed="rId4"/>
          <a:stretch>
            <a:fillRect/>
          </a:stretch>
        </p:blipFill>
        <p:spPr>
          <a:xfrm>
            <a:off x="-848080" y="3962295"/>
            <a:ext cx="2591025" cy="2267909"/>
          </a:xfrm>
          <a:prstGeom prst="rect">
            <a:avLst/>
          </a:prstGeom>
        </p:spPr>
      </p:pic>
    </p:spTree>
    <p:extLst>
      <p:ext uri="{BB962C8B-B14F-4D97-AF65-F5344CB8AC3E}">
        <p14:creationId xmlns:p14="http://schemas.microsoft.com/office/powerpoint/2010/main" val="195859691"/>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anim calcmode="lin" valueType="num">
                                      <p:cBhvr>
                                        <p:cTn id="8" dur="500" fill="hold"/>
                                        <p:tgtEl>
                                          <p:spTgt spid="55"/>
                                        </p:tgtEl>
                                        <p:attrNameLst>
                                          <p:attrName>ppt_x</p:attrName>
                                        </p:attrNameLst>
                                      </p:cBhvr>
                                      <p:tavLst>
                                        <p:tav tm="0">
                                          <p:val>
                                            <p:strVal val="#ppt_x"/>
                                          </p:val>
                                        </p:tav>
                                        <p:tav tm="100000">
                                          <p:val>
                                            <p:strVal val="#ppt_x"/>
                                          </p:val>
                                        </p:tav>
                                      </p:tavLst>
                                    </p:anim>
                                    <p:anim calcmode="lin" valueType="num">
                                      <p:cBhvr>
                                        <p:cTn id="9" dur="5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228600" y="190500"/>
            <a:ext cx="17830800" cy="9829799"/>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762000" y="1562100"/>
            <a:ext cx="16459200" cy="2585323"/>
          </a:xfrm>
          <a:prstGeom prst="rect">
            <a:avLst/>
          </a:prstGeom>
        </p:spPr>
        <p:txBody>
          <a:bodyPr wrap="square">
            <a:spAutoFit/>
          </a:bodyPr>
          <a:lstStyle/>
          <a:p>
            <a:pPr lvl="0" algn="just">
              <a:lnSpc>
                <a:spcPct val="150000"/>
              </a:lnSpc>
            </a:pPr>
            <a:r>
              <a:rPr lang="vi-VN" sz="3600">
                <a:solidFill>
                  <a:prstClr val="black"/>
                </a:solidFill>
              </a:rPr>
              <a:t>Cho hình chóp S.ABCD có đáy ABCD là hình thang (AB // CD). Gọi M, N lần lượt là trung điểm của các cạnh SA, SB. Chứng minh rằng tứ giác MNCD là hình thang.</a:t>
            </a:r>
          </a:p>
        </p:txBody>
      </p:sp>
      <p:sp>
        <p:nvSpPr>
          <p:cNvPr id="47" name="Oval Callout 46"/>
          <p:cNvSpPr/>
          <p:nvPr/>
        </p:nvSpPr>
        <p:spPr>
          <a:xfrm>
            <a:off x="8401811" y="4000500"/>
            <a:ext cx="1484377" cy="8382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6579801" y="5372100"/>
            <a:ext cx="10972800" cy="4144661"/>
          </a:xfrm>
          <a:prstGeom prst="rect">
            <a:avLst/>
          </a:prstGeom>
        </p:spPr>
        <p:txBody>
          <a:bodyPr wrap="square">
            <a:spAutoFit/>
          </a:bodyPr>
          <a:lstStyle/>
          <a:p>
            <a:pPr lvl="0" algn="just">
              <a:lnSpc>
                <a:spcPct val="150000"/>
              </a:lnSpc>
            </a:pPr>
            <a:r>
              <a:rPr lang="vi-VN" sz="3600">
                <a:solidFill>
                  <a:prstClr val="black"/>
                </a:solidFill>
                <a:ea typeface="Calibri" panose="020F0502020204030204" pitchFamily="34" charset="0"/>
                <a:cs typeface="Arial" panose="020B0604020202020204" pitchFamily="34" charset="0"/>
              </a:rPr>
              <a:t>Xét tam giác SAB có M và N lần lượt là trung điểm của các cạnh SA và SB nên MN là đường trung bình của tam giác SAB, suy ra MN // AB.</a:t>
            </a:r>
          </a:p>
          <a:p>
            <a:pPr lvl="0" algn="just">
              <a:lnSpc>
                <a:spcPct val="150000"/>
              </a:lnSpc>
            </a:pPr>
            <a:r>
              <a:rPr lang="vi-VN" sz="3600">
                <a:solidFill>
                  <a:prstClr val="black"/>
                </a:solidFill>
                <a:ea typeface="Calibri" panose="020F0502020204030204" pitchFamily="34" charset="0"/>
                <a:cs typeface="Arial" panose="020B0604020202020204" pitchFamily="34" charset="0"/>
              </a:rPr>
              <a:t>Mà đáy ABCD là hình thang có AB // CD.</a:t>
            </a:r>
          </a:p>
          <a:p>
            <a:pPr lvl="0" algn="just">
              <a:lnSpc>
                <a:spcPct val="150000"/>
              </a:lnSpc>
            </a:pPr>
            <a:r>
              <a:rPr lang="vi-VN" sz="3600">
                <a:solidFill>
                  <a:prstClr val="black"/>
                </a:solidFill>
                <a:ea typeface="Calibri" panose="020F0502020204030204" pitchFamily="34" charset="0"/>
                <a:cs typeface="Arial" panose="020B0604020202020204" pitchFamily="34" charset="0"/>
              </a:rPr>
              <a:t>Do đó, MN // CD. Vậy tứ giác MCD là hình thang.</a:t>
            </a:r>
          </a:p>
        </p:txBody>
      </p:sp>
      <p:pic>
        <p:nvPicPr>
          <p:cNvPr id="48" name="Picture 47"/>
          <p:cNvPicPr>
            <a:picLocks noChangeAspect="1"/>
          </p:cNvPicPr>
          <p:nvPr/>
        </p:nvPicPr>
        <p:blipFill>
          <a:blip r:embed="rId3"/>
          <a:stretch>
            <a:fillRect/>
          </a:stretch>
        </p:blipFill>
        <p:spPr>
          <a:xfrm rot="2837772">
            <a:off x="-633892" y="5204858"/>
            <a:ext cx="1724984" cy="1714236"/>
          </a:xfrm>
          <a:prstGeom prst="rect">
            <a:avLst/>
          </a:prstGeom>
        </p:spPr>
      </p:pic>
      <p:sp>
        <p:nvSpPr>
          <p:cNvPr id="49" name="Freeform 6"/>
          <p:cNvSpPr/>
          <p:nvPr/>
        </p:nvSpPr>
        <p:spPr>
          <a:xfrm>
            <a:off x="16497301" y="217002"/>
            <a:ext cx="1371599" cy="1205378"/>
          </a:xfrm>
          <a:custGeom>
            <a:avLst/>
            <a:gdLst/>
            <a:ahLst/>
            <a:cxnLst/>
            <a:rect l="l" t="t" r="r" b="b"/>
            <a:pathLst>
              <a:path w="4291838" h="4114800">
                <a:moveTo>
                  <a:pt x="0" y="0"/>
                </a:moveTo>
                <a:lnTo>
                  <a:pt x="4291839" y="0"/>
                </a:lnTo>
                <a:lnTo>
                  <a:pt x="4291839" y="4114800"/>
                </a:lnTo>
                <a:lnTo>
                  <a:pt x="0" y="4114800"/>
                </a:lnTo>
                <a:lnTo>
                  <a:pt x="0" y="0"/>
                </a:lnTo>
                <a:close/>
              </a:path>
            </a:pathLst>
          </a:custGeom>
          <a:blipFill>
            <a:blip r:embed="rId4"/>
            <a:stretch>
              <a:fillRect/>
            </a:stretch>
          </a:blipFill>
        </p:spPr>
        <p:txBody>
          <a:bodyPr/>
          <a:lstStyle/>
          <a:p>
            <a:endParaRPr lang="en-US"/>
          </a:p>
        </p:txBody>
      </p:sp>
      <p:sp>
        <p:nvSpPr>
          <p:cNvPr id="7" name="Rectangle 6"/>
          <p:cNvSpPr/>
          <p:nvPr/>
        </p:nvSpPr>
        <p:spPr>
          <a:xfrm>
            <a:off x="762000" y="952770"/>
            <a:ext cx="4729180" cy="677108"/>
          </a:xfrm>
          <a:prstGeom prst="rect">
            <a:avLst/>
          </a:prstGeom>
        </p:spPr>
        <p:txBody>
          <a:bodyPr wrap="none">
            <a:spAutoFit/>
          </a:bodyPr>
          <a:lstStyle/>
          <a:p>
            <a:r>
              <a:rPr lang="nl-NL" sz="3800" b="1">
                <a:solidFill>
                  <a:srgbClr val="C00000"/>
                </a:solidFill>
                <a:latin typeface="Arial" panose="020B0604020202020204" pitchFamily="34" charset="0"/>
                <a:ea typeface="Calibri" panose="020F0502020204030204" pitchFamily="34" charset="0"/>
                <a:cs typeface="Arial" panose="020B0604020202020204" pitchFamily="34" charset="0"/>
              </a:rPr>
              <a:t>Bài 4.12 (SGK-tr82)</a:t>
            </a:r>
            <a:r>
              <a:rPr lang="en-US" sz="3800">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a:p>
        </p:txBody>
      </p:sp>
      <p:pic>
        <p:nvPicPr>
          <p:cNvPr id="15" name="image109.png" descr="A picture containing line, triangle&#10;&#10;Description automatically generated"/>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a:stretch>
            <a:fillRect/>
          </a:stretch>
        </p:blipFill>
        <p:spPr>
          <a:xfrm>
            <a:off x="1219200" y="4457702"/>
            <a:ext cx="4704600" cy="5410198"/>
          </a:xfrm>
          <a:prstGeom prst="rect">
            <a:avLst/>
          </a:prstGeom>
          <a:ln/>
        </p:spPr>
      </p:pic>
    </p:spTree>
    <p:extLst>
      <p:ext uri="{BB962C8B-B14F-4D97-AF65-F5344CB8AC3E}">
        <p14:creationId xmlns:p14="http://schemas.microsoft.com/office/powerpoint/2010/main" val="236514323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left)">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7" grpId="0" animBg="1"/>
      <p:bldP spid="4"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4343400" y="1533949"/>
            <a:ext cx="10105462" cy="2198279"/>
            <a:chOff x="4636774" y="2761437"/>
            <a:chExt cx="10983489" cy="2198279"/>
          </a:xfrm>
        </p:grpSpPr>
        <p:sp>
          <p:nvSpPr>
            <p:cNvPr id="3" name="Freeform 3"/>
            <p:cNvSpPr/>
            <p:nvPr/>
          </p:nvSpPr>
          <p:spPr>
            <a:xfrm>
              <a:off x="6693059" y="2761437"/>
              <a:ext cx="6874122" cy="2198279"/>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16" name="Rectangle 15"/>
            <p:cNvSpPr/>
            <p:nvPr/>
          </p:nvSpPr>
          <p:spPr>
            <a:xfrm>
              <a:off x="4636774" y="3093272"/>
              <a:ext cx="10983489"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6500" b="1" i="0" u="none" strike="noStrike" kern="1200" cap="none" spc="0" normalizeH="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277942545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7" name="Group 16"/>
          <p:cNvGrpSpPr/>
          <p:nvPr/>
        </p:nvGrpSpPr>
        <p:grpSpPr>
          <a:xfrm>
            <a:off x="2895600" y="1714500"/>
            <a:ext cx="12801600" cy="3593464"/>
            <a:chOff x="1989710" y="2789511"/>
            <a:chExt cx="13913885" cy="3593464"/>
          </a:xfrm>
        </p:grpSpPr>
        <p:sp>
          <p:nvSpPr>
            <p:cNvPr id="3" name="Freeform 3"/>
            <p:cNvSpPr/>
            <p:nvPr/>
          </p:nvSpPr>
          <p:spPr>
            <a:xfrm>
              <a:off x="1989710" y="2789511"/>
              <a:ext cx="13913885" cy="359346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16" name="Rectangle 15"/>
            <p:cNvSpPr/>
            <p:nvPr/>
          </p:nvSpPr>
          <p:spPr>
            <a:xfrm>
              <a:off x="2747895" y="3170511"/>
              <a:ext cx="12397515" cy="2691250"/>
            </a:xfrm>
            <a:prstGeom prst="rect">
              <a:avLst/>
            </a:prstGeom>
          </p:spPr>
          <p:txBody>
            <a:bodyPr wrap="square">
              <a:spAutoFit/>
            </a:bodyPr>
            <a:lstStyle/>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1. VỊ TRÍ TƯƠNG ĐỐI CỦA HAI ĐƯỜNG THẲNG</a:t>
              </a:r>
              <a:endParaRPr lang="vi-VN" sz="6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52484" y="7277100"/>
            <a:ext cx="4304968" cy="7588886"/>
          </a:xfrm>
          <a:prstGeom prst="rect">
            <a:avLst/>
          </a:prstGeom>
        </p:spPr>
      </p:pic>
      <p:sp>
        <p:nvSpPr>
          <p:cNvPr id="12" name="Freeform 7"/>
          <p:cNvSpPr/>
          <p:nvPr/>
        </p:nvSpPr>
        <p:spPr>
          <a:xfrm rot="10530260">
            <a:off x="258450" y="395573"/>
            <a:ext cx="2933530" cy="2274255"/>
          </a:xfrm>
          <a:custGeom>
            <a:avLst/>
            <a:gdLst/>
            <a:ahLst/>
            <a:cxnLst/>
            <a:rect l="l" t="t" r="r" b="b"/>
            <a:pathLst>
              <a:path w="4935292" h="4114800">
                <a:moveTo>
                  <a:pt x="0" y="0"/>
                </a:moveTo>
                <a:lnTo>
                  <a:pt x="4935292" y="0"/>
                </a:lnTo>
                <a:lnTo>
                  <a:pt x="4935292" y="4114800"/>
                </a:lnTo>
                <a:lnTo>
                  <a:pt x="0" y="4114800"/>
                </a:lnTo>
                <a:lnTo>
                  <a:pt x="0" y="0"/>
                </a:lnTo>
                <a:close/>
              </a:path>
            </a:pathLst>
          </a:custGeom>
          <a:blipFill>
            <a:blip r:embed="rId4"/>
            <a:stretch>
              <a:fillRect/>
            </a:stretch>
          </a:blipFill>
        </p:spPr>
        <p:txBody>
          <a:bodyPr/>
          <a:lstStyle/>
          <a:p>
            <a:endParaRPr lang="en-US"/>
          </a:p>
        </p:txBody>
      </p:sp>
      <p:sp>
        <p:nvSpPr>
          <p:cNvPr id="13" name="Freeform 6"/>
          <p:cNvSpPr/>
          <p:nvPr/>
        </p:nvSpPr>
        <p:spPr>
          <a:xfrm>
            <a:off x="14315738" y="6618013"/>
            <a:ext cx="3657600" cy="3505200"/>
          </a:xfrm>
          <a:custGeom>
            <a:avLst/>
            <a:gdLst/>
            <a:ahLst/>
            <a:cxnLst/>
            <a:rect l="l" t="t" r="r" b="b"/>
            <a:pathLst>
              <a:path w="4291838" h="4114800">
                <a:moveTo>
                  <a:pt x="0" y="0"/>
                </a:moveTo>
                <a:lnTo>
                  <a:pt x="4291839" y="0"/>
                </a:lnTo>
                <a:lnTo>
                  <a:pt x="4291839" y="4114800"/>
                </a:lnTo>
                <a:lnTo>
                  <a:pt x="0" y="41148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08357821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734967"/>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2250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lang="en-US" sz="6500" b="1" spc="323" dirty="0">
                <a:solidFill>
                  <a:srgbClr val="5A8D76"/>
                </a:solidFill>
                <a:latin typeface="Arial" panose="020B0604020202020204" pitchFamily="34" charset="0"/>
                <a:cs typeface="Arial" panose="020B0604020202020204" pitchFamily="34" charset="0"/>
              </a:rPr>
              <a:t>TRÒ CHƠI </a:t>
            </a: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cs typeface="Arial" panose="020B0604020202020204" pitchFamily="34" charset="0"/>
              </a:rPr>
              <a:t>TRẮC NGHIỆM</a:t>
            </a:r>
          </a:p>
        </p:txBody>
      </p:sp>
      <p:sp>
        <p:nvSpPr>
          <p:cNvPr id="26" name="Freeform 5"/>
          <p:cNvSpPr/>
          <p:nvPr/>
        </p:nvSpPr>
        <p:spPr>
          <a:xfrm>
            <a:off x="533400" y="1820093"/>
            <a:ext cx="17311687" cy="545700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txBody>
          <a:bodyPr/>
          <a:lstStyle/>
          <a:p>
            <a:endParaRPr lang="en-US"/>
          </a:p>
        </p:txBody>
      </p:sp>
      <p:sp>
        <p:nvSpPr>
          <p:cNvPr id="28" name="Rectangle 27"/>
          <p:cNvSpPr/>
          <p:nvPr/>
        </p:nvSpPr>
        <p:spPr>
          <a:xfrm>
            <a:off x="685800" y="2053671"/>
            <a:ext cx="16992600" cy="4975657"/>
          </a:xfrm>
          <a:prstGeom prst="rect">
            <a:avLst/>
          </a:prstGeom>
        </p:spPr>
        <p:txBody>
          <a:bodyPr wrap="square">
            <a:spAutoFit/>
          </a:bodyPr>
          <a:lstStyle/>
          <a:p>
            <a:pPr marL="30480" marR="30480" algn="just">
              <a:lnSpc>
                <a:spcPct val="150000"/>
              </a:lnSpc>
            </a:pPr>
            <a:r>
              <a:rPr lang="nl-NL" sz="3600" b="1">
                <a:solidFill>
                  <a:srgbClr val="000000"/>
                </a:solidFill>
                <a:latin typeface="Arial" panose="020B0604020202020204" pitchFamily="34" charset="0"/>
                <a:ea typeface="Times New Roman" panose="02020603050405020304" pitchFamily="18" charset="0"/>
                <a:cs typeface="Arial" panose="020B0604020202020204" pitchFamily="34" charset="0"/>
              </a:rPr>
              <a:t>Câu 1. </a:t>
            </a:r>
            <a:r>
              <a:rPr lang="vi-VN" sz="3600">
                <a:solidFill>
                  <a:srgbClr val="000000"/>
                </a:solidFill>
                <a:ea typeface="Times New Roman" panose="02020603050405020304" pitchFamily="18" charset="0"/>
                <a:cs typeface="Arial" panose="020B0604020202020204" pitchFamily="34" charset="0"/>
              </a:rPr>
              <a:t>Giả sử có ba đường thẳng a, b, c trong đó b // a và c //a. những phát biểu nào sau đây là sai?</a:t>
            </a:r>
          </a:p>
          <a:p>
            <a:pPr marL="30480" marR="30480" algn="just">
              <a:lnSpc>
                <a:spcPct val="150000"/>
              </a:lnSpc>
            </a:pPr>
            <a:r>
              <a:rPr lang="vi-VN" sz="3600">
                <a:solidFill>
                  <a:srgbClr val="000000"/>
                </a:solidFill>
                <a:ea typeface="Times New Roman" panose="02020603050405020304" pitchFamily="18" charset="0"/>
                <a:cs typeface="Arial" panose="020B0604020202020204" pitchFamily="34" charset="0"/>
              </a:rPr>
              <a:t>(1) Nếu mặt phẳng (a, b) không trùng với mặt phẳng (a, c) thì b và c chéo nhau.</a:t>
            </a:r>
          </a:p>
          <a:p>
            <a:pPr marL="30480" marR="30480" algn="just">
              <a:lnSpc>
                <a:spcPct val="150000"/>
              </a:lnSpc>
            </a:pPr>
            <a:r>
              <a:rPr lang="vi-VN" sz="3600">
                <a:solidFill>
                  <a:srgbClr val="000000"/>
                </a:solidFill>
                <a:ea typeface="Times New Roman" panose="02020603050405020304" pitchFamily="18" charset="0"/>
                <a:cs typeface="Arial" panose="020B0604020202020204" pitchFamily="34" charset="0"/>
              </a:rPr>
              <a:t>(2) Nếu mặt phẳng (a,b) trùng với mặt phẳng (a, c) thì ba đường thẳng a, b, c song song với nhau từng đôi một.</a:t>
            </a:r>
          </a:p>
          <a:p>
            <a:pPr marL="30480" marR="30480" algn="just">
              <a:lnSpc>
                <a:spcPct val="150000"/>
              </a:lnSpc>
            </a:pPr>
            <a:r>
              <a:rPr lang="vi-VN" sz="3600">
                <a:solidFill>
                  <a:srgbClr val="000000"/>
                </a:solidFill>
                <a:ea typeface="Times New Roman" panose="02020603050405020304" pitchFamily="18" charset="0"/>
                <a:cs typeface="Arial" panose="020B0604020202020204" pitchFamily="34" charset="0"/>
              </a:rPr>
              <a:t>(3) Dù cho hai mặt phẳng (a, b) và (a, c) có trùng nhau hay không, ta vẫn có b // c.</a:t>
            </a:r>
          </a:p>
        </p:txBody>
      </p:sp>
      <p:sp>
        <p:nvSpPr>
          <p:cNvPr id="32" name="Rounded Rectangle 31"/>
          <p:cNvSpPr/>
          <p:nvPr/>
        </p:nvSpPr>
        <p:spPr>
          <a:xfrm>
            <a:off x="9821764" y="8908083"/>
            <a:ext cx="5799236"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p:cNvPicPr>
            <a:picLocks noChangeAspect="1"/>
          </p:cNvPicPr>
          <p:nvPr/>
        </p:nvPicPr>
        <p:blipFill>
          <a:blip r:embed="rId4"/>
          <a:stretch>
            <a:fillRect/>
          </a:stretch>
        </p:blipFill>
        <p:spPr>
          <a:xfrm>
            <a:off x="16022038" y="121737"/>
            <a:ext cx="2139881" cy="1371719"/>
          </a:xfrm>
          <a:prstGeom prst="rect">
            <a:avLst/>
          </a:prstGeom>
        </p:spPr>
      </p:pic>
      <p:sp>
        <p:nvSpPr>
          <p:cNvPr id="12" name="Rectangle 11"/>
          <p:cNvSpPr/>
          <p:nvPr/>
        </p:nvSpPr>
        <p:spPr>
          <a:xfrm>
            <a:off x="3649564" y="7240151"/>
            <a:ext cx="12344400" cy="2862322"/>
          </a:xfrm>
          <a:prstGeom prst="rect">
            <a:avLst/>
          </a:prstGeom>
        </p:spPr>
        <p:txBody>
          <a:bodyPr wrap="square">
            <a:spAutoFit/>
          </a:bodyPr>
          <a:lstStyle/>
          <a:p>
            <a:pPr>
              <a:lnSpc>
                <a:spcPct val="250000"/>
              </a:lnSpc>
              <a:spcAft>
                <a:spcPts val="0"/>
              </a:spcAft>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A. Chỉ có (1) sai 			         B. Chỉ có (2) sai		</a:t>
            </a:r>
          </a:p>
          <a:p>
            <a:pPr>
              <a:lnSpc>
                <a:spcPct val="250000"/>
              </a:lnSpc>
              <a:spcAft>
                <a:spcPts val="0"/>
              </a:spcAft>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C. Chỉ có (3) sai</a:t>
            </a:r>
            <a:r>
              <a:rPr lang="en-US" sz="3600">
                <a:latin typeface="Arial" panose="020B0604020202020204" pitchFamily="34" charset="0"/>
                <a:ea typeface="Times New Roman" panose="02020603050405020304" pitchFamily="18" charset="0"/>
                <a:cs typeface="Arial" panose="020B0604020202020204" pitchFamily="34" charset="0"/>
              </a:rPr>
              <a:t>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D. (1), (2) và (3) đều sai</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940037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8" grpId="0"/>
      <p:bldP spid="32" grpId="0" animBg="1"/>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762000" y="2393361"/>
            <a:ext cx="16843231" cy="3435939"/>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txBody>
          <a:bodyPr/>
          <a:lstStyle/>
          <a:p>
            <a:endParaRPr lang="en-US"/>
          </a:p>
        </p:txBody>
      </p:sp>
      <p:sp>
        <p:nvSpPr>
          <p:cNvPr id="32" name="Rounded Rectangle 31"/>
          <p:cNvSpPr/>
          <p:nvPr/>
        </p:nvSpPr>
        <p:spPr>
          <a:xfrm>
            <a:off x="5334000" y="6370377"/>
            <a:ext cx="281940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p:sp>
        <p:nvSpPr>
          <p:cNvPr id="28" name="Rectangle 27"/>
          <p:cNvSpPr/>
          <p:nvPr/>
        </p:nvSpPr>
        <p:spPr>
          <a:xfrm>
            <a:off x="914400" y="2579576"/>
            <a:ext cx="16536286" cy="3000821"/>
          </a:xfrm>
          <a:prstGeom prst="rect">
            <a:avLst/>
          </a:prstGeom>
        </p:spPr>
        <p:txBody>
          <a:bodyPr wrap="square">
            <a:spAutoFit/>
          </a:bodyPr>
          <a:lstStyle/>
          <a:p>
            <a:pPr marL="30480" marR="30480" algn="just">
              <a:lnSpc>
                <a:spcPct val="150000"/>
              </a:lnSpc>
              <a:spcAft>
                <a:spcPts val="1200"/>
              </a:spcAft>
            </a:pPr>
            <a:r>
              <a:rPr lang="nl-NL" sz="4200" b="1">
                <a:solidFill>
                  <a:srgbClr val="000000"/>
                </a:solidFill>
                <a:latin typeface="Arial" panose="020B0604020202020204" pitchFamily="34" charset="0"/>
                <a:ea typeface="Times New Roman" panose="02020603050405020304" pitchFamily="18" charset="0"/>
                <a:cs typeface="Arial" panose="020B0604020202020204" pitchFamily="34" charset="0"/>
              </a:rPr>
              <a:t>Câu 2. </a:t>
            </a:r>
            <a:r>
              <a:rPr lang="vi-VN" sz="4200">
                <a:solidFill>
                  <a:srgbClr val="000000"/>
                </a:solidFill>
                <a:ea typeface="Times New Roman" panose="02020603050405020304" pitchFamily="18" charset="0"/>
                <a:cs typeface="Arial" panose="020B0604020202020204" pitchFamily="34" charset="0"/>
              </a:rPr>
              <a:t>Cho hình chóp S. ABCD với đáy ABCD là hình bình hành. Gọi M, N, P, Q lần lượt là trung điểm của các cạnh SA, SB, SC, SD. Đường thẳng nào sau đây không song song với đường thẳng MN?</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4" name="Rectangle 13"/>
          <p:cNvSpPr/>
          <p:nvPr/>
        </p:nvSpPr>
        <p:spPr>
          <a:xfrm>
            <a:off x="1295400" y="6591300"/>
            <a:ext cx="16104464" cy="738664"/>
          </a:xfrm>
          <a:prstGeom prst="rect">
            <a:avLst/>
          </a:prstGeom>
        </p:spPr>
        <p:txBody>
          <a:bodyPr wrap="square">
            <a:spAutoFit/>
          </a:bodyPr>
          <a:lstStyle/>
          <a:p>
            <a:r>
              <a:rPr lang="de-DE" sz="4200">
                <a:latin typeface="Arial" panose="020B0604020202020204" pitchFamily="34" charset="0"/>
                <a:ea typeface="Calibri" panose="020F0502020204030204" pitchFamily="34" charset="0"/>
                <a:cs typeface="Arial" panose="020B0604020202020204" pitchFamily="34" charset="0"/>
              </a:rPr>
              <a:t> A. AB      			B. SC				C. PQ      			D. CD</a:t>
            </a:r>
          </a:p>
        </p:txBody>
      </p:sp>
    </p:spTree>
    <p:extLst>
      <p:ext uri="{BB962C8B-B14F-4D97-AF65-F5344CB8AC3E}">
        <p14:creationId xmlns:p14="http://schemas.microsoft.com/office/powerpoint/2010/main" val="248347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1010900"/>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457199" y="2324100"/>
            <a:ext cx="20193000" cy="1933866"/>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txBody>
          <a:bodyPr/>
          <a:lstStyle/>
          <a:p>
            <a:endParaRPr lang="en-US"/>
          </a:p>
        </p:txBody>
      </p:sp>
      <p:sp>
        <p:nvSpPr>
          <p:cNvPr id="32" name="Rounded Rectangle 31"/>
          <p:cNvSpPr/>
          <p:nvPr/>
        </p:nvSpPr>
        <p:spPr>
          <a:xfrm>
            <a:off x="282464" y="4656355"/>
            <a:ext cx="17159316"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p:cNvPicPr>
            <a:picLocks noChangeAspect="1"/>
          </p:cNvPicPr>
          <p:nvPr/>
        </p:nvPicPr>
        <p:blipFill>
          <a:blip r:embed="rId4"/>
          <a:stretch>
            <a:fillRect/>
          </a:stretch>
        </p:blipFill>
        <p:spPr>
          <a:xfrm>
            <a:off x="16010006" y="418981"/>
            <a:ext cx="2139881" cy="1371719"/>
          </a:xfrm>
          <a:prstGeom prst="rect">
            <a:avLst/>
          </a:prstGeom>
        </p:spPr>
      </p:pic>
      <p:sp>
        <p:nvSpPr>
          <p:cNvPr id="28" name="Rectangle 27"/>
          <p:cNvSpPr/>
          <p:nvPr/>
        </p:nvSpPr>
        <p:spPr>
          <a:xfrm>
            <a:off x="457200" y="2324100"/>
            <a:ext cx="17907000" cy="1824923"/>
          </a:xfrm>
          <a:prstGeom prst="rect">
            <a:avLst/>
          </a:prstGeom>
        </p:spPr>
        <p:txBody>
          <a:bodyPr wrap="square">
            <a:spAutoFit/>
          </a:bodyPr>
          <a:lstStyle/>
          <a:p>
            <a:pPr>
              <a:lnSpc>
                <a:spcPct val="150000"/>
              </a:lnSpc>
            </a:pPr>
            <a:r>
              <a:rPr lang="nl-NL" sz="4000" b="1">
                <a:latin typeface="Arial" panose="020B0604020202020204" pitchFamily="34" charset="0"/>
                <a:ea typeface="Times New Roman" panose="02020603050405020304" pitchFamily="18" charset="0"/>
                <a:cs typeface="Arial" panose="020B0604020202020204" pitchFamily="34" charset="0"/>
              </a:rPr>
              <a:t>Câu 3</a:t>
            </a:r>
            <a:r>
              <a:rPr lang="nl-NL" sz="4000" b="1">
                <a:effectLst/>
                <a:latin typeface="Arial" panose="020B0604020202020204" pitchFamily="34" charset="0"/>
                <a:ea typeface="Times New Roman" panose="02020603050405020304" pitchFamily="18" charset="0"/>
                <a:cs typeface="Arial" panose="020B0604020202020204" pitchFamily="34" charset="0"/>
              </a:rPr>
              <a:t>.</a:t>
            </a:r>
            <a:r>
              <a:rPr lang="vi-VN" sz="4000" b="1">
                <a:ea typeface="Times New Roman" panose="02020603050405020304" pitchFamily="18" charset="0"/>
                <a:cs typeface="Arial" panose="020B0604020202020204" pitchFamily="34" charset="0"/>
              </a:rPr>
              <a:t> </a:t>
            </a:r>
            <a:r>
              <a:rPr lang="vi-VN" sz="4000">
                <a:ea typeface="Times New Roman" panose="02020603050405020304" pitchFamily="18" charset="0"/>
                <a:cs typeface="Arial" panose="020B0604020202020204" pitchFamily="34" charset="0"/>
              </a:rPr>
              <a:t>Cho hình chóp S. ABCD có đáy là một tứ giác lồi. gọi M và N lần lượt là trọng tâm của tam giác SAB và SAD. Khẳng định nào sau đây là đúng?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12"/>
          <p:cNvSpPr/>
          <p:nvPr/>
        </p:nvSpPr>
        <p:spPr>
          <a:xfrm>
            <a:off x="454915" y="4487763"/>
            <a:ext cx="17723046" cy="4770537"/>
          </a:xfrm>
          <a:prstGeom prst="rect">
            <a:avLst/>
          </a:prstGeom>
        </p:spPr>
        <p:txBody>
          <a:bodyPr wrap="square">
            <a:spAutoFit/>
          </a:bodyPr>
          <a:lstStyle/>
          <a:p>
            <a:pPr>
              <a:lnSpc>
                <a:spcPct val="200000"/>
              </a:lnSpc>
              <a:spcAft>
                <a:spcPts val="0"/>
              </a:spcAft>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A. MN // PQ với P là giao điểm của SM và AB; Q là giao điểm của SN và AD.</a:t>
            </a:r>
            <a:endParaRPr lang="en-US" sz="3800">
              <a:latin typeface="Arial" panose="020B0604020202020204" pitchFamily="34" charset="0"/>
              <a:ea typeface="Times New Roman" panose="02020603050405020304" pitchFamily="18" charset="0"/>
              <a:cs typeface="Arial" panose="020B0604020202020204" pitchFamily="34" charset="0"/>
            </a:endParaRPr>
          </a:p>
          <a:p>
            <a:pPr>
              <a:lnSpc>
                <a:spcPct val="200000"/>
              </a:lnSpc>
              <a:spcAft>
                <a:spcPts val="0"/>
              </a:spcAft>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B. MN, BD chéo nhau.</a:t>
            </a:r>
            <a:endParaRPr lang="en-US" sz="3800">
              <a:latin typeface="Arial" panose="020B0604020202020204" pitchFamily="34" charset="0"/>
              <a:ea typeface="Times New Roman" panose="02020603050405020304" pitchFamily="18" charset="0"/>
              <a:cs typeface="Arial" panose="020B0604020202020204" pitchFamily="34" charset="0"/>
            </a:endParaRPr>
          </a:p>
          <a:p>
            <a:pPr>
              <a:lnSpc>
                <a:spcPct val="200000"/>
              </a:lnSpc>
              <a:spcAft>
                <a:spcPts val="0"/>
              </a:spcAft>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C. MN và BD cắt nhau.</a:t>
            </a:r>
            <a:endParaRPr lang="en-US" sz="3800">
              <a:latin typeface="Arial" panose="020B0604020202020204" pitchFamily="34" charset="0"/>
              <a:ea typeface="Times New Roman" panose="02020603050405020304" pitchFamily="18" charset="0"/>
              <a:cs typeface="Arial" panose="020B0604020202020204" pitchFamily="34" charset="0"/>
            </a:endParaRPr>
          </a:p>
          <a:p>
            <a:pPr>
              <a:lnSpc>
                <a:spcPct val="200000"/>
              </a:lnSpc>
              <a:spcAft>
                <a:spcPts val="0"/>
              </a:spcAft>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D. MN là đường trung bình của tam giác IBD với I là trung điểm của SA.</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9584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734967"/>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2250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533400" y="1790700"/>
            <a:ext cx="17311687" cy="6489605"/>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txBody>
          <a:bodyPr/>
          <a:lstStyle/>
          <a:p>
            <a:endParaRPr lang="en-US"/>
          </a:p>
        </p:txBody>
      </p:sp>
      <p:sp>
        <p:nvSpPr>
          <p:cNvPr id="28" name="Rectangle 27"/>
          <p:cNvSpPr/>
          <p:nvPr/>
        </p:nvSpPr>
        <p:spPr>
          <a:xfrm>
            <a:off x="685800" y="2019300"/>
            <a:ext cx="16992600" cy="5806654"/>
          </a:xfrm>
          <a:prstGeom prst="rect">
            <a:avLst/>
          </a:prstGeom>
        </p:spPr>
        <p:txBody>
          <a:bodyPr wrap="square">
            <a:spAutoFit/>
          </a:bodyPr>
          <a:lstStyle/>
          <a:p>
            <a:pPr marL="30480" marR="30480" lvl="0" algn="just">
              <a:lnSpc>
                <a:spcPct val="150000"/>
              </a:lnSpc>
            </a:pPr>
            <a:r>
              <a:rPr kumimoji="0" lang="nl-NL" sz="36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 4. </a:t>
            </a:r>
            <a:r>
              <a:rPr lang="vi-VN" sz="3600">
                <a:solidFill>
                  <a:srgbClr val="000000"/>
                </a:solidFill>
                <a:ea typeface="Times New Roman" panose="02020603050405020304" pitchFamily="18" charset="0"/>
                <a:cs typeface="Arial" panose="020B0604020202020204" pitchFamily="34" charset="0"/>
              </a:rPr>
              <a:t>Cho hình chóp S.ABCD có đáy ABCD là hình bình hành. Gọi M, N, P, Q lần lượt là các điểm nằm trên các cạnh BC, SC, SD, AD sao cho MN // BS, NP // CD, MQ // CD. Những khẳng định nào sau đây là đúng?</a:t>
            </a:r>
          </a:p>
          <a:p>
            <a:pPr marL="30480" marR="30480" lvl="0" algn="just">
              <a:lnSpc>
                <a:spcPct val="150000"/>
              </a:lnSpc>
            </a:pPr>
            <a:r>
              <a:rPr lang="vi-VN" sz="3600">
                <a:solidFill>
                  <a:srgbClr val="000000"/>
                </a:solidFill>
                <a:ea typeface="Times New Roman" panose="02020603050405020304" pitchFamily="18" charset="0"/>
                <a:cs typeface="Arial" panose="020B0604020202020204" pitchFamily="34" charset="0"/>
              </a:rPr>
              <a:t>(1) PQ // SA</a:t>
            </a:r>
          </a:p>
          <a:p>
            <a:pPr marL="30480" marR="30480" lvl="0" algn="just">
              <a:lnSpc>
                <a:spcPct val="150000"/>
              </a:lnSpc>
            </a:pPr>
            <a:r>
              <a:rPr lang="vi-VN" sz="3600">
                <a:solidFill>
                  <a:srgbClr val="000000"/>
                </a:solidFill>
                <a:ea typeface="Times New Roman" panose="02020603050405020304" pitchFamily="18" charset="0"/>
                <a:cs typeface="Arial" panose="020B0604020202020204" pitchFamily="34" charset="0"/>
              </a:rPr>
              <a:t>(2) PQ // MN</a:t>
            </a:r>
          </a:p>
          <a:p>
            <a:pPr marL="30480" marR="30480" lvl="0" algn="just">
              <a:lnSpc>
                <a:spcPct val="150000"/>
              </a:lnSpc>
            </a:pPr>
            <a:r>
              <a:rPr lang="vi-VN" sz="3600">
                <a:solidFill>
                  <a:srgbClr val="000000"/>
                </a:solidFill>
                <a:ea typeface="Times New Roman" panose="02020603050405020304" pitchFamily="18" charset="0"/>
                <a:cs typeface="Arial" panose="020B0604020202020204" pitchFamily="34" charset="0"/>
              </a:rPr>
              <a:t>(3) tứ giác MNPQ là hình thang</a:t>
            </a:r>
          </a:p>
          <a:p>
            <a:pPr marL="30480" marR="30480" lvl="0" algn="just">
              <a:lnSpc>
                <a:spcPct val="150000"/>
              </a:lnSpc>
            </a:pPr>
            <a:r>
              <a:rPr lang="vi-VN" sz="3600">
                <a:solidFill>
                  <a:srgbClr val="000000"/>
                </a:solidFill>
                <a:ea typeface="Times New Roman" panose="02020603050405020304" pitchFamily="18" charset="0"/>
                <a:cs typeface="Arial" panose="020B0604020202020204" pitchFamily="34" charset="0"/>
              </a:rPr>
              <a:t>(4) tứ giác MNPQ là hình bình hành</a:t>
            </a:r>
          </a:p>
        </p:txBody>
      </p:sp>
      <p:sp>
        <p:nvSpPr>
          <p:cNvPr id="32" name="Rounded Rectangle 31"/>
          <p:cNvSpPr/>
          <p:nvPr/>
        </p:nvSpPr>
        <p:spPr>
          <a:xfrm>
            <a:off x="4676279" y="8666900"/>
            <a:ext cx="2971800"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p:cNvPicPr>
            <a:picLocks noChangeAspect="1"/>
          </p:cNvPicPr>
          <p:nvPr/>
        </p:nvPicPr>
        <p:blipFill>
          <a:blip r:embed="rId4"/>
          <a:stretch>
            <a:fillRect/>
          </a:stretch>
        </p:blipFill>
        <p:spPr>
          <a:xfrm>
            <a:off x="16022038" y="121737"/>
            <a:ext cx="2139881" cy="1371719"/>
          </a:xfrm>
          <a:prstGeom prst="rect">
            <a:avLst/>
          </a:prstGeom>
        </p:spPr>
      </p:pic>
      <p:sp>
        <p:nvSpPr>
          <p:cNvPr id="12" name="Rectangle 11"/>
          <p:cNvSpPr/>
          <p:nvPr/>
        </p:nvSpPr>
        <p:spPr>
          <a:xfrm>
            <a:off x="1219200" y="8343900"/>
            <a:ext cx="18668957" cy="1477328"/>
          </a:xfrm>
          <a:prstGeom prst="rect">
            <a:avLst/>
          </a:prstGeom>
        </p:spPr>
        <p:txBody>
          <a:bodyPr wrap="square">
            <a:spAutoFit/>
          </a:bodyPr>
          <a:lstStyle/>
          <a:p>
            <a:pPr marL="742950" lvl="0" indent="-742950">
              <a:lnSpc>
                <a:spcPct val="250000"/>
              </a:lnSpc>
              <a:buAutoNum type="alphaUcPeriod"/>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(4)      		B. (1) và (3)			C. (2) và (3)        		D. (2) và (4)</a:t>
            </a:r>
          </a:p>
        </p:txBody>
      </p:sp>
    </p:spTree>
    <p:extLst>
      <p:ext uri="{BB962C8B-B14F-4D97-AF65-F5344CB8AC3E}">
        <p14:creationId xmlns:p14="http://schemas.microsoft.com/office/powerpoint/2010/main" val="23672556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1010900"/>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457199" y="2324100"/>
            <a:ext cx="20193000" cy="1933866"/>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txBody>
          <a:bodyPr/>
          <a:lstStyle/>
          <a:p>
            <a:endParaRPr lang="en-US"/>
          </a:p>
        </p:txBody>
      </p:sp>
      <p:sp>
        <p:nvSpPr>
          <p:cNvPr id="32" name="Rounded Rectangle 31"/>
          <p:cNvSpPr/>
          <p:nvPr/>
        </p:nvSpPr>
        <p:spPr>
          <a:xfrm>
            <a:off x="294509" y="6993028"/>
            <a:ext cx="17787214"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p:cNvPicPr>
            <a:picLocks noChangeAspect="1"/>
          </p:cNvPicPr>
          <p:nvPr/>
        </p:nvPicPr>
        <p:blipFill>
          <a:blip r:embed="rId4"/>
          <a:stretch>
            <a:fillRect/>
          </a:stretch>
        </p:blipFill>
        <p:spPr>
          <a:xfrm>
            <a:off x="16010006" y="418981"/>
            <a:ext cx="2139881" cy="1371719"/>
          </a:xfrm>
          <a:prstGeom prst="rect">
            <a:avLst/>
          </a:prstGeom>
        </p:spPr>
      </p:pic>
      <p:sp>
        <p:nvSpPr>
          <p:cNvPr id="28" name="Rectangle 27"/>
          <p:cNvSpPr/>
          <p:nvPr/>
        </p:nvSpPr>
        <p:spPr>
          <a:xfrm>
            <a:off x="358677" y="2290108"/>
            <a:ext cx="17319723" cy="1938992"/>
          </a:xfrm>
          <a:prstGeom prst="rect">
            <a:avLst/>
          </a:prstGeom>
        </p:spPr>
        <p:txBody>
          <a:bodyPr wrap="square">
            <a:spAutoFit/>
          </a:bodyPr>
          <a:lstStyle/>
          <a:p>
            <a:pPr lvl="0" algn="just">
              <a:lnSpc>
                <a:spcPct val="150000"/>
              </a:lnSpc>
            </a:pPr>
            <a:r>
              <a:rPr kumimoji="0" lang="nl-NL"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5.</a:t>
            </a: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prstClr val="black"/>
                </a:solidFill>
                <a:ea typeface="Times New Roman" panose="02020603050405020304" pitchFamily="18" charset="0"/>
                <a:cs typeface="Arial" panose="020B0604020202020204" pitchFamily="34" charset="0"/>
              </a:rPr>
              <a:t>Cho hình chóp S.ABCD đáy ABCD là hình bình hành. Khẳng định nào sau đây là đúng?</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12"/>
          <p:cNvSpPr/>
          <p:nvPr/>
        </p:nvSpPr>
        <p:spPr>
          <a:xfrm>
            <a:off x="358677" y="4533900"/>
            <a:ext cx="17723046" cy="4770537"/>
          </a:xfrm>
          <a:prstGeom prst="rect">
            <a:avLst/>
          </a:prstGeom>
        </p:spPr>
        <p:txBody>
          <a:bodyPr wrap="square">
            <a:spAutoFit/>
          </a:bodyPr>
          <a:lstStyle/>
          <a:p>
            <a:pPr lvl="0">
              <a:lnSpc>
                <a:spcPct val="200000"/>
              </a:lnSpc>
            </a:pPr>
            <a:r>
              <a:rPr lang="vi-VN" sz="3800">
                <a:solidFill>
                  <a:srgbClr val="000000"/>
                </a:solidFill>
                <a:ea typeface="Times New Roman" panose="02020603050405020304" pitchFamily="18" charset="0"/>
                <a:cs typeface="Arial" panose="020B0604020202020204" pitchFamily="34" charset="0"/>
              </a:rPr>
              <a:t>A. </a:t>
            </a:r>
            <a:r>
              <a:rPr lang="en-US" sz="3800">
                <a:solidFill>
                  <a:srgbClr val="000000"/>
                </a:solidFill>
                <a:ea typeface="Times New Roman" panose="02020603050405020304" pitchFamily="18" charset="0"/>
                <a:cs typeface="Arial" panose="020B0604020202020204" pitchFamily="34" charset="0"/>
              </a:rPr>
              <a:t>G</a:t>
            </a:r>
            <a:r>
              <a:rPr lang="vi-VN" sz="3800">
                <a:solidFill>
                  <a:srgbClr val="000000"/>
                </a:solidFill>
                <a:ea typeface="Times New Roman" panose="02020603050405020304" pitchFamily="18" charset="0"/>
                <a:cs typeface="Arial" panose="020B0604020202020204" pitchFamily="34" charset="0"/>
              </a:rPr>
              <a:t>iao tuyến của (SAB) và (SCD) là điểm S.</a:t>
            </a:r>
          </a:p>
          <a:p>
            <a:pPr lvl="0">
              <a:lnSpc>
                <a:spcPct val="200000"/>
              </a:lnSpc>
            </a:pPr>
            <a:r>
              <a:rPr lang="vi-VN" sz="3800">
                <a:solidFill>
                  <a:srgbClr val="000000"/>
                </a:solidFill>
                <a:ea typeface="Times New Roman" panose="02020603050405020304" pitchFamily="18" charset="0"/>
                <a:cs typeface="Arial" panose="020B0604020202020204" pitchFamily="34" charset="0"/>
              </a:rPr>
              <a:t>B. </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G</a:t>
            </a:r>
            <a:r>
              <a:rPr lang="vi-VN" sz="3800">
                <a:solidFill>
                  <a:srgbClr val="000000"/>
                </a:solidFill>
                <a:ea typeface="Times New Roman" panose="02020603050405020304" pitchFamily="18" charset="0"/>
                <a:cs typeface="Arial" panose="020B0604020202020204" pitchFamily="34" charset="0"/>
              </a:rPr>
              <a:t>iao tuyến của (SAB) và (SCD) là đường thẳng đi qua S và cắt AB.</a:t>
            </a:r>
          </a:p>
          <a:p>
            <a:pPr lvl="0">
              <a:lnSpc>
                <a:spcPct val="200000"/>
              </a:lnSpc>
            </a:pPr>
            <a:r>
              <a:rPr lang="vi-VN" sz="3800">
                <a:solidFill>
                  <a:srgbClr val="000000"/>
                </a:solidFill>
                <a:ea typeface="Times New Roman" panose="02020603050405020304" pitchFamily="18" charset="0"/>
                <a:cs typeface="Arial" panose="020B0604020202020204" pitchFamily="34" charset="0"/>
              </a:rPr>
              <a:t>C. </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G</a:t>
            </a:r>
            <a:r>
              <a:rPr lang="vi-VN" sz="3800">
                <a:solidFill>
                  <a:srgbClr val="000000"/>
                </a:solidFill>
                <a:ea typeface="Times New Roman" panose="02020603050405020304" pitchFamily="18" charset="0"/>
                <a:cs typeface="Arial" panose="020B0604020202020204" pitchFamily="34" charset="0"/>
              </a:rPr>
              <a:t>iao tuyến của (SAB) và (SCD) là đường thẳng đi qua S và song song với AB.</a:t>
            </a:r>
          </a:p>
          <a:p>
            <a:pPr lvl="0">
              <a:lnSpc>
                <a:spcPct val="200000"/>
              </a:lnSpc>
            </a:pPr>
            <a:r>
              <a:rPr lang="vi-VN" sz="3800">
                <a:solidFill>
                  <a:srgbClr val="000000"/>
                </a:solidFill>
                <a:ea typeface="Times New Roman" panose="02020603050405020304" pitchFamily="18" charset="0"/>
                <a:cs typeface="Arial" panose="020B0604020202020204" pitchFamily="34" charset="0"/>
              </a:rPr>
              <a:t>D. </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G</a:t>
            </a:r>
            <a:r>
              <a:rPr lang="vi-VN" sz="3800">
                <a:solidFill>
                  <a:srgbClr val="000000"/>
                </a:solidFill>
                <a:ea typeface="Times New Roman" panose="02020603050405020304" pitchFamily="18" charset="0"/>
                <a:cs typeface="Arial" panose="020B0604020202020204" pitchFamily="34" charset="0"/>
              </a:rPr>
              <a:t>iao tuyến của (SAB) và (SCD) là đường thẳng đi qua S và chéo nhau với AB.</a:t>
            </a:r>
          </a:p>
        </p:txBody>
      </p:sp>
    </p:spTree>
    <p:extLst>
      <p:ext uri="{BB962C8B-B14F-4D97-AF65-F5344CB8AC3E}">
        <p14:creationId xmlns:p14="http://schemas.microsoft.com/office/powerpoint/2010/main" val="270241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14687" y="10017937"/>
            <a:ext cx="18731151" cy="1907363"/>
            <a:chOff x="0" y="0"/>
            <a:chExt cx="4933307" cy="502351"/>
          </a:xfrm>
        </p:grpSpPr>
        <p:sp>
          <p:nvSpPr>
            <p:cNvPr id="3"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1"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5737">
            <a:off x="17062429" y="58010"/>
            <a:ext cx="881391" cy="1498224"/>
          </a:xfrm>
          <a:prstGeom prst="rect">
            <a:avLst/>
          </a:prstGeom>
        </p:spPr>
      </p:pic>
      <p:sp>
        <p:nvSpPr>
          <p:cNvPr id="41" name="Rectangle 40"/>
          <p:cNvSpPr/>
          <p:nvPr/>
        </p:nvSpPr>
        <p:spPr>
          <a:xfrm>
            <a:off x="874471" y="2708218"/>
            <a:ext cx="10864517" cy="4708981"/>
          </a:xfrm>
          <a:prstGeom prst="rect">
            <a:avLst/>
          </a:prstGeom>
        </p:spPr>
        <p:txBody>
          <a:bodyPr wrap="square">
            <a:spAutoFit/>
          </a:bodyPr>
          <a:lstStyle/>
          <a:p>
            <a:pPr lvl="0" algn="just">
              <a:lnSpc>
                <a:spcPct val="150000"/>
              </a:lnSpc>
              <a:spcBef>
                <a:spcPts val="600"/>
              </a:spcBef>
              <a:spcAft>
                <a:spcPts val="1200"/>
              </a:spcAft>
              <a:defRPr/>
            </a:pPr>
            <a:r>
              <a:rPr lang="vi-VN" sz="4000">
                <a:solidFill>
                  <a:prstClr val="black"/>
                </a:solidFill>
                <a:ea typeface="Times New Roman" panose="02020603050405020304" pitchFamily="18" charset="0"/>
              </a:rPr>
              <a:t>Cho hình chóp S.ABCD có đáy ABCD là hình bình hành. Gọi M, N, P, Q lần lượt là trung điểm của các cạnh bên SA, SB, SC, SD (H.4.27). Chứng minh rằng tứ giác MNPQ là hình bình hành</a:t>
            </a:r>
            <a:r>
              <a:rPr lang="en-US" sz="4000">
                <a:solidFill>
                  <a:prstClr val="black"/>
                </a:solidFill>
                <a:ea typeface="Times New Roman" panose="02020603050405020304" pitchFamily="18" charset="0"/>
              </a:rPr>
              <a:t>.</a:t>
            </a:r>
            <a:endParaRPr lang="vi-VN" sz="4000">
              <a:solidFill>
                <a:prstClr val="black"/>
              </a:solidFill>
              <a:ea typeface="Times New Roman" panose="02020603050405020304" pitchFamily="18" charset="0"/>
            </a:endParaRPr>
          </a:p>
        </p:txBody>
      </p:sp>
      <p:pic>
        <p:nvPicPr>
          <p:cNvPr id="33" name="Picture 2"/>
          <p:cNvPicPr>
            <a:picLocks noChangeAspect="1"/>
          </p:cNvPicPr>
          <p:nvPr/>
        </p:nvPicPr>
        <p:blipFill>
          <a:blip r:embed="rId4"/>
          <a:srcRect/>
          <a:stretch>
            <a:fillRect/>
          </a:stretch>
        </p:blipFill>
        <p:spPr>
          <a:xfrm rot="711292" flipH="1">
            <a:off x="624780" y="8192581"/>
            <a:ext cx="1607166" cy="1735633"/>
          </a:xfrm>
          <a:prstGeom prst="rect">
            <a:avLst/>
          </a:prstGeom>
        </p:spPr>
      </p:pic>
      <p:grpSp>
        <p:nvGrpSpPr>
          <p:cNvPr id="14" name="Group 13"/>
          <p:cNvGrpSpPr/>
          <p:nvPr/>
        </p:nvGrpSpPr>
        <p:grpSpPr>
          <a:xfrm>
            <a:off x="866450" y="1181100"/>
            <a:ext cx="6926180" cy="1107956"/>
            <a:chOff x="3620862" y="869613"/>
            <a:chExt cx="6926180" cy="1107956"/>
          </a:xfrm>
        </p:grpSpPr>
        <p:pic>
          <p:nvPicPr>
            <p:cNvPr id="15"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620862" y="869613"/>
              <a:ext cx="6926180" cy="1107956"/>
            </a:xfrm>
            <a:prstGeom prst="rect">
              <a:avLst/>
            </a:prstGeom>
          </p:spPr>
        </p:pic>
        <p:sp>
          <p:nvSpPr>
            <p:cNvPr id="16" name="Rectangle 15"/>
            <p:cNvSpPr/>
            <p:nvPr/>
          </p:nvSpPr>
          <p:spPr>
            <a:xfrm>
              <a:off x="5187045" y="869613"/>
              <a:ext cx="5175513"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4.11 (SGK-tr82)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61671" y="2860618"/>
            <a:ext cx="4535729" cy="5330882"/>
          </a:xfrm>
          <a:prstGeom prst="rect">
            <a:avLst/>
          </a:prstGeom>
        </p:spPr>
      </p:pic>
    </p:spTree>
    <p:extLst>
      <p:ext uri="{BB962C8B-B14F-4D97-AF65-F5344CB8AC3E}">
        <p14:creationId xmlns:p14="http://schemas.microsoft.com/office/powerpoint/2010/main" val="115392241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14687" y="10094137"/>
            <a:ext cx="18731151" cy="1907363"/>
            <a:chOff x="0" y="0"/>
            <a:chExt cx="4933307" cy="502351"/>
          </a:xfrm>
        </p:grpSpPr>
        <p:sp>
          <p:nvSpPr>
            <p:cNvPr id="3"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1"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5737">
            <a:off x="17062429" y="58010"/>
            <a:ext cx="881391" cy="1498224"/>
          </a:xfrm>
          <a:prstGeom prst="rect">
            <a:avLst/>
          </a:prstGeom>
        </p:spPr>
      </p:pic>
      <p:sp>
        <p:nvSpPr>
          <p:cNvPr id="29" name="Oval Callout 28"/>
          <p:cNvSpPr/>
          <p:nvPr/>
        </p:nvSpPr>
        <p:spPr>
          <a:xfrm>
            <a:off x="8452311" y="495300"/>
            <a:ext cx="1597154" cy="88147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3" name="Picture 2"/>
          <p:cNvPicPr>
            <a:picLocks noChangeAspect="1"/>
          </p:cNvPicPr>
          <p:nvPr/>
        </p:nvPicPr>
        <p:blipFill>
          <a:blip r:embed="rId4"/>
          <a:srcRect/>
          <a:stretch>
            <a:fillRect/>
          </a:stretch>
        </p:blipFill>
        <p:spPr>
          <a:xfrm rot="7230704" flipH="1">
            <a:off x="616457" y="8777254"/>
            <a:ext cx="1623812" cy="1700327"/>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6400800" y="1714500"/>
                <a:ext cx="11125200" cy="8256363"/>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Xét tam giác SAB có M và N lần lượt là trung điểm của các cạnh SA và SB nên MN là đường trung bình của tam giác SAB, suy ra MN // AB và MN = </a:t>
                </a:r>
                <a14:m>
                  <m:oMath xmlns:m="http://schemas.openxmlformats.org/officeDocument/2006/math">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2</m:t>
                        </m:r>
                      </m:den>
                    </m:f>
                  </m:oMath>
                </a14:m>
                <a:r>
                  <a:rPr lang="en-US" sz="3600">
                    <a:effectLst/>
                    <a:latin typeface="Arial" panose="020B0604020202020204" pitchFamily="34" charset="0"/>
                    <a:ea typeface="Times New Roman" panose="02020603050405020304" pitchFamily="18" charset="0"/>
                    <a:cs typeface="Arial" panose="020B0604020202020204" pitchFamily="34" charset="0"/>
                  </a:rPr>
                  <a:t> AB.</a:t>
                </a: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Tương tự ta có PQ là đường trung bình của tam giác SCD nên PQ // CD và PQ = </a:t>
                </a:r>
                <a14:m>
                  <m:oMath xmlns:m="http://schemas.openxmlformats.org/officeDocument/2006/math">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2</m:t>
                        </m:r>
                      </m:den>
                    </m:f>
                  </m:oMath>
                </a14:m>
                <a:r>
                  <a:rPr lang="en-US" sz="3600">
                    <a:effectLst/>
                    <a:latin typeface="Arial" panose="020B0604020202020204" pitchFamily="34" charset="0"/>
                    <a:ea typeface="Times New Roman" panose="02020603050405020304" pitchFamily="18" charset="0"/>
                    <a:cs typeface="Arial" panose="020B0604020202020204" pitchFamily="34" charset="0"/>
                  </a:rPr>
                  <a:t> CD.</a:t>
                </a: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Lại có đáy ABCD là hình bình hành nên AB // CD và AB = CD.</a:t>
                </a: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Khi đó, MN // PQ và MN = PQ. Vậy tứ giác MNPQ là hình bình hành.</a:t>
                </a:r>
              </a:p>
            </p:txBody>
          </p:sp>
        </mc:Choice>
        <mc:Fallback xmlns="">
          <p:sp>
            <p:nvSpPr>
              <p:cNvPr id="6" name="Rectangle 5"/>
              <p:cNvSpPr>
                <a:spLocks noRot="1" noChangeAspect="1" noMove="1" noResize="1" noEditPoints="1" noAdjustHandles="1" noChangeArrowheads="1" noChangeShapeType="1" noTextEdit="1"/>
              </p:cNvSpPr>
              <p:nvPr/>
            </p:nvSpPr>
            <p:spPr>
              <a:xfrm>
                <a:off x="6400800" y="1714500"/>
                <a:ext cx="11125200" cy="8256363"/>
              </a:xfrm>
              <a:prstGeom prst="rect">
                <a:avLst/>
              </a:prstGeom>
              <a:blipFill>
                <a:blip r:embed="rId11"/>
                <a:stretch>
                  <a:fillRect l="-1644" r="-1644" b="-590"/>
                </a:stretch>
              </a:blipFill>
            </p:spPr>
            <p:txBody>
              <a:bodyPr/>
              <a:lstStyle/>
              <a:p>
                <a:r>
                  <a:rPr lang="en-US">
                    <a:noFill/>
                  </a:rPr>
                  <a:t> </a:t>
                </a:r>
              </a:p>
            </p:txBody>
          </p:sp>
        </mc:Fallback>
      </mc:AlternateContent>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200" y="2059292"/>
            <a:ext cx="4840723" cy="5689344"/>
          </a:xfrm>
          <a:prstGeom prst="rect">
            <a:avLst/>
          </a:prstGeom>
        </p:spPr>
      </p:pic>
    </p:spTree>
    <p:extLst>
      <p:ext uri="{BB962C8B-B14F-4D97-AF65-F5344CB8AC3E}">
        <p14:creationId xmlns:p14="http://schemas.microsoft.com/office/powerpoint/2010/main" val="14739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0" dur="500"/>
                                        <p:tgtEl>
                                          <p:spTgt spid="6">
                                            <p:txEl>
                                              <p:pRg st="1" end="1"/>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childTnLst>
                                </p:cTn>
                              </p:par>
                            </p:childTnLst>
                          </p:cTn>
                        </p:par>
                        <p:par>
                          <p:cTn id="25" fill="hold">
                            <p:stCondLst>
                              <p:cond delay="1500"/>
                            </p:stCondLst>
                            <p:childTnLst>
                              <p:par>
                                <p:cTn id="26" presetID="2" presetClass="entr" presetSubtype="4" fill="hold" nodeType="after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additive="base">
                                        <p:cTn id="28"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739942" y="1629102"/>
            <a:ext cx="16808116" cy="70866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21444">
            <a:off x="-881360" y="8326579"/>
            <a:ext cx="1762721" cy="1754754"/>
          </a:xfrm>
          <a:prstGeom prst="rect">
            <a:avLst/>
          </a:prstGeom>
        </p:spPr>
      </p:pic>
      <p:pic>
        <p:nvPicPr>
          <p:cNvPr id="3" name="Picture 2"/>
          <p:cNvPicPr>
            <a:picLocks noChangeAspect="1"/>
          </p:cNvPicPr>
          <p:nvPr/>
        </p:nvPicPr>
        <p:blipFill>
          <a:blip r:embed="rId5"/>
          <a:stretch>
            <a:fillRect/>
          </a:stretch>
        </p:blipFill>
        <p:spPr>
          <a:xfrm rot="20151823">
            <a:off x="15743680" y="1266731"/>
            <a:ext cx="1724984" cy="1714236"/>
          </a:xfrm>
          <a:prstGeom prst="rect">
            <a:avLst/>
          </a:prstGeom>
        </p:spPr>
      </p:pic>
      <p:sp>
        <p:nvSpPr>
          <p:cNvPr id="18" name="Rectangle 17"/>
          <p:cNvSpPr/>
          <p:nvPr/>
        </p:nvSpPr>
        <p:spPr>
          <a:xfrm>
            <a:off x="1257300" y="3450896"/>
            <a:ext cx="15773400" cy="3671583"/>
          </a:xfrm>
          <a:prstGeom prst="rect">
            <a:avLst/>
          </a:prstGeom>
        </p:spPr>
        <p:txBody>
          <a:bodyPr wrap="square">
            <a:spAutoFit/>
          </a:bodyPr>
          <a:lstStyle/>
          <a:p>
            <a:pPr lvl="0" algn="just">
              <a:lnSpc>
                <a:spcPct val="150000"/>
              </a:lnSpc>
              <a:defRPr/>
            </a:pPr>
            <a:r>
              <a:rPr lang="vi-VN" sz="4000">
                <a:solidFill>
                  <a:prstClr val="black"/>
                </a:solidFill>
                <a:ea typeface="Times New Roman" panose="02020603050405020304" pitchFamily="18" charset="0"/>
              </a:rPr>
              <a:t>Cho hình chóp S.ABCD có đáy ABCD là hình bình hành. (</a:t>
            </a:r>
            <a:r>
              <a:rPr lang="el-GR" sz="4000">
                <a:solidFill>
                  <a:prstClr val="black"/>
                </a:solidFill>
                <a:latin typeface="Arial" panose="020B0604020202020204" pitchFamily="34" charset="0"/>
                <a:ea typeface="Times New Roman" panose="02020603050405020304" pitchFamily="18" charset="0"/>
              </a:rPr>
              <a:t>α) </a:t>
            </a:r>
            <a:r>
              <a:rPr lang="vi-VN" sz="4000">
                <a:solidFill>
                  <a:prstClr val="black"/>
                </a:solidFill>
                <a:ea typeface="Times New Roman" panose="02020603050405020304" pitchFamily="18" charset="0"/>
              </a:rPr>
              <a:t>là mặt phẳng đi qua trung điểm M của cạnh SB, song song với cạnh AB, cắt các cạnh SA, SD, SC lần lượt tại Q, P và N. Hãy xác định hình tính của tứ giác MNPQ?</a:t>
            </a:r>
            <a:endParaRPr kumimoji="0" lang="vi-VN"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endParaRPr>
          </a:p>
        </p:txBody>
      </p:sp>
      <p:sp>
        <p:nvSpPr>
          <p:cNvPr id="9" name="Rectangle 8"/>
          <p:cNvSpPr/>
          <p:nvPr/>
        </p:nvSpPr>
        <p:spPr>
          <a:xfrm>
            <a:off x="6898968" y="2123849"/>
            <a:ext cx="4490064" cy="96225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3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BÀI</a:t>
            </a:r>
            <a:r>
              <a:rPr kumimoji="0" lang="nl-NL" sz="4300" b="1" i="0" u="none" strike="noStrike" kern="1200" cap="none" spc="0" normalizeH="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TẬP THÊM</a:t>
            </a:r>
            <a:endParaRPr kumimoji="0" lang="en-US" sz="43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6"/>
          <a:stretch>
            <a:fillRect/>
          </a:stretch>
        </p:blipFill>
        <p:spPr>
          <a:xfrm>
            <a:off x="14979955" y="7729061"/>
            <a:ext cx="2665946" cy="1973282"/>
          </a:xfrm>
          <a:prstGeom prst="rect">
            <a:avLst/>
          </a:prstGeom>
        </p:spPr>
      </p:pic>
    </p:spTree>
    <p:extLst>
      <p:ext uri="{BB962C8B-B14F-4D97-AF65-F5344CB8AC3E}">
        <p14:creationId xmlns:p14="http://schemas.microsoft.com/office/powerpoint/2010/main" val="364030860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anim calcmode="lin" valueType="num">
                                      <p:cBhvr>
                                        <p:cTn id="12" dur="500" fill="hold"/>
                                        <p:tgtEl>
                                          <p:spTgt spid="18"/>
                                        </p:tgtEl>
                                        <p:attrNameLst>
                                          <p:attrName>ppt_x</p:attrName>
                                        </p:attrNameLst>
                                      </p:cBhvr>
                                      <p:tavLst>
                                        <p:tav tm="0">
                                          <p:val>
                                            <p:strVal val="#ppt_x"/>
                                          </p:val>
                                        </p:tav>
                                        <p:tav tm="100000">
                                          <p:val>
                                            <p:strVal val="#ppt_x"/>
                                          </p:val>
                                        </p:tav>
                                      </p:tavLst>
                                    </p:anim>
                                    <p:anim calcmode="lin" valueType="num">
                                      <p:cBhvr>
                                        <p:cTn id="1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184484" y="190500"/>
            <a:ext cx="17907000" cy="9829799"/>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20151823">
            <a:off x="16091421" y="133482"/>
            <a:ext cx="1724984" cy="1714236"/>
          </a:xfrm>
          <a:prstGeom prst="rect">
            <a:avLst/>
          </a:prstGeom>
        </p:spPr>
      </p:pic>
      <p:sp>
        <p:nvSpPr>
          <p:cNvPr id="19" name="Oval Callout 18"/>
          <p:cNvSpPr/>
          <p:nvPr/>
        </p:nvSpPr>
        <p:spPr>
          <a:xfrm>
            <a:off x="1371600" y="571500"/>
            <a:ext cx="1600200" cy="982579"/>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8643244" y="1760861"/>
                <a:ext cx="9568556" cy="7878439"/>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Ta có: AB // </a:t>
                </a:r>
                <a14:m>
                  <m:oMath xmlns:m="http://schemas.openxmlformats.org/officeDocument/2006/math">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M</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e>
                    </m:d>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SAB</m:t>
                        </m:r>
                      </m:e>
                    </m:d>
                  </m:oMath>
                </a14:m>
                <a:endParaRPr lang="en-US" sz="3800">
                  <a:effectLst/>
                  <a:latin typeface="Arial" panose="020B0604020202020204" pitchFamily="34" charset="0"/>
                  <a:ea typeface="Cambria Math" panose="020405030504060302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b="0" i="0" smtClean="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e>
                    </m:d>
                    <m:r>
                      <a:rPr lang="en-US" sz="38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SAB</m:t>
                        </m:r>
                      </m:e>
                    </m:d>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MQ // AB (1)</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Mặt khác:</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DC // AB </a:t>
                </a:r>
                <a14:m>
                  <m:oMath xmlns:m="http://schemas.openxmlformats.org/officeDocument/2006/math">
                    <m:r>
                      <a:rPr lang="en-US" sz="38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DC // MQ (*)</a:t>
                </a:r>
              </a:p>
              <a:p>
                <a:pPr algn="just">
                  <a:lnSpc>
                    <a:spcPct val="150000"/>
                  </a:lnSpc>
                  <a:spcAft>
                    <a:spcPts val="0"/>
                  </a:spcAft>
                </a:pP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QM</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e>
                    </m:d>
                    <m: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DC // </a:t>
                </a:r>
                <a14:m>
                  <m:oMath xmlns:m="http://schemas.openxmlformats.org/officeDocument/2006/math">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Như vậy: DC // </a:t>
                </a:r>
                <a14:m>
                  <m:oMath xmlns:m="http://schemas.openxmlformats.org/officeDocument/2006/math">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PN = </a:t>
                </a:r>
                <a14:m>
                  <m:oMath xmlns:m="http://schemas.openxmlformats.org/officeDocument/2006/math">
                    <m:d>
                      <m:d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e>
                    </m:d>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SCD</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 xmlns:m="http://schemas.openxmlformats.org/officeDocument/2006/math">
                    <m:r>
                      <a:rPr lang="en-US" sz="3800">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PN // CD (1)</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Từ (*) và (1) </a:t>
                </a:r>
                <a14:m>
                  <m:oMath xmlns:m="http://schemas.openxmlformats.org/officeDocument/2006/math">
                    <m:r>
                      <a:rPr lang="en-US" sz="3800">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MNPQ là hình thang.</a:t>
                </a:r>
              </a:p>
            </p:txBody>
          </p:sp>
        </mc:Choice>
        <mc:Fallback xmlns="">
          <p:sp>
            <p:nvSpPr>
              <p:cNvPr id="7" name="Rectangle 6"/>
              <p:cNvSpPr>
                <a:spLocks noRot="1" noChangeAspect="1" noMove="1" noResize="1" noEditPoints="1" noAdjustHandles="1" noChangeArrowheads="1" noChangeShapeType="1" noTextEdit="1"/>
              </p:cNvSpPr>
              <p:nvPr/>
            </p:nvSpPr>
            <p:spPr>
              <a:xfrm>
                <a:off x="8643244" y="1760861"/>
                <a:ext cx="9568556" cy="7878439"/>
              </a:xfrm>
              <a:prstGeom prst="rect">
                <a:avLst/>
              </a:prstGeom>
              <a:blipFill>
                <a:blip r:embed="rId4"/>
                <a:stretch>
                  <a:fillRect l="-2102" b="-2167"/>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a:off x="1291597" y="2095500"/>
            <a:ext cx="6555420" cy="5277796"/>
          </a:xfrm>
          <a:prstGeom prst="rect">
            <a:avLst/>
          </a:prstGeom>
        </p:spPr>
      </p:pic>
      <p:pic>
        <p:nvPicPr>
          <p:cNvPr id="10" name="Picture 9"/>
          <p:cNvPicPr>
            <a:picLocks noChangeAspect="1"/>
          </p:cNvPicPr>
          <p:nvPr/>
        </p:nvPicPr>
        <p:blipFill>
          <a:blip r:embed="rId6"/>
          <a:stretch>
            <a:fillRect/>
          </a:stretch>
        </p:blipFill>
        <p:spPr>
          <a:xfrm>
            <a:off x="3394354" y="8496300"/>
            <a:ext cx="1853977" cy="1372278"/>
          </a:xfrm>
          <a:prstGeom prst="rect">
            <a:avLst/>
          </a:prstGeom>
        </p:spPr>
      </p:pic>
    </p:spTree>
    <p:extLst>
      <p:ext uri="{BB962C8B-B14F-4D97-AF65-F5344CB8AC3E}">
        <p14:creationId xmlns:p14="http://schemas.microsoft.com/office/powerpoint/2010/main" val="259440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left)">
                                      <p:cBhvr>
                                        <p:cTn id="21" dur="500"/>
                                        <p:tgtEl>
                                          <p:spTgt spid="7">
                                            <p:txEl>
                                              <p:pRg st="1" end="1"/>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500"/>
                                        <p:tgtEl>
                                          <p:spTgt spid="7">
                                            <p:txEl>
                                              <p:pRg st="2" end="2"/>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500"/>
                                        <p:tgtEl>
                                          <p:spTgt spid="7">
                                            <p:txEl>
                                              <p:pRg st="3" end="3"/>
                                            </p:txEl>
                                          </p:spTgt>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fade">
                                      <p:cBhvr>
                                        <p:cTn id="33" dur="500"/>
                                        <p:tgtEl>
                                          <p:spTgt spid="7">
                                            <p:txEl>
                                              <p:pRg st="4" end="4"/>
                                            </p:txEl>
                                          </p:spTgt>
                                        </p:tgtEl>
                                      </p:cBhvr>
                                    </p:animEffect>
                                  </p:childTnLst>
                                </p:cTn>
                              </p:par>
                            </p:childTnLst>
                          </p:cTn>
                        </p:par>
                        <p:par>
                          <p:cTn id="34" fill="hold">
                            <p:stCondLst>
                              <p:cond delay="2500"/>
                            </p:stCondLst>
                            <p:childTnLst>
                              <p:par>
                                <p:cTn id="35" presetID="14" presetClass="entr" presetSubtype="10" fill="hold" nodeType="after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randombar(horizontal)">
                                      <p:cBhvr>
                                        <p:cTn id="37" dur="500"/>
                                        <p:tgtEl>
                                          <p:spTgt spid="7">
                                            <p:txEl>
                                              <p:pRg st="5" end="5"/>
                                            </p:txEl>
                                          </p:spTgt>
                                        </p:tgtEl>
                                      </p:cBhvr>
                                    </p:animEffect>
                                  </p:childTnLst>
                                </p:cTn>
                              </p:par>
                            </p:childTnLst>
                          </p:cTn>
                        </p:par>
                        <p:par>
                          <p:cTn id="38" fill="hold">
                            <p:stCondLst>
                              <p:cond delay="3000"/>
                            </p:stCondLst>
                            <p:childTnLst>
                              <p:par>
                                <p:cTn id="39" presetID="22" presetClass="entr" presetSubtype="8" fill="hold" nodeType="after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Effect transition="in" filter="wipe(left)">
                                      <p:cBhvr>
                                        <p:cTn id="41" dur="500"/>
                                        <p:tgtEl>
                                          <p:spTgt spid="7">
                                            <p:txEl>
                                              <p:pRg st="6" end="6"/>
                                            </p:txEl>
                                          </p:spTgt>
                                        </p:tgtEl>
                                      </p:cBhvr>
                                    </p:animEffect>
                                  </p:childTnLst>
                                </p:cTn>
                              </p:par>
                            </p:childTnLst>
                          </p:cTn>
                        </p:par>
                        <p:par>
                          <p:cTn id="42" fill="hold">
                            <p:stCondLst>
                              <p:cond delay="3500"/>
                            </p:stCondLst>
                            <p:childTnLst>
                              <p:par>
                                <p:cTn id="43" presetID="10" presetClass="entr" presetSubtype="0" fill="hold" nodeType="afterEffect">
                                  <p:stCondLst>
                                    <p:cond delay="0"/>
                                  </p:stCondLst>
                                  <p:childTnLst>
                                    <p:set>
                                      <p:cBhvr>
                                        <p:cTn id="44" dur="1" fill="hold">
                                          <p:stCondLst>
                                            <p:cond delay="0"/>
                                          </p:stCondLst>
                                        </p:cTn>
                                        <p:tgtEl>
                                          <p:spTgt spid="7">
                                            <p:txEl>
                                              <p:pRg st="7" end="7"/>
                                            </p:txEl>
                                          </p:spTgt>
                                        </p:tgtEl>
                                        <p:attrNameLst>
                                          <p:attrName>style.visibility</p:attrName>
                                        </p:attrNameLst>
                                      </p:cBhvr>
                                      <p:to>
                                        <p:strVal val="visible"/>
                                      </p:to>
                                    </p:set>
                                    <p:animEffect transition="in" filter="fade">
                                      <p:cBhvr>
                                        <p:cTn id="45" dur="500"/>
                                        <p:tgtEl>
                                          <p:spTgt spid="7">
                                            <p:txEl>
                                              <p:pRg st="7" end="7"/>
                                            </p:txEl>
                                          </p:spTgt>
                                        </p:tgtEl>
                                      </p:cBhvr>
                                    </p:animEffect>
                                  </p:childTnLst>
                                </p:cTn>
                              </p:par>
                            </p:childTnLst>
                          </p:cTn>
                        </p:par>
                        <p:par>
                          <p:cTn id="46" fill="hold">
                            <p:stCondLst>
                              <p:cond delay="4000"/>
                            </p:stCondLst>
                            <p:childTnLst>
                              <p:par>
                                <p:cTn id="47" presetID="16" presetClass="entr" presetSubtype="21" fill="hold" nodeType="afterEffect">
                                  <p:stCondLst>
                                    <p:cond delay="0"/>
                                  </p:stCondLst>
                                  <p:childTnLst>
                                    <p:set>
                                      <p:cBhvr>
                                        <p:cTn id="48" dur="1" fill="hold">
                                          <p:stCondLst>
                                            <p:cond delay="0"/>
                                          </p:stCondLst>
                                        </p:cTn>
                                        <p:tgtEl>
                                          <p:spTgt spid="7">
                                            <p:txEl>
                                              <p:pRg st="8" end="8"/>
                                            </p:txEl>
                                          </p:spTgt>
                                        </p:tgtEl>
                                        <p:attrNameLst>
                                          <p:attrName>style.visibility</p:attrName>
                                        </p:attrNameLst>
                                      </p:cBhvr>
                                      <p:to>
                                        <p:strVal val="visible"/>
                                      </p:to>
                                    </p:set>
                                    <p:animEffect transition="in" filter="barn(inVertical)">
                                      <p:cBhvr>
                                        <p:cTn id="49"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4343400" y="1533949"/>
            <a:ext cx="10105462" cy="2198279"/>
            <a:chOff x="4636774" y="2761437"/>
            <a:chExt cx="10983489" cy="2198279"/>
          </a:xfrm>
        </p:grpSpPr>
        <p:sp>
          <p:nvSpPr>
            <p:cNvPr id="3" name="Freeform 3"/>
            <p:cNvSpPr/>
            <p:nvPr/>
          </p:nvSpPr>
          <p:spPr>
            <a:xfrm>
              <a:off x="6693059" y="2761437"/>
              <a:ext cx="6874122" cy="2198279"/>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16" name="Rectangle 15"/>
            <p:cNvSpPr/>
            <p:nvPr/>
          </p:nvSpPr>
          <p:spPr>
            <a:xfrm>
              <a:off x="4636774" y="3093272"/>
              <a:ext cx="10983489"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6500" b="1" i="0" u="none" strike="noStrike" kern="1200" cap="none" spc="0" normalizeH="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82264489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52400" y="359937"/>
            <a:ext cx="979790" cy="914400"/>
          </a:xfrm>
          <a:prstGeom prst="rect">
            <a:avLst/>
          </a:prstGeom>
        </p:spPr>
      </p:pic>
      <p:sp>
        <p:nvSpPr>
          <p:cNvPr id="11" name="TextBox 10"/>
          <p:cNvSpPr txBox="1"/>
          <p:nvPr/>
        </p:nvSpPr>
        <p:spPr>
          <a:xfrm>
            <a:off x="1153321" y="488242"/>
            <a:ext cx="3581400" cy="707886"/>
          </a:xfrm>
          <a:prstGeom prst="rect">
            <a:avLst/>
          </a:prstGeom>
          <a:noFill/>
        </p:spPr>
        <p:txBody>
          <a:bodyPr wrap="square" rtlCol="0">
            <a:spAutoFit/>
          </a:bodyPr>
          <a:lstStyle/>
          <a:p>
            <a:r>
              <a:rPr lang="nl-NL" sz="4000" b="1">
                <a:solidFill>
                  <a:srgbClr val="C00000"/>
                </a:solidFill>
                <a:latin typeface="Arial" panose="020B0604020202020204" pitchFamily="34" charset="0"/>
                <a:cs typeface="Arial" panose="020B0604020202020204" pitchFamily="34" charset="0"/>
              </a:rPr>
              <a:t>HĐ </a:t>
            </a:r>
            <a:r>
              <a:rPr lang="nl-NL" sz="4000" b="1" dirty="0">
                <a:solidFill>
                  <a:srgbClr val="C00000"/>
                </a:solidFill>
                <a:latin typeface="Arial" panose="020B0604020202020204" pitchFamily="34" charset="0"/>
                <a:cs typeface="Arial" panose="020B0604020202020204" pitchFamily="34" charset="0"/>
              </a:rPr>
              <a:t>1:</a:t>
            </a:r>
            <a:endParaRPr lang="en-US" sz="4000" dirty="0">
              <a:solidFill>
                <a:srgbClr val="C00000"/>
              </a:solidFill>
              <a:latin typeface="Arial" panose="020B0604020202020204" pitchFamily="34" charset="0"/>
              <a:cs typeface="Arial" panose="020B0604020202020204" pitchFamily="34" charset="0"/>
            </a:endParaRPr>
          </a:p>
        </p:txBody>
      </p:sp>
      <p:sp>
        <p:nvSpPr>
          <p:cNvPr id="18" name="TextBox 17"/>
          <p:cNvSpPr txBox="1"/>
          <p:nvPr/>
        </p:nvSpPr>
        <p:spPr>
          <a:xfrm>
            <a:off x="1143000" y="1333500"/>
            <a:ext cx="9448800" cy="2723823"/>
          </a:xfrm>
          <a:prstGeom prst="rect">
            <a:avLst/>
          </a:prstGeom>
          <a:noFill/>
        </p:spPr>
        <p:txBody>
          <a:bodyPr wrap="square" rtlCol="0">
            <a:spAutoFit/>
          </a:bodyPr>
          <a:lstStyle/>
          <a:p>
            <a:pPr algn="just">
              <a:lnSpc>
                <a:spcPct val="150000"/>
              </a:lnSpc>
            </a:pPr>
            <a:r>
              <a:rPr lang="vi-VN" sz="3800">
                <a:cs typeface="Arial" panose="020B0604020202020204" pitchFamily="34" charset="0"/>
              </a:rPr>
              <a:t>a) Hai tuyến đường nào giao nhau?</a:t>
            </a:r>
          </a:p>
          <a:p>
            <a:pPr algn="just">
              <a:lnSpc>
                <a:spcPct val="150000"/>
              </a:lnSpc>
            </a:pPr>
            <a:r>
              <a:rPr lang="vi-VN" sz="3800">
                <a:cs typeface="Arial" panose="020B0604020202020204" pitchFamily="34" charset="0"/>
              </a:rPr>
              <a:t>b) Hai tuyến đường nào không giao nhau?</a:t>
            </a:r>
          </a:p>
          <a:p>
            <a:pPr algn="just">
              <a:lnSpc>
                <a:spcPct val="150000"/>
              </a:lnSpc>
            </a:pPr>
            <a:r>
              <a:rPr lang="vi-VN" sz="3800">
                <a:cs typeface="Arial" panose="020B0604020202020204" pitchFamily="34" charset="0"/>
              </a:rPr>
              <a:t>c) Hai tuyến đường nào song song?</a:t>
            </a:r>
          </a:p>
        </p:txBody>
      </p:sp>
      <p:grpSp>
        <p:nvGrpSpPr>
          <p:cNvPr id="40" name="Group 2"/>
          <p:cNvGrpSpPr/>
          <p:nvPr/>
        </p:nvGrpSpPr>
        <p:grpSpPr>
          <a:xfrm>
            <a:off x="-228600" y="10067119"/>
            <a:ext cx="20193000" cy="1172381"/>
            <a:chOff x="0" y="0"/>
            <a:chExt cx="2645030" cy="330991"/>
          </a:xfrm>
        </p:grpSpPr>
        <p:sp>
          <p:nvSpPr>
            <p:cNvPr id="4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4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0116">
            <a:off x="16915812" y="9156109"/>
            <a:ext cx="1173882" cy="1192695"/>
          </a:xfrm>
          <a:prstGeom prst="rect">
            <a:avLst/>
          </a:prstGeom>
        </p:spPr>
      </p:pic>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0993931" y="1294386"/>
            <a:ext cx="6836869" cy="4625509"/>
          </a:xfrm>
          <a:prstGeom prst="rect">
            <a:avLst/>
          </a:prstGeom>
        </p:spPr>
      </p:pic>
      <p:sp>
        <p:nvSpPr>
          <p:cNvPr id="2" name="Rectangle 1"/>
          <p:cNvSpPr/>
          <p:nvPr/>
        </p:nvSpPr>
        <p:spPr>
          <a:xfrm>
            <a:off x="2655708" y="303311"/>
            <a:ext cx="16002000" cy="969496"/>
          </a:xfrm>
          <a:prstGeom prst="rect">
            <a:avLst/>
          </a:prstGeom>
        </p:spPr>
        <p:txBody>
          <a:bodyPr wrap="square">
            <a:spAutoFit/>
          </a:bodyPr>
          <a:lstStyle/>
          <a:p>
            <a:pPr lvl="0" algn="just">
              <a:lnSpc>
                <a:spcPct val="150000"/>
              </a:lnSpc>
            </a:pPr>
            <a:r>
              <a:rPr lang="vi-VN" sz="3800">
                <a:solidFill>
                  <a:prstClr val="black"/>
                </a:solidFill>
                <a:cs typeface="Arial" panose="020B0604020202020204" pitchFamily="34" charset="0"/>
              </a:rPr>
              <a:t>Quan sát bốn tuyến đường trong Hình 4.13 và trả lời câu hỏi sau:</a:t>
            </a:r>
          </a:p>
        </p:txBody>
      </p:sp>
      <p:sp>
        <p:nvSpPr>
          <p:cNvPr id="19" name="Rectangle 18"/>
          <p:cNvSpPr/>
          <p:nvPr/>
        </p:nvSpPr>
        <p:spPr>
          <a:xfrm>
            <a:off x="4449702" y="4579642"/>
            <a:ext cx="3053743" cy="861133"/>
          </a:xfrm>
          <a:prstGeom prst="rect">
            <a:avLst/>
          </a:prstGeom>
        </p:spPr>
        <p:txBody>
          <a:bodyPr wrap="square">
            <a:spAutoFit/>
          </a:bodyPr>
          <a:lstStyle/>
          <a:p>
            <a:pPr>
              <a:lnSpc>
                <a:spcPct val="150000"/>
              </a:lnSpc>
            </a:pPr>
            <a:r>
              <a:rPr lang="nl-NL" sz="3800" b="1" u="sng">
                <a:solidFill>
                  <a:schemeClr val="tx2"/>
                </a:solidFill>
                <a:latin typeface="Arial" panose="020B0604020202020204" pitchFamily="34" charset="0"/>
                <a:ea typeface="Calibri" panose="020F0502020204030204" pitchFamily="34" charset="0"/>
                <a:cs typeface="Arial" panose="020B0604020202020204" pitchFamily="34" charset="0"/>
              </a:rPr>
              <a:t>Trả lời:</a:t>
            </a:r>
            <a:endParaRPr lang="en-US" sz="3800" b="1" u="sng">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413974" y="6007589"/>
            <a:ext cx="18559826" cy="3403111"/>
          </a:xfrm>
          <a:prstGeom prst="rect">
            <a:avLst/>
          </a:prstGeom>
        </p:spPr>
        <p:txBody>
          <a:bodyPr wrap="square">
            <a:spAutoFit/>
          </a:bodyPr>
          <a:lstStyle/>
          <a:p>
            <a:pPr algn="just">
              <a:lnSpc>
                <a:spcPct val="150000"/>
              </a:lnSpc>
            </a:pPr>
            <a:r>
              <a:rPr lang="en-US" sz="3700">
                <a:latin typeface="Arial" panose="020B0604020202020204" pitchFamily="34" charset="0"/>
                <a:ea typeface="Times New Roman" panose="02020603050405020304" pitchFamily="18" charset="0"/>
                <a:cs typeface="Arial" panose="020B0604020202020204" pitchFamily="34" charset="0"/>
              </a:rPr>
              <a:t>Quan sát Hình 4.13 ta thấy:</a:t>
            </a:r>
          </a:p>
          <a:p>
            <a:pPr algn="just">
              <a:lnSpc>
                <a:spcPct val="150000"/>
              </a:lnSpc>
            </a:pPr>
            <a:r>
              <a:rPr lang="en-US" sz="3700">
                <a:latin typeface="Arial" panose="020B0604020202020204" pitchFamily="34" charset="0"/>
                <a:ea typeface="Times New Roman" panose="02020603050405020304" pitchFamily="18" charset="0"/>
                <a:cs typeface="Arial" panose="020B0604020202020204" pitchFamily="34" charset="0"/>
              </a:rPr>
              <a:t>a) Hai tuyến đường mũi tên màu đỏ và mũi tên màu vàng giao nhau.</a:t>
            </a:r>
          </a:p>
          <a:p>
            <a:pPr algn="just">
              <a:lnSpc>
                <a:spcPct val="150000"/>
              </a:lnSpc>
            </a:pPr>
            <a:r>
              <a:rPr lang="en-US" sz="3700">
                <a:latin typeface="Arial" panose="020B0604020202020204" pitchFamily="34" charset="0"/>
                <a:ea typeface="Times New Roman" panose="02020603050405020304" pitchFamily="18" charset="0"/>
                <a:cs typeface="Arial" panose="020B0604020202020204" pitchFamily="34" charset="0"/>
              </a:rPr>
              <a:t>b) Hai tuyến đường mũi tên màu xanh dương và màu xanh lá cây không giao nhau.</a:t>
            </a:r>
          </a:p>
          <a:p>
            <a:pPr algn="just">
              <a:lnSpc>
                <a:spcPct val="150000"/>
              </a:lnSpc>
            </a:pPr>
            <a:r>
              <a:rPr lang="en-US" sz="3700">
                <a:latin typeface="Arial" panose="020B0604020202020204" pitchFamily="34" charset="0"/>
                <a:ea typeface="Times New Roman" panose="02020603050405020304" pitchFamily="18" charset="0"/>
                <a:cs typeface="Arial" panose="020B0604020202020204" pitchFamily="34" charset="0"/>
              </a:rPr>
              <a:t>c) Hai tuyến đường mũi tên màu xanh dương và mũi tên màu đỏ song song.</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23309037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500"/>
                                        <p:tgtEl>
                                          <p:spTgt spid="4">
                                            <p:txEl>
                                              <p:pRg st="0" end="0"/>
                                            </p:txEl>
                                          </p:spTgt>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fade">
                                      <p:cBhvr>
                                        <p:cTn id="34" dur="500"/>
                                        <p:tgtEl>
                                          <p:spTgt spid="4">
                                            <p:txEl>
                                              <p:pRg st="1" end="1"/>
                                            </p:txEl>
                                          </p:spTgt>
                                        </p:tgtEl>
                                      </p:cBhvr>
                                    </p:animEffect>
                                  </p:childTnLst>
                                </p:cTn>
                              </p:par>
                            </p:childTnLst>
                          </p:cTn>
                        </p:par>
                        <p:par>
                          <p:cTn id="35" fill="hold">
                            <p:stCondLst>
                              <p:cond delay="1000"/>
                            </p:stCondLst>
                            <p:childTnLst>
                              <p:par>
                                <p:cTn id="36" presetID="14" presetClass="entr" presetSubtype="10" fill="hold" nodeType="after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8" dur="500"/>
                                        <p:tgtEl>
                                          <p:spTgt spid="4">
                                            <p:txEl>
                                              <p:pRg st="2" end="2"/>
                                            </p:txEl>
                                          </p:spTgt>
                                        </p:tgtEl>
                                      </p:cBhvr>
                                    </p:animEffect>
                                  </p:childTnLst>
                                </p:cTn>
                              </p:par>
                            </p:childTnLst>
                          </p:cTn>
                        </p:par>
                        <p:par>
                          <p:cTn id="39" fill="hold">
                            <p:stCondLst>
                              <p:cond delay="1500"/>
                            </p:stCondLst>
                            <p:childTnLst>
                              <p:par>
                                <p:cTn id="40" presetID="22" presetClass="entr" presetSubtype="4" fill="hold" nodeType="after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wipe(down)">
                                      <p:cBhvr>
                                        <p:cTn id="4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2" grpId="0"/>
      <p:bldP spid="19"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41" name="Rectangle 40"/>
          <p:cNvSpPr/>
          <p:nvPr/>
        </p:nvSpPr>
        <p:spPr>
          <a:xfrm>
            <a:off x="304800" y="1939088"/>
            <a:ext cx="17533441" cy="1738296"/>
          </a:xfrm>
          <a:prstGeom prst="rect">
            <a:avLst/>
          </a:prstGeom>
        </p:spPr>
        <p:txBody>
          <a:bodyPr wrap="square">
            <a:spAutoFit/>
          </a:bodyPr>
          <a:lstStyle/>
          <a:p>
            <a:pPr lvl="0" algn="just">
              <a:lnSpc>
                <a:spcPct val="150000"/>
              </a:lnSpc>
              <a:defRPr/>
            </a:pPr>
            <a:r>
              <a:rPr lang="vi-VN" sz="3800">
                <a:solidFill>
                  <a:prstClr val="black"/>
                </a:solidFill>
                <a:ea typeface="Times New Roman" panose="02020603050405020304" pitchFamily="18" charset="0"/>
              </a:rPr>
              <a:t>Cho hình chóp S.ABCD có đáy ABCD là hình thang (AB // CD). Gọi M là trung điểm của đoạn thẳng SD (H.4.28)</a:t>
            </a:r>
          </a:p>
        </p:txBody>
      </p:sp>
      <p:sp>
        <p:nvSpPr>
          <p:cNvPr id="21" name="Freeform 6"/>
          <p:cNvSpPr/>
          <p:nvPr/>
        </p:nvSpPr>
        <p:spPr>
          <a:xfrm>
            <a:off x="9829800" y="8187490"/>
            <a:ext cx="1066800" cy="1714500"/>
          </a:xfrm>
          <a:custGeom>
            <a:avLst/>
            <a:gdLst/>
            <a:ahLst/>
            <a:cxnLst/>
            <a:rect l="l" t="t" r="r" b="b"/>
            <a:pathLst>
              <a:path w="2396871" h="4114800">
                <a:moveTo>
                  <a:pt x="0" y="0"/>
                </a:moveTo>
                <a:lnTo>
                  <a:pt x="2396871" y="0"/>
                </a:lnTo>
                <a:lnTo>
                  <a:pt x="239687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22" name="Picture 3"/>
          <p:cNvPicPr>
            <a:picLocks noChangeAspect="1"/>
          </p:cNvPicPr>
          <p:nvPr/>
        </p:nvPicPr>
        <p:blipFill>
          <a:blip r:embed="rId4"/>
          <a:srcRect/>
          <a:stretch>
            <a:fillRect/>
          </a:stretch>
        </p:blipFill>
        <p:spPr>
          <a:xfrm>
            <a:off x="17161042" y="399562"/>
            <a:ext cx="692661" cy="1228667"/>
          </a:xfrm>
          <a:prstGeom prst="rect">
            <a:avLst/>
          </a:prstGeom>
        </p:spPr>
      </p:pic>
      <p:grpSp>
        <p:nvGrpSpPr>
          <p:cNvPr id="9" name="Group 8"/>
          <p:cNvGrpSpPr/>
          <p:nvPr/>
        </p:nvGrpSpPr>
        <p:grpSpPr>
          <a:xfrm>
            <a:off x="304800" y="657831"/>
            <a:ext cx="6926180" cy="1107956"/>
            <a:chOff x="3620862" y="869613"/>
            <a:chExt cx="6926180" cy="1107956"/>
          </a:xfrm>
        </p:grpSpPr>
        <p:pic>
          <p:nvPicPr>
            <p:cNvPr id="10"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620862" y="869613"/>
              <a:ext cx="6926180" cy="1107956"/>
            </a:xfrm>
            <a:prstGeom prst="rect">
              <a:avLst/>
            </a:prstGeom>
          </p:spPr>
        </p:pic>
        <p:sp>
          <p:nvSpPr>
            <p:cNvPr id="11" name="Rectangle 10"/>
            <p:cNvSpPr/>
            <p:nvPr/>
          </p:nvSpPr>
          <p:spPr>
            <a:xfrm>
              <a:off x="5264799" y="869613"/>
              <a:ext cx="5175513"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4.13 (SGK-tr82)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24610" y="3194384"/>
            <a:ext cx="5265241" cy="6188726"/>
          </a:xfrm>
          <a:prstGeom prst="rect">
            <a:avLst/>
          </a:prstGeom>
        </p:spPr>
      </p:pic>
      <p:sp>
        <p:nvSpPr>
          <p:cNvPr id="4" name="Rectangle 3"/>
          <p:cNvSpPr/>
          <p:nvPr/>
        </p:nvSpPr>
        <p:spPr>
          <a:xfrm>
            <a:off x="416126" y="3699442"/>
            <a:ext cx="11166273" cy="4478149"/>
          </a:xfrm>
          <a:prstGeom prst="rect">
            <a:avLst/>
          </a:prstGeom>
        </p:spPr>
        <p:txBody>
          <a:bodyPr wrap="square">
            <a:spAutoFit/>
          </a:bodyPr>
          <a:lstStyle/>
          <a:p>
            <a:pPr lvl="0" algn="just">
              <a:lnSpc>
                <a:spcPct val="150000"/>
              </a:lnSpc>
              <a:defRPr/>
            </a:pPr>
            <a:r>
              <a:rPr lang="vi-VN" sz="3800">
                <a:solidFill>
                  <a:prstClr val="black"/>
                </a:solidFill>
                <a:ea typeface="Times New Roman" panose="02020603050405020304" pitchFamily="18" charset="0"/>
              </a:rPr>
              <a:t>a) Xác định giao tuyến của mặt phẳng (MAB) và (SCD).</a:t>
            </a:r>
          </a:p>
          <a:p>
            <a:pPr lvl="0" algn="just">
              <a:lnSpc>
                <a:spcPct val="150000"/>
              </a:lnSpc>
              <a:defRPr/>
            </a:pPr>
            <a:r>
              <a:rPr lang="vi-VN" sz="3800">
                <a:solidFill>
                  <a:prstClr val="black"/>
                </a:solidFill>
                <a:ea typeface="Times New Roman" panose="02020603050405020304" pitchFamily="18" charset="0"/>
              </a:rPr>
              <a:t>b) Gọi N là giao điểm của đường thẳng SC và mặt phẳng (MAB). Chứng minh rằng MN là đường trung bình của tam giác SCD.</a:t>
            </a:r>
          </a:p>
        </p:txBody>
      </p:sp>
    </p:spTree>
    <p:extLst>
      <p:ext uri="{BB962C8B-B14F-4D97-AF65-F5344CB8AC3E}">
        <p14:creationId xmlns:p14="http://schemas.microsoft.com/office/powerpoint/2010/main" val="5525125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anim calcmode="lin" valueType="num">
                                      <p:cBhvr>
                                        <p:cTn id="12" dur="500" fill="hold"/>
                                        <p:tgtEl>
                                          <p:spTgt spid="41"/>
                                        </p:tgtEl>
                                        <p:attrNameLst>
                                          <p:attrName>ppt_x</p:attrName>
                                        </p:attrNameLst>
                                      </p:cBhvr>
                                      <p:tavLst>
                                        <p:tav tm="0">
                                          <p:val>
                                            <p:strVal val="#ppt_x"/>
                                          </p:val>
                                        </p:tav>
                                        <p:tav tm="100000">
                                          <p:val>
                                            <p:strVal val="#ppt_x"/>
                                          </p:val>
                                        </p:tav>
                                      </p:tavLst>
                                    </p:anim>
                                    <p:anim calcmode="lin" valueType="num">
                                      <p:cBhvr>
                                        <p:cTn id="13" dur="500" fill="hold"/>
                                        <p:tgtEl>
                                          <p:spTgt spid="4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anim calcmode="lin" valueType="num">
                                      <p:cBhvr>
                                        <p:cTn id="17" dur="500" fill="hold"/>
                                        <p:tgtEl>
                                          <p:spTgt spid="22"/>
                                        </p:tgtEl>
                                        <p:attrNameLst>
                                          <p:attrName>ppt_x</p:attrName>
                                        </p:attrNameLst>
                                      </p:cBhvr>
                                      <p:tavLst>
                                        <p:tav tm="0">
                                          <p:val>
                                            <p:strVal val="#ppt_x"/>
                                          </p:val>
                                        </p:tav>
                                        <p:tav tm="100000">
                                          <p:val>
                                            <p:strVal val="#ppt_x"/>
                                          </p:val>
                                        </p:tav>
                                      </p:tavLst>
                                    </p:anim>
                                    <p:anim calcmode="lin" valueType="num">
                                      <p:cBhvr>
                                        <p:cTn id="18" dur="500" fill="hold"/>
                                        <p:tgtEl>
                                          <p:spTgt spid="2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4" name="Rectangle 3"/>
          <p:cNvSpPr/>
          <p:nvPr/>
        </p:nvSpPr>
        <p:spPr>
          <a:xfrm>
            <a:off x="381000" y="427407"/>
            <a:ext cx="17526000" cy="94244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Callout 8"/>
          <p:cNvSpPr/>
          <p:nvPr/>
        </p:nvSpPr>
        <p:spPr>
          <a:xfrm>
            <a:off x="8345423" y="816428"/>
            <a:ext cx="1597154"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6705600" y="2196048"/>
            <a:ext cx="10668000" cy="757130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Vì M thuộc SD nằm trong mặt phẳng (SCD) nên M thuộc mặt phẳng (SCD).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Mà M thuộc mặt phẳng (MAB) nên M là điểm chung của hai mặt phẳng (MAB) và (SCD).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Lại có hai mặt phẳng (MAB) và (SCD) chứa hai đường thẳng song song AB và CD.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Do đó, giao tuyến của hai mặt phẳng (MAB) và (SCD) là đường thẳng m đi qua M và song song với AB, CD.</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09600" y="2500848"/>
            <a:ext cx="5661886" cy="6324600"/>
          </a:xfrm>
          <a:prstGeom prst="rect">
            <a:avLst/>
          </a:prstGeom>
        </p:spPr>
      </p:pic>
      <p:pic>
        <p:nvPicPr>
          <p:cNvPr id="5" name="Picture 4"/>
          <p:cNvPicPr>
            <a:picLocks noChangeAspect="1"/>
          </p:cNvPicPr>
          <p:nvPr/>
        </p:nvPicPr>
        <p:blipFill>
          <a:blip r:embed="rId4"/>
          <a:stretch>
            <a:fillRect/>
          </a:stretch>
        </p:blipFill>
        <p:spPr>
          <a:xfrm>
            <a:off x="-228600" y="-317527"/>
            <a:ext cx="2591025" cy="2267909"/>
          </a:xfrm>
          <a:prstGeom prst="rect">
            <a:avLst/>
          </a:prstGeom>
        </p:spPr>
      </p:pic>
      <p:pic>
        <p:nvPicPr>
          <p:cNvPr id="6" name="Picture 5"/>
          <p:cNvPicPr>
            <a:picLocks noChangeAspect="1"/>
          </p:cNvPicPr>
          <p:nvPr/>
        </p:nvPicPr>
        <p:blipFill>
          <a:blip r:embed="rId5"/>
          <a:stretch>
            <a:fillRect/>
          </a:stretch>
        </p:blipFill>
        <p:spPr>
          <a:xfrm>
            <a:off x="15977429" y="8754905"/>
            <a:ext cx="2158171" cy="2109399"/>
          </a:xfrm>
          <a:prstGeom prst="rect">
            <a:avLst/>
          </a:prstGeom>
        </p:spPr>
      </p:pic>
    </p:spTree>
    <p:extLst>
      <p:ext uri="{BB962C8B-B14F-4D97-AF65-F5344CB8AC3E}">
        <p14:creationId xmlns:p14="http://schemas.microsoft.com/office/powerpoint/2010/main" val="297336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up)">
                                      <p:cBhvr>
                                        <p:cTn id="17" dur="500"/>
                                        <p:tgtEl>
                                          <p:spTgt spid="2">
                                            <p:txEl>
                                              <p:pRg st="0" end="0"/>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1" dur="500"/>
                                        <p:tgtEl>
                                          <p:spTgt spid="2">
                                            <p:txEl>
                                              <p:pRg st="1" end="1"/>
                                            </p:txEl>
                                          </p:spTgt>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up)">
                                      <p:cBhvr>
                                        <p:cTn id="25" dur="500"/>
                                        <p:tgtEl>
                                          <p:spTgt spid="2">
                                            <p:txEl>
                                              <p:pRg st="2" end="2"/>
                                            </p:txEl>
                                          </p:spTgt>
                                        </p:tgtEl>
                                      </p:cBhvr>
                                    </p:animEffect>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 calcmode="lin" valueType="num">
                                      <p:cBhvr additive="base">
                                        <p:cTn id="2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4" name="Rectangle 3"/>
          <p:cNvSpPr/>
          <p:nvPr/>
        </p:nvSpPr>
        <p:spPr>
          <a:xfrm>
            <a:off x="381000" y="427407"/>
            <a:ext cx="17526000" cy="94244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Callout 8"/>
          <p:cNvSpPr/>
          <p:nvPr/>
        </p:nvSpPr>
        <p:spPr>
          <a:xfrm>
            <a:off x="8345423" y="647700"/>
            <a:ext cx="1597154"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6127595" y="1937227"/>
            <a:ext cx="11582400" cy="7571303"/>
          </a:xfrm>
          <a:prstGeom prst="rect">
            <a:avLst/>
          </a:prstGeom>
        </p:spPr>
        <p:txBody>
          <a:bodyPr wrap="square">
            <a:spAutoFit/>
          </a:bodyPr>
          <a:lstStyle/>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b) Trong tam giác SCD, đường thẳng m đi qua điểm M và song song với CD cắt cạnh SC tại một điểm N.</a:t>
            </a:r>
          </a:p>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Vì N thuộc m và m nằm trong mặt phẳng (MAB) nên N thuộc mặt phẳng (MAB).</a:t>
            </a:r>
          </a:p>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Vậy N là giao điểm của đường thẳng SC và mặt phẳng (MAB).</a:t>
            </a:r>
          </a:p>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Xét tam giác SCD có M là trung điểm của SD, MN // CD và N thuộc SC nên đường thẳng MN là đường trung bình của tam giác SCD.</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32327" y="2400300"/>
            <a:ext cx="5342605" cy="5967948"/>
          </a:xfrm>
          <a:prstGeom prst="rect">
            <a:avLst/>
          </a:prstGeom>
        </p:spPr>
      </p:pic>
      <p:pic>
        <p:nvPicPr>
          <p:cNvPr id="5" name="Picture 4"/>
          <p:cNvPicPr>
            <a:picLocks noChangeAspect="1"/>
          </p:cNvPicPr>
          <p:nvPr/>
        </p:nvPicPr>
        <p:blipFill>
          <a:blip r:embed="rId4"/>
          <a:stretch>
            <a:fillRect/>
          </a:stretch>
        </p:blipFill>
        <p:spPr>
          <a:xfrm>
            <a:off x="-228600" y="-317527"/>
            <a:ext cx="2591025" cy="2267909"/>
          </a:xfrm>
          <a:prstGeom prst="rect">
            <a:avLst/>
          </a:prstGeom>
        </p:spPr>
      </p:pic>
      <p:pic>
        <p:nvPicPr>
          <p:cNvPr id="6" name="Picture 5"/>
          <p:cNvPicPr>
            <a:picLocks noChangeAspect="1"/>
          </p:cNvPicPr>
          <p:nvPr/>
        </p:nvPicPr>
        <p:blipFill>
          <a:blip r:embed="rId5"/>
          <a:stretch>
            <a:fillRect/>
          </a:stretch>
        </p:blipFill>
        <p:spPr>
          <a:xfrm>
            <a:off x="15977429" y="8754905"/>
            <a:ext cx="2158171" cy="2109399"/>
          </a:xfrm>
          <a:prstGeom prst="rect">
            <a:avLst/>
          </a:prstGeom>
        </p:spPr>
      </p:pic>
    </p:spTree>
    <p:extLst>
      <p:ext uri="{BB962C8B-B14F-4D97-AF65-F5344CB8AC3E}">
        <p14:creationId xmlns:p14="http://schemas.microsoft.com/office/powerpoint/2010/main" val="152155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up)">
                                      <p:cBhvr>
                                        <p:cTn id="11" dur="500"/>
                                        <p:tgtEl>
                                          <p:spTgt spid="2">
                                            <p:txEl>
                                              <p:pRg st="1" end="1"/>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up)">
                                      <p:cBhvr>
                                        <p:cTn id="15" dur="500"/>
                                        <p:tgtEl>
                                          <p:spTgt spid="2">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304800" y="419101"/>
            <a:ext cx="17678400" cy="94488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20151823">
            <a:off x="15983136" y="305913"/>
            <a:ext cx="1724984" cy="1714236"/>
          </a:xfrm>
          <a:prstGeom prst="rect">
            <a:avLst/>
          </a:prstGeom>
        </p:spPr>
      </p:pic>
      <p:sp>
        <p:nvSpPr>
          <p:cNvPr id="12" name="Rectangle 2"/>
          <p:cNvSpPr>
            <a:spLocks noChangeArrowheads="1"/>
          </p:cNvSpPr>
          <p:nvPr/>
        </p:nvSpPr>
        <p:spPr bwMode="auto">
          <a:xfrm>
            <a:off x="858252" y="2287871"/>
            <a:ext cx="16306800" cy="173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ts val="600"/>
              </a:spcBef>
              <a:spcAft>
                <a:spcPts val="600"/>
              </a:spcAft>
              <a:buClrTx/>
              <a:buSzTx/>
              <a:buFontTx/>
              <a:buNone/>
              <a:tabLst/>
            </a:pPr>
            <a:r>
              <a:rPr kumimoji="0" lang="en-US" altLang="en-US" sz="4000" b="0" u="none" strike="noStrike" cap="none" normalizeH="0" baseline="0">
                <a:ln>
                  <a:noFill/>
                </a:ln>
                <a:solidFill>
                  <a:srgbClr val="000000"/>
                </a:solidFill>
                <a:effectLst/>
                <a:latin typeface="Arial" panose="020B0604020202020204" pitchFamily="34" charset="0"/>
                <a:ea typeface="OpenSans"/>
              </a:rPr>
              <a:t>Cho tứ diện ABCD. Gọi M, N lần lượt là trung điểm của các cạnh BC, CD và P là một điểm thuộc cạnh AC.</a:t>
            </a:r>
            <a:endParaRPr kumimoji="0" lang="en-US" altLang="en-US" sz="4000" b="0" u="none" strike="noStrike" cap="none" normalizeH="0" baseline="0">
              <a:ln>
                <a:noFill/>
              </a:ln>
              <a:solidFill>
                <a:schemeClr val="tx1"/>
              </a:solidFill>
              <a:effectLst/>
              <a:latin typeface="Arial" panose="020B0604020202020204" pitchFamily="34" charset="0"/>
            </a:endParaRPr>
          </a:p>
        </p:txBody>
      </p:sp>
      <p:pic>
        <p:nvPicPr>
          <p:cNvPr id="13" name="image120.png" descr="Bài 4.14 trang 83 Toán 11 Tập 1 | Kết nối tri thức Giải Toán 1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a:xfrm>
            <a:off x="11582400" y="3162300"/>
            <a:ext cx="5584527" cy="6248400"/>
          </a:xfrm>
          <a:prstGeom prst="rect">
            <a:avLst/>
          </a:prstGeom>
          <a:ln/>
        </p:spPr>
      </p:pic>
      <p:sp>
        <p:nvSpPr>
          <p:cNvPr id="4" name="Rectangle 3"/>
          <p:cNvSpPr/>
          <p:nvPr/>
        </p:nvSpPr>
        <p:spPr>
          <a:xfrm>
            <a:off x="842210" y="1333500"/>
            <a:ext cx="5213287" cy="738664"/>
          </a:xfrm>
          <a:prstGeom prst="rect">
            <a:avLst/>
          </a:prstGeom>
        </p:spPr>
        <p:txBody>
          <a:bodyPr wrap="none">
            <a:spAutoFit/>
          </a:bodyPr>
          <a:lstStyle/>
          <a:p>
            <a:pPr lvl="0"/>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Bài 4.14 (SGK-tr83)</a:t>
            </a:r>
            <a:r>
              <a:rPr lang="en-US" sz="4200">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4200">
              <a:solidFill>
                <a:prstClr val="black"/>
              </a:solidFill>
            </a:endParaRPr>
          </a:p>
        </p:txBody>
      </p:sp>
      <p:sp>
        <p:nvSpPr>
          <p:cNvPr id="6" name="Rectangle 5"/>
          <p:cNvSpPr/>
          <p:nvPr/>
        </p:nvSpPr>
        <p:spPr>
          <a:xfrm>
            <a:off x="842210" y="4183201"/>
            <a:ext cx="10243602" cy="3170099"/>
          </a:xfrm>
          <a:prstGeom prst="rect">
            <a:avLst/>
          </a:prstGeom>
        </p:spPr>
        <p:txBody>
          <a:bodyPr wrap="square">
            <a:spAutoFit/>
          </a:bodyPr>
          <a:lstStyle/>
          <a:p>
            <a:pPr lvl="0" algn="just" eaLnBrk="0" fontAlgn="base" hangingPunct="0">
              <a:lnSpc>
                <a:spcPct val="150000"/>
              </a:lnSpc>
              <a:spcBef>
                <a:spcPts val="600"/>
              </a:spcBef>
              <a:spcAft>
                <a:spcPts val="600"/>
              </a:spcAft>
            </a:pPr>
            <a:r>
              <a:rPr lang="en-US" altLang="en-US" sz="4000">
                <a:solidFill>
                  <a:srgbClr val="000000"/>
                </a:solidFill>
                <a:latin typeface="Arial" panose="020B0604020202020204" pitchFamily="34" charset="0"/>
                <a:ea typeface="OpenSans"/>
              </a:rPr>
              <a:t>a) Xác định giao tuyến d của hai mặt phẳng </a:t>
            </a:r>
          </a:p>
          <a:p>
            <a:pPr lvl="0" algn="just" eaLnBrk="0" fontAlgn="base" hangingPunct="0">
              <a:lnSpc>
                <a:spcPct val="150000"/>
              </a:lnSpc>
              <a:spcBef>
                <a:spcPts val="600"/>
              </a:spcBef>
              <a:spcAft>
                <a:spcPts val="600"/>
              </a:spcAft>
            </a:pPr>
            <a:r>
              <a:rPr lang="en-US" altLang="en-US" sz="4000">
                <a:solidFill>
                  <a:srgbClr val="000000"/>
                </a:solidFill>
                <a:latin typeface="Arial" panose="020B0604020202020204" pitchFamily="34" charset="0"/>
                <a:ea typeface="OpenSans"/>
              </a:rPr>
              <a:t>(AMN) và (BPD).</a:t>
            </a:r>
            <a:endParaRPr lang="en-US" altLang="en-US" sz="4000">
              <a:solidFill>
                <a:prstClr val="black"/>
              </a:solidFill>
              <a:latin typeface="Arial" panose="020B0604020202020204" pitchFamily="34" charset="0"/>
            </a:endParaRPr>
          </a:p>
          <a:p>
            <a:pPr lvl="0" algn="just" eaLnBrk="0" fontAlgn="base" hangingPunct="0">
              <a:lnSpc>
                <a:spcPct val="150000"/>
              </a:lnSpc>
              <a:spcBef>
                <a:spcPts val="600"/>
              </a:spcBef>
              <a:spcAft>
                <a:spcPts val="600"/>
              </a:spcAft>
            </a:pPr>
            <a:r>
              <a:rPr lang="en-US" altLang="en-US" sz="4000">
                <a:solidFill>
                  <a:srgbClr val="000000"/>
                </a:solidFill>
                <a:latin typeface="Arial" panose="020B0604020202020204" pitchFamily="34" charset="0"/>
                <a:ea typeface="OpenSans"/>
              </a:rPr>
              <a:t>b) Chứng minh rằng d song song với BD.</a:t>
            </a:r>
          </a:p>
        </p:txBody>
      </p:sp>
      <p:pic>
        <p:nvPicPr>
          <p:cNvPr id="16" name="Picture 15"/>
          <p:cNvPicPr>
            <a:picLocks noChangeAspect="1"/>
          </p:cNvPicPr>
          <p:nvPr/>
        </p:nvPicPr>
        <p:blipFill>
          <a:blip r:embed="rId6"/>
          <a:stretch>
            <a:fillRect/>
          </a:stretch>
        </p:blipFill>
        <p:spPr>
          <a:xfrm>
            <a:off x="16144186" y="8215101"/>
            <a:ext cx="2041731" cy="2041731"/>
          </a:xfrm>
          <a:prstGeom prst="rect">
            <a:avLst/>
          </a:prstGeom>
        </p:spPr>
      </p:pic>
      <p:pic>
        <p:nvPicPr>
          <p:cNvPr id="14" name="Picture 13"/>
          <p:cNvPicPr>
            <a:picLocks noChangeAspect="1"/>
          </p:cNvPicPr>
          <p:nvPr/>
        </p:nvPicPr>
        <p:blipFill>
          <a:blip r:embed="rId7"/>
          <a:stretch>
            <a:fillRect/>
          </a:stretch>
        </p:blipFill>
        <p:spPr>
          <a:xfrm>
            <a:off x="1303351" y="8547058"/>
            <a:ext cx="1572904" cy="1377815"/>
          </a:xfrm>
          <a:prstGeom prst="rect">
            <a:avLst/>
          </a:prstGeom>
        </p:spPr>
      </p:pic>
    </p:spTree>
    <p:extLst>
      <p:ext uri="{BB962C8B-B14F-4D97-AF65-F5344CB8AC3E}">
        <p14:creationId xmlns:p14="http://schemas.microsoft.com/office/powerpoint/2010/main" val="156926150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304800" y="419101"/>
            <a:ext cx="17678400" cy="94488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20151823">
            <a:off x="15983136" y="305913"/>
            <a:ext cx="1724984" cy="1714236"/>
          </a:xfrm>
          <a:prstGeom prst="rect">
            <a:avLst/>
          </a:prstGeom>
        </p:spPr>
      </p:pic>
      <p:pic>
        <p:nvPicPr>
          <p:cNvPr id="13" name="image120.png" descr="Bài 4.14 trang 83 Toán 11 Tập 1 | Kết nối tri thức Giải Toán 1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a:xfrm>
            <a:off x="685800" y="2400300"/>
            <a:ext cx="5584527" cy="6248400"/>
          </a:xfrm>
          <a:prstGeom prst="rect">
            <a:avLst/>
          </a:prstGeom>
          <a:ln/>
        </p:spPr>
      </p:pic>
      <p:pic>
        <p:nvPicPr>
          <p:cNvPr id="16" name="Picture 15"/>
          <p:cNvPicPr>
            <a:picLocks noChangeAspect="1"/>
          </p:cNvPicPr>
          <p:nvPr/>
        </p:nvPicPr>
        <p:blipFill>
          <a:blip r:embed="rId6"/>
          <a:stretch>
            <a:fillRect/>
          </a:stretch>
        </p:blipFill>
        <p:spPr>
          <a:xfrm>
            <a:off x="280737" y="8245269"/>
            <a:ext cx="2041731" cy="2041731"/>
          </a:xfrm>
          <a:prstGeom prst="rect">
            <a:avLst/>
          </a:prstGeom>
        </p:spPr>
      </p:pic>
      <p:sp>
        <p:nvSpPr>
          <p:cNvPr id="10" name="Oval Callout 9"/>
          <p:cNvSpPr/>
          <p:nvPr/>
        </p:nvSpPr>
        <p:spPr>
          <a:xfrm>
            <a:off x="8534400" y="876300"/>
            <a:ext cx="1597154"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6667718" y="2478504"/>
            <a:ext cx="10956409" cy="5909310"/>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a) Trong tam giác ABC, gọi giao điểm của hai đường thẳng BP và AM là E.</a:t>
            </a:r>
          </a:p>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Trong tam giác ACD, gọi giao điểm của hai đường thẳng DP và AN là F.</a:t>
            </a:r>
          </a:p>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Vì E thuộc AM nên E thuộc mặt phẳng (AMN), vì F thuộc AN nên F thuộc mặt phẳng (AMN), do đó đường thẳng EF nằm trong mặt phẳng (AMN).</a:t>
            </a:r>
          </a:p>
        </p:txBody>
      </p:sp>
    </p:spTree>
    <p:extLst>
      <p:ext uri="{BB962C8B-B14F-4D97-AF65-F5344CB8AC3E}">
        <p14:creationId xmlns:p14="http://schemas.microsoft.com/office/powerpoint/2010/main" val="316860481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0" dur="500"/>
                                        <p:tgtEl>
                                          <p:spTgt spid="5">
                                            <p:txEl>
                                              <p:pRg st="1" end="1"/>
                                            </p:txEl>
                                          </p:spTgt>
                                        </p:tgtEl>
                                      </p:cBhvr>
                                    </p:animEffect>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304800" y="419101"/>
            <a:ext cx="17678400" cy="94488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20151823">
            <a:off x="15983136" y="305913"/>
            <a:ext cx="1724984" cy="1714236"/>
          </a:xfrm>
          <a:prstGeom prst="rect">
            <a:avLst/>
          </a:prstGeom>
        </p:spPr>
      </p:pic>
      <p:pic>
        <p:nvPicPr>
          <p:cNvPr id="13" name="image120.png" descr="Bài 4.14 trang 83 Toán 11 Tập 1 | Kết nối tri thức Giải Toán 1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a:xfrm>
            <a:off x="685800" y="2400300"/>
            <a:ext cx="5584527" cy="6248400"/>
          </a:xfrm>
          <a:prstGeom prst="rect">
            <a:avLst/>
          </a:prstGeom>
          <a:ln/>
        </p:spPr>
      </p:pic>
      <p:pic>
        <p:nvPicPr>
          <p:cNvPr id="16" name="Picture 15"/>
          <p:cNvPicPr>
            <a:picLocks noChangeAspect="1"/>
          </p:cNvPicPr>
          <p:nvPr/>
        </p:nvPicPr>
        <p:blipFill>
          <a:blip r:embed="rId6"/>
          <a:stretch>
            <a:fillRect/>
          </a:stretch>
        </p:blipFill>
        <p:spPr>
          <a:xfrm>
            <a:off x="280737" y="8245269"/>
            <a:ext cx="2041731" cy="2041731"/>
          </a:xfrm>
          <a:prstGeom prst="rect">
            <a:avLst/>
          </a:prstGeom>
        </p:spPr>
      </p:pic>
      <p:sp>
        <p:nvSpPr>
          <p:cNvPr id="10" name="Oval Callout 9"/>
          <p:cNvSpPr/>
          <p:nvPr/>
        </p:nvSpPr>
        <p:spPr>
          <a:xfrm>
            <a:off x="8534400" y="876300"/>
            <a:ext cx="1597154"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6648559" y="2755096"/>
            <a:ext cx="10956409" cy="4975657"/>
          </a:xfrm>
          <a:prstGeom prst="rect">
            <a:avLst/>
          </a:prstGeom>
        </p:spPr>
        <p:txBody>
          <a:bodyPr wrap="square">
            <a:spAutoFit/>
          </a:bodyPr>
          <a:lstStyle/>
          <a:p>
            <a:pPr lvl="0" algn="just">
              <a:lnSpc>
                <a:spcPct val="150000"/>
              </a:lnSpc>
            </a:pPr>
            <a:r>
              <a:rPr lang="vi-VN" sz="3600">
                <a:solidFill>
                  <a:prstClr val="black"/>
                </a:solidFill>
                <a:ea typeface="Times New Roman" panose="02020603050405020304" pitchFamily="18" charset="0"/>
                <a:cs typeface="Arial" panose="020B0604020202020204" pitchFamily="34" charset="0"/>
              </a:rPr>
              <a:t>Vì E thuộc BP nên E thuộc mặt phẳng (BPD), vì F thuộc DP nên F thuộc mặt phẳng (BPD), do đó đường thẳng EF nằm trong mặt phẳng (BPD).</a:t>
            </a:r>
          </a:p>
          <a:p>
            <a:pPr lvl="0" algn="just">
              <a:lnSpc>
                <a:spcPct val="150000"/>
              </a:lnSpc>
            </a:pPr>
            <a:r>
              <a:rPr lang="vi-VN" sz="3600">
                <a:solidFill>
                  <a:prstClr val="black"/>
                </a:solidFill>
                <a:ea typeface="Times New Roman" panose="02020603050405020304" pitchFamily="18" charset="0"/>
                <a:cs typeface="Arial" panose="020B0604020202020204" pitchFamily="34" charset="0"/>
              </a:rPr>
              <a:t>Vậy đường thẳng EF là giao tuyến của hai mặt phẳng (AMN) và (BPD) hay đường thẳng d cần tìm chính là đường thẳng EF.</a:t>
            </a:r>
          </a:p>
        </p:txBody>
      </p:sp>
    </p:spTree>
    <p:extLst>
      <p:ext uri="{BB962C8B-B14F-4D97-AF65-F5344CB8AC3E}">
        <p14:creationId xmlns:p14="http://schemas.microsoft.com/office/powerpoint/2010/main" val="324159771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304800" y="419101"/>
            <a:ext cx="17678400" cy="94488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20151823">
            <a:off x="15983136" y="305913"/>
            <a:ext cx="1724984" cy="1714236"/>
          </a:xfrm>
          <a:prstGeom prst="rect">
            <a:avLst/>
          </a:prstGeom>
        </p:spPr>
      </p:pic>
      <p:pic>
        <p:nvPicPr>
          <p:cNvPr id="13" name="image120.png" descr="Bài 4.14 trang 83 Toán 11 Tập 1 | Kết nối tri thức Giải Toán 1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a:xfrm>
            <a:off x="685800" y="2400300"/>
            <a:ext cx="5584527" cy="6248400"/>
          </a:xfrm>
          <a:prstGeom prst="rect">
            <a:avLst/>
          </a:prstGeom>
          <a:ln/>
        </p:spPr>
      </p:pic>
      <p:pic>
        <p:nvPicPr>
          <p:cNvPr id="16" name="Picture 15"/>
          <p:cNvPicPr>
            <a:picLocks noChangeAspect="1"/>
          </p:cNvPicPr>
          <p:nvPr/>
        </p:nvPicPr>
        <p:blipFill>
          <a:blip r:embed="rId6"/>
          <a:stretch>
            <a:fillRect/>
          </a:stretch>
        </p:blipFill>
        <p:spPr>
          <a:xfrm>
            <a:off x="280737" y="8245269"/>
            <a:ext cx="2041731" cy="2041731"/>
          </a:xfrm>
          <a:prstGeom prst="rect">
            <a:avLst/>
          </a:prstGeom>
        </p:spPr>
      </p:pic>
      <p:sp>
        <p:nvSpPr>
          <p:cNvPr id="10" name="Oval Callout 9"/>
          <p:cNvSpPr/>
          <p:nvPr/>
        </p:nvSpPr>
        <p:spPr>
          <a:xfrm>
            <a:off x="8534400" y="876300"/>
            <a:ext cx="1597154"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6648559" y="2392049"/>
            <a:ext cx="10956409" cy="6637651"/>
          </a:xfrm>
          <a:prstGeom prst="rect">
            <a:avLst/>
          </a:prstGeom>
        </p:spPr>
        <p:txBody>
          <a:bodyPr wrap="square">
            <a:spAutoFit/>
          </a:bodyPr>
          <a:lstStyle/>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b) Xét tam giác BCD có M, N lần lượt là trung điểm của các cạnh BC, CD nên MN là đường trung bình của tam giác BCD, do đó MN // BD.</a:t>
            </a:r>
          </a:p>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Hai mặt phẳng (AMN) và (BPD) có chứa hai đường thẳng song song là MN và BD. Do đó, giao tuyến d của hai mặt phẳng (AMN) và (BPD) song song với MN và BD.</a:t>
            </a:r>
          </a:p>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Vậy d // BD.</a:t>
            </a:r>
          </a:p>
        </p:txBody>
      </p:sp>
    </p:spTree>
    <p:extLst>
      <p:ext uri="{BB962C8B-B14F-4D97-AF65-F5344CB8AC3E}">
        <p14:creationId xmlns:p14="http://schemas.microsoft.com/office/powerpoint/2010/main" val="255439271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1" dur="500"/>
                                        <p:tgtEl>
                                          <p:spTgt spid="5">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extBox 17"/>
          <p:cNvSpPr txBox="1"/>
          <p:nvPr/>
        </p:nvSpPr>
        <p:spPr>
          <a:xfrm>
            <a:off x="1005230" y="1485900"/>
            <a:ext cx="16292169" cy="3416320"/>
          </a:xfrm>
          <a:prstGeom prst="rect">
            <a:avLst/>
          </a:prstGeom>
          <a:noFill/>
        </p:spPr>
        <p:txBody>
          <a:bodyPr wrap="square" rtlCol="0">
            <a:spAutoFit/>
          </a:bodyPr>
          <a:lstStyle/>
          <a:p>
            <a:pPr lvl="0" algn="just">
              <a:lnSpc>
                <a:spcPct val="150000"/>
              </a:lnSpc>
            </a:pPr>
            <a:r>
              <a:rPr lang="vi-VN" sz="3600">
                <a:solidFill>
                  <a:prstClr val="black"/>
                </a:solidFill>
                <a:cs typeface="Arial" panose="020B0604020202020204" pitchFamily="34" charset="0"/>
              </a:rPr>
              <a:t>(Đố vui) Khi hai cánh cửa sổ hình chữ nhật được mở, dù ở vị trí nào, thì hai mép ngoài của chúng luôn song song với nhau (H.4.29). Hãy giải thích tại sao?</a:t>
            </a:r>
          </a:p>
          <a:p>
            <a:pPr lvl="0" algn="just">
              <a:lnSpc>
                <a:spcPct val="150000"/>
              </a:lnSpc>
            </a:pPr>
            <a:r>
              <a:rPr lang="vi-VN" sz="3600">
                <a:solidFill>
                  <a:prstClr val="black"/>
                </a:solidFill>
                <a:cs typeface="Arial" panose="020B0604020202020204" pitchFamily="34" charset="0"/>
              </a:rPr>
              <a:t>Nếu hai cánh cửa sổ có dạng hình thang như Hình 4.30 thì có vị trí nào của hai cánh cửa để hai mép ngoài của chúng song song với nhau hay không? </a:t>
            </a:r>
          </a:p>
        </p:txBody>
      </p:sp>
      <p:grpSp>
        <p:nvGrpSpPr>
          <p:cNvPr id="40" name="Group 2"/>
          <p:cNvGrpSpPr/>
          <p:nvPr/>
        </p:nvGrpSpPr>
        <p:grpSpPr>
          <a:xfrm>
            <a:off x="-228600" y="9867900"/>
            <a:ext cx="20193000" cy="1172381"/>
            <a:chOff x="0" y="0"/>
            <a:chExt cx="2645030" cy="330991"/>
          </a:xfrm>
        </p:grpSpPr>
        <p:sp>
          <p:nvSpPr>
            <p:cNvPr id="4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4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p:cNvPicPr>
            <a:picLocks noChangeAspect="1"/>
          </p:cNvPicPr>
          <p:nvPr/>
        </p:nvPicPr>
        <p:blipFill>
          <a:blip r:embed="rId2"/>
          <a:stretch>
            <a:fillRect/>
          </a:stretch>
        </p:blipFill>
        <p:spPr>
          <a:xfrm rot="13921250">
            <a:off x="-17140" y="8805577"/>
            <a:ext cx="2044741" cy="1789750"/>
          </a:xfrm>
          <a:prstGeom prst="rect">
            <a:avLst/>
          </a:prstGeom>
        </p:spPr>
      </p:pic>
      <p:pic>
        <p:nvPicPr>
          <p:cNvPr id="6" name="Picture 5"/>
          <p:cNvPicPr>
            <a:picLocks noChangeAspect="1"/>
          </p:cNvPicPr>
          <p:nvPr/>
        </p:nvPicPr>
        <p:blipFill>
          <a:blip r:embed="rId3"/>
          <a:stretch>
            <a:fillRect/>
          </a:stretch>
        </p:blipFill>
        <p:spPr>
          <a:xfrm>
            <a:off x="16871965" y="8420100"/>
            <a:ext cx="850867" cy="1310794"/>
          </a:xfrm>
          <a:prstGeom prst="rect">
            <a:avLst/>
          </a:prstGeom>
        </p:spPr>
      </p:pic>
      <p:sp>
        <p:nvSpPr>
          <p:cNvPr id="4" name="Rectangle 3"/>
          <p:cNvSpPr/>
          <p:nvPr/>
        </p:nvSpPr>
        <p:spPr>
          <a:xfrm>
            <a:off x="1004733" y="571500"/>
            <a:ext cx="5213287" cy="738664"/>
          </a:xfrm>
          <a:prstGeom prst="rect">
            <a:avLst/>
          </a:prstGeom>
        </p:spPr>
        <p:txBody>
          <a:bodyPr wrap="none">
            <a:spAutoFit/>
          </a:bodyPr>
          <a:lstStyle/>
          <a:p>
            <a:pPr lvl="0"/>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Bài 4.15 (SGK-tr83)</a:t>
            </a:r>
            <a:r>
              <a:rPr lang="en-US" sz="4200">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4200">
              <a:solidFill>
                <a:prstClr val="black"/>
              </a:solidFill>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038818" y="5255898"/>
            <a:ext cx="14224991" cy="3606773"/>
          </a:xfrm>
          <a:prstGeom prst="rect">
            <a:avLst/>
          </a:prstGeom>
        </p:spPr>
      </p:pic>
    </p:spTree>
    <p:extLst>
      <p:ext uri="{BB962C8B-B14F-4D97-AF65-F5344CB8AC3E}">
        <p14:creationId xmlns:p14="http://schemas.microsoft.com/office/powerpoint/2010/main" val="372801788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anim calcmode="lin" valueType="num">
                                      <p:cBhvr>
                                        <p:cTn id="12" dur="500" fill="hold"/>
                                        <p:tgtEl>
                                          <p:spTgt spid="18"/>
                                        </p:tgtEl>
                                        <p:attrNameLst>
                                          <p:attrName>ppt_x</p:attrName>
                                        </p:attrNameLst>
                                      </p:cBhvr>
                                      <p:tavLst>
                                        <p:tav tm="0">
                                          <p:val>
                                            <p:strVal val="#ppt_x"/>
                                          </p:val>
                                        </p:tav>
                                        <p:tav tm="100000">
                                          <p:val>
                                            <p:strVal val="#ppt_x"/>
                                          </p:val>
                                        </p:tav>
                                      </p:tavLst>
                                    </p:anim>
                                    <p:anim calcmode="lin" valueType="num">
                                      <p:cBhvr>
                                        <p:cTn id="13" dur="500" fill="hold"/>
                                        <p:tgtEl>
                                          <p:spTgt spid="1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extBox 17"/>
          <p:cNvSpPr txBox="1"/>
          <p:nvPr/>
        </p:nvSpPr>
        <p:spPr>
          <a:xfrm>
            <a:off x="433534" y="4544614"/>
            <a:ext cx="17397266" cy="2482667"/>
          </a:xfrm>
          <a:prstGeom prst="rect">
            <a:avLst/>
          </a:prstGeom>
          <a:noFill/>
        </p:spPr>
        <p:txBody>
          <a:bodyPr wrap="square" rtlCol="0">
            <a:spAutoFit/>
          </a:bodyPr>
          <a:lstStyle/>
          <a:p>
            <a:pPr lvl="0" algn="just">
              <a:lnSpc>
                <a:spcPct val="150000"/>
              </a:lnSpc>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Mỗi cánh cửa ở Hình 4.29 đều có dạng hình chữ nhật nên các cạnh đối diện của mỗi cánh cửa song song với nhau.</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Khi đó ta có a // b và c // d.</a:t>
            </a:r>
          </a:p>
          <a:p>
            <a:pPr marL="0" marR="0" lvl="0" indent="0" algn="just" defTabSz="914400" rtl="0" eaLnBrk="1" fontAlgn="auto" latinLnBrk="0" hangingPunct="1">
              <a:lnSpc>
                <a:spcPct val="150000"/>
              </a:lnSpc>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0" name="Group 2"/>
          <p:cNvGrpSpPr/>
          <p:nvPr/>
        </p:nvGrpSpPr>
        <p:grpSpPr>
          <a:xfrm>
            <a:off x="-228600" y="9867900"/>
            <a:ext cx="20193000" cy="1172381"/>
            <a:chOff x="0" y="0"/>
            <a:chExt cx="2645030" cy="330991"/>
          </a:xfrm>
        </p:grpSpPr>
        <p:sp>
          <p:nvSpPr>
            <p:cNvPr id="11"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1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p:cNvPicPr>
            <a:picLocks noChangeAspect="1"/>
          </p:cNvPicPr>
          <p:nvPr/>
        </p:nvPicPr>
        <p:blipFill>
          <a:blip r:embed="rId2"/>
          <a:stretch>
            <a:fillRect/>
          </a:stretch>
        </p:blipFill>
        <p:spPr>
          <a:xfrm rot="13921250">
            <a:off x="16190567" y="8969497"/>
            <a:ext cx="1657155" cy="1450498"/>
          </a:xfrm>
          <a:prstGeom prst="rect">
            <a:avLst/>
          </a:prstGeom>
        </p:spPr>
      </p:pic>
      <p:sp>
        <p:nvSpPr>
          <p:cNvPr id="15" name="Oval Callout 14"/>
          <p:cNvSpPr/>
          <p:nvPr/>
        </p:nvSpPr>
        <p:spPr>
          <a:xfrm>
            <a:off x="762000" y="412273"/>
            <a:ext cx="1597154"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433534" y="6222980"/>
            <a:ext cx="17397266" cy="4247317"/>
          </a:xfrm>
          <a:prstGeom prst="rect">
            <a:avLst/>
          </a:prstGeom>
        </p:spPr>
        <p:txBody>
          <a:bodyPr wrap="square">
            <a:spAutoFit/>
          </a:bodyPr>
          <a:lstStyle/>
          <a:p>
            <a:pPr lvl="0" algn="just">
              <a:lnSpc>
                <a:spcPct val="150000"/>
              </a:lnSpc>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Lại có các đường thẳng a và d là đường thẳng giao tuyến giữa khung cửa và cánh cửa nên a // d.</a:t>
            </a:r>
            <a:r>
              <a:rPr kumimoji="0" lang="en-US" sz="3600" b="0"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Do vậy, bốn đường thẳng a, b, c, d luôn đôi một song song với nhau</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Vậy khi hai cánh cửa sổ hình chữ nhật được mở, dù ở vị trí nào, thì hai mép ngoài của chúng luôn song song với nhau.</a:t>
            </a:r>
          </a:p>
          <a:p>
            <a:pPr marL="0" marR="0" lvl="0" indent="0" algn="just" defTabSz="914400" rtl="0" eaLnBrk="1" fontAlgn="auto" latinLnBrk="0" hangingPunct="1">
              <a:lnSpc>
                <a:spcPct val="150000"/>
              </a:lnSpc>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819400" y="1104900"/>
            <a:ext cx="13400520" cy="3397727"/>
          </a:xfrm>
          <a:prstGeom prst="rect">
            <a:avLst/>
          </a:prstGeom>
        </p:spPr>
      </p:pic>
      <p:grpSp>
        <p:nvGrpSpPr>
          <p:cNvPr id="5" name="Group 4"/>
          <p:cNvGrpSpPr/>
          <p:nvPr/>
        </p:nvGrpSpPr>
        <p:grpSpPr>
          <a:xfrm>
            <a:off x="6098005" y="1600199"/>
            <a:ext cx="3642228" cy="1478259"/>
            <a:chOff x="6098005" y="1402872"/>
            <a:chExt cx="3642228" cy="1478259"/>
          </a:xfrm>
        </p:grpSpPr>
        <p:sp>
          <p:nvSpPr>
            <p:cNvPr id="4" name="Rectangle 3"/>
            <p:cNvSpPr/>
            <p:nvPr/>
          </p:nvSpPr>
          <p:spPr>
            <a:xfrm>
              <a:off x="6098005" y="1402873"/>
              <a:ext cx="441146" cy="646331"/>
            </a:xfrm>
            <a:prstGeom prst="rect">
              <a:avLst/>
            </a:prstGeom>
          </p:spPr>
          <p:txBody>
            <a:bodyPr wrap="none">
              <a:spAutoFit/>
            </a:bodyPr>
            <a:lstStyle/>
            <a:p>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a</a:t>
              </a:r>
              <a:endParaRPr lang="en-US"/>
            </a:p>
          </p:txBody>
        </p:sp>
        <p:sp>
          <p:nvSpPr>
            <p:cNvPr id="16" name="Rectangle 15"/>
            <p:cNvSpPr/>
            <p:nvPr/>
          </p:nvSpPr>
          <p:spPr>
            <a:xfrm>
              <a:off x="7162800" y="2049204"/>
              <a:ext cx="441146" cy="646331"/>
            </a:xfrm>
            <a:prstGeom prst="rect">
              <a:avLst/>
            </a:prstGeom>
          </p:spPr>
          <p:txBody>
            <a:bodyPr wrap="none">
              <a:spAutoFit/>
            </a:bodyPr>
            <a:lstStyle/>
            <a:p>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b</a:t>
              </a:r>
              <a:endParaRPr lang="en-US"/>
            </a:p>
          </p:txBody>
        </p:sp>
        <p:sp>
          <p:nvSpPr>
            <p:cNvPr id="19" name="Rectangle 18"/>
            <p:cNvSpPr/>
            <p:nvPr/>
          </p:nvSpPr>
          <p:spPr>
            <a:xfrm>
              <a:off x="8323836" y="2234800"/>
              <a:ext cx="415498" cy="646331"/>
            </a:xfrm>
            <a:prstGeom prst="rect">
              <a:avLst/>
            </a:prstGeom>
          </p:spPr>
          <p:txBody>
            <a:bodyPr wrap="none">
              <a:spAutoFit/>
            </a:bodyPr>
            <a:lstStyle/>
            <a:p>
              <a:r>
                <a:rPr lang="en-US" sz="3600">
                  <a:solidFill>
                    <a:prstClr val="black"/>
                  </a:solidFill>
                  <a:latin typeface="Arial" panose="020B0604020202020204" pitchFamily="34" charset="0"/>
                  <a:cs typeface="Arial" panose="020B0604020202020204" pitchFamily="34" charset="0"/>
                </a:rPr>
                <a:t>c</a:t>
              </a:r>
              <a:endParaRPr lang="en-US"/>
            </a:p>
          </p:txBody>
        </p:sp>
        <p:sp>
          <p:nvSpPr>
            <p:cNvPr id="20" name="Rectangle 19"/>
            <p:cNvSpPr/>
            <p:nvPr/>
          </p:nvSpPr>
          <p:spPr>
            <a:xfrm>
              <a:off x="9299087" y="1402872"/>
              <a:ext cx="441146" cy="646331"/>
            </a:xfrm>
            <a:prstGeom prst="rect">
              <a:avLst/>
            </a:prstGeom>
          </p:spPr>
          <p:txBody>
            <a:bodyPr wrap="none">
              <a:spAutoFit/>
            </a:bodyPr>
            <a:lstStyle/>
            <a:p>
              <a:r>
                <a:rPr lang="en-US" sz="3600">
                  <a:solidFill>
                    <a:prstClr val="black"/>
                  </a:solidFill>
                  <a:latin typeface="Arial" panose="020B0604020202020204" pitchFamily="34" charset="0"/>
                  <a:cs typeface="Arial" panose="020B0604020202020204" pitchFamily="34" charset="0"/>
                </a:rPr>
                <a:t>d</a:t>
              </a:r>
              <a:endParaRPr lang="en-US"/>
            </a:p>
          </p:txBody>
        </p:sp>
      </p:grpSp>
    </p:spTree>
    <p:extLst>
      <p:ext uri="{BB962C8B-B14F-4D97-AF65-F5344CB8AC3E}">
        <p14:creationId xmlns:p14="http://schemas.microsoft.com/office/powerpoint/2010/main" val="25312705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animBg="1"/>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2"/>
          <p:cNvGrpSpPr/>
          <p:nvPr/>
        </p:nvGrpSpPr>
        <p:grpSpPr>
          <a:xfrm>
            <a:off x="-228600" y="9867900"/>
            <a:ext cx="20193000" cy="1172381"/>
            <a:chOff x="0" y="0"/>
            <a:chExt cx="2645030" cy="330991"/>
          </a:xfrm>
        </p:grpSpPr>
        <p:sp>
          <p:nvSpPr>
            <p:cNvPr id="11"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1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p:cNvPicPr>
            <a:picLocks noChangeAspect="1"/>
          </p:cNvPicPr>
          <p:nvPr/>
        </p:nvPicPr>
        <p:blipFill>
          <a:blip r:embed="rId2"/>
          <a:stretch>
            <a:fillRect/>
          </a:stretch>
        </p:blipFill>
        <p:spPr>
          <a:xfrm rot="13921250">
            <a:off x="16085542" y="8645051"/>
            <a:ext cx="2044741" cy="1789750"/>
          </a:xfrm>
          <a:prstGeom prst="rect">
            <a:avLst/>
          </a:prstGeom>
        </p:spPr>
      </p:pic>
      <p:sp>
        <p:nvSpPr>
          <p:cNvPr id="15" name="Oval Callout 14"/>
          <p:cNvSpPr/>
          <p:nvPr/>
        </p:nvSpPr>
        <p:spPr>
          <a:xfrm>
            <a:off x="795778" y="647700"/>
            <a:ext cx="1597154"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590800" y="2244521"/>
            <a:ext cx="13400520" cy="3397727"/>
          </a:xfrm>
          <a:prstGeom prst="rect">
            <a:avLst/>
          </a:prstGeom>
        </p:spPr>
      </p:pic>
      <p:sp>
        <p:nvSpPr>
          <p:cNvPr id="3" name="Rectangle 2"/>
          <p:cNvSpPr/>
          <p:nvPr/>
        </p:nvSpPr>
        <p:spPr>
          <a:xfrm>
            <a:off x="609600" y="6132374"/>
            <a:ext cx="16888326" cy="1754326"/>
          </a:xfrm>
          <a:prstGeom prst="rect">
            <a:avLst/>
          </a:prstGeom>
        </p:spPr>
        <p:txBody>
          <a:bodyPr wrap="square">
            <a:spAutoFit/>
          </a:bodyPr>
          <a:lstStyle/>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Nếu hai cánh cửa sổ có dạng hình thang như Hình 4.30 thì không có vị trí nào của hai cánh cửa để hai mép ngoài của chúng song song với nhau.</a:t>
            </a:r>
          </a:p>
        </p:txBody>
      </p:sp>
    </p:spTree>
    <p:extLst>
      <p:ext uri="{BB962C8B-B14F-4D97-AF65-F5344CB8AC3E}">
        <p14:creationId xmlns:p14="http://schemas.microsoft.com/office/powerpoint/2010/main" val="396808184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2" name="Rectangle 21"/>
          <p:cNvSpPr/>
          <p:nvPr/>
        </p:nvSpPr>
        <p:spPr>
          <a:xfrm>
            <a:off x="7373852" y="394781"/>
            <a:ext cx="3751348" cy="9387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KẾT LUẬN</a:t>
            </a:r>
          </a:p>
        </p:txBody>
      </p:sp>
      <p:grpSp>
        <p:nvGrpSpPr>
          <p:cNvPr id="29" name="Group 28"/>
          <p:cNvGrpSpPr/>
          <p:nvPr/>
        </p:nvGrpSpPr>
        <p:grpSpPr>
          <a:xfrm>
            <a:off x="381000" y="1638300"/>
            <a:ext cx="17526000" cy="8077200"/>
            <a:chOff x="381000" y="2163876"/>
            <a:chExt cx="17526000" cy="16217632"/>
          </a:xfrm>
        </p:grpSpPr>
        <p:grpSp>
          <p:nvGrpSpPr>
            <p:cNvPr id="28" name="Group 27"/>
            <p:cNvGrpSpPr/>
            <p:nvPr/>
          </p:nvGrpSpPr>
          <p:grpSpPr>
            <a:xfrm>
              <a:off x="381000" y="2163876"/>
              <a:ext cx="17526000" cy="16217632"/>
              <a:chOff x="304800" y="2131792"/>
              <a:chExt cx="17526000" cy="16217632"/>
            </a:xfrm>
          </p:grpSpPr>
          <p:sp>
            <p:nvSpPr>
              <p:cNvPr id="27" name="Freeform 6"/>
              <p:cNvSpPr/>
              <p:nvPr/>
            </p:nvSpPr>
            <p:spPr>
              <a:xfrm>
                <a:off x="304800" y="2131792"/>
                <a:ext cx="17526000" cy="16217632"/>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noFill/>
              <a:ln w="57150">
                <a:solidFill>
                  <a:schemeClr val="tx2"/>
                </a:solidFill>
                <a:prstDash val="sysDash"/>
              </a:ln>
            </p:spPr>
            <p:txBody>
              <a:bodyPr/>
              <a:lstStyle/>
              <a:p>
                <a:endParaRPr lang="en-US"/>
              </a:p>
            </p:txBody>
          </p:sp>
          <p:sp>
            <p:nvSpPr>
              <p:cNvPr id="19" name="Freeform 6"/>
              <p:cNvSpPr/>
              <p:nvPr/>
            </p:nvSpPr>
            <p:spPr>
              <a:xfrm>
                <a:off x="457200" y="2414270"/>
                <a:ext cx="17096874" cy="15614013"/>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solidFill>
                <a:srgbClr val="FFFFFF"/>
              </a:solidFill>
            </p:spPr>
            <p:txBody>
              <a:bodyPr/>
              <a:lstStyle/>
              <a:p>
                <a:endParaRPr lang="en-US"/>
              </a:p>
            </p:txBody>
          </p:sp>
        </p:grpSp>
        <p:sp>
          <p:nvSpPr>
            <p:cNvPr id="23" name="Rectangle 22"/>
            <p:cNvSpPr/>
            <p:nvPr/>
          </p:nvSpPr>
          <p:spPr>
            <a:xfrm>
              <a:off x="914400" y="2476323"/>
              <a:ext cx="16459200" cy="9760748"/>
            </a:xfrm>
            <a:prstGeom prst="rect">
              <a:avLst/>
            </a:prstGeom>
          </p:spPr>
          <p:txBody>
            <a:bodyPr wrap="square">
              <a:spAutoFit/>
            </a:bodyPr>
            <a:lstStyle/>
            <a:p>
              <a:pPr lvl="0" algn="just">
                <a:lnSpc>
                  <a:spcPct val="150000"/>
                </a:lnSpc>
                <a:spcBef>
                  <a:spcPts val="600"/>
                </a:spcBef>
              </a:pPr>
              <a:r>
                <a:rPr lang="vi-VN" sz="3800">
                  <a:solidFill>
                    <a:prstClr val="black"/>
                  </a:solidFill>
                  <a:ea typeface="Times New Roman" panose="02020603050405020304" pitchFamily="18" charset="0"/>
                  <a:cs typeface="Arial" panose="020B0604020202020204" pitchFamily="34" charset="0"/>
                </a:rPr>
                <a:t>Cho hai đường thẳng a và b trong không gian.</a:t>
              </a:r>
            </a:p>
            <a:p>
              <a:pPr lvl="0" algn="just">
                <a:lnSpc>
                  <a:spcPct val="150000"/>
                </a:lnSpc>
                <a:spcBef>
                  <a:spcPts val="600"/>
                </a:spcBef>
              </a:pPr>
              <a:r>
                <a:rPr lang="vi-VN" sz="3800">
                  <a:solidFill>
                    <a:prstClr val="black"/>
                  </a:solidFill>
                  <a:ea typeface="Times New Roman" panose="02020603050405020304" pitchFamily="18" charset="0"/>
                  <a:cs typeface="Arial" panose="020B0604020202020204" pitchFamily="34" charset="0"/>
                </a:rPr>
                <a:t>• Nếu a và b cùng nằm trong một mặt phẳng thì ta nói a và b đồng phẳng. Khi đó, a và b có thể cắt nhau, song song với nhau hoặc trùng nhau.</a:t>
              </a:r>
            </a:p>
            <a:p>
              <a:pPr lvl="0" algn="just">
                <a:lnSpc>
                  <a:spcPct val="150000"/>
                </a:lnSpc>
                <a:spcBef>
                  <a:spcPts val="600"/>
                </a:spcBef>
              </a:pPr>
              <a:r>
                <a:rPr lang="vi-VN" sz="3800">
                  <a:solidFill>
                    <a:prstClr val="black"/>
                  </a:solidFill>
                  <a:ea typeface="Times New Roman" panose="02020603050405020304" pitchFamily="18" charset="0"/>
                  <a:cs typeface="Arial" panose="020B0604020202020204" pitchFamily="34" charset="0"/>
                </a:rPr>
                <a:t>• Nếu a và b không cùng nằm trong bất kì mặt phẳng nào thì ta nói a và b chéo nhau. Khi đó, ta cũng nói a chéo với b, hoặc b chéo với a.</a:t>
              </a:r>
            </a:p>
          </p:txBody>
        </p:sp>
      </p:grpSp>
      <p:pic>
        <p:nvPicPr>
          <p:cNvPr id="32" name="Picture 3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534755">
            <a:off x="279777" y="-112735"/>
            <a:ext cx="1116846" cy="1831402"/>
          </a:xfrm>
          <a:prstGeom prst="rect">
            <a:avLst/>
          </a:prstGeom>
        </p:spPr>
      </p:pic>
      <p:sp>
        <p:nvSpPr>
          <p:cNvPr id="15" name="Freeform 5"/>
          <p:cNvSpPr/>
          <p:nvPr/>
        </p:nvSpPr>
        <p:spPr>
          <a:xfrm rot="20350299">
            <a:off x="16581168" y="1746929"/>
            <a:ext cx="1133151" cy="807047"/>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6"/>
          <p:cNvSpPr/>
          <p:nvPr/>
        </p:nvSpPr>
        <p:spPr>
          <a:xfrm rot="20305174">
            <a:off x="16380645" y="8796362"/>
            <a:ext cx="1346646" cy="1138989"/>
          </a:xfrm>
          <a:custGeom>
            <a:avLst/>
            <a:gdLst/>
            <a:ahLst/>
            <a:cxnLst/>
            <a:rect l="l" t="t" r="r" b="b"/>
            <a:pathLst>
              <a:path w="4291838" h="4114800">
                <a:moveTo>
                  <a:pt x="0" y="0"/>
                </a:moveTo>
                <a:lnTo>
                  <a:pt x="4291839" y="0"/>
                </a:lnTo>
                <a:lnTo>
                  <a:pt x="4291839" y="4114800"/>
                </a:lnTo>
                <a:lnTo>
                  <a:pt x="0" y="4114800"/>
                </a:lnTo>
                <a:lnTo>
                  <a:pt x="0" y="0"/>
                </a:lnTo>
                <a:close/>
              </a:path>
            </a:pathLst>
          </a:custGeom>
          <a:blipFill>
            <a:blip r:embed="rId6"/>
            <a:stretch>
              <a:fillRect/>
            </a:stretch>
          </a:blipFill>
        </p:spPr>
        <p:txBody>
          <a:bodyPr/>
          <a:lstStyle/>
          <a:p>
            <a:endParaRPr lang="en-US"/>
          </a:p>
        </p:txBody>
      </p:sp>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534526" y="6494484"/>
            <a:ext cx="11430000" cy="3068616"/>
          </a:xfrm>
          <a:prstGeom prst="rect">
            <a:avLst/>
          </a:prstGeom>
        </p:spPr>
      </p:pic>
    </p:spTree>
    <p:extLst>
      <p:ext uri="{BB962C8B-B14F-4D97-AF65-F5344CB8AC3E}">
        <p14:creationId xmlns:p14="http://schemas.microsoft.com/office/powerpoint/2010/main" val="38167821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anim calcmode="lin" valueType="num">
                                      <p:cBhvr>
                                        <p:cTn id="12" dur="500" fill="hold"/>
                                        <p:tgtEl>
                                          <p:spTgt spid="29"/>
                                        </p:tgtEl>
                                        <p:attrNameLst>
                                          <p:attrName>ppt_x</p:attrName>
                                        </p:attrNameLst>
                                      </p:cBhvr>
                                      <p:tavLst>
                                        <p:tav tm="0">
                                          <p:val>
                                            <p:strVal val="#ppt_x"/>
                                          </p:val>
                                        </p:tav>
                                        <p:tav tm="100000">
                                          <p:val>
                                            <p:strVal val="#ppt_x"/>
                                          </p:val>
                                        </p:tav>
                                      </p:tavLst>
                                    </p:anim>
                                    <p:anim calcmode="lin" valueType="num">
                                      <p:cBhvr>
                                        <p:cTn id="13" dur="500" fill="hold"/>
                                        <p:tgtEl>
                                          <p:spTgt spid="2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anim calcmode="lin" valueType="num">
                                      <p:cBhvr>
                                        <p:cTn id="17" dur="500" fill="hold"/>
                                        <p:tgtEl>
                                          <p:spTgt spid="15"/>
                                        </p:tgtEl>
                                        <p:attrNameLst>
                                          <p:attrName>ppt_x</p:attrName>
                                        </p:attrNameLst>
                                      </p:cBhvr>
                                      <p:tavLst>
                                        <p:tav tm="0">
                                          <p:val>
                                            <p:strVal val="#ppt_x"/>
                                          </p:val>
                                        </p:tav>
                                        <p:tav tm="100000">
                                          <p:val>
                                            <p:strVal val="#ppt_x"/>
                                          </p:val>
                                        </p:tav>
                                      </p:tavLst>
                                    </p:anim>
                                    <p:anim calcmode="lin" valueType="num">
                                      <p:cBhvr>
                                        <p:cTn id="18" dur="5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anim calcmode="lin" valueType="num">
                                      <p:cBhvr>
                                        <p:cTn id="22" dur="500" fill="hold"/>
                                        <p:tgtEl>
                                          <p:spTgt spid="2"/>
                                        </p:tgtEl>
                                        <p:attrNameLst>
                                          <p:attrName>ppt_x</p:attrName>
                                        </p:attrNameLst>
                                      </p:cBhvr>
                                      <p:tavLst>
                                        <p:tav tm="0">
                                          <p:val>
                                            <p:strVal val="#ppt_x"/>
                                          </p:val>
                                        </p:tav>
                                        <p:tav tm="100000">
                                          <p:val>
                                            <p:strVal val="#ppt_x"/>
                                          </p:val>
                                        </p:tav>
                                      </p:tavLst>
                                    </p:anim>
                                    <p:anim calcmode="lin" valueType="num">
                                      <p:cBhvr>
                                        <p:cTn id="23"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0" name="Group 9"/>
          <p:cNvGrpSpPr/>
          <p:nvPr/>
        </p:nvGrpSpPr>
        <p:grpSpPr>
          <a:xfrm>
            <a:off x="464612" y="3167064"/>
            <a:ext cx="5411428" cy="5024436"/>
            <a:chOff x="924909" y="3568797"/>
            <a:chExt cx="5411428" cy="4241703"/>
          </a:xfrm>
        </p:grpSpPr>
        <p:grpSp>
          <p:nvGrpSpPr>
            <p:cNvPr id="11" name="Group 3"/>
            <p:cNvGrpSpPr/>
            <p:nvPr/>
          </p:nvGrpSpPr>
          <p:grpSpPr>
            <a:xfrm>
              <a:off x="924909" y="3568797"/>
              <a:ext cx="5411428" cy="4241703"/>
              <a:chOff x="0" y="0"/>
              <a:chExt cx="3183193" cy="3101958"/>
            </a:xfrm>
          </p:grpSpPr>
          <p:sp>
            <p:nvSpPr>
              <p:cNvPr id="13"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14"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12" name="Rectangle 11"/>
            <p:cNvSpPr/>
            <p:nvPr/>
          </p:nvSpPr>
          <p:spPr>
            <a:xfrm>
              <a:off x="1118771" y="4786715"/>
              <a:ext cx="4796230" cy="1636926"/>
            </a:xfrm>
            <a:prstGeom prst="rect">
              <a:avLst/>
            </a:prstGeom>
          </p:spPr>
          <p:txBody>
            <a:bodyPr wrap="square">
              <a:spAutoFit/>
            </a:bodyPr>
            <a:lstStyle/>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Ghi </a:t>
              </a:r>
              <a:r>
                <a:rPr lang="pt-BR" sz="4000" kern="0" dirty="0">
                  <a:latin typeface="Arial"/>
                  <a:ea typeface="Calibri" panose="020F0502020204030204" pitchFamily="34" charset="0"/>
                  <a:cs typeface="Times New Roman" panose="02020603050405020304" pitchFamily="18" charset="0"/>
                  <a:sym typeface="Arial"/>
                </a:rPr>
                <a:t>nhớ </a:t>
              </a:r>
            </a:p>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kiến thức trong bài. </a:t>
              </a:r>
            </a:p>
          </p:txBody>
        </p:sp>
      </p:grpSp>
      <p:grpSp>
        <p:nvGrpSpPr>
          <p:cNvPr id="15" name="Group 14"/>
          <p:cNvGrpSpPr/>
          <p:nvPr/>
        </p:nvGrpSpPr>
        <p:grpSpPr>
          <a:xfrm>
            <a:off x="6413415" y="3109306"/>
            <a:ext cx="5422223" cy="5001862"/>
            <a:chOff x="6840639" y="3553166"/>
            <a:chExt cx="5422223" cy="5001862"/>
          </a:xfrm>
        </p:grpSpPr>
        <p:grpSp>
          <p:nvGrpSpPr>
            <p:cNvPr id="16" name="Group 3"/>
            <p:cNvGrpSpPr/>
            <p:nvPr/>
          </p:nvGrpSpPr>
          <p:grpSpPr>
            <a:xfrm>
              <a:off x="6840639" y="3553166"/>
              <a:ext cx="5422223" cy="5001862"/>
              <a:chOff x="-3810" y="-1"/>
              <a:chExt cx="3189543" cy="3657863"/>
            </a:xfrm>
          </p:grpSpPr>
          <p:sp>
            <p:nvSpPr>
              <p:cNvPr id="18"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19"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17" name="Rectangle 16"/>
            <p:cNvSpPr/>
            <p:nvPr/>
          </p:nvSpPr>
          <p:spPr>
            <a:xfrm>
              <a:off x="7376245" y="4962947"/>
              <a:ext cx="4360209" cy="1938992"/>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Hoàn thành các bài tập trong SBT. </a:t>
              </a:r>
            </a:p>
          </p:txBody>
        </p:sp>
      </p:grpSp>
      <p:grpSp>
        <p:nvGrpSpPr>
          <p:cNvPr id="20" name="Group 19"/>
          <p:cNvGrpSpPr/>
          <p:nvPr/>
        </p:nvGrpSpPr>
        <p:grpSpPr>
          <a:xfrm>
            <a:off x="12421737" y="3148493"/>
            <a:ext cx="5422223" cy="5013607"/>
            <a:chOff x="12644694" y="3479846"/>
            <a:chExt cx="5422223" cy="4709752"/>
          </a:xfrm>
        </p:grpSpPr>
        <p:grpSp>
          <p:nvGrpSpPr>
            <p:cNvPr id="21" name="Group 3"/>
            <p:cNvGrpSpPr/>
            <p:nvPr/>
          </p:nvGrpSpPr>
          <p:grpSpPr>
            <a:xfrm>
              <a:off x="12644694" y="3479846"/>
              <a:ext cx="5422223" cy="4709752"/>
              <a:chOff x="-3810" y="0"/>
              <a:chExt cx="3189543" cy="3444242"/>
            </a:xfrm>
          </p:grpSpPr>
          <p:sp>
            <p:nvSpPr>
              <p:cNvPr id="23"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24"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22" name="Rectangle 21"/>
            <p:cNvSpPr/>
            <p:nvPr/>
          </p:nvSpPr>
          <p:spPr>
            <a:xfrm>
              <a:off x="12795957" y="4016762"/>
              <a:ext cx="5196871" cy="3556218"/>
            </a:xfrm>
            <a:prstGeom prst="rect">
              <a:avLst/>
            </a:prstGeom>
          </p:spPr>
          <p:txBody>
            <a:bodyPr wrap="square">
              <a:spAutoFit/>
            </a:bodyPr>
            <a:lstStyle/>
            <a:p>
              <a:pPr algn="ctr">
                <a:lnSpc>
                  <a:spcPct val="150000"/>
                </a:lnSpc>
                <a:buClr>
                  <a:srgbClr val="000000"/>
                </a:buClr>
                <a:buFont typeface="Arial"/>
                <a:buNone/>
              </a:pPr>
              <a:r>
                <a:rPr lang="vi-VN" sz="4000" ker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a:latin typeface="Arial"/>
                  <a:ea typeface="Calibri" panose="020F0502020204030204" pitchFamily="34" charset="0"/>
                  <a:cs typeface="Times New Roman" panose="02020603050405020304" pitchFamily="18" charset="0"/>
                  <a:sym typeface="Arial"/>
                </a:rPr>
                <a:t>Bài 12. Đường thẳng và mặt phẳng song song.</a:t>
              </a:r>
              <a:endParaRPr lang="pt-BR" sz="4000" b="1" kern="0" dirty="0">
                <a:latin typeface="Arial"/>
                <a:ea typeface="Calibri" panose="020F0502020204030204" pitchFamily="34" charset="0"/>
                <a:cs typeface="Times New Roman" panose="02020603050405020304" pitchFamily="18" charset="0"/>
                <a:sym typeface="Arial"/>
              </a:endParaRPr>
            </a:p>
          </p:txBody>
        </p:sp>
      </p:grpSp>
      <p:grpSp>
        <p:nvGrpSpPr>
          <p:cNvPr id="25" name="Group 24"/>
          <p:cNvGrpSpPr/>
          <p:nvPr/>
        </p:nvGrpSpPr>
        <p:grpSpPr>
          <a:xfrm>
            <a:off x="3987447" y="688939"/>
            <a:ext cx="10272000" cy="3873989"/>
            <a:chOff x="4129800" y="287531"/>
            <a:chExt cx="10272000" cy="3873989"/>
          </a:xfrm>
        </p:grpSpPr>
        <p:grpSp>
          <p:nvGrpSpPr>
            <p:cNvPr id="26" name="Group 2"/>
            <p:cNvGrpSpPr/>
            <p:nvPr/>
          </p:nvGrpSpPr>
          <p:grpSpPr>
            <a:xfrm>
              <a:off x="5007841" y="287531"/>
              <a:ext cx="8534400" cy="3873989"/>
              <a:chOff x="-266812" y="-28575"/>
              <a:chExt cx="3220036" cy="841375"/>
            </a:xfrm>
          </p:grpSpPr>
          <p:sp>
            <p:nvSpPr>
              <p:cNvPr id="28" name="Freeform 3"/>
              <p:cNvSpPr/>
              <p:nvPr/>
            </p:nvSpPr>
            <p:spPr>
              <a:xfrm>
                <a:off x="-266812" y="29859"/>
                <a:ext cx="3220036"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29"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27"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5800" b="1" kern="0" dirty="0">
                  <a:solidFill>
                    <a:srgbClr val="FFFF00"/>
                  </a:solidFill>
                  <a:latin typeface="Arial" panose="020B0604020202020204" pitchFamily="34" charset="0"/>
                </a:rPr>
                <a:t>HƯỚNG DẪN VỀ NHÀ</a:t>
              </a:r>
              <a:endParaRPr lang="vi-VN" sz="5800" b="1" kern="0" dirty="0">
                <a:solidFill>
                  <a:srgbClr val="FFFF00"/>
                </a:solidFill>
                <a:latin typeface="Arial" panose="020B0604020202020204" pitchFamily="34" charset="0"/>
              </a:endParaRPr>
            </a:p>
          </p:txBody>
        </p:sp>
      </p:grpSp>
      <p:pic>
        <p:nvPicPr>
          <p:cNvPr id="30"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723272" y="8947718"/>
            <a:ext cx="3006932" cy="1301182"/>
          </a:xfrm>
          <a:prstGeom prst="rect">
            <a:avLst/>
          </a:prstGeom>
        </p:spPr>
      </p:pic>
      <p:pic>
        <p:nvPicPr>
          <p:cNvPr id="31"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34000" y="9693838"/>
            <a:ext cx="7314693" cy="3298262"/>
          </a:xfrm>
          <a:prstGeom prst="rect">
            <a:avLst/>
          </a:prstGeom>
        </p:spPr>
      </p:pic>
      <p:pic>
        <p:nvPicPr>
          <p:cNvPr id="32"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8474" y="8942969"/>
            <a:ext cx="1018626" cy="1305931"/>
          </a:xfrm>
          <a:prstGeom prst="rect">
            <a:avLst/>
          </a:prstGeom>
        </p:spPr>
      </p:pic>
      <p:pic>
        <p:nvPicPr>
          <p:cNvPr id="33"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123439">
            <a:off x="16878531" y="-544288"/>
            <a:ext cx="2230688" cy="21245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38749" y="8204806"/>
            <a:ext cx="18731151" cy="2557207"/>
            <a:chOff x="0" y="0"/>
            <a:chExt cx="4933307" cy="673503"/>
          </a:xfrm>
        </p:grpSpPr>
        <p:sp>
          <p:nvSpPr>
            <p:cNvPr id="3" name="Freeform 3"/>
            <p:cNvSpPr/>
            <p:nvPr/>
          </p:nvSpPr>
          <p:spPr>
            <a:xfrm>
              <a:off x="0" y="0"/>
              <a:ext cx="4933307" cy="673503"/>
            </a:xfrm>
            <a:custGeom>
              <a:avLst/>
              <a:gdLst/>
              <a:ahLst/>
              <a:cxnLst/>
              <a:rect l="l" t="t" r="r" b="b"/>
              <a:pathLst>
                <a:path w="4933307" h="673503">
                  <a:moveTo>
                    <a:pt x="0" y="0"/>
                  </a:moveTo>
                  <a:lnTo>
                    <a:pt x="4933307" y="0"/>
                  </a:lnTo>
                  <a:lnTo>
                    <a:pt x="4933307" y="673503"/>
                  </a:lnTo>
                  <a:lnTo>
                    <a:pt x="0" y="673503"/>
                  </a:lnTo>
                  <a:close/>
                </a:path>
              </a:pathLst>
            </a:custGeom>
            <a:solidFill>
              <a:srgbClr val="E49B8E"/>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78381" y="-419100"/>
            <a:ext cx="13285739" cy="1539159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435391" y="7429500"/>
            <a:ext cx="9069523" cy="408953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3669034" y="6363367"/>
            <a:ext cx="3856966" cy="3673411"/>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9508" y="5667755"/>
            <a:ext cx="1436315" cy="1841429"/>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070629">
            <a:off x="14326054" y="312979"/>
            <a:ext cx="2165241" cy="2955043"/>
          </a:xfrm>
          <a:prstGeom prst="rect">
            <a:avLst/>
          </a:prstGeom>
        </p:spPr>
      </p:pic>
      <p:sp>
        <p:nvSpPr>
          <p:cNvPr id="12" name="TextBox 18">
            <a:extLst>
              <a:ext uri="{FF2B5EF4-FFF2-40B4-BE49-F238E27FC236}">
                <a16:creationId xmlns:a16="http://schemas.microsoft.com/office/drawing/2014/main" id="{8F5E62F2-E99E-4F19-B9B0-2063558D038E}"/>
              </a:ext>
            </a:extLst>
          </p:cNvPr>
          <p:cNvSpPr txBox="1"/>
          <p:nvPr/>
        </p:nvSpPr>
        <p:spPr>
          <a:xfrm>
            <a:off x="2218604" y="1943100"/>
            <a:ext cx="13883445" cy="3462486"/>
          </a:xfrm>
          <a:prstGeom prst="rect">
            <a:avLst/>
          </a:prstGeom>
        </p:spPr>
        <p:txBody>
          <a:bodyPr wrap="square" lIns="0" tIns="0" rIns="0" bIns="0" rtlCol="0" anchor="t">
            <a:spAutoFit/>
          </a:bodyPr>
          <a:lstStyle/>
          <a:p>
            <a:pPr algn="ctr">
              <a:lnSpc>
                <a:spcPct val="150000"/>
              </a:lnSpc>
              <a:buClrTx/>
              <a:buFontTx/>
              <a:buNone/>
            </a:pPr>
            <a:r>
              <a:rPr lang="en-US" sz="7500" b="1" kern="1200" dirty="0">
                <a:solidFill>
                  <a:schemeClr val="bg1"/>
                </a:solidFill>
                <a:latin typeface="Arial" panose="020B0604020202020204" pitchFamily="34" charset="0"/>
                <a:cs typeface="Arial" panose="020B0604020202020204" pitchFamily="34" charset="0"/>
              </a:rPr>
              <a:t>CẢM ƠN </a:t>
            </a:r>
            <a:r>
              <a:rPr lang="en-US" sz="7500" b="1" dirty="0">
                <a:solidFill>
                  <a:schemeClr val="bg1"/>
                </a:solidFill>
                <a:latin typeface="Arial" panose="020B0604020202020204" pitchFamily="34" charset="0"/>
                <a:cs typeface="Arial" panose="020B0604020202020204" pitchFamily="34" charset="0"/>
              </a:rPr>
              <a:t>CÁC EM </a:t>
            </a:r>
          </a:p>
          <a:p>
            <a:pPr algn="ctr">
              <a:lnSpc>
                <a:spcPct val="150000"/>
              </a:lnSpc>
              <a:buClrTx/>
              <a:buFontTx/>
              <a:buNone/>
            </a:pPr>
            <a:r>
              <a:rPr lang="en-US" sz="7500" b="1" dirty="0">
                <a:solidFill>
                  <a:schemeClr val="bg1"/>
                </a:solidFill>
                <a:latin typeface="Arial" panose="020B0604020202020204" pitchFamily="34" charset="0"/>
                <a:cs typeface="Arial" panose="020B0604020202020204" pitchFamily="34" charset="0"/>
              </a:rPr>
              <a:t>ĐÃ </a:t>
            </a:r>
            <a:r>
              <a:rPr lang="en-US" sz="7500" b="1" kern="1200" dirty="0">
                <a:solidFill>
                  <a:schemeClr val="bg1"/>
                </a:solidFill>
                <a:latin typeface="Arial" panose="020B0604020202020204" pitchFamily="34" charset="0"/>
                <a:cs typeface="Arial" panose="020B0604020202020204" pitchFamily="34" charset="0"/>
              </a:rPr>
              <a:t>THEO DÕI BÀI HỌC</a:t>
            </a:r>
            <a:r>
              <a:rPr lang="vi-VN" sz="7500" b="1" kern="1200" dirty="0">
                <a:solidFill>
                  <a:schemeClr val="bg1"/>
                </a:solidFill>
                <a:latin typeface="Arial" panose="020B0604020202020204" pitchFamily="34" charset="0"/>
                <a:cs typeface="Arial" panose="020B0604020202020204" pitchFamily="34" charset="0"/>
              </a:rPr>
              <a:t>!</a:t>
            </a:r>
            <a:endParaRPr lang="en-US" sz="7500" b="1" kern="1200"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544990">
            <a:off x="159714" y="9029928"/>
            <a:ext cx="1236433" cy="1023898"/>
          </a:xfrm>
          <a:prstGeom prst="rect">
            <a:avLst/>
          </a:prstGeom>
        </p:spPr>
      </p:pic>
      <p:sp>
        <p:nvSpPr>
          <p:cNvPr id="18" name="Rectangle 17"/>
          <p:cNvSpPr/>
          <p:nvPr/>
        </p:nvSpPr>
        <p:spPr>
          <a:xfrm>
            <a:off x="1119885" y="2257185"/>
            <a:ext cx="16050237" cy="1824923"/>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Hãy</a:t>
            </a:r>
            <a:r>
              <a:rPr kumimoji="0" lang="en-US" sz="4000" b="0"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tìm một số hình ảnh về hai đường thẳng song song, hai đường thẳng chéo nhau trong thực tiễn.</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endParaRPr>
          </a:p>
        </p:txBody>
      </p:sp>
      <p:grpSp>
        <p:nvGrpSpPr>
          <p:cNvPr id="20" name="Group 19"/>
          <p:cNvGrpSpPr/>
          <p:nvPr/>
        </p:nvGrpSpPr>
        <p:grpSpPr>
          <a:xfrm>
            <a:off x="7334249" y="793435"/>
            <a:ext cx="3563354" cy="2980178"/>
            <a:chOff x="5943600" y="288505"/>
            <a:chExt cx="5523200" cy="2980178"/>
          </a:xfrm>
        </p:grpSpPr>
        <p:grpSp>
          <p:nvGrpSpPr>
            <p:cNvPr id="29" name="Group 2"/>
            <p:cNvGrpSpPr/>
            <p:nvPr/>
          </p:nvGrpSpPr>
          <p:grpSpPr>
            <a:xfrm>
              <a:off x="5943600" y="288505"/>
              <a:ext cx="5523200" cy="2980178"/>
              <a:chOff x="0" y="-28575"/>
              <a:chExt cx="2061501" cy="841375"/>
            </a:xfrm>
          </p:grpSpPr>
          <p:sp>
            <p:nvSpPr>
              <p:cNvPr id="31" name="Freeform 3"/>
              <p:cNvSpPr/>
              <p:nvPr/>
            </p:nvSpPr>
            <p:spPr>
              <a:xfrm>
                <a:off x="33645" y="14451"/>
                <a:ext cx="2027856" cy="29412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3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p:cNvSpPr/>
            <p:nvPr/>
          </p:nvSpPr>
          <p:spPr>
            <a:xfrm>
              <a:off x="6830289" y="389719"/>
              <a:ext cx="3565977" cy="100271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Câu</a:t>
              </a:r>
              <a:r>
                <a:rPr kumimoji="0" lang="nl-NL" sz="4500" b="1" i="0" u="none" strike="noStrike" kern="1200" cap="none" spc="0" normalizeH="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hỏi</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74783" y="8907371"/>
            <a:ext cx="1223142" cy="873673"/>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2249199" y="4449615"/>
            <a:ext cx="13614843" cy="4957500"/>
          </a:xfrm>
          <a:prstGeom prst="rect">
            <a:avLst/>
          </a:prstGeom>
        </p:spPr>
      </p:pic>
      <p:pic>
        <p:nvPicPr>
          <p:cNvPr id="4" name="Picture 3"/>
          <p:cNvPicPr>
            <a:picLocks noChangeAspect="1"/>
          </p:cNvPicPr>
          <p:nvPr/>
        </p:nvPicPr>
        <p:blipFill>
          <a:blip r:embed="rId8"/>
          <a:stretch>
            <a:fillRect/>
          </a:stretch>
        </p:blipFill>
        <p:spPr>
          <a:xfrm rot="21131661">
            <a:off x="16478003" y="650032"/>
            <a:ext cx="816703" cy="1448816"/>
          </a:xfrm>
          <a:prstGeom prst="rect">
            <a:avLst/>
          </a:prstGeom>
        </p:spPr>
      </p:pic>
    </p:spTree>
    <p:extLst>
      <p:ext uri="{BB962C8B-B14F-4D97-AF65-F5344CB8AC3E}">
        <p14:creationId xmlns:p14="http://schemas.microsoft.com/office/powerpoint/2010/main" val="198196566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544990">
            <a:off x="159714" y="9029928"/>
            <a:ext cx="1236433" cy="1023898"/>
          </a:xfrm>
          <a:prstGeom prst="rect">
            <a:avLst/>
          </a:prstGeom>
        </p:spPr>
      </p:pic>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22575" y="589249"/>
            <a:ext cx="1575351" cy="1125251"/>
          </a:xfrm>
          <a:prstGeom prst="rect">
            <a:avLst/>
          </a:prstGeom>
        </p:spPr>
      </p:pic>
      <p:sp>
        <p:nvSpPr>
          <p:cNvPr id="3" name="Rectangle 2"/>
          <p:cNvSpPr/>
          <p:nvPr/>
        </p:nvSpPr>
        <p:spPr>
          <a:xfrm>
            <a:off x="1440410" y="1104900"/>
            <a:ext cx="1608133" cy="707886"/>
          </a:xfrm>
          <a:prstGeom prst="rect">
            <a:avLst/>
          </a:prstGeom>
        </p:spPr>
        <p:txBody>
          <a:bodyPr wrap="none">
            <a:spAutoFit/>
          </a:bodyPr>
          <a:lstStyle/>
          <a:p>
            <a:r>
              <a:rPr lang="en-US" sz="4000" b="1" i="1" u="sng">
                <a:solidFill>
                  <a:srgbClr val="C00000"/>
                </a:solidFill>
                <a:latin typeface="Arial" panose="020B0604020202020204" pitchFamily="34" charset="0"/>
                <a:ea typeface="Calibri" panose="020F0502020204030204" pitchFamily="34" charset="0"/>
                <a:cs typeface="Arial" panose="020B0604020202020204" pitchFamily="34" charset="0"/>
              </a:rPr>
              <a:t>Ví dụ:</a:t>
            </a:r>
            <a:endParaRPr lang="en-US" b="1" i="1" u="sng">
              <a:solidFill>
                <a:srgbClr val="C00000"/>
              </a:solidFill>
            </a:endParaRPr>
          </a:p>
        </p:txBody>
      </p:sp>
      <p:sp>
        <p:nvSpPr>
          <p:cNvPr id="4" name="Rectangle 3"/>
          <p:cNvSpPr/>
          <p:nvPr/>
        </p:nvSpPr>
        <p:spPr>
          <a:xfrm>
            <a:off x="3335744" y="911193"/>
            <a:ext cx="9144000" cy="901593"/>
          </a:xfrm>
          <a:prstGeom prst="rect">
            <a:avLst/>
          </a:prstGeom>
        </p:spPr>
        <p:txBody>
          <a:bodyPr>
            <a:spAutoFit/>
          </a:bodyPr>
          <a:lstStyle/>
          <a:p>
            <a:pPr>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 Hình ảnh hai đường thẳng song song:</a:t>
            </a:r>
          </a:p>
        </p:txBody>
      </p:sp>
      <p:pic>
        <p:nvPicPr>
          <p:cNvPr id="5" name="Picture 4"/>
          <p:cNvPicPr>
            <a:picLocks noChangeAspect="1"/>
          </p:cNvPicPr>
          <p:nvPr/>
        </p:nvPicPr>
        <p:blipFill>
          <a:blip r:embed="rId6"/>
          <a:stretch>
            <a:fillRect/>
          </a:stretch>
        </p:blipFill>
        <p:spPr>
          <a:xfrm>
            <a:off x="1444421" y="4533900"/>
            <a:ext cx="6495408" cy="4600915"/>
          </a:xfrm>
          <a:prstGeom prst="rect">
            <a:avLst/>
          </a:prstGeom>
        </p:spPr>
      </p:pic>
      <p:cxnSp>
        <p:nvCxnSpPr>
          <p:cNvPr id="8" name="Straight Connector 7"/>
          <p:cNvCxnSpPr/>
          <p:nvPr/>
        </p:nvCxnSpPr>
        <p:spPr>
          <a:xfrm>
            <a:off x="9144000" y="3009900"/>
            <a:ext cx="0" cy="6531977"/>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258881" y="2350196"/>
            <a:ext cx="7457491" cy="1015663"/>
          </a:xfrm>
          <a:prstGeom prst="rect">
            <a:avLst/>
          </a:prstGeom>
        </p:spPr>
        <p:txBody>
          <a:bodyPr wrap="none">
            <a:spAutoFit/>
          </a:bodyPr>
          <a:lstStyle/>
          <a:p>
            <a:pPr lvl="0">
              <a:lnSpc>
                <a:spcPct val="150000"/>
              </a:lnSpc>
              <a:spcAft>
                <a:spcPts val="800"/>
              </a:spcAft>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Hai cạnh đối diện của chiếc bàn</a:t>
            </a:r>
          </a:p>
        </p:txBody>
      </p:sp>
      <p:sp>
        <p:nvSpPr>
          <p:cNvPr id="19" name="Rectangle 18"/>
          <p:cNvSpPr/>
          <p:nvPr/>
        </p:nvSpPr>
        <p:spPr>
          <a:xfrm>
            <a:off x="11444553" y="2343548"/>
            <a:ext cx="3858749" cy="901593"/>
          </a:xfrm>
          <a:prstGeom prst="rect">
            <a:avLst/>
          </a:prstGeom>
        </p:spPr>
        <p:txBody>
          <a:bodyPr wrap="none">
            <a:spAutoFit/>
          </a:bodyPr>
          <a:lstStyle/>
          <a:p>
            <a:pPr lvl="0">
              <a:lnSpc>
                <a:spcPct val="150000"/>
              </a:lnSpc>
              <a:spcAft>
                <a:spcPts val="800"/>
              </a:spcAft>
            </a:pPr>
            <a:r>
              <a:rPr lang="vi-VN" sz="4000">
                <a:solidFill>
                  <a:prstClr val="black"/>
                </a:solidFill>
                <a:ea typeface="Times New Roman" panose="02020603050405020304" pitchFamily="18" charset="0"/>
                <a:cs typeface="Arial" panose="020B0604020202020204" pitchFamily="34" charset="0"/>
              </a:rPr>
              <a:t>Vạch kẻ đường</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p:cNvPicPr>
            <a:picLocks noChangeAspect="1"/>
          </p:cNvPicPr>
          <p:nvPr/>
        </p:nvPicPr>
        <p:blipFill>
          <a:blip r:embed="rId7"/>
          <a:stretch>
            <a:fillRect/>
          </a:stretch>
        </p:blipFill>
        <p:spPr>
          <a:xfrm>
            <a:off x="10197044" y="4152900"/>
            <a:ext cx="6353768" cy="4758329"/>
          </a:xfrm>
          <a:prstGeom prst="rect">
            <a:avLst/>
          </a:prstGeom>
        </p:spPr>
      </p:pic>
    </p:spTree>
    <p:extLst>
      <p:ext uri="{BB962C8B-B14F-4D97-AF65-F5344CB8AC3E}">
        <p14:creationId xmlns:p14="http://schemas.microsoft.com/office/powerpoint/2010/main" val="125111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anim calcmode="lin" valueType="num">
                                      <p:cBhvr>
                                        <p:cTn id="29" dur="500" fill="hold"/>
                                        <p:tgtEl>
                                          <p:spTgt spid="19"/>
                                        </p:tgtEl>
                                        <p:attrNameLst>
                                          <p:attrName>ppt_x</p:attrName>
                                        </p:attrNameLst>
                                      </p:cBhvr>
                                      <p:tavLst>
                                        <p:tav tm="0">
                                          <p:val>
                                            <p:strVal val="#ppt_x"/>
                                          </p:val>
                                        </p:tav>
                                        <p:tav tm="100000">
                                          <p:val>
                                            <p:strVal val="#ppt_x"/>
                                          </p:val>
                                        </p:tav>
                                      </p:tavLst>
                                    </p:anim>
                                    <p:anim calcmode="lin" valueType="num">
                                      <p:cBhvr>
                                        <p:cTn id="30" dur="500" fill="hold"/>
                                        <p:tgtEl>
                                          <p:spTgt spid="19"/>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strVal val="#ppt_x"/>
                                          </p:val>
                                        </p:tav>
                                        <p:tav tm="100000">
                                          <p:val>
                                            <p:strVal val="#ppt_x"/>
                                          </p:val>
                                        </p:tav>
                                      </p:tavLst>
                                    </p:anim>
                                    <p:anim calcmode="lin" valueType="num">
                                      <p:cBhvr>
                                        <p:cTn id="3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1859</TotalTime>
  <Words>5209</Words>
  <Application>Microsoft Office PowerPoint</Application>
  <PresentationFormat>Custom</PresentationFormat>
  <Paragraphs>338</Paragraphs>
  <Slides>71</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71</vt:i4>
      </vt:variant>
    </vt:vector>
  </HeadingPairs>
  <TitlesOfParts>
    <vt:vector size="77" baseType="lpstr">
      <vt:lpstr>Times New Roman</vt:lpstr>
      <vt:lpstr>Cambria Math</vt:lpstr>
      <vt:lpstr>Kavoon</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Cute Illustrative City Quiz Game Presentation</dc:title>
  <dc:creator>Hà Ngân</dc:creator>
  <cp:lastModifiedBy>lien1993vbhp@gmail.com</cp:lastModifiedBy>
  <cp:revision>115</cp:revision>
  <dcterms:created xsi:type="dcterms:W3CDTF">2006-08-16T00:00:00Z</dcterms:created>
  <dcterms:modified xsi:type="dcterms:W3CDTF">2023-11-15T03:35:12Z</dcterms:modified>
  <dc:identifier>DAFaDmV4ks8</dc:identifier>
</cp:coreProperties>
</file>