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96" r:id="rId2"/>
  </p:sldMasterIdLst>
  <p:notesMasterIdLst>
    <p:notesMasterId r:id="rId33"/>
  </p:notesMasterIdLst>
  <p:sldIdLst>
    <p:sldId id="259" r:id="rId3"/>
    <p:sldId id="271" r:id="rId4"/>
    <p:sldId id="270" r:id="rId5"/>
    <p:sldId id="313" r:id="rId6"/>
    <p:sldId id="314" r:id="rId7"/>
    <p:sldId id="315" r:id="rId8"/>
    <p:sldId id="316" r:id="rId9"/>
    <p:sldId id="261" r:id="rId10"/>
    <p:sldId id="276" r:id="rId11"/>
    <p:sldId id="277" r:id="rId12"/>
    <p:sldId id="256" r:id="rId13"/>
    <p:sldId id="290" r:id="rId14"/>
    <p:sldId id="291" r:id="rId15"/>
    <p:sldId id="293" r:id="rId16"/>
    <p:sldId id="317" r:id="rId17"/>
    <p:sldId id="294" r:id="rId18"/>
    <p:sldId id="295" r:id="rId19"/>
    <p:sldId id="296" r:id="rId20"/>
    <p:sldId id="299" r:id="rId21"/>
    <p:sldId id="273" r:id="rId22"/>
    <p:sldId id="318" r:id="rId23"/>
    <p:sldId id="258" r:id="rId24"/>
    <p:sldId id="302" r:id="rId25"/>
    <p:sldId id="306" r:id="rId26"/>
    <p:sldId id="303" r:id="rId27"/>
    <p:sldId id="304" r:id="rId28"/>
    <p:sldId id="272" r:id="rId29"/>
    <p:sldId id="307" r:id="rId30"/>
    <p:sldId id="260" r:id="rId31"/>
    <p:sldId id="266" r:id="rId32"/>
  </p:sldIdLst>
  <p:sldSz cx="18288000" cy="10287000"/>
  <p:notesSz cx="6858000" cy="9144000"/>
  <p:embeddedFontLst>
    <p:embeddedFont>
      <p:font typeface="Aharoni" panose="020B0604020202020204" charset="0"/>
      <p:bold r:id="rId34"/>
    </p:embeddedFont>
    <p:embeddedFont>
      <p:font typeface="KG Primary Penmanship" panose="020B0604020202020204" charset="0"/>
      <p:regular r:id="rId35"/>
    </p:embeddedFont>
    <p:embeddedFont>
      <p:font typeface="Malgun Gothic" panose="020B0503020000020004" pitchFamily="34" charset="-127"/>
      <p:regular r:id="rId36"/>
      <p:bold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Merriweather Sans" panose="020B0604020202020204" charset="0"/>
      <p:regular r:id="rId42"/>
      <p:bold r:id="rId43"/>
      <p:italic r:id="rId44"/>
      <p:boldItalic r:id="rId45"/>
    </p:embeddedFont>
    <p:embeddedFont>
      <p:font typeface="Cambria Math" panose="02040503050406030204" pitchFamily="18" charset="0"/>
      <p:regular r:id="rId46"/>
    </p:embeddedFont>
    <p:embeddedFont>
      <p:font typeface="Solway Bold" panose="020B0604020202020204" charset="0"/>
      <p:regular r:id="rId47"/>
    </p:embeddedFont>
    <p:embeddedFont>
      <p:font typeface="Ahkio Bold" panose="020B0604020202020204" charset="0"/>
      <p:regular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7073"/>
    <a:srgbClr val="FAEDCD"/>
    <a:srgbClr val="9DC6C8"/>
    <a:srgbClr val="6AACAF"/>
    <a:srgbClr val="E3F3F4"/>
    <a:srgbClr val="C693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8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1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37E75-866F-4156-9297-D5DE11719DAC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AB110-1F3A-46AF-B907-0219E1BE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78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AB110-1F3A-46AF-B907-0219E1BE7A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93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5192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2179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0"/>
          <p:cNvSpPr txBox="1"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0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0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8297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1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1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1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2439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 txBox="1"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3600">
                <a:solidFill>
                  <a:srgbClr val="888888"/>
                </a:solidFill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3000">
                <a:solidFill>
                  <a:srgbClr val="888888"/>
                </a:solidFill>
              </a:defRPr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700">
                <a:solidFill>
                  <a:srgbClr val="888888"/>
                </a:solidFill>
              </a:defRPr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400">
                <a:solidFill>
                  <a:srgbClr val="888888"/>
                </a:solidFill>
              </a:defRPr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400">
                <a:solidFill>
                  <a:srgbClr val="888888"/>
                </a:solidFill>
              </a:defRPr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400">
                <a:solidFill>
                  <a:srgbClr val="888888"/>
                </a:solidFill>
              </a:defRPr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400">
                <a:solidFill>
                  <a:srgbClr val="888888"/>
                </a:solidFill>
              </a:defRPr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400">
                <a:solidFill>
                  <a:srgbClr val="888888"/>
                </a:solidFill>
              </a:defRPr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2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2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2575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3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2009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 b="1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 b="1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 b="1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 b="1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 b="1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 b="1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4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4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7528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5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25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25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2209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6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6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6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6380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7"/>
          <p:cNvSpPr txBox="1"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6477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800"/>
            </a:lvl1pPr>
            <a:lvl2pPr marL="1371600" lvl="1" indent="-609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4200"/>
            </a:lvl2pPr>
            <a:lvl3pPr marL="2057400" lvl="2" indent="-5715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600"/>
            </a:lvl3pPr>
            <a:lvl4pPr marL="2743200" lvl="3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4pPr>
            <a:lvl5pPr marL="3429000" lvl="4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5pPr>
            <a:lvl6pPr marL="4114800" lvl="5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6pPr>
            <a:lvl7pPr marL="4800600" lvl="6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7pPr>
            <a:lvl8pPr marL="5486400" lvl="7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8pPr>
            <a:lvl9pPr marL="6172200" lvl="8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27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27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862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8"/>
          <p:cNvSpPr txBox="1"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>
            <a:spLocks noGrp="1"/>
          </p:cNvSpPr>
          <p:nvPr>
            <p:ph type="pic" idx="2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28"/>
          <p:cNvSpPr txBox="1">
            <a:spLocks noGrp="1"/>
          </p:cNvSpPr>
          <p:nvPr>
            <p:ph type="body" idx="1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8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8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6048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9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body" idx="1"/>
          </p:nvPr>
        </p:nvSpPr>
        <p:spPr>
          <a:xfrm rot="5400000">
            <a:off x="5880497" y="-1884759"/>
            <a:ext cx="6527007" cy="15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9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9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9991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0"/>
          <p:cNvSpPr txBox="1">
            <a:spLocks noGrp="1"/>
          </p:cNvSpPr>
          <p:nvPr>
            <p:ph type="title"/>
          </p:nvPr>
        </p:nvSpPr>
        <p:spPr>
          <a:xfrm rot="5400000">
            <a:off x="10700147" y="2934891"/>
            <a:ext cx="8717757" cy="394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body" idx="1"/>
          </p:nvPr>
        </p:nvSpPr>
        <p:spPr>
          <a:xfrm rot="5400000">
            <a:off x="2699147" y="-894159"/>
            <a:ext cx="8717757" cy="1160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0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30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089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0112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.svg"/><Relationship Id="rId4" Type="http://schemas.openxmlformats.org/officeDocument/2006/relationships/image" Target="../media/image43.png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17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kenhgiaovien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.svg"/><Relationship Id="rId10" Type="http://schemas.openxmlformats.org/officeDocument/2006/relationships/image" Target="../media/image17.png"/><Relationship Id="rId4" Type="http://schemas.openxmlformats.org/officeDocument/2006/relationships/image" Target="../media/image43.png"/><Relationship Id="rId9" Type="http://schemas.openxmlformats.org/officeDocument/2006/relationships/image" Target="../media/image8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16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7" Type="http://schemas.microsoft.com/office/2007/relationships/hdphoto" Target="../media/hdphoto3.wdp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16.svg"/><Relationship Id="rId9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8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26.svg"/><Relationship Id="rId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41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C6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611219" y="354477"/>
            <a:ext cx="17065562" cy="9578046"/>
          </a:xfrm>
          <a:custGeom>
            <a:avLst/>
            <a:gdLst/>
            <a:ahLst/>
            <a:cxnLst/>
            <a:rect l="l" t="t" r="r" b="b"/>
            <a:pathLst>
              <a:path w="17065562" h="9578046">
                <a:moveTo>
                  <a:pt x="0" y="9578046"/>
                </a:moveTo>
                <a:lnTo>
                  <a:pt x="17065562" y="9578046"/>
                </a:lnTo>
                <a:lnTo>
                  <a:pt x="17065562" y="0"/>
                </a:lnTo>
                <a:lnTo>
                  <a:pt x="0" y="0"/>
                </a:lnTo>
                <a:lnTo>
                  <a:pt x="0" y="957804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752600" y="1257300"/>
            <a:ext cx="13278232" cy="6855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65000"/>
              </a:lnSpc>
            </a:pPr>
            <a:r>
              <a:rPr lang="en-US" sz="9000" b="1">
                <a:solidFill>
                  <a:srgbClr val="CC6E53"/>
                </a:solidFill>
                <a:latin typeface="Arial" panose="020B0604020202020204" pitchFamily="34" charset="0"/>
                <a:ea typeface="Solway Bold"/>
                <a:cs typeface="Arial" panose="020B0604020202020204" pitchFamily="34" charset="0"/>
                <a:sym typeface="Solway Bold"/>
              </a:rPr>
              <a:t>CHÀO MỪNG CÁC EM </a:t>
            </a:r>
            <a:r>
              <a:rPr lang="en-US" sz="9000" b="1" smtClean="0">
                <a:solidFill>
                  <a:srgbClr val="CC6E53"/>
                </a:solidFill>
                <a:latin typeface="Arial" panose="020B0604020202020204" pitchFamily="34" charset="0"/>
                <a:ea typeface="Solway Bold"/>
                <a:cs typeface="Arial" panose="020B0604020202020204" pitchFamily="34" charset="0"/>
                <a:sym typeface="Solway Bold"/>
              </a:rPr>
              <a:t>ĐẾN VỚI BUỔI </a:t>
            </a:r>
            <a:r>
              <a:rPr lang="en-US" sz="9000" b="1">
                <a:solidFill>
                  <a:srgbClr val="CC6E53"/>
                </a:solidFill>
                <a:latin typeface="Arial" panose="020B0604020202020204" pitchFamily="34" charset="0"/>
                <a:ea typeface="Solway Bold"/>
                <a:cs typeface="Arial" panose="020B0604020202020204" pitchFamily="34" charset="0"/>
                <a:sym typeface="Solway Bold"/>
              </a:rPr>
              <a:t>HỌC </a:t>
            </a:r>
            <a:br>
              <a:rPr lang="en-US" sz="9000" b="1">
                <a:solidFill>
                  <a:srgbClr val="CC6E53"/>
                </a:solidFill>
                <a:latin typeface="Arial" panose="020B0604020202020204" pitchFamily="34" charset="0"/>
                <a:ea typeface="Solway Bold"/>
                <a:cs typeface="Arial" panose="020B0604020202020204" pitchFamily="34" charset="0"/>
                <a:sym typeface="Solway Bold"/>
              </a:rPr>
            </a:br>
            <a:r>
              <a:rPr lang="en-US" sz="9000" b="1">
                <a:solidFill>
                  <a:srgbClr val="CC6E53"/>
                </a:solidFill>
                <a:latin typeface="Arial" panose="020B0604020202020204" pitchFamily="34" charset="0"/>
                <a:ea typeface="Solway Bold"/>
                <a:cs typeface="Arial" panose="020B0604020202020204" pitchFamily="34" charset="0"/>
                <a:sym typeface="Solway Bold"/>
              </a:rPr>
              <a:t>MÔN TOÁN!</a:t>
            </a:r>
          </a:p>
        </p:txBody>
      </p:sp>
      <p:sp>
        <p:nvSpPr>
          <p:cNvPr id="11" name="Freeform 16"/>
          <p:cNvSpPr/>
          <p:nvPr/>
        </p:nvSpPr>
        <p:spPr>
          <a:xfrm>
            <a:off x="14097000" y="4420069"/>
            <a:ext cx="3231829" cy="5600231"/>
          </a:xfrm>
          <a:custGeom>
            <a:avLst/>
            <a:gdLst/>
            <a:ahLst/>
            <a:cxnLst/>
            <a:rect l="l" t="t" r="r" b="b"/>
            <a:pathLst>
              <a:path w="4310627" h="7400218">
                <a:moveTo>
                  <a:pt x="0" y="0"/>
                </a:moveTo>
                <a:lnTo>
                  <a:pt x="4310628" y="0"/>
                </a:lnTo>
                <a:lnTo>
                  <a:pt x="4310628" y="7400219"/>
                </a:lnTo>
                <a:lnTo>
                  <a:pt x="0" y="74002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642" y="114300"/>
            <a:ext cx="1539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3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73181" y="1751353"/>
            <a:ext cx="11407288" cy="6402341"/>
          </a:xfrm>
          <a:custGeom>
            <a:avLst/>
            <a:gdLst/>
            <a:ahLst/>
            <a:cxnLst/>
            <a:rect l="l" t="t" r="r" b="b"/>
            <a:pathLst>
              <a:path w="11407288" h="6402341">
                <a:moveTo>
                  <a:pt x="0" y="0"/>
                </a:moveTo>
                <a:lnTo>
                  <a:pt x="11407288" y="0"/>
                </a:lnTo>
                <a:lnTo>
                  <a:pt x="11407288" y="6402341"/>
                </a:lnTo>
                <a:lnTo>
                  <a:pt x="0" y="64023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805519" y="3220188"/>
            <a:ext cx="6127803" cy="6527620"/>
            <a:chOff x="0" y="0"/>
            <a:chExt cx="8170404" cy="87034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70404" cy="8703493"/>
            </a:xfrm>
            <a:custGeom>
              <a:avLst/>
              <a:gdLst/>
              <a:ahLst/>
              <a:cxnLst/>
              <a:rect l="l" t="t" r="r" b="b"/>
              <a:pathLst>
                <a:path w="8170404" h="8703493">
                  <a:moveTo>
                    <a:pt x="0" y="0"/>
                  </a:moveTo>
                  <a:lnTo>
                    <a:pt x="8170404" y="0"/>
                  </a:lnTo>
                  <a:lnTo>
                    <a:pt x="8170404" y="8703493"/>
                  </a:lnTo>
                  <a:lnTo>
                    <a:pt x="0" y="87034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5" name="Group 5"/>
            <p:cNvGrpSpPr/>
            <p:nvPr/>
          </p:nvGrpSpPr>
          <p:grpSpPr>
            <a:xfrm>
              <a:off x="5184635" y="902815"/>
              <a:ext cx="609380" cy="747466"/>
              <a:chOff x="0" y="0"/>
              <a:chExt cx="515620" cy="63246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46990" y="44450"/>
                <a:ext cx="419100" cy="55118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551180">
                    <a:moveTo>
                      <a:pt x="288290" y="469900"/>
                    </a:moveTo>
                    <a:cubicBezTo>
                      <a:pt x="208280" y="464820"/>
                      <a:pt x="160020" y="450850"/>
                      <a:pt x="130810" y="427990"/>
                    </a:cubicBezTo>
                    <a:cubicBezTo>
                      <a:pt x="101600" y="405130"/>
                      <a:pt x="77470" y="363220"/>
                      <a:pt x="64770" y="331470"/>
                    </a:cubicBezTo>
                    <a:cubicBezTo>
                      <a:pt x="54610" y="304800"/>
                      <a:pt x="49530" y="279400"/>
                      <a:pt x="54610" y="251460"/>
                    </a:cubicBezTo>
                    <a:cubicBezTo>
                      <a:pt x="59690" y="218440"/>
                      <a:pt x="80010" y="166370"/>
                      <a:pt x="105410" y="146050"/>
                    </a:cubicBezTo>
                    <a:cubicBezTo>
                      <a:pt x="128270" y="128270"/>
                      <a:pt x="162560" y="121920"/>
                      <a:pt x="191770" y="127000"/>
                    </a:cubicBezTo>
                    <a:cubicBezTo>
                      <a:pt x="227330" y="133350"/>
                      <a:pt x="275590" y="167640"/>
                      <a:pt x="298450" y="199390"/>
                    </a:cubicBezTo>
                    <a:cubicBezTo>
                      <a:pt x="320040" y="229870"/>
                      <a:pt x="323850" y="275590"/>
                      <a:pt x="328930" y="309880"/>
                    </a:cubicBezTo>
                    <a:cubicBezTo>
                      <a:pt x="332740" y="339090"/>
                      <a:pt x="336550" y="363220"/>
                      <a:pt x="331470" y="391160"/>
                    </a:cubicBezTo>
                    <a:cubicBezTo>
                      <a:pt x="326390" y="421640"/>
                      <a:pt x="312420" y="463550"/>
                      <a:pt x="292100" y="486410"/>
                    </a:cubicBezTo>
                    <a:cubicBezTo>
                      <a:pt x="273050" y="506730"/>
                      <a:pt x="245110" y="521970"/>
                      <a:pt x="218440" y="524510"/>
                    </a:cubicBezTo>
                    <a:cubicBezTo>
                      <a:pt x="187960" y="527050"/>
                      <a:pt x="146050" y="511810"/>
                      <a:pt x="118110" y="491490"/>
                    </a:cubicBezTo>
                    <a:cubicBezTo>
                      <a:pt x="87630" y="469900"/>
                      <a:pt x="63500" y="426720"/>
                      <a:pt x="45720" y="392430"/>
                    </a:cubicBezTo>
                    <a:cubicBezTo>
                      <a:pt x="29210" y="360680"/>
                      <a:pt x="16510" y="323850"/>
                      <a:pt x="10160" y="292100"/>
                    </a:cubicBezTo>
                    <a:cubicBezTo>
                      <a:pt x="3810" y="264160"/>
                      <a:pt x="0" y="238760"/>
                      <a:pt x="3810" y="209550"/>
                    </a:cubicBezTo>
                    <a:cubicBezTo>
                      <a:pt x="7620" y="175260"/>
                      <a:pt x="21590" y="134620"/>
                      <a:pt x="39370" y="102870"/>
                    </a:cubicBezTo>
                    <a:cubicBezTo>
                      <a:pt x="57150" y="71120"/>
                      <a:pt x="85090" y="34290"/>
                      <a:pt x="113030" y="19050"/>
                    </a:cubicBezTo>
                    <a:cubicBezTo>
                      <a:pt x="135890" y="6350"/>
                      <a:pt x="163830" y="0"/>
                      <a:pt x="190500" y="6350"/>
                    </a:cubicBezTo>
                    <a:cubicBezTo>
                      <a:pt x="226060" y="13970"/>
                      <a:pt x="273050" y="39370"/>
                      <a:pt x="302260" y="80010"/>
                    </a:cubicBezTo>
                    <a:cubicBezTo>
                      <a:pt x="345440" y="139700"/>
                      <a:pt x="377190" y="292100"/>
                      <a:pt x="381000" y="365760"/>
                    </a:cubicBezTo>
                    <a:cubicBezTo>
                      <a:pt x="383540" y="411480"/>
                      <a:pt x="374650" y="448310"/>
                      <a:pt x="360680" y="478790"/>
                    </a:cubicBezTo>
                    <a:cubicBezTo>
                      <a:pt x="349250" y="502920"/>
                      <a:pt x="332740" y="527050"/>
                      <a:pt x="309880" y="537210"/>
                    </a:cubicBezTo>
                    <a:cubicBezTo>
                      <a:pt x="281940" y="549910"/>
                      <a:pt x="228600" y="551180"/>
                      <a:pt x="198120" y="537210"/>
                    </a:cubicBezTo>
                    <a:cubicBezTo>
                      <a:pt x="168910" y="523240"/>
                      <a:pt x="142240" y="488950"/>
                      <a:pt x="129540" y="458470"/>
                    </a:cubicBezTo>
                    <a:cubicBezTo>
                      <a:pt x="116840" y="426720"/>
                      <a:pt x="119380" y="384810"/>
                      <a:pt x="121920" y="350520"/>
                    </a:cubicBezTo>
                    <a:cubicBezTo>
                      <a:pt x="123190" y="320040"/>
                      <a:pt x="128270" y="290830"/>
                      <a:pt x="138430" y="264160"/>
                    </a:cubicBezTo>
                    <a:cubicBezTo>
                      <a:pt x="148590" y="238760"/>
                      <a:pt x="163830" y="213360"/>
                      <a:pt x="184150" y="193040"/>
                    </a:cubicBezTo>
                    <a:cubicBezTo>
                      <a:pt x="205740" y="171450"/>
                      <a:pt x="237490" y="144780"/>
                      <a:pt x="265430" y="140970"/>
                    </a:cubicBezTo>
                    <a:cubicBezTo>
                      <a:pt x="293370" y="137160"/>
                      <a:pt x="328930" y="148590"/>
                      <a:pt x="351790" y="166370"/>
                    </a:cubicBezTo>
                    <a:cubicBezTo>
                      <a:pt x="374650" y="184150"/>
                      <a:pt x="389890" y="214630"/>
                      <a:pt x="401320" y="246380"/>
                    </a:cubicBezTo>
                    <a:cubicBezTo>
                      <a:pt x="415290" y="285750"/>
                      <a:pt x="419100" y="355600"/>
                      <a:pt x="417830" y="389890"/>
                    </a:cubicBezTo>
                    <a:cubicBezTo>
                      <a:pt x="416560" y="408940"/>
                      <a:pt x="415290" y="420370"/>
                      <a:pt x="407670" y="434340"/>
                    </a:cubicBezTo>
                    <a:cubicBezTo>
                      <a:pt x="398780" y="450850"/>
                      <a:pt x="378460" y="473710"/>
                      <a:pt x="359410" y="481330"/>
                    </a:cubicBezTo>
                    <a:cubicBezTo>
                      <a:pt x="340360" y="490220"/>
                      <a:pt x="312420" y="490220"/>
                      <a:pt x="292100" y="483870"/>
                    </a:cubicBezTo>
                    <a:cubicBezTo>
                      <a:pt x="271780" y="477520"/>
                      <a:pt x="250190" y="458470"/>
                      <a:pt x="240030" y="441960"/>
                    </a:cubicBezTo>
                    <a:cubicBezTo>
                      <a:pt x="231140" y="427990"/>
                      <a:pt x="226060" y="415290"/>
                      <a:pt x="227330" y="397510"/>
                    </a:cubicBezTo>
                    <a:cubicBezTo>
                      <a:pt x="228600" y="369570"/>
                      <a:pt x="251460" y="317500"/>
                      <a:pt x="267970" y="292100"/>
                    </a:cubicBezTo>
                    <a:cubicBezTo>
                      <a:pt x="279400" y="274320"/>
                      <a:pt x="292100" y="259080"/>
                      <a:pt x="307340" y="255270"/>
                    </a:cubicBezTo>
                    <a:cubicBezTo>
                      <a:pt x="322580" y="251460"/>
                      <a:pt x="347980" y="256540"/>
                      <a:pt x="359410" y="266700"/>
                    </a:cubicBezTo>
                    <a:cubicBezTo>
                      <a:pt x="372110" y="276860"/>
                      <a:pt x="379730" y="302260"/>
                      <a:pt x="379730" y="317500"/>
                    </a:cubicBezTo>
                    <a:cubicBezTo>
                      <a:pt x="379730" y="330200"/>
                      <a:pt x="372110" y="342900"/>
                      <a:pt x="364490" y="350520"/>
                    </a:cubicBezTo>
                    <a:cubicBezTo>
                      <a:pt x="356870" y="359410"/>
                      <a:pt x="344170" y="365760"/>
                      <a:pt x="331470" y="367030"/>
                    </a:cubicBezTo>
                    <a:cubicBezTo>
                      <a:pt x="316230" y="368300"/>
                      <a:pt x="292100" y="360680"/>
                      <a:pt x="280670" y="350520"/>
                    </a:cubicBezTo>
                    <a:cubicBezTo>
                      <a:pt x="271780" y="341630"/>
                      <a:pt x="266700" y="327660"/>
                      <a:pt x="265430" y="316230"/>
                    </a:cubicBezTo>
                    <a:cubicBezTo>
                      <a:pt x="264160" y="304800"/>
                      <a:pt x="266700" y="290830"/>
                      <a:pt x="273050" y="280670"/>
                    </a:cubicBezTo>
                    <a:cubicBezTo>
                      <a:pt x="279400" y="270510"/>
                      <a:pt x="290830" y="261620"/>
                      <a:pt x="300990" y="257810"/>
                    </a:cubicBezTo>
                    <a:cubicBezTo>
                      <a:pt x="312420" y="254000"/>
                      <a:pt x="326390" y="251460"/>
                      <a:pt x="337820" y="255270"/>
                    </a:cubicBezTo>
                    <a:cubicBezTo>
                      <a:pt x="351790" y="260350"/>
                      <a:pt x="365760" y="275590"/>
                      <a:pt x="377190" y="292100"/>
                    </a:cubicBezTo>
                    <a:cubicBezTo>
                      <a:pt x="393700" y="316230"/>
                      <a:pt x="416560" y="360680"/>
                      <a:pt x="417830" y="389890"/>
                    </a:cubicBezTo>
                    <a:cubicBezTo>
                      <a:pt x="419100" y="414020"/>
                      <a:pt x="410210" y="438150"/>
                      <a:pt x="396240" y="454660"/>
                    </a:cubicBezTo>
                    <a:cubicBezTo>
                      <a:pt x="383540" y="471170"/>
                      <a:pt x="358140" y="483870"/>
                      <a:pt x="337820" y="487680"/>
                    </a:cubicBezTo>
                    <a:cubicBezTo>
                      <a:pt x="317500" y="491490"/>
                      <a:pt x="289560" y="486410"/>
                      <a:pt x="271780" y="474980"/>
                    </a:cubicBezTo>
                    <a:cubicBezTo>
                      <a:pt x="254000" y="463550"/>
                      <a:pt x="238760" y="444500"/>
                      <a:pt x="231140" y="420370"/>
                    </a:cubicBezTo>
                    <a:cubicBezTo>
                      <a:pt x="220980" y="388620"/>
                      <a:pt x="217170" y="309880"/>
                      <a:pt x="236220" y="295910"/>
                    </a:cubicBezTo>
                    <a:cubicBezTo>
                      <a:pt x="252730" y="284480"/>
                      <a:pt x="313690" y="302260"/>
                      <a:pt x="323850" y="320040"/>
                    </a:cubicBezTo>
                    <a:cubicBezTo>
                      <a:pt x="334010" y="336550"/>
                      <a:pt x="320040" y="386080"/>
                      <a:pt x="302260" y="397510"/>
                    </a:cubicBezTo>
                    <a:cubicBezTo>
                      <a:pt x="280670" y="411480"/>
                      <a:pt x="214630" y="400050"/>
                      <a:pt x="187960" y="374650"/>
                    </a:cubicBezTo>
                    <a:cubicBezTo>
                      <a:pt x="153670" y="341630"/>
                      <a:pt x="127000" y="217170"/>
                      <a:pt x="144780" y="184150"/>
                    </a:cubicBezTo>
                    <a:cubicBezTo>
                      <a:pt x="156210" y="163830"/>
                      <a:pt x="208280" y="149860"/>
                      <a:pt x="218440" y="158750"/>
                    </a:cubicBezTo>
                    <a:cubicBezTo>
                      <a:pt x="229870" y="168910"/>
                      <a:pt x="191770" y="223520"/>
                      <a:pt x="194310" y="254000"/>
                    </a:cubicBezTo>
                    <a:cubicBezTo>
                      <a:pt x="196850" y="285750"/>
                      <a:pt x="246380" y="323850"/>
                      <a:pt x="238760" y="346710"/>
                    </a:cubicBezTo>
                    <a:cubicBezTo>
                      <a:pt x="229870" y="370840"/>
                      <a:pt x="153670" y="402590"/>
                      <a:pt x="140970" y="392430"/>
                    </a:cubicBezTo>
                    <a:cubicBezTo>
                      <a:pt x="129540" y="383540"/>
                      <a:pt x="137160" y="325120"/>
                      <a:pt x="153670" y="306070"/>
                    </a:cubicBezTo>
                    <a:cubicBezTo>
                      <a:pt x="170180" y="287020"/>
                      <a:pt x="210820" y="281940"/>
                      <a:pt x="240030" y="279400"/>
                    </a:cubicBezTo>
                    <a:cubicBezTo>
                      <a:pt x="270510" y="276860"/>
                      <a:pt x="308610" y="276860"/>
                      <a:pt x="332740" y="289560"/>
                    </a:cubicBezTo>
                    <a:cubicBezTo>
                      <a:pt x="353060" y="299720"/>
                      <a:pt x="369570" y="322580"/>
                      <a:pt x="377190" y="340360"/>
                    </a:cubicBezTo>
                    <a:cubicBezTo>
                      <a:pt x="383540" y="355600"/>
                      <a:pt x="384810" y="370840"/>
                      <a:pt x="382270" y="386080"/>
                    </a:cubicBezTo>
                    <a:cubicBezTo>
                      <a:pt x="379730" y="400050"/>
                      <a:pt x="374650" y="415290"/>
                      <a:pt x="365760" y="427990"/>
                    </a:cubicBezTo>
                    <a:cubicBezTo>
                      <a:pt x="358140" y="439420"/>
                      <a:pt x="345440" y="452120"/>
                      <a:pt x="332740" y="458470"/>
                    </a:cubicBezTo>
                    <a:cubicBezTo>
                      <a:pt x="320040" y="466090"/>
                      <a:pt x="288290" y="469900"/>
                      <a:pt x="288290" y="469900"/>
                    </a:cubicBezTo>
                  </a:path>
                </a:pathLst>
              </a:custGeom>
              <a:solidFill>
                <a:srgbClr val="FAEDCD"/>
              </a:solidFill>
              <a:ln cap="sq">
                <a:noFill/>
                <a:prstDash val="solid"/>
                <a:miter/>
              </a:ln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4802430" y="3995853"/>
            <a:ext cx="306705" cy="381953"/>
            <a:chOff x="0" y="0"/>
            <a:chExt cx="408940" cy="509270"/>
          </a:xfrm>
        </p:grpSpPr>
        <p:grpSp>
          <p:nvGrpSpPr>
            <p:cNvPr id="8" name="Group 8"/>
            <p:cNvGrpSpPr/>
            <p:nvPr/>
          </p:nvGrpSpPr>
          <p:grpSpPr>
            <a:xfrm>
              <a:off x="10795" y="52070"/>
              <a:ext cx="387350" cy="405130"/>
              <a:chOff x="0" y="0"/>
              <a:chExt cx="387350" cy="40513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48260" y="50800"/>
                <a:ext cx="289560" cy="309880"/>
              </a:xfrm>
              <a:custGeom>
                <a:avLst/>
                <a:gdLst/>
                <a:ahLst/>
                <a:cxnLst/>
                <a:rect l="l" t="t" r="r" b="b"/>
                <a:pathLst>
                  <a:path w="289560" h="309880">
                    <a:moveTo>
                      <a:pt x="86360" y="20320"/>
                    </a:moveTo>
                    <a:cubicBezTo>
                      <a:pt x="280670" y="251460"/>
                      <a:pt x="288290" y="260350"/>
                      <a:pt x="288290" y="271780"/>
                    </a:cubicBezTo>
                    <a:cubicBezTo>
                      <a:pt x="288290" y="281940"/>
                      <a:pt x="280670" y="295910"/>
                      <a:pt x="273050" y="299720"/>
                    </a:cubicBezTo>
                    <a:cubicBezTo>
                      <a:pt x="265430" y="303530"/>
                      <a:pt x="248920" y="300990"/>
                      <a:pt x="241300" y="295910"/>
                    </a:cubicBezTo>
                    <a:cubicBezTo>
                      <a:pt x="234950" y="290830"/>
                      <a:pt x="229870" y="278130"/>
                      <a:pt x="231140" y="270510"/>
                    </a:cubicBezTo>
                    <a:cubicBezTo>
                      <a:pt x="232410" y="261620"/>
                      <a:pt x="246380" y="247650"/>
                      <a:pt x="255270" y="245110"/>
                    </a:cubicBezTo>
                    <a:cubicBezTo>
                      <a:pt x="262890" y="243840"/>
                      <a:pt x="275590" y="247650"/>
                      <a:pt x="280670" y="254000"/>
                    </a:cubicBezTo>
                    <a:cubicBezTo>
                      <a:pt x="285750" y="260350"/>
                      <a:pt x="288290" y="273050"/>
                      <a:pt x="287020" y="280670"/>
                    </a:cubicBezTo>
                    <a:cubicBezTo>
                      <a:pt x="285750" y="288290"/>
                      <a:pt x="278130" y="298450"/>
                      <a:pt x="270510" y="300990"/>
                    </a:cubicBezTo>
                    <a:cubicBezTo>
                      <a:pt x="261620" y="303530"/>
                      <a:pt x="242570" y="298450"/>
                      <a:pt x="236220" y="290830"/>
                    </a:cubicBezTo>
                    <a:cubicBezTo>
                      <a:pt x="231140" y="284480"/>
                      <a:pt x="229870" y="271780"/>
                      <a:pt x="232410" y="264160"/>
                    </a:cubicBezTo>
                    <a:cubicBezTo>
                      <a:pt x="234950" y="256540"/>
                      <a:pt x="245110" y="248920"/>
                      <a:pt x="252730" y="246380"/>
                    </a:cubicBezTo>
                    <a:cubicBezTo>
                      <a:pt x="260350" y="243840"/>
                      <a:pt x="273050" y="247650"/>
                      <a:pt x="279400" y="252730"/>
                    </a:cubicBezTo>
                    <a:cubicBezTo>
                      <a:pt x="285750" y="257810"/>
                      <a:pt x="289560" y="270510"/>
                      <a:pt x="288290" y="278130"/>
                    </a:cubicBezTo>
                    <a:cubicBezTo>
                      <a:pt x="288290" y="284480"/>
                      <a:pt x="284480" y="292100"/>
                      <a:pt x="278130" y="295910"/>
                    </a:cubicBezTo>
                    <a:cubicBezTo>
                      <a:pt x="266700" y="303530"/>
                      <a:pt x="238760" y="309880"/>
                      <a:pt x="217170" y="303530"/>
                    </a:cubicBezTo>
                    <a:cubicBezTo>
                      <a:pt x="181610" y="292100"/>
                      <a:pt x="133350" y="234950"/>
                      <a:pt x="100330" y="199390"/>
                    </a:cubicBezTo>
                    <a:cubicBezTo>
                      <a:pt x="71120" y="167640"/>
                      <a:pt x="44450" y="128270"/>
                      <a:pt x="26670" y="102870"/>
                    </a:cubicBezTo>
                    <a:cubicBezTo>
                      <a:pt x="16510" y="87630"/>
                      <a:pt x="5080" y="77470"/>
                      <a:pt x="2540" y="63500"/>
                    </a:cubicBezTo>
                    <a:cubicBezTo>
                      <a:pt x="0" y="49530"/>
                      <a:pt x="0" y="29210"/>
                      <a:pt x="7620" y="19050"/>
                    </a:cubicBezTo>
                    <a:cubicBezTo>
                      <a:pt x="15240" y="8890"/>
                      <a:pt x="35560" y="0"/>
                      <a:pt x="48260" y="0"/>
                    </a:cubicBezTo>
                    <a:cubicBezTo>
                      <a:pt x="60960" y="0"/>
                      <a:pt x="86360" y="20320"/>
                      <a:pt x="86360" y="20320"/>
                    </a:cubicBezTo>
                  </a:path>
                </a:pathLst>
              </a:custGeom>
              <a:solidFill>
                <a:srgbClr val="F03E32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408940" cy="509270"/>
              <a:chOff x="0" y="0"/>
              <a:chExt cx="408940" cy="50927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48260" y="48260"/>
                <a:ext cx="313690" cy="411480"/>
              </a:xfrm>
              <a:custGeom>
                <a:avLst/>
                <a:gdLst/>
                <a:ahLst/>
                <a:cxnLst/>
                <a:rect l="l" t="t" r="r" b="b"/>
                <a:pathLst>
                  <a:path w="313690" h="411480">
                    <a:moveTo>
                      <a:pt x="5080" y="341630"/>
                    </a:moveTo>
                    <a:cubicBezTo>
                      <a:pt x="172720" y="76200"/>
                      <a:pt x="193040" y="40640"/>
                      <a:pt x="220980" y="22860"/>
                    </a:cubicBezTo>
                    <a:cubicBezTo>
                      <a:pt x="243840" y="8890"/>
                      <a:pt x="279400" y="0"/>
                      <a:pt x="293370" y="6350"/>
                    </a:cubicBezTo>
                    <a:cubicBezTo>
                      <a:pt x="302260" y="10160"/>
                      <a:pt x="308610" y="26670"/>
                      <a:pt x="307340" y="35560"/>
                    </a:cubicBezTo>
                    <a:cubicBezTo>
                      <a:pt x="306070" y="44450"/>
                      <a:pt x="292100" y="57150"/>
                      <a:pt x="283210" y="59690"/>
                    </a:cubicBezTo>
                    <a:cubicBezTo>
                      <a:pt x="275590" y="60960"/>
                      <a:pt x="262890" y="57150"/>
                      <a:pt x="257810" y="50800"/>
                    </a:cubicBezTo>
                    <a:cubicBezTo>
                      <a:pt x="252730" y="45720"/>
                      <a:pt x="250190" y="33020"/>
                      <a:pt x="251460" y="25400"/>
                    </a:cubicBezTo>
                    <a:cubicBezTo>
                      <a:pt x="252730" y="17780"/>
                      <a:pt x="261620" y="7620"/>
                      <a:pt x="269240" y="5080"/>
                    </a:cubicBezTo>
                    <a:cubicBezTo>
                      <a:pt x="276860" y="2540"/>
                      <a:pt x="290830" y="2540"/>
                      <a:pt x="295910" y="7620"/>
                    </a:cubicBezTo>
                    <a:cubicBezTo>
                      <a:pt x="303530" y="13970"/>
                      <a:pt x="307340" y="40640"/>
                      <a:pt x="302260" y="49530"/>
                    </a:cubicBezTo>
                    <a:cubicBezTo>
                      <a:pt x="298450" y="55880"/>
                      <a:pt x="284480" y="60960"/>
                      <a:pt x="276860" y="59690"/>
                    </a:cubicBezTo>
                    <a:cubicBezTo>
                      <a:pt x="269240" y="58420"/>
                      <a:pt x="257810" y="53340"/>
                      <a:pt x="254000" y="45720"/>
                    </a:cubicBezTo>
                    <a:cubicBezTo>
                      <a:pt x="250190" y="38100"/>
                      <a:pt x="251460" y="21590"/>
                      <a:pt x="256540" y="13970"/>
                    </a:cubicBezTo>
                    <a:cubicBezTo>
                      <a:pt x="261620" y="7620"/>
                      <a:pt x="273050" y="2540"/>
                      <a:pt x="280670" y="2540"/>
                    </a:cubicBezTo>
                    <a:cubicBezTo>
                      <a:pt x="288290" y="2540"/>
                      <a:pt x="298450" y="8890"/>
                      <a:pt x="303530" y="16510"/>
                    </a:cubicBezTo>
                    <a:cubicBezTo>
                      <a:pt x="308610" y="24130"/>
                      <a:pt x="313690" y="34290"/>
                      <a:pt x="309880" y="50800"/>
                    </a:cubicBezTo>
                    <a:cubicBezTo>
                      <a:pt x="298450" y="106680"/>
                      <a:pt x="127000" y="353060"/>
                      <a:pt x="83820" y="393700"/>
                    </a:cubicBezTo>
                    <a:cubicBezTo>
                      <a:pt x="71120" y="405130"/>
                      <a:pt x="64770" y="408940"/>
                      <a:pt x="54610" y="410210"/>
                    </a:cubicBezTo>
                    <a:cubicBezTo>
                      <a:pt x="44450" y="411480"/>
                      <a:pt x="30480" y="408940"/>
                      <a:pt x="21590" y="402590"/>
                    </a:cubicBezTo>
                    <a:cubicBezTo>
                      <a:pt x="12700" y="396240"/>
                      <a:pt x="5080" y="386080"/>
                      <a:pt x="2540" y="375920"/>
                    </a:cubicBezTo>
                    <a:cubicBezTo>
                      <a:pt x="0" y="365760"/>
                      <a:pt x="5080" y="341630"/>
                      <a:pt x="5080" y="341630"/>
                    </a:cubicBezTo>
                  </a:path>
                </a:pathLst>
              </a:custGeom>
              <a:solidFill>
                <a:srgbClr val="F03E32"/>
              </a:solidFill>
              <a:ln cap="sq">
                <a:noFill/>
                <a:prstDash val="solid"/>
                <a:miter/>
              </a:ln>
            </p:spPr>
          </p:sp>
        </p:grpSp>
      </p:grpSp>
      <p:sp>
        <p:nvSpPr>
          <p:cNvPr id="13" name="Freeform 13"/>
          <p:cNvSpPr/>
          <p:nvPr/>
        </p:nvSpPr>
        <p:spPr>
          <a:xfrm rot="-1099232">
            <a:off x="-272470" y="8053091"/>
            <a:ext cx="2602340" cy="2410417"/>
          </a:xfrm>
          <a:custGeom>
            <a:avLst/>
            <a:gdLst/>
            <a:ahLst/>
            <a:cxnLst/>
            <a:rect l="l" t="t" r="r" b="b"/>
            <a:pathLst>
              <a:path w="2602340" h="2410417">
                <a:moveTo>
                  <a:pt x="0" y="0"/>
                </a:moveTo>
                <a:lnTo>
                  <a:pt x="2602340" y="0"/>
                </a:lnTo>
                <a:lnTo>
                  <a:pt x="2602340" y="2410418"/>
                </a:lnTo>
                <a:lnTo>
                  <a:pt x="0" y="24104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2871297">
            <a:off x="14116733" y="1418594"/>
            <a:ext cx="1678098" cy="1411700"/>
          </a:xfrm>
          <a:custGeom>
            <a:avLst/>
            <a:gdLst/>
            <a:ahLst/>
            <a:cxnLst/>
            <a:rect l="l" t="t" r="r" b="b"/>
            <a:pathLst>
              <a:path w="1678098" h="1411700">
                <a:moveTo>
                  <a:pt x="0" y="0"/>
                </a:moveTo>
                <a:lnTo>
                  <a:pt x="1678098" y="0"/>
                </a:lnTo>
                <a:lnTo>
                  <a:pt x="1678098" y="1411700"/>
                </a:lnTo>
                <a:lnTo>
                  <a:pt x="0" y="14117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28"/>
          <p:cNvSpPr txBox="1"/>
          <p:nvPr/>
        </p:nvSpPr>
        <p:spPr>
          <a:xfrm>
            <a:off x="3222618" y="2857500"/>
            <a:ext cx="6607182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00" b="1" i="0" u="none" strike="noStrike" kern="1200" cap="none" spc="0" normalizeH="0" baseline="0" noProof="0" smtClean="0">
                <a:ln>
                  <a:noFill/>
                </a:ln>
                <a:solidFill>
                  <a:srgbClr val="6AACAF"/>
                </a:solidFill>
                <a:effectLst/>
                <a:uLnTx/>
                <a:uFillTx/>
                <a:latin typeface="Arial" panose="020B0604020202020204" pitchFamily="34" charset="0"/>
                <a:ea typeface="Ahkio Bold"/>
                <a:cs typeface="Arial" panose="020B0604020202020204" pitchFamily="34" charset="0"/>
                <a:sym typeface="Ahkio Bold"/>
              </a:rPr>
              <a:t>HOẠT ĐỘNG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00" b="1" i="0" u="none" strike="noStrike" kern="1200" cap="none" spc="0" normalizeH="0" baseline="0" noProof="0" smtClean="0">
                <a:ln>
                  <a:noFill/>
                </a:ln>
                <a:solidFill>
                  <a:srgbClr val="6AACAF"/>
                </a:solidFill>
                <a:effectLst/>
                <a:uLnTx/>
                <a:uFillTx/>
                <a:latin typeface="Arial" panose="020B0604020202020204" pitchFamily="34" charset="0"/>
                <a:ea typeface="Ahkio Bold"/>
                <a:cs typeface="Arial" panose="020B0604020202020204" pitchFamily="34" charset="0"/>
                <a:sym typeface="Ahkio Bold"/>
              </a:rPr>
              <a:t>LUYỆN TẬP</a:t>
            </a:r>
            <a:endParaRPr kumimoji="0" lang="en-US" sz="8400" b="1" i="0" u="none" strike="noStrike" kern="1200" cap="none" spc="0" normalizeH="0" baseline="0" noProof="0">
              <a:ln>
                <a:noFill/>
              </a:ln>
              <a:solidFill>
                <a:srgbClr val="6AACAF"/>
              </a:solidFill>
              <a:effectLst/>
              <a:uLnTx/>
              <a:uFillTx/>
              <a:latin typeface="Arial" panose="020B0604020202020204" pitchFamily="34" charset="0"/>
              <a:ea typeface="Ahkio Bold"/>
              <a:cs typeface="Arial" panose="020B0604020202020204" pitchFamily="34" charset="0"/>
              <a:sym typeface="Ahkio 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38100"/>
            <a:ext cx="18288000" cy="1066800"/>
            <a:chOff x="-425114" y="631659"/>
            <a:chExt cx="16370967" cy="1371601"/>
          </a:xfrm>
          <a:solidFill>
            <a:srgbClr val="FAEDCD"/>
          </a:solidFill>
        </p:grpSpPr>
        <p:sp>
          <p:nvSpPr>
            <p:cNvPr id="11" name="Freeform 6"/>
            <p:cNvSpPr/>
            <p:nvPr/>
          </p:nvSpPr>
          <p:spPr>
            <a:xfrm>
              <a:off x="-425114" y="631659"/>
              <a:ext cx="16370967" cy="1371601"/>
            </a:xfrm>
            <a:custGeom>
              <a:avLst/>
              <a:gdLst/>
              <a:ahLst/>
              <a:cxnLst/>
              <a:rect l="l" t="t" r="r" b="b"/>
              <a:pathLst>
                <a:path w="6546024" h="1217408">
                  <a:moveTo>
                    <a:pt x="0" y="0"/>
                  </a:moveTo>
                  <a:lnTo>
                    <a:pt x="6546024" y="0"/>
                  </a:lnTo>
                  <a:lnTo>
                    <a:pt x="6546024" y="1217408"/>
                  </a:lnTo>
                  <a:lnTo>
                    <a:pt x="0" y="1217408"/>
                  </a:lnTo>
                  <a:close/>
                </a:path>
              </a:pathLst>
            </a:custGeom>
            <a:grpFill/>
          </p:spPr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75CE7C2-8D10-9360-EBC8-3AA71A157681}"/>
                </a:ext>
              </a:extLst>
            </p:cNvPr>
            <p:cNvSpPr txBox="1"/>
            <p:nvPr/>
          </p:nvSpPr>
          <p:spPr>
            <a:xfrm>
              <a:off x="30078" y="827602"/>
              <a:ext cx="15448549" cy="100906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500" b="1" i="0" u="none" strike="noStrike" kern="1200" cap="none" spc="0" normalizeH="0" baseline="0" noProof="0" smtClean="0">
                  <a:ln>
                    <a:noFill/>
                  </a:ln>
                  <a:solidFill>
                    <a:srgbClr val="3D707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Câu </a:t>
              </a:r>
              <a:r>
                <a:rPr kumimoji="0" lang="vi-VN" sz="4500" b="1" i="0" u="none" strike="noStrike" kern="1200" cap="none" spc="0" normalizeH="0" baseline="0" noProof="0">
                  <a:ln>
                    <a:noFill/>
                  </a:ln>
                  <a:solidFill>
                    <a:srgbClr val="3D707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trắc nghiệm đúng </a:t>
              </a:r>
              <a:r>
                <a:rPr kumimoji="0" lang="vi-VN" sz="4500" b="1" i="0" u="none" strike="noStrike" kern="1200" cap="none" spc="0" normalizeH="0" baseline="0" noProof="0" smtClean="0">
                  <a:ln>
                    <a:noFill/>
                  </a:ln>
                  <a:solidFill>
                    <a:srgbClr val="3D707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sai</a:t>
              </a:r>
              <a:endPara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rgbClr val="3D70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04800" y="1107379"/>
                <a:ext cx="17678400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0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vi-VN" sz="4000" b="1">
                    <a:ea typeface="Calibri" panose="020F0502020204030204" pitchFamily="34" charset="0"/>
                    <a:cs typeface="Times New Roman" panose="02020603050405020304" pitchFamily="18" charset="0"/>
                  </a:rPr>
                  <a:t>Câu 1:</a:t>
                </a:r>
                <a:r>
                  <a:rPr lang="vi-VN" sz="40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Bạn Nam tham gia một gian hàng trò chơi dân gian trong hội xuân của </a:t>
                </a:r>
                <a:r>
                  <a:rPr lang="vi-VN" sz="400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trường.</a:t>
                </a:r>
                <a:r>
                  <a:rPr lang="en-US" sz="400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Trò </a:t>
                </a:r>
                <a:r>
                  <a:rPr lang="vi-VN" sz="40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chơi có hai lượt chơi. Xác suất để Nam thắng ở lượt chơi thứ nhất là 0,6. Nếu </a:t>
                </a:r>
                <a:r>
                  <a:rPr lang="vi-VN" sz="400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400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thắng </a:t>
                </a:r>
                <a:r>
                  <a:rPr lang="vi-VN" sz="40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ở lượt chơi thứ nhất thì xác suất Nam thắng ở lượt chơi thứ hai là 0,8. Ngược </a:t>
                </a:r>
                <a:r>
                  <a:rPr lang="vi-VN" sz="400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lại,</a:t>
                </a:r>
                <a:r>
                  <a:rPr lang="en-US" sz="400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nếu </a:t>
                </a:r>
                <a:r>
                  <a:rPr lang="vi-VN" sz="40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Nam thua ở lượt chơi thứ nhất thì xác suất Nam thắng ở lượt chơi thứ hai là </a:t>
                </a:r>
                <a:r>
                  <a:rPr lang="vi-VN" sz="400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0,3.</a:t>
                </a:r>
                <a:r>
                  <a:rPr lang="en-US" sz="400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:r>
                  <a:rPr lang="vi-VN" sz="40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các biến cố </a:t>
                </a:r>
                <a14:m>
                  <m:oMath xmlns:m="http://schemas.openxmlformats.org/officeDocument/2006/math"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40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 “Nam thắng ở lượt chơi thứ nhất”; </a:t>
                </a:r>
                <a14:m>
                  <m:oMath xmlns:m="http://schemas.openxmlformats.org/officeDocument/2006/math"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vi-VN" sz="40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 “Nam thắng ở lượt chơi thứ hai”.</a:t>
                </a:r>
                <a:endParaRPr lang="en-US" sz="40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107379"/>
                <a:ext cx="17678400" cy="5632311"/>
              </a:xfrm>
              <a:prstGeom prst="rect">
                <a:avLst/>
              </a:prstGeom>
              <a:blipFill>
                <a:blip r:embed="rId2"/>
                <a:stretch>
                  <a:fillRect l="-1207" r="-1207" b="-1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5">
                <a:extLst>
                  <a:ext uri="{FF2B5EF4-FFF2-40B4-BE49-F238E27FC236}">
                    <a16:creationId xmlns:a16="http://schemas.microsoft.com/office/drawing/2014/main" id="{8191A016-728D-D8A4-8798-20E91438AAAD}"/>
                  </a:ext>
                </a:extLst>
              </p:cNvPr>
              <p:cNvSpPr/>
              <p:nvPr/>
            </p:nvSpPr>
            <p:spPr>
              <a:xfrm>
                <a:off x="508495" y="6990149"/>
                <a:ext cx="3445043" cy="1221837"/>
              </a:xfrm>
              <a:prstGeom prst="roundRect">
                <a:avLst>
                  <a:gd name="adj" fmla="val 11112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BE193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>
                  <a:tabLst>
                    <a:tab pos="1719580" algn="l"/>
                    <a:tab pos="3262630" algn="l"/>
                    <a:tab pos="480631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 kern="0" smtClean="0">
                          <a:solidFill>
                            <a:schemeClr val="tx1"/>
                          </a:solidFill>
                          <a:ea typeface="Calibri" panose="020F050202020403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4000" kern="0" smtClean="0">
                          <a:solidFill>
                            <a:schemeClr val="tx1"/>
                          </a:solidFill>
                          <a:ea typeface="Calibri" panose="020F0502020204030204" pitchFamily="34" charset="0"/>
                        </a:rPr>
                        <m:t>) </m:t>
                      </m:r>
                      <m:r>
                        <a:rPr lang="vi-VN" sz="4000" i="1" ker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000" i="1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d>
                      <m:r>
                        <a:rPr lang="vi-VN" sz="4000" i="1" ker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=0,8</m:t>
                      </m:r>
                      <m:r>
                        <m:rPr>
                          <m:nor/>
                        </m:rPr>
                        <a:rPr lang="vi-VN" sz="4000" kern="0">
                          <a:solidFill>
                            <a:schemeClr val="tx1"/>
                          </a:solidFill>
                          <a:effectLst/>
                          <a:ea typeface="Malgun Gothic" panose="020B0503020000020004" pitchFamily="34" charset="-127"/>
                        </a:rPr>
                        <m:t>.</m:t>
                      </m:r>
                    </m:oMath>
                  </m:oMathPara>
                </a14:m>
                <a:endParaRPr lang="en-US" sz="380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: Rounded Corners 15">
                <a:extLst>
                  <a:ext uri="{FF2B5EF4-FFF2-40B4-BE49-F238E27FC236}">
                    <a16:creationId xmlns:a16="http://schemas.microsoft.com/office/drawing/2014/main" id="{8191A016-728D-D8A4-8798-20E91438AA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95" y="6990149"/>
                <a:ext cx="3445043" cy="1221837"/>
              </a:xfrm>
              <a:prstGeom prst="roundRect">
                <a:avLst>
                  <a:gd name="adj" fmla="val 11112"/>
                </a:avLst>
              </a:prstGeom>
              <a:blipFill>
                <a:blip r:embed="rId3"/>
                <a:stretch>
                  <a:fillRect/>
                </a:stretch>
              </a:blipFill>
              <a:ln w="25400" cap="flat" cmpd="sng" algn="ctr">
                <a:solidFill>
                  <a:srgbClr val="BE1931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: Rounded Corners 16">
            <a:extLst>
              <a:ext uri="{FF2B5EF4-FFF2-40B4-BE49-F238E27FC236}">
                <a16:creationId xmlns:a16="http://schemas.microsoft.com/office/drawing/2014/main" id="{DDE4FE98-1C5B-C40E-0E41-384425927D54}"/>
              </a:ext>
            </a:extLst>
          </p:cNvPr>
          <p:cNvSpPr/>
          <p:nvPr/>
        </p:nvSpPr>
        <p:spPr>
          <a:xfrm>
            <a:off x="508495" y="8496300"/>
            <a:ext cx="16012125" cy="1597048"/>
          </a:xfrm>
          <a:prstGeom prst="roundRect">
            <a:avLst>
              <a:gd name="adj" fmla="val 11112"/>
            </a:avLst>
          </a:prstGeom>
          <a:solidFill>
            <a:srgbClr val="FFFFFF"/>
          </a:solidFill>
          <a:ln w="25400" cap="flat" cmpd="sng" algn="ctr">
            <a:solidFill>
              <a:srgbClr val="BE1931"/>
            </a:solidFill>
            <a:prstDash val="solid"/>
          </a:ln>
          <a:effectLst/>
        </p:spPr>
        <p:txBody>
          <a:bodyPr rtlCol="0" anchor="ctr"/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vi-VN" sz="4000">
                <a:ea typeface="Calibri" panose="020F0502020204030204" pitchFamily="34" charset="0"/>
                <a:cs typeface="Times New Roman" panose="02020603050405020304" pitchFamily="18" charset="0"/>
              </a:rPr>
              <a:t>d) Xác suất Nam thắng ở lượt chơi thứ nhất khi đã thắng ở lượt chơi thứ hai là </a:t>
            </a:r>
            <a:r>
              <a:rPr lang="vi-VN" sz="4000" smtClean="0"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400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smtClean="0">
                <a:ea typeface="Calibri" panose="020F0502020204030204" pitchFamily="34" charset="0"/>
                <a:cs typeface="Times New Roman" panose="02020603050405020304" pitchFamily="18" charset="0"/>
              </a:rPr>
              <a:t>80</a:t>
            </a:r>
            <a:r>
              <a:rPr lang="vi-VN" sz="4000">
                <a:ea typeface="Calibri" panose="020F0502020204030204" pitchFamily="34" charset="0"/>
                <a:cs typeface="Times New Roman" panose="02020603050405020304" pitchFamily="18" charset="0"/>
              </a:rPr>
              <a:t>%.</a:t>
            </a:r>
            <a:endParaRPr lang="en-US" sz="40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: Rounded Corners 20">
            <a:extLst>
              <a:ext uri="{FF2B5EF4-FFF2-40B4-BE49-F238E27FC236}">
                <a16:creationId xmlns:a16="http://schemas.microsoft.com/office/drawing/2014/main" id="{176864E5-FE56-486F-6735-B1FA38B2538C}"/>
              </a:ext>
            </a:extLst>
          </p:cNvPr>
          <p:cNvSpPr/>
          <p:nvPr/>
        </p:nvSpPr>
        <p:spPr>
          <a:xfrm>
            <a:off x="16788904" y="8496300"/>
            <a:ext cx="1346695" cy="1597048"/>
          </a:xfrm>
          <a:prstGeom prst="roundRect">
            <a:avLst>
              <a:gd name="adj" fmla="val 11112"/>
            </a:avLst>
          </a:prstGeom>
          <a:solidFill>
            <a:srgbClr val="FFFFFF"/>
          </a:solidFill>
          <a:ln w="25400" cap="flat" cmpd="sng" algn="ctr">
            <a:solidFill>
              <a:srgbClr val="0B3D9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828800">
              <a:spcAft>
                <a:spcPts val="2000"/>
              </a:spcAft>
              <a:defRPr/>
            </a:pPr>
            <a:r>
              <a:rPr lang="en-US" sz="14400" kern="0">
                <a:solidFill>
                  <a:srgbClr val="00B050"/>
                </a:solidFill>
                <a:latin typeface="Arial"/>
                <a:ea typeface="Calibri" panose="020F0502020204030204" pitchFamily="34" charset="0"/>
                <a:cs typeface="Arial"/>
                <a:sym typeface="Wingdings" panose="05000000000000000000" pitchFamily="2" charset="2"/>
              </a:rPr>
              <a:t></a:t>
            </a:r>
            <a:endParaRPr lang="en-US" sz="14400" kern="0">
              <a:solidFill>
                <a:srgbClr val="00B050"/>
              </a:solidFill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24" name="Rectangle: Rounded Corners 20">
            <a:extLst>
              <a:ext uri="{FF2B5EF4-FFF2-40B4-BE49-F238E27FC236}">
                <a16:creationId xmlns:a16="http://schemas.microsoft.com/office/drawing/2014/main" id="{176864E5-FE56-486F-6735-B1FA38B2538C}"/>
              </a:ext>
            </a:extLst>
          </p:cNvPr>
          <p:cNvSpPr/>
          <p:nvPr/>
        </p:nvSpPr>
        <p:spPr>
          <a:xfrm>
            <a:off x="4206524" y="6981225"/>
            <a:ext cx="1346695" cy="1230761"/>
          </a:xfrm>
          <a:prstGeom prst="roundRect">
            <a:avLst>
              <a:gd name="adj" fmla="val 11112"/>
            </a:avLst>
          </a:prstGeom>
          <a:solidFill>
            <a:srgbClr val="FFFFFF"/>
          </a:solidFill>
          <a:ln w="25400" cap="flat" cmpd="sng" algn="ctr">
            <a:solidFill>
              <a:srgbClr val="0B3D9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828800">
              <a:defRPr/>
            </a:pPr>
            <a:r>
              <a:rPr lang="en-US" sz="14400" kern="0">
                <a:solidFill>
                  <a:srgbClr val="FF0000"/>
                </a:solidFill>
                <a:latin typeface="Arial"/>
                <a:ea typeface="Calibri" panose="020F0502020204030204" pitchFamily="34" charset="0"/>
                <a:cs typeface="Arial"/>
                <a:sym typeface="Wingdings" panose="05000000000000000000" pitchFamily="2" charset="2"/>
              </a:rPr>
              <a:t></a:t>
            </a:r>
            <a:endParaRPr lang="en-US" sz="14400" kern="0">
              <a:solidFill>
                <a:srgbClr val="FF0000"/>
              </a:solidFill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: Rounded Corners 15">
                <a:extLst>
                  <a:ext uri="{FF2B5EF4-FFF2-40B4-BE49-F238E27FC236}">
                    <a16:creationId xmlns:a16="http://schemas.microsoft.com/office/drawing/2014/main" id="{8191A016-728D-D8A4-8798-20E91438AAAD}"/>
                  </a:ext>
                </a:extLst>
              </p:cNvPr>
              <p:cNvSpPr/>
              <p:nvPr/>
            </p:nvSpPr>
            <p:spPr>
              <a:xfrm>
                <a:off x="6334157" y="6981224"/>
                <a:ext cx="3911105" cy="1221837"/>
              </a:xfrm>
              <a:prstGeom prst="roundRect">
                <a:avLst>
                  <a:gd name="adj" fmla="val 11112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BE193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>
                  <a:spcAft>
                    <a:spcPts val="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 smtClean="0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4000" smtClean="0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vi-VN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vi-VN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|</m:t>
                          </m:r>
                          <m:r>
                            <a:rPr lang="vi-VN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d>
                      <m:r>
                        <a:rPr lang="vi-VN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=0,6</m:t>
                      </m:r>
                      <m:r>
                        <m:rPr>
                          <m:nor/>
                        </m:rPr>
                        <a:rPr lang="vi-VN" sz="4000">
                          <a:solidFill>
                            <a:schemeClr val="tx1"/>
                          </a:solidFill>
                          <a:effectLst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00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: Rounded Corners 15">
                <a:extLst>
                  <a:ext uri="{FF2B5EF4-FFF2-40B4-BE49-F238E27FC236}">
                    <a16:creationId xmlns:a16="http://schemas.microsoft.com/office/drawing/2014/main" id="{8191A016-728D-D8A4-8798-20E91438AA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157" y="6981224"/>
                <a:ext cx="3911105" cy="1221837"/>
              </a:xfrm>
              <a:prstGeom prst="roundRect">
                <a:avLst>
                  <a:gd name="adj" fmla="val 11112"/>
                </a:avLst>
              </a:prstGeom>
              <a:blipFill>
                <a:blip r:embed="rId4"/>
                <a:stretch>
                  <a:fillRect/>
                </a:stretch>
              </a:blipFill>
              <a:ln w="25400" cap="flat" cmpd="sng" algn="ctr">
                <a:solidFill>
                  <a:srgbClr val="BE1931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: Rounded Corners 20">
            <a:extLst>
              <a:ext uri="{FF2B5EF4-FFF2-40B4-BE49-F238E27FC236}">
                <a16:creationId xmlns:a16="http://schemas.microsoft.com/office/drawing/2014/main" id="{176864E5-FE56-486F-6735-B1FA38B2538C}"/>
              </a:ext>
            </a:extLst>
          </p:cNvPr>
          <p:cNvSpPr/>
          <p:nvPr/>
        </p:nvSpPr>
        <p:spPr>
          <a:xfrm>
            <a:off x="10481882" y="6972300"/>
            <a:ext cx="1346695" cy="1230761"/>
          </a:xfrm>
          <a:prstGeom prst="roundRect">
            <a:avLst>
              <a:gd name="adj" fmla="val 11112"/>
            </a:avLst>
          </a:prstGeom>
          <a:solidFill>
            <a:srgbClr val="FFFFFF"/>
          </a:solidFill>
          <a:ln w="25400" cap="flat" cmpd="sng" algn="ctr">
            <a:solidFill>
              <a:srgbClr val="0B3D9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828800">
              <a:defRPr/>
            </a:pPr>
            <a:r>
              <a:rPr lang="en-US" sz="14400" kern="0">
                <a:solidFill>
                  <a:srgbClr val="FF0000"/>
                </a:solidFill>
                <a:latin typeface="Arial"/>
                <a:ea typeface="Calibri" panose="020F0502020204030204" pitchFamily="34" charset="0"/>
                <a:cs typeface="Arial"/>
                <a:sym typeface="Wingdings" panose="05000000000000000000" pitchFamily="2" charset="2"/>
              </a:rPr>
              <a:t></a:t>
            </a:r>
            <a:endParaRPr lang="en-US" sz="14400" kern="0">
              <a:solidFill>
                <a:srgbClr val="FF0000"/>
              </a:solidFill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: Rounded Corners 15">
                <a:extLst>
                  <a:ext uri="{FF2B5EF4-FFF2-40B4-BE49-F238E27FC236}">
                    <a16:creationId xmlns:a16="http://schemas.microsoft.com/office/drawing/2014/main" id="{8191A016-728D-D8A4-8798-20E91438AAAD}"/>
                  </a:ext>
                </a:extLst>
              </p:cNvPr>
              <p:cNvSpPr/>
              <p:nvPr/>
            </p:nvSpPr>
            <p:spPr>
              <a:xfrm>
                <a:off x="12609515" y="6990148"/>
                <a:ext cx="3911105" cy="1221837"/>
              </a:xfrm>
              <a:prstGeom prst="roundRect">
                <a:avLst>
                  <a:gd name="adj" fmla="val 11112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BE193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>
                  <a:tabLst>
                    <a:tab pos="1719580" algn="l"/>
                    <a:tab pos="3262630" algn="l"/>
                    <a:tab pos="480631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 kern="0" smtClean="0">
                          <a:solidFill>
                            <a:schemeClr val="tx1"/>
                          </a:solidFill>
                          <a:ea typeface="Calibri" panose="020F050202020403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000" kern="0" smtClean="0">
                          <a:solidFill>
                            <a:schemeClr val="tx1"/>
                          </a:solidFill>
                          <a:ea typeface="Calibri" panose="020F0502020204030204" pitchFamily="34" charset="0"/>
                        </a:rPr>
                        <m:t>) </m:t>
                      </m:r>
                      <m:r>
                        <a:rPr lang="vi-VN" sz="4000" i="1" ker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vi-VN" sz="4000" i="1" ker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4000" i="1" ker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vi-VN" sz="4000" i="1" ker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acc>
                        <m:accPr>
                          <m:chr m:val="̅"/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000" i="1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r>
                        <a:rPr lang="vi-VN" sz="4000" i="1" ker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)=0,3</m:t>
                      </m:r>
                      <m:r>
                        <m:rPr>
                          <m:nor/>
                        </m:rPr>
                        <a:rPr lang="vi-VN" sz="4000" kern="0">
                          <a:solidFill>
                            <a:schemeClr val="tx1"/>
                          </a:solidFill>
                          <a:effectLst/>
                          <a:ea typeface="Malgun Gothic" panose="020B0503020000020004" pitchFamily="34" charset="-127"/>
                        </a:rPr>
                        <m:t>.</m:t>
                      </m:r>
                    </m:oMath>
                  </m:oMathPara>
                </a14:m>
                <a:r>
                  <a:rPr lang="vi-VN" sz="4000" kern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</a:rPr>
                  <a:t/>
                </a:r>
                <a:br>
                  <a:rPr lang="vi-VN" sz="4000" kern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</a:rPr>
                </a:br>
                <a:endParaRPr lang="en-US" sz="380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angle: Rounded Corners 15">
                <a:extLst>
                  <a:ext uri="{FF2B5EF4-FFF2-40B4-BE49-F238E27FC236}">
                    <a16:creationId xmlns:a16="http://schemas.microsoft.com/office/drawing/2014/main" id="{8191A016-728D-D8A4-8798-20E91438AA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9515" y="6990148"/>
                <a:ext cx="3911105" cy="1221837"/>
              </a:xfrm>
              <a:prstGeom prst="roundRect">
                <a:avLst>
                  <a:gd name="adj" fmla="val 11112"/>
                </a:avLst>
              </a:prstGeom>
              <a:blipFill>
                <a:blip r:embed="rId5"/>
                <a:stretch>
                  <a:fillRect/>
                </a:stretch>
              </a:blipFill>
              <a:ln w="25400" cap="flat" cmpd="sng" algn="ctr">
                <a:solidFill>
                  <a:srgbClr val="BE1931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: Rounded Corners 20">
            <a:extLst>
              <a:ext uri="{FF2B5EF4-FFF2-40B4-BE49-F238E27FC236}">
                <a16:creationId xmlns:a16="http://schemas.microsoft.com/office/drawing/2014/main" id="{176864E5-FE56-486F-6735-B1FA38B2538C}"/>
              </a:ext>
            </a:extLst>
          </p:cNvPr>
          <p:cNvSpPr/>
          <p:nvPr/>
        </p:nvSpPr>
        <p:spPr>
          <a:xfrm>
            <a:off x="16788905" y="6981224"/>
            <a:ext cx="1346695" cy="1230761"/>
          </a:xfrm>
          <a:prstGeom prst="roundRect">
            <a:avLst>
              <a:gd name="adj" fmla="val 11112"/>
            </a:avLst>
          </a:prstGeom>
          <a:solidFill>
            <a:srgbClr val="FFFFFF"/>
          </a:solidFill>
          <a:ln w="25400" cap="flat" cmpd="sng" algn="ctr">
            <a:solidFill>
              <a:srgbClr val="0B3D9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828800">
              <a:spcAft>
                <a:spcPts val="2000"/>
              </a:spcAft>
              <a:defRPr/>
            </a:pPr>
            <a:r>
              <a:rPr lang="en-US" sz="14400" kern="0">
                <a:solidFill>
                  <a:srgbClr val="00B050"/>
                </a:solidFill>
                <a:latin typeface="Arial"/>
                <a:ea typeface="Calibri" panose="020F0502020204030204" pitchFamily="34" charset="0"/>
                <a:cs typeface="Arial"/>
                <a:sym typeface="Wingdings" panose="05000000000000000000" pitchFamily="2" charset="2"/>
              </a:rPr>
              <a:t></a:t>
            </a:r>
            <a:endParaRPr lang="en-US" sz="14400" kern="0">
              <a:solidFill>
                <a:srgbClr val="00B050"/>
              </a:solidFill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02726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19" grpId="0" animBg="1"/>
      <p:bldP spid="22" grpId="0" animBg="1"/>
      <p:bldP spid="24" grpId="0" animBg="1"/>
      <p:bldP spid="26" grpId="0" animBg="1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20842" y="240325"/>
                <a:ext cx="17678400" cy="4598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0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vi-VN" sz="4000" b="1"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Câu 2: </a:t>
                </a:r>
                <a:r>
                  <a:rPr lang="vi-VN" sz="4000">
                    <a:effectLst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Tỉ lệ người dân đã tiêm vắc xin phòng bệnh X ở một địa phương là 75%. Trong số những người đã tiêm phòng, tỉ lệ mắc bệnh X là 10%; trong số những người chưa tiêm phòng, tỉ lệ mắc bệnh X là 32%. Chọn ngẫu nhiên một người ở địa phương đó. Gọi </a:t>
                </a:r>
                <a14:m>
                  <m:oMath xmlns:m="http://schemas.openxmlformats.org/officeDocument/2006/math"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4000">
                    <a:effectLst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là biến cố: “Người được chọn đã tiêm vắc xin phòng bệnh” và </a:t>
                </a:r>
                <a14:m>
                  <m:oMath xmlns:m="http://schemas.openxmlformats.org/officeDocument/2006/math"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vi-VN" sz="4000">
                    <a:effectLst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là biến cố: “Người được chọn mắc bệnh X”</a:t>
                </a:r>
                <a:endParaRPr lang="en-US" sz="40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42" y="240325"/>
                <a:ext cx="17678400" cy="4598375"/>
              </a:xfrm>
              <a:prstGeom prst="rect">
                <a:avLst/>
              </a:prstGeom>
              <a:blipFill>
                <a:blip r:embed="rId2"/>
                <a:stretch>
                  <a:fillRect l="-1241" r="-1207" b="-4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5">
                <a:extLst>
                  <a:ext uri="{FF2B5EF4-FFF2-40B4-BE49-F238E27FC236}">
                    <a16:creationId xmlns:a16="http://schemas.microsoft.com/office/drawing/2014/main" id="{8191A016-728D-D8A4-8798-20E91438AAAD}"/>
                  </a:ext>
                </a:extLst>
              </p:cNvPr>
              <p:cNvSpPr/>
              <p:nvPr/>
            </p:nvSpPr>
            <p:spPr>
              <a:xfrm>
                <a:off x="308811" y="5448300"/>
                <a:ext cx="4796590" cy="1447802"/>
              </a:xfrm>
              <a:prstGeom prst="roundRect">
                <a:avLst>
                  <a:gd name="adj" fmla="val 11112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BE193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tabLst>
                    <a:tab pos="1719580" algn="l"/>
                    <a:tab pos="3262630" algn="l"/>
                    <a:tab pos="480631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=0,25</m:t>
                      </m:r>
                      <m:r>
                        <m:rPr>
                          <m:nor/>
                        </m:rPr>
                        <a:rPr lang="en-US" sz="40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: Rounded Corners 15">
                <a:extLst>
                  <a:ext uri="{FF2B5EF4-FFF2-40B4-BE49-F238E27FC236}">
                    <a16:creationId xmlns:a16="http://schemas.microsoft.com/office/drawing/2014/main" id="{8191A016-728D-D8A4-8798-20E91438AA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11" y="5448300"/>
                <a:ext cx="4796590" cy="1447802"/>
              </a:xfrm>
              <a:prstGeom prst="roundRect">
                <a:avLst>
                  <a:gd name="adj" fmla="val 11112"/>
                </a:avLst>
              </a:prstGeom>
              <a:blipFill>
                <a:blip r:embed="rId3"/>
                <a:stretch>
                  <a:fillRect/>
                </a:stretch>
              </a:blipFill>
              <a:ln w="25400" cap="flat" cmpd="sng" algn="ctr">
                <a:solidFill>
                  <a:srgbClr val="BE1931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: Rounded Corners 16">
                <a:extLst>
                  <a:ext uri="{FF2B5EF4-FFF2-40B4-BE49-F238E27FC236}">
                    <a16:creationId xmlns:a16="http://schemas.microsoft.com/office/drawing/2014/main" id="{DDE4FE98-1C5B-C40E-0E41-384425927D54}"/>
                  </a:ext>
                </a:extLst>
              </p:cNvPr>
              <p:cNvSpPr/>
              <p:nvPr/>
            </p:nvSpPr>
            <p:spPr>
              <a:xfrm>
                <a:off x="308811" y="7418091"/>
                <a:ext cx="4796590" cy="1447801"/>
              </a:xfrm>
              <a:prstGeom prst="roundRect">
                <a:avLst>
                  <a:gd name="adj" fmla="val 11112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BE193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=0,1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.</a:t>
                </a:r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: Rounded Corners 16">
                <a:extLst>
                  <a:ext uri="{FF2B5EF4-FFF2-40B4-BE49-F238E27FC236}">
                    <a16:creationId xmlns:a16="http://schemas.microsoft.com/office/drawing/2014/main" id="{DDE4FE98-1C5B-C40E-0E41-384425927D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11" y="7418091"/>
                <a:ext cx="4796590" cy="1447801"/>
              </a:xfrm>
              <a:prstGeom prst="roundRect">
                <a:avLst>
                  <a:gd name="adj" fmla="val 11112"/>
                </a:avLst>
              </a:prstGeom>
              <a:blipFill>
                <a:blip r:embed="rId4"/>
                <a:stretch>
                  <a:fillRect/>
                </a:stretch>
              </a:blipFill>
              <a:ln w="25400" cap="flat" cmpd="sng" algn="ctr">
                <a:solidFill>
                  <a:srgbClr val="BE1931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76864E5-FE56-486F-6735-B1FA38B2538C}"/>
              </a:ext>
            </a:extLst>
          </p:cNvPr>
          <p:cNvSpPr/>
          <p:nvPr/>
        </p:nvSpPr>
        <p:spPr>
          <a:xfrm>
            <a:off x="6019800" y="7418091"/>
            <a:ext cx="1676400" cy="1447801"/>
          </a:xfrm>
          <a:prstGeom prst="roundRect">
            <a:avLst>
              <a:gd name="adj" fmla="val 11112"/>
            </a:avLst>
          </a:prstGeom>
          <a:solidFill>
            <a:srgbClr val="FFFFFF"/>
          </a:solidFill>
          <a:ln w="25400" cap="flat" cmpd="sng" algn="ctr">
            <a:solidFill>
              <a:srgbClr val="0B3D9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828800">
              <a:spcAft>
                <a:spcPts val="2000"/>
              </a:spcAft>
              <a:defRPr/>
            </a:pPr>
            <a:r>
              <a:rPr lang="en-US" sz="14400" kern="0">
                <a:solidFill>
                  <a:srgbClr val="00B050"/>
                </a:solidFill>
                <a:latin typeface="Arial"/>
                <a:ea typeface="Calibri" panose="020F0502020204030204" pitchFamily="34" charset="0"/>
                <a:cs typeface="Arial"/>
                <a:sym typeface="Wingdings" panose="05000000000000000000" pitchFamily="2" charset="2"/>
              </a:rPr>
              <a:t></a:t>
            </a:r>
            <a:endParaRPr lang="en-US" sz="14400" kern="0">
              <a:solidFill>
                <a:srgbClr val="00B050"/>
              </a:solidFill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22" name="Rectangle: Rounded Corners 20">
            <a:extLst>
              <a:ext uri="{FF2B5EF4-FFF2-40B4-BE49-F238E27FC236}">
                <a16:creationId xmlns:a16="http://schemas.microsoft.com/office/drawing/2014/main" id="{176864E5-FE56-486F-6735-B1FA38B2538C}"/>
              </a:ext>
            </a:extLst>
          </p:cNvPr>
          <p:cNvSpPr/>
          <p:nvPr/>
        </p:nvSpPr>
        <p:spPr>
          <a:xfrm>
            <a:off x="6019800" y="5448302"/>
            <a:ext cx="1676400" cy="1447801"/>
          </a:xfrm>
          <a:prstGeom prst="roundRect">
            <a:avLst>
              <a:gd name="adj" fmla="val 11112"/>
            </a:avLst>
          </a:prstGeom>
          <a:solidFill>
            <a:srgbClr val="FFFFFF"/>
          </a:solidFill>
          <a:ln w="25400" cap="flat" cmpd="sng" algn="ctr">
            <a:solidFill>
              <a:srgbClr val="0B3D9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828800">
              <a:defRPr/>
            </a:pPr>
            <a:r>
              <a:rPr lang="en-US" sz="14400" kern="0">
                <a:solidFill>
                  <a:srgbClr val="FF0000"/>
                </a:solidFill>
                <a:latin typeface="Arial"/>
                <a:ea typeface="Calibri" panose="020F0502020204030204" pitchFamily="34" charset="0"/>
                <a:cs typeface="Arial"/>
                <a:sym typeface="Wingdings" panose="05000000000000000000" pitchFamily="2" charset="2"/>
              </a:rPr>
              <a:t></a:t>
            </a:r>
            <a:endParaRPr lang="en-US" sz="14400" kern="0">
              <a:solidFill>
                <a:srgbClr val="FF0000"/>
              </a:solidFill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pic>
        <p:nvPicPr>
          <p:cNvPr id="23" name="Google Shape;268;p5"/>
          <p:cNvPicPr preferRelativeResize="0"/>
          <p:nvPr/>
        </p:nvPicPr>
        <p:blipFill rotWithShape="1">
          <a:blip r:embed="rId5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8001000" y="9639300"/>
            <a:ext cx="2318084" cy="4572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15">
                <a:extLst>
                  <a:ext uri="{FF2B5EF4-FFF2-40B4-BE49-F238E27FC236}">
                    <a16:creationId xmlns:a16="http://schemas.microsoft.com/office/drawing/2014/main" id="{8191A016-728D-D8A4-8798-20E91438AAAD}"/>
                  </a:ext>
                </a:extLst>
              </p:cNvPr>
              <p:cNvSpPr/>
              <p:nvPr/>
            </p:nvSpPr>
            <p:spPr>
              <a:xfrm>
                <a:off x="10515600" y="5448300"/>
                <a:ext cx="4796590" cy="1447802"/>
              </a:xfrm>
              <a:prstGeom prst="roundRect">
                <a:avLst>
                  <a:gd name="adj" fmla="val 11112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BE193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just">
                  <a:tabLst>
                    <a:tab pos="1719580" algn="l"/>
                    <a:tab pos="3262630" algn="l"/>
                    <a:tab pos="480631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=0,32</m:t>
                      </m:r>
                      <m:r>
                        <m:rPr>
                          <m:nor/>
                        </m:rPr>
                        <a:rPr lang="en-US" sz="40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: Rounded Corners 15">
                <a:extLst>
                  <a:ext uri="{FF2B5EF4-FFF2-40B4-BE49-F238E27FC236}">
                    <a16:creationId xmlns:a16="http://schemas.microsoft.com/office/drawing/2014/main" id="{8191A016-728D-D8A4-8798-20E91438AA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5600" y="5448300"/>
                <a:ext cx="4796590" cy="1447802"/>
              </a:xfrm>
              <a:prstGeom prst="roundRect">
                <a:avLst>
                  <a:gd name="adj" fmla="val 11112"/>
                </a:avLst>
              </a:prstGeom>
              <a:blipFill>
                <a:blip r:embed="rId6"/>
                <a:stretch>
                  <a:fillRect/>
                </a:stretch>
              </a:blipFill>
              <a:ln w="25400" cap="flat" cmpd="sng" algn="ctr">
                <a:solidFill>
                  <a:srgbClr val="BE1931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6">
                <a:extLst>
                  <a:ext uri="{FF2B5EF4-FFF2-40B4-BE49-F238E27FC236}">
                    <a16:creationId xmlns:a16="http://schemas.microsoft.com/office/drawing/2014/main" id="{DDE4FE98-1C5B-C40E-0E41-384425927D54}"/>
                  </a:ext>
                </a:extLst>
              </p:cNvPr>
              <p:cNvSpPr/>
              <p:nvPr/>
            </p:nvSpPr>
            <p:spPr>
              <a:xfrm>
                <a:off x="10515600" y="7418091"/>
                <a:ext cx="4796590" cy="1447801"/>
              </a:xfrm>
              <a:prstGeom prst="roundRect">
                <a:avLst>
                  <a:gd name="adj" fmla="val 11112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BE193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just">
                  <a:tabLst>
                    <a:tab pos="1719580" algn="l"/>
                    <a:tab pos="3262630" algn="l"/>
                    <a:tab pos="480631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smtClean="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000" smtClean="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)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31</m:t>
                          </m:r>
                        </m:den>
                      </m:f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: Rounded Corners 16">
                <a:extLst>
                  <a:ext uri="{FF2B5EF4-FFF2-40B4-BE49-F238E27FC236}">
                    <a16:creationId xmlns:a16="http://schemas.microsoft.com/office/drawing/2014/main" id="{DDE4FE98-1C5B-C40E-0E41-384425927D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5600" y="7418091"/>
                <a:ext cx="4796590" cy="1447801"/>
              </a:xfrm>
              <a:prstGeom prst="roundRect">
                <a:avLst>
                  <a:gd name="adj" fmla="val 11112"/>
                </a:avLst>
              </a:prstGeom>
              <a:blipFill>
                <a:blip r:embed="rId7"/>
                <a:stretch>
                  <a:fillRect/>
                </a:stretch>
              </a:blipFill>
              <a:ln w="25400" cap="flat" cmpd="sng" algn="ctr">
                <a:solidFill>
                  <a:srgbClr val="BE1931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20">
            <a:extLst>
              <a:ext uri="{FF2B5EF4-FFF2-40B4-BE49-F238E27FC236}">
                <a16:creationId xmlns:a16="http://schemas.microsoft.com/office/drawing/2014/main" id="{176864E5-FE56-486F-6735-B1FA38B2538C}"/>
              </a:ext>
            </a:extLst>
          </p:cNvPr>
          <p:cNvSpPr/>
          <p:nvPr/>
        </p:nvSpPr>
        <p:spPr>
          <a:xfrm>
            <a:off x="16226589" y="7418091"/>
            <a:ext cx="1676400" cy="1447801"/>
          </a:xfrm>
          <a:prstGeom prst="roundRect">
            <a:avLst>
              <a:gd name="adj" fmla="val 11112"/>
            </a:avLst>
          </a:prstGeom>
          <a:solidFill>
            <a:srgbClr val="FFFFFF"/>
          </a:solidFill>
          <a:ln w="25400" cap="flat" cmpd="sng" algn="ctr">
            <a:solidFill>
              <a:srgbClr val="0B3D9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828800">
              <a:spcAft>
                <a:spcPts val="2000"/>
              </a:spcAft>
              <a:defRPr/>
            </a:pPr>
            <a:r>
              <a:rPr lang="en-US" sz="14400" kern="0">
                <a:solidFill>
                  <a:srgbClr val="00B050"/>
                </a:solidFill>
                <a:latin typeface="Arial"/>
                <a:ea typeface="Calibri" panose="020F0502020204030204" pitchFamily="34" charset="0"/>
                <a:cs typeface="Arial"/>
                <a:sym typeface="Wingdings" panose="05000000000000000000" pitchFamily="2" charset="2"/>
              </a:rPr>
              <a:t></a:t>
            </a:r>
            <a:endParaRPr lang="en-US" sz="14400" kern="0">
              <a:solidFill>
                <a:srgbClr val="00B050"/>
              </a:solidFill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13" name="Rectangle: Rounded Corners 20">
            <a:extLst>
              <a:ext uri="{FF2B5EF4-FFF2-40B4-BE49-F238E27FC236}">
                <a16:creationId xmlns:a16="http://schemas.microsoft.com/office/drawing/2014/main" id="{176864E5-FE56-486F-6735-B1FA38B2538C}"/>
              </a:ext>
            </a:extLst>
          </p:cNvPr>
          <p:cNvSpPr/>
          <p:nvPr/>
        </p:nvSpPr>
        <p:spPr>
          <a:xfrm>
            <a:off x="16226589" y="5448302"/>
            <a:ext cx="1676400" cy="1447801"/>
          </a:xfrm>
          <a:prstGeom prst="roundRect">
            <a:avLst>
              <a:gd name="adj" fmla="val 11112"/>
            </a:avLst>
          </a:prstGeom>
          <a:solidFill>
            <a:srgbClr val="FFFFFF"/>
          </a:solidFill>
          <a:ln w="25400" cap="flat" cmpd="sng" algn="ctr">
            <a:solidFill>
              <a:srgbClr val="0B3D9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828800">
              <a:spcAft>
                <a:spcPts val="2000"/>
              </a:spcAft>
              <a:defRPr/>
            </a:pPr>
            <a:r>
              <a:rPr lang="en-US" sz="14400" kern="0">
                <a:solidFill>
                  <a:srgbClr val="00B050"/>
                </a:solidFill>
                <a:latin typeface="Arial"/>
                <a:ea typeface="Calibri" panose="020F0502020204030204" pitchFamily="34" charset="0"/>
                <a:cs typeface="Arial"/>
                <a:sym typeface="Wingdings" panose="05000000000000000000" pitchFamily="2" charset="2"/>
              </a:rPr>
              <a:t></a:t>
            </a:r>
            <a:endParaRPr lang="en-US" sz="14400" kern="0">
              <a:solidFill>
                <a:srgbClr val="00B050"/>
              </a:solidFill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771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20" grpId="0" animBg="1"/>
      <p:bldP spid="21" grpId="0" animBg="1"/>
      <p:bldP spid="22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7006" y="38100"/>
            <a:ext cx="172300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4972050" algn="l"/>
              </a:tabLst>
            </a:pPr>
            <a:r>
              <a:rPr lang="en-US" sz="4000" b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Câu 3: 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một hộp có 20 viên bi xanh và 4 viên bi đỏ, các viên bi đều có hình </a:t>
            </a:r>
            <a:r>
              <a:rPr lang="en-US" sz="4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 và 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kích thước giống nhau. Một học sinh lấy ngẫu nhiên lần lượt 2 viên bi (lấy không hoàn lại) trong hộp.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5">
                <a:extLst>
                  <a:ext uri="{FF2B5EF4-FFF2-40B4-BE49-F238E27FC236}">
                    <a16:creationId xmlns:a16="http://schemas.microsoft.com/office/drawing/2014/main" id="{8191A016-728D-D8A4-8798-20E91438AAAD}"/>
                  </a:ext>
                </a:extLst>
              </p:cNvPr>
              <p:cNvSpPr/>
              <p:nvPr/>
            </p:nvSpPr>
            <p:spPr>
              <a:xfrm>
                <a:off x="508933" y="3038535"/>
                <a:ext cx="15561344" cy="1352984"/>
              </a:xfrm>
              <a:prstGeom prst="roundRect">
                <a:avLst>
                  <a:gd name="adj" fmla="val 11112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BE193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su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để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ứ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đượ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vi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đỏ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à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: Rounded Corners 15">
                <a:extLst>
                  <a:ext uri="{FF2B5EF4-FFF2-40B4-BE49-F238E27FC236}">
                    <a16:creationId xmlns:a16="http://schemas.microsoft.com/office/drawing/2014/main" id="{8191A016-728D-D8A4-8798-20E91438AA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33" y="3038535"/>
                <a:ext cx="15561344" cy="1352984"/>
              </a:xfrm>
              <a:prstGeom prst="roundRect">
                <a:avLst>
                  <a:gd name="adj" fmla="val 11112"/>
                </a:avLst>
              </a:prstGeom>
              <a:blipFill>
                <a:blip r:embed="rId2"/>
                <a:stretch>
                  <a:fillRect/>
                </a:stretch>
              </a:blipFill>
              <a:ln w="25400" cap="flat" cmpd="sng" algn="ctr">
                <a:solidFill>
                  <a:srgbClr val="BE1931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: Rounded Corners 16">
                <a:extLst>
                  <a:ext uri="{FF2B5EF4-FFF2-40B4-BE49-F238E27FC236}">
                    <a16:creationId xmlns:a16="http://schemas.microsoft.com/office/drawing/2014/main" id="{DDE4FE98-1C5B-C40E-0E41-384425927D54}"/>
                  </a:ext>
                </a:extLst>
              </p:cNvPr>
              <p:cNvSpPr/>
              <p:nvPr/>
            </p:nvSpPr>
            <p:spPr>
              <a:xfrm>
                <a:off x="508933" y="4660584"/>
                <a:ext cx="15593427" cy="2144562"/>
              </a:xfrm>
              <a:prstGeom prst="roundRect">
                <a:avLst>
                  <a:gd name="adj" fmla="val 11112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BE193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just">
                  <a:lnSpc>
                    <a:spcPct val="110000"/>
                  </a:lnSpc>
                </a:pPr>
                <a:r>
                  <a:rPr lang="en-US" sz="4000" smtClean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b) Xác suất để lần thứ hai lấy được viên bi đỏ, biết lần thứ nhất </a:t>
                </a:r>
                <a:r>
                  <a:rPr lang="en-US" sz="400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lấy </a:t>
                </a:r>
                <a:endParaRPr lang="en-US" sz="4000" smtClean="0"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endParaRPr>
              </a:p>
              <a:p>
                <a:pPr algn="just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đượ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vi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đỏ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23</m:t>
                          </m:r>
                        </m:den>
                      </m:f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: Rounded Corners 16">
                <a:extLst>
                  <a:ext uri="{FF2B5EF4-FFF2-40B4-BE49-F238E27FC236}">
                    <a16:creationId xmlns:a16="http://schemas.microsoft.com/office/drawing/2014/main" id="{DDE4FE98-1C5B-C40E-0E41-384425927D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33" y="4660584"/>
                <a:ext cx="15593427" cy="2144562"/>
              </a:xfrm>
              <a:prstGeom prst="roundRect">
                <a:avLst>
                  <a:gd name="adj" fmla="val 11112"/>
                </a:avLst>
              </a:prstGeom>
              <a:blipFill>
                <a:blip r:embed="rId3"/>
                <a:stretch>
                  <a:fillRect l="-859" t="-1127"/>
                </a:stretch>
              </a:blipFill>
              <a:ln w="25400" cap="flat" cmpd="sng" algn="ctr">
                <a:solidFill>
                  <a:srgbClr val="BE1931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: Rounded Corners 19">
            <a:extLst>
              <a:ext uri="{FF2B5EF4-FFF2-40B4-BE49-F238E27FC236}">
                <a16:creationId xmlns:a16="http://schemas.microsoft.com/office/drawing/2014/main" id="{226DBB7D-428B-7C08-1D0B-674013C3BF8F}"/>
              </a:ext>
            </a:extLst>
          </p:cNvPr>
          <p:cNvSpPr/>
          <p:nvPr/>
        </p:nvSpPr>
        <p:spPr>
          <a:xfrm>
            <a:off x="16251040" y="3038535"/>
            <a:ext cx="1515996" cy="1352984"/>
          </a:xfrm>
          <a:prstGeom prst="roundRect">
            <a:avLst>
              <a:gd name="adj" fmla="val 11112"/>
            </a:avLst>
          </a:prstGeom>
          <a:solidFill>
            <a:srgbClr val="FFFFFF"/>
          </a:solidFill>
          <a:ln w="25400" cap="flat" cmpd="sng" algn="ctr">
            <a:solidFill>
              <a:srgbClr val="0B3D9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828800">
              <a:spcAft>
                <a:spcPts val="2000"/>
              </a:spcAft>
              <a:defRPr/>
            </a:pPr>
            <a:r>
              <a:rPr lang="en-US" sz="14400" kern="0">
                <a:solidFill>
                  <a:srgbClr val="FF0000"/>
                </a:solidFill>
                <a:latin typeface="Arial"/>
                <a:ea typeface="Calibri" panose="020F0502020204030204" pitchFamily="34" charset="0"/>
                <a:cs typeface="Arial"/>
                <a:sym typeface="Wingdings" panose="05000000000000000000" pitchFamily="2" charset="2"/>
              </a:rPr>
              <a:t></a:t>
            </a:r>
            <a:endParaRPr lang="en-US" sz="14400" kern="0">
              <a:solidFill>
                <a:srgbClr val="FF0000"/>
              </a:solidFill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22" name="Rectangle: Rounded Corners 20">
            <a:extLst>
              <a:ext uri="{FF2B5EF4-FFF2-40B4-BE49-F238E27FC236}">
                <a16:creationId xmlns:a16="http://schemas.microsoft.com/office/drawing/2014/main" id="{176864E5-FE56-486F-6735-B1FA38B2538C}"/>
              </a:ext>
            </a:extLst>
          </p:cNvPr>
          <p:cNvSpPr/>
          <p:nvPr/>
        </p:nvSpPr>
        <p:spPr>
          <a:xfrm>
            <a:off x="16267082" y="4652062"/>
            <a:ext cx="1499954" cy="2144562"/>
          </a:xfrm>
          <a:prstGeom prst="roundRect">
            <a:avLst>
              <a:gd name="adj" fmla="val 11112"/>
            </a:avLst>
          </a:prstGeom>
          <a:solidFill>
            <a:srgbClr val="FFFFFF"/>
          </a:solidFill>
          <a:ln w="25400" cap="flat" cmpd="sng" algn="ctr">
            <a:solidFill>
              <a:srgbClr val="0B3D9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828800">
              <a:spcAft>
                <a:spcPts val="2000"/>
              </a:spcAft>
              <a:defRPr/>
            </a:pPr>
            <a:r>
              <a:rPr lang="en-US" sz="14400" kern="0">
                <a:solidFill>
                  <a:srgbClr val="00B050"/>
                </a:solidFill>
                <a:latin typeface="Arial"/>
                <a:ea typeface="Calibri" panose="020F0502020204030204" pitchFamily="34" charset="0"/>
                <a:cs typeface="Arial"/>
                <a:sym typeface="Wingdings" panose="05000000000000000000" pitchFamily="2" charset="2"/>
              </a:rPr>
              <a:t></a:t>
            </a:r>
            <a:endParaRPr lang="en-US" sz="14400" kern="0">
              <a:solidFill>
                <a:srgbClr val="00B050"/>
              </a:solidFill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: Rounded Corners 15">
                <a:extLst>
                  <a:ext uri="{FF2B5EF4-FFF2-40B4-BE49-F238E27FC236}">
                    <a16:creationId xmlns:a16="http://schemas.microsoft.com/office/drawing/2014/main" id="{8191A016-728D-D8A4-8798-20E91438AAAD}"/>
                  </a:ext>
                </a:extLst>
              </p:cNvPr>
              <p:cNvSpPr/>
              <p:nvPr/>
            </p:nvSpPr>
            <p:spPr>
              <a:xfrm>
                <a:off x="508933" y="7067193"/>
                <a:ext cx="15581396" cy="1352907"/>
              </a:xfrm>
              <a:prstGeom prst="roundRect">
                <a:avLst>
                  <a:gd name="adj" fmla="val 11112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BE193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su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để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ả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đề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đượ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vi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đỏ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à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46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: Rounded Corners 15">
                <a:extLst>
                  <a:ext uri="{FF2B5EF4-FFF2-40B4-BE49-F238E27FC236}">
                    <a16:creationId xmlns:a16="http://schemas.microsoft.com/office/drawing/2014/main" id="{8191A016-728D-D8A4-8798-20E91438AA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33" y="7067193"/>
                <a:ext cx="15581396" cy="1352907"/>
              </a:xfrm>
              <a:prstGeom prst="roundRect">
                <a:avLst>
                  <a:gd name="adj" fmla="val 11112"/>
                </a:avLst>
              </a:prstGeom>
              <a:blipFill>
                <a:blip r:embed="rId4"/>
                <a:stretch>
                  <a:fillRect/>
                </a:stretch>
              </a:blipFill>
              <a:ln w="25400" cap="flat" cmpd="sng" algn="ctr">
                <a:solidFill>
                  <a:srgbClr val="BE1931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: Rounded Corners 19">
            <a:extLst>
              <a:ext uri="{FF2B5EF4-FFF2-40B4-BE49-F238E27FC236}">
                <a16:creationId xmlns:a16="http://schemas.microsoft.com/office/drawing/2014/main" id="{226DBB7D-428B-7C08-1D0B-674013C3BF8F}"/>
              </a:ext>
            </a:extLst>
          </p:cNvPr>
          <p:cNvSpPr/>
          <p:nvPr/>
        </p:nvSpPr>
        <p:spPr>
          <a:xfrm>
            <a:off x="16267083" y="7067193"/>
            <a:ext cx="1515996" cy="1352907"/>
          </a:xfrm>
          <a:prstGeom prst="roundRect">
            <a:avLst>
              <a:gd name="adj" fmla="val 11112"/>
            </a:avLst>
          </a:prstGeom>
          <a:solidFill>
            <a:srgbClr val="FFFFFF"/>
          </a:solidFill>
          <a:ln w="25400" cap="flat" cmpd="sng" algn="ctr">
            <a:solidFill>
              <a:srgbClr val="0B3D9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828800">
              <a:spcAft>
                <a:spcPts val="2000"/>
              </a:spcAft>
              <a:defRPr/>
            </a:pPr>
            <a:r>
              <a:rPr lang="en-US" sz="14400" kern="0">
                <a:solidFill>
                  <a:srgbClr val="00B050"/>
                </a:solidFill>
                <a:latin typeface="Arial"/>
                <a:ea typeface="Calibri" panose="020F0502020204030204" pitchFamily="34" charset="0"/>
                <a:cs typeface="Arial"/>
                <a:sym typeface="Wingdings" panose="05000000000000000000" pitchFamily="2" charset="2"/>
              </a:rPr>
              <a:t></a:t>
            </a:r>
            <a:endParaRPr lang="en-US" sz="14400" kern="0">
              <a:solidFill>
                <a:srgbClr val="00B050"/>
              </a:solidFill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5">
                <a:extLst>
                  <a:ext uri="{FF2B5EF4-FFF2-40B4-BE49-F238E27FC236}">
                    <a16:creationId xmlns:a16="http://schemas.microsoft.com/office/drawing/2014/main" id="{8191A016-728D-D8A4-8798-20E91438AAAD}"/>
                  </a:ext>
                </a:extLst>
              </p:cNvPr>
              <p:cNvSpPr/>
              <p:nvPr/>
            </p:nvSpPr>
            <p:spPr>
              <a:xfrm>
                <a:off x="508933" y="8667393"/>
                <a:ext cx="15581396" cy="1352907"/>
              </a:xfrm>
              <a:prstGeom prst="roundRect">
                <a:avLst>
                  <a:gd name="adj" fmla="val 11112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BE193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su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để í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đượ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vi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xanh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à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46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: Rounded Corners 15">
                <a:extLst>
                  <a:ext uri="{FF2B5EF4-FFF2-40B4-BE49-F238E27FC236}">
                    <a16:creationId xmlns:a16="http://schemas.microsoft.com/office/drawing/2014/main" id="{8191A016-728D-D8A4-8798-20E91438AA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33" y="8667393"/>
                <a:ext cx="15581396" cy="1352907"/>
              </a:xfrm>
              <a:prstGeom prst="roundRect">
                <a:avLst>
                  <a:gd name="adj" fmla="val 11112"/>
                </a:avLst>
              </a:prstGeom>
              <a:blipFill>
                <a:blip r:embed="rId5"/>
                <a:stretch>
                  <a:fillRect/>
                </a:stretch>
              </a:blipFill>
              <a:ln w="25400" cap="flat" cmpd="sng" algn="ctr">
                <a:solidFill>
                  <a:srgbClr val="BE1931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9">
            <a:extLst>
              <a:ext uri="{FF2B5EF4-FFF2-40B4-BE49-F238E27FC236}">
                <a16:creationId xmlns:a16="http://schemas.microsoft.com/office/drawing/2014/main" id="{226DBB7D-428B-7C08-1D0B-674013C3BF8F}"/>
              </a:ext>
            </a:extLst>
          </p:cNvPr>
          <p:cNvSpPr/>
          <p:nvPr/>
        </p:nvSpPr>
        <p:spPr>
          <a:xfrm>
            <a:off x="16267083" y="8667393"/>
            <a:ext cx="1499954" cy="1352907"/>
          </a:xfrm>
          <a:prstGeom prst="roundRect">
            <a:avLst>
              <a:gd name="adj" fmla="val 11112"/>
            </a:avLst>
          </a:prstGeom>
          <a:solidFill>
            <a:srgbClr val="FFFFFF"/>
          </a:solidFill>
          <a:ln w="25400" cap="flat" cmpd="sng" algn="ctr">
            <a:solidFill>
              <a:srgbClr val="0B3D9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828800">
              <a:spcAft>
                <a:spcPts val="2000"/>
              </a:spcAft>
              <a:defRPr/>
            </a:pPr>
            <a:r>
              <a:rPr lang="en-US" sz="14400" kern="0">
                <a:solidFill>
                  <a:srgbClr val="00B050"/>
                </a:solidFill>
                <a:latin typeface="Arial"/>
                <a:ea typeface="Calibri" panose="020F0502020204030204" pitchFamily="34" charset="0"/>
                <a:cs typeface="Arial"/>
                <a:sym typeface="Wingdings" panose="05000000000000000000" pitchFamily="2" charset="2"/>
              </a:rPr>
              <a:t></a:t>
            </a:r>
            <a:endParaRPr lang="en-US" sz="14400" kern="0">
              <a:solidFill>
                <a:srgbClr val="00B050"/>
              </a:solidFill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071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0" grpId="0" animBg="1"/>
      <p:bldP spid="21" grpId="0" animBg="1"/>
      <p:bldP spid="22" grpId="0" animBg="1"/>
      <p:bldP spid="25" grpId="0" animBg="1"/>
      <p:bldP spid="27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7006" y="190500"/>
            <a:ext cx="17230030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000" b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Câu 4: </a:t>
            </a:r>
            <a:r>
              <a:rPr lang="en-US" sz="400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Vào mỗi buổi sáng ở tuyến phố H, xác suất xảy ra tắc đường khi trời mưa </a:t>
            </a:r>
            <a:r>
              <a:rPr lang="en-US" sz="4000" smtClean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và không </a:t>
            </a:r>
            <a:r>
              <a:rPr lang="en-US" sz="400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mưa lần lượt là 0,7 và 0,2. Xác suất có mưa vào một buổi sáng là 0,1.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5">
                <a:extLst>
                  <a:ext uri="{FF2B5EF4-FFF2-40B4-BE49-F238E27FC236}">
                    <a16:creationId xmlns:a16="http://schemas.microsoft.com/office/drawing/2014/main" id="{8191A016-728D-D8A4-8798-20E91438AAAD}"/>
                  </a:ext>
                </a:extLst>
              </p:cNvPr>
              <p:cNvSpPr/>
              <p:nvPr/>
            </p:nvSpPr>
            <p:spPr>
              <a:xfrm>
                <a:off x="508933" y="3390900"/>
                <a:ext cx="15561344" cy="1352984"/>
              </a:xfrm>
              <a:prstGeom prst="roundRect">
                <a:avLst>
                  <a:gd name="adj" fmla="val 11112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BE193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su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ắ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đườ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ờ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ư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à 0,2.</m:t>
                      </m:r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: Rounded Corners 15">
                <a:extLst>
                  <a:ext uri="{FF2B5EF4-FFF2-40B4-BE49-F238E27FC236}">
                    <a16:creationId xmlns:a16="http://schemas.microsoft.com/office/drawing/2014/main" id="{8191A016-728D-D8A4-8798-20E91438AA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33" y="3390900"/>
                <a:ext cx="15561344" cy="1352984"/>
              </a:xfrm>
              <a:prstGeom prst="roundRect">
                <a:avLst>
                  <a:gd name="adj" fmla="val 11112"/>
                </a:avLst>
              </a:prstGeom>
              <a:blipFill>
                <a:blip r:embed="rId2"/>
                <a:stretch>
                  <a:fillRect/>
                </a:stretch>
              </a:blipFill>
              <a:ln w="25400" cap="flat" cmpd="sng" algn="ctr">
                <a:solidFill>
                  <a:srgbClr val="BE1931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: Rounded Corners 19">
            <a:extLst>
              <a:ext uri="{FF2B5EF4-FFF2-40B4-BE49-F238E27FC236}">
                <a16:creationId xmlns:a16="http://schemas.microsoft.com/office/drawing/2014/main" id="{226DBB7D-428B-7C08-1D0B-674013C3BF8F}"/>
              </a:ext>
            </a:extLst>
          </p:cNvPr>
          <p:cNvSpPr/>
          <p:nvPr/>
        </p:nvSpPr>
        <p:spPr>
          <a:xfrm>
            <a:off x="16251040" y="3390900"/>
            <a:ext cx="1515996" cy="1352984"/>
          </a:xfrm>
          <a:prstGeom prst="roundRect">
            <a:avLst>
              <a:gd name="adj" fmla="val 11112"/>
            </a:avLst>
          </a:prstGeom>
          <a:solidFill>
            <a:srgbClr val="FFFFFF"/>
          </a:solidFill>
          <a:ln w="25400" cap="flat" cmpd="sng" algn="ctr">
            <a:solidFill>
              <a:srgbClr val="0B3D9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Wingdings" panose="05000000000000000000" pitchFamily="2" charset="2"/>
              </a:rPr>
              <a:t></a:t>
            </a:r>
            <a:endParaRPr kumimoji="0" lang="en-US" sz="144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5">
                <a:extLst>
                  <a:ext uri="{FF2B5EF4-FFF2-40B4-BE49-F238E27FC236}">
                    <a16:creationId xmlns:a16="http://schemas.microsoft.com/office/drawing/2014/main" id="{8191A016-728D-D8A4-8798-20E91438AAAD}"/>
                  </a:ext>
                </a:extLst>
              </p:cNvPr>
              <p:cNvSpPr/>
              <p:nvPr/>
            </p:nvSpPr>
            <p:spPr>
              <a:xfrm>
                <a:off x="508933" y="5124884"/>
                <a:ext cx="15561344" cy="1352984"/>
              </a:xfrm>
              <a:prstGeom prst="roundRect">
                <a:avLst>
                  <a:gd name="adj" fmla="val 11112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BE193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su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ắ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đườ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ờ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ư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à 0,7.</m:t>
                      </m:r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: Rounded Corners 15">
                <a:extLst>
                  <a:ext uri="{FF2B5EF4-FFF2-40B4-BE49-F238E27FC236}">
                    <a16:creationId xmlns:a16="http://schemas.microsoft.com/office/drawing/2014/main" id="{8191A016-728D-D8A4-8798-20E91438AA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33" y="5124884"/>
                <a:ext cx="15561344" cy="1352984"/>
              </a:xfrm>
              <a:prstGeom prst="roundRect">
                <a:avLst>
                  <a:gd name="adj" fmla="val 11112"/>
                </a:avLst>
              </a:prstGeom>
              <a:blipFill>
                <a:blip r:embed="rId3"/>
                <a:stretch>
                  <a:fillRect/>
                </a:stretch>
              </a:blipFill>
              <a:ln w="25400" cap="flat" cmpd="sng" algn="ctr">
                <a:solidFill>
                  <a:srgbClr val="BE1931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9">
            <a:extLst>
              <a:ext uri="{FF2B5EF4-FFF2-40B4-BE49-F238E27FC236}">
                <a16:creationId xmlns:a16="http://schemas.microsoft.com/office/drawing/2014/main" id="{226DBB7D-428B-7C08-1D0B-674013C3BF8F}"/>
              </a:ext>
            </a:extLst>
          </p:cNvPr>
          <p:cNvSpPr/>
          <p:nvPr/>
        </p:nvSpPr>
        <p:spPr>
          <a:xfrm>
            <a:off x="16251040" y="5124884"/>
            <a:ext cx="1515996" cy="1352984"/>
          </a:xfrm>
          <a:prstGeom prst="roundRect">
            <a:avLst>
              <a:gd name="adj" fmla="val 11112"/>
            </a:avLst>
          </a:prstGeom>
          <a:solidFill>
            <a:srgbClr val="FFFFFF"/>
          </a:solidFill>
          <a:ln w="25400" cap="flat" cmpd="sng" algn="ctr">
            <a:solidFill>
              <a:srgbClr val="0B3D9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Wingdings" panose="05000000000000000000" pitchFamily="2" charset="2"/>
              </a:rPr>
              <a:t></a:t>
            </a:r>
            <a:endParaRPr kumimoji="0" lang="en-US" sz="144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5">
                <a:extLst>
                  <a:ext uri="{FF2B5EF4-FFF2-40B4-BE49-F238E27FC236}">
                    <a16:creationId xmlns:a16="http://schemas.microsoft.com/office/drawing/2014/main" id="{8191A016-728D-D8A4-8798-20E91438AAAD}"/>
                  </a:ext>
                </a:extLst>
              </p:cNvPr>
              <p:cNvSpPr/>
              <p:nvPr/>
            </p:nvSpPr>
            <p:spPr>
              <a:xfrm>
                <a:off x="508933" y="6858868"/>
                <a:ext cx="15561344" cy="1352984"/>
              </a:xfrm>
              <a:prstGeom prst="roundRect">
                <a:avLst>
                  <a:gd name="adj" fmla="val 11112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BE193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su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ư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bu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ổ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0,9.</m:t>
                      </m:r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: Rounded Corners 15">
                <a:extLst>
                  <a:ext uri="{FF2B5EF4-FFF2-40B4-BE49-F238E27FC236}">
                    <a16:creationId xmlns:a16="http://schemas.microsoft.com/office/drawing/2014/main" id="{8191A016-728D-D8A4-8798-20E91438AA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33" y="6858868"/>
                <a:ext cx="15561344" cy="1352984"/>
              </a:xfrm>
              <a:prstGeom prst="roundRect">
                <a:avLst>
                  <a:gd name="adj" fmla="val 11112"/>
                </a:avLst>
              </a:prstGeom>
              <a:blipFill>
                <a:blip r:embed="rId4"/>
                <a:stretch>
                  <a:fillRect/>
                </a:stretch>
              </a:blipFill>
              <a:ln w="25400" cap="flat" cmpd="sng" algn="ctr">
                <a:solidFill>
                  <a:srgbClr val="BE1931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: Rounded Corners 19">
            <a:extLst>
              <a:ext uri="{FF2B5EF4-FFF2-40B4-BE49-F238E27FC236}">
                <a16:creationId xmlns:a16="http://schemas.microsoft.com/office/drawing/2014/main" id="{226DBB7D-428B-7C08-1D0B-674013C3BF8F}"/>
              </a:ext>
            </a:extLst>
          </p:cNvPr>
          <p:cNvSpPr/>
          <p:nvPr/>
        </p:nvSpPr>
        <p:spPr>
          <a:xfrm>
            <a:off x="16251040" y="6858868"/>
            <a:ext cx="1515996" cy="1352984"/>
          </a:xfrm>
          <a:prstGeom prst="roundRect">
            <a:avLst>
              <a:gd name="adj" fmla="val 11112"/>
            </a:avLst>
          </a:prstGeom>
          <a:solidFill>
            <a:srgbClr val="FFFFFF"/>
          </a:solidFill>
          <a:ln w="25400" cap="flat" cmpd="sng" algn="ctr">
            <a:solidFill>
              <a:srgbClr val="0B3D9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828800">
              <a:spcAft>
                <a:spcPts val="2000"/>
              </a:spcAft>
              <a:defRPr/>
            </a:pPr>
            <a:r>
              <a:rPr lang="en-US" sz="14400" kern="0">
                <a:solidFill>
                  <a:srgbClr val="00B050"/>
                </a:solidFill>
                <a:latin typeface="Arial"/>
                <a:ea typeface="Calibri" panose="020F0502020204030204" pitchFamily="34" charset="0"/>
                <a:cs typeface="Arial"/>
                <a:sym typeface="Wingdings" panose="05000000000000000000" pitchFamily="2" charset="2"/>
              </a:rPr>
              <a:t></a:t>
            </a:r>
            <a:endParaRPr lang="en-US" sz="14400" kern="0">
              <a:solidFill>
                <a:srgbClr val="00B050"/>
              </a:solidFill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: Rounded Corners 15">
                <a:extLst>
                  <a:ext uri="{FF2B5EF4-FFF2-40B4-BE49-F238E27FC236}">
                    <a16:creationId xmlns:a16="http://schemas.microsoft.com/office/drawing/2014/main" id="{8191A016-728D-D8A4-8798-20E91438AAAD}"/>
                  </a:ext>
                </a:extLst>
              </p:cNvPr>
              <p:cNvSpPr/>
              <p:nvPr/>
            </p:nvSpPr>
            <p:spPr>
              <a:xfrm>
                <a:off x="508933" y="8592852"/>
                <a:ext cx="15561344" cy="1352984"/>
              </a:xfrm>
              <a:prstGeom prst="roundRect">
                <a:avLst>
                  <a:gd name="adj" fmla="val 11112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BE193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su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để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đó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tuy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ắ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đườ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à 0,25.</m:t>
                      </m:r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: Rounded Corners 15">
                <a:extLst>
                  <a:ext uri="{FF2B5EF4-FFF2-40B4-BE49-F238E27FC236}">
                    <a16:creationId xmlns:a16="http://schemas.microsoft.com/office/drawing/2014/main" id="{8191A016-728D-D8A4-8798-20E91438AA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33" y="8592852"/>
                <a:ext cx="15561344" cy="1352984"/>
              </a:xfrm>
              <a:prstGeom prst="roundRect">
                <a:avLst>
                  <a:gd name="adj" fmla="val 11112"/>
                </a:avLst>
              </a:prstGeom>
              <a:blipFill>
                <a:blip r:embed="rId5"/>
                <a:stretch>
                  <a:fillRect/>
                </a:stretch>
              </a:blipFill>
              <a:ln w="25400" cap="flat" cmpd="sng" algn="ctr">
                <a:solidFill>
                  <a:srgbClr val="BE1931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: Rounded Corners 19">
            <a:extLst>
              <a:ext uri="{FF2B5EF4-FFF2-40B4-BE49-F238E27FC236}">
                <a16:creationId xmlns:a16="http://schemas.microsoft.com/office/drawing/2014/main" id="{226DBB7D-428B-7C08-1D0B-674013C3BF8F}"/>
              </a:ext>
            </a:extLst>
          </p:cNvPr>
          <p:cNvSpPr/>
          <p:nvPr/>
        </p:nvSpPr>
        <p:spPr>
          <a:xfrm>
            <a:off x="16251040" y="8592852"/>
            <a:ext cx="1515996" cy="1352984"/>
          </a:xfrm>
          <a:prstGeom prst="roundRect">
            <a:avLst>
              <a:gd name="adj" fmla="val 11112"/>
            </a:avLst>
          </a:prstGeom>
          <a:solidFill>
            <a:srgbClr val="FFFFFF"/>
          </a:solidFill>
          <a:ln w="25400" cap="flat" cmpd="sng" algn="ctr">
            <a:solidFill>
              <a:srgbClr val="0B3D9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828800">
              <a:spcAft>
                <a:spcPts val="2000"/>
              </a:spcAft>
              <a:defRPr/>
            </a:pPr>
            <a:r>
              <a:rPr lang="en-US" sz="14400" kern="0">
                <a:solidFill>
                  <a:srgbClr val="00B050"/>
                </a:solidFill>
                <a:latin typeface="Arial"/>
                <a:ea typeface="Calibri" panose="020F0502020204030204" pitchFamily="34" charset="0"/>
                <a:cs typeface="Arial"/>
                <a:sym typeface="Wingdings" panose="05000000000000000000" pitchFamily="2" charset="2"/>
              </a:rPr>
              <a:t></a:t>
            </a:r>
            <a:endParaRPr lang="en-US" sz="14400" kern="0">
              <a:solidFill>
                <a:srgbClr val="00B050"/>
              </a:solidFill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270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1"/>
          <p:cNvGrpSpPr/>
          <p:nvPr/>
        </p:nvGrpSpPr>
        <p:grpSpPr>
          <a:xfrm>
            <a:off x="5829300" y="0"/>
            <a:ext cx="6629400" cy="2182761"/>
            <a:chOff x="633147" y="-1998"/>
            <a:chExt cx="5288779" cy="785741"/>
          </a:xfrm>
        </p:grpSpPr>
        <p:sp>
          <p:nvSpPr>
            <p:cNvPr id="161" name="Google Shape;161;p1"/>
            <p:cNvSpPr/>
            <p:nvPr/>
          </p:nvSpPr>
          <p:spPr>
            <a:xfrm>
              <a:off x="1707174" y="-1998"/>
              <a:ext cx="45719" cy="294735"/>
            </a:xfrm>
            <a:prstGeom prst="rect">
              <a:avLst/>
            </a:prstGeom>
            <a:solidFill>
              <a:srgbClr val="CE3028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Tx/>
                <a:buNone/>
                <a:tabLst/>
                <a:defRPr/>
              </a:pPr>
              <a:endParaRPr kumimoji="0" sz="6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4768850" y="-1998"/>
              <a:ext cx="45719" cy="294735"/>
            </a:xfrm>
            <a:prstGeom prst="rect">
              <a:avLst/>
            </a:prstGeom>
            <a:solidFill>
              <a:srgbClr val="CE3028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Tx/>
                <a:buNone/>
                <a:tabLst/>
                <a:defRPr/>
              </a:pPr>
              <a:endParaRPr kumimoji="0" sz="6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633147" y="219500"/>
              <a:ext cx="5288779" cy="564243"/>
            </a:xfrm>
            <a:prstGeom prst="roundRect">
              <a:avLst>
                <a:gd name="adj" fmla="val 16667"/>
              </a:avLst>
            </a:prstGeom>
            <a:solidFill>
              <a:srgbClr val="CE3028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Tx/>
                <a:buNone/>
                <a:tabLst/>
                <a:defRPr/>
              </a:pPr>
              <a:r>
                <a:rPr kumimoji="0" lang="en-US" sz="6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kenhgiaovien</a:t>
              </a: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4" name="Google Shape;164;p1"/>
          <p:cNvGrpSpPr/>
          <p:nvPr/>
        </p:nvGrpSpPr>
        <p:grpSpPr>
          <a:xfrm>
            <a:off x="1173767" y="7234940"/>
            <a:ext cx="9573359" cy="1486050"/>
            <a:chOff x="5029200" y="3390900"/>
            <a:chExt cx="9573359" cy="1486050"/>
          </a:xfrm>
        </p:grpSpPr>
        <p:sp>
          <p:nvSpPr>
            <p:cNvPr id="165" name="Google Shape;165;p1"/>
            <p:cNvSpPr/>
            <p:nvPr/>
          </p:nvSpPr>
          <p:spPr>
            <a:xfrm>
              <a:off x="5029200" y="3390900"/>
              <a:ext cx="9573359" cy="10668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127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Tx/>
                <a:buNone/>
                <a:tabLst/>
                <a:defRPr/>
              </a:pPr>
              <a:r>
                <a:rPr kumimoji="0" lang="en-US" sz="3600" b="0" i="0" u="sng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  <a:hlinkClick r:id="rId3">
                    <a:extLst>
                      <a:ext uri="{A12FA001-AC4F-418D-AE19-62706E023703}">
  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  </a:ext>
                    </a:extLst>
                  </a:hlinkClick>
                </a:rPr>
                <a:t>https://kenhgiaovien.com/</a:t>
              </a:r>
              <a:r>
                <a: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166" name="Google Shape;166;p1" descr="A colorful letter g on a black background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368288" y="3463290"/>
              <a:ext cx="922020" cy="9220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1474430">
              <a:off x="13354142" y="3525549"/>
              <a:ext cx="912564" cy="12167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1"/>
          <p:cNvSpPr txBox="1"/>
          <p:nvPr/>
        </p:nvSpPr>
        <p:spPr>
          <a:xfrm>
            <a:off x="1225235" y="2694920"/>
            <a:ext cx="12269540" cy="4293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685835" marR="0" lvl="0" indent="-685835" algn="just" defTabSz="1371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 giảng và giáo án này chỉ có duy nhất trên </a:t>
            </a: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kenhgiaovien.com </a:t>
            </a:r>
            <a:endParaRPr kumimoji="0" sz="3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685835" marR="0" lvl="0" indent="-685835" algn="just" defTabSz="1371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Bất cứ nơi nào đăng bán lại đều là đánh cắp bản quyền và hưởng lợi bất chính trên công sức của giáo viên. </a:t>
            </a:r>
            <a:endParaRPr kumimoji="0" sz="2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685835" marR="0" lvl="0" indent="-685835" algn="just" defTabSz="1371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Vui lòng không tiếp tay cho hành vi xấu.</a:t>
            </a:r>
            <a:endParaRPr kumimoji="0" sz="2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9" name="Google Shape;169;p1"/>
          <p:cNvSpPr txBox="1"/>
          <p:nvPr/>
        </p:nvSpPr>
        <p:spPr>
          <a:xfrm>
            <a:off x="2146307" y="8793380"/>
            <a:ext cx="7628277" cy="115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/>
                <a:ea typeface="Aharoni"/>
                <a:cs typeface="Aharoni"/>
                <a:sym typeface="Aharoni"/>
              </a:rPr>
              <a:t>Zalo: </a:t>
            </a:r>
            <a:r>
              <a:rPr kumimoji="0" lang="en-US" sz="6600" b="1" i="0" u="none" strike="noStrike" kern="0" cap="none" spc="0" normalizeH="0" baseline="0" noProof="0">
                <a:ln>
                  <a:noFill/>
                </a:ln>
                <a:solidFill>
                  <a:srgbClr val="4EA72E"/>
                </a:solidFill>
                <a:effectLst/>
                <a:uLnTx/>
                <a:uFillTx/>
                <a:latin typeface="Aharoni"/>
                <a:ea typeface="Aharoni"/>
                <a:cs typeface="Aharoni"/>
                <a:sym typeface="Aharoni"/>
              </a:rPr>
              <a:t>0386 168 725</a:t>
            </a:r>
            <a:endParaRPr kumimoji="0" sz="6000" b="1" i="0" u="none" strike="noStrike" kern="0" cap="none" spc="0" normalizeH="0" baseline="0" noProof="0">
              <a:ln>
                <a:noFill/>
              </a:ln>
              <a:solidFill>
                <a:srgbClr val="4EA72E"/>
              </a:solidFill>
              <a:effectLst/>
              <a:uLnTx/>
              <a:uFillTx/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id="170" name="Google Shape;17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081820" y="3209384"/>
            <a:ext cx="4511981" cy="7077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788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495300"/>
            <a:ext cx="18288000" cy="1459587"/>
            <a:chOff x="-425114" y="631659"/>
            <a:chExt cx="16370967" cy="1371601"/>
          </a:xfrm>
          <a:solidFill>
            <a:srgbClr val="6AACAF"/>
          </a:solidFill>
        </p:grpSpPr>
        <p:sp>
          <p:nvSpPr>
            <p:cNvPr id="11" name="Freeform 6"/>
            <p:cNvSpPr/>
            <p:nvPr/>
          </p:nvSpPr>
          <p:spPr>
            <a:xfrm>
              <a:off x="-425114" y="631659"/>
              <a:ext cx="16370967" cy="1371601"/>
            </a:xfrm>
            <a:custGeom>
              <a:avLst/>
              <a:gdLst/>
              <a:ahLst/>
              <a:cxnLst/>
              <a:rect l="l" t="t" r="r" b="b"/>
              <a:pathLst>
                <a:path w="6546024" h="1217408">
                  <a:moveTo>
                    <a:pt x="0" y="0"/>
                  </a:moveTo>
                  <a:lnTo>
                    <a:pt x="6546024" y="0"/>
                  </a:lnTo>
                  <a:lnTo>
                    <a:pt x="6546024" y="1217408"/>
                  </a:lnTo>
                  <a:lnTo>
                    <a:pt x="0" y="1217408"/>
                  </a:lnTo>
                  <a:close/>
                </a:path>
              </a:pathLst>
            </a:custGeom>
            <a:grpFill/>
          </p:spPr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75CE7C2-8D10-9360-EBC8-3AA71A157681}"/>
                </a:ext>
              </a:extLst>
            </p:cNvPr>
            <p:cNvSpPr txBox="1"/>
            <p:nvPr/>
          </p:nvSpPr>
          <p:spPr>
            <a:xfrm>
              <a:off x="30078" y="935485"/>
              <a:ext cx="15448549" cy="73751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5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AEDC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Trắc </a:t>
              </a:r>
              <a:r>
                <a:rPr kumimoji="0" lang="vi-VN" sz="4500" b="1" i="0" u="none" strike="noStrike" kern="1200" cap="none" spc="0" normalizeH="0" baseline="0" noProof="0">
                  <a:ln>
                    <a:noFill/>
                  </a:ln>
                  <a:solidFill>
                    <a:srgbClr val="FAEDC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nghiệm trả lời ngắn</a:t>
              </a:r>
              <a:endParaRPr kumimoji="0" lang="en-US" sz="4500" b="0" i="0" u="none" strike="noStrike" kern="1200" cap="none" spc="0" normalizeH="0" baseline="0" noProof="0">
                <a:ln>
                  <a:noFill/>
                </a:ln>
                <a:solidFill>
                  <a:srgbClr val="FAEDC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93013" y="2324100"/>
            <a:ext cx="16701973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200" b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Câu 1: </a:t>
            </a:r>
            <a:r>
              <a:rPr lang="en-US" sz="4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 ta khảo sát khả năng chơi nhạc cụ của một nhóm học sinh tại </a:t>
            </a:r>
            <a:r>
              <a:rPr lang="en-US" sz="4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 X</a:t>
            </a:r>
            <a:r>
              <a:rPr lang="en-US" sz="4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Nhóm này có 60% học sinh là nam. Kết quả khảo sát cho thấy có 20% học sinh </a:t>
            </a:r>
            <a:r>
              <a:rPr lang="en-US" sz="4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 và </a:t>
            </a:r>
            <a:r>
              <a:rPr lang="en-US" sz="4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15% học sinh nữ biết chơi ít nhất một nhạc cụ. Chọn ngẫu nhiên một học sinh </a:t>
            </a:r>
            <a:r>
              <a:rPr lang="en-US" sz="4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nhóm </a:t>
            </a:r>
            <a:r>
              <a:rPr lang="en-US" sz="4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này. Tính xác suất để chọn được học sinh biết chơi ít nhất một nhạc cụ.</a:t>
            </a:r>
            <a:endParaRPr lang="en-US" sz="42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3013" y="7709326"/>
            <a:ext cx="16275786" cy="1929973"/>
          </a:xfrm>
          <a:prstGeom prst="rect">
            <a:avLst/>
          </a:prstGeom>
          <a:solidFill>
            <a:schemeClr val="bg1"/>
          </a:solidFill>
          <a:ln w="76200">
            <a:solidFill>
              <a:srgbClr val="9DC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93739" y="8243425"/>
            <a:ext cx="143020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5000" b="1" ker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0,18</a:t>
            </a:r>
            <a:endParaRPr kumimoji="0" lang="en-US" sz="50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2"/>
          <p:cNvSpPr/>
          <p:nvPr/>
        </p:nvSpPr>
        <p:spPr>
          <a:xfrm>
            <a:off x="15621000" y="6334762"/>
            <a:ext cx="2444227" cy="4066538"/>
          </a:xfrm>
          <a:custGeom>
            <a:avLst/>
            <a:gdLst/>
            <a:ahLst/>
            <a:cxnLst/>
            <a:rect l="l" t="t" r="r" b="b"/>
            <a:pathLst>
              <a:path w="2672827" h="4803850">
                <a:moveTo>
                  <a:pt x="0" y="0"/>
                </a:moveTo>
                <a:lnTo>
                  <a:pt x="2672826" y="0"/>
                </a:lnTo>
                <a:lnTo>
                  <a:pt x="2672826" y="4803850"/>
                </a:lnTo>
                <a:lnTo>
                  <a:pt x="0" y="48038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157093" t="-61632"/>
            </a:stretch>
          </a:blipFill>
        </p:spPr>
      </p:sp>
    </p:spTree>
    <p:extLst>
      <p:ext uri="{BB962C8B-B14F-4D97-AF65-F5344CB8AC3E}">
        <p14:creationId xmlns:p14="http://schemas.microsoft.com/office/powerpoint/2010/main" val="124953846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4088" y="381000"/>
            <a:ext cx="16309511" cy="528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65000"/>
              </a:lnSpc>
              <a:tabLst>
                <a:tab pos="1719580" algn="l"/>
                <a:tab pos="3262630" algn="l"/>
                <a:tab pos="4806315" algn="l"/>
              </a:tabLst>
            </a:pPr>
            <a:r>
              <a:rPr lang="vi-VN" sz="4200" b="1">
                <a:ea typeface="Malgun Gothic" panose="020B0503020000020004" pitchFamily="34" charset="-127"/>
                <a:cs typeface="Times New Roman" panose="02020603050405020304" pitchFamily="18" charset="0"/>
              </a:rPr>
              <a:t>Câu 2: </a:t>
            </a:r>
            <a:r>
              <a:rPr lang="vi-VN" sz="4200">
                <a:ea typeface="Malgun Gothic" panose="020B0503020000020004" pitchFamily="34" charset="-127"/>
                <a:cs typeface="Times New Roman" panose="02020603050405020304" pitchFamily="18" charset="0"/>
              </a:rPr>
              <a:t>Một doanh nghiệp có 45% nhân viên là nữ. Tỉ lệ nhân viên nữ và tỉ lệ nhân </a:t>
            </a:r>
            <a:r>
              <a:rPr lang="vi-VN" sz="4200" smtClean="0">
                <a:ea typeface="Malgun Gothic" panose="020B0503020000020004" pitchFamily="34" charset="-127"/>
                <a:cs typeface="Times New Roman" panose="02020603050405020304" pitchFamily="18" charset="0"/>
              </a:rPr>
              <a:t>viên</a:t>
            </a:r>
            <a:r>
              <a:rPr lang="en-US" sz="4200" smtClean="0"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vi-VN" sz="4200" smtClean="0">
                <a:ea typeface="Malgun Gothic" panose="020B0503020000020004" pitchFamily="34" charset="-127"/>
                <a:cs typeface="Times New Roman" panose="02020603050405020304" pitchFamily="18" charset="0"/>
              </a:rPr>
              <a:t>nam </a:t>
            </a:r>
            <a:r>
              <a:rPr lang="vi-VN" sz="4200">
                <a:ea typeface="Malgun Gothic" panose="020B0503020000020004" pitchFamily="34" charset="-127"/>
                <a:cs typeface="Times New Roman" panose="02020603050405020304" pitchFamily="18" charset="0"/>
              </a:rPr>
              <a:t>mua bảo hiểm nhân thọ lần lượt là 7% và 5%. Gặp ngẫu nhiên một nhân viên </a:t>
            </a:r>
            <a:r>
              <a:rPr lang="vi-VN" sz="4200" smtClean="0">
                <a:ea typeface="Malgun Gothic" panose="020B0503020000020004" pitchFamily="34" charset="-127"/>
                <a:cs typeface="Times New Roman" panose="02020603050405020304" pitchFamily="18" charset="0"/>
              </a:rPr>
              <a:t>của</a:t>
            </a:r>
            <a:r>
              <a:rPr lang="en-US" sz="4200" smtClean="0"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vi-VN" sz="4200" smtClean="0">
                <a:ea typeface="Malgun Gothic" panose="020B0503020000020004" pitchFamily="34" charset="-127"/>
                <a:cs typeface="Times New Roman" panose="02020603050405020304" pitchFamily="18" charset="0"/>
              </a:rPr>
              <a:t>doanh </a:t>
            </a:r>
            <a:r>
              <a:rPr lang="vi-VN" sz="4200">
                <a:ea typeface="Malgun Gothic" panose="020B0503020000020004" pitchFamily="34" charset="-127"/>
                <a:cs typeface="Times New Roman" panose="02020603050405020304" pitchFamily="18" charset="0"/>
              </a:rPr>
              <a:t>nghiệp. Biết rằng nhân viên đó có mua bảo hiểm nhân thọ. Xác suất nhân viên đó là nam băng bao nhiêu? (làm tròn kết quả đến hàng phần mười)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4088" y="6705600"/>
            <a:ext cx="16004712" cy="2209800"/>
          </a:xfrm>
          <a:prstGeom prst="rect">
            <a:avLst/>
          </a:prstGeom>
          <a:solidFill>
            <a:schemeClr val="bg1"/>
          </a:solidFill>
          <a:ln w="76200">
            <a:solidFill>
              <a:srgbClr val="9DC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81676" y="7379613"/>
            <a:ext cx="107433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0,5</a:t>
            </a:r>
            <a:endParaRPr kumimoji="0" lang="en-US" sz="50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2"/>
          <p:cNvSpPr/>
          <p:nvPr/>
        </p:nvSpPr>
        <p:spPr>
          <a:xfrm>
            <a:off x="15544800" y="5867400"/>
            <a:ext cx="2520427" cy="4229100"/>
          </a:xfrm>
          <a:custGeom>
            <a:avLst/>
            <a:gdLst/>
            <a:ahLst/>
            <a:cxnLst/>
            <a:rect l="l" t="t" r="r" b="b"/>
            <a:pathLst>
              <a:path w="2672827" h="4803850">
                <a:moveTo>
                  <a:pt x="0" y="0"/>
                </a:moveTo>
                <a:lnTo>
                  <a:pt x="2672826" y="0"/>
                </a:lnTo>
                <a:lnTo>
                  <a:pt x="2672826" y="4803850"/>
                </a:lnTo>
                <a:lnTo>
                  <a:pt x="0" y="48038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157093" t="-61632"/>
            </a:stretch>
          </a:blipFill>
        </p:spPr>
      </p:sp>
    </p:spTree>
    <p:extLst>
      <p:ext uri="{BB962C8B-B14F-4D97-AF65-F5344CB8AC3E}">
        <p14:creationId xmlns:p14="http://schemas.microsoft.com/office/powerpoint/2010/main" val="338929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3014" y="623649"/>
            <a:ext cx="1673298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vi-VN" sz="4300" b="1">
                <a:ea typeface="Malgun Gothic" panose="020B0503020000020004" pitchFamily="34" charset="-127"/>
                <a:cs typeface="Times New Roman" panose="02020603050405020304" pitchFamily="18" charset="0"/>
              </a:rPr>
              <a:t>Câu 3: </a:t>
            </a:r>
            <a:r>
              <a:rPr lang="vi-VN" sz="4300">
                <a:ea typeface="Malgun Gothic" panose="020B0503020000020004" pitchFamily="34" charset="-127"/>
                <a:cs typeface="Times New Roman" panose="02020603050405020304" pitchFamily="18" charset="0"/>
              </a:rPr>
              <a:t>Trong số 40 học sinh lớp 12A, có 22 em đăng kí thi ngành Kinh tế, 25 em </a:t>
            </a:r>
            <a:r>
              <a:rPr lang="vi-VN" sz="4300" smtClean="0">
                <a:ea typeface="Malgun Gothic" panose="020B0503020000020004" pitchFamily="34" charset="-127"/>
                <a:cs typeface="Times New Roman" panose="02020603050405020304" pitchFamily="18" charset="0"/>
              </a:rPr>
              <a:t>đăng</a:t>
            </a:r>
            <a:r>
              <a:rPr lang="en-US" sz="4300" smtClean="0"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vi-VN" sz="4300" smtClean="0">
                <a:ea typeface="Malgun Gothic" panose="020B0503020000020004" pitchFamily="34" charset="-127"/>
                <a:cs typeface="Times New Roman" panose="02020603050405020304" pitchFamily="18" charset="0"/>
              </a:rPr>
              <a:t>kí </a:t>
            </a:r>
            <a:r>
              <a:rPr lang="vi-VN" sz="4300">
                <a:ea typeface="Malgun Gothic" panose="020B0503020000020004" pitchFamily="34" charset="-127"/>
                <a:cs typeface="Times New Roman" panose="02020603050405020304" pitchFamily="18" charset="0"/>
              </a:rPr>
              <a:t>thi ngành Luật, 3 em không đăng kí thi cả hai ngành này. Chọn ngẫu nhiên một </a:t>
            </a:r>
            <a:r>
              <a:rPr lang="vi-VN" sz="4300" smtClean="0">
                <a:ea typeface="Malgun Gothic" panose="020B0503020000020004" pitchFamily="34" charset="-127"/>
                <a:cs typeface="Times New Roman" panose="02020603050405020304" pitchFamily="18" charset="0"/>
              </a:rPr>
              <a:t>học</a:t>
            </a:r>
            <a:r>
              <a:rPr lang="en-US" sz="4300" smtClean="0"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vi-VN" sz="4300" smtClean="0">
                <a:ea typeface="Malgun Gothic" panose="020B0503020000020004" pitchFamily="34" charset="-127"/>
                <a:cs typeface="Times New Roman" panose="02020603050405020304" pitchFamily="18" charset="0"/>
              </a:rPr>
              <a:t>sinh</a:t>
            </a:r>
            <a:r>
              <a:rPr lang="vi-VN" sz="4300">
                <a:ea typeface="Malgun Gothic" panose="020B0503020000020004" pitchFamily="34" charset="-127"/>
                <a:cs typeface="Times New Roman" panose="02020603050405020304" pitchFamily="18" charset="0"/>
              </a:rPr>
              <a:t>, biết rằng em đó đăng kí thi ngành luật. Tính xác suất để em đó đăng kí thi </a:t>
            </a:r>
            <a:r>
              <a:rPr lang="vi-VN" sz="4300" smtClean="0">
                <a:ea typeface="Malgun Gothic" panose="020B0503020000020004" pitchFamily="34" charset="-127"/>
                <a:cs typeface="Times New Roman" panose="02020603050405020304" pitchFamily="18" charset="0"/>
              </a:rPr>
              <a:t>ngành</a:t>
            </a:r>
            <a:r>
              <a:rPr lang="en-US" sz="4300" smtClean="0"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vi-VN" sz="4300" smtClean="0">
                <a:ea typeface="Malgun Gothic" panose="020B0503020000020004" pitchFamily="34" charset="-127"/>
                <a:cs typeface="Times New Roman" panose="02020603050405020304" pitchFamily="18" charset="0"/>
              </a:rPr>
              <a:t>kinh </a:t>
            </a:r>
            <a:r>
              <a:rPr lang="vi-VN" sz="4300">
                <a:ea typeface="Malgun Gothic" panose="020B0503020000020004" pitchFamily="34" charset="-127"/>
                <a:cs typeface="Times New Roman" panose="02020603050405020304" pitchFamily="18" charset="0"/>
              </a:rPr>
              <a:t>tế.</a:t>
            </a:r>
          </a:p>
        </p:txBody>
      </p:sp>
      <p:sp>
        <p:nvSpPr>
          <p:cNvPr id="6" name="Rectangle 5"/>
          <p:cNvSpPr/>
          <p:nvPr/>
        </p:nvSpPr>
        <p:spPr>
          <a:xfrm>
            <a:off x="793014" y="5905500"/>
            <a:ext cx="16275786" cy="2133600"/>
          </a:xfrm>
          <a:prstGeom prst="rect">
            <a:avLst/>
          </a:prstGeom>
          <a:solidFill>
            <a:schemeClr val="bg1"/>
          </a:solidFill>
          <a:ln w="76200">
            <a:solidFill>
              <a:srgbClr val="9DC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44407" y="6541413"/>
            <a:ext cx="107433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5000" b="1" kern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0,4</a:t>
            </a:r>
            <a:endParaRPr kumimoji="0" lang="en-US" sz="50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reeform 2"/>
          <p:cNvSpPr/>
          <p:nvPr/>
        </p:nvSpPr>
        <p:spPr>
          <a:xfrm>
            <a:off x="15468600" y="5295900"/>
            <a:ext cx="2596627" cy="4229100"/>
          </a:xfrm>
          <a:custGeom>
            <a:avLst/>
            <a:gdLst/>
            <a:ahLst/>
            <a:cxnLst/>
            <a:rect l="l" t="t" r="r" b="b"/>
            <a:pathLst>
              <a:path w="2672827" h="4803850">
                <a:moveTo>
                  <a:pt x="0" y="0"/>
                </a:moveTo>
                <a:lnTo>
                  <a:pt x="2672826" y="0"/>
                </a:lnTo>
                <a:lnTo>
                  <a:pt x="2672826" y="4803850"/>
                </a:lnTo>
                <a:lnTo>
                  <a:pt x="0" y="48038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157093" t="-61632"/>
            </a:stretch>
          </a:blipFill>
        </p:spPr>
      </p:sp>
      <p:pic>
        <p:nvPicPr>
          <p:cNvPr id="7" name="Google Shape;268;p5"/>
          <p:cNvPicPr preferRelativeResize="0"/>
          <p:nvPr/>
        </p:nvPicPr>
        <p:blipFill rotWithShape="1">
          <a:blip r:embed="rId4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7907401" y="9486900"/>
            <a:ext cx="2318084" cy="543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98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300" y="392549"/>
            <a:ext cx="18288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756">
              <a:buClr>
                <a:srgbClr val="143E63"/>
              </a:buClr>
              <a:buSzPts val="3000"/>
              <a:defRPr/>
            </a:pPr>
            <a:r>
              <a:rPr lang="en-US" sz="7000" b="1" kern="0" smtClean="0">
                <a:solidFill>
                  <a:srgbClr val="3D7073"/>
                </a:solidFill>
                <a:latin typeface="Arial"/>
                <a:cs typeface="Arial"/>
                <a:sym typeface="Merriweather Sans"/>
              </a:rPr>
              <a:t>KHỞI ĐỘNG</a:t>
            </a:r>
            <a:endParaRPr lang="vi-VN" sz="7000" b="1" kern="0">
              <a:solidFill>
                <a:srgbClr val="3D7073"/>
              </a:solidFill>
              <a:latin typeface="Arial"/>
              <a:cs typeface="Arial"/>
              <a:sym typeface="Merriweather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/>
              <p:nvPr/>
            </p:nvSpPr>
            <p:spPr>
              <a:xfrm>
                <a:off x="505326" y="5546669"/>
                <a:ext cx="17255476" cy="1425631"/>
              </a:xfrm>
              <a:prstGeom prst="roundRect">
                <a:avLst/>
              </a:prstGeom>
              <a:solidFill>
                <a:srgbClr val="FFFCF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defRPr/>
                </a:pPr>
                <a:r>
                  <a:rPr lang="en-US" sz="4000" b="1" noProof="1" smtClean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  <a:sym typeface="Arial"/>
                  </a:rPr>
                  <a:t>Bài 6.12</a:t>
                </a:r>
                <a:r>
                  <a:rPr kumimoji="0" lang="vi-VN" sz="4000" b="1" i="0" u="none" strike="noStrike" kern="1200" cap="none" spc="0" normalizeH="0" baseline="0" noProof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(Body)"/>
                    <a:ea typeface="+mn-ea"/>
                    <a:cs typeface="Arial" panose="020B0604020202020204" pitchFamily="34" charset="0"/>
                    <a:sym typeface="Arial"/>
                  </a:rPr>
                  <a:t>:</a:t>
                </a:r>
                <a:r>
                  <a:rPr kumimoji="0" lang="en-US" sz="4000" b="1" i="0" u="none" strike="noStrike" kern="1200" cap="none" spc="0" normalizeH="0" baseline="0" noProof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(Body)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vi-VN" sz="4000" noProof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  <a:sym typeface="Arial"/>
                  </a:rPr>
                  <a:t>Giá trị của </a:t>
                </a:r>
                <a14:m>
                  <m:oMath xmlns:m="http://schemas.openxmlformats.org/officeDocument/2006/math">
                    <m:r>
                      <a:rPr lang="vi-VN" sz="4000" i="1" noProof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𝑃</m:t>
                    </m:r>
                    <m:r>
                      <a:rPr lang="vi-VN" sz="4000" i="1" noProof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(</m:t>
                    </m:r>
                    <m:r>
                      <a:rPr lang="vi-VN" sz="4000" i="1" noProof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𝐴𝐵</m:t>
                    </m:r>
                    <m:r>
                      <a:rPr lang="vi-VN" sz="4000" i="1" noProof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)</m:t>
                    </m:r>
                  </m:oMath>
                </a14:m>
                <a:r>
                  <a:rPr lang="vi-VN" sz="4000" noProof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  <a:sym typeface="Arial"/>
                  </a:rPr>
                  <a:t> là</a:t>
                </a:r>
                <a:endParaRPr kumimoji="0" lang="vi-VN" sz="4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(Body)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26" y="5546669"/>
                <a:ext cx="17255476" cy="142563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505326" y="7838023"/>
                <a:ext cx="2853676" cy="1648877"/>
              </a:xfrm>
              <a:prstGeom prst="roundRect">
                <a:avLst/>
              </a:prstGeom>
              <a:solidFill>
                <a:srgbClr val="FFFCF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noProof="1">
                          <a:solidFill>
                            <a:prstClr val="black"/>
                          </a:solidFill>
                          <a:latin typeface="Arial (Body)"/>
                          <a:cs typeface="Arial" panose="020B0604020202020204" pitchFamily="34" charset="0"/>
                          <a:sym typeface="Arial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000" noProof="1">
                          <a:solidFill>
                            <a:prstClr val="black"/>
                          </a:solidFill>
                          <a:latin typeface="Arial (Body)"/>
                          <a:cs typeface="Arial" panose="020B0604020202020204" pitchFamily="34" charset="0"/>
                          <a:sym typeface="Arial"/>
                        </a:rPr>
                        <m:t>.</m:t>
                      </m:r>
                      <m:f>
                        <m:fPr>
                          <m:ctrlPr>
                            <a:rPr kumimoji="0" lang="en-US" sz="4000" b="0" i="1" u="none" strike="noStrike" kern="1200" cap="none" spc="0" normalizeH="0" baseline="0" noProof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4000" b="0" i="1" u="none" strike="noStrike" kern="1200" cap="none" spc="0" normalizeH="0" baseline="0" noProof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m:t>2</m:t>
                          </m:r>
                        </m:num>
                        <m:den>
                          <m:r>
                            <a:rPr kumimoji="0" lang="en-US" sz="4000" b="0" i="1" u="none" strike="noStrike" kern="1200" cap="none" spc="0" normalizeH="0" baseline="0" noProof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kumimoji="0" lang="vi-VN" sz="4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(Body)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0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26" y="7838023"/>
                <a:ext cx="2853676" cy="164887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10106526" y="7838023"/>
                <a:ext cx="2853676" cy="1648877"/>
              </a:xfrm>
              <a:prstGeom prst="roundRect">
                <a:avLst/>
              </a:prstGeom>
              <a:solidFill>
                <a:srgbClr val="FFFCF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noProof="1" smtClean="0">
                          <a:solidFill>
                            <a:prstClr val="black"/>
                          </a:solidFill>
                          <a:latin typeface="Arial (Body)"/>
                          <a:cs typeface="Arial" panose="020B0604020202020204" pitchFamily="34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noProof="1" smtClean="0">
                          <a:solidFill>
                            <a:prstClr val="black"/>
                          </a:solidFill>
                          <a:latin typeface="Arial (Body)"/>
                          <a:cs typeface="Arial" panose="020B0604020202020204" pitchFamily="34" charset="0"/>
                          <a:sym typeface="Arial"/>
                        </a:rPr>
                        <m:t>.</m:t>
                      </m:r>
                      <m:r>
                        <a:rPr lang="en-US" sz="4000" b="0" i="1" noProof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Arial"/>
                        </a:rPr>
                        <m:t> </m:t>
                      </m:r>
                      <m:f>
                        <m:fPr>
                          <m:ctrlPr>
                            <a:rPr lang="en-US" sz="4000" i="1" noProof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4000" b="0" i="1" noProof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a:rPr lang="en-US" sz="4000" i="1" noProof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Arial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vi-VN" sz="4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(Body)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6526" y="7838023"/>
                <a:ext cx="2853676" cy="164887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5305926" y="7824632"/>
                <a:ext cx="2853676" cy="1648877"/>
              </a:xfrm>
              <a:prstGeom prst="roundRect">
                <a:avLst/>
              </a:prstGeom>
              <a:solidFill>
                <a:srgbClr val="FFFCF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noProof="1">
                          <a:solidFill>
                            <a:prstClr val="black"/>
                          </a:solidFill>
                          <a:latin typeface="Arial (Body)"/>
                          <a:cs typeface="Arial" panose="020B0604020202020204" pitchFamily="34" charset="0"/>
                          <a:sym typeface="Arial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000" noProof="1">
                          <a:solidFill>
                            <a:prstClr val="black"/>
                          </a:solidFill>
                          <a:latin typeface="Arial (Body)"/>
                          <a:cs typeface="Arial" panose="020B0604020202020204" pitchFamily="34" charset="0"/>
                          <a:sym typeface="Arial"/>
                        </a:rPr>
                        <m:t>.</m:t>
                      </m:r>
                      <m:f>
                        <m:fPr>
                          <m:ctrlPr>
                            <a:rPr lang="en-US" sz="4000" i="1" noProof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4000" b="0" i="1" noProof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a:rPr lang="en-US" sz="4000" i="1" noProof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Arial"/>
                            </a:rPr>
                            <m:t>1</m:t>
                          </m:r>
                          <m:r>
                            <a:rPr lang="en-US" sz="4000" b="0" i="1" noProof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Arial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kumimoji="0" lang="vi-VN" sz="4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(Body)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926" y="7824632"/>
                <a:ext cx="2853676" cy="164887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14907126" y="7829988"/>
                <a:ext cx="2853676" cy="1648877"/>
              </a:xfrm>
              <a:prstGeom prst="roundRect">
                <a:avLst/>
              </a:prstGeom>
              <a:solidFill>
                <a:srgbClr val="FFFCF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000" b="0" i="0" u="none" strike="noStrike" kern="1200" cap="none" spc="0" normalizeH="0" baseline="0" noProof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(Body)"/>
                          <a:ea typeface="+mn-ea"/>
                          <a:cs typeface="Arial" panose="020B0604020202020204" pitchFamily="34" charset="0"/>
                          <a:sym typeface="Arial"/>
                        </a:rPr>
                        <m:t>D</m:t>
                      </m:r>
                      <m:r>
                        <m:rPr>
                          <m:nor/>
                        </m:rPr>
                        <a:rPr kumimoji="0" lang="en-US" sz="4000" b="0" i="0" u="none" strike="noStrike" kern="1200" cap="none" spc="0" normalizeH="0" baseline="0" noProof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(Body)"/>
                          <a:ea typeface="+mn-ea"/>
                          <a:cs typeface="Arial" panose="020B0604020202020204" pitchFamily="34" charset="0"/>
                          <a:sym typeface="Arial"/>
                        </a:rPr>
                        <m:t>.</m:t>
                      </m:r>
                      <m:f>
                        <m:fPr>
                          <m:ctrlPr>
                            <a:rPr lang="en-US" sz="4000" i="1" noProof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4000" b="0" i="1" noProof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Arial"/>
                            </a:rPr>
                            <m:t>4</m:t>
                          </m:r>
                        </m:num>
                        <m:den>
                          <m:r>
                            <a:rPr lang="en-US" sz="4000" i="1" noProof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Arial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kumimoji="0" lang="vi-VN" sz="4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(Body)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7126" y="7829988"/>
                <a:ext cx="2853676" cy="164887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505326" y="7838023"/>
                <a:ext cx="2853676" cy="1648877"/>
              </a:xfrm>
              <a:prstGeom prst="roundRect">
                <a:avLst/>
              </a:prstGeom>
              <a:solidFill>
                <a:srgbClr val="EFA64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noProof="1" smtClean="0">
                          <a:solidFill>
                            <a:schemeClr val="bg1"/>
                          </a:solidFill>
                          <a:latin typeface="Arial (Body)"/>
                          <a:cs typeface="Arial" panose="020B0604020202020204" pitchFamily="34" charset="0"/>
                          <a:sym typeface="Arial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000" b="1" noProof="1" smtClean="0">
                          <a:solidFill>
                            <a:schemeClr val="bg1"/>
                          </a:solidFill>
                          <a:latin typeface="Arial (Body)"/>
                          <a:cs typeface="Arial" panose="020B0604020202020204" pitchFamily="34" charset="0"/>
                          <a:sym typeface="Arial"/>
                        </a:rPr>
                        <m:t>.</m:t>
                      </m:r>
                      <m:f>
                        <m:fPr>
                          <m:ctrlPr>
                            <a:rPr lang="en-US" sz="4000" b="1" i="1" noProof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4000" b="1" i="1" noProof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Arial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1" noProof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Arial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vi-VN" sz="4000" b="1" noProof="1">
                  <a:solidFill>
                    <a:schemeClr val="bg1"/>
                  </a:solidFill>
                  <a:latin typeface="Arial (Body)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5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26" y="7838023"/>
                <a:ext cx="2853676" cy="164887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42226" y="1955603"/>
                <a:ext cx="17381681" cy="28830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4200" b="1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Sử dụng dữ kiện sau để trả lời các câu từ 6.12 đến 6.14 (SGK-tr79):</a:t>
                </a:r>
              </a:p>
              <a:p>
                <a:pPr lvl="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Cho</m:t>
                      </m:r>
                      <m:r>
                        <a:rPr lang="en-US" sz="4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US" sz="4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4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sz="4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)=</m:t>
                      </m:r>
                      <m:f>
                        <m:fPr>
                          <m:ctrlPr>
                            <a:rPr lang="en-US" sz="4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4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 </m:t>
                      </m:r>
                      <m:r>
                        <a:rPr lang="en-US" sz="4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US" sz="4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4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en-US" sz="4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|</m:t>
                      </m:r>
                      <m:r>
                        <a:rPr lang="en-US" sz="4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sz="4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)=</m:t>
                      </m:r>
                      <m:f>
                        <m:f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|</m:t>
                      </m:r>
                      <m:acc>
                        <m:accPr>
                          <m:chr m:val="̅"/>
                          <m:ctrlPr>
                            <a:rPr lang="en-US" sz="4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</m:acc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)=</m:t>
                      </m:r>
                      <m:f>
                        <m:f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US" sz="42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26" y="1955603"/>
                <a:ext cx="17381681" cy="2883097"/>
              </a:xfrm>
              <a:prstGeom prst="rect">
                <a:avLst/>
              </a:prstGeom>
              <a:blipFill>
                <a:blip r:embed="rId8"/>
                <a:stretch>
                  <a:fillRect l="-947" r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046321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54326"/>
            <a:ext cx="1783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6.18 (SGK-tr79). </a:t>
            </a:r>
            <a:r>
              <a:rPr lang="vi-VN" sz="4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Để thử nghiệm tác dụng điều trị bệnh mất ngủ của hai loại thuốc X và Y, người ta </a:t>
            </a:r>
            <a:r>
              <a:rPr lang="vi-VN" sz="400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tiến</a:t>
            </a:r>
            <a:r>
              <a:rPr lang="en-US" sz="400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00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hành </a:t>
            </a:r>
            <a:r>
              <a:rPr lang="vi-VN" sz="4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thử nghiệm trên 4 000 người bệnh tình nguyện. Kết quả được cho trong </a:t>
            </a:r>
            <a:r>
              <a:rPr lang="vi-VN" sz="400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400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00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thống </a:t>
            </a:r>
            <a:r>
              <a:rPr lang="vi-VN" sz="4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kê 2 x 2 sau</a:t>
            </a:r>
            <a:r>
              <a:rPr lang="vi-VN" sz="400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smtClean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0" y="3543300"/>
            <a:ext cx="1600200" cy="20135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6257834"/>
            <a:ext cx="17830799" cy="368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Chọn ngẫu nhiên 1 người bệnh tham gia tình nguyện thử nghiệm thuốc</a:t>
            </a:r>
            <a:r>
              <a:rPr lang="vi-VN" sz="400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smtClean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vi-VN" sz="400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a) Tính </a:t>
            </a:r>
            <a:r>
              <a:rPr lang="vi-VN" sz="4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xác suất để người đó khỏi bệnh nếu biết người bệnh đó uống thuốc X</a:t>
            </a:r>
            <a:r>
              <a:rPr lang="vi-VN" sz="400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smtClean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vi-VN" sz="400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vi-VN" sz="4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 Tính xác suất để người bệnh đó uống thuốc Y, biết rằng người đó khỏi bệnh.</a:t>
            </a:r>
            <a:endParaRPr lang="en-US" sz="400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05940" y="3162300"/>
            <a:ext cx="9076117" cy="300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50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048500"/>
            <a:ext cx="2202621" cy="277163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52400" y="419100"/>
            <a:ext cx="3048000" cy="1449664"/>
            <a:chOff x="859666" y="676025"/>
            <a:chExt cx="3432866" cy="105111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3155" y="676025"/>
              <a:ext cx="2141506" cy="105111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59666" y="875400"/>
              <a:ext cx="3432866" cy="535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Giải</a:t>
              </a:r>
              <a:endParaRPr kumimoji="0" lang="en-US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657600" y="1055322"/>
                <a:ext cx="14240703" cy="8507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400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fr-FR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biến cố : ‘‘Người đó dùng thuốc X’’, </a:t>
                </a:r>
                <a:endParaRPr lang="fr-FR" sz="400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4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fr-FR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biến cố : ‘‘Người đó khỏi bệnh’’.</a:t>
                </a:r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 : </a:t>
                </a:r>
                <a:endParaRPr lang="fr-FR" sz="400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d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2400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400</m:t>
                          </m:r>
                        </m:den>
                      </m:f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;</m:t>
                      </m:r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d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2800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4000</m:t>
                          </m:r>
                        </m:den>
                      </m:f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;</m:t>
                      </m:r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d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1600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4000</m:t>
                          </m:r>
                        </m:den>
                      </m:f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;</m:t>
                      </m:r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d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1200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4000</m:t>
                          </m:r>
                        </m:den>
                      </m:f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fr-FR" sz="4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</m:t>
                      </m:r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d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𝐴𝐵</m:t>
                              </m:r>
                            </m:e>
                          </m:d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1600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2400</m:t>
                          </m:r>
                        </m:den>
                      </m:f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fr-FR" sz="4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</m:t>
                      </m:r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e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d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4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4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fr-FR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1200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2800</m:t>
                          </m:r>
                        </m:den>
                      </m:f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1055322"/>
                <a:ext cx="14240703" cy="8507778"/>
              </a:xfrm>
              <a:prstGeom prst="rect">
                <a:avLst/>
              </a:prstGeom>
              <a:blipFill>
                <a:blip r:embed="rId5"/>
                <a:stretch>
                  <a:fillRect l="-1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013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533400" y="58845"/>
            <a:ext cx="1700825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</a:t>
            </a:r>
            <a:r>
              <a:rPr lang="en-US" sz="4000" b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6.19 </a:t>
            </a:r>
            <a:r>
              <a:rPr lang="en-US" sz="40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4000" b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SGK-tr80). </a:t>
            </a:r>
            <a:r>
              <a:rPr lang="vi-VN" sz="4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Một nhóm có 25 học sinh, trong đó có 14 em học khá môn Toán, 16 em học khá </a:t>
            </a:r>
            <a:r>
              <a:rPr lang="vi-VN" sz="400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môn</a:t>
            </a:r>
            <a:r>
              <a:rPr lang="en-US" sz="400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00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Vật </a:t>
            </a:r>
            <a:r>
              <a:rPr lang="vi-VN" sz="4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lí, 1 em không học khá cả hai môn Toán và Vật lí. Chọn ngẫu nhiên một học </a:t>
            </a:r>
            <a:r>
              <a:rPr lang="vi-VN" sz="400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400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00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trong </a:t>
            </a:r>
            <a:r>
              <a:rPr lang="vi-VN" sz="4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 đó. Tính xác suất để học sinh đó</a:t>
            </a:r>
            <a:r>
              <a:rPr lang="vi-VN" sz="400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smtClean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a) Học </a:t>
            </a:r>
            <a:r>
              <a:rPr lang="vi-VN" sz="4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khá môn Toán, đồng thời học khá môn Vật lí</a:t>
            </a:r>
            <a:r>
              <a:rPr lang="vi-VN" sz="400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4000" smtClean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vi-VN" sz="4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 Học khá môn Toán, nhưng không học khá môn Vật lí</a:t>
            </a:r>
            <a:r>
              <a:rPr lang="vi-VN" sz="400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4000" smtClean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vi-VN" sz="4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 Học khá môn Toán, biết rằng học sinh đó học khá môn Vật lí.</a:t>
            </a:r>
            <a:endParaRPr kumimoji="0" lang="en-US" sz="4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937346" y="6693555"/>
                <a:ext cx="12360054" cy="3326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algn="just">
                  <a:lnSpc>
                    <a:spcPct val="150000"/>
                  </a:lnSpc>
                </a:pPr>
                <a:r>
                  <a:rPr lang="fr-FR" sz="400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 biến cố: ‘‘Học sinh đó học khá môn Toán’’; </a:t>
                </a:r>
                <a:endParaRPr lang="fr-FR" sz="400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algn="just">
                  <a:lnSpc>
                    <a:spcPct val="150000"/>
                  </a:lnSpc>
                </a:pPr>
                <a:r>
                  <a:rPr lang="fr-FR" sz="4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 biến cố: ‘‘Học sinh đó học khá môn Lí’’.</a:t>
                </a:r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algn="just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fr-FR" sz="4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ừ đề </m:t>
                      </m:r>
                      <m:r>
                        <m:rPr>
                          <m:nor/>
                        </m:rPr>
                        <a:rPr lang="fr-FR" sz="4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fr-FR" sz="4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fr-FR" sz="4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fr-FR" sz="4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fr-FR" sz="4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fr-FR" sz="4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ó :</m:t>
                      </m:r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d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25</m:t>
                          </m:r>
                        </m:den>
                      </m:f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d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25</m:t>
                          </m:r>
                        </m:den>
                      </m:f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acc>
                          <m:acc>
                            <m:accPr>
                              <m:chr m:val="̅"/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40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346" y="6693555"/>
                <a:ext cx="12360054" cy="3326745"/>
              </a:xfrm>
              <a:prstGeom prst="rect">
                <a:avLst/>
              </a:prstGeom>
              <a:blipFill>
                <a:blip r:embed="rId2"/>
                <a:stretch>
                  <a:fillRect l="-1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1066800" y="6591300"/>
            <a:ext cx="3048000" cy="1449664"/>
            <a:chOff x="859666" y="676025"/>
            <a:chExt cx="3432866" cy="105111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3155" y="676025"/>
              <a:ext cx="2141506" cy="105111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59666" y="875400"/>
              <a:ext cx="3432866" cy="535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Giải</a:t>
              </a:r>
              <a:endParaRPr kumimoji="0" lang="en-US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791" y="8335132"/>
            <a:ext cx="1336210" cy="1761368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76200" y="419100"/>
            <a:ext cx="3048000" cy="1449664"/>
            <a:chOff x="859666" y="676025"/>
            <a:chExt cx="3432866" cy="1051118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3155" y="676025"/>
              <a:ext cx="2141506" cy="1051118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859666" y="875400"/>
              <a:ext cx="3432866" cy="535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Giải</a:t>
              </a:r>
              <a:endParaRPr kumimoji="0" lang="en-US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7425382"/>
            <a:ext cx="1907627" cy="2514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581400" y="876300"/>
                <a:ext cx="13982575" cy="9065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algn="just">
                  <a:lnSpc>
                    <a:spcPct val="150000"/>
                  </a:lnSpc>
                </a:pPr>
                <a:r>
                  <a:rPr lang="fr-FR" sz="400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có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d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∪</m:t>
                    </m:r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 sz="4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fr-FR" sz="4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fr-FR" sz="4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ó</m:t>
                      </m:r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∪</m:t>
                          </m:r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d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=1−</m:t>
                      </m:r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acc>
                          <m:acc>
                            <m:accPr>
                              <m:chr m:val="̅"/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25</m:t>
                          </m:r>
                        </m:den>
                      </m:f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40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fr-FR" sz="4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fr-FR" sz="4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y</m:t>
                      </m:r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d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d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d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∪</m:t>
                          </m:r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d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25</m:t>
                          </m:r>
                        </m:den>
                      </m:f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25</m:t>
                          </m:r>
                        </m:den>
                      </m:f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25</m:t>
                          </m:r>
                        </m:den>
                      </m:f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40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algn="just">
                  <a:lnSpc>
                    <a:spcPct val="150000"/>
                  </a:lnSpc>
                </a:pPr>
                <a:r>
                  <a:rPr lang="fr-FR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có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∪</m:t>
                    </m:r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acc>
                      <m:accPr>
                        <m:chr m:val="̅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d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acc>
                      <m:accPr>
                        <m:chr m:val="̅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acc>
                            <m:accPr>
                              <m:chr m:val="̅"/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d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d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25</m:t>
                          </m:r>
                        </m:den>
                      </m:f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25</m:t>
                          </m:r>
                        </m:den>
                      </m:f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40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</m:t>
                      </m:r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d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𝐴𝐵</m:t>
                              </m:r>
                            </m:e>
                          </m:d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sz="40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876300"/>
                <a:ext cx="13982575" cy="9065687"/>
              </a:xfrm>
              <a:prstGeom prst="rect">
                <a:avLst/>
              </a:prstGeom>
              <a:blipFill>
                <a:blip r:embed="rId5"/>
                <a:stretch>
                  <a:fillRect l="-1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752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73181" y="1751353"/>
            <a:ext cx="11407288" cy="6402341"/>
          </a:xfrm>
          <a:custGeom>
            <a:avLst/>
            <a:gdLst/>
            <a:ahLst/>
            <a:cxnLst/>
            <a:rect l="l" t="t" r="r" b="b"/>
            <a:pathLst>
              <a:path w="11407288" h="6402341">
                <a:moveTo>
                  <a:pt x="0" y="0"/>
                </a:moveTo>
                <a:lnTo>
                  <a:pt x="11407288" y="0"/>
                </a:lnTo>
                <a:lnTo>
                  <a:pt x="11407288" y="6402341"/>
                </a:lnTo>
                <a:lnTo>
                  <a:pt x="0" y="64023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805519" y="3220188"/>
            <a:ext cx="6127803" cy="6527620"/>
            <a:chOff x="0" y="0"/>
            <a:chExt cx="8170404" cy="87034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70404" cy="8703493"/>
            </a:xfrm>
            <a:custGeom>
              <a:avLst/>
              <a:gdLst/>
              <a:ahLst/>
              <a:cxnLst/>
              <a:rect l="l" t="t" r="r" b="b"/>
              <a:pathLst>
                <a:path w="8170404" h="8703493">
                  <a:moveTo>
                    <a:pt x="0" y="0"/>
                  </a:moveTo>
                  <a:lnTo>
                    <a:pt x="8170404" y="0"/>
                  </a:lnTo>
                  <a:lnTo>
                    <a:pt x="8170404" y="8703493"/>
                  </a:lnTo>
                  <a:lnTo>
                    <a:pt x="0" y="87034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5" name="Group 5"/>
            <p:cNvGrpSpPr/>
            <p:nvPr/>
          </p:nvGrpSpPr>
          <p:grpSpPr>
            <a:xfrm>
              <a:off x="5184635" y="902815"/>
              <a:ext cx="609380" cy="747466"/>
              <a:chOff x="0" y="0"/>
              <a:chExt cx="515620" cy="63246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46990" y="44450"/>
                <a:ext cx="419100" cy="55118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551180">
                    <a:moveTo>
                      <a:pt x="288290" y="469900"/>
                    </a:moveTo>
                    <a:cubicBezTo>
                      <a:pt x="208280" y="464820"/>
                      <a:pt x="160020" y="450850"/>
                      <a:pt x="130810" y="427990"/>
                    </a:cubicBezTo>
                    <a:cubicBezTo>
                      <a:pt x="101600" y="405130"/>
                      <a:pt x="77470" y="363220"/>
                      <a:pt x="64770" y="331470"/>
                    </a:cubicBezTo>
                    <a:cubicBezTo>
                      <a:pt x="54610" y="304800"/>
                      <a:pt x="49530" y="279400"/>
                      <a:pt x="54610" y="251460"/>
                    </a:cubicBezTo>
                    <a:cubicBezTo>
                      <a:pt x="59690" y="218440"/>
                      <a:pt x="80010" y="166370"/>
                      <a:pt x="105410" y="146050"/>
                    </a:cubicBezTo>
                    <a:cubicBezTo>
                      <a:pt x="128270" y="128270"/>
                      <a:pt x="162560" y="121920"/>
                      <a:pt x="191770" y="127000"/>
                    </a:cubicBezTo>
                    <a:cubicBezTo>
                      <a:pt x="227330" y="133350"/>
                      <a:pt x="275590" y="167640"/>
                      <a:pt x="298450" y="199390"/>
                    </a:cubicBezTo>
                    <a:cubicBezTo>
                      <a:pt x="320040" y="229870"/>
                      <a:pt x="323850" y="275590"/>
                      <a:pt x="328930" y="309880"/>
                    </a:cubicBezTo>
                    <a:cubicBezTo>
                      <a:pt x="332740" y="339090"/>
                      <a:pt x="336550" y="363220"/>
                      <a:pt x="331470" y="391160"/>
                    </a:cubicBezTo>
                    <a:cubicBezTo>
                      <a:pt x="326390" y="421640"/>
                      <a:pt x="312420" y="463550"/>
                      <a:pt x="292100" y="486410"/>
                    </a:cubicBezTo>
                    <a:cubicBezTo>
                      <a:pt x="273050" y="506730"/>
                      <a:pt x="245110" y="521970"/>
                      <a:pt x="218440" y="524510"/>
                    </a:cubicBezTo>
                    <a:cubicBezTo>
                      <a:pt x="187960" y="527050"/>
                      <a:pt x="146050" y="511810"/>
                      <a:pt x="118110" y="491490"/>
                    </a:cubicBezTo>
                    <a:cubicBezTo>
                      <a:pt x="87630" y="469900"/>
                      <a:pt x="63500" y="426720"/>
                      <a:pt x="45720" y="392430"/>
                    </a:cubicBezTo>
                    <a:cubicBezTo>
                      <a:pt x="29210" y="360680"/>
                      <a:pt x="16510" y="323850"/>
                      <a:pt x="10160" y="292100"/>
                    </a:cubicBezTo>
                    <a:cubicBezTo>
                      <a:pt x="3810" y="264160"/>
                      <a:pt x="0" y="238760"/>
                      <a:pt x="3810" y="209550"/>
                    </a:cubicBezTo>
                    <a:cubicBezTo>
                      <a:pt x="7620" y="175260"/>
                      <a:pt x="21590" y="134620"/>
                      <a:pt x="39370" y="102870"/>
                    </a:cubicBezTo>
                    <a:cubicBezTo>
                      <a:pt x="57150" y="71120"/>
                      <a:pt x="85090" y="34290"/>
                      <a:pt x="113030" y="19050"/>
                    </a:cubicBezTo>
                    <a:cubicBezTo>
                      <a:pt x="135890" y="6350"/>
                      <a:pt x="163830" y="0"/>
                      <a:pt x="190500" y="6350"/>
                    </a:cubicBezTo>
                    <a:cubicBezTo>
                      <a:pt x="226060" y="13970"/>
                      <a:pt x="273050" y="39370"/>
                      <a:pt x="302260" y="80010"/>
                    </a:cubicBezTo>
                    <a:cubicBezTo>
                      <a:pt x="345440" y="139700"/>
                      <a:pt x="377190" y="292100"/>
                      <a:pt x="381000" y="365760"/>
                    </a:cubicBezTo>
                    <a:cubicBezTo>
                      <a:pt x="383540" y="411480"/>
                      <a:pt x="374650" y="448310"/>
                      <a:pt x="360680" y="478790"/>
                    </a:cubicBezTo>
                    <a:cubicBezTo>
                      <a:pt x="349250" y="502920"/>
                      <a:pt x="332740" y="527050"/>
                      <a:pt x="309880" y="537210"/>
                    </a:cubicBezTo>
                    <a:cubicBezTo>
                      <a:pt x="281940" y="549910"/>
                      <a:pt x="228600" y="551180"/>
                      <a:pt x="198120" y="537210"/>
                    </a:cubicBezTo>
                    <a:cubicBezTo>
                      <a:pt x="168910" y="523240"/>
                      <a:pt x="142240" y="488950"/>
                      <a:pt x="129540" y="458470"/>
                    </a:cubicBezTo>
                    <a:cubicBezTo>
                      <a:pt x="116840" y="426720"/>
                      <a:pt x="119380" y="384810"/>
                      <a:pt x="121920" y="350520"/>
                    </a:cubicBezTo>
                    <a:cubicBezTo>
                      <a:pt x="123190" y="320040"/>
                      <a:pt x="128270" y="290830"/>
                      <a:pt x="138430" y="264160"/>
                    </a:cubicBezTo>
                    <a:cubicBezTo>
                      <a:pt x="148590" y="238760"/>
                      <a:pt x="163830" y="213360"/>
                      <a:pt x="184150" y="193040"/>
                    </a:cubicBezTo>
                    <a:cubicBezTo>
                      <a:pt x="205740" y="171450"/>
                      <a:pt x="237490" y="144780"/>
                      <a:pt x="265430" y="140970"/>
                    </a:cubicBezTo>
                    <a:cubicBezTo>
                      <a:pt x="293370" y="137160"/>
                      <a:pt x="328930" y="148590"/>
                      <a:pt x="351790" y="166370"/>
                    </a:cubicBezTo>
                    <a:cubicBezTo>
                      <a:pt x="374650" y="184150"/>
                      <a:pt x="389890" y="214630"/>
                      <a:pt x="401320" y="246380"/>
                    </a:cubicBezTo>
                    <a:cubicBezTo>
                      <a:pt x="415290" y="285750"/>
                      <a:pt x="419100" y="355600"/>
                      <a:pt x="417830" y="389890"/>
                    </a:cubicBezTo>
                    <a:cubicBezTo>
                      <a:pt x="416560" y="408940"/>
                      <a:pt x="415290" y="420370"/>
                      <a:pt x="407670" y="434340"/>
                    </a:cubicBezTo>
                    <a:cubicBezTo>
                      <a:pt x="398780" y="450850"/>
                      <a:pt x="378460" y="473710"/>
                      <a:pt x="359410" y="481330"/>
                    </a:cubicBezTo>
                    <a:cubicBezTo>
                      <a:pt x="340360" y="490220"/>
                      <a:pt x="312420" y="490220"/>
                      <a:pt x="292100" y="483870"/>
                    </a:cubicBezTo>
                    <a:cubicBezTo>
                      <a:pt x="271780" y="477520"/>
                      <a:pt x="250190" y="458470"/>
                      <a:pt x="240030" y="441960"/>
                    </a:cubicBezTo>
                    <a:cubicBezTo>
                      <a:pt x="231140" y="427990"/>
                      <a:pt x="226060" y="415290"/>
                      <a:pt x="227330" y="397510"/>
                    </a:cubicBezTo>
                    <a:cubicBezTo>
                      <a:pt x="228600" y="369570"/>
                      <a:pt x="251460" y="317500"/>
                      <a:pt x="267970" y="292100"/>
                    </a:cubicBezTo>
                    <a:cubicBezTo>
                      <a:pt x="279400" y="274320"/>
                      <a:pt x="292100" y="259080"/>
                      <a:pt x="307340" y="255270"/>
                    </a:cubicBezTo>
                    <a:cubicBezTo>
                      <a:pt x="322580" y="251460"/>
                      <a:pt x="347980" y="256540"/>
                      <a:pt x="359410" y="266700"/>
                    </a:cubicBezTo>
                    <a:cubicBezTo>
                      <a:pt x="372110" y="276860"/>
                      <a:pt x="379730" y="302260"/>
                      <a:pt x="379730" y="317500"/>
                    </a:cubicBezTo>
                    <a:cubicBezTo>
                      <a:pt x="379730" y="330200"/>
                      <a:pt x="372110" y="342900"/>
                      <a:pt x="364490" y="350520"/>
                    </a:cubicBezTo>
                    <a:cubicBezTo>
                      <a:pt x="356870" y="359410"/>
                      <a:pt x="344170" y="365760"/>
                      <a:pt x="331470" y="367030"/>
                    </a:cubicBezTo>
                    <a:cubicBezTo>
                      <a:pt x="316230" y="368300"/>
                      <a:pt x="292100" y="360680"/>
                      <a:pt x="280670" y="350520"/>
                    </a:cubicBezTo>
                    <a:cubicBezTo>
                      <a:pt x="271780" y="341630"/>
                      <a:pt x="266700" y="327660"/>
                      <a:pt x="265430" y="316230"/>
                    </a:cubicBezTo>
                    <a:cubicBezTo>
                      <a:pt x="264160" y="304800"/>
                      <a:pt x="266700" y="290830"/>
                      <a:pt x="273050" y="280670"/>
                    </a:cubicBezTo>
                    <a:cubicBezTo>
                      <a:pt x="279400" y="270510"/>
                      <a:pt x="290830" y="261620"/>
                      <a:pt x="300990" y="257810"/>
                    </a:cubicBezTo>
                    <a:cubicBezTo>
                      <a:pt x="312420" y="254000"/>
                      <a:pt x="326390" y="251460"/>
                      <a:pt x="337820" y="255270"/>
                    </a:cubicBezTo>
                    <a:cubicBezTo>
                      <a:pt x="351790" y="260350"/>
                      <a:pt x="365760" y="275590"/>
                      <a:pt x="377190" y="292100"/>
                    </a:cubicBezTo>
                    <a:cubicBezTo>
                      <a:pt x="393700" y="316230"/>
                      <a:pt x="416560" y="360680"/>
                      <a:pt x="417830" y="389890"/>
                    </a:cubicBezTo>
                    <a:cubicBezTo>
                      <a:pt x="419100" y="414020"/>
                      <a:pt x="410210" y="438150"/>
                      <a:pt x="396240" y="454660"/>
                    </a:cubicBezTo>
                    <a:cubicBezTo>
                      <a:pt x="383540" y="471170"/>
                      <a:pt x="358140" y="483870"/>
                      <a:pt x="337820" y="487680"/>
                    </a:cubicBezTo>
                    <a:cubicBezTo>
                      <a:pt x="317500" y="491490"/>
                      <a:pt x="289560" y="486410"/>
                      <a:pt x="271780" y="474980"/>
                    </a:cubicBezTo>
                    <a:cubicBezTo>
                      <a:pt x="254000" y="463550"/>
                      <a:pt x="238760" y="444500"/>
                      <a:pt x="231140" y="420370"/>
                    </a:cubicBezTo>
                    <a:cubicBezTo>
                      <a:pt x="220980" y="388620"/>
                      <a:pt x="217170" y="309880"/>
                      <a:pt x="236220" y="295910"/>
                    </a:cubicBezTo>
                    <a:cubicBezTo>
                      <a:pt x="252730" y="284480"/>
                      <a:pt x="313690" y="302260"/>
                      <a:pt x="323850" y="320040"/>
                    </a:cubicBezTo>
                    <a:cubicBezTo>
                      <a:pt x="334010" y="336550"/>
                      <a:pt x="320040" y="386080"/>
                      <a:pt x="302260" y="397510"/>
                    </a:cubicBezTo>
                    <a:cubicBezTo>
                      <a:pt x="280670" y="411480"/>
                      <a:pt x="214630" y="400050"/>
                      <a:pt x="187960" y="374650"/>
                    </a:cubicBezTo>
                    <a:cubicBezTo>
                      <a:pt x="153670" y="341630"/>
                      <a:pt x="127000" y="217170"/>
                      <a:pt x="144780" y="184150"/>
                    </a:cubicBezTo>
                    <a:cubicBezTo>
                      <a:pt x="156210" y="163830"/>
                      <a:pt x="208280" y="149860"/>
                      <a:pt x="218440" y="158750"/>
                    </a:cubicBezTo>
                    <a:cubicBezTo>
                      <a:pt x="229870" y="168910"/>
                      <a:pt x="191770" y="223520"/>
                      <a:pt x="194310" y="254000"/>
                    </a:cubicBezTo>
                    <a:cubicBezTo>
                      <a:pt x="196850" y="285750"/>
                      <a:pt x="246380" y="323850"/>
                      <a:pt x="238760" y="346710"/>
                    </a:cubicBezTo>
                    <a:cubicBezTo>
                      <a:pt x="229870" y="370840"/>
                      <a:pt x="153670" y="402590"/>
                      <a:pt x="140970" y="392430"/>
                    </a:cubicBezTo>
                    <a:cubicBezTo>
                      <a:pt x="129540" y="383540"/>
                      <a:pt x="137160" y="325120"/>
                      <a:pt x="153670" y="306070"/>
                    </a:cubicBezTo>
                    <a:cubicBezTo>
                      <a:pt x="170180" y="287020"/>
                      <a:pt x="210820" y="281940"/>
                      <a:pt x="240030" y="279400"/>
                    </a:cubicBezTo>
                    <a:cubicBezTo>
                      <a:pt x="270510" y="276860"/>
                      <a:pt x="308610" y="276860"/>
                      <a:pt x="332740" y="289560"/>
                    </a:cubicBezTo>
                    <a:cubicBezTo>
                      <a:pt x="353060" y="299720"/>
                      <a:pt x="369570" y="322580"/>
                      <a:pt x="377190" y="340360"/>
                    </a:cubicBezTo>
                    <a:cubicBezTo>
                      <a:pt x="383540" y="355600"/>
                      <a:pt x="384810" y="370840"/>
                      <a:pt x="382270" y="386080"/>
                    </a:cubicBezTo>
                    <a:cubicBezTo>
                      <a:pt x="379730" y="400050"/>
                      <a:pt x="374650" y="415290"/>
                      <a:pt x="365760" y="427990"/>
                    </a:cubicBezTo>
                    <a:cubicBezTo>
                      <a:pt x="358140" y="439420"/>
                      <a:pt x="345440" y="452120"/>
                      <a:pt x="332740" y="458470"/>
                    </a:cubicBezTo>
                    <a:cubicBezTo>
                      <a:pt x="320040" y="466090"/>
                      <a:pt x="288290" y="469900"/>
                      <a:pt x="288290" y="469900"/>
                    </a:cubicBezTo>
                  </a:path>
                </a:pathLst>
              </a:custGeom>
              <a:solidFill>
                <a:srgbClr val="FAEDCD"/>
              </a:solidFill>
              <a:ln cap="sq">
                <a:noFill/>
                <a:prstDash val="solid"/>
                <a:miter/>
              </a:ln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4802430" y="3995853"/>
            <a:ext cx="306705" cy="381953"/>
            <a:chOff x="0" y="0"/>
            <a:chExt cx="408940" cy="509270"/>
          </a:xfrm>
        </p:grpSpPr>
        <p:grpSp>
          <p:nvGrpSpPr>
            <p:cNvPr id="8" name="Group 8"/>
            <p:cNvGrpSpPr/>
            <p:nvPr/>
          </p:nvGrpSpPr>
          <p:grpSpPr>
            <a:xfrm>
              <a:off x="10795" y="52070"/>
              <a:ext cx="387350" cy="405130"/>
              <a:chOff x="0" y="0"/>
              <a:chExt cx="387350" cy="40513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48260" y="50800"/>
                <a:ext cx="289560" cy="309880"/>
              </a:xfrm>
              <a:custGeom>
                <a:avLst/>
                <a:gdLst/>
                <a:ahLst/>
                <a:cxnLst/>
                <a:rect l="l" t="t" r="r" b="b"/>
                <a:pathLst>
                  <a:path w="289560" h="309880">
                    <a:moveTo>
                      <a:pt x="86360" y="20320"/>
                    </a:moveTo>
                    <a:cubicBezTo>
                      <a:pt x="280670" y="251460"/>
                      <a:pt x="288290" y="260350"/>
                      <a:pt x="288290" y="271780"/>
                    </a:cubicBezTo>
                    <a:cubicBezTo>
                      <a:pt x="288290" y="281940"/>
                      <a:pt x="280670" y="295910"/>
                      <a:pt x="273050" y="299720"/>
                    </a:cubicBezTo>
                    <a:cubicBezTo>
                      <a:pt x="265430" y="303530"/>
                      <a:pt x="248920" y="300990"/>
                      <a:pt x="241300" y="295910"/>
                    </a:cubicBezTo>
                    <a:cubicBezTo>
                      <a:pt x="234950" y="290830"/>
                      <a:pt x="229870" y="278130"/>
                      <a:pt x="231140" y="270510"/>
                    </a:cubicBezTo>
                    <a:cubicBezTo>
                      <a:pt x="232410" y="261620"/>
                      <a:pt x="246380" y="247650"/>
                      <a:pt x="255270" y="245110"/>
                    </a:cubicBezTo>
                    <a:cubicBezTo>
                      <a:pt x="262890" y="243840"/>
                      <a:pt x="275590" y="247650"/>
                      <a:pt x="280670" y="254000"/>
                    </a:cubicBezTo>
                    <a:cubicBezTo>
                      <a:pt x="285750" y="260350"/>
                      <a:pt x="288290" y="273050"/>
                      <a:pt x="287020" y="280670"/>
                    </a:cubicBezTo>
                    <a:cubicBezTo>
                      <a:pt x="285750" y="288290"/>
                      <a:pt x="278130" y="298450"/>
                      <a:pt x="270510" y="300990"/>
                    </a:cubicBezTo>
                    <a:cubicBezTo>
                      <a:pt x="261620" y="303530"/>
                      <a:pt x="242570" y="298450"/>
                      <a:pt x="236220" y="290830"/>
                    </a:cubicBezTo>
                    <a:cubicBezTo>
                      <a:pt x="231140" y="284480"/>
                      <a:pt x="229870" y="271780"/>
                      <a:pt x="232410" y="264160"/>
                    </a:cubicBezTo>
                    <a:cubicBezTo>
                      <a:pt x="234950" y="256540"/>
                      <a:pt x="245110" y="248920"/>
                      <a:pt x="252730" y="246380"/>
                    </a:cubicBezTo>
                    <a:cubicBezTo>
                      <a:pt x="260350" y="243840"/>
                      <a:pt x="273050" y="247650"/>
                      <a:pt x="279400" y="252730"/>
                    </a:cubicBezTo>
                    <a:cubicBezTo>
                      <a:pt x="285750" y="257810"/>
                      <a:pt x="289560" y="270510"/>
                      <a:pt x="288290" y="278130"/>
                    </a:cubicBezTo>
                    <a:cubicBezTo>
                      <a:pt x="288290" y="284480"/>
                      <a:pt x="284480" y="292100"/>
                      <a:pt x="278130" y="295910"/>
                    </a:cubicBezTo>
                    <a:cubicBezTo>
                      <a:pt x="266700" y="303530"/>
                      <a:pt x="238760" y="309880"/>
                      <a:pt x="217170" y="303530"/>
                    </a:cubicBezTo>
                    <a:cubicBezTo>
                      <a:pt x="181610" y="292100"/>
                      <a:pt x="133350" y="234950"/>
                      <a:pt x="100330" y="199390"/>
                    </a:cubicBezTo>
                    <a:cubicBezTo>
                      <a:pt x="71120" y="167640"/>
                      <a:pt x="44450" y="128270"/>
                      <a:pt x="26670" y="102870"/>
                    </a:cubicBezTo>
                    <a:cubicBezTo>
                      <a:pt x="16510" y="87630"/>
                      <a:pt x="5080" y="77470"/>
                      <a:pt x="2540" y="63500"/>
                    </a:cubicBezTo>
                    <a:cubicBezTo>
                      <a:pt x="0" y="49530"/>
                      <a:pt x="0" y="29210"/>
                      <a:pt x="7620" y="19050"/>
                    </a:cubicBezTo>
                    <a:cubicBezTo>
                      <a:pt x="15240" y="8890"/>
                      <a:pt x="35560" y="0"/>
                      <a:pt x="48260" y="0"/>
                    </a:cubicBezTo>
                    <a:cubicBezTo>
                      <a:pt x="60960" y="0"/>
                      <a:pt x="86360" y="20320"/>
                      <a:pt x="86360" y="20320"/>
                    </a:cubicBezTo>
                  </a:path>
                </a:pathLst>
              </a:custGeom>
              <a:solidFill>
                <a:srgbClr val="F03E32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408940" cy="509270"/>
              <a:chOff x="0" y="0"/>
              <a:chExt cx="408940" cy="50927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48260" y="48260"/>
                <a:ext cx="313690" cy="411480"/>
              </a:xfrm>
              <a:custGeom>
                <a:avLst/>
                <a:gdLst/>
                <a:ahLst/>
                <a:cxnLst/>
                <a:rect l="l" t="t" r="r" b="b"/>
                <a:pathLst>
                  <a:path w="313690" h="411480">
                    <a:moveTo>
                      <a:pt x="5080" y="341630"/>
                    </a:moveTo>
                    <a:cubicBezTo>
                      <a:pt x="172720" y="76200"/>
                      <a:pt x="193040" y="40640"/>
                      <a:pt x="220980" y="22860"/>
                    </a:cubicBezTo>
                    <a:cubicBezTo>
                      <a:pt x="243840" y="8890"/>
                      <a:pt x="279400" y="0"/>
                      <a:pt x="293370" y="6350"/>
                    </a:cubicBezTo>
                    <a:cubicBezTo>
                      <a:pt x="302260" y="10160"/>
                      <a:pt x="308610" y="26670"/>
                      <a:pt x="307340" y="35560"/>
                    </a:cubicBezTo>
                    <a:cubicBezTo>
                      <a:pt x="306070" y="44450"/>
                      <a:pt x="292100" y="57150"/>
                      <a:pt x="283210" y="59690"/>
                    </a:cubicBezTo>
                    <a:cubicBezTo>
                      <a:pt x="275590" y="60960"/>
                      <a:pt x="262890" y="57150"/>
                      <a:pt x="257810" y="50800"/>
                    </a:cubicBezTo>
                    <a:cubicBezTo>
                      <a:pt x="252730" y="45720"/>
                      <a:pt x="250190" y="33020"/>
                      <a:pt x="251460" y="25400"/>
                    </a:cubicBezTo>
                    <a:cubicBezTo>
                      <a:pt x="252730" y="17780"/>
                      <a:pt x="261620" y="7620"/>
                      <a:pt x="269240" y="5080"/>
                    </a:cubicBezTo>
                    <a:cubicBezTo>
                      <a:pt x="276860" y="2540"/>
                      <a:pt x="290830" y="2540"/>
                      <a:pt x="295910" y="7620"/>
                    </a:cubicBezTo>
                    <a:cubicBezTo>
                      <a:pt x="303530" y="13970"/>
                      <a:pt x="307340" y="40640"/>
                      <a:pt x="302260" y="49530"/>
                    </a:cubicBezTo>
                    <a:cubicBezTo>
                      <a:pt x="298450" y="55880"/>
                      <a:pt x="284480" y="60960"/>
                      <a:pt x="276860" y="59690"/>
                    </a:cubicBezTo>
                    <a:cubicBezTo>
                      <a:pt x="269240" y="58420"/>
                      <a:pt x="257810" y="53340"/>
                      <a:pt x="254000" y="45720"/>
                    </a:cubicBezTo>
                    <a:cubicBezTo>
                      <a:pt x="250190" y="38100"/>
                      <a:pt x="251460" y="21590"/>
                      <a:pt x="256540" y="13970"/>
                    </a:cubicBezTo>
                    <a:cubicBezTo>
                      <a:pt x="261620" y="7620"/>
                      <a:pt x="273050" y="2540"/>
                      <a:pt x="280670" y="2540"/>
                    </a:cubicBezTo>
                    <a:cubicBezTo>
                      <a:pt x="288290" y="2540"/>
                      <a:pt x="298450" y="8890"/>
                      <a:pt x="303530" y="16510"/>
                    </a:cubicBezTo>
                    <a:cubicBezTo>
                      <a:pt x="308610" y="24130"/>
                      <a:pt x="313690" y="34290"/>
                      <a:pt x="309880" y="50800"/>
                    </a:cubicBezTo>
                    <a:cubicBezTo>
                      <a:pt x="298450" y="106680"/>
                      <a:pt x="127000" y="353060"/>
                      <a:pt x="83820" y="393700"/>
                    </a:cubicBezTo>
                    <a:cubicBezTo>
                      <a:pt x="71120" y="405130"/>
                      <a:pt x="64770" y="408940"/>
                      <a:pt x="54610" y="410210"/>
                    </a:cubicBezTo>
                    <a:cubicBezTo>
                      <a:pt x="44450" y="411480"/>
                      <a:pt x="30480" y="408940"/>
                      <a:pt x="21590" y="402590"/>
                    </a:cubicBezTo>
                    <a:cubicBezTo>
                      <a:pt x="12700" y="396240"/>
                      <a:pt x="5080" y="386080"/>
                      <a:pt x="2540" y="375920"/>
                    </a:cubicBezTo>
                    <a:cubicBezTo>
                      <a:pt x="0" y="365760"/>
                      <a:pt x="5080" y="341630"/>
                      <a:pt x="5080" y="341630"/>
                    </a:cubicBezTo>
                  </a:path>
                </a:pathLst>
              </a:custGeom>
              <a:solidFill>
                <a:srgbClr val="F03E32"/>
              </a:solidFill>
              <a:ln cap="sq">
                <a:noFill/>
                <a:prstDash val="solid"/>
                <a:miter/>
              </a:ln>
            </p:spPr>
          </p:sp>
        </p:grpSp>
      </p:grpSp>
      <p:sp>
        <p:nvSpPr>
          <p:cNvPr id="13" name="Freeform 13"/>
          <p:cNvSpPr/>
          <p:nvPr/>
        </p:nvSpPr>
        <p:spPr>
          <a:xfrm rot="-1099232">
            <a:off x="-272470" y="8053091"/>
            <a:ext cx="2602340" cy="2410417"/>
          </a:xfrm>
          <a:custGeom>
            <a:avLst/>
            <a:gdLst/>
            <a:ahLst/>
            <a:cxnLst/>
            <a:rect l="l" t="t" r="r" b="b"/>
            <a:pathLst>
              <a:path w="2602340" h="2410417">
                <a:moveTo>
                  <a:pt x="0" y="0"/>
                </a:moveTo>
                <a:lnTo>
                  <a:pt x="2602340" y="0"/>
                </a:lnTo>
                <a:lnTo>
                  <a:pt x="2602340" y="2410418"/>
                </a:lnTo>
                <a:lnTo>
                  <a:pt x="0" y="24104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2871297">
            <a:off x="14116733" y="1418594"/>
            <a:ext cx="1678098" cy="1411700"/>
          </a:xfrm>
          <a:custGeom>
            <a:avLst/>
            <a:gdLst/>
            <a:ahLst/>
            <a:cxnLst/>
            <a:rect l="l" t="t" r="r" b="b"/>
            <a:pathLst>
              <a:path w="1678098" h="1411700">
                <a:moveTo>
                  <a:pt x="0" y="0"/>
                </a:moveTo>
                <a:lnTo>
                  <a:pt x="1678098" y="0"/>
                </a:lnTo>
                <a:lnTo>
                  <a:pt x="1678098" y="1411700"/>
                </a:lnTo>
                <a:lnTo>
                  <a:pt x="0" y="14117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28"/>
          <p:cNvSpPr txBox="1"/>
          <p:nvPr/>
        </p:nvSpPr>
        <p:spPr>
          <a:xfrm>
            <a:off x="3222618" y="2857500"/>
            <a:ext cx="6607182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00" b="1" i="0" u="none" strike="noStrike" kern="1200" cap="none" spc="0" normalizeH="0" baseline="0" noProof="0" smtClean="0">
                <a:ln>
                  <a:noFill/>
                </a:ln>
                <a:solidFill>
                  <a:srgbClr val="6AACAF"/>
                </a:solidFill>
                <a:effectLst/>
                <a:uLnTx/>
                <a:uFillTx/>
                <a:latin typeface="Arial" panose="020B0604020202020204" pitchFamily="34" charset="0"/>
                <a:ea typeface="Ahkio Bold"/>
                <a:cs typeface="Arial" panose="020B0604020202020204" pitchFamily="34" charset="0"/>
                <a:sym typeface="Ahkio Bold"/>
              </a:rPr>
              <a:t>HOẠT ĐỘNG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00" b="1" i="0" u="none" strike="noStrike" kern="1200" cap="none" spc="0" normalizeH="0" baseline="0" noProof="0" smtClean="0">
                <a:ln>
                  <a:noFill/>
                </a:ln>
                <a:solidFill>
                  <a:srgbClr val="6AACAF"/>
                </a:solidFill>
                <a:effectLst/>
                <a:uLnTx/>
                <a:uFillTx/>
                <a:latin typeface="Arial" panose="020B0604020202020204" pitchFamily="34" charset="0"/>
                <a:ea typeface="Ahkio Bold"/>
                <a:cs typeface="Arial" panose="020B0604020202020204" pitchFamily="34" charset="0"/>
                <a:sym typeface="Ahkio Bold"/>
              </a:rPr>
              <a:t>VẬN</a:t>
            </a:r>
            <a:r>
              <a:rPr kumimoji="0" lang="en-US" sz="8400" b="1" i="0" u="none" strike="noStrike" kern="1200" cap="none" spc="0" normalizeH="0" noProof="0" smtClean="0">
                <a:ln>
                  <a:noFill/>
                </a:ln>
                <a:solidFill>
                  <a:srgbClr val="6AACAF"/>
                </a:solidFill>
                <a:effectLst/>
                <a:uLnTx/>
                <a:uFillTx/>
                <a:latin typeface="Arial" panose="020B0604020202020204" pitchFamily="34" charset="0"/>
                <a:ea typeface="Ahkio Bold"/>
                <a:cs typeface="Arial" panose="020B0604020202020204" pitchFamily="34" charset="0"/>
                <a:sym typeface="Ahkio Bold"/>
              </a:rPr>
              <a:t> DỤNG</a:t>
            </a:r>
            <a:endParaRPr kumimoji="0" lang="en-US" sz="8400" b="1" i="0" u="none" strike="noStrike" kern="1200" cap="none" spc="0" normalizeH="0" baseline="0" noProof="0">
              <a:ln>
                <a:noFill/>
              </a:ln>
              <a:solidFill>
                <a:srgbClr val="6AACAF"/>
              </a:solidFill>
              <a:effectLst/>
              <a:uLnTx/>
              <a:uFillTx/>
              <a:latin typeface="Arial" panose="020B0604020202020204" pitchFamily="34" charset="0"/>
              <a:ea typeface="Ahkio Bold"/>
              <a:cs typeface="Arial" panose="020B0604020202020204" pitchFamily="34" charset="0"/>
              <a:sym typeface="Ahkio Bold"/>
            </a:endParaRPr>
          </a:p>
        </p:txBody>
      </p:sp>
      <p:pic>
        <p:nvPicPr>
          <p:cNvPr id="16" name="Google Shape;268;p5"/>
          <p:cNvPicPr preferRelativeResize="0"/>
          <p:nvPr/>
        </p:nvPicPr>
        <p:blipFill rotWithShape="1">
          <a:blip r:embed="rId10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272716" y="9410700"/>
            <a:ext cx="2318084" cy="543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0317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2716" y="218743"/>
            <a:ext cx="17754600" cy="7210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sz="42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</a:t>
            </a:r>
            <a:r>
              <a:rPr lang="en-US" sz="4200" b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6.20 </a:t>
            </a:r>
            <a:r>
              <a:rPr lang="en-US" sz="42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4200" b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SGK-tr80). </a:t>
            </a:r>
            <a:r>
              <a:rPr lang="vi-VN" sz="42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Chuồng I có 5 con gà mái, 2 con gà trống. Chuồng II có 3 con gà mái, 5 con gà trống</a:t>
            </a:r>
            <a:r>
              <a:rPr lang="vi-VN" sz="420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420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20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Trong </a:t>
            </a:r>
            <a:r>
              <a:rPr lang="vi-VN" sz="42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một trò chơi, người chơi bắt một con gà trong số đó theo cách sau: “Người </a:t>
            </a:r>
            <a:r>
              <a:rPr lang="vi-VN" sz="420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chơi</a:t>
            </a:r>
            <a:r>
              <a:rPr lang="en-US" sz="420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20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tung </a:t>
            </a:r>
            <a:r>
              <a:rPr lang="vi-VN" sz="42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một con xúc xắc cân đối, đồng chất. Nếu số chấm chia hết cho 3 thì người </a:t>
            </a:r>
            <a:r>
              <a:rPr lang="vi-VN" sz="420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chơi</a:t>
            </a:r>
            <a:r>
              <a:rPr lang="en-US" sz="420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20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chọn </a:t>
            </a:r>
            <a:r>
              <a:rPr lang="vi-VN" sz="42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chuồng I. Nếu số chấm không chia hết cho 3 thì người chơi chọn chuồng II. </a:t>
            </a:r>
            <a:r>
              <a:rPr lang="vi-VN" sz="420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20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20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vi-VN" sz="42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từ chuồng đã chọn người chơi bắt ngẫu nhiên một con gà”. Tính xác suất để </a:t>
            </a:r>
            <a:r>
              <a:rPr lang="vi-VN" sz="420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420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20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chơi </a:t>
            </a:r>
            <a:r>
              <a:rPr lang="vi-VN" sz="42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bắt được con gà mái.</a:t>
            </a:r>
            <a:endParaRPr kumimoji="0" lang="en-US" sz="4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7279" y="6667500"/>
            <a:ext cx="3988005" cy="341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7333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0" y="571500"/>
            <a:ext cx="3048000" cy="1449664"/>
            <a:chOff x="859666" y="676025"/>
            <a:chExt cx="3432866" cy="105111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3D7073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3155" y="676025"/>
              <a:ext cx="2141506" cy="105111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59666" y="875400"/>
              <a:ext cx="3432866" cy="464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Giải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71600" y="2476500"/>
                <a:ext cx="14935200" cy="6594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fr-FR" sz="40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là biến cố : ‘‘Chọn chuồng I’’, </a:t>
                </a:r>
                <a14:m>
                  <m:oMath xmlns:m="http://schemas.openxmlformats.org/officeDocument/2006/math"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fr-FR" sz="40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là biến cố : ‘‘Bắt gà mái’’</a:t>
                </a:r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fr-FR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ó :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4000" b="0" i="1" smtClean="0">
                  <a:latin typeface="Cambria Math" panose="02040503050406030204" pitchFamily="18" charset="0"/>
                  <a:ea typeface="Malgun Gothic" panose="020B0503020000020004" pitchFamily="34" charset="-127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d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=1−</m:t>
                      </m:r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d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fr-FR" sz="40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đó :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4000" b="0" i="1" smtClean="0">
                  <a:latin typeface="Cambria Math" panose="02040503050406030204" pitchFamily="18" charset="0"/>
                  <a:ea typeface="Malgun Gothic" panose="020B0503020000020004" pitchFamily="34" charset="-127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d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d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d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110</m:t>
                          </m:r>
                        </m:num>
                        <m:den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168</m:t>
                          </m:r>
                        </m:den>
                      </m:f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476500"/>
                <a:ext cx="14935200" cy="6594754"/>
              </a:xfrm>
              <a:prstGeom prst="rect">
                <a:avLst/>
              </a:prstGeom>
              <a:blipFill>
                <a:blip r:embed="rId4"/>
                <a:stretch>
                  <a:fillRect l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0" y="8255189"/>
            <a:ext cx="2209061" cy="189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1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80474" y="342900"/>
            <a:ext cx="17907000" cy="9220200"/>
            <a:chOff x="196516" y="190500"/>
            <a:chExt cx="17907000" cy="9220200"/>
          </a:xfrm>
        </p:grpSpPr>
        <p:sp>
          <p:nvSpPr>
            <p:cNvPr id="3" name="Freeform 3"/>
            <p:cNvSpPr/>
            <p:nvPr/>
          </p:nvSpPr>
          <p:spPr>
            <a:xfrm flipH="1">
              <a:off x="196516" y="190500"/>
              <a:ext cx="17907000" cy="9220200"/>
            </a:xfrm>
            <a:custGeom>
              <a:avLst/>
              <a:gdLst/>
              <a:ahLst/>
              <a:cxnLst/>
              <a:rect l="l" t="t" r="r" b="b"/>
              <a:pathLst>
                <a:path w="6901132" h="4114800">
                  <a:moveTo>
                    <a:pt x="6901132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6901132" y="4114800"/>
                  </a:lnTo>
                  <a:lnTo>
                    <a:pt x="6901132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Rectangle 5"/>
            <p:cNvSpPr/>
            <p:nvPr/>
          </p:nvSpPr>
          <p:spPr>
            <a:xfrm>
              <a:off x="1456824" y="876300"/>
              <a:ext cx="15767384" cy="58868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60000"/>
                </a:lnSpc>
              </a:pPr>
              <a:r>
                <a:rPr lang="en-US" sz="4000" b="1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</a:t>
              </a:r>
              <a:r>
                <a:rPr lang="en-US" sz="4000" b="1" smtClean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6.21 </a:t>
              </a:r>
              <a:r>
                <a:rPr lang="en-US" sz="4000" b="1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(SGK-tr80). </a:t>
              </a:r>
              <a:r>
                <a:rPr lang="vi-VN" sz="4000" smtClean="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Một </a:t>
              </a:r>
              <a:r>
                <a:rPr lang="vi-VN" sz="400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loại vaccine được tiêm ở địa phương X. Người có bệnh nền thì với xác suất </a:t>
              </a:r>
              <a:r>
                <a:rPr lang="vi-VN" sz="4000" smtClean="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0,35</a:t>
              </a:r>
              <a:r>
                <a:rPr lang="en-US" sz="4000" smtClean="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vi-VN" sz="4000" smtClean="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có </a:t>
              </a:r>
              <a:r>
                <a:rPr lang="vi-VN" sz="400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phản ứng phụ sau tiêm; người không có bệnh nền thì chỉ có phản ứng phụ sau </a:t>
              </a:r>
              <a:r>
                <a:rPr lang="vi-VN" sz="4000" smtClean="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tiêm</a:t>
              </a:r>
              <a:r>
                <a:rPr lang="en-US" sz="4000" smtClean="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vi-VN" sz="4000" smtClean="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với </a:t>
              </a:r>
              <a:r>
                <a:rPr lang="vi-VN" sz="400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xác suất 0,16. Chọn ngẫu nhiên một người được tiêm vaccine và người này </a:t>
              </a:r>
              <a:r>
                <a:rPr lang="vi-VN" sz="4000" smtClean="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en-US" sz="4000" smtClean="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vi-VN" sz="4000" smtClean="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phản </a:t>
              </a:r>
              <a:r>
                <a:rPr lang="vi-VN" sz="400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ứng phụ. Tính xác suất để người này có bệnh nền, biết rằng tỉ lệ người có </a:t>
              </a:r>
              <a:r>
                <a:rPr lang="vi-VN" sz="4000" smtClean="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bệnh</a:t>
              </a:r>
              <a:r>
                <a:rPr lang="en-US" sz="4000" smtClean="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vi-VN" sz="4000" smtClean="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nền </a:t>
              </a:r>
              <a:r>
                <a:rPr lang="vi-VN" sz="400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ở địa phương X là 18</a:t>
              </a:r>
              <a:r>
                <a:rPr lang="vi-VN" sz="4000" smtClean="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%.</a:t>
              </a:r>
              <a:r>
                <a:rPr lang="en-US" sz="4000" smtClean="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Freeform 2"/>
          <p:cNvSpPr/>
          <p:nvPr/>
        </p:nvSpPr>
        <p:spPr>
          <a:xfrm>
            <a:off x="13335000" y="6819900"/>
            <a:ext cx="4572000" cy="3409532"/>
          </a:xfrm>
          <a:custGeom>
            <a:avLst/>
            <a:gdLst/>
            <a:ahLst/>
            <a:cxnLst/>
            <a:rect l="l" t="t" r="r" b="b"/>
            <a:pathLst>
              <a:path w="11430000" h="8229600">
                <a:moveTo>
                  <a:pt x="0" y="0"/>
                </a:moveTo>
                <a:lnTo>
                  <a:pt x="11430000" y="0"/>
                </a:lnTo>
                <a:lnTo>
                  <a:pt x="114300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0764747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>
            <a:off x="180474" y="114300"/>
            <a:ext cx="17907000" cy="12268200"/>
          </a:xfrm>
          <a:custGeom>
            <a:avLst/>
            <a:gdLst/>
            <a:ahLst/>
            <a:cxnLst/>
            <a:rect l="l" t="t" r="r" b="b"/>
            <a:pathLst>
              <a:path w="6901132" h="4114800">
                <a:moveTo>
                  <a:pt x="6901132" y="0"/>
                </a:moveTo>
                <a:lnTo>
                  <a:pt x="0" y="0"/>
                </a:lnTo>
                <a:lnTo>
                  <a:pt x="0" y="4114800"/>
                </a:lnTo>
                <a:lnTo>
                  <a:pt x="6901132" y="4114800"/>
                </a:lnTo>
                <a:lnTo>
                  <a:pt x="690113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6"/>
          <p:cNvGrpSpPr/>
          <p:nvPr/>
        </p:nvGrpSpPr>
        <p:grpSpPr>
          <a:xfrm>
            <a:off x="304800" y="341036"/>
            <a:ext cx="3048000" cy="1449664"/>
            <a:chOff x="859666" y="676025"/>
            <a:chExt cx="3432866" cy="105111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3D7073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3155" y="676025"/>
              <a:ext cx="2141506" cy="105111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59666" y="875400"/>
              <a:ext cx="3432866" cy="464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Giải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38726" y="2095500"/>
                <a:ext cx="16306800" cy="6696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fr-FR" sz="40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là biến cố : ‘‘Người đó có bệnh nền’’, </a:t>
                </a:r>
                <a:endParaRPr lang="fr-FR" sz="4000" smtClean="0">
                  <a:effectLst/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400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fr-FR" sz="4000" smtClean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fr-FR" sz="40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là biến cố : ‘‘Người đó có phản ứng phụ sau tiêm’’.</a:t>
                </a:r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40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Ta có </a:t>
                </a:r>
                <a:endParaRPr lang="fr-FR" sz="4000" smtClean="0">
                  <a:effectLst/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=0,18;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=0,82;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=0,35;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e>
                        <m:acc>
                          <m:accPr>
                            <m:chr m:val="̅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=0,16</m:t>
                    </m:r>
                  </m:oMath>
                </a14:m>
                <a:r>
                  <a:rPr lang="fr-FR" sz="40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.</a:t>
                </a:r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40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Theo công thức Bayes ta có :</a:t>
                </a:r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d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𝑃</m:t>
                          </m:r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|</m:t>
                          </m:r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40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</m:d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𝑃</m:t>
                          </m:r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|</m:t>
                          </m:r>
                          <m:acc>
                            <m:accPr>
                              <m:chr m:val="̅"/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0,063</m:t>
                          </m:r>
                        </m:num>
                        <m:den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0,18.0,35+0,82.0,16</m:t>
                          </m:r>
                        </m:den>
                      </m:f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≈0,3244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726" y="2095500"/>
                <a:ext cx="16306800" cy="6696705"/>
              </a:xfrm>
              <a:prstGeom prst="rect">
                <a:avLst/>
              </a:prstGeom>
              <a:blipFill>
                <a:blip r:embed="rId8"/>
                <a:stretch>
                  <a:fillRect l="-1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 2"/>
          <p:cNvSpPr/>
          <p:nvPr/>
        </p:nvSpPr>
        <p:spPr>
          <a:xfrm>
            <a:off x="15011400" y="342900"/>
            <a:ext cx="2705100" cy="1906864"/>
          </a:xfrm>
          <a:custGeom>
            <a:avLst/>
            <a:gdLst/>
            <a:ahLst/>
            <a:cxnLst/>
            <a:rect l="l" t="t" r="r" b="b"/>
            <a:pathLst>
              <a:path w="11430000" h="8229600">
                <a:moveTo>
                  <a:pt x="0" y="0"/>
                </a:moveTo>
                <a:lnTo>
                  <a:pt x="11430000" y="0"/>
                </a:lnTo>
                <a:lnTo>
                  <a:pt x="114300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49082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C6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611219" y="723900"/>
            <a:ext cx="17065562" cy="8827623"/>
          </a:xfrm>
          <a:custGeom>
            <a:avLst/>
            <a:gdLst/>
            <a:ahLst/>
            <a:cxnLst/>
            <a:rect l="l" t="t" r="r" b="b"/>
            <a:pathLst>
              <a:path w="17065562" h="9578046">
                <a:moveTo>
                  <a:pt x="0" y="9578046"/>
                </a:moveTo>
                <a:lnTo>
                  <a:pt x="17065562" y="9578046"/>
                </a:lnTo>
                <a:lnTo>
                  <a:pt x="17065562" y="0"/>
                </a:lnTo>
                <a:lnTo>
                  <a:pt x="0" y="0"/>
                </a:lnTo>
                <a:lnTo>
                  <a:pt x="0" y="957804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Rectangle 13"/>
          <p:cNvSpPr/>
          <p:nvPr/>
        </p:nvSpPr>
        <p:spPr>
          <a:xfrm>
            <a:off x="0" y="1779123"/>
            <a:ext cx="18288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828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E63"/>
              </a:buClr>
              <a:buSzPts val="3000"/>
              <a:buFontTx/>
              <a:buNone/>
              <a:tabLst/>
              <a:defRPr/>
            </a:pPr>
            <a:r>
              <a:rPr kumimoji="0" lang="vi-VN" sz="7000" b="1" i="0" u="none" strike="noStrike" kern="0" cap="none" spc="0" normalizeH="0" baseline="0" noProof="0" smtClean="0">
                <a:ln>
                  <a:noFill/>
                </a:ln>
                <a:solidFill>
                  <a:srgbClr val="3D707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Merriweather Sans"/>
              </a:rPr>
              <a:t>HƯỚNG </a:t>
            </a:r>
            <a:r>
              <a:rPr kumimoji="0" lang="vi-VN" sz="7000" b="1" i="0" u="none" strike="noStrike" kern="0" cap="none" spc="0" normalizeH="0" baseline="0" noProof="0">
                <a:ln>
                  <a:noFill/>
                </a:ln>
                <a:solidFill>
                  <a:srgbClr val="3D707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Merriweather Sans"/>
              </a:rPr>
              <a:t>DẪN VỀ NHÀ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446EC7-344B-143A-0E23-6C3CA05C3889}"/>
              </a:ext>
            </a:extLst>
          </p:cNvPr>
          <p:cNvSpPr txBox="1"/>
          <p:nvPr/>
        </p:nvSpPr>
        <p:spPr>
          <a:xfrm>
            <a:off x="2590800" y="3760323"/>
            <a:ext cx="94488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vi-VN" sz="4300" smtClean="0">
                <a:solidFill>
                  <a:prstClr val="black"/>
                </a:solidFill>
                <a:cs typeface="Arial" panose="020B0604020202020204" pitchFamily="34" charset="0"/>
              </a:rPr>
              <a:t>Ghi </a:t>
            </a:r>
            <a:r>
              <a:rPr lang="vi-VN" sz="4300">
                <a:solidFill>
                  <a:prstClr val="black"/>
                </a:solidFill>
                <a:cs typeface="Arial" panose="020B0604020202020204" pitchFamily="34" charset="0"/>
              </a:rPr>
              <a:t>nhớ kiến thức trong bài. </a:t>
            </a:r>
          </a:p>
          <a:p>
            <a:pPr marL="571500" lvl="0" indent="-571500" algn="just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vi-VN" sz="4300" smtClean="0">
                <a:solidFill>
                  <a:prstClr val="black"/>
                </a:solidFill>
                <a:cs typeface="Arial" panose="020B0604020202020204" pitchFamily="34" charset="0"/>
              </a:rPr>
              <a:t>Hoàn </a:t>
            </a:r>
            <a:r>
              <a:rPr lang="vi-VN" sz="4300">
                <a:solidFill>
                  <a:prstClr val="black"/>
                </a:solidFill>
                <a:cs typeface="Arial" panose="020B0604020202020204" pitchFamily="34" charset="0"/>
              </a:rPr>
              <a:t>thành các bài tập trong </a:t>
            </a:r>
            <a:r>
              <a:rPr lang="vi-VN" sz="4300" smtClean="0">
                <a:solidFill>
                  <a:prstClr val="black"/>
                </a:solidFill>
                <a:cs typeface="Arial" panose="020B0604020202020204" pitchFamily="34" charset="0"/>
              </a:rPr>
              <a:t>SBT</a:t>
            </a:r>
            <a:r>
              <a:rPr lang="en-US" sz="4300" smtClean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  <a:endParaRPr lang="vi-VN" sz="430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571500" lvl="0" indent="-571500" algn="just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vi-VN" sz="4300" smtClean="0">
                <a:solidFill>
                  <a:prstClr val="black"/>
                </a:solidFill>
                <a:cs typeface="Arial" panose="020B0604020202020204" pitchFamily="34" charset="0"/>
              </a:rPr>
              <a:t>Ôn </a:t>
            </a:r>
            <a:r>
              <a:rPr lang="vi-VN" sz="4300">
                <a:solidFill>
                  <a:prstClr val="black"/>
                </a:solidFill>
                <a:cs typeface="Arial" panose="020B0604020202020204" pitchFamily="34" charset="0"/>
              </a:rPr>
              <a:t>tập cuối năm.</a:t>
            </a:r>
          </a:p>
        </p:txBody>
      </p:sp>
      <p:sp>
        <p:nvSpPr>
          <p:cNvPr id="17" name="Freeform 3"/>
          <p:cNvSpPr/>
          <p:nvPr/>
        </p:nvSpPr>
        <p:spPr>
          <a:xfrm>
            <a:off x="13411200" y="6099425"/>
            <a:ext cx="3900985" cy="3764450"/>
          </a:xfrm>
          <a:custGeom>
            <a:avLst/>
            <a:gdLst/>
            <a:ahLst/>
            <a:cxnLst/>
            <a:rect l="l" t="t" r="r" b="b"/>
            <a:pathLst>
              <a:path w="3900985" h="3764450">
                <a:moveTo>
                  <a:pt x="0" y="0"/>
                </a:moveTo>
                <a:lnTo>
                  <a:pt x="3900984" y="0"/>
                </a:lnTo>
                <a:lnTo>
                  <a:pt x="3900984" y="3764450"/>
                </a:lnTo>
                <a:lnTo>
                  <a:pt x="0" y="37644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/>
              <p:nvPr/>
            </p:nvSpPr>
            <p:spPr>
              <a:xfrm>
                <a:off x="505326" y="4022669"/>
                <a:ext cx="17255476" cy="1425631"/>
              </a:xfrm>
              <a:prstGeom prst="roundRect">
                <a:avLst/>
              </a:prstGeom>
              <a:solidFill>
                <a:srgbClr val="FFFCF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defRPr/>
                </a:pPr>
                <a:r>
                  <a:rPr lang="en-US" sz="4000" b="1" noProof="1" smtClean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  <a:sym typeface="Arial"/>
                  </a:rPr>
                  <a:t>Bài 6.13</a:t>
                </a:r>
                <a:r>
                  <a:rPr kumimoji="0" lang="vi-VN" sz="4000" b="1" i="0" u="none" strike="noStrike" kern="1200" cap="none" spc="0" normalizeH="0" baseline="0" noProof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(Body)"/>
                    <a:ea typeface="+mn-ea"/>
                    <a:cs typeface="Arial" panose="020B0604020202020204" pitchFamily="34" charset="0"/>
                    <a:sym typeface="Arial"/>
                  </a:rPr>
                  <a:t>:</a:t>
                </a:r>
                <a:r>
                  <a:rPr kumimoji="0" lang="en-US" sz="4000" b="1" i="0" u="none" strike="noStrike" kern="1200" cap="none" spc="0" normalizeH="0" baseline="0" noProof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(Body)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vi-VN" sz="4000" noProof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  <a:sym typeface="Arial"/>
                  </a:rPr>
                  <a:t>Giá trị của </a:t>
                </a:r>
                <a14:m>
                  <m:oMath xmlns:m="http://schemas.openxmlformats.org/officeDocument/2006/math">
                    <m:r>
                      <a:rPr lang="vi-VN" sz="4000" i="1" noProof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𝑃</m:t>
                    </m:r>
                    <m:r>
                      <a:rPr lang="vi-VN" sz="4000" i="1" noProof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(</m:t>
                    </m:r>
                    <m:r>
                      <a:rPr lang="vi-VN" sz="4000" i="1" noProof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𝐵</m:t>
                    </m:r>
                    <m:acc>
                      <m:accPr>
                        <m:chr m:val="̅"/>
                        <m:ctrlPr>
                          <a:rPr lang="vi-VN" sz="400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4000" b="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  <m:t>𝐴</m:t>
                        </m:r>
                      </m:e>
                    </m:acc>
                    <m:r>
                      <a:rPr lang="vi-VN" sz="4000" i="1" noProof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)</m:t>
                    </m:r>
                  </m:oMath>
                </a14:m>
                <a:r>
                  <a:rPr lang="vi-VN" sz="4000" noProof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  <a:sym typeface="Arial"/>
                  </a:rPr>
                  <a:t> là</a:t>
                </a:r>
                <a:endParaRPr kumimoji="0" lang="vi-VN" sz="4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(Body)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26" y="4022669"/>
                <a:ext cx="17255476" cy="142563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505326" y="6466423"/>
                <a:ext cx="2853676" cy="1648877"/>
              </a:xfrm>
              <a:prstGeom prst="roundRect">
                <a:avLst/>
              </a:prstGeom>
              <a:solidFill>
                <a:srgbClr val="FFFCF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noProof="1" smtClean="0">
                          <a:solidFill>
                            <a:prstClr val="black"/>
                          </a:solidFill>
                          <a:latin typeface="Arial (Body)"/>
                          <a:cs typeface="Arial" panose="020B0604020202020204" pitchFamily="34" charset="0"/>
                          <a:sym typeface="Arial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000" noProof="1" smtClean="0">
                          <a:solidFill>
                            <a:prstClr val="black"/>
                          </a:solidFill>
                          <a:latin typeface="Arial (Body)"/>
                          <a:cs typeface="Arial" panose="020B0604020202020204" pitchFamily="34" charset="0"/>
                          <a:sym typeface="Arial"/>
                        </a:rPr>
                        <m:t>.</m:t>
                      </m:r>
                      <m:f>
                        <m:fPr>
                          <m:ctrlPr>
                            <a:rPr kumimoji="0" lang="en-US" sz="4000" b="0" i="1" u="none" strike="noStrike" kern="1200" cap="none" spc="0" normalizeH="0" baseline="0" noProof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4000" b="0" i="1" u="none" strike="noStrike" kern="1200" cap="none" spc="0" normalizeH="0" baseline="0" noProof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a:rPr kumimoji="0" lang="en-US" sz="4000" b="0" i="1" u="none" strike="noStrike" kern="1200" cap="none" spc="0" normalizeH="0" baseline="0" noProof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kumimoji="0" lang="vi-VN" sz="4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(Body)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5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26" y="6466423"/>
                <a:ext cx="2853676" cy="164887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10106526" y="6466423"/>
                <a:ext cx="2853676" cy="1648877"/>
              </a:xfrm>
              <a:prstGeom prst="roundRect">
                <a:avLst/>
              </a:prstGeom>
              <a:solidFill>
                <a:srgbClr val="FFFCF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noProof="1" smtClean="0">
                          <a:solidFill>
                            <a:prstClr val="black"/>
                          </a:solidFill>
                          <a:latin typeface="Arial (Body)"/>
                          <a:cs typeface="Arial" panose="020B0604020202020204" pitchFamily="34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noProof="1" smtClean="0">
                          <a:solidFill>
                            <a:prstClr val="black"/>
                          </a:solidFill>
                          <a:latin typeface="Arial (Body)"/>
                          <a:cs typeface="Arial" panose="020B0604020202020204" pitchFamily="34" charset="0"/>
                          <a:sym typeface="Arial"/>
                        </a:rPr>
                        <m:t>.</m:t>
                      </m:r>
                      <m:r>
                        <a:rPr lang="en-US" sz="4000" b="0" i="1" noProof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Arial"/>
                        </a:rPr>
                        <m:t> </m:t>
                      </m:r>
                      <m:f>
                        <m:fPr>
                          <m:ctrlPr>
                            <a:rPr lang="en-US" sz="4000" i="1" noProof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4000" b="0" i="1" noProof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Arial"/>
                            </a:rPr>
                            <m:t>4</m:t>
                          </m:r>
                        </m:num>
                        <m:den>
                          <m:r>
                            <a:rPr lang="en-US" sz="4000" b="0" i="1" noProof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Arial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kumimoji="0" lang="vi-VN" sz="4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(Body)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6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6526" y="6466423"/>
                <a:ext cx="2853676" cy="164887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5305926" y="6453032"/>
                <a:ext cx="2853676" cy="1648877"/>
              </a:xfrm>
              <a:prstGeom prst="roundRect">
                <a:avLst/>
              </a:prstGeom>
              <a:solidFill>
                <a:srgbClr val="FFFCF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noProof="1" smtClean="0">
                          <a:solidFill>
                            <a:prstClr val="black"/>
                          </a:solidFill>
                          <a:latin typeface="Arial (Body)"/>
                          <a:cs typeface="Arial" panose="020B0604020202020204" pitchFamily="34" charset="0"/>
                          <a:sym typeface="Arial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000" noProof="1" smtClean="0">
                          <a:solidFill>
                            <a:prstClr val="black"/>
                          </a:solidFill>
                          <a:latin typeface="Arial (Body)"/>
                          <a:cs typeface="Arial" panose="020B0604020202020204" pitchFamily="34" charset="0"/>
                          <a:sym typeface="Arial"/>
                        </a:rPr>
                        <m:t>.</m:t>
                      </m:r>
                      <m:f>
                        <m:fPr>
                          <m:ctrlPr>
                            <a:rPr lang="en-US" sz="4000" i="1" noProof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4000" b="0" i="1" noProof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Arial"/>
                            </a:rPr>
                            <m:t>4</m:t>
                          </m:r>
                        </m:num>
                        <m:den>
                          <m:r>
                            <a:rPr lang="en-US" sz="4000" i="1" noProof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Arial"/>
                            </a:rPr>
                            <m:t>1</m:t>
                          </m:r>
                          <m:r>
                            <a:rPr lang="en-US" sz="4000" b="0" i="1" noProof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Arial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kumimoji="0" lang="vi-VN" sz="4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(Body)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7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926" y="6453032"/>
                <a:ext cx="2853676" cy="164887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14907126" y="6458388"/>
                <a:ext cx="2853676" cy="1648877"/>
              </a:xfrm>
              <a:prstGeom prst="roundRect">
                <a:avLst/>
              </a:prstGeom>
              <a:solidFill>
                <a:srgbClr val="FFFCF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000" b="0" i="0" u="none" strike="noStrike" kern="1200" cap="none" spc="0" normalizeH="0" baseline="0" noProof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(Body)"/>
                          <a:ea typeface="+mn-ea"/>
                          <a:cs typeface="Arial" panose="020B0604020202020204" pitchFamily="34" charset="0"/>
                          <a:sym typeface="Arial"/>
                        </a:rPr>
                        <m:t>D</m:t>
                      </m:r>
                      <m:r>
                        <m:rPr>
                          <m:nor/>
                        </m:rPr>
                        <a:rPr kumimoji="0" lang="en-US" sz="4000" b="0" i="0" u="none" strike="noStrike" kern="1200" cap="none" spc="0" normalizeH="0" baseline="0" noProof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(Body)"/>
                          <a:ea typeface="+mn-ea"/>
                          <a:cs typeface="Arial" panose="020B0604020202020204" pitchFamily="34" charset="0"/>
                          <a:sym typeface="Arial"/>
                        </a:rPr>
                        <m:t>.</m:t>
                      </m:r>
                      <m:f>
                        <m:fPr>
                          <m:ctrlPr>
                            <a:rPr lang="en-US" sz="4000" i="1" noProof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4000" b="0" i="1" noProof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a:rPr lang="en-US" sz="4000" b="0" i="1" noProof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Arial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kumimoji="0" lang="vi-VN" sz="4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(Body)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8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7126" y="6458388"/>
                <a:ext cx="2853676" cy="164887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14907126" y="6459048"/>
                <a:ext cx="2853676" cy="1648877"/>
              </a:xfrm>
              <a:prstGeom prst="roundRect">
                <a:avLst/>
              </a:prstGeom>
              <a:solidFill>
                <a:srgbClr val="EFA64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noProof="1" smtClean="0">
                          <a:solidFill>
                            <a:schemeClr val="bg1"/>
                          </a:solidFill>
                          <a:latin typeface="Arial (Body)"/>
                          <a:cs typeface="Arial" panose="020B0604020202020204" pitchFamily="34" charset="0"/>
                          <a:sym typeface="Arial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000" b="1" noProof="1" smtClean="0">
                          <a:solidFill>
                            <a:schemeClr val="bg1"/>
                          </a:solidFill>
                          <a:latin typeface="Arial (Body)"/>
                          <a:cs typeface="Arial" panose="020B0604020202020204" pitchFamily="34" charset="0"/>
                          <a:sym typeface="Arial"/>
                        </a:rPr>
                        <m:t>.</m:t>
                      </m:r>
                      <m:f>
                        <m:fPr>
                          <m:ctrlPr>
                            <a:rPr lang="en-US" sz="4000" b="1" i="1" noProof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4000" b="1" i="1" noProof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Arial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noProof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Arial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vi-VN" sz="4000" b="1" noProof="1">
                  <a:solidFill>
                    <a:schemeClr val="bg1"/>
                  </a:solidFill>
                  <a:latin typeface="Arial (Body)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7126" y="6459048"/>
                <a:ext cx="2853676" cy="164887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42226" y="342900"/>
                <a:ext cx="17381681" cy="28830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4200" b="1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Sử dụng dữ kiện sau để trả lời các câu từ 6.12 đến 6.14 (SGK-tr79):</a:t>
                </a:r>
              </a:p>
              <a:p>
                <a:pPr lvl="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Cho</m:t>
                      </m:r>
                      <m:r>
                        <a:rPr lang="en-US" sz="4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US" sz="4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4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sz="4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)=</m:t>
                      </m:r>
                      <m:f>
                        <m:fPr>
                          <m:ctrlPr>
                            <a:rPr lang="en-US" sz="4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4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 </m:t>
                      </m:r>
                      <m:r>
                        <a:rPr lang="en-US" sz="4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US" sz="4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4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en-US" sz="4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|</m:t>
                      </m:r>
                      <m:r>
                        <a:rPr lang="en-US" sz="4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sz="4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)=</m:t>
                      </m:r>
                      <m:f>
                        <m:f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|</m:t>
                      </m:r>
                      <m:acc>
                        <m:accPr>
                          <m:chr m:val="̅"/>
                          <m:ctrlPr>
                            <a:rPr lang="en-US" sz="4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</m:acc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)=</m:t>
                      </m:r>
                      <m:f>
                        <m:f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US" sz="42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26" y="342900"/>
                <a:ext cx="17381681" cy="2883097"/>
              </a:xfrm>
              <a:prstGeom prst="rect">
                <a:avLst/>
              </a:prstGeom>
              <a:blipFill>
                <a:blip r:embed="rId8"/>
                <a:stretch>
                  <a:fillRect l="-947" r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Google Shape;268;p5"/>
          <p:cNvPicPr preferRelativeResize="0"/>
          <p:nvPr/>
        </p:nvPicPr>
        <p:blipFill rotWithShape="1">
          <a:blip r:embed="rId9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7972926" y="9476487"/>
            <a:ext cx="2320276" cy="467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505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C6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90273" y="1028700"/>
            <a:ext cx="14707455" cy="8254559"/>
          </a:xfrm>
          <a:custGeom>
            <a:avLst/>
            <a:gdLst/>
            <a:ahLst/>
            <a:cxnLst/>
            <a:rect l="l" t="t" r="r" b="b"/>
            <a:pathLst>
              <a:path w="14707455" h="8254559">
                <a:moveTo>
                  <a:pt x="0" y="0"/>
                </a:moveTo>
                <a:lnTo>
                  <a:pt x="14707454" y="0"/>
                </a:lnTo>
                <a:lnTo>
                  <a:pt x="14707454" y="8254559"/>
                </a:lnTo>
                <a:lnTo>
                  <a:pt x="0" y="82545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582400" y="3848099"/>
            <a:ext cx="6705600" cy="6049851"/>
          </a:xfrm>
          <a:custGeom>
            <a:avLst/>
            <a:gdLst/>
            <a:ahLst/>
            <a:cxnLst/>
            <a:rect l="l" t="t" r="r" b="b"/>
            <a:pathLst>
              <a:path w="7012287" h="6425008">
                <a:moveTo>
                  <a:pt x="0" y="0"/>
                </a:moveTo>
                <a:lnTo>
                  <a:pt x="7012287" y="0"/>
                </a:lnTo>
                <a:lnTo>
                  <a:pt x="7012287" y="6425008"/>
                </a:lnTo>
                <a:lnTo>
                  <a:pt x="0" y="64250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99232">
            <a:off x="-272470" y="8053091"/>
            <a:ext cx="2602340" cy="2410417"/>
          </a:xfrm>
          <a:custGeom>
            <a:avLst/>
            <a:gdLst/>
            <a:ahLst/>
            <a:cxnLst/>
            <a:rect l="l" t="t" r="r" b="b"/>
            <a:pathLst>
              <a:path w="2602340" h="2410417">
                <a:moveTo>
                  <a:pt x="0" y="0"/>
                </a:moveTo>
                <a:lnTo>
                  <a:pt x="2602340" y="0"/>
                </a:lnTo>
                <a:lnTo>
                  <a:pt x="2602340" y="2410418"/>
                </a:lnTo>
                <a:lnTo>
                  <a:pt x="0" y="24104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99232">
            <a:off x="15958130" y="-176509"/>
            <a:ext cx="2602340" cy="2410417"/>
          </a:xfrm>
          <a:custGeom>
            <a:avLst/>
            <a:gdLst/>
            <a:ahLst/>
            <a:cxnLst/>
            <a:rect l="l" t="t" r="r" b="b"/>
            <a:pathLst>
              <a:path w="2602340" h="2410417">
                <a:moveTo>
                  <a:pt x="0" y="0"/>
                </a:moveTo>
                <a:lnTo>
                  <a:pt x="2602340" y="0"/>
                </a:lnTo>
                <a:lnTo>
                  <a:pt x="2602340" y="2410418"/>
                </a:lnTo>
                <a:lnTo>
                  <a:pt x="0" y="24104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4"/>
          <p:cNvSpPr txBox="1"/>
          <p:nvPr/>
        </p:nvSpPr>
        <p:spPr>
          <a:xfrm>
            <a:off x="2642754" y="1714500"/>
            <a:ext cx="9753600" cy="63288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165000"/>
              </a:lnSpc>
            </a:pPr>
            <a:r>
              <a:rPr lang="vi-VN" sz="8700" b="1">
                <a:solidFill>
                  <a:srgbClr val="CC6E53"/>
                </a:solidFill>
                <a:ea typeface="Solway Bold"/>
                <a:cs typeface="Arial" panose="020B0604020202020204" pitchFamily="34" charset="0"/>
                <a:sym typeface="Solway Bold"/>
              </a:rPr>
              <a:t>CẢM ƠN CÁC EM</a:t>
            </a:r>
            <a:br>
              <a:rPr lang="vi-VN" sz="8700" b="1">
                <a:solidFill>
                  <a:srgbClr val="CC6E53"/>
                </a:solidFill>
                <a:ea typeface="Solway Bold"/>
                <a:cs typeface="Arial" panose="020B0604020202020204" pitchFamily="34" charset="0"/>
                <a:sym typeface="Solway Bold"/>
              </a:rPr>
            </a:br>
            <a:r>
              <a:rPr lang="vi-VN" sz="8700" b="1">
                <a:solidFill>
                  <a:srgbClr val="CC6E53"/>
                </a:solidFill>
                <a:ea typeface="Solway Bold"/>
                <a:cs typeface="Arial" panose="020B0604020202020204" pitchFamily="34" charset="0"/>
                <a:sym typeface="Solway Bold"/>
              </a:rPr>
              <a:t>ĐÃ THAM GIA BUỔI HỌC!</a:t>
            </a:r>
            <a:endParaRPr kumimoji="0" lang="en-US" sz="8700" b="1" i="0" u="none" strike="noStrike" kern="1200" cap="none" spc="0" normalizeH="0" baseline="0" noProof="0">
              <a:ln>
                <a:noFill/>
              </a:ln>
              <a:solidFill>
                <a:srgbClr val="CC6E53"/>
              </a:solidFill>
              <a:effectLst/>
              <a:uLnTx/>
              <a:uFillTx/>
              <a:latin typeface="Arial" panose="020B0604020202020204" pitchFamily="34" charset="0"/>
              <a:ea typeface="Solway Bold"/>
              <a:cs typeface="Arial" panose="020B0604020202020204" pitchFamily="34" charset="0"/>
              <a:sym typeface="Solway Bold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/>
              <p:nvPr/>
            </p:nvSpPr>
            <p:spPr>
              <a:xfrm>
                <a:off x="505326" y="4152900"/>
                <a:ext cx="17255476" cy="1425631"/>
              </a:xfrm>
              <a:prstGeom prst="roundRect">
                <a:avLst/>
              </a:prstGeom>
              <a:solidFill>
                <a:srgbClr val="FFFCF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(Body)"/>
                    <a:ea typeface="+mn-ea"/>
                    <a:cs typeface="Arial" panose="020B0604020202020204" pitchFamily="34" charset="0"/>
                    <a:sym typeface="Arial"/>
                  </a:rPr>
                  <a:t>Bài 6.14</a:t>
                </a:r>
                <a:r>
                  <a:rPr kumimoji="0" lang="vi-VN" sz="4000" b="1" i="0" u="none" strike="noStrike" kern="1200" cap="none" spc="0" normalizeH="0" baseline="0" noProof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(Body)"/>
                    <a:ea typeface="+mn-ea"/>
                    <a:cs typeface="Arial" panose="020B0604020202020204" pitchFamily="34" charset="0"/>
                    <a:sym typeface="Arial"/>
                  </a:rPr>
                  <a:t>:</a:t>
                </a:r>
                <a:r>
                  <a:rPr kumimoji="0" lang="en-US" sz="4000" b="1" i="0" u="none" strike="noStrike" kern="1200" cap="none" spc="0" normalizeH="0" baseline="0" noProof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(Body)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vi-VN" sz="4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(Body)"/>
                    <a:ea typeface="+mn-ea"/>
                    <a:cs typeface="Arial" panose="020B0604020202020204" pitchFamily="34" charset="0"/>
                    <a:sym typeface="Arial"/>
                  </a:rPr>
                  <a:t>Giá trị của </a:t>
                </a:r>
                <a14:m>
                  <m:oMath xmlns:m="http://schemas.openxmlformats.org/officeDocument/2006/math">
                    <m:r>
                      <a:rPr kumimoji="0" lang="vi-VN" sz="4000" b="0" i="1" u="none" strike="noStrike" kern="1200" cap="none" spc="0" normalizeH="0" baseline="0" noProof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𝑃</m:t>
                    </m:r>
                    <m:r>
                      <a:rPr kumimoji="0" lang="vi-VN" sz="4000" b="0" i="1" u="none" strike="noStrike" kern="1200" cap="none" spc="0" normalizeH="0" baseline="0" noProof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(</m:t>
                    </m:r>
                    <m:r>
                      <a:rPr kumimoji="0" lang="vi-VN" sz="4000" b="0" i="1" u="none" strike="noStrike" kern="1200" cap="none" spc="0" normalizeH="0" baseline="0" noProof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𝐵</m:t>
                    </m:r>
                    <m:r>
                      <a:rPr kumimoji="0" lang="vi-VN" sz="4000" b="0" i="1" u="none" strike="noStrike" kern="1200" cap="none" spc="0" normalizeH="0" baseline="0" noProof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)</m:t>
                    </m:r>
                  </m:oMath>
                </a14:m>
                <a:r>
                  <a:rPr kumimoji="0" lang="vi-VN" sz="4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(Body)"/>
                    <a:ea typeface="+mn-ea"/>
                    <a:cs typeface="Arial" panose="020B0604020202020204" pitchFamily="34" charset="0"/>
                    <a:sym typeface="Arial"/>
                  </a:rPr>
                  <a:t> là</a:t>
                </a:r>
              </a:p>
            </p:txBody>
          </p:sp>
        </mc:Choice>
        <mc:Fallback xmlns="">
          <p:sp>
            <p:nvSpPr>
              <p:cNvPr id="14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26" y="4152900"/>
                <a:ext cx="17255476" cy="142563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505326" y="6695023"/>
                <a:ext cx="2853676" cy="1648877"/>
              </a:xfrm>
              <a:prstGeom prst="roundRect">
                <a:avLst/>
              </a:prstGeom>
              <a:solidFill>
                <a:srgbClr val="FFFCF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000" b="0" i="0" u="none" strike="noStrike" kern="1200" cap="none" spc="0" normalizeH="0" baseline="0" noProof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(Body)"/>
                          <a:ea typeface="+mn-ea"/>
                          <a:cs typeface="Arial" panose="020B0604020202020204" pitchFamily="34" charset="0"/>
                          <a:sym typeface="Arial"/>
                        </a:rPr>
                        <m:t>A</m:t>
                      </m:r>
                      <m:r>
                        <m:rPr>
                          <m:nor/>
                        </m:rPr>
                        <a:rPr kumimoji="0" lang="en-US" sz="4000" b="0" i="0" u="none" strike="noStrike" kern="1200" cap="none" spc="0" normalizeH="0" baseline="0" noProof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(Body)"/>
                          <a:ea typeface="+mn-ea"/>
                          <a:cs typeface="Arial" panose="020B0604020202020204" pitchFamily="34" charset="0"/>
                          <a:sym typeface="Arial"/>
                        </a:rPr>
                        <m:t>.</m:t>
                      </m:r>
                      <m:f>
                        <m:fPr>
                          <m:ctrlPr>
                            <a:rPr kumimoji="0" lang="en-US" sz="4000" b="0" i="1" u="none" strike="noStrike" kern="1200" cap="none" spc="0" normalizeH="0" baseline="0" noProof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4000" b="0" i="1" u="none" strike="noStrike" kern="1200" cap="none" spc="0" normalizeH="0" baseline="0" noProof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m:t>19</m:t>
                          </m:r>
                        </m:num>
                        <m:den>
                          <m:r>
                            <a:rPr kumimoji="0" lang="en-US" sz="4000" b="0" i="1" u="none" strike="noStrike" kern="1200" cap="none" spc="0" normalizeH="0" baseline="0" noProof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kumimoji="0" lang="vi-VN" sz="4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(Body)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5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26" y="6695023"/>
                <a:ext cx="2853676" cy="164887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10106526" y="6695023"/>
                <a:ext cx="2853676" cy="1648877"/>
              </a:xfrm>
              <a:prstGeom prst="roundRect">
                <a:avLst/>
              </a:prstGeom>
              <a:solidFill>
                <a:srgbClr val="FFFCF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000" b="0" i="0" u="none" strike="noStrike" kern="1200" cap="none" spc="0" normalizeH="0" baseline="0" noProof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(Body)"/>
                          <a:ea typeface="+mn-ea"/>
                          <a:cs typeface="Arial" panose="020B0604020202020204" pitchFamily="34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4000" b="0" i="0" u="none" strike="noStrike" kern="1200" cap="none" spc="0" normalizeH="0" baseline="0" noProof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(Body)"/>
                          <a:ea typeface="+mn-ea"/>
                          <a:cs typeface="Arial" panose="020B0604020202020204" pitchFamily="34" charset="0"/>
                          <a:sym typeface="Arial"/>
                        </a:rPr>
                        <m:t>.</m:t>
                      </m:r>
                      <m:r>
                        <a:rPr kumimoji="0" lang="en-US" sz="4000" b="0" i="1" u="none" strike="noStrike" kern="1200" cap="none" spc="0" normalizeH="0" baseline="0" noProof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m:t> </m:t>
                      </m:r>
                      <m:f>
                        <m:fPr>
                          <m:ctrlPr>
                            <a:rPr kumimoji="0" lang="en-US" sz="4000" b="0" i="1" u="none" strike="noStrike" kern="1200" cap="none" spc="0" normalizeH="0" baseline="0" noProof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4000" b="0" i="1" u="none" strike="noStrike" kern="1200" cap="none" spc="0" normalizeH="0" baseline="0" noProof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m:t>9</m:t>
                          </m:r>
                        </m:num>
                        <m:den>
                          <m:r>
                            <a:rPr kumimoji="0" lang="en-US" sz="4000" b="0" i="1" u="none" strike="noStrike" kern="1200" cap="none" spc="0" normalizeH="0" baseline="0" noProof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kumimoji="0" lang="vi-VN" sz="4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(Body)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6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6526" y="6695023"/>
                <a:ext cx="2853676" cy="164887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5305926" y="6681632"/>
                <a:ext cx="2853676" cy="1648877"/>
              </a:xfrm>
              <a:prstGeom prst="roundRect">
                <a:avLst/>
              </a:prstGeom>
              <a:solidFill>
                <a:srgbClr val="FFFCF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000" b="0" i="0" u="none" strike="noStrike" kern="1200" cap="none" spc="0" normalizeH="0" baseline="0" noProof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(Body)"/>
                          <a:ea typeface="+mn-ea"/>
                          <a:cs typeface="Arial" panose="020B0604020202020204" pitchFamily="34" charset="0"/>
                          <a:sym typeface="Arial"/>
                        </a:rPr>
                        <m:t>B</m:t>
                      </m:r>
                      <m:r>
                        <m:rPr>
                          <m:nor/>
                        </m:rPr>
                        <a:rPr kumimoji="0" lang="en-US" sz="4000" b="0" i="0" u="none" strike="noStrike" kern="1200" cap="none" spc="0" normalizeH="0" baseline="0" noProof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(Body)"/>
                          <a:ea typeface="+mn-ea"/>
                          <a:cs typeface="Arial" panose="020B0604020202020204" pitchFamily="34" charset="0"/>
                          <a:sym typeface="Arial"/>
                        </a:rPr>
                        <m:t>.</m:t>
                      </m:r>
                      <m:f>
                        <m:fPr>
                          <m:ctrlPr>
                            <a:rPr kumimoji="0" lang="en-US" sz="4000" b="0" i="1" u="none" strike="noStrike" kern="1200" cap="none" spc="0" normalizeH="0" baseline="0" noProof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4000" b="0" i="1" u="none" strike="noStrike" kern="1200" cap="none" spc="0" normalizeH="0" baseline="0" noProof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m:t>17</m:t>
                          </m:r>
                        </m:num>
                        <m:den>
                          <m:r>
                            <a:rPr kumimoji="0" lang="en-US" sz="4000" b="0" i="1" u="none" strike="noStrike" kern="1200" cap="none" spc="0" normalizeH="0" baseline="0" noProof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kumimoji="0" lang="vi-VN" sz="4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(Body)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7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926" y="6681632"/>
                <a:ext cx="2853676" cy="164887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14907126" y="6686988"/>
                <a:ext cx="2853676" cy="1648877"/>
              </a:xfrm>
              <a:prstGeom prst="roundRect">
                <a:avLst/>
              </a:prstGeom>
              <a:solidFill>
                <a:srgbClr val="FFFCF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000" b="0" i="0" u="none" strike="noStrike" kern="1200" cap="none" spc="0" normalizeH="0" baseline="0" noProof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(Body)"/>
                          <a:ea typeface="+mn-ea"/>
                          <a:cs typeface="Arial" panose="020B0604020202020204" pitchFamily="34" charset="0"/>
                          <a:sym typeface="Arial"/>
                        </a:rPr>
                        <m:t>D</m:t>
                      </m:r>
                      <m:r>
                        <m:rPr>
                          <m:nor/>
                        </m:rPr>
                        <a:rPr kumimoji="0" lang="en-US" sz="4000" b="0" i="0" u="none" strike="noStrike" kern="1200" cap="none" spc="0" normalizeH="0" baseline="0" noProof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(Body)"/>
                          <a:ea typeface="+mn-ea"/>
                          <a:cs typeface="Arial" panose="020B0604020202020204" pitchFamily="34" charset="0"/>
                          <a:sym typeface="Arial"/>
                        </a:rPr>
                        <m:t>.</m:t>
                      </m:r>
                      <m:f>
                        <m:fPr>
                          <m:ctrlPr>
                            <a:rPr kumimoji="0" lang="en-US" sz="4000" b="0" i="1" u="none" strike="noStrike" kern="1200" cap="none" spc="0" normalizeH="0" baseline="0" noProof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4000" b="0" i="1" u="none" strike="noStrike" kern="1200" cap="none" spc="0" normalizeH="0" baseline="0" noProof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m:t>7</m:t>
                          </m:r>
                        </m:num>
                        <m:den>
                          <m:r>
                            <a:rPr kumimoji="0" lang="en-US" sz="4000" b="0" i="1" u="none" strike="noStrike" kern="1200" cap="none" spc="0" normalizeH="0" baseline="0" noProof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kumimoji="0" lang="vi-VN" sz="4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(Body)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8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7126" y="6686988"/>
                <a:ext cx="2853676" cy="164887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5297905" y="6678981"/>
                <a:ext cx="2853676" cy="1648877"/>
              </a:xfrm>
              <a:prstGeom prst="roundRect">
                <a:avLst/>
              </a:prstGeom>
              <a:solidFill>
                <a:srgbClr val="EFA64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000" b="1" i="0" u="none" strike="noStrike" kern="1200" cap="none" spc="0" normalizeH="0" baseline="0" noProof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(Body)"/>
                          <a:ea typeface="+mn-ea"/>
                          <a:cs typeface="Arial" panose="020B0604020202020204" pitchFamily="34" charset="0"/>
                          <a:sym typeface="Arial"/>
                        </a:rPr>
                        <m:t>B</m:t>
                      </m:r>
                      <m:r>
                        <m:rPr>
                          <m:nor/>
                        </m:rPr>
                        <a:rPr kumimoji="0" lang="en-US" sz="4000" b="1" i="0" u="none" strike="noStrike" kern="1200" cap="none" spc="0" normalizeH="0" baseline="0" noProof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(Body)"/>
                          <a:ea typeface="+mn-ea"/>
                          <a:cs typeface="Arial" panose="020B0604020202020204" pitchFamily="34" charset="0"/>
                          <a:sym typeface="Arial"/>
                        </a:rPr>
                        <m:t>.</m:t>
                      </m:r>
                      <m:f>
                        <m:fPr>
                          <m:ctrlPr>
                            <a:rPr kumimoji="0" lang="en-US" sz="4000" b="1" i="1" u="none" strike="noStrike" kern="1200" cap="none" spc="0" normalizeH="0" baseline="0" noProof="1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4000" b="1" i="1" u="none" strike="noStrike" kern="1200" cap="none" spc="0" normalizeH="0" baseline="0" noProof="1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m:t>𝟏𝟕</m:t>
                          </m:r>
                        </m:num>
                        <m:den>
                          <m:r>
                            <a:rPr kumimoji="0" lang="en-US" sz="4000" b="1" i="1" u="none" strike="noStrike" kern="1200" cap="none" spc="0" normalizeH="0" baseline="0" noProof="1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m:t>𝟔𝟎</m:t>
                          </m:r>
                        </m:den>
                      </m:f>
                    </m:oMath>
                  </m:oMathPara>
                </a14:m>
                <a:endParaRPr kumimoji="0" lang="vi-VN" sz="4000" b="1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(Body)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905" y="6678981"/>
                <a:ext cx="2853676" cy="164887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42226" y="342900"/>
                <a:ext cx="17381681" cy="28830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Sử dụng dữ kiện sau để trả lời các câu từ 6.12 đến 6.14 (SGK-tr79):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Cho</m:t>
                      </m:r>
                      <m:r>
                        <a:rPr kumimoji="0" lang="en-US" sz="4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4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kumimoji="0" lang="en-US" sz="4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kumimoji="0" lang="en-US" sz="4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kumimoji="0" lang="en-US" sz="4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)=</m:t>
                      </m:r>
                      <m:f>
                        <m:fPr>
                          <m:ctrlPr>
                            <a:rPr kumimoji="0" lang="en-US" sz="4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4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kumimoji="0" lang="en-US" sz="4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kumimoji="0" lang="en-US" sz="4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 </m:t>
                      </m:r>
                      <m:r>
                        <a:rPr kumimoji="0" lang="en-US" sz="4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kumimoji="0" lang="en-US" sz="4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kumimoji="0" lang="en-US" sz="4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kumimoji="0" lang="en-US" sz="4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|</m:t>
                      </m:r>
                      <m:r>
                        <a:rPr kumimoji="0" lang="en-US" sz="4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kumimoji="0" lang="en-US" sz="4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)=</m:t>
                      </m:r>
                      <m:f>
                        <m:fPr>
                          <m:ctrlPr>
                            <a:rPr kumimoji="0" lang="en-US" sz="4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4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4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kumimoji="0" lang="en-US" sz="4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kumimoji="0" lang="en-US" sz="4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kumimoji="0" lang="en-US" sz="4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kumimoji="0" lang="en-US" sz="4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kumimoji="0" lang="en-US" sz="4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|</m:t>
                      </m:r>
                      <m:acc>
                        <m:accPr>
                          <m:chr m:val="̅"/>
                          <m:ctrlPr>
                            <a:rPr kumimoji="0" lang="en-US" sz="4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en-US" sz="4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</m:acc>
                      <m:r>
                        <a:rPr kumimoji="0" lang="en-US" sz="4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)=</m:t>
                      </m:r>
                      <m:f>
                        <m:fPr>
                          <m:ctrlPr>
                            <a:rPr kumimoji="0" lang="en-US" sz="4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4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4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US" sz="4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26" y="342900"/>
                <a:ext cx="17381681" cy="2883097"/>
              </a:xfrm>
              <a:prstGeom prst="rect">
                <a:avLst/>
              </a:prstGeom>
              <a:blipFill>
                <a:blip r:embed="rId8"/>
                <a:stretch>
                  <a:fillRect l="-947" r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46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505326" y="5753100"/>
            <a:ext cx="17255476" cy="1425631"/>
          </a:xfrm>
          <a:prstGeom prst="roundRect">
            <a:avLst/>
          </a:prstGeom>
          <a:solidFill>
            <a:srgbClr val="FFFCF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>
              <a:defRPr/>
            </a:pPr>
            <a:r>
              <a:rPr kumimoji="0" lang="en-US" sz="4000" b="1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+mn-ea"/>
                <a:cs typeface="Arial" panose="020B0604020202020204" pitchFamily="34" charset="0"/>
                <a:sym typeface="Arial"/>
              </a:rPr>
              <a:t>Bài 6.15</a:t>
            </a:r>
            <a:r>
              <a:rPr kumimoji="0" lang="vi-VN" sz="4000" b="1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+mn-ea"/>
                <a:cs typeface="Arial" panose="020B0604020202020204" pitchFamily="34" charset="0"/>
                <a:sym typeface="Arial"/>
              </a:rPr>
              <a:t>:</a:t>
            </a:r>
            <a:r>
              <a:rPr kumimoji="0" lang="en-US" sz="4000" b="1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lang="vi-VN" sz="4000" noProof="1">
                <a:solidFill>
                  <a:prstClr val="black"/>
                </a:solidFill>
                <a:latin typeface="Arial (Body)"/>
                <a:cs typeface="Arial" panose="020B0604020202020204" pitchFamily="34" charset="0"/>
                <a:sym typeface="Arial"/>
              </a:rPr>
              <a:t>Xác suất để Bình nhận được 2 chiếc kẹo sô cô la đen là</a:t>
            </a:r>
            <a:endParaRPr kumimoji="0" lang="vi-VN" sz="40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(Body)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505326" y="8066623"/>
                <a:ext cx="2853676" cy="1648877"/>
              </a:xfrm>
              <a:prstGeom prst="roundRect">
                <a:avLst/>
              </a:prstGeom>
              <a:solidFill>
                <a:srgbClr val="FFFCF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000" b="0" i="0" u="none" strike="noStrike" kern="1200" cap="none" spc="0" normalizeH="0" baseline="0" noProof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(Body)"/>
                          <a:ea typeface="+mn-ea"/>
                          <a:cs typeface="Arial" panose="020B0604020202020204" pitchFamily="34" charset="0"/>
                          <a:sym typeface="Arial"/>
                        </a:rPr>
                        <m:t>A</m:t>
                      </m:r>
                      <m:r>
                        <m:rPr>
                          <m:nor/>
                        </m:rPr>
                        <a:rPr kumimoji="0" lang="en-US" sz="4000" b="0" i="0" u="none" strike="noStrike" kern="1200" cap="none" spc="0" normalizeH="0" baseline="0" noProof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(Body)"/>
                          <a:ea typeface="+mn-ea"/>
                          <a:cs typeface="Arial" panose="020B0604020202020204" pitchFamily="34" charset="0"/>
                          <a:sym typeface="Arial"/>
                        </a:rPr>
                        <m:t>.</m:t>
                      </m:r>
                      <m:f>
                        <m:fPr>
                          <m:ctrlPr>
                            <a:rPr kumimoji="0" lang="en-US" sz="4000" b="0" i="1" u="none" strike="noStrike" kern="1200" cap="none" spc="0" normalizeH="0" baseline="0" noProof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4000" b="0" i="1" u="none" strike="noStrike" kern="1200" cap="none" spc="0" normalizeH="0" baseline="0" noProof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a:rPr kumimoji="0" lang="en-US" sz="4000" b="0" i="1" u="none" strike="noStrike" kern="1200" cap="none" spc="0" normalizeH="0" baseline="0" noProof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vi-VN" sz="4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(Body)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5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26" y="8066623"/>
                <a:ext cx="2853676" cy="164887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10106526" y="8066623"/>
                <a:ext cx="2853676" cy="1648877"/>
              </a:xfrm>
              <a:prstGeom prst="roundRect">
                <a:avLst/>
              </a:prstGeom>
              <a:solidFill>
                <a:srgbClr val="FFFCF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000" b="0" i="0" u="none" strike="noStrike" kern="1200" cap="none" spc="0" normalizeH="0" baseline="0" noProof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(Body)"/>
                          <a:ea typeface="+mn-ea"/>
                          <a:cs typeface="Arial" panose="020B0604020202020204" pitchFamily="34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4000" b="0" i="0" u="none" strike="noStrike" kern="1200" cap="none" spc="0" normalizeH="0" baseline="0" noProof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(Body)"/>
                          <a:ea typeface="+mn-ea"/>
                          <a:cs typeface="Arial" panose="020B0604020202020204" pitchFamily="34" charset="0"/>
                          <a:sym typeface="Arial"/>
                        </a:rPr>
                        <m:t>.</m:t>
                      </m:r>
                      <m:r>
                        <a:rPr kumimoji="0" lang="en-US" sz="4000" b="0" i="1" u="none" strike="noStrike" kern="1200" cap="none" spc="0" normalizeH="0" baseline="0" noProof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m:t> </m:t>
                      </m:r>
                      <m:f>
                        <m:fPr>
                          <m:ctrlPr>
                            <a:rPr kumimoji="0" lang="en-US" sz="4000" b="0" i="1" u="none" strike="noStrike" kern="1200" cap="none" spc="0" normalizeH="0" baseline="0" noProof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4000" b="0" i="1" u="none" strike="noStrike" kern="1200" cap="none" spc="0" normalizeH="0" baseline="0" noProof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m:t>2</m:t>
                          </m:r>
                        </m:num>
                        <m:den>
                          <m:r>
                            <a:rPr kumimoji="0" lang="en-US" sz="4000" b="0" i="1" u="none" strike="noStrike" kern="1200" cap="none" spc="0" normalizeH="0" baseline="0" noProof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vi-VN" sz="4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(Body)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6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6526" y="8066623"/>
                <a:ext cx="2853676" cy="164887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5305926" y="8053232"/>
                <a:ext cx="2853676" cy="1648877"/>
              </a:xfrm>
              <a:prstGeom prst="roundRect">
                <a:avLst/>
              </a:prstGeom>
              <a:solidFill>
                <a:srgbClr val="FFFCF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000" b="0" i="0" u="none" strike="noStrike" kern="1200" cap="none" spc="0" normalizeH="0" baseline="0" noProof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(Body)"/>
                          <a:ea typeface="+mn-ea"/>
                          <a:cs typeface="Arial" panose="020B0604020202020204" pitchFamily="34" charset="0"/>
                          <a:sym typeface="Arial"/>
                        </a:rPr>
                        <m:t>B</m:t>
                      </m:r>
                      <m:r>
                        <m:rPr>
                          <m:nor/>
                        </m:rPr>
                        <a:rPr kumimoji="0" lang="en-US" sz="4000" b="0" i="0" u="none" strike="noStrike" kern="1200" cap="none" spc="0" normalizeH="0" baseline="0" noProof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(Body)"/>
                          <a:ea typeface="+mn-ea"/>
                          <a:cs typeface="Arial" panose="020B0604020202020204" pitchFamily="34" charset="0"/>
                          <a:sym typeface="Arial"/>
                        </a:rPr>
                        <m:t>.</m:t>
                      </m:r>
                      <m:f>
                        <m:fPr>
                          <m:ctrlPr>
                            <a:rPr kumimoji="0" lang="en-US" sz="4000" b="0" i="1" u="none" strike="noStrike" kern="1200" cap="none" spc="0" normalizeH="0" baseline="0" noProof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4000" b="0" i="1" u="none" strike="noStrike" kern="1200" cap="none" spc="0" normalizeH="0" baseline="0" noProof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a:rPr kumimoji="0" lang="en-US" sz="4000" b="0" i="1" u="none" strike="noStrike" kern="1200" cap="none" spc="0" normalizeH="0" baseline="0" noProof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vi-VN" sz="4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(Body)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7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926" y="8053232"/>
                <a:ext cx="2853676" cy="164887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14907126" y="8058588"/>
                <a:ext cx="2853676" cy="1648877"/>
              </a:xfrm>
              <a:prstGeom prst="roundRect">
                <a:avLst/>
              </a:prstGeom>
              <a:solidFill>
                <a:srgbClr val="FFFCF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000" b="0" i="0" u="none" strike="noStrike" kern="1200" cap="none" spc="0" normalizeH="0" baseline="0" noProof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(Body)"/>
                          <a:ea typeface="+mn-ea"/>
                          <a:cs typeface="Arial" panose="020B0604020202020204" pitchFamily="34" charset="0"/>
                          <a:sym typeface="Arial"/>
                        </a:rPr>
                        <m:t>D</m:t>
                      </m:r>
                      <m:r>
                        <m:rPr>
                          <m:nor/>
                        </m:rPr>
                        <a:rPr kumimoji="0" lang="en-US" sz="4000" b="0" i="0" u="none" strike="noStrike" kern="1200" cap="none" spc="0" normalizeH="0" baseline="0" noProof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(Body)"/>
                          <a:ea typeface="+mn-ea"/>
                          <a:cs typeface="Arial" panose="020B0604020202020204" pitchFamily="34" charset="0"/>
                          <a:sym typeface="Arial"/>
                        </a:rPr>
                        <m:t>.</m:t>
                      </m:r>
                      <m:f>
                        <m:fPr>
                          <m:ctrlPr>
                            <a:rPr kumimoji="0" lang="en-US" sz="4000" b="0" i="1" u="none" strike="noStrike" kern="1200" cap="none" spc="0" normalizeH="0" baseline="0" noProof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4000" b="0" i="1" u="none" strike="noStrike" kern="1200" cap="none" spc="0" normalizeH="0" baseline="0" noProof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a:rPr kumimoji="0" lang="en-US" sz="4000" b="0" i="1" u="none" strike="noStrike" kern="1200" cap="none" spc="0" normalizeH="0" baseline="0" noProof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kumimoji="0" lang="vi-VN" sz="4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(Body)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8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7126" y="8058588"/>
                <a:ext cx="2853676" cy="164887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493295" y="8053231"/>
                <a:ext cx="2853676" cy="1648877"/>
              </a:xfrm>
              <a:prstGeom prst="roundRect">
                <a:avLst/>
              </a:prstGeom>
              <a:solidFill>
                <a:srgbClr val="EFA64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000" b="1" i="0" u="none" strike="noStrike" kern="1200" cap="none" spc="0" normalizeH="0" baseline="0" noProof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(Body)"/>
                          <a:ea typeface="+mn-ea"/>
                          <a:cs typeface="Arial" panose="020B0604020202020204" pitchFamily="34" charset="0"/>
                          <a:sym typeface="Arial"/>
                        </a:rPr>
                        <m:t>A</m:t>
                      </m:r>
                      <m:r>
                        <m:rPr>
                          <m:nor/>
                        </m:rPr>
                        <a:rPr kumimoji="0" lang="en-US" sz="4000" b="1" i="0" u="none" strike="noStrike" kern="1200" cap="none" spc="0" normalizeH="0" baseline="0" noProof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(Body)"/>
                          <a:ea typeface="+mn-ea"/>
                          <a:cs typeface="Arial" panose="020B0604020202020204" pitchFamily="34" charset="0"/>
                          <a:sym typeface="Arial"/>
                        </a:rPr>
                        <m:t>.</m:t>
                      </m:r>
                      <m:f>
                        <m:fPr>
                          <m:ctrlPr>
                            <a:rPr kumimoji="0" lang="en-US" sz="4000" b="1" i="1" u="none" strike="noStrike" kern="1200" cap="none" spc="0" normalizeH="0" baseline="0" noProof="1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4000" b="1" i="1" u="none" strike="noStrike" kern="1200" cap="none" spc="0" normalizeH="0" baseline="0" noProof="1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000" b="1" i="1" u="none" strike="noStrike" kern="1200" cap="none" spc="0" normalizeH="0" baseline="0" noProof="1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vi-VN" sz="4000" b="1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(Body)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95" y="8053231"/>
                <a:ext cx="2853676" cy="164887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457200" y="203686"/>
            <a:ext cx="17363251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2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 </a:t>
            </a:r>
            <a:r>
              <a:rPr lang="en-US" sz="4200" b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 </a:t>
            </a:r>
            <a:r>
              <a:rPr lang="en-US" sz="42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 kiện sau để trả lời các câu từ 6.15 đến </a:t>
            </a:r>
            <a:r>
              <a:rPr lang="en-US" sz="4200" b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6.17(SGK-tr79):</a:t>
            </a:r>
          </a:p>
          <a:p>
            <a:pPr lvl="0" algn="just">
              <a:lnSpc>
                <a:spcPct val="150000"/>
              </a:lnSpc>
            </a:pPr>
            <a:r>
              <a:rPr lang="vi-VN" sz="420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Bạn </a:t>
            </a:r>
            <a:r>
              <a:rPr lang="vi-VN" sz="420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An có một túi gồm một số chiếc kẹo cùng loại, chỉ khác màu, trong đó có 6 chiếc </a:t>
            </a:r>
            <a:r>
              <a:rPr lang="vi-VN" sz="420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kẹo</a:t>
            </a:r>
            <a:r>
              <a:rPr lang="en-US" sz="420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20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sô </a:t>
            </a:r>
            <a:r>
              <a:rPr lang="vi-VN" sz="420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cô la đen, còn lại 4 chiếc kẹo sô cô la trắng. An lấy ngẫu nhiên 1 chiếc kẹo trong </a:t>
            </a:r>
            <a:r>
              <a:rPr lang="vi-VN" sz="420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túi</a:t>
            </a:r>
            <a:r>
              <a:rPr lang="en-US" sz="420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20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để </a:t>
            </a:r>
            <a:r>
              <a:rPr lang="vi-VN" sz="420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cho Bình, rồi lại lấy ngẫu nhiên tiếp 1 chiếc kẹo nữa trong túi và cũng đưa cho Bình.</a:t>
            </a:r>
            <a:endParaRPr lang="en-US" sz="420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38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505326" y="5753100"/>
            <a:ext cx="17255476" cy="1425631"/>
          </a:xfrm>
          <a:prstGeom prst="roundRect">
            <a:avLst/>
          </a:prstGeom>
          <a:solidFill>
            <a:srgbClr val="FFFCF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>
              <a:defRPr/>
            </a:pPr>
            <a:r>
              <a:rPr kumimoji="0" lang="en-US" sz="4000" b="1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+mn-ea"/>
                <a:cs typeface="Arial" panose="020B0604020202020204" pitchFamily="34" charset="0"/>
                <a:sym typeface="Arial"/>
              </a:rPr>
              <a:t>Bài 6.16</a:t>
            </a:r>
            <a:r>
              <a:rPr kumimoji="0" lang="vi-VN" sz="4000" b="1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+mn-ea"/>
                <a:cs typeface="Arial" panose="020B0604020202020204" pitchFamily="34" charset="0"/>
                <a:sym typeface="Arial"/>
              </a:rPr>
              <a:t>:</a:t>
            </a:r>
            <a:r>
              <a:rPr kumimoji="0" lang="en-US" sz="4000" b="1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lang="vi-VN" sz="4000" noProof="1">
                <a:solidFill>
                  <a:prstClr val="black"/>
                </a:solidFill>
                <a:latin typeface="Arial (Body)"/>
                <a:cs typeface="Arial" panose="020B0604020202020204" pitchFamily="34" charset="0"/>
                <a:sym typeface="Arial"/>
              </a:rPr>
              <a:t>Xác suất để Bình nhận được 2 chiếc kẹo sô cô la trắng </a:t>
            </a:r>
            <a:r>
              <a:rPr lang="vi-VN" sz="4000" noProof="1" smtClean="0">
                <a:solidFill>
                  <a:prstClr val="black"/>
                </a:solidFill>
                <a:latin typeface="Arial (Body)"/>
                <a:cs typeface="Arial" panose="020B0604020202020204" pitchFamily="34" charset="0"/>
                <a:sym typeface="Arial"/>
              </a:rPr>
              <a:t>là</a:t>
            </a:r>
            <a:endParaRPr kumimoji="0" lang="vi-VN" sz="40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(Body)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505326" y="8066623"/>
                <a:ext cx="2853676" cy="1648877"/>
              </a:xfrm>
              <a:prstGeom prst="roundRect">
                <a:avLst/>
              </a:prstGeom>
              <a:solidFill>
                <a:srgbClr val="FFFCF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000" b="0" i="0" u="none" strike="noStrike" kern="1200" cap="none" spc="0" normalizeH="0" baseline="0" noProof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(Body)"/>
                          <a:ea typeface="+mn-ea"/>
                          <a:cs typeface="Arial" panose="020B0604020202020204" pitchFamily="34" charset="0"/>
                          <a:sym typeface="Arial"/>
                        </a:rPr>
                        <m:t>A</m:t>
                      </m:r>
                      <m:r>
                        <m:rPr>
                          <m:nor/>
                        </m:rPr>
                        <a:rPr kumimoji="0" lang="en-US" sz="4000" b="0" i="0" u="none" strike="noStrike" kern="1200" cap="none" spc="0" normalizeH="0" baseline="0" noProof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(Body)"/>
                          <a:ea typeface="+mn-ea"/>
                          <a:cs typeface="Arial" panose="020B0604020202020204" pitchFamily="34" charset="0"/>
                          <a:sym typeface="Arial"/>
                        </a:rPr>
                        <m:t>.</m:t>
                      </m:r>
                      <m:f>
                        <m:fPr>
                          <m:ctrlPr>
                            <a:rPr kumimoji="0" lang="en-US" sz="4000" b="0" i="1" u="none" strike="noStrike" kern="1200" cap="none" spc="0" normalizeH="0" baseline="0" noProof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4000" b="0" i="1" u="none" strike="noStrike" kern="1200" cap="none" spc="0" normalizeH="0" baseline="0" noProof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a:rPr kumimoji="0" lang="en-US" sz="4000" b="0" i="1" u="none" strike="noStrike" kern="1200" cap="none" spc="0" normalizeH="0" baseline="0" noProof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vi-VN" sz="4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(Body)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5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26" y="8066623"/>
                <a:ext cx="2853676" cy="164887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10106526" y="8066623"/>
                <a:ext cx="2853676" cy="1648877"/>
              </a:xfrm>
              <a:prstGeom prst="roundRect">
                <a:avLst/>
              </a:prstGeom>
              <a:solidFill>
                <a:srgbClr val="FFFCF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000" b="0" i="0" u="none" strike="noStrike" kern="1200" cap="none" spc="0" normalizeH="0" baseline="0" noProof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(Body)"/>
                          <a:ea typeface="+mn-ea"/>
                          <a:cs typeface="Arial" panose="020B0604020202020204" pitchFamily="34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4000" b="0" i="0" u="none" strike="noStrike" kern="1200" cap="none" spc="0" normalizeH="0" baseline="0" noProof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(Body)"/>
                          <a:ea typeface="+mn-ea"/>
                          <a:cs typeface="Arial" panose="020B0604020202020204" pitchFamily="34" charset="0"/>
                          <a:sym typeface="Arial"/>
                        </a:rPr>
                        <m:t>.</m:t>
                      </m:r>
                      <m:r>
                        <a:rPr kumimoji="0" lang="en-US" sz="4000" b="0" i="1" u="none" strike="noStrike" kern="1200" cap="none" spc="0" normalizeH="0" baseline="0" noProof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m:t> </m:t>
                      </m:r>
                      <m:f>
                        <m:fPr>
                          <m:ctrlPr>
                            <a:rPr kumimoji="0" lang="en-US" sz="4000" b="0" i="1" u="none" strike="noStrike" kern="1200" cap="none" spc="0" normalizeH="0" baseline="0" noProof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4000" b="0" i="1" u="none" strike="noStrike" kern="1200" cap="none" spc="0" normalizeH="0" baseline="0" noProof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a:rPr kumimoji="0" lang="en-US" sz="4000" b="0" i="1" u="none" strike="noStrike" kern="1200" cap="none" spc="0" normalizeH="0" baseline="0" noProof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kumimoji="0" lang="vi-VN" sz="4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(Body)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6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6526" y="8066623"/>
                <a:ext cx="2853676" cy="164887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5305926" y="8053232"/>
                <a:ext cx="2853676" cy="1648877"/>
              </a:xfrm>
              <a:prstGeom prst="roundRect">
                <a:avLst/>
              </a:prstGeom>
              <a:solidFill>
                <a:srgbClr val="FFFCF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000" b="0" i="0" u="none" strike="noStrike" kern="1200" cap="none" spc="0" normalizeH="0" baseline="0" noProof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(Body)"/>
                          <a:ea typeface="+mn-ea"/>
                          <a:cs typeface="Arial" panose="020B0604020202020204" pitchFamily="34" charset="0"/>
                          <a:sym typeface="Arial"/>
                        </a:rPr>
                        <m:t>B</m:t>
                      </m:r>
                      <m:r>
                        <m:rPr>
                          <m:nor/>
                        </m:rPr>
                        <a:rPr kumimoji="0" lang="en-US" sz="4000" b="0" i="0" u="none" strike="noStrike" kern="1200" cap="none" spc="0" normalizeH="0" baseline="0" noProof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(Body)"/>
                          <a:ea typeface="+mn-ea"/>
                          <a:cs typeface="Arial" panose="020B0604020202020204" pitchFamily="34" charset="0"/>
                          <a:sym typeface="Arial"/>
                        </a:rPr>
                        <m:t>.</m:t>
                      </m:r>
                      <m:f>
                        <m:fPr>
                          <m:ctrlPr>
                            <a:rPr kumimoji="0" lang="en-US" sz="4000" b="0" i="1" u="none" strike="noStrike" kern="1200" cap="none" spc="0" normalizeH="0" baseline="0" noProof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4000" b="0" i="1" u="none" strike="noStrike" kern="1200" cap="none" spc="0" normalizeH="0" baseline="0" noProof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m:t>2</m:t>
                          </m:r>
                        </m:num>
                        <m:den>
                          <m:r>
                            <a:rPr kumimoji="0" lang="en-US" sz="4000" b="0" i="1" u="none" strike="noStrike" kern="1200" cap="none" spc="0" normalizeH="0" baseline="0" noProof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kumimoji="0" lang="vi-VN" sz="4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(Body)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7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926" y="8053232"/>
                <a:ext cx="2853676" cy="164887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14907126" y="8058588"/>
                <a:ext cx="2853676" cy="1648877"/>
              </a:xfrm>
              <a:prstGeom prst="roundRect">
                <a:avLst/>
              </a:prstGeom>
              <a:solidFill>
                <a:srgbClr val="FFFCF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000" b="0" i="0" u="none" strike="noStrike" kern="1200" cap="none" spc="0" normalizeH="0" baseline="0" noProof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(Body)"/>
                          <a:ea typeface="+mn-ea"/>
                          <a:cs typeface="Arial" panose="020B0604020202020204" pitchFamily="34" charset="0"/>
                          <a:sym typeface="Arial"/>
                        </a:rPr>
                        <m:t>D</m:t>
                      </m:r>
                      <m:r>
                        <m:rPr>
                          <m:nor/>
                        </m:rPr>
                        <a:rPr kumimoji="0" lang="en-US" sz="4000" b="0" i="0" u="none" strike="noStrike" kern="1200" cap="none" spc="0" normalizeH="0" baseline="0" noProof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(Body)"/>
                          <a:ea typeface="+mn-ea"/>
                          <a:cs typeface="Arial" panose="020B0604020202020204" pitchFamily="34" charset="0"/>
                          <a:sym typeface="Arial"/>
                        </a:rPr>
                        <m:t>.</m:t>
                      </m:r>
                      <m:f>
                        <m:fPr>
                          <m:ctrlPr>
                            <a:rPr kumimoji="0" lang="en-US" sz="4000" b="0" i="1" u="none" strike="noStrike" kern="1200" cap="none" spc="0" normalizeH="0" baseline="0" noProof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4000" b="0" i="1" u="none" strike="noStrike" kern="1200" cap="none" spc="0" normalizeH="0" baseline="0" noProof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m:t>4</m:t>
                          </m:r>
                        </m:num>
                        <m:den>
                          <m:r>
                            <a:rPr kumimoji="0" lang="en-US" sz="4000" b="0" i="1" u="none" strike="noStrike" kern="1200" cap="none" spc="0" normalizeH="0" baseline="0" noProof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kumimoji="0" lang="vi-VN" sz="4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(Body)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8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7126" y="8058588"/>
                <a:ext cx="2853676" cy="164887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5305926" y="8053231"/>
                <a:ext cx="2853676" cy="1648877"/>
              </a:xfrm>
              <a:prstGeom prst="roundRect">
                <a:avLst/>
              </a:prstGeom>
              <a:solidFill>
                <a:srgbClr val="EFA64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000" b="1" i="0" u="none" strike="noStrike" kern="1200" cap="none" spc="0" normalizeH="0" baseline="0" noProof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(Body)"/>
                          <a:ea typeface="+mn-ea"/>
                          <a:cs typeface="Arial" panose="020B0604020202020204" pitchFamily="34" charset="0"/>
                          <a:sym typeface="Arial"/>
                        </a:rPr>
                        <m:t>B</m:t>
                      </m:r>
                      <m:r>
                        <m:rPr>
                          <m:nor/>
                        </m:rPr>
                        <a:rPr kumimoji="0" lang="en-US" sz="4000" b="1" i="0" u="none" strike="noStrike" kern="1200" cap="none" spc="0" normalizeH="0" baseline="0" noProof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(Body)"/>
                          <a:ea typeface="+mn-ea"/>
                          <a:cs typeface="Arial" panose="020B0604020202020204" pitchFamily="34" charset="0"/>
                          <a:sym typeface="Arial"/>
                        </a:rPr>
                        <m:t>.</m:t>
                      </m:r>
                      <m:f>
                        <m:fPr>
                          <m:ctrlPr>
                            <a:rPr kumimoji="0" lang="en-US" sz="4000" b="1" i="1" u="none" strike="noStrike" kern="1200" cap="none" spc="0" normalizeH="0" baseline="0" noProof="1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4000" b="1" i="1" u="none" strike="noStrike" kern="1200" cap="none" spc="0" normalizeH="0" baseline="0" noProof="1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4000" b="1" i="1" u="none" strike="noStrike" kern="1200" cap="none" spc="0" normalizeH="0" baseline="0" noProof="1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kumimoji="0" lang="vi-VN" sz="4000" b="1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(Body)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926" y="8053231"/>
                <a:ext cx="2853676" cy="164887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457200" y="203686"/>
            <a:ext cx="17363251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 </a:t>
            </a:r>
            <a:r>
              <a:rPr kumimoji="0" lang="en-US" sz="4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 </a:t>
            </a:r>
            <a:r>
              <a:rPr kumimoji="0" lang="en-US" sz="4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 kiện sau để trả lời các câu từ 6.15 đến </a:t>
            </a:r>
            <a:r>
              <a:rPr kumimoji="0" lang="en-US" sz="4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6.17(SGK-tr79):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 </a:t>
            </a:r>
            <a:r>
              <a:rPr kumimoji="0" lang="vi-VN" sz="4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có một túi gồm một số chiếc kẹo cùng loại, chỉ khác màu, trong đó có 6 chiếc </a:t>
            </a:r>
            <a:r>
              <a:rPr kumimoji="0" lang="vi-VN" sz="4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kẹo</a:t>
            </a:r>
            <a:r>
              <a:rPr kumimoji="0" lang="en-US" sz="4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vi-VN" sz="4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sô </a:t>
            </a:r>
            <a:r>
              <a:rPr kumimoji="0" lang="vi-VN" sz="4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 la đen, còn lại 4 chiếc kẹo sô cô la trắng. An lấy ngẫu nhiên 1 chiếc kẹo trong </a:t>
            </a:r>
            <a:r>
              <a:rPr kumimoji="0" lang="vi-VN" sz="4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túi</a:t>
            </a:r>
            <a:r>
              <a:rPr kumimoji="0" lang="en-US" sz="4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vi-VN" sz="4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 </a:t>
            </a:r>
            <a:r>
              <a:rPr kumimoji="0" lang="vi-VN" sz="4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Bình, rồi lại lấy ngẫu nhiên tiếp 1 chiếc kẹo nữa trong túi và cũng đưa cho Bình.</a:t>
            </a:r>
            <a:endParaRPr kumimoji="0" lang="en-US" sz="4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68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505326" y="5524500"/>
            <a:ext cx="17255476" cy="2042668"/>
          </a:xfrm>
          <a:prstGeom prst="roundRect">
            <a:avLst/>
          </a:prstGeom>
          <a:solidFill>
            <a:srgbClr val="FFFCF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685800">
              <a:lnSpc>
                <a:spcPct val="150000"/>
              </a:lnSpc>
              <a:defRPr/>
            </a:pPr>
            <a:r>
              <a:rPr kumimoji="0" lang="en-US" sz="4000" b="1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+mn-ea"/>
                <a:cs typeface="Arial" panose="020B0604020202020204" pitchFamily="34" charset="0"/>
                <a:sym typeface="Arial"/>
              </a:rPr>
              <a:t>Bài 6.17</a:t>
            </a:r>
            <a:r>
              <a:rPr kumimoji="0" lang="vi-VN" sz="4000" b="1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+mn-ea"/>
                <a:cs typeface="Arial" panose="020B0604020202020204" pitchFamily="34" charset="0"/>
                <a:sym typeface="Arial"/>
              </a:rPr>
              <a:t>:</a:t>
            </a:r>
            <a:r>
              <a:rPr kumimoji="0" lang="en-US" sz="4000" b="1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lang="vi-VN" sz="4000" noProof="1">
                <a:solidFill>
                  <a:prstClr val="black"/>
                </a:solidFill>
                <a:latin typeface="Arial (Body)"/>
                <a:cs typeface="Arial" panose="020B0604020202020204" pitchFamily="34" charset="0"/>
                <a:sym typeface="Arial"/>
              </a:rPr>
              <a:t>Xác suất để Bình nhận được chiếc kẹo sô cô la đen ở lần thứ nhất, chiếc kẹo sô cô </a:t>
            </a:r>
            <a:r>
              <a:rPr lang="vi-VN" sz="4000" noProof="1" smtClean="0">
                <a:solidFill>
                  <a:prstClr val="black"/>
                </a:solidFill>
                <a:latin typeface="Arial (Body)"/>
                <a:cs typeface="Arial" panose="020B0604020202020204" pitchFamily="34" charset="0"/>
                <a:sym typeface="Arial"/>
              </a:rPr>
              <a:t>la</a:t>
            </a:r>
            <a:r>
              <a:rPr lang="en-US" sz="4000" noProof="1" smtClean="0">
                <a:solidFill>
                  <a:prstClr val="black"/>
                </a:solidFill>
                <a:latin typeface="Arial (Body)"/>
                <a:cs typeface="Arial" panose="020B0604020202020204" pitchFamily="34" charset="0"/>
                <a:sym typeface="Arial"/>
              </a:rPr>
              <a:t> </a:t>
            </a:r>
            <a:r>
              <a:rPr lang="vi-VN" sz="4000" noProof="1" smtClean="0">
                <a:solidFill>
                  <a:prstClr val="black"/>
                </a:solidFill>
                <a:latin typeface="Arial (Body)"/>
                <a:cs typeface="Arial" panose="020B0604020202020204" pitchFamily="34" charset="0"/>
                <a:sym typeface="Arial"/>
              </a:rPr>
              <a:t>trắng </a:t>
            </a:r>
            <a:r>
              <a:rPr lang="vi-VN" sz="4000" noProof="1">
                <a:solidFill>
                  <a:prstClr val="black"/>
                </a:solidFill>
                <a:latin typeface="Arial (Body)"/>
                <a:cs typeface="Arial" panose="020B0604020202020204" pitchFamily="34" charset="0"/>
                <a:sym typeface="Arial"/>
              </a:rPr>
              <a:t>ở lần thứ hai là</a:t>
            </a:r>
            <a:endParaRPr kumimoji="0" lang="vi-VN" sz="40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(Body)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505326" y="8142823"/>
                <a:ext cx="2853676" cy="1648877"/>
              </a:xfrm>
              <a:prstGeom prst="roundRect">
                <a:avLst/>
              </a:prstGeom>
              <a:solidFill>
                <a:srgbClr val="FFFCF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000" b="0" i="0" u="none" strike="noStrike" kern="1200" cap="none" spc="0" normalizeH="0" baseline="0" noProof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(Body)"/>
                          <a:ea typeface="+mn-ea"/>
                          <a:cs typeface="Arial" panose="020B0604020202020204" pitchFamily="34" charset="0"/>
                          <a:sym typeface="Arial"/>
                        </a:rPr>
                        <m:t>A</m:t>
                      </m:r>
                      <m:r>
                        <m:rPr>
                          <m:nor/>
                        </m:rPr>
                        <a:rPr kumimoji="0" lang="en-US" sz="4000" b="0" i="0" u="none" strike="noStrike" kern="1200" cap="none" spc="0" normalizeH="0" baseline="0" noProof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(Body)"/>
                          <a:ea typeface="+mn-ea"/>
                          <a:cs typeface="Arial" panose="020B0604020202020204" pitchFamily="34" charset="0"/>
                          <a:sym typeface="Arial"/>
                        </a:rPr>
                        <m:t>.</m:t>
                      </m:r>
                      <m:f>
                        <m:fPr>
                          <m:ctrlPr>
                            <a:rPr kumimoji="0" lang="en-US" sz="4000" b="0" i="1" u="none" strike="noStrike" kern="1200" cap="none" spc="0" normalizeH="0" baseline="0" noProof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4000" b="0" i="1" u="none" strike="noStrike" kern="1200" cap="none" spc="0" normalizeH="0" baseline="0" noProof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a:rPr kumimoji="0" lang="en-US" sz="4000" b="0" i="1" u="none" strike="noStrike" kern="1200" cap="none" spc="0" normalizeH="0" baseline="0" noProof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vi-VN" sz="4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(Body)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5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26" y="8142823"/>
                <a:ext cx="2853676" cy="164887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10106526" y="8142823"/>
                <a:ext cx="2853676" cy="1648877"/>
              </a:xfrm>
              <a:prstGeom prst="roundRect">
                <a:avLst/>
              </a:prstGeom>
              <a:solidFill>
                <a:srgbClr val="FFFCF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000" b="0" i="0" u="none" strike="noStrike" kern="1200" cap="none" spc="0" normalizeH="0" baseline="0" noProof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(Body)"/>
                          <a:ea typeface="+mn-ea"/>
                          <a:cs typeface="Arial" panose="020B0604020202020204" pitchFamily="34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4000" b="0" i="0" u="none" strike="noStrike" kern="1200" cap="none" spc="0" normalizeH="0" baseline="0" noProof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(Body)"/>
                          <a:ea typeface="+mn-ea"/>
                          <a:cs typeface="Arial" panose="020B0604020202020204" pitchFamily="34" charset="0"/>
                          <a:sym typeface="Arial"/>
                        </a:rPr>
                        <m:t>.</m:t>
                      </m:r>
                      <m:r>
                        <a:rPr kumimoji="0" lang="en-US" sz="4000" b="0" i="1" u="none" strike="noStrike" kern="1200" cap="none" spc="0" normalizeH="0" baseline="0" noProof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m:t> </m:t>
                      </m:r>
                      <m:f>
                        <m:fPr>
                          <m:ctrlPr>
                            <a:rPr kumimoji="0" lang="en-US" sz="4000" b="0" i="1" u="none" strike="noStrike" kern="1200" cap="none" spc="0" normalizeH="0" baseline="0" noProof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4000" b="0" i="1" u="none" strike="noStrike" kern="1200" cap="none" spc="0" normalizeH="0" baseline="0" noProof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a:rPr kumimoji="0" lang="en-US" sz="4000" b="0" i="1" u="none" strike="noStrike" kern="1200" cap="none" spc="0" normalizeH="0" baseline="0" noProof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vi-VN" sz="4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(Body)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6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6526" y="8142823"/>
                <a:ext cx="2853676" cy="164887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5305926" y="8129432"/>
                <a:ext cx="2853676" cy="1648877"/>
              </a:xfrm>
              <a:prstGeom prst="roundRect">
                <a:avLst/>
              </a:prstGeom>
              <a:solidFill>
                <a:srgbClr val="FFFCF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000" b="0" i="0" u="none" strike="noStrike" kern="1200" cap="none" spc="0" normalizeH="0" baseline="0" noProof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(Body)"/>
                          <a:ea typeface="+mn-ea"/>
                          <a:cs typeface="Arial" panose="020B0604020202020204" pitchFamily="34" charset="0"/>
                          <a:sym typeface="Arial"/>
                        </a:rPr>
                        <m:t>B</m:t>
                      </m:r>
                      <m:r>
                        <m:rPr>
                          <m:nor/>
                        </m:rPr>
                        <a:rPr kumimoji="0" lang="en-US" sz="4000" b="0" i="0" u="none" strike="noStrike" kern="1200" cap="none" spc="0" normalizeH="0" baseline="0" noProof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(Body)"/>
                          <a:ea typeface="+mn-ea"/>
                          <a:cs typeface="Arial" panose="020B0604020202020204" pitchFamily="34" charset="0"/>
                          <a:sym typeface="Arial"/>
                        </a:rPr>
                        <m:t>.</m:t>
                      </m:r>
                      <m:f>
                        <m:fPr>
                          <m:ctrlPr>
                            <a:rPr kumimoji="0" lang="en-US" sz="4000" b="0" i="1" u="none" strike="noStrike" kern="1200" cap="none" spc="0" normalizeH="0" baseline="0" noProof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4000" b="0" i="1" u="none" strike="noStrike" kern="1200" cap="none" spc="0" normalizeH="0" baseline="0" noProof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a:rPr kumimoji="0" lang="en-US" sz="4000" b="0" i="1" u="none" strike="noStrike" kern="1200" cap="none" spc="0" normalizeH="0" baseline="0" noProof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kumimoji="0" lang="vi-VN" sz="4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(Body)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7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926" y="8129432"/>
                <a:ext cx="2853676" cy="164887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14907126" y="8134788"/>
                <a:ext cx="2853676" cy="1648877"/>
              </a:xfrm>
              <a:prstGeom prst="roundRect">
                <a:avLst/>
              </a:prstGeom>
              <a:solidFill>
                <a:srgbClr val="FFFCF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000" b="0" i="0" u="none" strike="noStrike" kern="1200" cap="none" spc="0" normalizeH="0" baseline="0" noProof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(Body)"/>
                          <a:ea typeface="+mn-ea"/>
                          <a:cs typeface="Arial" panose="020B0604020202020204" pitchFamily="34" charset="0"/>
                          <a:sym typeface="Arial"/>
                        </a:rPr>
                        <m:t>D</m:t>
                      </m:r>
                      <m:r>
                        <m:rPr>
                          <m:nor/>
                        </m:rPr>
                        <a:rPr kumimoji="0" lang="en-US" sz="4000" b="0" i="0" u="none" strike="noStrike" kern="1200" cap="none" spc="0" normalizeH="0" baseline="0" noProof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(Body)"/>
                          <a:ea typeface="+mn-ea"/>
                          <a:cs typeface="Arial" panose="020B0604020202020204" pitchFamily="34" charset="0"/>
                          <a:sym typeface="Arial"/>
                        </a:rPr>
                        <m:t>.</m:t>
                      </m:r>
                      <m:f>
                        <m:fPr>
                          <m:ctrlPr>
                            <a:rPr kumimoji="0" lang="en-US" sz="4000" b="0" i="1" u="none" strike="noStrike" kern="1200" cap="none" spc="0" normalizeH="0" baseline="0" noProof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4000" b="0" i="1" u="none" strike="noStrike" kern="1200" cap="none" spc="0" normalizeH="0" baseline="0" noProof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m:t>4</m:t>
                          </m:r>
                        </m:num>
                        <m:den>
                          <m:r>
                            <a:rPr kumimoji="0" lang="en-US" sz="4000" b="0" i="1" u="none" strike="noStrike" kern="1200" cap="none" spc="0" normalizeH="0" baseline="0" noProof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kumimoji="0" lang="vi-VN" sz="4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(Body)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8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7126" y="8134788"/>
                <a:ext cx="2853676" cy="164887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14907126" y="8129431"/>
                <a:ext cx="2853676" cy="1648877"/>
              </a:xfrm>
              <a:prstGeom prst="roundRect">
                <a:avLst/>
              </a:prstGeom>
              <a:solidFill>
                <a:srgbClr val="EFA64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000" b="1" i="0" u="none" strike="noStrike" kern="1200" cap="none" spc="0" normalizeH="0" baseline="0" noProof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(Body)"/>
                          <a:ea typeface="+mn-ea"/>
                          <a:cs typeface="Arial" panose="020B0604020202020204" pitchFamily="34" charset="0"/>
                          <a:sym typeface="Arial"/>
                        </a:rPr>
                        <m:t>D</m:t>
                      </m:r>
                      <m:r>
                        <m:rPr>
                          <m:nor/>
                        </m:rPr>
                        <a:rPr kumimoji="0" lang="en-US" sz="4000" b="1" i="0" u="none" strike="noStrike" kern="1200" cap="none" spc="0" normalizeH="0" baseline="0" noProof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(Body)"/>
                          <a:ea typeface="+mn-ea"/>
                          <a:cs typeface="Arial" panose="020B0604020202020204" pitchFamily="34" charset="0"/>
                          <a:sym typeface="Arial"/>
                        </a:rPr>
                        <m:t>.</m:t>
                      </m:r>
                      <m:f>
                        <m:fPr>
                          <m:ctrlPr>
                            <a:rPr kumimoji="0" lang="en-US" sz="4000" b="1" i="1" u="none" strike="noStrike" kern="1200" cap="none" spc="0" normalizeH="0" baseline="0" noProof="1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4000" b="1" i="1" u="none" strike="noStrike" kern="1200" cap="none" spc="0" normalizeH="0" baseline="0" noProof="1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4000" b="1" i="1" u="none" strike="noStrike" kern="1200" cap="none" spc="0" normalizeH="0" baseline="0" noProof="1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m:t>𝟏𝟕</m:t>
                          </m:r>
                        </m:den>
                      </m:f>
                    </m:oMath>
                  </m:oMathPara>
                </a14:m>
                <a:endParaRPr kumimoji="0" lang="vi-VN" sz="4000" b="1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(Body)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7126" y="8129431"/>
                <a:ext cx="2853676" cy="164887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457200" y="203686"/>
            <a:ext cx="17363251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 </a:t>
            </a:r>
            <a:r>
              <a:rPr kumimoji="0" lang="en-US" sz="4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 </a:t>
            </a:r>
            <a:r>
              <a:rPr kumimoji="0" lang="en-US" sz="4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 kiện sau để trả lời các câu từ 6.15 đến </a:t>
            </a:r>
            <a:r>
              <a:rPr kumimoji="0" lang="en-US" sz="4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6.17(SGK-tr79):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 </a:t>
            </a:r>
            <a:r>
              <a:rPr kumimoji="0" lang="vi-VN" sz="4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có một túi gồm một số chiếc kẹo cùng loại, chỉ khác màu, trong đó có 6 chiếc </a:t>
            </a:r>
            <a:r>
              <a:rPr kumimoji="0" lang="vi-VN" sz="4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kẹo</a:t>
            </a:r>
            <a:r>
              <a:rPr kumimoji="0" lang="en-US" sz="4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vi-VN" sz="4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sô </a:t>
            </a:r>
            <a:r>
              <a:rPr kumimoji="0" lang="vi-VN" sz="4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 la đen, còn lại 4 chiếc kẹo sô cô la trắng. An lấy ngẫu nhiên 1 chiếc kẹo trong </a:t>
            </a:r>
            <a:r>
              <a:rPr kumimoji="0" lang="vi-VN" sz="4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túi</a:t>
            </a:r>
            <a:r>
              <a:rPr kumimoji="0" lang="en-US" sz="4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vi-VN" sz="4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 </a:t>
            </a:r>
            <a:r>
              <a:rPr kumimoji="0" lang="vi-VN" sz="4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Bình, rồi lại lấy ngẫu nhiên tiếp 1 chiếc kẹo nữa trong túi và cũng đưa cho Bình.</a:t>
            </a:r>
            <a:endParaRPr kumimoji="0" lang="en-US" sz="4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9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C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611219" y="354477"/>
            <a:ext cx="17065562" cy="9578046"/>
          </a:xfrm>
          <a:custGeom>
            <a:avLst/>
            <a:gdLst/>
            <a:ahLst/>
            <a:cxnLst/>
            <a:rect l="l" t="t" r="r" b="b"/>
            <a:pathLst>
              <a:path w="17065562" h="9578046">
                <a:moveTo>
                  <a:pt x="0" y="9578046"/>
                </a:moveTo>
                <a:lnTo>
                  <a:pt x="17065562" y="9578046"/>
                </a:lnTo>
                <a:lnTo>
                  <a:pt x="17065562" y="0"/>
                </a:lnTo>
                <a:lnTo>
                  <a:pt x="0" y="0"/>
                </a:lnTo>
                <a:lnTo>
                  <a:pt x="0" y="957804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231464" y="723900"/>
            <a:ext cx="15825071" cy="4024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60000"/>
              </a:lnSpc>
            </a:pPr>
            <a:r>
              <a:rPr lang="vi-VN" sz="8499" b="1">
                <a:solidFill>
                  <a:srgbClr val="CC6E53"/>
                </a:solidFill>
                <a:ea typeface="Solway Bold"/>
                <a:cs typeface="Solway Bold"/>
                <a:sym typeface="Solway Bold"/>
              </a:rPr>
              <a:t>CHƯƠNG VI. </a:t>
            </a:r>
            <a:endParaRPr lang="en-US" sz="8499" b="1" smtClean="0">
              <a:solidFill>
                <a:srgbClr val="CC6E53"/>
              </a:solidFill>
              <a:ea typeface="Solway Bold"/>
              <a:cs typeface="Solway Bold"/>
              <a:sym typeface="Solway Bold"/>
            </a:endParaRPr>
          </a:p>
          <a:p>
            <a:pPr algn="ctr">
              <a:lnSpc>
                <a:spcPct val="160000"/>
              </a:lnSpc>
            </a:pPr>
            <a:r>
              <a:rPr lang="vi-VN" sz="8499" b="1" smtClean="0">
                <a:solidFill>
                  <a:srgbClr val="CC6E53"/>
                </a:solidFill>
                <a:ea typeface="Solway Bold"/>
                <a:cs typeface="Solway Bold"/>
                <a:sym typeface="Solway Bold"/>
              </a:rPr>
              <a:t>XÁC </a:t>
            </a:r>
            <a:r>
              <a:rPr lang="vi-VN" sz="8499" b="1">
                <a:solidFill>
                  <a:srgbClr val="CC6E53"/>
                </a:solidFill>
                <a:ea typeface="Solway Bold"/>
                <a:cs typeface="Solway Bold"/>
                <a:sym typeface="Solway Bold"/>
              </a:rPr>
              <a:t>SUẤT CÓ ĐIỀU KIỆN</a:t>
            </a:r>
          </a:p>
        </p:txBody>
      </p:sp>
      <p:sp>
        <p:nvSpPr>
          <p:cNvPr id="29" name="TextBox 10"/>
          <p:cNvSpPr txBox="1"/>
          <p:nvPr/>
        </p:nvSpPr>
        <p:spPr>
          <a:xfrm>
            <a:off x="838200" y="5295900"/>
            <a:ext cx="11746699" cy="37683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8700" b="1">
                <a:solidFill>
                  <a:srgbClr val="3D7073"/>
                </a:solidFill>
                <a:ea typeface="KG Primary Penmanship"/>
                <a:cs typeface="Arial" panose="020B0604020202020204" pitchFamily="34" charset="0"/>
                <a:sym typeface="KG Primary Penmanship"/>
              </a:rPr>
              <a:t>BÀI TẬP CUỐI CHƯƠNG VI </a:t>
            </a:r>
            <a:endParaRPr kumimoji="0" lang="en-US" sz="8700" b="1" i="0" u="none" strike="noStrike" kern="1200" cap="none" spc="0" normalizeH="0" baseline="0" noProof="0">
              <a:ln>
                <a:noFill/>
              </a:ln>
              <a:solidFill>
                <a:srgbClr val="3D7073"/>
              </a:solidFill>
              <a:effectLst/>
              <a:uLnTx/>
              <a:uFillTx/>
              <a:latin typeface="Arial" panose="020B0604020202020204" pitchFamily="34" charset="0"/>
              <a:ea typeface="KG Primary Penmanship"/>
              <a:cs typeface="Arial" panose="020B0604020202020204" pitchFamily="34" charset="0"/>
              <a:sym typeface="KG Primary Penmanship"/>
            </a:endParaRPr>
          </a:p>
        </p:txBody>
      </p:sp>
      <p:sp>
        <p:nvSpPr>
          <p:cNvPr id="32" name="Freeform 7"/>
          <p:cNvSpPr/>
          <p:nvPr/>
        </p:nvSpPr>
        <p:spPr>
          <a:xfrm>
            <a:off x="12556300" y="5372100"/>
            <a:ext cx="5538997" cy="4528130"/>
          </a:xfrm>
          <a:custGeom>
            <a:avLst/>
            <a:gdLst/>
            <a:ahLst/>
            <a:cxnLst/>
            <a:rect l="l" t="t" r="r" b="b"/>
            <a:pathLst>
              <a:path w="5538997" h="4528130">
                <a:moveTo>
                  <a:pt x="0" y="0"/>
                </a:moveTo>
                <a:lnTo>
                  <a:pt x="5538998" y="0"/>
                </a:lnTo>
                <a:lnTo>
                  <a:pt x="5538998" y="4528130"/>
                </a:lnTo>
                <a:lnTo>
                  <a:pt x="0" y="45281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/>
          <p:cNvSpPr/>
          <p:nvPr/>
        </p:nvSpPr>
        <p:spPr>
          <a:xfrm>
            <a:off x="6080612" y="1027159"/>
            <a:ext cx="11407288" cy="6249941"/>
          </a:xfrm>
          <a:custGeom>
            <a:avLst/>
            <a:gdLst/>
            <a:ahLst/>
            <a:cxnLst/>
            <a:rect l="l" t="t" r="r" b="b"/>
            <a:pathLst>
              <a:path w="11407288" h="6402341">
                <a:moveTo>
                  <a:pt x="0" y="0"/>
                </a:moveTo>
                <a:lnTo>
                  <a:pt x="11407288" y="0"/>
                </a:lnTo>
                <a:lnTo>
                  <a:pt x="11407288" y="6402341"/>
                </a:lnTo>
                <a:lnTo>
                  <a:pt x="0" y="64023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2"/>
          <p:cNvSpPr/>
          <p:nvPr/>
        </p:nvSpPr>
        <p:spPr>
          <a:xfrm>
            <a:off x="990600" y="3695700"/>
            <a:ext cx="5938496" cy="6300791"/>
          </a:xfrm>
          <a:custGeom>
            <a:avLst/>
            <a:gdLst/>
            <a:ahLst/>
            <a:cxnLst/>
            <a:rect l="l" t="t" r="r" b="b"/>
            <a:pathLst>
              <a:path w="5938496" h="6300791">
                <a:moveTo>
                  <a:pt x="0" y="0"/>
                </a:moveTo>
                <a:lnTo>
                  <a:pt x="5938496" y="0"/>
                </a:lnTo>
                <a:lnTo>
                  <a:pt x="5938496" y="6300791"/>
                </a:lnTo>
                <a:lnTo>
                  <a:pt x="0" y="63007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Google Shape;494;p40"/>
          <p:cNvSpPr txBox="1">
            <a:spLocks/>
          </p:cNvSpPr>
          <p:nvPr/>
        </p:nvSpPr>
        <p:spPr>
          <a:xfrm>
            <a:off x="6229453" y="1865359"/>
            <a:ext cx="11220347" cy="426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828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8400" b="1" i="0" u="none" strike="noStrike" kern="1200" cap="none" spc="0" normalizeH="0" baseline="0" noProof="0">
                <a:ln>
                  <a:noFill/>
                </a:ln>
                <a:solidFill>
                  <a:srgbClr val="6AACA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Ôn tập lại </a:t>
            </a:r>
            <a:endParaRPr kumimoji="0" lang="en-US" sz="8400" b="1" i="0" u="none" strike="noStrike" kern="1200" cap="none" spc="0" normalizeH="0" baseline="0" noProof="0" smtClean="0">
              <a:ln>
                <a:noFill/>
              </a:ln>
              <a:solidFill>
                <a:srgbClr val="6AACA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1828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8400" b="1" i="0" u="none" strike="noStrike" kern="1200" cap="none" spc="0" normalizeH="0" baseline="0" noProof="0" smtClean="0">
                <a:ln>
                  <a:noFill/>
                </a:ln>
                <a:solidFill>
                  <a:srgbClr val="6AACA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kiến </a:t>
            </a:r>
            <a:r>
              <a:rPr kumimoji="0" lang="vi-VN" sz="8400" b="1" i="0" u="none" strike="noStrike" kern="1200" cap="none" spc="0" normalizeH="0" baseline="0" noProof="0">
                <a:ln>
                  <a:noFill/>
                </a:ln>
                <a:solidFill>
                  <a:srgbClr val="6AACA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thức đã học</a:t>
            </a:r>
            <a:endParaRPr kumimoji="0" lang="en-US" sz="8400" b="1" i="0" u="none" strike="noStrike" kern="1200" cap="none" spc="0" normalizeH="0" baseline="0" noProof="0">
              <a:ln>
                <a:noFill/>
              </a:ln>
              <a:solidFill>
                <a:srgbClr val="6AACA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0674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4153</TotalTime>
  <Words>1870</Words>
  <Application>Microsoft Office PowerPoint</Application>
  <PresentationFormat>Custom</PresentationFormat>
  <Paragraphs>157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Aharoni</vt:lpstr>
      <vt:lpstr>KG Primary Penmanship</vt:lpstr>
      <vt:lpstr>Arial (Body)</vt:lpstr>
      <vt:lpstr>Malgun Gothic</vt:lpstr>
      <vt:lpstr>Calibri</vt:lpstr>
      <vt:lpstr>Merriweather Sans</vt:lpstr>
      <vt:lpstr>Wingdings</vt:lpstr>
      <vt:lpstr>Arial</vt:lpstr>
      <vt:lpstr>Cambria Math</vt:lpstr>
      <vt:lpstr>Times New Roman</vt:lpstr>
      <vt:lpstr>Solway Bold</vt:lpstr>
      <vt:lpstr>Ahkio Bold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파란색 깔끔하고 미니멀한 면접 발표 디자인 크리에이티브 포트폴리오 프레젠테이션</dc:title>
  <dc:creator>Hà Ngân</dc:creator>
  <cp:lastModifiedBy>Admin</cp:lastModifiedBy>
  <cp:revision>39</cp:revision>
  <dcterms:created xsi:type="dcterms:W3CDTF">2006-08-16T00:00:00Z</dcterms:created>
  <dcterms:modified xsi:type="dcterms:W3CDTF">2024-12-24T03:18:35Z</dcterms:modified>
  <dc:identifier>DAGXE33CLaI</dc:identifier>
</cp:coreProperties>
</file>