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735" r:id="rId1"/>
    <p:sldMasterId id="2147483795" r:id="rId2"/>
  </p:sldMasterIdLst>
  <p:notesMasterIdLst>
    <p:notesMasterId r:id="rId43"/>
  </p:notesMasterIdLst>
  <p:sldIdLst>
    <p:sldId id="257" r:id="rId3"/>
    <p:sldId id="256" r:id="rId4"/>
    <p:sldId id="258" r:id="rId5"/>
    <p:sldId id="397" r:id="rId6"/>
    <p:sldId id="268" r:id="rId7"/>
    <p:sldId id="398" r:id="rId8"/>
    <p:sldId id="349" r:id="rId9"/>
    <p:sldId id="361" r:id="rId10"/>
    <p:sldId id="363" r:id="rId11"/>
    <p:sldId id="399" r:id="rId12"/>
    <p:sldId id="400" r:id="rId13"/>
    <p:sldId id="401" r:id="rId14"/>
    <p:sldId id="392" r:id="rId15"/>
    <p:sldId id="373" r:id="rId16"/>
    <p:sldId id="366" r:id="rId17"/>
    <p:sldId id="374" r:id="rId18"/>
    <p:sldId id="402" r:id="rId19"/>
    <p:sldId id="403" r:id="rId20"/>
    <p:sldId id="378" r:id="rId21"/>
    <p:sldId id="404" r:id="rId22"/>
    <p:sldId id="405" r:id="rId23"/>
    <p:sldId id="407" r:id="rId24"/>
    <p:sldId id="379" r:id="rId25"/>
    <p:sldId id="408" r:id="rId26"/>
    <p:sldId id="409" r:id="rId27"/>
    <p:sldId id="410" r:id="rId28"/>
    <p:sldId id="411" r:id="rId29"/>
    <p:sldId id="413" r:id="rId30"/>
    <p:sldId id="414" r:id="rId31"/>
    <p:sldId id="393" r:id="rId32"/>
    <p:sldId id="357" r:id="rId33"/>
    <p:sldId id="385" r:id="rId34"/>
    <p:sldId id="386" r:id="rId35"/>
    <p:sldId id="415" r:id="rId36"/>
    <p:sldId id="416" r:id="rId37"/>
    <p:sldId id="417" r:id="rId38"/>
    <p:sldId id="387" r:id="rId39"/>
    <p:sldId id="388" r:id="rId40"/>
    <p:sldId id="389" r:id="rId41"/>
    <p:sldId id="506" r:id="rId42"/>
  </p:sldIdLst>
  <p:sldSz cx="12192000" cy="6858000"/>
  <p:notesSz cx="6858000" cy="9144000"/>
  <p:embeddedFontLst>
    <p:embeddedFont>
      <p:font typeface="游明朝" panose="02020400000000000000" pitchFamily="18" charset="-128"/>
      <p:regular r:id="rId44"/>
    </p:embeddedFont>
    <p:embeddedFont>
      <p:font typeface="Britannic Bold" panose="020B0903060703020204" pitchFamily="34" charset="0"/>
      <p:regular r:id="rId45"/>
    </p:embeddedFont>
    <p:embeddedFont>
      <p:font typeface="Cambria Math" panose="02040503050406030204" pitchFamily="18" charset="0"/>
      <p:regular r:id="rId46"/>
    </p:embeddedFont>
    <p:embeddedFont>
      <p:font typeface="Tahoma" panose="020B0604030504040204" pitchFamily="34" charset="0"/>
      <p:regular r:id="rId47"/>
      <p:bold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n Duyy" initials="TD" lastIdx="1" clrIdx="0">
    <p:extLst>
      <p:ext uri="{19B8F6BF-5375-455C-9EA6-DF929625EA0E}">
        <p15:presenceInfo xmlns:p15="http://schemas.microsoft.com/office/powerpoint/2012/main" userId="Trann Duy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E9A3"/>
    <a:srgbClr val="FFD44B"/>
    <a:srgbClr val="FFD653"/>
    <a:srgbClr val="5B9BD5"/>
    <a:srgbClr val="CCFF99"/>
    <a:srgbClr val="CC00FF"/>
    <a:srgbClr val="00B050"/>
    <a:srgbClr val="000000"/>
    <a:srgbClr val="8D41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8" autoAdjust="0"/>
    <p:restoredTop sz="95165" autoAdjust="0"/>
  </p:normalViewPr>
  <p:slideViewPr>
    <p:cSldViewPr snapToGrid="0">
      <p:cViewPr varScale="1">
        <p:scale>
          <a:sx n="90" d="100"/>
          <a:sy n="90" d="100"/>
        </p:scale>
        <p:origin x="84" y="160"/>
      </p:cViewPr>
      <p:guideLst>
        <p:guide orient="horz" pos="2160"/>
        <p:guide pos="3840"/>
      </p:guideLst>
    </p:cSldViewPr>
  </p:slideViewPr>
  <p:notesTextViewPr>
    <p:cViewPr>
      <p:scale>
        <a:sx n="1" d="1"/>
        <a:sy n="1" d="1"/>
      </p:scale>
      <p:origin x="0" y="0"/>
    </p:cViewPr>
  </p:notesTextViewPr>
  <p:sorterViewPr>
    <p:cViewPr>
      <p:scale>
        <a:sx n="100" d="100"/>
        <a:sy n="100" d="100"/>
      </p:scale>
      <p:origin x="0" y="-49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90BC36-E8C2-47A2-B126-75BE2E905C1B}" type="datetimeFigureOut">
              <a:rPr lang="en-US" smtClean="0"/>
              <a:pPr/>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A18811-9ACA-4F8F-B04D-1A13BE81CBEC}" type="slidenum">
              <a:rPr lang="en-US" smtClean="0"/>
              <a:pPr/>
              <a:t>‹#›</a:t>
            </a:fld>
            <a:endParaRPr lang="en-US"/>
          </a:p>
        </p:txBody>
      </p:sp>
    </p:spTree>
    <p:extLst>
      <p:ext uri="{BB962C8B-B14F-4D97-AF65-F5344CB8AC3E}">
        <p14:creationId xmlns:p14="http://schemas.microsoft.com/office/powerpoint/2010/main" val="1709499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A18811-9ACA-4F8F-B04D-1A13BE81CBEC}" type="slidenum">
              <a:rPr lang="en-US" smtClean="0"/>
              <a:pPr/>
              <a:t>21</a:t>
            </a:fld>
            <a:endParaRPr lang="en-US"/>
          </a:p>
        </p:txBody>
      </p:sp>
    </p:spTree>
    <p:extLst>
      <p:ext uri="{BB962C8B-B14F-4D97-AF65-F5344CB8AC3E}">
        <p14:creationId xmlns:p14="http://schemas.microsoft.com/office/powerpoint/2010/main" val="3852265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A18811-9ACA-4F8F-B04D-1A13BE81CBEC}" type="slidenum">
              <a:rPr lang="en-US" smtClean="0"/>
              <a:pPr/>
              <a:t>22</a:t>
            </a:fld>
            <a:endParaRPr lang="en-US"/>
          </a:p>
        </p:txBody>
      </p:sp>
    </p:spTree>
    <p:extLst>
      <p:ext uri="{BB962C8B-B14F-4D97-AF65-F5344CB8AC3E}">
        <p14:creationId xmlns:p14="http://schemas.microsoft.com/office/powerpoint/2010/main" val="830185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C0C2E-6A67-48C2-A464-D5FA9AB14C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BFC801-95BE-49F0-BFDD-DEBC3AFA8B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2FA896-0CD5-460A-A917-DBAE7F32797F}"/>
              </a:ext>
            </a:extLst>
          </p:cNvPr>
          <p:cNvSpPr>
            <a:spLocks noGrp="1"/>
          </p:cNvSpPr>
          <p:nvPr>
            <p:ph type="dt" sz="half" idx="10"/>
          </p:nvPr>
        </p:nvSpPr>
        <p:spPr/>
        <p:txBody>
          <a:bodyPr/>
          <a:lstStyle/>
          <a:p>
            <a:fld id="{06ABD190-56AD-4C55-BBCA-1554B872117B}" type="datetimeFigureOut">
              <a:rPr lang="en-US" smtClean="0"/>
              <a:pPr/>
              <a:t>4/2/2025</a:t>
            </a:fld>
            <a:endParaRPr lang="en-US"/>
          </a:p>
        </p:txBody>
      </p:sp>
      <p:sp>
        <p:nvSpPr>
          <p:cNvPr id="5" name="Footer Placeholder 4">
            <a:extLst>
              <a:ext uri="{FF2B5EF4-FFF2-40B4-BE49-F238E27FC236}">
                <a16:creationId xmlns:a16="http://schemas.microsoft.com/office/drawing/2014/main" id="{63980D7E-B022-41AE-B72B-091501E0B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3D190-94EB-406F-82FB-68D7132F590E}"/>
              </a:ext>
            </a:extLst>
          </p:cNvPr>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190576645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773BE-6C6B-4C37-AD18-E5B0A9A645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198C71-D777-4327-BB26-CAEF6A8AB2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47ECF6-76F1-4413-A492-20829D2DB667}"/>
              </a:ext>
            </a:extLst>
          </p:cNvPr>
          <p:cNvSpPr>
            <a:spLocks noGrp="1"/>
          </p:cNvSpPr>
          <p:nvPr>
            <p:ph type="dt" sz="half" idx="10"/>
          </p:nvPr>
        </p:nvSpPr>
        <p:spPr/>
        <p:txBody>
          <a:bodyPr/>
          <a:lstStyle/>
          <a:p>
            <a:fld id="{06ABD190-56AD-4C55-BBCA-1554B872117B}" type="datetimeFigureOut">
              <a:rPr lang="en-US" smtClean="0"/>
              <a:pPr/>
              <a:t>4/2/2025</a:t>
            </a:fld>
            <a:endParaRPr lang="en-US"/>
          </a:p>
        </p:txBody>
      </p:sp>
      <p:sp>
        <p:nvSpPr>
          <p:cNvPr id="5" name="Footer Placeholder 4">
            <a:extLst>
              <a:ext uri="{FF2B5EF4-FFF2-40B4-BE49-F238E27FC236}">
                <a16:creationId xmlns:a16="http://schemas.microsoft.com/office/drawing/2014/main" id="{4145A7C7-12AE-4000-B302-F9157A2297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9B4EB0-531D-4B3C-9E61-B1CC5C9DEBD3}"/>
              </a:ext>
            </a:extLst>
          </p:cNvPr>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325062108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53F140-803B-405F-A7A6-E3FD40F455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7482F6-D935-415A-91FC-64996991D0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2BA077-70A5-476B-8914-2D76B295649B}"/>
              </a:ext>
            </a:extLst>
          </p:cNvPr>
          <p:cNvSpPr>
            <a:spLocks noGrp="1"/>
          </p:cNvSpPr>
          <p:nvPr>
            <p:ph type="dt" sz="half" idx="10"/>
          </p:nvPr>
        </p:nvSpPr>
        <p:spPr/>
        <p:txBody>
          <a:bodyPr/>
          <a:lstStyle/>
          <a:p>
            <a:fld id="{06ABD190-56AD-4C55-BBCA-1554B872117B}" type="datetimeFigureOut">
              <a:rPr lang="en-US" smtClean="0"/>
              <a:pPr/>
              <a:t>4/2/2025</a:t>
            </a:fld>
            <a:endParaRPr lang="en-US"/>
          </a:p>
        </p:txBody>
      </p:sp>
      <p:sp>
        <p:nvSpPr>
          <p:cNvPr id="5" name="Footer Placeholder 4">
            <a:extLst>
              <a:ext uri="{FF2B5EF4-FFF2-40B4-BE49-F238E27FC236}">
                <a16:creationId xmlns:a16="http://schemas.microsoft.com/office/drawing/2014/main" id="{CEAD909C-F474-4EB2-9462-B0413560E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2CAB44-7052-4A59-8942-42FA3F18FACB}"/>
              </a:ext>
            </a:extLst>
          </p:cNvPr>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301900160"/>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003796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142173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7D0EBB-87F6-418F-B326-C8B29B7DC95F}"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152558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7D0EBB-87F6-418F-B326-C8B29B7DC95F}"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319702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7D0EBB-87F6-418F-B326-C8B29B7DC95F}" type="datetimeFigureOut">
              <a:rPr lang="en-US" smtClean="0"/>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707645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7D0EBB-87F6-418F-B326-C8B29B7DC95F}" type="datetimeFigureOut">
              <a:rPr lang="en-US" smtClean="0"/>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84923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0526786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853864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C53FB-F170-41C0-9F80-A9F03C33A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76DCE7-2F24-48E7-A25C-834E7928EC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EC0B46-E4AE-4263-9761-AA17CEECCCE4}"/>
              </a:ext>
            </a:extLst>
          </p:cNvPr>
          <p:cNvSpPr>
            <a:spLocks noGrp="1"/>
          </p:cNvSpPr>
          <p:nvPr>
            <p:ph type="dt" sz="half" idx="10"/>
          </p:nvPr>
        </p:nvSpPr>
        <p:spPr/>
        <p:txBody>
          <a:bodyPr/>
          <a:lstStyle/>
          <a:p>
            <a:fld id="{06ABD190-56AD-4C55-BBCA-1554B872117B}" type="datetimeFigureOut">
              <a:rPr lang="en-US" smtClean="0"/>
              <a:pPr/>
              <a:t>4/2/2025</a:t>
            </a:fld>
            <a:endParaRPr lang="en-US"/>
          </a:p>
        </p:txBody>
      </p:sp>
      <p:sp>
        <p:nvSpPr>
          <p:cNvPr id="5" name="Footer Placeholder 4">
            <a:extLst>
              <a:ext uri="{FF2B5EF4-FFF2-40B4-BE49-F238E27FC236}">
                <a16:creationId xmlns:a16="http://schemas.microsoft.com/office/drawing/2014/main" id="{85B6ED5B-2CA4-4C51-8D4B-B662E78E35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BBC519-47A9-4F8C-A3A5-6A3E9B291FEC}"/>
              </a:ext>
            </a:extLst>
          </p:cNvPr>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232316189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1232988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604922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48183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510C3-B1F3-433C-AEBA-2FB263DE1B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DA4246-26D1-4D4B-A0C2-5ADDEE3E1D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0F7E3D-CCF5-41F2-B3DA-822FA62C1F22}"/>
              </a:ext>
            </a:extLst>
          </p:cNvPr>
          <p:cNvSpPr>
            <a:spLocks noGrp="1"/>
          </p:cNvSpPr>
          <p:nvPr>
            <p:ph type="dt" sz="half" idx="10"/>
          </p:nvPr>
        </p:nvSpPr>
        <p:spPr/>
        <p:txBody>
          <a:bodyPr/>
          <a:lstStyle/>
          <a:p>
            <a:fld id="{06ABD190-56AD-4C55-BBCA-1554B872117B}" type="datetimeFigureOut">
              <a:rPr lang="en-US" smtClean="0"/>
              <a:pPr/>
              <a:t>4/2/2025</a:t>
            </a:fld>
            <a:endParaRPr lang="en-US"/>
          </a:p>
        </p:txBody>
      </p:sp>
      <p:sp>
        <p:nvSpPr>
          <p:cNvPr id="5" name="Footer Placeholder 4">
            <a:extLst>
              <a:ext uri="{FF2B5EF4-FFF2-40B4-BE49-F238E27FC236}">
                <a16:creationId xmlns:a16="http://schemas.microsoft.com/office/drawing/2014/main" id="{071623D3-5C6C-4C80-960F-04C687E05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4D59EB-5D83-4451-A666-30E9824D756E}"/>
              </a:ext>
            </a:extLst>
          </p:cNvPr>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47006493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6D5D7-004E-47DC-A74C-928E231EF6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1C0061-FEA9-42EB-8FF9-CD941C675A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A04021-6D93-4B0A-BE04-BD4B03C5BC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AAC111-0109-409B-998C-AA8287888FE8}"/>
              </a:ext>
            </a:extLst>
          </p:cNvPr>
          <p:cNvSpPr>
            <a:spLocks noGrp="1"/>
          </p:cNvSpPr>
          <p:nvPr>
            <p:ph type="dt" sz="half" idx="10"/>
          </p:nvPr>
        </p:nvSpPr>
        <p:spPr/>
        <p:txBody>
          <a:bodyPr/>
          <a:lstStyle/>
          <a:p>
            <a:fld id="{06ABD190-56AD-4C55-BBCA-1554B872117B}" type="datetimeFigureOut">
              <a:rPr lang="en-US" smtClean="0"/>
              <a:pPr/>
              <a:t>4/2/2025</a:t>
            </a:fld>
            <a:endParaRPr lang="en-US"/>
          </a:p>
        </p:txBody>
      </p:sp>
      <p:sp>
        <p:nvSpPr>
          <p:cNvPr id="6" name="Footer Placeholder 5">
            <a:extLst>
              <a:ext uri="{FF2B5EF4-FFF2-40B4-BE49-F238E27FC236}">
                <a16:creationId xmlns:a16="http://schemas.microsoft.com/office/drawing/2014/main" id="{96545CB8-4D6F-4476-A919-8B98289571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D21E40-C647-49CA-B866-503DE0656451}"/>
              </a:ext>
            </a:extLst>
          </p:cNvPr>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92848950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4B812-605E-44ED-9D1E-F4713A00E7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50A11B-46E1-4BB4-A273-89E89D76BB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62A028-4E75-48D2-B5EC-5F1E5AEA0D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08C581-D368-46B0-A4B5-3F0B01FE9C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FAA7CB-0443-4245-B7AC-8CCA46F7D6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EF3DAE-32B5-41AB-8A12-EB19678242EF}"/>
              </a:ext>
            </a:extLst>
          </p:cNvPr>
          <p:cNvSpPr>
            <a:spLocks noGrp="1"/>
          </p:cNvSpPr>
          <p:nvPr>
            <p:ph type="dt" sz="half" idx="10"/>
          </p:nvPr>
        </p:nvSpPr>
        <p:spPr/>
        <p:txBody>
          <a:bodyPr/>
          <a:lstStyle/>
          <a:p>
            <a:fld id="{06ABD190-56AD-4C55-BBCA-1554B872117B}" type="datetimeFigureOut">
              <a:rPr lang="en-US" smtClean="0"/>
              <a:pPr/>
              <a:t>4/2/2025</a:t>
            </a:fld>
            <a:endParaRPr lang="en-US"/>
          </a:p>
        </p:txBody>
      </p:sp>
      <p:sp>
        <p:nvSpPr>
          <p:cNvPr id="8" name="Footer Placeholder 7">
            <a:extLst>
              <a:ext uri="{FF2B5EF4-FFF2-40B4-BE49-F238E27FC236}">
                <a16:creationId xmlns:a16="http://schemas.microsoft.com/office/drawing/2014/main" id="{D64D0358-B33A-4DBB-9F94-56B0897641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2E0A0B-A115-4696-BA57-C47896125A1F}"/>
              </a:ext>
            </a:extLst>
          </p:cNvPr>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63279165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7D5-A78B-4704-8964-6758D42153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83CB19-95A5-473A-9216-FE20930EE425}"/>
              </a:ext>
            </a:extLst>
          </p:cNvPr>
          <p:cNvSpPr>
            <a:spLocks noGrp="1"/>
          </p:cNvSpPr>
          <p:nvPr>
            <p:ph type="dt" sz="half" idx="10"/>
          </p:nvPr>
        </p:nvSpPr>
        <p:spPr/>
        <p:txBody>
          <a:bodyPr/>
          <a:lstStyle/>
          <a:p>
            <a:fld id="{06ABD190-56AD-4C55-BBCA-1554B872117B}" type="datetimeFigureOut">
              <a:rPr lang="en-US" smtClean="0"/>
              <a:pPr/>
              <a:t>4/2/2025</a:t>
            </a:fld>
            <a:endParaRPr lang="en-US"/>
          </a:p>
        </p:txBody>
      </p:sp>
      <p:sp>
        <p:nvSpPr>
          <p:cNvPr id="4" name="Footer Placeholder 3">
            <a:extLst>
              <a:ext uri="{FF2B5EF4-FFF2-40B4-BE49-F238E27FC236}">
                <a16:creationId xmlns:a16="http://schemas.microsoft.com/office/drawing/2014/main" id="{E04A0559-A7C4-4A6F-92BF-82C3104D2E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16CD19-B863-49D4-AB5C-CBCF6682EC0D}"/>
              </a:ext>
            </a:extLst>
          </p:cNvPr>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928332291"/>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713C08-27C3-42AC-BE7B-8A2C51371DAC}"/>
              </a:ext>
            </a:extLst>
          </p:cNvPr>
          <p:cNvSpPr>
            <a:spLocks noGrp="1"/>
          </p:cNvSpPr>
          <p:nvPr>
            <p:ph type="dt" sz="half" idx="10"/>
          </p:nvPr>
        </p:nvSpPr>
        <p:spPr/>
        <p:txBody>
          <a:bodyPr/>
          <a:lstStyle/>
          <a:p>
            <a:fld id="{06ABD190-56AD-4C55-BBCA-1554B872117B}" type="datetimeFigureOut">
              <a:rPr lang="en-US" smtClean="0"/>
              <a:pPr/>
              <a:t>4/2/2025</a:t>
            </a:fld>
            <a:endParaRPr lang="en-US"/>
          </a:p>
        </p:txBody>
      </p:sp>
      <p:sp>
        <p:nvSpPr>
          <p:cNvPr id="3" name="Footer Placeholder 2">
            <a:extLst>
              <a:ext uri="{FF2B5EF4-FFF2-40B4-BE49-F238E27FC236}">
                <a16:creationId xmlns:a16="http://schemas.microsoft.com/office/drawing/2014/main" id="{2F38199D-B8C0-4485-B9B6-16F993FB48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FCC483-F5F9-4965-9708-83917565762F}"/>
              </a:ext>
            </a:extLst>
          </p:cNvPr>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237706151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1CB1-3D2A-4B51-A753-B54F13FE29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61D5E7-9FAD-4C74-8089-426D45E6E1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A5DD91-EDC5-4565-B963-1BEAA8DEA7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6C3ABF-9A91-46FE-8CC5-754DAFE72338}"/>
              </a:ext>
            </a:extLst>
          </p:cNvPr>
          <p:cNvSpPr>
            <a:spLocks noGrp="1"/>
          </p:cNvSpPr>
          <p:nvPr>
            <p:ph type="dt" sz="half" idx="10"/>
          </p:nvPr>
        </p:nvSpPr>
        <p:spPr/>
        <p:txBody>
          <a:bodyPr/>
          <a:lstStyle/>
          <a:p>
            <a:fld id="{06ABD190-56AD-4C55-BBCA-1554B872117B}" type="datetimeFigureOut">
              <a:rPr lang="en-US" smtClean="0"/>
              <a:pPr/>
              <a:t>4/2/2025</a:t>
            </a:fld>
            <a:endParaRPr lang="en-US"/>
          </a:p>
        </p:txBody>
      </p:sp>
      <p:sp>
        <p:nvSpPr>
          <p:cNvPr id="6" name="Footer Placeholder 5">
            <a:extLst>
              <a:ext uri="{FF2B5EF4-FFF2-40B4-BE49-F238E27FC236}">
                <a16:creationId xmlns:a16="http://schemas.microsoft.com/office/drawing/2014/main" id="{F37B9CCC-EBEA-436E-9D12-1801F3C30F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5DFF19-04D4-4B26-8A90-595F332D1C2F}"/>
              </a:ext>
            </a:extLst>
          </p:cNvPr>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122769381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E4B62-5C38-4F8B-A7EF-A2B7CA9B51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0367D1-47A2-4561-8B47-678148F04F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E959FC-D070-4941-AADE-9607B9D08E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B66AB0-A70E-4619-BF7F-98FF96003B91}"/>
              </a:ext>
            </a:extLst>
          </p:cNvPr>
          <p:cNvSpPr>
            <a:spLocks noGrp="1"/>
          </p:cNvSpPr>
          <p:nvPr>
            <p:ph type="dt" sz="half" idx="10"/>
          </p:nvPr>
        </p:nvSpPr>
        <p:spPr/>
        <p:txBody>
          <a:bodyPr/>
          <a:lstStyle/>
          <a:p>
            <a:fld id="{06ABD190-56AD-4C55-BBCA-1554B872117B}" type="datetimeFigureOut">
              <a:rPr lang="en-US" smtClean="0"/>
              <a:pPr/>
              <a:t>4/2/2025</a:t>
            </a:fld>
            <a:endParaRPr lang="en-US"/>
          </a:p>
        </p:txBody>
      </p:sp>
      <p:sp>
        <p:nvSpPr>
          <p:cNvPr id="6" name="Footer Placeholder 5">
            <a:extLst>
              <a:ext uri="{FF2B5EF4-FFF2-40B4-BE49-F238E27FC236}">
                <a16:creationId xmlns:a16="http://schemas.microsoft.com/office/drawing/2014/main" id="{D1D6017F-E60F-4128-A306-6B958C9691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2234F7-636F-4B10-8741-360D7CE17393}"/>
              </a:ext>
            </a:extLst>
          </p:cNvPr>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353348626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C688C5-1290-4145-9DD3-8E63060707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B6EFE2-A62C-4B3F-A703-C888D91374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C3BFC8-8544-45C2-9823-AA32B9769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pPr/>
              <a:t>4/2/2025</a:t>
            </a:fld>
            <a:endParaRPr lang="en-US"/>
          </a:p>
        </p:txBody>
      </p:sp>
      <p:sp>
        <p:nvSpPr>
          <p:cNvPr id="5" name="Footer Placeholder 4">
            <a:extLst>
              <a:ext uri="{FF2B5EF4-FFF2-40B4-BE49-F238E27FC236}">
                <a16:creationId xmlns:a16="http://schemas.microsoft.com/office/drawing/2014/main" id="{915B5DE3-B9CE-4041-BFBD-1A22A7C867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13E5CC-2E79-4E1F-95D8-F3C2866704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pPr/>
              <a:t>‹#›</a:t>
            </a:fld>
            <a:endParaRPr lang="en-US"/>
          </a:p>
        </p:txBody>
      </p:sp>
    </p:spTree>
    <p:extLst>
      <p:ext uri="{BB962C8B-B14F-4D97-AF65-F5344CB8AC3E}">
        <p14:creationId xmlns:p14="http://schemas.microsoft.com/office/powerpoint/2010/main" val="120692562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7D0EBB-87F6-418F-B326-C8B29B7DC95F}" type="datetimeFigureOut">
              <a:rPr lang="en-US" smtClean="0"/>
              <a:t>4/2/2025</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0F03A-2A00-49DC-9191-58E1A901AF73}" type="slidenum">
              <a:rPr lang="en-US" smtClean="0"/>
              <a:t>‹#›</a:t>
            </a:fld>
            <a:endParaRPr lang="en-US"/>
          </a:p>
        </p:txBody>
      </p:sp>
    </p:spTree>
    <p:extLst>
      <p:ext uri="{BB962C8B-B14F-4D97-AF65-F5344CB8AC3E}">
        <p14:creationId xmlns:p14="http://schemas.microsoft.com/office/powerpoint/2010/main" val="3106134506"/>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slideLayout" Target="../slideLayouts/slideLayout12.xml"/><Relationship Id="rId7" Type="http://schemas.openxmlformats.org/officeDocument/2006/relationships/slide" Target="slide9.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gif"/><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18.gif"/></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gif"/><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18.gif"/></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7.gif"/><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gif"/><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19.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5.xml"/><Relationship Id="rId18" Type="http://schemas.openxmlformats.org/officeDocument/2006/relationships/image" Target="../media/image12.png"/><Relationship Id="rId3" Type="http://schemas.microsoft.com/office/2007/relationships/media" Target="../media/media3.wav"/><Relationship Id="rId7" Type="http://schemas.openxmlformats.org/officeDocument/2006/relationships/image" Target="../media/image8.png"/><Relationship Id="rId12" Type="http://schemas.openxmlformats.org/officeDocument/2006/relationships/image" Target="../media/image10.png"/><Relationship Id="rId17" Type="http://schemas.openxmlformats.org/officeDocument/2006/relationships/slide" Target="slide6.xml"/><Relationship Id="rId2" Type="http://schemas.microsoft.com/office/2007/relationships/media" Target="../media/media2.wav"/><Relationship Id="rId16" Type="http://schemas.openxmlformats.org/officeDocument/2006/relationships/image" Target="../media/image3.gif"/><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slide" Target="slide4.xml"/><Relationship Id="rId5" Type="http://schemas.openxmlformats.org/officeDocument/2006/relationships/slideLayout" Target="../slideLayouts/slideLayout12.xml"/><Relationship Id="rId15" Type="http://schemas.openxmlformats.org/officeDocument/2006/relationships/slide" Target="slide7.xml"/><Relationship Id="rId10" Type="http://schemas.openxmlformats.org/officeDocument/2006/relationships/slide" Target="slide3.xml"/><Relationship Id="rId4" Type="http://schemas.openxmlformats.org/officeDocument/2006/relationships/audio" Target="../media/media3.wav"/><Relationship Id="rId9" Type="http://schemas.openxmlformats.org/officeDocument/2006/relationships/image" Target="../media/image4.png"/><Relationship Id="rId14" Type="http://schemas.openxmlformats.org/officeDocument/2006/relationships/image" Target="../media/image11.gif"/></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7.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38.sv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7.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7.gif"/><Relationship Id="rId5" Type="http://schemas.openxmlformats.org/officeDocument/2006/relationships/image" Target="../media/image4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7.gif"/><Relationship Id="rId5" Type="http://schemas.openxmlformats.org/officeDocument/2006/relationships/image" Target="../media/image38.sv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34.sv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34.sv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7.gif"/><Relationship Id="rId5" Type="http://schemas.openxmlformats.org/officeDocument/2006/relationships/image" Target="../media/image34.sv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27.gif"/><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7.gif"/><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4.sv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3.xml"/><Relationship Id="rId7" Type="http://schemas.microsoft.com/office/2007/relationships/hdphoto" Target="../media/hdphoto2.wdp"/><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3.png"/><Relationship Id="rId5" Type="http://schemas.openxmlformats.org/officeDocument/2006/relationships/slide" Target="slide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gif"/><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54.png"/><Relationship Id="rId4" Type="http://schemas.openxmlformats.org/officeDocument/2006/relationships/image" Target="../media/image38.sv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8.png"/><Relationship Id="rId2" Type="http://schemas.openxmlformats.org/officeDocument/2006/relationships/image" Target="../media/image29.gif"/><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1.gif"/><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1.gif"/><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1.gif"/><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1.gif"/><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4.gif"/></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18" Type="http://schemas.openxmlformats.org/officeDocument/2006/relationships/image" Target="../media/image74.sv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17" Type="http://schemas.openxmlformats.org/officeDocument/2006/relationships/image" Target="../media/image73.png"/><Relationship Id="rId2" Type="http://schemas.openxmlformats.org/officeDocument/2006/relationships/audio" Target="../media/audio1.wav"/><Relationship Id="rId16" Type="http://schemas.openxmlformats.org/officeDocument/2006/relationships/image" Target="../media/image72.svg"/><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70.sv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15.gif"/><Relationship Id="rId5" Type="http://schemas.microsoft.com/office/2007/relationships/hdphoto" Target="../media/hdphoto2.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gif"/><Relationship Id="rId7" Type="http://schemas.openxmlformats.org/officeDocument/2006/relationships/image" Target="../media/image22.sv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8.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5" name="Rectangle: Rounded Corners 44" descr="n179 Fb Dinh Thu Huyen">
            <a:extLst>
              <a:ext uri="{FF2B5EF4-FFF2-40B4-BE49-F238E27FC236}">
                <a16:creationId xmlns:a16="http://schemas.microsoft.com/office/drawing/2014/main" id="{26896933-0863-49DD-AE4F-E4D561189425}"/>
              </a:ext>
            </a:extLst>
          </p:cNvPr>
          <p:cNvSpPr/>
          <p:nvPr/>
        </p:nvSpPr>
        <p:spPr>
          <a:xfrm>
            <a:off x="6616454" y="3578695"/>
            <a:ext cx="2748353" cy="82571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descr="n179 Fb Dinh Thu Huyen">
            <a:extLst>
              <a:ext uri="{FF2B5EF4-FFF2-40B4-BE49-F238E27FC236}">
                <a16:creationId xmlns:a16="http://schemas.microsoft.com/office/drawing/2014/main" id="{BD7A2930-7667-43D2-8B42-8AF6C3389138}"/>
              </a:ext>
            </a:extLst>
          </p:cNvPr>
          <p:cNvSpPr/>
          <p:nvPr/>
        </p:nvSpPr>
        <p:spPr>
          <a:xfrm>
            <a:off x="5680812" y="290782"/>
            <a:ext cx="4619635" cy="2410458"/>
          </a:xfrm>
          <a:prstGeom prst="rect">
            <a:avLst/>
          </a:prstGeom>
          <a:noFill/>
        </p:spPr>
        <p:txBody>
          <a:bodyPr wrap="none" lIns="91440" tIns="45720" rIns="91440" bIns="45720" numCol="1">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TRÒ CH</a:t>
            </a:r>
            <a:r>
              <a:rPr kumimoji="0" lang="vi-VN"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 ĐÀO VÀNG</a:t>
            </a:r>
          </a:p>
        </p:txBody>
      </p:sp>
      <p:pic>
        <p:nvPicPr>
          <p:cNvPr id="41" name="Picture 40" descr="n179 Fb Dinh Thu Huyen">
            <a:extLst>
              <a:ext uri="{FF2B5EF4-FFF2-40B4-BE49-F238E27FC236}">
                <a16:creationId xmlns:a16="http://schemas.microsoft.com/office/drawing/2014/main" id="{CC339E71-C022-41EC-85F8-D362229A36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25447" y="2177596"/>
            <a:ext cx="1622629" cy="1340147"/>
          </a:xfrm>
          <a:prstGeom prst="rect">
            <a:avLst/>
          </a:prstGeom>
        </p:spPr>
      </p:pic>
      <p:pic>
        <p:nvPicPr>
          <p:cNvPr id="43" name="Picture 42" descr="n179 Fb Dinh Thu Huyen">
            <a:hlinkClick r:id="rId7" action="ppaction://hlinksldjump"/>
            <a:extLst>
              <a:ext uri="{FF2B5EF4-FFF2-40B4-BE49-F238E27FC236}">
                <a16:creationId xmlns:a16="http://schemas.microsoft.com/office/drawing/2014/main" id="{AB54DEFA-0388-4F63-9E30-D9916A8747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72297" y="5027048"/>
            <a:ext cx="1088460" cy="882862"/>
          </a:xfrm>
          <a:prstGeom prst="rect">
            <a:avLst/>
          </a:prstGeom>
        </p:spPr>
      </p:pic>
      <p:sp>
        <p:nvSpPr>
          <p:cNvPr id="44" name="Rectangle 43" descr="n179 Fb Dinh Thu Huyen">
            <a:extLst>
              <a:ext uri="{FF2B5EF4-FFF2-40B4-BE49-F238E27FC236}">
                <a16:creationId xmlns:a16="http://schemas.microsoft.com/office/drawing/2014/main" id="{4B8F0FD2-8304-4804-86AC-C33ED279E2D1}"/>
              </a:ext>
            </a:extLst>
          </p:cNvPr>
          <p:cNvSpPr/>
          <p:nvPr/>
        </p:nvSpPr>
        <p:spPr>
          <a:xfrm>
            <a:off x="6736617" y="3604027"/>
            <a:ext cx="2436373"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2700" cmpd="sng">
                  <a:noFill/>
                  <a:prstDash val="solid"/>
                </a:ln>
                <a:solidFill>
                  <a:srgbClr val="00B0F0"/>
                </a:solidFill>
                <a:effectLst/>
                <a:uLnTx/>
                <a:uFillTx/>
                <a:latin typeface="Calibri" panose="020F0502020204030204"/>
                <a:ea typeface="+mn-ea"/>
                <a:cs typeface="+mn-cs"/>
              </a:rPr>
              <a:t>BẮT ĐẦU</a:t>
            </a:r>
          </a:p>
        </p:txBody>
      </p:sp>
      <p:pic>
        <p:nvPicPr>
          <p:cNvPr id="46" name="Crystal" descr="n179 Fb Dinh Thu Huyen">
            <a:hlinkClick r:id="" action="ppaction://media"/>
            <a:extLst>
              <a:ext uri="{FF2B5EF4-FFF2-40B4-BE49-F238E27FC236}">
                <a16:creationId xmlns:a16="http://schemas.microsoft.com/office/drawing/2014/main" id="{A5DC7FAE-4DA7-465C-A15D-39D7031DC7F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160757" y="7273075"/>
            <a:ext cx="609600" cy="609600"/>
          </a:xfrm>
          <a:prstGeom prst="rect">
            <a:avLst/>
          </a:prstGeom>
        </p:spPr>
      </p:pic>
      <p:pic>
        <p:nvPicPr>
          <p:cNvPr id="42" name="Picture 41" descr="n179 Fb Dinh Thu Huye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2634" y="3063145"/>
            <a:ext cx="3005588" cy="3225064"/>
          </a:xfrm>
          <a:prstGeom prst="rect">
            <a:avLst/>
          </a:prstGeom>
        </p:spPr>
      </p:pic>
      <p:pic>
        <p:nvPicPr>
          <p:cNvPr id="48" name="Picture 47" descr="n179 Fb Dinh Thu Huy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18662" y="539199"/>
            <a:ext cx="3633531" cy="2938527"/>
          </a:xfrm>
          <a:prstGeom prst="rect">
            <a:avLst/>
          </a:prstGeom>
        </p:spPr>
      </p:pic>
    </p:spTree>
    <p:extLst>
      <p:ext uri="{BB962C8B-B14F-4D97-AF65-F5344CB8AC3E}">
        <p14:creationId xmlns:p14="http://schemas.microsoft.com/office/powerpoint/2010/main" val="35115078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2.29167E-6 -4.07407E-6 L 2.29167E-6 0.02917 " pathEditMode="relative" rAng="0" ptsTypes="AA">
                                      <p:cBhvr>
                                        <p:cTn id="6" dur="1000" fill="hold"/>
                                        <p:tgtEl>
                                          <p:spTgt spid="48"/>
                                        </p:tgtEl>
                                        <p:attrNameLst>
                                          <p:attrName>ppt_x</p:attrName>
                                          <p:attrName>ppt_y</p:attrName>
                                        </p:attrNameLst>
                                      </p:cBhvr>
                                      <p:rCtr x="0" y="1458"/>
                                    </p:animMotion>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1" presetClass="emph" presetSubtype="2" repeatCount="indefinite" fill="hold" nodeType="withEffect">
                                  <p:stCondLst>
                                    <p:cond delay="0"/>
                                  </p:stCondLst>
                                  <p:childTnLst>
                                    <p:animClr clrSpc="rgb" dir="cw">
                                      <p:cBhvr>
                                        <p:cTn id="11" dur="500" fill="hold"/>
                                        <p:tgtEl>
                                          <p:spTgt spid="45"/>
                                        </p:tgtEl>
                                        <p:attrNameLst>
                                          <p:attrName>fillcolor</p:attrName>
                                        </p:attrNameLst>
                                      </p:cBhvr>
                                      <p:to>
                                        <a:srgbClr val="7030A0"/>
                                      </p:to>
                                    </p:animClr>
                                    <p:set>
                                      <p:cBhvr>
                                        <p:cTn id="12" dur="500" fill="hold"/>
                                        <p:tgtEl>
                                          <p:spTgt spid="45"/>
                                        </p:tgtEl>
                                        <p:attrNameLst>
                                          <p:attrName>fill.type</p:attrName>
                                        </p:attrNameLst>
                                      </p:cBhvr>
                                      <p:to>
                                        <p:strVal val="solid"/>
                                      </p:to>
                                    </p:set>
                                    <p:set>
                                      <p:cBhvr>
                                        <p:cTn id="13" dur="500" fill="hold"/>
                                        <p:tgtEl>
                                          <p:spTgt spid="45"/>
                                        </p:tgtEl>
                                        <p:attrNameLst>
                                          <p:attrName>fill.on</p:attrName>
                                        </p:attrNameLst>
                                      </p:cBhvr>
                                      <p:to>
                                        <p:strVal val="true"/>
                                      </p:to>
                                    </p:set>
                                  </p:childTnLst>
                                </p:cTn>
                              </p:par>
                              <p:par>
                                <p:cTn id="14" presetID="1" presetClass="mediacall" presetSubtype="0" fill="hold" nodeType="withEffect">
                                  <p:stCondLst>
                                    <p:cond delay="0"/>
                                  </p:stCondLst>
                                  <p:childTnLst>
                                    <p:cmd type="call" cmd="playFrom(0.0)">
                                      <p:cBhvr>
                                        <p:cTn id="15" dur="22392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p:cTn id="16" fill="hold" display="0">
                  <p:stCondLst>
                    <p:cond delay="indefinite"/>
                  </p:stCondLst>
                  <p:endCondLst>
                    <p:cond evt="onStopAudio" delay="0">
                      <p:tgtEl>
                        <p:sldTgt/>
                      </p:tgtEl>
                    </p:cond>
                  </p:endCondLst>
                </p:cTn>
                <p:tgtEl>
                  <p:spTgt spid="46"/>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179 Fb Dinh Thu Huyen">
            <a:extLst>
              <a:ext uri="{FF2B5EF4-FFF2-40B4-BE49-F238E27FC236}">
                <a16:creationId xmlns:a16="http://schemas.microsoft.com/office/drawing/2014/main" id="{83549527-2CBC-73DF-49CA-5CA6E60FA5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364" b="6933"/>
          <a:stretch/>
        </p:blipFill>
        <p:spPr bwMode="auto">
          <a:xfrm>
            <a:off x="8040914" y="4013559"/>
            <a:ext cx="4039926" cy="24128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descr="n179 Fb Dinh Thu Huyen">
            <a:extLst>
              <a:ext uri="{FF2B5EF4-FFF2-40B4-BE49-F238E27FC236}">
                <a16:creationId xmlns:a16="http://schemas.microsoft.com/office/drawing/2014/main" id="{92286141-78E6-42B0-A12A-0A086BE2D0B4}"/>
              </a:ext>
            </a:extLst>
          </p:cNvPr>
          <p:cNvSpPr>
            <a:spLocks/>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algn="ctr"/>
            <a:endPar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endParaRPr>
          </a:p>
          <a:p>
            <a:pPr algn="ctr"/>
            <a:r>
              <a:rPr lang="en-US" sz="4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Phiếu học tập số 1</a:t>
            </a: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 </a:t>
            </a:r>
          </a:p>
        </p:txBody>
      </p:sp>
      <p:pic>
        <p:nvPicPr>
          <p:cNvPr id="2050" name="Picture 2" descr="n179 Fb Dinh Thu Huyen">
            <a:extLst>
              <a:ext uri="{FF2B5EF4-FFF2-40B4-BE49-F238E27FC236}">
                <a16:creationId xmlns:a16="http://schemas.microsoft.com/office/drawing/2014/main" id="{A82B0B36-9A49-4359-BDBD-7F2ADDE18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descr="n179 Fb Dinh Thu Huyen">
            <a:extLst>
              <a:ext uri="{FF2B5EF4-FFF2-40B4-BE49-F238E27FC236}">
                <a16:creationId xmlns:a16="http://schemas.microsoft.com/office/drawing/2014/main" id="{9BC38A04-DE78-4311-94EA-F60B58557A41}"/>
              </a:ext>
            </a:extLst>
          </p:cNvPr>
          <p:cNvSpPr txBox="1"/>
          <p:nvPr/>
        </p:nvSpPr>
        <p:spPr>
          <a:xfrm>
            <a:off x="2113614" y="260980"/>
            <a:ext cx="9967226" cy="954107"/>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800" b="1" dirty="0" err="1"/>
              <a:t>Câu</a:t>
            </a:r>
            <a:r>
              <a:rPr lang="en-US" sz="2800" b="1" dirty="0"/>
              <a:t> 1:</a:t>
            </a:r>
            <a:r>
              <a:rPr lang="en-US" sz="2800" dirty="0"/>
              <a:t> </a:t>
            </a:r>
            <a:r>
              <a:rPr lang="en-US" sz="2800" dirty="0" err="1"/>
              <a:t>Như</a:t>
            </a:r>
            <a:r>
              <a:rPr lang="en-US" sz="2800" dirty="0"/>
              <a:t> </a:t>
            </a:r>
            <a:r>
              <a:rPr lang="en-US" sz="2800" dirty="0" err="1"/>
              <a:t>thế</a:t>
            </a:r>
            <a:r>
              <a:rPr lang="en-US" sz="2800" dirty="0"/>
              <a:t> </a:t>
            </a:r>
            <a:r>
              <a:rPr lang="en-US" sz="2800" dirty="0" err="1"/>
              <a:t>nào</a:t>
            </a:r>
            <a:r>
              <a:rPr lang="en-US" sz="2800" dirty="0"/>
              <a:t> </a:t>
            </a:r>
            <a:r>
              <a:rPr lang="en-US" sz="2800" dirty="0" err="1"/>
              <a:t>là</a:t>
            </a:r>
            <a:r>
              <a:rPr lang="en-US" sz="2800" dirty="0"/>
              <a:t> </a:t>
            </a:r>
            <a:r>
              <a:rPr lang="en-US" sz="2800" dirty="0" err="1"/>
              <a:t>chuyển</a:t>
            </a:r>
            <a:r>
              <a:rPr lang="en-US" sz="2800" dirty="0"/>
              <a:t> </a:t>
            </a:r>
            <a:r>
              <a:rPr lang="en-US" sz="2800" dirty="0" err="1"/>
              <a:t>động</a:t>
            </a:r>
            <a:r>
              <a:rPr lang="en-US" sz="2800" dirty="0"/>
              <a:t> </a:t>
            </a:r>
            <a:r>
              <a:rPr lang="en-US" sz="2800" dirty="0" err="1"/>
              <a:t>thẳng</a:t>
            </a:r>
            <a:r>
              <a:rPr lang="en-US" sz="2800" dirty="0"/>
              <a:t> </a:t>
            </a:r>
            <a:r>
              <a:rPr lang="en-US" sz="2800" dirty="0" err="1"/>
              <a:t>biến</a:t>
            </a:r>
            <a:r>
              <a:rPr lang="en-US" sz="2800" dirty="0"/>
              <a:t> </a:t>
            </a:r>
            <a:r>
              <a:rPr lang="en-US" sz="2800" dirty="0" err="1"/>
              <a:t>đổi</a:t>
            </a:r>
            <a:r>
              <a:rPr lang="en-US" sz="2800" dirty="0"/>
              <a:t> </a:t>
            </a:r>
            <a:r>
              <a:rPr lang="en-US" sz="2800" dirty="0" err="1"/>
              <a:t>đều</a:t>
            </a:r>
            <a:r>
              <a:rPr lang="en-US" sz="2800" dirty="0"/>
              <a:t>? </a:t>
            </a:r>
            <a:r>
              <a:rPr lang="en-US" sz="2800" dirty="0" err="1"/>
              <a:t>Như</a:t>
            </a:r>
            <a:r>
              <a:rPr lang="en-US" sz="2800" dirty="0"/>
              <a:t> </a:t>
            </a:r>
            <a:r>
              <a:rPr lang="en-US" sz="2800" dirty="0" err="1"/>
              <a:t>thế</a:t>
            </a:r>
            <a:r>
              <a:rPr lang="en-US" sz="2800" dirty="0"/>
              <a:t> </a:t>
            </a:r>
            <a:r>
              <a:rPr lang="en-US" sz="2800" dirty="0" err="1"/>
              <a:t>nào</a:t>
            </a:r>
            <a:r>
              <a:rPr lang="en-US" sz="2800" dirty="0"/>
              <a:t> </a:t>
            </a:r>
            <a:r>
              <a:rPr lang="en-US" sz="2800" dirty="0" err="1"/>
              <a:t>là</a:t>
            </a:r>
            <a:r>
              <a:rPr lang="en-US" sz="2800" dirty="0"/>
              <a:t> </a:t>
            </a:r>
            <a:r>
              <a:rPr lang="en-US" sz="2800" dirty="0" err="1"/>
              <a:t>chuyển</a:t>
            </a:r>
            <a:r>
              <a:rPr lang="en-US" sz="2800" dirty="0"/>
              <a:t> </a:t>
            </a:r>
            <a:r>
              <a:rPr lang="en-US" sz="2800" dirty="0" err="1"/>
              <a:t>động</a:t>
            </a:r>
            <a:r>
              <a:rPr lang="en-US" sz="2800" dirty="0"/>
              <a:t> </a:t>
            </a:r>
            <a:r>
              <a:rPr lang="en-US" sz="2800" dirty="0" err="1"/>
              <a:t>thẳng</a:t>
            </a:r>
            <a:r>
              <a:rPr lang="en-US" sz="2800" dirty="0"/>
              <a:t> </a:t>
            </a:r>
            <a:r>
              <a:rPr lang="en-US" sz="2800" dirty="0" err="1"/>
              <a:t>nhanh</a:t>
            </a:r>
            <a:r>
              <a:rPr lang="en-US" sz="2800" dirty="0"/>
              <a:t> </a:t>
            </a:r>
            <a:r>
              <a:rPr lang="en-US" sz="2800" dirty="0" err="1"/>
              <a:t>dần</a:t>
            </a:r>
            <a:r>
              <a:rPr lang="en-US" sz="2800" dirty="0"/>
              <a:t> </a:t>
            </a:r>
            <a:r>
              <a:rPr lang="en-US" sz="2800" dirty="0" err="1"/>
              <a:t>đều</a:t>
            </a:r>
            <a:r>
              <a:rPr lang="en-US" sz="2800" dirty="0"/>
              <a:t>, </a:t>
            </a:r>
            <a:r>
              <a:rPr lang="en-US" sz="2800" dirty="0" err="1"/>
              <a:t>chậm</a:t>
            </a:r>
            <a:r>
              <a:rPr lang="en-US" sz="2800" dirty="0"/>
              <a:t> </a:t>
            </a:r>
            <a:r>
              <a:rPr lang="en-US" sz="2800" dirty="0" err="1"/>
              <a:t>dần</a:t>
            </a:r>
            <a:r>
              <a:rPr lang="en-US" sz="2800" dirty="0"/>
              <a:t> </a:t>
            </a:r>
            <a:r>
              <a:rPr lang="en-US" sz="2800" err="1"/>
              <a:t>đều</a:t>
            </a:r>
            <a:r>
              <a:rPr lang="en-US" sz="2800"/>
              <a:t>?</a:t>
            </a:r>
            <a:endParaRPr lang="en-US" sz="2800" dirty="0"/>
          </a:p>
        </p:txBody>
      </p:sp>
      <p:pic>
        <p:nvPicPr>
          <p:cNvPr id="2054" name="Picture 6" descr="n179 Fb Dinh Thu Huyen">
            <a:extLst>
              <a:ext uri="{FF2B5EF4-FFF2-40B4-BE49-F238E27FC236}">
                <a16:creationId xmlns:a16="http://schemas.microsoft.com/office/drawing/2014/main" id="{DA975D2A-B546-C437-6121-35F6395B97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2696" y="1407886"/>
            <a:ext cx="4039927" cy="24128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Rectangle 4" descr="n179 Fb Dinh Thu Huyen">
            <a:extLst>
              <a:ext uri="{FF2B5EF4-FFF2-40B4-BE49-F238E27FC236}">
                <a16:creationId xmlns:a16="http://schemas.microsoft.com/office/drawing/2014/main" id="{70975636-02F8-D163-4FDF-B66CB90159AE}"/>
              </a:ext>
            </a:extLst>
          </p:cNvPr>
          <p:cNvSpPr>
            <a:spLocks noChangeArrowheads="1"/>
          </p:cNvSpPr>
          <p:nvPr/>
        </p:nvSpPr>
        <p:spPr bwMode="auto">
          <a:xfrm>
            <a:off x="2113614" y="1383236"/>
            <a:ext cx="5796672"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chemeClr val="tx1"/>
                </a:solidFill>
                <a:effectLst/>
                <a:ea typeface="Times New Roman" pitchFamily="18" charset="0"/>
                <a:cs typeface="Arial" pitchFamily="34" charset="0"/>
              </a:rPr>
              <a:t>Chuyển </a:t>
            </a:r>
            <a:r>
              <a:rPr kumimoji="0" lang="en-US" sz="2800" b="1" i="0" u="none" strike="noStrike" cap="none" normalizeH="0" baseline="0" dirty="0" err="1">
                <a:ln>
                  <a:noFill/>
                </a:ln>
                <a:solidFill>
                  <a:schemeClr val="tx1"/>
                </a:solidFill>
                <a:effectLst/>
                <a:ea typeface="Times New Roman" pitchFamily="18" charset="0"/>
                <a:cs typeface="Arial" pitchFamily="34" charset="0"/>
              </a:rPr>
              <a:t>động</a:t>
            </a:r>
            <a:r>
              <a:rPr kumimoji="0" lang="en-US" sz="2800" b="1" i="0" u="none" strike="noStrike" cap="none" normalizeH="0" baseline="0" dirty="0">
                <a:ln>
                  <a:noFill/>
                </a:ln>
                <a:solidFill>
                  <a:schemeClr val="tx1"/>
                </a:solidFill>
                <a:effectLst/>
                <a:ea typeface="Times New Roman" pitchFamily="18" charset="0"/>
                <a:cs typeface="Arial" pitchFamily="34" charset="0"/>
              </a:rPr>
              <a:t> </a:t>
            </a:r>
            <a:r>
              <a:rPr kumimoji="0" lang="en-US" sz="2800" b="1" i="0" u="none" strike="noStrike" cap="none" normalizeH="0" baseline="0" dirty="0" err="1">
                <a:ln>
                  <a:noFill/>
                </a:ln>
                <a:solidFill>
                  <a:schemeClr val="tx1"/>
                </a:solidFill>
                <a:effectLst/>
                <a:ea typeface="Times New Roman" pitchFamily="18" charset="0"/>
                <a:cs typeface="Arial" pitchFamily="34" charset="0"/>
              </a:rPr>
              <a:t>thẳng</a:t>
            </a:r>
            <a:r>
              <a:rPr kumimoji="0" lang="en-US" sz="2800" b="1" i="0" u="none" strike="noStrike" cap="none" normalizeH="0" baseline="0" dirty="0">
                <a:ln>
                  <a:noFill/>
                </a:ln>
                <a:solidFill>
                  <a:schemeClr val="tx1"/>
                </a:solidFill>
                <a:effectLst/>
                <a:ea typeface="Times New Roman" pitchFamily="18" charset="0"/>
                <a:cs typeface="Arial" pitchFamily="34" charset="0"/>
              </a:rPr>
              <a:t> </a:t>
            </a:r>
            <a:r>
              <a:rPr kumimoji="0" lang="en-US" sz="2800" b="1" i="0" u="none" strike="noStrike" cap="none" normalizeH="0" baseline="0" dirty="0" err="1">
                <a:ln>
                  <a:noFill/>
                </a:ln>
                <a:solidFill>
                  <a:schemeClr val="tx1"/>
                </a:solidFill>
                <a:effectLst/>
                <a:ea typeface="Times New Roman" pitchFamily="18" charset="0"/>
                <a:cs typeface="Arial" pitchFamily="34" charset="0"/>
              </a:rPr>
              <a:t>biến</a:t>
            </a:r>
            <a:r>
              <a:rPr kumimoji="0" lang="en-US" sz="2800" b="1" i="0" u="none" strike="noStrike" cap="none" normalizeH="0" baseline="0" dirty="0">
                <a:ln>
                  <a:noFill/>
                </a:ln>
                <a:solidFill>
                  <a:schemeClr val="tx1"/>
                </a:solidFill>
                <a:effectLst/>
                <a:ea typeface="Times New Roman" pitchFamily="18" charset="0"/>
                <a:cs typeface="Arial" pitchFamily="34" charset="0"/>
              </a:rPr>
              <a:t> </a:t>
            </a:r>
            <a:r>
              <a:rPr kumimoji="0" lang="en-US" sz="2800" b="1" i="0" u="none" strike="noStrike" cap="none" normalizeH="0" baseline="0" dirty="0" err="1">
                <a:ln>
                  <a:noFill/>
                </a:ln>
                <a:solidFill>
                  <a:schemeClr val="tx1"/>
                </a:solidFill>
                <a:effectLst/>
                <a:ea typeface="Times New Roman" pitchFamily="18" charset="0"/>
                <a:cs typeface="Arial" pitchFamily="34" charset="0"/>
              </a:rPr>
              <a:t>đổi</a:t>
            </a:r>
            <a:r>
              <a:rPr kumimoji="0" lang="en-US" sz="2800" b="1" i="0" u="none" strike="noStrike" cap="none" normalizeH="0" baseline="0" dirty="0">
                <a:ln>
                  <a:noFill/>
                </a:ln>
                <a:solidFill>
                  <a:schemeClr val="tx1"/>
                </a:solidFill>
                <a:effectLst/>
                <a:ea typeface="Times New Roman" pitchFamily="18" charset="0"/>
                <a:cs typeface="Arial" pitchFamily="34" charset="0"/>
              </a:rPr>
              <a:t> </a:t>
            </a:r>
            <a:r>
              <a:rPr kumimoji="0" lang="en-US" sz="2800" b="1" i="0" u="none" strike="noStrike" cap="none" normalizeH="0" baseline="0" dirty="0" err="1">
                <a:ln>
                  <a:noFill/>
                </a:ln>
                <a:solidFill>
                  <a:schemeClr val="tx1"/>
                </a:solidFill>
                <a:effectLst/>
                <a:ea typeface="Times New Roman" pitchFamily="18" charset="0"/>
                <a:cs typeface="Arial" pitchFamily="34" charset="0"/>
              </a:rPr>
              <a:t>đều</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là</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chuyển</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động</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có</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quỹ</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đạo</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là</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một</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đường</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thẳng</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và</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có</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vận</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tốc</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tức</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thời</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tăng</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đều</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hoặc</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giảm</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đều</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theo</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thời</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err="1">
                <a:ln>
                  <a:noFill/>
                </a:ln>
                <a:solidFill>
                  <a:schemeClr val="tx1"/>
                </a:solidFill>
                <a:effectLst/>
                <a:ea typeface="Times New Roman" pitchFamily="18" charset="0"/>
                <a:cs typeface="Arial" pitchFamily="34" charset="0"/>
              </a:rPr>
              <a:t>gian</a:t>
            </a:r>
            <a:r>
              <a:rPr kumimoji="0" lang="en-US" sz="2800" b="0" i="0" u="none" strike="noStrike" cap="none" normalizeH="0" baseline="0">
                <a:ln>
                  <a:noFill/>
                </a:ln>
                <a:solidFill>
                  <a:schemeClr val="tx1"/>
                </a:solidFill>
                <a:effectLst/>
                <a:ea typeface="Times New Roman" pitchFamily="18" charset="0"/>
                <a:cs typeface="Arial" pitchFamily="34" charset="0"/>
              </a:rPr>
              <a:t>.</a:t>
            </a:r>
            <a:endParaRPr kumimoji="0" lang="en-US" sz="2800" b="0" i="0" u="none" strike="noStrike" cap="none" normalizeH="0" baseline="0" dirty="0">
              <a:ln>
                <a:noFill/>
              </a:ln>
              <a:solidFill>
                <a:schemeClr val="tx1"/>
              </a:solidFill>
              <a:effectLst/>
              <a:cs typeface="Arial" pitchFamily="34" charset="0"/>
            </a:endParaRPr>
          </a:p>
        </p:txBody>
      </p:sp>
      <p:sp>
        <p:nvSpPr>
          <p:cNvPr id="8" name="Arrow: Pentagon 7" descr="n179 Fb Dinh Thu Huyen">
            <a:extLst>
              <a:ext uri="{FF2B5EF4-FFF2-40B4-BE49-F238E27FC236}">
                <a16:creationId xmlns:a16="http://schemas.microsoft.com/office/drawing/2014/main" id="{F44FF64F-1198-6A4C-97A8-BF6B9BD7D48A}"/>
              </a:ext>
            </a:extLst>
          </p:cNvPr>
          <p:cNvSpPr/>
          <p:nvPr/>
        </p:nvSpPr>
        <p:spPr>
          <a:xfrm>
            <a:off x="2244242" y="3199117"/>
            <a:ext cx="5666044" cy="1463040"/>
          </a:xfrm>
          <a:prstGeom prst="homePlate">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1" i="0" u="none" strike="noStrike" cap="none" normalizeH="0" baseline="0">
                <a:ln>
                  <a:noFill/>
                </a:ln>
                <a:solidFill>
                  <a:schemeClr val="bg1"/>
                </a:solidFill>
                <a:effectLst/>
                <a:ea typeface="Times New Roman" pitchFamily="18" charset="0"/>
                <a:cs typeface="Arial" pitchFamily="34" charset="0"/>
              </a:rPr>
              <a:t>Chuyển động thẳng nhanh dần đều</a:t>
            </a:r>
            <a:r>
              <a:rPr kumimoji="0" lang="en-US" sz="2400" b="0" i="0" u="none" strike="noStrike" cap="none" normalizeH="0" baseline="0">
                <a:ln>
                  <a:noFill/>
                </a:ln>
                <a:solidFill>
                  <a:schemeClr val="bg1"/>
                </a:solidFill>
                <a:effectLst/>
                <a:ea typeface="Times New Roman" pitchFamily="18" charset="0"/>
                <a:cs typeface="Arial" pitchFamily="34" charset="0"/>
              </a:rPr>
              <a:t>:</a:t>
            </a:r>
          </a:p>
          <a:p>
            <a:pPr algn="ctr"/>
            <a:r>
              <a:rPr kumimoji="0" lang="en-US" sz="2400" b="0" i="0" u="none" strike="noStrike" cap="none" normalizeH="0" baseline="0">
                <a:ln>
                  <a:noFill/>
                </a:ln>
                <a:solidFill>
                  <a:schemeClr val="bg1"/>
                </a:solidFill>
                <a:effectLst/>
                <a:ea typeface="Times New Roman" pitchFamily="18" charset="0"/>
                <a:cs typeface="Arial" pitchFamily="34" charset="0"/>
              </a:rPr>
              <a:t>là chuyển động có quỹ đạo là một đường thẳng và có vận tốc tức thời tăng đều theo thời gian.</a:t>
            </a:r>
            <a:endParaRPr kumimoji="0" lang="en-US" sz="2400" b="0" i="0" u="none" strike="noStrike" cap="none" normalizeH="0" baseline="0">
              <a:ln>
                <a:noFill/>
              </a:ln>
              <a:solidFill>
                <a:schemeClr val="bg1"/>
              </a:solidFill>
              <a:effectLst/>
              <a:cs typeface="Arial" pitchFamily="34" charset="0"/>
            </a:endParaRPr>
          </a:p>
        </p:txBody>
      </p:sp>
      <p:sp>
        <p:nvSpPr>
          <p:cNvPr id="9" name="Arrow: Pentagon 8" descr="n179 Fb Dinh Thu Huyen">
            <a:extLst>
              <a:ext uri="{FF2B5EF4-FFF2-40B4-BE49-F238E27FC236}">
                <a16:creationId xmlns:a16="http://schemas.microsoft.com/office/drawing/2014/main" id="{2A56ECCA-209F-7488-0480-8AC1ACA12A69}"/>
              </a:ext>
            </a:extLst>
          </p:cNvPr>
          <p:cNvSpPr/>
          <p:nvPr/>
        </p:nvSpPr>
        <p:spPr>
          <a:xfrm flipH="1">
            <a:off x="2244239" y="4818743"/>
            <a:ext cx="5670153" cy="1463040"/>
          </a:xfrm>
          <a:prstGeom prst="homePlate">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400" b="1" i="0" u="none" strike="noStrike" cap="none" normalizeH="0" baseline="0">
                <a:ln>
                  <a:noFill/>
                </a:ln>
                <a:solidFill>
                  <a:schemeClr val="bg1"/>
                </a:solidFill>
                <a:effectLst/>
                <a:ea typeface="Times New Roman" pitchFamily="18" charset="0"/>
                <a:cs typeface="Arial" pitchFamily="34" charset="0"/>
              </a:rPr>
              <a:t>Chuyển động thẳng chậm dần đều</a:t>
            </a:r>
            <a:r>
              <a:rPr kumimoji="0" lang="en-US" sz="2400" b="0" i="0" u="none" strike="noStrike" cap="none" normalizeH="0" baseline="0">
                <a:ln>
                  <a:noFill/>
                </a:ln>
                <a:solidFill>
                  <a:schemeClr val="bg1"/>
                </a:solidFill>
                <a:effectLst/>
                <a:ea typeface="Times New Roman" pitchFamily="18" charset="0"/>
                <a:cs typeface="Arial" pitchFamily="34" charset="0"/>
              </a:rPr>
              <a:t>:</a:t>
            </a:r>
          </a:p>
          <a:p>
            <a:pPr algn="ctr"/>
            <a:r>
              <a:rPr kumimoji="0" lang="en-US" sz="2400" b="0" i="0" u="none" strike="noStrike" cap="none" normalizeH="0" baseline="0">
                <a:ln>
                  <a:noFill/>
                </a:ln>
                <a:solidFill>
                  <a:schemeClr val="bg1"/>
                </a:solidFill>
                <a:effectLst/>
                <a:ea typeface="Times New Roman" pitchFamily="18" charset="0"/>
                <a:cs typeface="Arial" pitchFamily="34" charset="0"/>
              </a:rPr>
              <a:t>là chuyển động có quỹ đạo là một đường thẳng và có vận tốc tức thời giảm đều theo thời gian.</a:t>
            </a:r>
            <a:endParaRPr kumimoji="0" lang="en-US" sz="2400" b="0" i="0" u="none" strike="noStrike" cap="none" normalizeH="0" baseline="0">
              <a:ln>
                <a:noFill/>
              </a:ln>
              <a:solidFill>
                <a:schemeClr val="bg1"/>
              </a:solidFill>
              <a:effectLst/>
              <a:cs typeface="Arial" pitchFamily="34" charset="0"/>
            </a:endParaRPr>
          </a:p>
        </p:txBody>
      </p:sp>
      <p:pic>
        <p:nvPicPr>
          <p:cNvPr id="5" name="Picture 2" descr="n179 Fb Dinh Thu Huyen">
            <a:extLst>
              <a:ext uri="{FF2B5EF4-FFF2-40B4-BE49-F238E27FC236}">
                <a16:creationId xmlns:a16="http://schemas.microsoft.com/office/drawing/2014/main" id="{C0A3D53B-1713-196E-0241-9A0176CF28DA}"/>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662" y="5087270"/>
            <a:ext cx="1658611" cy="15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75999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righ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179 Fb Dinh Thu Huyen">
            <a:extLst>
              <a:ext uri="{FF2B5EF4-FFF2-40B4-BE49-F238E27FC236}">
                <a16:creationId xmlns:a16="http://schemas.microsoft.com/office/drawing/2014/main" id="{83549527-2CBC-73DF-49CA-5CA6E60FA5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364" b="6933"/>
          <a:stretch/>
        </p:blipFill>
        <p:spPr bwMode="auto">
          <a:xfrm>
            <a:off x="8040914" y="4013559"/>
            <a:ext cx="4039926" cy="24128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descr="n179 Fb Dinh Thu Huyen">
            <a:extLst>
              <a:ext uri="{FF2B5EF4-FFF2-40B4-BE49-F238E27FC236}">
                <a16:creationId xmlns:a16="http://schemas.microsoft.com/office/drawing/2014/main" id="{92286141-78E6-42B0-A12A-0A086BE2D0B4}"/>
              </a:ext>
            </a:extLst>
          </p:cNvPr>
          <p:cNvSpPr>
            <a:spLocks/>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algn="ctr"/>
            <a:endPar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endParaRPr>
          </a:p>
          <a:p>
            <a:pPr algn="ctr"/>
            <a:r>
              <a:rPr lang="en-US" sz="4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Phiếu học tập số 1</a:t>
            </a: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 </a:t>
            </a:r>
          </a:p>
        </p:txBody>
      </p:sp>
      <p:pic>
        <p:nvPicPr>
          <p:cNvPr id="2050" name="Picture 2" descr="n179 Fb Dinh Thu Huyen">
            <a:extLst>
              <a:ext uri="{FF2B5EF4-FFF2-40B4-BE49-F238E27FC236}">
                <a16:creationId xmlns:a16="http://schemas.microsoft.com/office/drawing/2014/main" id="{A82B0B36-9A49-4359-BDBD-7F2ADDE18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descr="n179 Fb Dinh Thu Huyen">
            <a:extLst>
              <a:ext uri="{FF2B5EF4-FFF2-40B4-BE49-F238E27FC236}">
                <a16:creationId xmlns:a16="http://schemas.microsoft.com/office/drawing/2014/main" id="{9BC38A04-DE78-4311-94EA-F60B58557A41}"/>
              </a:ext>
            </a:extLst>
          </p:cNvPr>
          <p:cNvSpPr txBox="1"/>
          <p:nvPr/>
        </p:nvSpPr>
        <p:spPr>
          <a:xfrm>
            <a:off x="2113614" y="260980"/>
            <a:ext cx="9967226" cy="954107"/>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800" b="1"/>
              <a:t>Câu 2:</a:t>
            </a:r>
            <a:r>
              <a:rPr lang="en-US" sz="2800"/>
              <a:t> Gia tốc trong chuyển động thẳng biến đổi đều có đặc điểm gì?</a:t>
            </a:r>
            <a:endParaRPr lang="en-US" sz="2800" dirty="0"/>
          </a:p>
        </p:txBody>
      </p:sp>
      <p:pic>
        <p:nvPicPr>
          <p:cNvPr id="2054" name="Picture 6" descr="n179 Fb Dinh Thu Huyen">
            <a:extLst>
              <a:ext uri="{FF2B5EF4-FFF2-40B4-BE49-F238E27FC236}">
                <a16:creationId xmlns:a16="http://schemas.microsoft.com/office/drawing/2014/main" id="{DA975D2A-B546-C437-6121-35F6395B97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2696" y="1407886"/>
            <a:ext cx="4039927" cy="24128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Hexagon 9" descr="n179 Fb Dinh Thu Huyen">
            <a:extLst>
              <a:ext uri="{FF2B5EF4-FFF2-40B4-BE49-F238E27FC236}">
                <a16:creationId xmlns:a16="http://schemas.microsoft.com/office/drawing/2014/main" id="{4B7A42A1-A0E4-6D6A-958D-802D3A34AD3C}"/>
              </a:ext>
            </a:extLst>
          </p:cNvPr>
          <p:cNvSpPr/>
          <p:nvPr/>
        </p:nvSpPr>
        <p:spPr>
          <a:xfrm>
            <a:off x="2890987" y="3107743"/>
            <a:ext cx="4206240" cy="1426029"/>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ea typeface="Times New Roman" panose="02020603050405020304" pitchFamily="18" charset="0"/>
              </a:rPr>
              <a:t>không đổi theo thời gian.</a:t>
            </a:r>
          </a:p>
        </p:txBody>
      </p:sp>
      <p:pic>
        <p:nvPicPr>
          <p:cNvPr id="4" name="Picture 2" descr="n179 Fb Dinh Thu Huyen">
            <a:extLst>
              <a:ext uri="{FF2B5EF4-FFF2-40B4-BE49-F238E27FC236}">
                <a16:creationId xmlns:a16="http://schemas.microsoft.com/office/drawing/2014/main" id="{010C7901-3F88-FF64-7D0D-9D7D41391A0A}"/>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662" y="5087270"/>
            <a:ext cx="1658611" cy="15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4521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4*#ppt_w"/>
                                          </p:val>
                                        </p:tav>
                                        <p:tav tm="100000">
                                          <p:val>
                                            <p:strVal val="#ppt_w"/>
                                          </p:val>
                                        </p:tav>
                                      </p:tavLst>
                                    </p:anim>
                                    <p:anim calcmode="lin" valueType="num">
                                      <p:cBhvr>
                                        <p:cTn id="8" dur="500" fill="hold"/>
                                        <p:tgtEl>
                                          <p:spTgt spid="1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179 Fb Dinh Thu Huyen">
            <a:extLst>
              <a:ext uri="{FF2B5EF4-FFF2-40B4-BE49-F238E27FC236}">
                <a16:creationId xmlns:a16="http://schemas.microsoft.com/office/drawing/2014/main" id="{81647417-D7D2-6BB5-A127-DBA8D71EB0FF}"/>
              </a:ext>
            </a:extLst>
          </p:cNvPr>
          <p:cNvPicPr/>
          <p:nvPr/>
        </p:nvPicPr>
        <p:blipFill>
          <a:blip r:embed="rId2"/>
          <a:stretch>
            <a:fillRect/>
          </a:stretch>
        </p:blipFill>
        <p:spPr>
          <a:xfrm>
            <a:off x="3671975" y="1553021"/>
            <a:ext cx="6850504" cy="3039327"/>
          </a:xfrm>
          <a:prstGeom prst="rect">
            <a:avLst/>
          </a:prstGeom>
        </p:spPr>
      </p:pic>
      <p:sp>
        <p:nvSpPr>
          <p:cNvPr id="3" name="Rectangle 2" descr="n179 Fb Dinh Thu Huyen">
            <a:extLst>
              <a:ext uri="{FF2B5EF4-FFF2-40B4-BE49-F238E27FC236}">
                <a16:creationId xmlns:a16="http://schemas.microsoft.com/office/drawing/2014/main" id="{92286141-78E6-42B0-A12A-0A086BE2D0B4}"/>
              </a:ext>
            </a:extLst>
          </p:cNvPr>
          <p:cNvSpPr>
            <a:spLocks/>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algn="ctr"/>
            <a:endPar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endParaRPr>
          </a:p>
          <a:p>
            <a:pPr algn="ctr"/>
            <a:r>
              <a:rPr lang="en-US" sz="4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Phiếu học tập số 1</a:t>
            </a: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 </a:t>
            </a:r>
          </a:p>
        </p:txBody>
      </p:sp>
      <p:pic>
        <p:nvPicPr>
          <p:cNvPr id="2050" name="Picture 2" descr="n179 Fb Dinh Thu Huyen">
            <a:extLst>
              <a:ext uri="{FF2B5EF4-FFF2-40B4-BE49-F238E27FC236}">
                <a16:creationId xmlns:a16="http://schemas.microsoft.com/office/drawing/2014/main" id="{A82B0B36-9A49-4359-BDBD-7F2ADDE18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descr="n179 Fb Dinh Thu Huyen">
            <a:extLst>
              <a:ext uri="{FF2B5EF4-FFF2-40B4-BE49-F238E27FC236}">
                <a16:creationId xmlns:a16="http://schemas.microsoft.com/office/drawing/2014/main" id="{9BC38A04-DE78-4311-94EA-F60B58557A41}"/>
              </a:ext>
            </a:extLst>
          </p:cNvPr>
          <p:cNvSpPr txBox="1"/>
          <p:nvPr/>
        </p:nvSpPr>
        <p:spPr>
          <a:xfrm>
            <a:off x="2113614" y="260980"/>
            <a:ext cx="9967226" cy="1384995"/>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800" b="1"/>
              <a:t>Câu 3: </a:t>
            </a:r>
            <a:r>
              <a:rPr lang="en-US" sz="2800"/>
              <a:t>Tính gia tốc của các chuyển động trong hình vẽ a, b. Các chuyển động trong hình vẽ có phải là chuyển động thẳng biến đổi đều hay không?</a:t>
            </a:r>
            <a:endParaRPr lang="en-US" sz="2800" dirty="0"/>
          </a:p>
        </p:txBody>
      </p:sp>
      <mc:AlternateContent xmlns:mc="http://schemas.openxmlformats.org/markup-compatibility/2006" xmlns:a14="http://schemas.microsoft.com/office/drawing/2010/main">
        <mc:Choice Requires="a14">
          <p:sp>
            <p:nvSpPr>
              <p:cNvPr id="5" name="Rectangle 6" descr="n179 Fb Dinh Thu Huyen">
                <a:extLst>
                  <a:ext uri="{FF2B5EF4-FFF2-40B4-BE49-F238E27FC236}">
                    <a16:creationId xmlns:a16="http://schemas.microsoft.com/office/drawing/2014/main" id="{04F70F71-03A6-3D22-551E-4E8F62FC09F5}"/>
                  </a:ext>
                </a:extLst>
              </p:cNvPr>
              <p:cNvSpPr>
                <a:spLocks noChangeArrowheads="1"/>
              </p:cNvSpPr>
              <p:nvPr/>
            </p:nvSpPr>
            <p:spPr bwMode="auto">
              <a:xfrm>
                <a:off x="2113614" y="4486670"/>
                <a:ext cx="4417815" cy="13699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en-US" sz="2800" b="1" i="0" u="none" strike="noStrike" cap="none" normalizeH="0" baseline="0">
                    <a:ln>
                      <a:noFill/>
                    </a:ln>
                    <a:solidFill>
                      <a:schemeClr val="tx1"/>
                    </a:solidFill>
                    <a:effectLst/>
                    <a:ea typeface="Times New Roman" pitchFamily="18" charset="0"/>
                    <a:cs typeface="Arial" pitchFamily="34" charset="0"/>
                  </a:rPr>
                  <a:t>a. </a:t>
                </a:r>
                <a:r>
                  <a:rPr kumimoji="0" lang="en-US" sz="2800" i="0" u="none" strike="noStrike" cap="none" normalizeH="0" baseline="0">
                    <a:ln>
                      <a:noFill/>
                    </a:ln>
                    <a:solidFill>
                      <a:schemeClr val="tx1"/>
                    </a:solidFill>
                    <a:effectLst/>
                    <a:ea typeface="Times New Roman" pitchFamily="18" charset="0"/>
                    <a:cs typeface="Arial" pitchFamily="34" charset="0"/>
                  </a:rPr>
                  <a:t>+ </a:t>
                </a:r>
                <a:r>
                  <a:rPr kumimoji="0" lang="en-US" sz="2800" b="0" i="0" u="none" strike="noStrike" cap="none" normalizeH="0" baseline="0">
                    <a:ln>
                      <a:noFill/>
                    </a:ln>
                    <a:solidFill>
                      <a:schemeClr val="tx1"/>
                    </a:solidFill>
                    <a:effectLst/>
                    <a:ea typeface="Times New Roman" pitchFamily="18" charset="0"/>
                    <a:cs typeface="Arial" pitchFamily="34" charset="0"/>
                  </a:rPr>
                  <a:t>Gia </a:t>
                </a:r>
                <a:r>
                  <a:rPr kumimoji="0" lang="en-US" sz="2800" b="0" i="0" u="none" strike="noStrike" cap="none" normalizeH="0" baseline="0" dirty="0" err="1">
                    <a:ln>
                      <a:noFill/>
                    </a:ln>
                    <a:solidFill>
                      <a:schemeClr val="tx1"/>
                    </a:solidFill>
                    <a:effectLst/>
                    <a:ea typeface="Times New Roman" pitchFamily="18" charset="0"/>
                    <a:cs typeface="Arial" pitchFamily="34" charset="0"/>
                  </a:rPr>
                  <a:t>tốc</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của</a:t>
                </a:r>
                <a:r>
                  <a:rPr kumimoji="0" lang="en-US" sz="2800" b="0" i="0" u="none" strike="noStrike" cap="none" normalizeH="0" baseline="0" dirty="0">
                    <a:ln>
                      <a:noFill/>
                    </a:ln>
                    <a:solidFill>
                      <a:schemeClr val="tx1"/>
                    </a:solidFill>
                    <a:effectLst/>
                    <a:ea typeface="Times New Roman" pitchFamily="18" charset="0"/>
                    <a:cs typeface="Arial" pitchFamily="34" charset="0"/>
                  </a:rPr>
                  <a:t> ô </a:t>
                </a:r>
                <a:r>
                  <a:rPr kumimoji="0" lang="en-US" sz="2800" b="0" i="0" u="none" strike="noStrike" cap="none" normalizeH="0" baseline="0" dirty="0" err="1">
                    <a:ln>
                      <a:noFill/>
                    </a:ln>
                    <a:solidFill>
                      <a:schemeClr val="tx1"/>
                    </a:solidFill>
                    <a:effectLst/>
                    <a:ea typeface="Times New Roman" pitchFamily="18" charset="0"/>
                    <a:cs typeface="Arial" pitchFamily="34" charset="0"/>
                  </a:rPr>
                  <a:t>tô</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err="1">
                    <a:ln>
                      <a:noFill/>
                    </a:ln>
                    <a:solidFill>
                      <a:schemeClr val="tx1"/>
                    </a:solidFill>
                    <a:effectLst/>
                    <a:ea typeface="Times New Roman" pitchFamily="18" charset="0"/>
                    <a:cs typeface="Arial" pitchFamily="34" charset="0"/>
                  </a:rPr>
                  <a:t>là</a:t>
                </a:r>
                <a:r>
                  <a:rPr lang="en-US" sz="2800">
                    <a:solidFill>
                      <a:schemeClr val="tx1"/>
                    </a:solidFill>
                    <a:ea typeface="Times New Roman" pitchFamily="18" charset="0"/>
                    <a:cs typeface="Arial" pitchFamily="34" charset="0"/>
                  </a:rPr>
                  <a:t>:</a:t>
                </a:r>
              </a:p>
              <a:p>
                <a:pPr fontAlgn="base">
                  <a:spcBef>
                    <a:spcPct val="0"/>
                  </a:spcBef>
                  <a:spcAft>
                    <a:spcPct val="0"/>
                  </a:spcAft>
                </a:pPr>
                <a14:m>
                  <m:oMathPara xmlns:m="http://schemas.openxmlformats.org/officeDocument/2006/math">
                    <m:oMathParaPr>
                      <m:jc m:val="right"/>
                    </m:oMathParaPr>
                    <m:oMath xmlns:m="http://schemas.openxmlformats.org/officeDocument/2006/math">
                      <m:r>
                        <a:rPr lang="en-US" sz="280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solidFill>
                                <a:schemeClr val="tx1"/>
                              </a:solidFill>
                              <a:effectLst/>
                              <a:latin typeface="Cambria Math" panose="02040503050406030204" pitchFamily="18" charset="0"/>
                            </a:rPr>
                          </m:ctrlPr>
                        </m:fPr>
                        <m:num>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𝑣</m:t>
                          </m:r>
                        </m:num>
                        <m:den>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𝑡</m:t>
                          </m:r>
                        </m:den>
                      </m:f>
                      <m:r>
                        <a:rPr lang="en-US" sz="28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solidFill>
                                <a:schemeClr val="tx1"/>
                              </a:solidFill>
                              <a:latin typeface="Cambria Math" panose="02040503050406030204" pitchFamily="18" charset="0"/>
                            </a:rPr>
                          </m:ctrlPr>
                        </m:fPr>
                        <m:num>
                          <m:r>
                            <a:rPr lang="en-US" sz="2800" b="0" i="1" smtClean="0">
                              <a:solidFill>
                                <a:schemeClr val="tx1"/>
                              </a:solidFill>
                              <a:latin typeface="Cambria Math" panose="02040503050406030204" pitchFamily="18" charset="0"/>
                            </a:rPr>
                            <m:t>25</m:t>
                          </m:r>
                        </m:num>
                        <m:den>
                          <m:r>
                            <a:rPr lang="en-US" sz="2800" b="0" i="1" smtClean="0">
                              <a:solidFill>
                                <a:schemeClr val="tx1"/>
                              </a:solidFill>
                              <a:latin typeface="Cambria Math" panose="02040503050406030204" pitchFamily="18" charset="0"/>
                            </a:rPr>
                            <m:t>9.</m:t>
                          </m:r>
                          <m:r>
                            <a:rPr lang="en-US" sz="28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1</m:t>
                          </m:r>
                        </m:den>
                      </m:f>
                      <m:r>
                        <a:rPr lang="en-US" sz="28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25</m:t>
                          </m:r>
                        </m:num>
                        <m:den>
                          <m:r>
                            <a:rPr lang="en-US" sz="2800" i="1">
                              <a:latin typeface="Cambria Math" panose="02040503050406030204" pitchFamily="18" charset="0"/>
                            </a:rPr>
                            <m:t>9</m:t>
                          </m:r>
                        </m:den>
                      </m:f>
                      <m:d>
                        <m:dPr>
                          <m:ctrlPr>
                            <a:rPr lang="en-US" sz="2800" i="1">
                              <a:solidFill>
                                <a:schemeClr val="tx1"/>
                              </a:solidFill>
                              <a:latin typeface="Cambria Math" panose="02040503050406030204" pitchFamily="18" charset="0"/>
                            </a:rPr>
                          </m:ctrlPr>
                        </m:dPr>
                        <m:e>
                          <m:f>
                            <m:fPr>
                              <m:ctrlPr>
                                <a:rPr lang="en-US" sz="2800" i="1">
                                  <a:solidFill>
                                    <a:schemeClr val="tx1"/>
                                  </a:solidFill>
                                  <a:latin typeface="Cambria Math" panose="02040503050406030204" pitchFamily="18" charset="0"/>
                                </a:rPr>
                              </m:ctrlPr>
                            </m:fPr>
                            <m:num>
                              <m:r>
                                <a:rPr lang="en-US" sz="28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𝑚</m:t>
                              </m:r>
                            </m:num>
                            <m:den>
                              <m:sSup>
                                <m:sSupPr>
                                  <m:ctrlPr>
                                    <a:rPr lang="en-US" sz="2800" i="1">
                                      <a:solidFill>
                                        <a:schemeClr val="tx1"/>
                                      </a:solidFill>
                                      <a:latin typeface="Cambria Math" panose="02040503050406030204" pitchFamily="18" charset="0"/>
                                    </a:rPr>
                                  </m:ctrlPr>
                                </m:sSupPr>
                                <m:e>
                                  <m:r>
                                    <a:rPr lang="en-US" sz="28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𝑠</m:t>
                                  </m:r>
                                </m:e>
                                <m:sup>
                                  <m:r>
                                    <a:rPr lang="en-US" sz="28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2</m:t>
                                  </m:r>
                                </m:sup>
                              </m:sSup>
                            </m:den>
                          </m:f>
                        </m:e>
                      </m:d>
                      <m:r>
                        <a:rPr lang="en-US" sz="2800" b="0"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kumimoji="0" lang="en-US" sz="2800" b="0" i="0" u="none" strike="noStrike" cap="none" normalizeH="0" baseline="0" dirty="0">
                  <a:ln>
                    <a:noFill/>
                  </a:ln>
                  <a:solidFill>
                    <a:schemeClr val="tx1"/>
                  </a:solidFill>
                  <a:effectLst/>
                  <a:cs typeface="Arial" pitchFamily="34" charset="0"/>
                </a:endParaRPr>
              </a:p>
            </p:txBody>
          </p:sp>
        </mc:Choice>
        <mc:Fallback xmlns="">
          <p:sp>
            <p:nvSpPr>
              <p:cNvPr id="5" name="Rectangle 6" descr="n179 Fb Dinh Thu Huyen">
                <a:extLst>
                  <a:ext uri="{FF2B5EF4-FFF2-40B4-BE49-F238E27FC236}">
                    <a16:creationId xmlns:a16="http://schemas.microsoft.com/office/drawing/2014/main" id="{04F70F71-03A6-3D22-551E-4E8F62FC09F5}"/>
                  </a:ext>
                </a:extLst>
              </p:cNvPr>
              <p:cNvSpPr>
                <a:spLocks noRot="1" noChangeAspect="1" noMove="1" noResize="1" noEditPoints="1" noAdjustHandles="1" noChangeArrowheads="1" noChangeShapeType="1" noTextEdit="1"/>
              </p:cNvSpPr>
              <p:nvPr/>
            </p:nvSpPr>
            <p:spPr bwMode="auto">
              <a:xfrm>
                <a:off x="2113614" y="4486670"/>
                <a:ext cx="4417815" cy="1369990"/>
              </a:xfrm>
              <a:prstGeom prst="rect">
                <a:avLst/>
              </a:prstGeom>
              <a:blipFill>
                <a:blip r:embed="rId4"/>
                <a:stretch>
                  <a:fillRect l="-2901" t="-2667"/>
                </a:stretch>
              </a:blipFill>
              <a:ln w="9525">
                <a:noFill/>
                <a:miter lim="800000"/>
                <a:headEnd/>
                <a:tailEnd/>
              </a:ln>
              <a:effectLst/>
            </p:spPr>
            <p:txBody>
              <a:bodyPr/>
              <a:lstStyle/>
              <a:p>
                <a:r>
                  <a:rPr lang="en-US">
                    <a:noFill/>
                  </a:rPr>
                  <a:t> </a:t>
                </a:r>
              </a:p>
            </p:txBody>
          </p:sp>
        </mc:Fallback>
      </mc:AlternateContent>
      <p:sp>
        <p:nvSpPr>
          <p:cNvPr id="7" name="Rectangle 10" descr="n179 Fb Dinh Thu Huyen">
            <a:extLst>
              <a:ext uri="{FF2B5EF4-FFF2-40B4-BE49-F238E27FC236}">
                <a16:creationId xmlns:a16="http://schemas.microsoft.com/office/drawing/2014/main" id="{81A34910-97D2-2FC2-FC7F-5ECC29A8CF51}"/>
              </a:ext>
            </a:extLst>
          </p:cNvPr>
          <p:cNvSpPr>
            <a:spLocks noChangeArrowheads="1"/>
          </p:cNvSpPr>
          <p:nvPr/>
        </p:nvSpPr>
        <p:spPr bwMode="auto">
          <a:xfrm>
            <a:off x="2113614" y="5874865"/>
            <a:ext cx="9967226"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err="1">
                <a:ln>
                  <a:noFill/>
                </a:ln>
                <a:solidFill>
                  <a:schemeClr val="tx1"/>
                </a:solidFill>
                <a:effectLst/>
                <a:ea typeface="Times New Roman" pitchFamily="18" charset="0"/>
                <a:cs typeface="Arial" pitchFamily="34" charset="0"/>
              </a:rPr>
              <a:t>b</a:t>
            </a:r>
            <a:r>
              <a:rPr kumimoji="0" lang="en-US" sz="2800" b="1" i="0" u="none" strike="noStrike" cap="none" normalizeH="0" baseline="0">
                <a:ln>
                  <a:noFill/>
                </a:ln>
                <a:solidFill>
                  <a:schemeClr val="tx1"/>
                </a:solidFill>
                <a:effectLst/>
                <a:ea typeface="Times New Roman" pitchFamily="18" charset="0"/>
                <a:cs typeface="Arial" pitchFamily="34" charset="0"/>
              </a:rPr>
              <a:t>. </a:t>
            </a:r>
            <a:r>
              <a:rPr kumimoji="0" lang="en-US" sz="2800" b="0" i="0" u="none" strike="noStrike" cap="none" normalizeH="0" baseline="0">
                <a:ln>
                  <a:noFill/>
                </a:ln>
                <a:solidFill>
                  <a:schemeClr val="tx1"/>
                </a:solidFill>
                <a:effectLst/>
                <a:ea typeface="Times New Roman" pitchFamily="18" charset="0"/>
                <a:cs typeface="Arial" pitchFamily="34" charset="0"/>
              </a:rPr>
              <a:t>Các </a:t>
            </a:r>
            <a:r>
              <a:rPr kumimoji="0" lang="en-US" sz="2800" b="0" i="0" u="none" strike="noStrike" cap="none" normalizeH="0" baseline="0" dirty="0" err="1">
                <a:ln>
                  <a:noFill/>
                </a:ln>
                <a:solidFill>
                  <a:schemeClr val="tx1"/>
                </a:solidFill>
                <a:effectLst/>
                <a:ea typeface="Times New Roman" pitchFamily="18" charset="0"/>
                <a:cs typeface="Arial" pitchFamily="34" charset="0"/>
              </a:rPr>
              <a:t>chuyển</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động</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trong</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hình</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vẽ</a:t>
            </a:r>
            <a:r>
              <a:rPr kumimoji="0" lang="en-US" sz="2800" b="0" i="0" u="none" strike="noStrike" cap="none" normalizeH="0" baseline="0" dirty="0">
                <a:ln>
                  <a:noFill/>
                </a:ln>
                <a:solidFill>
                  <a:schemeClr val="tx1"/>
                </a:solidFill>
                <a:effectLst/>
                <a:ea typeface="Times New Roman" pitchFamily="18" charset="0"/>
                <a:cs typeface="Arial" pitchFamily="34" charset="0"/>
              </a:rPr>
              <a:t> ở </a:t>
            </a:r>
            <a:r>
              <a:rPr kumimoji="0" lang="en-US" sz="2800" b="0" i="0" u="none" strike="noStrike" cap="none" normalizeH="0" baseline="0" dirty="0" err="1">
                <a:ln>
                  <a:noFill/>
                </a:ln>
                <a:solidFill>
                  <a:schemeClr val="tx1"/>
                </a:solidFill>
                <a:effectLst/>
                <a:ea typeface="Times New Roman" pitchFamily="18" charset="0"/>
                <a:cs typeface="Arial" pitchFamily="34" charset="0"/>
              </a:rPr>
              <a:t>đầu</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bài</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là</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chuyển</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động</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thẳng</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biến</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đổi</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đều</a:t>
            </a:r>
            <a:r>
              <a:rPr kumimoji="0" lang="en-US" sz="2800" b="0" i="0" u="none" strike="noStrike" cap="none" normalizeH="0" baseline="0" dirty="0">
                <a:ln>
                  <a:noFill/>
                </a:ln>
                <a:solidFill>
                  <a:schemeClr val="tx1"/>
                </a:solidFill>
                <a:effectLst/>
                <a:ea typeface="Times New Roman" pitchFamily="18" charset="0"/>
                <a:cs typeface="Arial" pitchFamily="34" charset="0"/>
              </a:rPr>
              <a:t>.</a:t>
            </a:r>
            <a:endParaRPr kumimoji="0" lang="en-US" sz="2800" b="0" i="0" u="none" strike="noStrike" cap="none" normalizeH="0" baseline="0" dirty="0">
              <a:ln>
                <a:noFill/>
              </a:ln>
              <a:solidFill>
                <a:schemeClr val="tx1"/>
              </a:solidFill>
              <a:effectLst/>
              <a:ea typeface="Times New Roman" pitchFamily="18" charset="0"/>
              <a:cs typeface="Arial" pitchFamily="34" charset="0"/>
              <a:sym typeface="Symbol" pitchFamily="18" charset="2"/>
            </a:endParaRPr>
          </a:p>
        </p:txBody>
      </p:sp>
      <mc:AlternateContent xmlns:mc="http://schemas.openxmlformats.org/markup-compatibility/2006" xmlns:a14="http://schemas.microsoft.com/office/drawing/2010/main">
        <mc:Choice Requires="a14">
          <p:sp>
            <p:nvSpPr>
              <p:cNvPr id="8" name="Rectangle 6" descr="n179 Fb Dinh Thu Huyen">
                <a:extLst>
                  <a:ext uri="{FF2B5EF4-FFF2-40B4-BE49-F238E27FC236}">
                    <a16:creationId xmlns:a16="http://schemas.microsoft.com/office/drawing/2014/main" id="{35FDC1FA-B503-1733-BBAD-6873234FEC07}"/>
                  </a:ext>
                </a:extLst>
              </p:cNvPr>
              <p:cNvSpPr>
                <a:spLocks noChangeArrowheads="1"/>
              </p:cNvSpPr>
              <p:nvPr/>
            </p:nvSpPr>
            <p:spPr bwMode="auto">
              <a:xfrm>
                <a:off x="6783643" y="4505264"/>
                <a:ext cx="5297197" cy="133280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en-US" sz="2800" b="0" i="0" u="none" strike="noStrike" cap="none" normalizeH="0" baseline="0">
                    <a:ln>
                      <a:noFill/>
                    </a:ln>
                    <a:solidFill>
                      <a:schemeClr val="tx1"/>
                    </a:solidFill>
                    <a:effectLst/>
                    <a:ea typeface="Times New Roman" pitchFamily="18" charset="0"/>
                    <a:cs typeface="Arial" pitchFamily="34" charset="0"/>
                  </a:rPr>
                  <a:t>+ </a:t>
                </a:r>
                <a:r>
                  <a:rPr lang="en-US" sz="2800">
                    <a:solidFill>
                      <a:schemeClr val="tx1"/>
                    </a:solidFill>
                    <a:ea typeface="Times New Roman" pitchFamily="18" charset="0"/>
                    <a:cs typeface="Arial" pitchFamily="34" charset="0"/>
                  </a:rPr>
                  <a:t>Gia tốc của người chạy bộ là:</a:t>
                </a:r>
                <a:endParaRPr kumimoji="0" lang="en-US" sz="2800" b="0" i="0" u="none" strike="noStrike" cap="none" normalizeH="0" baseline="0" dirty="0">
                  <a:ln>
                    <a:noFill/>
                  </a:ln>
                  <a:solidFill>
                    <a:schemeClr val="tx1"/>
                  </a:solidFill>
                  <a:effectLst/>
                  <a:ea typeface="Times New Roman" pitchFamily="18" charset="0"/>
                  <a:cs typeface="Arial" pitchFamily="34" charset="0"/>
                </a:endParaRPr>
              </a:p>
              <a:p>
                <a:pPr lvl="0" fontAlgn="base">
                  <a:spcBef>
                    <a:spcPct val="0"/>
                  </a:spcBef>
                  <a:spcAft>
                    <a:spcPct val="0"/>
                  </a:spcAft>
                </a:pPr>
                <a14:m>
                  <m:oMathPara xmlns:m="http://schemas.openxmlformats.org/officeDocument/2006/math">
                    <m:oMathParaPr>
                      <m:jc m:val="centerGroup"/>
                    </m:oMathParaPr>
                    <m:oMath xmlns:m="http://schemas.openxmlformats.org/officeDocument/2006/math">
                      <m:r>
                        <a:rPr lang="en-US" sz="280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solidFill>
                                <a:schemeClr val="tx1"/>
                              </a:solidFill>
                              <a:effectLst/>
                              <a:latin typeface="Cambria Math" panose="02040503050406030204" pitchFamily="18" charset="0"/>
                            </a:rPr>
                          </m:ctrlPr>
                        </m:fPr>
                        <m:num>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𝑣</m:t>
                          </m:r>
                        </m:num>
                        <m:den>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𝑡</m:t>
                          </m:r>
                        </m:den>
                      </m:f>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solidFill>
                                <a:schemeClr val="tx1"/>
                              </a:solidFill>
                              <a:effectLst/>
                              <a:latin typeface="Cambria Math" panose="02040503050406030204" pitchFamily="18" charset="0"/>
                            </a:rPr>
                          </m:ctrlPr>
                        </m:fPr>
                        <m:num>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4−6</m:t>
                          </m:r>
                        </m:num>
                        <m:den>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1−0</m:t>
                          </m:r>
                        </m:den>
                      </m:f>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 </m:t>
                      </m:r>
                      <m:d>
                        <m:dPr>
                          <m:ctrlPr>
                            <a:rPr lang="en-US" sz="2800" i="1">
                              <a:solidFill>
                                <a:schemeClr val="tx1"/>
                              </a:solidFill>
                              <a:effectLst/>
                              <a:latin typeface="Cambria Math" panose="02040503050406030204" pitchFamily="18" charset="0"/>
                            </a:rPr>
                          </m:ctrlPr>
                        </m:dPr>
                        <m:e>
                          <m:f>
                            <m:fPr>
                              <m:ctrlPr>
                                <a:rPr lang="en-US" sz="2800" i="1">
                                  <a:solidFill>
                                    <a:schemeClr val="tx1"/>
                                  </a:solidFill>
                                  <a:effectLst/>
                                  <a:latin typeface="Cambria Math" panose="02040503050406030204" pitchFamily="18" charset="0"/>
                                </a:rPr>
                              </m:ctrlPr>
                            </m:fPr>
                            <m:num>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sSup>
                                <m:sSupPr>
                                  <m:ctrlPr>
                                    <a:rPr lang="en-US" sz="2800" i="1">
                                      <a:solidFill>
                                        <a:schemeClr val="tx1"/>
                                      </a:solidFill>
                                      <a:effectLst/>
                                      <a:latin typeface="Cambria Math" panose="02040503050406030204" pitchFamily="18" charset="0"/>
                                    </a:rPr>
                                  </m:ctrlPr>
                                </m:sSupPr>
                                <m:e>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𝑠</m:t>
                                  </m:r>
                                </m:e>
                                <m:sup>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e>
                      </m:d>
                    </m:oMath>
                  </m:oMathPara>
                </a14:m>
                <a:endParaRPr kumimoji="0" lang="en-US" sz="2800" b="0" i="0" u="none" strike="noStrike" cap="none" normalizeH="0" baseline="0" dirty="0">
                  <a:ln>
                    <a:noFill/>
                  </a:ln>
                  <a:solidFill>
                    <a:schemeClr val="tx1"/>
                  </a:solidFill>
                  <a:effectLst/>
                  <a:cs typeface="Arial" pitchFamily="34" charset="0"/>
                </a:endParaRPr>
              </a:p>
            </p:txBody>
          </p:sp>
        </mc:Choice>
        <mc:Fallback xmlns="">
          <p:sp>
            <p:nvSpPr>
              <p:cNvPr id="8" name="Rectangle 6" descr="n179 Fb Dinh Thu Huyen">
                <a:extLst>
                  <a:ext uri="{FF2B5EF4-FFF2-40B4-BE49-F238E27FC236}">
                    <a16:creationId xmlns:a16="http://schemas.microsoft.com/office/drawing/2014/main" id="{35FDC1FA-B503-1733-BBAD-6873234FEC07}"/>
                  </a:ext>
                </a:extLst>
              </p:cNvPr>
              <p:cNvSpPr>
                <a:spLocks noRot="1" noChangeAspect="1" noMove="1" noResize="1" noEditPoints="1" noAdjustHandles="1" noChangeArrowheads="1" noChangeShapeType="1" noTextEdit="1"/>
              </p:cNvSpPr>
              <p:nvPr/>
            </p:nvSpPr>
            <p:spPr bwMode="auto">
              <a:xfrm>
                <a:off x="6783643" y="4505264"/>
                <a:ext cx="5297197" cy="1332801"/>
              </a:xfrm>
              <a:prstGeom prst="rect">
                <a:avLst/>
              </a:prstGeom>
              <a:blipFill>
                <a:blip r:embed="rId5"/>
                <a:stretch>
                  <a:fillRect l="-2417" t="-3653"/>
                </a:stretch>
              </a:blipFill>
              <a:ln w="9525">
                <a:noFill/>
                <a:miter lim="800000"/>
                <a:headEnd/>
                <a:tailEnd/>
              </a:ln>
              <a:effectLst/>
            </p:spPr>
            <p:txBody>
              <a:bodyPr/>
              <a:lstStyle/>
              <a:p>
                <a:r>
                  <a:rPr lang="en-US">
                    <a:noFill/>
                  </a:rPr>
                  <a:t> </a:t>
                </a:r>
              </a:p>
            </p:txBody>
          </p:sp>
        </mc:Fallback>
      </mc:AlternateContent>
      <p:sp>
        <p:nvSpPr>
          <p:cNvPr id="2" name="Rectangle 6" descr="n179 Fb Dinh Thu Huyen">
            <a:extLst>
              <a:ext uri="{FF2B5EF4-FFF2-40B4-BE49-F238E27FC236}">
                <a16:creationId xmlns:a16="http://schemas.microsoft.com/office/drawing/2014/main" id="{B9743A3A-042F-AF7E-70CD-779F024074C5}"/>
              </a:ext>
            </a:extLst>
          </p:cNvPr>
          <p:cNvSpPr>
            <a:spLocks noChangeArrowheads="1"/>
          </p:cNvSpPr>
          <p:nvPr/>
        </p:nvSpPr>
        <p:spPr bwMode="auto">
          <a:xfrm>
            <a:off x="8734905" y="2961137"/>
            <a:ext cx="307609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en-US" sz="2800" b="1" i="0" u="none" strike="noStrike" cap="none" normalizeH="0" baseline="0">
                <a:ln>
                  <a:noFill/>
                </a:ln>
                <a:solidFill>
                  <a:schemeClr val="tx1"/>
                </a:solidFill>
                <a:effectLst/>
                <a:ea typeface="Times New Roman" pitchFamily="18" charset="0"/>
                <a:cs typeface="Arial" pitchFamily="34" charset="0"/>
              </a:rPr>
              <a:t>10km/h = 25/9 m/s </a:t>
            </a:r>
            <a:endParaRPr kumimoji="0" lang="en-US" sz="2800" b="0" i="0" u="none" strike="noStrike" cap="none" normalizeH="0" baseline="0" dirty="0">
              <a:ln>
                <a:noFill/>
              </a:ln>
              <a:solidFill>
                <a:schemeClr val="tx1"/>
              </a:solidFill>
              <a:effectLst/>
              <a:cs typeface="Arial" pitchFamily="34" charset="0"/>
            </a:endParaRPr>
          </a:p>
        </p:txBody>
      </p:sp>
      <p:pic>
        <p:nvPicPr>
          <p:cNvPr id="9" name="Picture 2" descr="n179 Fb Dinh Thu Huyen">
            <a:extLst>
              <a:ext uri="{FF2B5EF4-FFF2-40B4-BE49-F238E27FC236}">
                <a16:creationId xmlns:a16="http://schemas.microsoft.com/office/drawing/2014/main" id="{FB2212E6-5794-4F3E-D4C4-463A8554FEF1}"/>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4662" y="5087270"/>
            <a:ext cx="1658611" cy="15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98751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42" name="Rectangle 1041" descr="n179 Fb Dinh Thu Huyen">
            <a:extLst>
              <a:ext uri="{FF2B5EF4-FFF2-40B4-BE49-F238E27FC236}">
                <a16:creationId xmlns:a16="http://schemas.microsoft.com/office/drawing/2014/main" id="{231598CC-E9D8-46F1-A31D-21527BFD6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Freeform: Shape 1043" descr="n179 Fb Dinh Thu Huyen">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6" name="Oval 1045" descr="n179 Fb Dinh Thu Huyen">
            <a:extLst>
              <a:ext uri="{FF2B5EF4-FFF2-40B4-BE49-F238E27FC236}">
                <a16:creationId xmlns:a16="http://schemas.microsoft.com/office/drawing/2014/main" id="{3B438362-1E1E-4C62-A99E-4134CB163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631"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Freeform: Shape 1047" descr="n179 Fb Dinh Thu Huyen">
            <a:extLst>
              <a:ext uri="{FF2B5EF4-FFF2-40B4-BE49-F238E27FC236}">
                <a16:creationId xmlns:a16="http://schemas.microsoft.com/office/drawing/2014/main" id="{6C077334-5571-4B83-A83E-4CCCFA7B5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632" y="0"/>
            <a:ext cx="2093996"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050" name="Straight Connector 1049" descr="n179 Fb Dinh Thu Huyen">
            <a:extLst>
              <a:ext uri="{FF2B5EF4-FFF2-40B4-BE49-F238E27FC236}">
                <a16:creationId xmlns:a16="http://schemas.microsoft.com/office/drawing/2014/main" id="{2F61ABFD-DE05-41FD-A6B7-6D40196C15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55865" y="1026771"/>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pic>
        <p:nvPicPr>
          <p:cNvPr id="1026" name="Picture 2" descr="n179 Fb Dinh Thu Huyen">
            <a:extLst>
              <a:ext uri="{FF2B5EF4-FFF2-40B4-BE49-F238E27FC236}">
                <a16:creationId xmlns:a16="http://schemas.microsoft.com/office/drawing/2014/main" id="{D4E52DC0-167C-46DD-B203-ADEDFDEB9C5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11064067" y="4438650"/>
            <a:ext cx="1127933" cy="1057437"/>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a:noFill/>
          <a:extLst>
            <a:ext uri="{909E8E84-426E-40DD-AFC4-6F175D3DCCD1}">
              <a14:hiddenFill xmlns:a14="http://schemas.microsoft.com/office/drawing/2010/main">
                <a:solidFill>
                  <a:srgbClr val="FFFFFF"/>
                </a:solidFill>
              </a14:hiddenFill>
            </a:ext>
          </a:extLst>
        </p:spPr>
      </p:pic>
      <p:sp>
        <p:nvSpPr>
          <p:cNvPr id="1052" name="Freeform: Shape 1051" descr="n179 Fb Dinh Thu Huyen">
            <a:extLst>
              <a:ext uri="{FF2B5EF4-FFF2-40B4-BE49-F238E27FC236}">
                <a16:creationId xmlns:a16="http://schemas.microsoft.com/office/drawing/2014/main" id="{0F646DF8-223D-47DD-95B1-F2654229E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1054" name="Arc 1053" descr="n179 Fb Dinh Thu Huyen">
            <a:extLst>
              <a:ext uri="{FF2B5EF4-FFF2-40B4-BE49-F238E27FC236}">
                <a16:creationId xmlns:a16="http://schemas.microsoft.com/office/drawing/2014/main" id="{4D3DC50D-CA0F-48F9-B17E-20D8669AA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97791" y="402001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028" name="Picture 4" descr="n179 Fb Dinh Thu Huyen">
            <a:extLst>
              <a:ext uri="{FF2B5EF4-FFF2-40B4-BE49-F238E27FC236}">
                <a16:creationId xmlns:a16="http://schemas.microsoft.com/office/drawing/2014/main" id="{014F446F-3481-46B3-A41F-7761CACD7137}"/>
              </a:ext>
            </a:extLst>
          </p:cNvPr>
          <p:cNvPicPr>
            <a:picLocks noChangeAspect="1" noChangeArrowheads="1"/>
          </p:cNvPicPr>
          <p:nvPr/>
        </p:nvPicPr>
        <p:blipFill>
          <a:blip r:embed="rId3" cstate="print">
            <a:extLst>
              <a:ext uri="{BEBA8EAE-BF5A-486C-A8C5-ECC9F3942E4B}">
                <a14:imgProps xmlns:a14="http://schemas.microsoft.com/office/drawing/2010/main">
                  <a14:imgLayer>
                    <a14:imgEffect>
                      <a14:backgroundRemoval t="3158" b="96184" l="10000" r="90000">
                        <a14:foregroundMark x1="61889" y1="8421" x2="61889" y2="8421"/>
                        <a14:foregroundMark x1="62222" y1="5132" x2="62222" y2="5132"/>
                        <a14:foregroundMark x1="62111" y1="3289" x2="62111" y2="3289"/>
                        <a14:foregroundMark x1="25556" y1="91842" x2="25556" y2="92368"/>
                        <a14:foregroundMark x1="24444" y1="96184" x2="24444" y2="961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108475"/>
            <a:ext cx="1294879" cy="1157013"/>
          </a:xfrm>
          <a:prstGeom prst="rect">
            <a:avLst/>
          </a:prstGeom>
          <a:noFill/>
          <a:extLst>
            <a:ext uri="{909E8E84-426E-40DD-AFC4-6F175D3DCCD1}">
              <a14:hiddenFill xmlns:a14="http://schemas.microsoft.com/office/drawing/2010/main">
                <a:solidFill>
                  <a:srgbClr val="FFFFFF"/>
                </a:solidFill>
              </a14:hiddenFill>
            </a:ext>
          </a:extLst>
        </p:spPr>
      </p:pic>
      <p:sp>
        <p:nvSpPr>
          <p:cNvPr id="149507" name="Rectangle 3" descr="n179 Fb Dinh Thu Huyen"/>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 descr="n179 Fb Dinh Thu Huyen">
            <a:extLst>
              <a:ext uri="{FF2B5EF4-FFF2-40B4-BE49-F238E27FC236}">
                <a16:creationId xmlns:a16="http://schemas.microsoft.com/office/drawing/2014/main" id="{F4FEC482-53FD-5E20-2001-AD1FF0455C8C}"/>
              </a:ext>
            </a:extLst>
          </p:cNvPr>
          <p:cNvSpPr>
            <a:spLocks noChangeArrowheads="1"/>
          </p:cNvSpPr>
          <p:nvPr/>
        </p:nvSpPr>
        <p:spPr bwMode="auto">
          <a:xfrm>
            <a:off x="1294879" y="-3929"/>
            <a:ext cx="5502704"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90513" marR="0" lvl="0" indent="-290513" algn="just" defTabSz="914400" rtl="0" eaLnBrk="1" fontAlgn="base" latinLnBrk="0" hangingPunct="1">
              <a:lnSpc>
                <a:spcPct val="100000"/>
              </a:lnSpc>
              <a:spcBef>
                <a:spcPct val="0"/>
              </a:spcBef>
              <a:spcAft>
                <a:spcPct val="0"/>
              </a:spcAft>
              <a:buClrTx/>
              <a:buSzTx/>
              <a:buFontTx/>
              <a:buNone/>
              <a:tabLst/>
            </a:pPr>
            <a:r>
              <a:rPr lang="en-US" sz="4000" b="1">
                <a:latin typeface="UVN Phuong Tay" panose="04040805070802020D02" pitchFamily="82" charset="0"/>
                <a:ea typeface="Times New Roman" pitchFamily="18" charset="0"/>
                <a:cs typeface="Arial" pitchFamily="34" charset="0"/>
              </a:rPr>
              <a:t>I. </a:t>
            </a:r>
            <a:r>
              <a:rPr kumimoji="0" lang="en-US" sz="4000" b="1" i="0" u="none" strike="noStrike" cap="none" normalizeH="0" baseline="0">
                <a:ln>
                  <a:noFill/>
                </a:ln>
                <a:solidFill>
                  <a:schemeClr val="tx1"/>
                </a:solidFill>
                <a:effectLst/>
                <a:latin typeface="UVN Phuong Tay" panose="04040805070802020D02" pitchFamily="82" charset="0"/>
                <a:ea typeface="Times New Roman" pitchFamily="18" charset="0"/>
                <a:cs typeface="Arial" pitchFamily="34" charset="0"/>
              </a:rPr>
              <a:t>Gia </a:t>
            </a:r>
            <a:r>
              <a:rPr kumimoji="0" lang="en-US" sz="4000" b="1" i="0" u="none" strike="noStrike" cap="none" normalizeH="0" baseline="0" dirty="0" err="1">
                <a:ln>
                  <a:noFill/>
                </a:ln>
                <a:solidFill>
                  <a:schemeClr val="tx1"/>
                </a:solidFill>
                <a:effectLst/>
                <a:latin typeface="UVN Phuong Tay" panose="04040805070802020D02" pitchFamily="82" charset="0"/>
                <a:ea typeface="Times New Roman" pitchFamily="18" charset="0"/>
                <a:cs typeface="Arial" pitchFamily="34" charset="0"/>
              </a:rPr>
              <a:t>tốc</a:t>
            </a:r>
            <a:r>
              <a:rPr kumimoji="0" lang="en-US" sz="4000" b="1" i="0" u="none" strike="noStrike" cap="none" normalizeH="0" baseline="0" dirty="0">
                <a:ln>
                  <a:noFill/>
                </a:ln>
                <a:solidFill>
                  <a:schemeClr val="tx1"/>
                </a:solidFill>
                <a:effectLst/>
                <a:latin typeface="UVN Phuong Tay" panose="04040805070802020D02" pitchFamily="82" charset="0"/>
                <a:ea typeface="Times New Roman" pitchFamily="18" charset="0"/>
                <a:cs typeface="Arial" pitchFamily="34" charset="0"/>
              </a:rPr>
              <a:t> </a:t>
            </a:r>
            <a:r>
              <a:rPr kumimoji="0" lang="en-US" sz="4000" b="1" i="0" u="none" strike="noStrike" cap="none" normalizeH="0" baseline="0" dirty="0" err="1">
                <a:ln>
                  <a:noFill/>
                </a:ln>
                <a:solidFill>
                  <a:schemeClr val="tx1"/>
                </a:solidFill>
                <a:effectLst/>
                <a:latin typeface="UVN Phuong Tay" panose="04040805070802020D02" pitchFamily="82" charset="0"/>
                <a:ea typeface="Times New Roman" pitchFamily="18" charset="0"/>
                <a:cs typeface="Arial" pitchFamily="34" charset="0"/>
              </a:rPr>
              <a:t>của</a:t>
            </a:r>
            <a:r>
              <a:rPr kumimoji="0" lang="en-US" sz="4000" b="1" i="0" u="none" strike="noStrike" cap="none" normalizeH="0" baseline="0" dirty="0">
                <a:ln>
                  <a:noFill/>
                </a:ln>
                <a:solidFill>
                  <a:schemeClr val="tx1"/>
                </a:solidFill>
                <a:effectLst/>
                <a:latin typeface="UVN Phuong Tay" panose="04040805070802020D02" pitchFamily="82" charset="0"/>
                <a:ea typeface="Times New Roman" pitchFamily="18" charset="0"/>
                <a:cs typeface="Arial" pitchFamily="34" charset="0"/>
              </a:rPr>
              <a:t> </a:t>
            </a:r>
            <a:r>
              <a:rPr kumimoji="0" lang="en-US" sz="4000" b="1" i="0" u="none" strike="noStrike" cap="none" normalizeH="0" baseline="0" dirty="0" err="1">
                <a:ln>
                  <a:noFill/>
                </a:ln>
                <a:solidFill>
                  <a:schemeClr val="tx1"/>
                </a:solidFill>
                <a:effectLst/>
                <a:latin typeface="UVN Phuong Tay" panose="04040805070802020D02" pitchFamily="82" charset="0"/>
                <a:ea typeface="Times New Roman" pitchFamily="18" charset="0"/>
                <a:cs typeface="Arial" pitchFamily="34" charset="0"/>
              </a:rPr>
              <a:t>chuyển</a:t>
            </a:r>
            <a:r>
              <a:rPr kumimoji="0" lang="en-US" sz="4000" b="1" i="0" u="none" strike="noStrike" cap="none" normalizeH="0" baseline="0" dirty="0">
                <a:ln>
                  <a:noFill/>
                </a:ln>
                <a:solidFill>
                  <a:schemeClr val="tx1"/>
                </a:solidFill>
                <a:effectLst/>
                <a:latin typeface="UVN Phuong Tay" panose="04040805070802020D02" pitchFamily="82" charset="0"/>
                <a:ea typeface="Times New Roman" pitchFamily="18" charset="0"/>
                <a:cs typeface="Arial" pitchFamily="34" charset="0"/>
              </a:rPr>
              <a:t> </a:t>
            </a:r>
            <a:r>
              <a:rPr kumimoji="0" lang="en-US" sz="4000" b="1" i="0" u="none" strike="noStrike" cap="none" normalizeH="0" baseline="0" dirty="0" err="1">
                <a:ln>
                  <a:noFill/>
                </a:ln>
                <a:solidFill>
                  <a:schemeClr val="tx1"/>
                </a:solidFill>
                <a:effectLst/>
                <a:latin typeface="UVN Phuong Tay" panose="04040805070802020D02" pitchFamily="82" charset="0"/>
                <a:ea typeface="Times New Roman" pitchFamily="18" charset="0"/>
                <a:cs typeface="Arial" pitchFamily="34" charset="0"/>
              </a:rPr>
              <a:t>động</a:t>
            </a:r>
            <a:r>
              <a:rPr kumimoji="0" lang="en-US" sz="4000" b="1" i="0" u="none" strike="noStrike" cap="none" normalizeH="0" baseline="0" dirty="0">
                <a:ln>
                  <a:noFill/>
                </a:ln>
                <a:solidFill>
                  <a:schemeClr val="tx1"/>
                </a:solidFill>
                <a:effectLst/>
                <a:latin typeface="UVN Phuong Tay" panose="04040805070802020D02" pitchFamily="82" charset="0"/>
                <a:ea typeface="Times New Roman" pitchFamily="18" charset="0"/>
                <a:cs typeface="Arial" pitchFamily="34" charset="0"/>
              </a:rPr>
              <a:t> </a:t>
            </a:r>
            <a:r>
              <a:rPr kumimoji="0" lang="en-US" sz="4000" b="1" i="0" u="none" strike="noStrike" cap="none" normalizeH="0" baseline="0" dirty="0" err="1">
                <a:ln>
                  <a:noFill/>
                </a:ln>
                <a:solidFill>
                  <a:schemeClr val="tx1"/>
                </a:solidFill>
                <a:effectLst/>
                <a:latin typeface="UVN Phuong Tay" panose="04040805070802020D02" pitchFamily="82" charset="0"/>
                <a:ea typeface="Times New Roman" pitchFamily="18" charset="0"/>
                <a:cs typeface="Arial" pitchFamily="34" charset="0"/>
              </a:rPr>
              <a:t>thẳng</a:t>
            </a:r>
            <a:r>
              <a:rPr kumimoji="0" lang="en-US" sz="4000" b="1" i="0" u="none" strike="noStrike" cap="none" normalizeH="0" baseline="0" dirty="0">
                <a:ln>
                  <a:noFill/>
                </a:ln>
                <a:solidFill>
                  <a:schemeClr val="tx1"/>
                </a:solidFill>
                <a:effectLst/>
                <a:latin typeface="UVN Phuong Tay" panose="04040805070802020D02" pitchFamily="82" charset="0"/>
                <a:ea typeface="Times New Roman" pitchFamily="18" charset="0"/>
                <a:cs typeface="Arial" pitchFamily="34" charset="0"/>
              </a:rPr>
              <a:t> </a:t>
            </a:r>
            <a:r>
              <a:rPr kumimoji="0" lang="en-US" sz="4000" b="1" i="0" u="none" strike="noStrike" cap="none" normalizeH="0" baseline="0" dirty="0" err="1">
                <a:ln>
                  <a:noFill/>
                </a:ln>
                <a:solidFill>
                  <a:schemeClr val="tx1"/>
                </a:solidFill>
                <a:effectLst/>
                <a:latin typeface="UVN Phuong Tay" panose="04040805070802020D02" pitchFamily="82" charset="0"/>
                <a:ea typeface="Times New Roman" pitchFamily="18" charset="0"/>
                <a:cs typeface="Arial" pitchFamily="34" charset="0"/>
              </a:rPr>
              <a:t>biến</a:t>
            </a:r>
            <a:r>
              <a:rPr kumimoji="0" lang="en-US" sz="4000" b="1" i="0" u="none" strike="noStrike" cap="none" normalizeH="0" baseline="0" dirty="0">
                <a:ln>
                  <a:noFill/>
                </a:ln>
                <a:solidFill>
                  <a:schemeClr val="tx1"/>
                </a:solidFill>
                <a:effectLst/>
                <a:latin typeface="UVN Phuong Tay" panose="04040805070802020D02" pitchFamily="82" charset="0"/>
                <a:ea typeface="Times New Roman" pitchFamily="18" charset="0"/>
                <a:cs typeface="Arial" pitchFamily="34" charset="0"/>
              </a:rPr>
              <a:t> </a:t>
            </a:r>
            <a:r>
              <a:rPr kumimoji="0" lang="en-US" sz="4000" b="1" i="0" u="none" strike="noStrike" cap="none" normalizeH="0" baseline="0" dirty="0" err="1">
                <a:ln>
                  <a:noFill/>
                </a:ln>
                <a:solidFill>
                  <a:schemeClr val="tx1"/>
                </a:solidFill>
                <a:effectLst/>
                <a:latin typeface="UVN Phuong Tay" panose="04040805070802020D02" pitchFamily="82" charset="0"/>
                <a:ea typeface="Times New Roman" pitchFamily="18" charset="0"/>
                <a:cs typeface="Arial" pitchFamily="34" charset="0"/>
              </a:rPr>
              <a:t>đổi</a:t>
            </a:r>
            <a:r>
              <a:rPr kumimoji="0" lang="en-US" sz="4000" b="1" i="0" u="none" strike="noStrike" cap="none" normalizeH="0" baseline="0" dirty="0">
                <a:ln>
                  <a:noFill/>
                </a:ln>
                <a:solidFill>
                  <a:schemeClr val="tx1"/>
                </a:solidFill>
                <a:effectLst/>
                <a:latin typeface="UVN Phuong Tay" panose="04040805070802020D02" pitchFamily="82" charset="0"/>
                <a:ea typeface="Times New Roman" pitchFamily="18" charset="0"/>
                <a:cs typeface="Arial" pitchFamily="34" charset="0"/>
              </a:rPr>
              <a:t> </a:t>
            </a:r>
            <a:r>
              <a:rPr kumimoji="0" lang="en-US" sz="4000" b="1" i="0" u="none" strike="noStrike" cap="none" normalizeH="0" baseline="0" err="1">
                <a:ln>
                  <a:noFill/>
                </a:ln>
                <a:solidFill>
                  <a:schemeClr val="tx1"/>
                </a:solidFill>
                <a:effectLst/>
                <a:latin typeface="UVN Phuong Tay" panose="04040805070802020D02" pitchFamily="82" charset="0"/>
                <a:ea typeface="Times New Roman" pitchFamily="18" charset="0"/>
                <a:cs typeface="Arial" pitchFamily="34" charset="0"/>
              </a:rPr>
              <a:t>đều</a:t>
            </a:r>
            <a:r>
              <a:rPr kumimoji="0" lang="en-US" sz="4000" b="1" i="0" u="none" strike="noStrike" cap="none" normalizeH="0" baseline="0">
                <a:ln>
                  <a:noFill/>
                </a:ln>
                <a:solidFill>
                  <a:schemeClr val="tx1"/>
                </a:solidFill>
                <a:effectLst/>
                <a:latin typeface="UVN Phuong Tay" panose="04040805070802020D02" pitchFamily="82" charset="0"/>
                <a:ea typeface="Times New Roman" pitchFamily="18" charset="0"/>
                <a:cs typeface="Arial" pitchFamily="34" charset="0"/>
              </a:rPr>
              <a:t>:</a:t>
            </a:r>
            <a:endParaRPr kumimoji="0" lang="en-US" sz="4000" b="0" i="0" u="none" strike="noStrike" cap="none" normalizeH="0" baseline="0" dirty="0">
              <a:ln>
                <a:noFill/>
              </a:ln>
              <a:solidFill>
                <a:schemeClr val="tx1"/>
              </a:solidFill>
              <a:effectLst/>
              <a:latin typeface="UVN Phuong Tay" panose="04040805070802020D02" pitchFamily="82" charset="0"/>
              <a:cs typeface="Arial" pitchFamily="34" charset="0"/>
            </a:endParaRPr>
          </a:p>
        </p:txBody>
      </p:sp>
      <p:sp>
        <p:nvSpPr>
          <p:cNvPr id="3" name="Rectangle 4" descr="n179 Fb Dinh Thu Huyen">
            <a:extLst>
              <a:ext uri="{FF2B5EF4-FFF2-40B4-BE49-F238E27FC236}">
                <a16:creationId xmlns:a16="http://schemas.microsoft.com/office/drawing/2014/main" id="{CED91756-207A-A6D9-3887-A27E60553BA2}"/>
              </a:ext>
            </a:extLst>
          </p:cNvPr>
          <p:cNvSpPr>
            <a:spLocks noChangeArrowheads="1"/>
          </p:cNvSpPr>
          <p:nvPr/>
        </p:nvSpPr>
        <p:spPr bwMode="auto">
          <a:xfrm>
            <a:off x="314111" y="1319510"/>
            <a:ext cx="5796672"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chemeClr val="tx1"/>
                </a:solidFill>
                <a:effectLst/>
                <a:ea typeface="Times New Roman" pitchFamily="18" charset="0"/>
                <a:cs typeface="Arial" pitchFamily="34" charset="0"/>
              </a:rPr>
              <a:t>Chuyển </a:t>
            </a:r>
            <a:r>
              <a:rPr kumimoji="0" lang="en-US" sz="2800" b="1" i="0" u="none" strike="noStrike" cap="none" normalizeH="0" baseline="0" dirty="0" err="1">
                <a:ln>
                  <a:noFill/>
                </a:ln>
                <a:solidFill>
                  <a:schemeClr val="tx1"/>
                </a:solidFill>
                <a:effectLst/>
                <a:ea typeface="Times New Roman" pitchFamily="18" charset="0"/>
                <a:cs typeface="Arial" pitchFamily="34" charset="0"/>
              </a:rPr>
              <a:t>động</a:t>
            </a:r>
            <a:r>
              <a:rPr kumimoji="0" lang="en-US" sz="2800" b="1" i="0" u="none" strike="noStrike" cap="none" normalizeH="0" baseline="0" dirty="0">
                <a:ln>
                  <a:noFill/>
                </a:ln>
                <a:solidFill>
                  <a:schemeClr val="tx1"/>
                </a:solidFill>
                <a:effectLst/>
                <a:ea typeface="Times New Roman" pitchFamily="18" charset="0"/>
                <a:cs typeface="Arial" pitchFamily="34" charset="0"/>
              </a:rPr>
              <a:t> </a:t>
            </a:r>
            <a:r>
              <a:rPr kumimoji="0" lang="en-US" sz="2800" b="1" i="0" u="none" strike="noStrike" cap="none" normalizeH="0" baseline="0" dirty="0" err="1">
                <a:ln>
                  <a:noFill/>
                </a:ln>
                <a:solidFill>
                  <a:schemeClr val="tx1"/>
                </a:solidFill>
                <a:effectLst/>
                <a:ea typeface="Times New Roman" pitchFamily="18" charset="0"/>
                <a:cs typeface="Arial" pitchFamily="34" charset="0"/>
              </a:rPr>
              <a:t>thẳng</a:t>
            </a:r>
            <a:r>
              <a:rPr kumimoji="0" lang="en-US" sz="2800" b="1" i="0" u="none" strike="noStrike" cap="none" normalizeH="0" baseline="0" dirty="0">
                <a:ln>
                  <a:noFill/>
                </a:ln>
                <a:solidFill>
                  <a:schemeClr val="tx1"/>
                </a:solidFill>
                <a:effectLst/>
                <a:ea typeface="Times New Roman" pitchFamily="18" charset="0"/>
                <a:cs typeface="Arial" pitchFamily="34" charset="0"/>
              </a:rPr>
              <a:t> </a:t>
            </a:r>
            <a:r>
              <a:rPr kumimoji="0" lang="en-US" sz="2800" b="1" i="0" u="none" strike="noStrike" cap="none" normalizeH="0" baseline="0" dirty="0" err="1">
                <a:ln>
                  <a:noFill/>
                </a:ln>
                <a:solidFill>
                  <a:schemeClr val="tx1"/>
                </a:solidFill>
                <a:effectLst/>
                <a:ea typeface="Times New Roman" pitchFamily="18" charset="0"/>
                <a:cs typeface="Arial" pitchFamily="34" charset="0"/>
              </a:rPr>
              <a:t>biến</a:t>
            </a:r>
            <a:r>
              <a:rPr kumimoji="0" lang="en-US" sz="2800" b="1" i="0" u="none" strike="noStrike" cap="none" normalizeH="0" baseline="0" dirty="0">
                <a:ln>
                  <a:noFill/>
                </a:ln>
                <a:solidFill>
                  <a:schemeClr val="tx1"/>
                </a:solidFill>
                <a:effectLst/>
                <a:ea typeface="Times New Roman" pitchFamily="18" charset="0"/>
                <a:cs typeface="Arial" pitchFamily="34" charset="0"/>
              </a:rPr>
              <a:t> </a:t>
            </a:r>
            <a:r>
              <a:rPr kumimoji="0" lang="en-US" sz="2800" b="1" i="0" u="none" strike="noStrike" cap="none" normalizeH="0" baseline="0" dirty="0" err="1">
                <a:ln>
                  <a:noFill/>
                </a:ln>
                <a:solidFill>
                  <a:schemeClr val="tx1"/>
                </a:solidFill>
                <a:effectLst/>
                <a:ea typeface="Times New Roman" pitchFamily="18" charset="0"/>
                <a:cs typeface="Arial" pitchFamily="34" charset="0"/>
              </a:rPr>
              <a:t>đổi</a:t>
            </a:r>
            <a:r>
              <a:rPr kumimoji="0" lang="en-US" sz="2800" b="1" i="0" u="none" strike="noStrike" cap="none" normalizeH="0" baseline="0" dirty="0">
                <a:ln>
                  <a:noFill/>
                </a:ln>
                <a:solidFill>
                  <a:schemeClr val="tx1"/>
                </a:solidFill>
                <a:effectLst/>
                <a:ea typeface="Times New Roman" pitchFamily="18" charset="0"/>
                <a:cs typeface="Arial" pitchFamily="34" charset="0"/>
              </a:rPr>
              <a:t> </a:t>
            </a:r>
            <a:r>
              <a:rPr kumimoji="0" lang="en-US" sz="2800" b="1" i="0" u="none" strike="noStrike" cap="none" normalizeH="0" baseline="0" dirty="0" err="1">
                <a:ln>
                  <a:noFill/>
                </a:ln>
                <a:solidFill>
                  <a:schemeClr val="tx1"/>
                </a:solidFill>
                <a:effectLst/>
                <a:ea typeface="Times New Roman" pitchFamily="18" charset="0"/>
                <a:cs typeface="Arial" pitchFamily="34" charset="0"/>
              </a:rPr>
              <a:t>đều</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là</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chuyển</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động</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có</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quỹ</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đạo</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là</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một</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đường</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thẳng</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và</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có</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vận</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tốc</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tức</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thời</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tăng</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đều</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hoặc</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giảm</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đều</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theo</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thời</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err="1">
                <a:ln>
                  <a:noFill/>
                </a:ln>
                <a:solidFill>
                  <a:schemeClr val="tx1"/>
                </a:solidFill>
                <a:effectLst/>
                <a:ea typeface="Times New Roman" pitchFamily="18" charset="0"/>
                <a:cs typeface="Arial" pitchFamily="34" charset="0"/>
              </a:rPr>
              <a:t>gian</a:t>
            </a:r>
            <a:r>
              <a:rPr kumimoji="0" lang="en-US" sz="2800" b="0" i="0" u="none" strike="noStrike" cap="none" normalizeH="0" baseline="0">
                <a:ln>
                  <a:noFill/>
                </a:ln>
                <a:solidFill>
                  <a:schemeClr val="tx1"/>
                </a:solidFill>
                <a:effectLst/>
                <a:ea typeface="Times New Roman" pitchFamily="18" charset="0"/>
                <a:cs typeface="Arial" pitchFamily="34" charset="0"/>
              </a:rPr>
              <a:t>.</a:t>
            </a:r>
            <a:endParaRPr kumimoji="0" lang="en-US" sz="2800" b="0" i="0" u="none" strike="noStrike" cap="none" normalizeH="0" baseline="0" dirty="0">
              <a:ln>
                <a:noFill/>
              </a:ln>
              <a:solidFill>
                <a:schemeClr val="tx1"/>
              </a:solidFill>
              <a:effectLst/>
              <a:cs typeface="Arial" pitchFamily="34" charset="0"/>
            </a:endParaRPr>
          </a:p>
        </p:txBody>
      </p:sp>
      <p:sp>
        <p:nvSpPr>
          <p:cNvPr id="4" name="Arrow: Pentagon 3" descr="n179 Fb Dinh Thu Huyen">
            <a:extLst>
              <a:ext uri="{FF2B5EF4-FFF2-40B4-BE49-F238E27FC236}">
                <a16:creationId xmlns:a16="http://schemas.microsoft.com/office/drawing/2014/main" id="{B0F0A8B5-77CC-D92C-A1D0-8DB5BF8C9DC1}"/>
              </a:ext>
            </a:extLst>
          </p:cNvPr>
          <p:cNvSpPr/>
          <p:nvPr/>
        </p:nvSpPr>
        <p:spPr>
          <a:xfrm>
            <a:off x="444739" y="3135391"/>
            <a:ext cx="5666044" cy="1463040"/>
          </a:xfrm>
          <a:prstGeom prst="homePlate">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1" i="0" u="none" strike="noStrike" cap="none" normalizeH="0" baseline="0">
                <a:ln>
                  <a:noFill/>
                </a:ln>
                <a:solidFill>
                  <a:schemeClr val="bg1"/>
                </a:solidFill>
                <a:effectLst/>
                <a:ea typeface="Times New Roman" pitchFamily="18" charset="0"/>
                <a:cs typeface="Arial" pitchFamily="34" charset="0"/>
              </a:rPr>
              <a:t>Chuyển động thẳng nhanh dần đều</a:t>
            </a:r>
            <a:r>
              <a:rPr kumimoji="0" lang="en-US" sz="2400" b="0" i="0" u="none" strike="noStrike" cap="none" normalizeH="0" baseline="0">
                <a:ln>
                  <a:noFill/>
                </a:ln>
                <a:solidFill>
                  <a:schemeClr val="bg1"/>
                </a:solidFill>
                <a:effectLst/>
                <a:ea typeface="Times New Roman" pitchFamily="18" charset="0"/>
                <a:cs typeface="Arial" pitchFamily="34" charset="0"/>
              </a:rPr>
              <a:t>:</a:t>
            </a:r>
          </a:p>
          <a:p>
            <a:pPr algn="ctr"/>
            <a:r>
              <a:rPr kumimoji="0" lang="en-US" sz="2400" b="0" i="0" u="none" strike="noStrike" cap="none" normalizeH="0" baseline="0">
                <a:ln>
                  <a:noFill/>
                </a:ln>
                <a:solidFill>
                  <a:schemeClr val="bg1"/>
                </a:solidFill>
                <a:effectLst/>
                <a:ea typeface="Times New Roman" pitchFamily="18" charset="0"/>
                <a:cs typeface="Arial" pitchFamily="34" charset="0"/>
              </a:rPr>
              <a:t>là chuyển động có quỹ đạo là một đường thẳng và có vận tốc tức thời tăng đều theo thời gian.</a:t>
            </a:r>
            <a:endParaRPr kumimoji="0" lang="en-US" sz="2400" b="0" i="0" u="none" strike="noStrike" cap="none" normalizeH="0" baseline="0">
              <a:ln>
                <a:noFill/>
              </a:ln>
              <a:solidFill>
                <a:schemeClr val="bg1"/>
              </a:solidFill>
              <a:effectLst/>
              <a:cs typeface="Arial" pitchFamily="34" charset="0"/>
            </a:endParaRPr>
          </a:p>
        </p:txBody>
      </p:sp>
      <p:sp>
        <p:nvSpPr>
          <p:cNvPr id="5" name="Arrow: Pentagon 4" descr="n179 Fb Dinh Thu Huyen">
            <a:extLst>
              <a:ext uri="{FF2B5EF4-FFF2-40B4-BE49-F238E27FC236}">
                <a16:creationId xmlns:a16="http://schemas.microsoft.com/office/drawing/2014/main" id="{9FA66E0B-504D-AAA3-7DB5-6534AEFDD5FA}"/>
              </a:ext>
            </a:extLst>
          </p:cNvPr>
          <p:cNvSpPr/>
          <p:nvPr/>
        </p:nvSpPr>
        <p:spPr>
          <a:xfrm flipH="1">
            <a:off x="444736" y="4755017"/>
            <a:ext cx="5670153" cy="1463040"/>
          </a:xfrm>
          <a:prstGeom prst="homePlate">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400" b="1" i="0" u="none" strike="noStrike" cap="none" normalizeH="0" baseline="0">
                <a:ln>
                  <a:noFill/>
                </a:ln>
                <a:solidFill>
                  <a:schemeClr val="bg1"/>
                </a:solidFill>
                <a:effectLst/>
                <a:ea typeface="Times New Roman" pitchFamily="18" charset="0"/>
                <a:cs typeface="Arial" pitchFamily="34" charset="0"/>
              </a:rPr>
              <a:t>Chuyển động thẳng chậm dần đều</a:t>
            </a:r>
            <a:r>
              <a:rPr kumimoji="0" lang="en-US" sz="2400" b="0" i="0" u="none" strike="noStrike" cap="none" normalizeH="0" baseline="0">
                <a:ln>
                  <a:noFill/>
                </a:ln>
                <a:solidFill>
                  <a:schemeClr val="bg1"/>
                </a:solidFill>
                <a:effectLst/>
                <a:ea typeface="Times New Roman" pitchFamily="18" charset="0"/>
                <a:cs typeface="Arial" pitchFamily="34" charset="0"/>
              </a:rPr>
              <a:t>:</a:t>
            </a:r>
          </a:p>
          <a:p>
            <a:pPr algn="ctr"/>
            <a:r>
              <a:rPr kumimoji="0" lang="en-US" sz="2400" b="0" i="0" u="none" strike="noStrike" cap="none" normalizeH="0" baseline="0">
                <a:ln>
                  <a:noFill/>
                </a:ln>
                <a:solidFill>
                  <a:schemeClr val="bg1"/>
                </a:solidFill>
                <a:effectLst/>
                <a:ea typeface="Times New Roman" pitchFamily="18" charset="0"/>
                <a:cs typeface="Arial" pitchFamily="34" charset="0"/>
              </a:rPr>
              <a:t>là chuyển động có quỹ đạo là một đường thẳng và có vận tốc tức thời giảm đều theo thời gian.</a:t>
            </a:r>
            <a:endParaRPr kumimoji="0" lang="en-US" sz="2400" b="0" i="0" u="none" strike="noStrike" cap="none" normalizeH="0" baseline="0">
              <a:ln>
                <a:noFill/>
              </a:ln>
              <a:solidFill>
                <a:schemeClr val="bg1"/>
              </a:solidFill>
              <a:effectLst/>
              <a:cs typeface="Arial" pitchFamily="34" charset="0"/>
            </a:endParaRPr>
          </a:p>
        </p:txBody>
      </p:sp>
      <p:sp>
        <p:nvSpPr>
          <p:cNvPr id="6" name="Hexagon 5" descr="n179 Fb Dinh Thu Huyen">
            <a:extLst>
              <a:ext uri="{FF2B5EF4-FFF2-40B4-BE49-F238E27FC236}">
                <a16:creationId xmlns:a16="http://schemas.microsoft.com/office/drawing/2014/main" id="{1A05CAC8-6AE9-8CF8-5330-8AFB71F9D57A}"/>
              </a:ext>
            </a:extLst>
          </p:cNvPr>
          <p:cNvSpPr/>
          <p:nvPr/>
        </p:nvSpPr>
        <p:spPr>
          <a:xfrm>
            <a:off x="7809385" y="2422376"/>
            <a:ext cx="4114800" cy="1426029"/>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ea typeface="Times New Roman" panose="02020603050405020304" pitchFamily="18" charset="0"/>
              </a:rPr>
              <a:t>không đổi theo thời gian.</a:t>
            </a:r>
          </a:p>
        </p:txBody>
      </p:sp>
      <mc:AlternateContent xmlns:mc="http://schemas.openxmlformats.org/markup-compatibility/2006" xmlns:a14="http://schemas.microsoft.com/office/drawing/2010/main">
        <mc:Choice Requires="a14">
          <p:sp>
            <p:nvSpPr>
              <p:cNvPr id="8" name="Hexagon 7" descr="n179 Fb Dinh Thu Huyen">
                <a:extLst>
                  <a:ext uri="{FF2B5EF4-FFF2-40B4-BE49-F238E27FC236}">
                    <a16:creationId xmlns:a16="http://schemas.microsoft.com/office/drawing/2014/main" id="{5C2855E0-329B-3F20-2CEC-8296C64788A9}"/>
                  </a:ext>
                </a:extLst>
              </p:cNvPr>
              <p:cNvSpPr/>
              <p:nvPr/>
            </p:nvSpPr>
            <p:spPr>
              <a:xfrm>
                <a:off x="7809385" y="775566"/>
                <a:ext cx="4023360" cy="1426029"/>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
                    </m:oMathParaPr>
                    <m:oMath xmlns:m="http://schemas.openxmlformats.org/officeDocument/2006/math">
                      <m:r>
                        <a:rPr lang="en-US" sz="2800" b="1" i="1" smtClean="0">
                          <a:solidFill>
                            <a:schemeClr val="bg1"/>
                          </a:solidFill>
                          <a:latin typeface="Cambria Math" panose="02040503050406030204" pitchFamily="18" charset="0"/>
                        </a:rPr>
                        <m:t>𝒂</m:t>
                      </m:r>
                      <m:r>
                        <a:rPr lang="en-US" sz="2800" b="1" i="1" smtClean="0">
                          <a:solidFill>
                            <a:schemeClr val="bg1"/>
                          </a:solidFill>
                          <a:latin typeface="Cambria Math" panose="02040503050406030204" pitchFamily="18" charset="0"/>
                        </a:rPr>
                        <m:t>=</m:t>
                      </m:r>
                      <m:f>
                        <m:fPr>
                          <m:ctrlPr>
                            <a:rPr lang="en-US" sz="2800" b="1" i="1">
                              <a:solidFill>
                                <a:schemeClr val="bg1"/>
                              </a:solidFill>
                              <a:latin typeface="Cambria Math" panose="02040503050406030204" pitchFamily="18" charset="0"/>
                            </a:rPr>
                          </m:ctrlPr>
                        </m:fPr>
                        <m:num>
                          <m:r>
                            <a:rPr lang="en-US" sz="2800" b="1" i="1">
                              <a:solidFill>
                                <a:schemeClr val="bg1"/>
                              </a:solidFill>
                              <a:latin typeface="Cambria Math" panose="02040503050406030204" pitchFamily="18" charset="0"/>
                            </a:rPr>
                            <m:t>𝜟</m:t>
                          </m:r>
                          <m:r>
                            <a:rPr lang="en-US" sz="2800" b="1" i="1">
                              <a:solidFill>
                                <a:schemeClr val="bg1"/>
                              </a:solidFill>
                              <a:latin typeface="Cambria Math" panose="02040503050406030204" pitchFamily="18" charset="0"/>
                            </a:rPr>
                            <m:t>𝒗</m:t>
                          </m:r>
                        </m:num>
                        <m:den>
                          <m:r>
                            <a:rPr lang="en-US" sz="2800" b="1" i="1">
                              <a:solidFill>
                                <a:schemeClr val="bg1"/>
                              </a:solidFill>
                              <a:latin typeface="Cambria Math" panose="02040503050406030204" pitchFamily="18" charset="0"/>
                            </a:rPr>
                            <m:t>𝜟</m:t>
                          </m:r>
                          <m:r>
                            <a:rPr lang="en-US" sz="2800" b="1" i="1">
                              <a:solidFill>
                                <a:schemeClr val="bg1"/>
                              </a:solidFill>
                              <a:latin typeface="Cambria Math" panose="02040503050406030204" pitchFamily="18" charset="0"/>
                            </a:rPr>
                            <m:t>𝒕</m:t>
                          </m:r>
                        </m:den>
                      </m:f>
                      <m:r>
                        <a:rPr lang="en-US" sz="2800" b="1" i="1">
                          <a:solidFill>
                            <a:schemeClr val="bg1"/>
                          </a:solidFill>
                          <a:latin typeface="Cambria Math" panose="02040503050406030204" pitchFamily="18" charset="0"/>
                        </a:rPr>
                        <m:t>=</m:t>
                      </m:r>
                      <m:r>
                        <a:rPr lang="en-US" sz="2800" b="1" i="1" smtClean="0">
                          <a:solidFill>
                            <a:schemeClr val="bg1"/>
                          </a:solidFill>
                          <a:latin typeface="Cambria Math" panose="02040503050406030204" pitchFamily="18" charset="0"/>
                        </a:rPr>
                        <m:t>𝒉</m:t>
                      </m:r>
                      <m:r>
                        <a:rPr lang="en-US" sz="2800" b="1" i="1" smtClean="0">
                          <a:solidFill>
                            <a:schemeClr val="bg1"/>
                          </a:solidFill>
                          <a:latin typeface="Cambria Math" panose="02040503050406030204" pitchFamily="18" charset="0"/>
                        </a:rPr>
                        <m:t>ằ</m:t>
                      </m:r>
                      <m:r>
                        <a:rPr lang="en-US" sz="2800" b="1" i="1" smtClean="0">
                          <a:solidFill>
                            <a:schemeClr val="bg1"/>
                          </a:solidFill>
                          <a:latin typeface="Cambria Math" panose="02040503050406030204" pitchFamily="18" charset="0"/>
                        </a:rPr>
                        <m:t>𝒏𝒈</m:t>
                      </m:r>
                      <m:r>
                        <a:rPr lang="en-US" sz="2800" b="1" i="1" smtClean="0">
                          <a:solidFill>
                            <a:schemeClr val="bg1"/>
                          </a:solidFill>
                          <a:latin typeface="Cambria Math" panose="02040503050406030204" pitchFamily="18" charset="0"/>
                        </a:rPr>
                        <m:t> </m:t>
                      </m:r>
                      <m:r>
                        <a:rPr lang="en-US" sz="2800" b="1" i="1" smtClean="0">
                          <a:solidFill>
                            <a:schemeClr val="bg1"/>
                          </a:solidFill>
                          <a:latin typeface="Cambria Math" panose="02040503050406030204" pitchFamily="18" charset="0"/>
                        </a:rPr>
                        <m:t>𝒔</m:t>
                      </m:r>
                      <m:r>
                        <a:rPr lang="en-US" sz="2800" b="1" i="1" smtClean="0">
                          <a:solidFill>
                            <a:schemeClr val="bg1"/>
                          </a:solidFill>
                          <a:latin typeface="Cambria Math" panose="02040503050406030204" pitchFamily="18" charset="0"/>
                        </a:rPr>
                        <m:t>ố</m:t>
                      </m:r>
                    </m:oMath>
                  </m:oMathPara>
                </a14:m>
                <a:endParaRPr lang="en-US" sz="2800" b="1">
                  <a:solidFill>
                    <a:schemeClr val="bg1"/>
                  </a:solidFill>
                  <a:latin typeface="Arial" panose="020B0604020202020204" pitchFamily="34" charset="0"/>
                  <a:cs typeface="Arial" panose="020B0604020202020204" pitchFamily="34" charset="0"/>
                </a:endParaRPr>
              </a:p>
            </p:txBody>
          </p:sp>
        </mc:Choice>
        <mc:Fallback xmlns="">
          <p:sp>
            <p:nvSpPr>
              <p:cNvPr id="8" name="Hexagon 7" descr="n179 Fb Dinh Thu Huyen">
                <a:extLst>
                  <a:ext uri="{FF2B5EF4-FFF2-40B4-BE49-F238E27FC236}">
                    <a16:creationId xmlns:a16="http://schemas.microsoft.com/office/drawing/2014/main" id="{5C2855E0-329B-3F20-2CEC-8296C64788A9}"/>
                  </a:ext>
                </a:extLst>
              </p:cNvPr>
              <p:cNvSpPr>
                <a:spLocks noRot="1" noChangeAspect="1" noMove="1" noResize="1" noEditPoints="1" noAdjustHandles="1" noChangeArrowheads="1" noChangeShapeType="1" noTextEdit="1"/>
              </p:cNvSpPr>
              <p:nvPr/>
            </p:nvSpPr>
            <p:spPr>
              <a:xfrm>
                <a:off x="7809385" y="775566"/>
                <a:ext cx="4023360" cy="1426029"/>
              </a:xfrm>
              <a:prstGeom prst="hexagon">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45063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32"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strVal val="4*#ppt_w"/>
                                          </p:val>
                                        </p:tav>
                                        <p:tav tm="100000">
                                          <p:val>
                                            <p:strVal val="#ppt_w"/>
                                          </p:val>
                                        </p:tav>
                                      </p:tavLst>
                                    </p:anim>
                                    <p:anim calcmode="lin" valueType="num">
                                      <p:cBhvr>
                                        <p:cTn id="25" dur="5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32"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strVal val="4*#ppt_w"/>
                                          </p:val>
                                        </p:tav>
                                        <p:tav tm="100000">
                                          <p:val>
                                            <p:strVal val="#ppt_w"/>
                                          </p:val>
                                        </p:tav>
                                      </p:tavLst>
                                    </p:anim>
                                    <p:anim calcmode="lin" valueType="num">
                                      <p:cBhvr>
                                        <p:cTn id="31"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179 Fb Dinh Thu Huyen">
            <a:extLst>
              <a:ext uri="{FF2B5EF4-FFF2-40B4-BE49-F238E27FC236}">
                <a16:creationId xmlns:a16="http://schemas.microsoft.com/office/drawing/2014/main" id="{830E323D-6B80-4EBE-A792-3D89AE2CA4F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00515" y="2137701"/>
            <a:ext cx="7492181" cy="56191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n179 Fb Dinh Thu Huyen">
            <a:extLst>
              <a:ext uri="{FF2B5EF4-FFF2-40B4-BE49-F238E27FC236}">
                <a16:creationId xmlns:a16="http://schemas.microsoft.com/office/drawing/2014/main" id="{B158F699-9A9D-4058-8B63-02D680DFD549}"/>
              </a:ext>
            </a:extLst>
          </p:cNvPr>
          <p:cNvSpPr txBox="1"/>
          <p:nvPr/>
        </p:nvSpPr>
        <p:spPr>
          <a:xfrm>
            <a:off x="-1" y="0"/>
            <a:ext cx="12192002" cy="2215991"/>
          </a:xfrm>
          <a:prstGeom prst="rect">
            <a:avLst/>
          </a:prstGeom>
          <a:solidFill>
            <a:srgbClr val="FFFF00"/>
          </a:solidFill>
        </p:spPr>
        <p:txBody>
          <a:bodyPr wrap="square">
            <a:spAutoFit/>
          </a:bodyPr>
          <a:lstStyle/>
          <a:p>
            <a:pPr algn="ctr">
              <a:lnSpc>
                <a:spcPct val="115000"/>
              </a:lnSpc>
            </a:pP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II.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Vận</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tốc</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tức</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thời</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của</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chuyển</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động</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thẳng</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biến</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đổi</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đều</a:t>
            </a:r>
            <a:endParaRPr lang="en-US" sz="66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endParaRPr>
          </a:p>
        </p:txBody>
      </p:sp>
    </p:spTree>
    <p:extLst>
      <p:ext uri="{BB962C8B-B14F-4D97-AF65-F5344CB8AC3E}">
        <p14:creationId xmlns:p14="http://schemas.microsoft.com/office/powerpoint/2010/main" val="318006033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descr="n179 Fb Dinh Thu Huyen">
            <a:extLst>
              <a:ext uri="{FF2B5EF4-FFF2-40B4-BE49-F238E27FC236}">
                <a16:creationId xmlns:a16="http://schemas.microsoft.com/office/drawing/2014/main" id="{9BC38A04-DE78-4311-94EA-F60B58557A41}"/>
              </a:ext>
            </a:extLst>
          </p:cNvPr>
          <p:cNvSpPr txBox="1"/>
          <p:nvPr/>
        </p:nvSpPr>
        <p:spPr>
          <a:xfrm>
            <a:off x="2195934" y="260980"/>
            <a:ext cx="9884905" cy="2677656"/>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800" b="1" dirty="0" err="1"/>
              <a:t>Câu</a:t>
            </a:r>
            <a:r>
              <a:rPr lang="en-US" sz="2800" b="1" dirty="0"/>
              <a:t> 1:</a:t>
            </a:r>
            <a:r>
              <a:rPr lang="en-US" sz="2800" dirty="0"/>
              <a:t> </a:t>
            </a:r>
            <a:r>
              <a:rPr lang="en-US" sz="2800" dirty="0" err="1"/>
              <a:t>Gọi</a:t>
            </a:r>
            <a:r>
              <a:rPr lang="en-US" sz="2800" dirty="0"/>
              <a:t> v</a:t>
            </a:r>
            <a:r>
              <a:rPr lang="en-US" sz="2800" baseline="-25000" dirty="0"/>
              <a:t>0</a:t>
            </a:r>
            <a:r>
              <a:rPr lang="en-US" sz="2800" dirty="0"/>
              <a:t> </a:t>
            </a:r>
            <a:r>
              <a:rPr lang="en-US" sz="2800" dirty="0" err="1"/>
              <a:t>là</a:t>
            </a:r>
            <a:r>
              <a:rPr lang="en-US" sz="2800" dirty="0"/>
              <a:t> </a:t>
            </a:r>
            <a:r>
              <a:rPr lang="en-US" sz="2800" dirty="0" err="1"/>
              <a:t>vận</a:t>
            </a:r>
            <a:r>
              <a:rPr lang="en-US" sz="2800" dirty="0"/>
              <a:t> </a:t>
            </a:r>
            <a:r>
              <a:rPr lang="en-US" sz="2800" dirty="0" err="1"/>
              <a:t>tốc</a:t>
            </a:r>
            <a:r>
              <a:rPr lang="en-US" sz="2800" dirty="0"/>
              <a:t> </a:t>
            </a:r>
            <a:r>
              <a:rPr lang="en-US" sz="2800" dirty="0" err="1"/>
              <a:t>tại</a:t>
            </a:r>
            <a:r>
              <a:rPr lang="en-US" sz="2800" dirty="0"/>
              <a:t> </a:t>
            </a:r>
            <a:r>
              <a:rPr lang="en-US" sz="2800" dirty="0" err="1"/>
              <a:t>thời</a:t>
            </a:r>
            <a:r>
              <a:rPr lang="en-US" sz="2800" dirty="0"/>
              <a:t> </a:t>
            </a:r>
            <a:r>
              <a:rPr lang="en-US" sz="2800" dirty="0" err="1"/>
              <a:t>điểm</a:t>
            </a:r>
            <a:r>
              <a:rPr lang="en-US" sz="2800" dirty="0"/>
              <a:t> ban </a:t>
            </a:r>
            <a:r>
              <a:rPr lang="en-US" sz="2800" dirty="0" err="1"/>
              <a:t>đầu</a:t>
            </a:r>
            <a:r>
              <a:rPr lang="en-US" sz="2800" dirty="0"/>
              <a:t> t</a:t>
            </a:r>
            <a:r>
              <a:rPr lang="en-US" sz="2800" baseline="-25000" dirty="0"/>
              <a:t>0</a:t>
            </a:r>
            <a:r>
              <a:rPr lang="en-US" sz="2800" dirty="0"/>
              <a:t>, </a:t>
            </a:r>
            <a:r>
              <a:rPr lang="en-US" sz="2800" dirty="0" err="1"/>
              <a:t>v</a:t>
            </a:r>
            <a:r>
              <a:rPr lang="en-US" sz="2800" baseline="-25000" dirty="0" err="1"/>
              <a:t>t</a:t>
            </a:r>
            <a:r>
              <a:rPr lang="en-US" sz="2800" dirty="0"/>
              <a:t> </a:t>
            </a:r>
            <a:r>
              <a:rPr lang="en-US" sz="2800" dirty="0" err="1"/>
              <a:t>là</a:t>
            </a:r>
            <a:r>
              <a:rPr lang="en-US" sz="2800" dirty="0"/>
              <a:t> </a:t>
            </a:r>
            <a:r>
              <a:rPr lang="en-US" sz="2800" dirty="0" err="1"/>
              <a:t>vận</a:t>
            </a:r>
            <a:r>
              <a:rPr lang="en-US" sz="2800" dirty="0"/>
              <a:t> </a:t>
            </a:r>
            <a:r>
              <a:rPr lang="en-US" sz="2800" dirty="0" err="1"/>
              <a:t>tốc</a:t>
            </a:r>
            <a:r>
              <a:rPr lang="en-US" sz="2800" dirty="0"/>
              <a:t> </a:t>
            </a:r>
            <a:r>
              <a:rPr lang="en-US" sz="2800" dirty="0" err="1"/>
              <a:t>tại</a:t>
            </a:r>
            <a:r>
              <a:rPr lang="en-US" sz="2800" dirty="0"/>
              <a:t> </a:t>
            </a:r>
            <a:r>
              <a:rPr lang="en-US" sz="2800" dirty="0" err="1"/>
              <a:t>thời</a:t>
            </a:r>
            <a:r>
              <a:rPr lang="en-US" sz="2800" dirty="0"/>
              <a:t> </a:t>
            </a:r>
            <a:r>
              <a:rPr lang="en-US" sz="2800" dirty="0" err="1"/>
              <a:t>điểm</a:t>
            </a:r>
            <a:r>
              <a:rPr lang="en-US" sz="2800" dirty="0"/>
              <a:t> t. </a:t>
            </a:r>
            <a:r>
              <a:rPr lang="en-US" sz="2800" dirty="0" err="1"/>
              <a:t>Hãy</a:t>
            </a:r>
            <a:r>
              <a:rPr lang="en-US" sz="2800" dirty="0"/>
              <a:t> </a:t>
            </a:r>
            <a:r>
              <a:rPr lang="en-US" sz="2800" dirty="0" err="1"/>
              <a:t>viết</a:t>
            </a:r>
            <a:r>
              <a:rPr lang="en-US" sz="2800" dirty="0"/>
              <a:t> </a:t>
            </a:r>
            <a:r>
              <a:rPr lang="en-US" sz="2800" dirty="0" err="1"/>
              <a:t>công</a:t>
            </a:r>
            <a:r>
              <a:rPr lang="en-US" sz="2800" dirty="0"/>
              <a:t> </a:t>
            </a:r>
            <a:r>
              <a:rPr lang="en-US" sz="2800" dirty="0" err="1"/>
              <a:t>thức</a:t>
            </a:r>
            <a:r>
              <a:rPr lang="en-US" sz="2800" dirty="0"/>
              <a:t> </a:t>
            </a:r>
            <a:r>
              <a:rPr lang="en-US" sz="2800" dirty="0" err="1"/>
              <a:t>tính</a:t>
            </a:r>
            <a:r>
              <a:rPr lang="en-US" sz="2800" dirty="0"/>
              <a:t> </a:t>
            </a:r>
            <a:r>
              <a:rPr lang="en-US" sz="2800" dirty="0" err="1"/>
              <a:t>gia</a:t>
            </a:r>
            <a:r>
              <a:rPr lang="en-US" sz="2800" dirty="0"/>
              <a:t> </a:t>
            </a:r>
            <a:r>
              <a:rPr lang="en-US" sz="2800" dirty="0" err="1"/>
              <a:t>tốc</a:t>
            </a:r>
            <a:r>
              <a:rPr lang="en-US" sz="2800" dirty="0"/>
              <a:t>. </a:t>
            </a:r>
            <a:r>
              <a:rPr lang="en-US" sz="2800" dirty="0" err="1"/>
              <a:t>Từ</a:t>
            </a:r>
            <a:r>
              <a:rPr lang="en-US" sz="2800" dirty="0"/>
              <a:t> </a:t>
            </a:r>
            <a:r>
              <a:rPr lang="en-US" sz="2800" dirty="0" err="1"/>
              <a:t>đó</a:t>
            </a:r>
            <a:r>
              <a:rPr lang="en-US" sz="2800" dirty="0"/>
              <a:t>, </a:t>
            </a:r>
            <a:r>
              <a:rPr lang="en-US" sz="2800" dirty="0" err="1"/>
              <a:t>suy</a:t>
            </a:r>
            <a:r>
              <a:rPr lang="en-US" sz="2800" dirty="0"/>
              <a:t> r </a:t>
            </a:r>
            <a:r>
              <a:rPr lang="en-US" sz="2800" dirty="0" err="1"/>
              <a:t>biểu</a:t>
            </a:r>
            <a:r>
              <a:rPr lang="en-US" sz="2800" dirty="0"/>
              <a:t> </a:t>
            </a:r>
            <a:r>
              <a:rPr lang="en-US" sz="2800" dirty="0" err="1"/>
              <a:t>thức</a:t>
            </a:r>
            <a:r>
              <a:rPr lang="en-US" sz="2800" dirty="0"/>
              <a:t> </a:t>
            </a:r>
            <a:r>
              <a:rPr lang="en-US" sz="2800" dirty="0" err="1"/>
              <a:t>tính</a:t>
            </a:r>
            <a:r>
              <a:rPr lang="en-US" sz="2800" dirty="0"/>
              <a:t> </a:t>
            </a:r>
            <a:r>
              <a:rPr lang="en-US" sz="2800" dirty="0" err="1"/>
              <a:t>v</a:t>
            </a:r>
            <a:r>
              <a:rPr lang="en-US" sz="2800" baseline="-25000" dirty="0" err="1"/>
              <a:t>t</a:t>
            </a:r>
            <a:r>
              <a:rPr lang="en-US" sz="2800" dirty="0"/>
              <a:t>.</a:t>
            </a:r>
          </a:p>
          <a:p>
            <a:pPr algn="just"/>
            <a:r>
              <a:rPr lang="en-US" sz="2800" b="1" dirty="0" err="1"/>
              <a:t>Câu</a:t>
            </a:r>
            <a:r>
              <a:rPr lang="en-US" sz="2800" b="1" dirty="0"/>
              <a:t> 2:</a:t>
            </a:r>
            <a:r>
              <a:rPr lang="en-US" sz="2800" dirty="0"/>
              <a:t> </a:t>
            </a:r>
            <a:r>
              <a:rPr lang="en-US" sz="2800" dirty="0" err="1"/>
              <a:t>Chọn</a:t>
            </a:r>
            <a:r>
              <a:rPr lang="en-US" sz="2800" dirty="0"/>
              <a:t> </a:t>
            </a:r>
            <a:r>
              <a:rPr lang="en-US" sz="2800" dirty="0" err="1"/>
              <a:t>thời</a:t>
            </a:r>
            <a:r>
              <a:rPr lang="en-US" sz="2800" dirty="0"/>
              <a:t> </a:t>
            </a:r>
            <a:r>
              <a:rPr lang="en-US" sz="2800" dirty="0" err="1"/>
              <a:t>điểm</a:t>
            </a:r>
            <a:r>
              <a:rPr lang="en-US" sz="2800" dirty="0"/>
              <a:t> ban </a:t>
            </a:r>
            <a:r>
              <a:rPr lang="en-US" sz="2800" dirty="0" err="1"/>
              <a:t>đầu</a:t>
            </a:r>
            <a:r>
              <a:rPr lang="en-US" sz="2800" dirty="0"/>
              <a:t> t</a:t>
            </a:r>
            <a:r>
              <a:rPr lang="en-US" sz="2800" baseline="-25000" dirty="0"/>
              <a:t>0</a:t>
            </a:r>
            <a:r>
              <a:rPr lang="en-US" sz="2800" dirty="0"/>
              <a:t> = 0, </a:t>
            </a:r>
            <a:r>
              <a:rPr lang="en-US" sz="2800" dirty="0" err="1"/>
              <a:t>viết</a:t>
            </a:r>
            <a:r>
              <a:rPr lang="en-US" sz="2800" dirty="0"/>
              <a:t> </a:t>
            </a:r>
            <a:r>
              <a:rPr lang="en-US" sz="2800" dirty="0" err="1"/>
              <a:t>lại</a:t>
            </a:r>
            <a:r>
              <a:rPr lang="en-US" sz="2800" dirty="0"/>
              <a:t> </a:t>
            </a:r>
            <a:r>
              <a:rPr lang="en-US" sz="2800" dirty="0" err="1"/>
              <a:t>biểu</a:t>
            </a:r>
            <a:r>
              <a:rPr lang="en-US" sz="2800" dirty="0"/>
              <a:t> </a:t>
            </a:r>
            <a:r>
              <a:rPr lang="en-US" sz="2800" dirty="0" err="1"/>
              <a:t>thức</a:t>
            </a:r>
            <a:r>
              <a:rPr lang="en-US" sz="2800" dirty="0"/>
              <a:t> </a:t>
            </a:r>
            <a:r>
              <a:rPr lang="en-US" sz="2800" dirty="0" err="1"/>
              <a:t>tính</a:t>
            </a:r>
            <a:r>
              <a:rPr lang="en-US" sz="2800" dirty="0"/>
              <a:t> </a:t>
            </a:r>
            <a:r>
              <a:rPr lang="en-US" sz="2800" dirty="0" err="1"/>
              <a:t>v</a:t>
            </a:r>
            <a:r>
              <a:rPr lang="en-US" sz="2800" baseline="-25000" dirty="0" err="1"/>
              <a:t>t</a:t>
            </a:r>
            <a:r>
              <a:rPr lang="en-US" sz="2800" dirty="0"/>
              <a:t>.</a:t>
            </a:r>
          </a:p>
          <a:p>
            <a:pPr algn="just"/>
            <a:r>
              <a:rPr lang="en-US" sz="2800" b="1" dirty="0" err="1"/>
              <a:t>Câu</a:t>
            </a:r>
            <a:r>
              <a:rPr lang="en-US" sz="2800" b="1" dirty="0"/>
              <a:t> 3:</a:t>
            </a:r>
            <a:r>
              <a:rPr lang="en-US" sz="2800" dirty="0"/>
              <a:t> </a:t>
            </a:r>
            <a:r>
              <a:rPr lang="en-US" sz="2800" dirty="0" err="1"/>
              <a:t>Nếu</a:t>
            </a:r>
            <a:r>
              <a:rPr lang="en-US" sz="2800" dirty="0"/>
              <a:t> </a:t>
            </a:r>
            <a:r>
              <a:rPr lang="en-US" sz="2800" dirty="0" err="1"/>
              <a:t>tại</a:t>
            </a:r>
            <a:r>
              <a:rPr lang="en-US" sz="2800" dirty="0"/>
              <a:t> </a:t>
            </a:r>
            <a:r>
              <a:rPr lang="en-US" sz="2800" dirty="0" err="1"/>
              <a:t>thời</a:t>
            </a:r>
            <a:r>
              <a:rPr lang="en-US" sz="2800" dirty="0"/>
              <a:t> </a:t>
            </a:r>
            <a:r>
              <a:rPr lang="en-US" sz="2800" dirty="0" err="1"/>
              <a:t>điểm</a:t>
            </a:r>
            <a:r>
              <a:rPr lang="en-US" sz="2800" dirty="0"/>
              <a:t> ban </a:t>
            </a:r>
            <a:r>
              <a:rPr lang="en-US" sz="2800" dirty="0" err="1"/>
              <a:t>đầu</a:t>
            </a:r>
            <a:r>
              <a:rPr lang="en-US" sz="2800" dirty="0"/>
              <a:t>, </a:t>
            </a:r>
            <a:r>
              <a:rPr lang="en-US" sz="2800" dirty="0" err="1"/>
              <a:t>vật</a:t>
            </a:r>
            <a:r>
              <a:rPr lang="en-US" sz="2800" dirty="0"/>
              <a:t> </a:t>
            </a:r>
            <a:r>
              <a:rPr lang="en-US" sz="2800" dirty="0" err="1"/>
              <a:t>bắt</a:t>
            </a:r>
            <a:r>
              <a:rPr lang="en-US" sz="2800" dirty="0"/>
              <a:t> </a:t>
            </a:r>
            <a:r>
              <a:rPr lang="en-US" sz="2800" dirty="0" err="1"/>
              <a:t>đầu</a:t>
            </a:r>
            <a:r>
              <a:rPr lang="en-US" sz="2800" dirty="0"/>
              <a:t> </a:t>
            </a:r>
            <a:r>
              <a:rPr lang="en-US" sz="2800" dirty="0" err="1"/>
              <a:t>chuyển</a:t>
            </a:r>
            <a:r>
              <a:rPr lang="en-US" sz="2800" dirty="0"/>
              <a:t> </a:t>
            </a:r>
            <a:r>
              <a:rPr lang="en-US" sz="2800" dirty="0" err="1"/>
              <a:t>động</a:t>
            </a:r>
            <a:r>
              <a:rPr lang="en-US" sz="2800" dirty="0"/>
              <a:t>, </a:t>
            </a:r>
            <a:r>
              <a:rPr lang="en-US" sz="2800" dirty="0" err="1"/>
              <a:t>thì</a:t>
            </a:r>
            <a:r>
              <a:rPr lang="en-US" sz="2800" dirty="0"/>
              <a:t> </a:t>
            </a:r>
            <a:r>
              <a:rPr lang="en-US" sz="2800" dirty="0" err="1"/>
              <a:t>v</a:t>
            </a:r>
            <a:r>
              <a:rPr lang="en-US" sz="2800" baseline="-25000" dirty="0" err="1"/>
              <a:t>t</a:t>
            </a:r>
            <a:r>
              <a:rPr lang="en-US" sz="2800" dirty="0"/>
              <a:t> </a:t>
            </a:r>
            <a:r>
              <a:rPr lang="en-US" sz="2800" dirty="0" err="1"/>
              <a:t>xác</a:t>
            </a:r>
            <a:r>
              <a:rPr lang="en-US" sz="2800" dirty="0"/>
              <a:t> </a:t>
            </a:r>
            <a:r>
              <a:rPr lang="en-US" sz="2800" dirty="0" err="1"/>
              <a:t>định</a:t>
            </a:r>
            <a:r>
              <a:rPr lang="en-US" sz="2800" dirty="0"/>
              <a:t> </a:t>
            </a:r>
            <a:r>
              <a:rPr lang="en-US" sz="2800" dirty="0" err="1"/>
              <a:t>như</a:t>
            </a:r>
            <a:r>
              <a:rPr lang="en-US" sz="2800" dirty="0"/>
              <a:t> </a:t>
            </a:r>
            <a:r>
              <a:rPr lang="en-US" sz="2800" dirty="0" err="1"/>
              <a:t>thế</a:t>
            </a:r>
            <a:r>
              <a:rPr lang="en-US" sz="2800" dirty="0"/>
              <a:t> </a:t>
            </a:r>
            <a:r>
              <a:rPr lang="en-US" sz="2800" dirty="0" err="1"/>
              <a:t>nào</a:t>
            </a:r>
            <a:r>
              <a:rPr lang="en-US" sz="2800" dirty="0"/>
              <a:t>?</a:t>
            </a:r>
          </a:p>
        </p:txBody>
      </p:sp>
      <p:sp>
        <p:nvSpPr>
          <p:cNvPr id="4" name="Rectangle 3" descr="n179 Fb Dinh Thu Huyen">
            <a:extLst>
              <a:ext uri="{FF2B5EF4-FFF2-40B4-BE49-F238E27FC236}">
                <a16:creationId xmlns:a16="http://schemas.microsoft.com/office/drawing/2014/main" id="{827ADCD4-F22C-11D8-4E53-0B341B5FB425}"/>
              </a:ext>
            </a:extLst>
          </p:cNvPr>
          <p:cNvSpPr>
            <a:spLocks/>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algn="ctr"/>
            <a:endPar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endParaRPr>
          </a:p>
          <a:p>
            <a:pPr algn="ctr"/>
            <a:r>
              <a:rPr lang="en-US" sz="4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Phiếu học tập số 2: </a:t>
            </a:r>
            <a:endPar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endParaRPr>
          </a:p>
        </p:txBody>
      </p:sp>
      <p:pic>
        <p:nvPicPr>
          <p:cNvPr id="5" name="Picture 2" descr="n179 Fb Dinh Thu Huyen">
            <a:extLst>
              <a:ext uri="{FF2B5EF4-FFF2-40B4-BE49-F238E27FC236}">
                <a16:creationId xmlns:a16="http://schemas.microsoft.com/office/drawing/2014/main" id="{4839A39A-55FD-5DC7-C393-64168E7691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Rectangle 1" descr="n179 Fb Dinh Thu Huyen">
                <a:extLst>
                  <a:ext uri="{FF2B5EF4-FFF2-40B4-BE49-F238E27FC236}">
                    <a16:creationId xmlns:a16="http://schemas.microsoft.com/office/drawing/2014/main" id="{C7F1E645-F85C-A53C-575A-0192BF8B9441}"/>
                  </a:ext>
                </a:extLst>
              </p:cNvPr>
              <p:cNvSpPr>
                <a:spLocks noChangeArrowheads="1"/>
              </p:cNvSpPr>
              <p:nvPr/>
            </p:nvSpPr>
            <p:spPr bwMode="auto">
              <a:xfrm>
                <a:off x="2195934" y="3159472"/>
                <a:ext cx="9884905" cy="312874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i="0" u="none" strike="noStrike" cap="none" normalizeH="0" baseline="0">
                    <a:ln>
                      <a:noFill/>
                    </a:ln>
                    <a:solidFill>
                      <a:schemeClr val="tx1"/>
                    </a:solidFill>
                    <a:effectLst/>
                    <a:ea typeface="Times New Roman" pitchFamily="18" charset="0"/>
                    <a:cs typeface="Arial" pitchFamily="34" charset="0"/>
                  </a:rPr>
                  <a:t>+ </a:t>
                </a:r>
                <a:r>
                  <a:rPr kumimoji="0" lang="en-US" sz="2800" b="0" i="0" u="none" strike="noStrike" cap="none" normalizeH="0" baseline="0">
                    <a:ln>
                      <a:noFill/>
                    </a:ln>
                    <a:solidFill>
                      <a:schemeClr val="tx1"/>
                    </a:solidFill>
                    <a:effectLst/>
                    <a:ea typeface="Times New Roman" pitchFamily="18" charset="0"/>
                    <a:cs typeface="Arial" pitchFamily="34" charset="0"/>
                  </a:rPr>
                  <a:t>Gọi v</a:t>
                </a:r>
                <a:r>
                  <a:rPr kumimoji="0" lang="en-US" sz="2800" b="0" i="0" u="none" strike="noStrike" cap="none" normalizeH="0" baseline="-30000">
                    <a:ln>
                      <a:noFill/>
                    </a:ln>
                    <a:solidFill>
                      <a:schemeClr val="tx1"/>
                    </a:solidFill>
                    <a:effectLst/>
                    <a:ea typeface="Times New Roman" pitchFamily="18" charset="0"/>
                    <a:cs typeface="Arial" pitchFamily="34" charset="0"/>
                  </a:rPr>
                  <a:t>0</a:t>
                </a:r>
                <a:r>
                  <a:rPr kumimoji="0" lang="en-US" sz="2800" b="0" i="0" u="none" strike="noStrike" cap="none" normalizeH="0" baseline="0">
                    <a:ln>
                      <a:noFill/>
                    </a:ln>
                    <a:solidFill>
                      <a:schemeClr val="tx1"/>
                    </a:solidFill>
                    <a:effectLst/>
                    <a:ea typeface="Times New Roman" pitchFamily="18" charset="0"/>
                    <a:cs typeface="Arial" pitchFamily="34" charset="0"/>
                  </a:rPr>
                  <a:t> là vận tốc tại thời điểm ban đầu t</a:t>
                </a:r>
                <a:r>
                  <a:rPr kumimoji="0" lang="en-US" sz="2800" b="0" i="0" u="none" strike="noStrike" cap="none" normalizeH="0" baseline="-30000">
                    <a:ln>
                      <a:noFill/>
                    </a:ln>
                    <a:solidFill>
                      <a:schemeClr val="tx1"/>
                    </a:solidFill>
                    <a:effectLst/>
                    <a:ea typeface="Times New Roman" pitchFamily="18" charset="0"/>
                    <a:cs typeface="Arial" pitchFamily="34" charset="0"/>
                  </a:rPr>
                  <a:t>0</a:t>
                </a:r>
                <a:r>
                  <a:rPr kumimoji="0" lang="en-US" sz="2800" b="0" i="0" u="none" strike="noStrike" cap="none" normalizeH="0" baseline="0">
                    <a:ln>
                      <a:noFill/>
                    </a:ln>
                    <a:solidFill>
                      <a:schemeClr val="tx1"/>
                    </a:solidFill>
                    <a:effectLst/>
                    <a:ea typeface="Times New Roman" pitchFamily="18" charset="0"/>
                    <a:cs typeface="Arial" pitchFamily="34" charset="0"/>
                  </a:rPr>
                  <a:t>, v</a:t>
                </a:r>
                <a:r>
                  <a:rPr kumimoji="0" lang="en-US" sz="2800" b="0" i="0" u="none" strike="noStrike" cap="none" normalizeH="0" baseline="-30000">
                    <a:ln>
                      <a:noFill/>
                    </a:ln>
                    <a:solidFill>
                      <a:schemeClr val="tx1"/>
                    </a:solidFill>
                    <a:effectLst/>
                    <a:ea typeface="Times New Roman" pitchFamily="18" charset="0"/>
                    <a:cs typeface="Arial" pitchFamily="34" charset="0"/>
                  </a:rPr>
                  <a:t>t</a:t>
                </a:r>
                <a:r>
                  <a:rPr kumimoji="0" lang="en-US" sz="2800" b="0" i="0" u="none" strike="noStrike" cap="none" normalizeH="0" baseline="0">
                    <a:ln>
                      <a:noFill/>
                    </a:ln>
                    <a:solidFill>
                      <a:schemeClr val="tx1"/>
                    </a:solidFill>
                    <a:effectLst/>
                    <a:ea typeface="Times New Roman" pitchFamily="18" charset="0"/>
                    <a:cs typeface="Arial" pitchFamily="34" charset="0"/>
                  </a:rPr>
                  <a:t> là vận tốc tại thời điểm t. Ta có công thức tính gia tốc:</a:t>
                </a:r>
              </a:p>
              <a:p>
                <a:pPr algn="just"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lang="en-US" sz="2800" i="1" smtClean="0">
                          <a:solidFill>
                            <a:schemeClr val="tx1"/>
                          </a:solidFill>
                          <a:effectLst/>
                          <a:latin typeface="Cambria Math" panose="02040503050406030204" pitchFamily="18" charset="0"/>
                          <a:ea typeface="Times New Roman" panose="02020603050405020304" pitchFamily="18" charset="0"/>
                        </a:rPr>
                        <m:t>𝑎</m:t>
                      </m:r>
                      <m:r>
                        <a:rPr lang="en-US" sz="2800" i="1" smtClean="0">
                          <a:solidFill>
                            <a:schemeClr val="tx1"/>
                          </a:solidFill>
                          <a:effectLst/>
                          <a:latin typeface="Cambria Math" panose="02040503050406030204" pitchFamily="18" charset="0"/>
                          <a:ea typeface="Times New Roman" panose="02020603050405020304" pitchFamily="18" charset="0"/>
                        </a:rPr>
                        <m:t>=</m:t>
                      </m:r>
                      <m:f>
                        <m:fPr>
                          <m:ctrlPr>
                            <a:rPr lang="en-US" sz="2800" i="1">
                              <a:solidFill>
                                <a:schemeClr val="tx1"/>
                              </a:solidFill>
                              <a:effectLst/>
                              <a:latin typeface="Cambria Math" panose="02040503050406030204" pitchFamily="18" charset="0"/>
                              <a:ea typeface="Times New Roman" panose="02020603050405020304" pitchFamily="18" charset="0"/>
                            </a:rPr>
                          </m:ctrlPr>
                        </m:fPr>
                        <m:num>
                          <m:r>
                            <a:rPr lang="en-US" sz="2800" i="1">
                              <a:solidFill>
                                <a:schemeClr val="tx1"/>
                              </a:solidFill>
                              <a:effectLst/>
                              <a:latin typeface="Cambria Math" panose="02040503050406030204" pitchFamily="18" charset="0"/>
                              <a:ea typeface="Times New Roman" panose="02020603050405020304" pitchFamily="18" charset="0"/>
                            </a:rPr>
                            <m:t>𝛥</m:t>
                          </m:r>
                          <m:r>
                            <m:rPr>
                              <m:sty m:val="p"/>
                            </m:rPr>
                            <a:rPr lang="en-US" sz="2800">
                              <a:solidFill>
                                <a:schemeClr val="tx1"/>
                              </a:solidFill>
                              <a:effectLst/>
                              <a:latin typeface="Cambria Math" panose="02040503050406030204" pitchFamily="18" charset="0"/>
                              <a:ea typeface="Times New Roman" panose="02020603050405020304" pitchFamily="18" charset="0"/>
                            </a:rPr>
                            <m:t>v</m:t>
                          </m:r>
                        </m:num>
                        <m:den>
                          <m:r>
                            <a:rPr lang="en-US" sz="2800" i="1">
                              <a:solidFill>
                                <a:schemeClr val="tx1"/>
                              </a:solidFill>
                              <a:effectLst/>
                              <a:latin typeface="Cambria Math" panose="02040503050406030204" pitchFamily="18" charset="0"/>
                              <a:ea typeface="Times New Roman" panose="02020603050405020304" pitchFamily="18" charset="0"/>
                            </a:rPr>
                            <m:t>𝛥</m:t>
                          </m:r>
                          <m:r>
                            <a:rPr lang="en-US" sz="2800" i="1">
                              <a:solidFill>
                                <a:schemeClr val="tx1"/>
                              </a:solidFill>
                              <a:effectLst/>
                              <a:latin typeface="Cambria Math" panose="02040503050406030204" pitchFamily="18" charset="0"/>
                              <a:ea typeface="Times New Roman" panose="02020603050405020304" pitchFamily="18" charset="0"/>
                            </a:rPr>
                            <m:t>𝑡</m:t>
                          </m:r>
                        </m:den>
                      </m:f>
                      <m:r>
                        <a:rPr lang="en-US" sz="2800" i="1">
                          <a:solidFill>
                            <a:schemeClr val="tx1"/>
                          </a:solidFill>
                          <a:effectLst/>
                          <a:latin typeface="Cambria Math" panose="02040503050406030204" pitchFamily="18" charset="0"/>
                          <a:ea typeface="Times New Roman" panose="02020603050405020304" pitchFamily="18" charset="0"/>
                        </a:rPr>
                        <m:t>=</m:t>
                      </m:r>
                      <m:f>
                        <m:fPr>
                          <m:ctrlPr>
                            <a:rPr lang="en-US" sz="2800" i="1">
                              <a:solidFill>
                                <a:schemeClr val="tx1"/>
                              </a:solidFill>
                              <a:effectLst/>
                              <a:latin typeface="Cambria Math" panose="02040503050406030204" pitchFamily="18" charset="0"/>
                              <a:ea typeface="Times New Roman" panose="02020603050405020304" pitchFamily="18" charset="0"/>
                            </a:rPr>
                          </m:ctrlPr>
                        </m:fPr>
                        <m:num>
                          <m:sSub>
                            <m:sSubPr>
                              <m:ctrlPr>
                                <a:rPr lang="en-US" sz="2800" i="1">
                                  <a:solidFill>
                                    <a:schemeClr val="tx1"/>
                                  </a:solidFill>
                                  <a:effectLst/>
                                  <a:latin typeface="Cambria Math" panose="02040503050406030204" pitchFamily="18" charset="0"/>
                                  <a:ea typeface="Times New Roman" panose="02020603050405020304" pitchFamily="18" charset="0"/>
                                </a:rPr>
                              </m:ctrlPr>
                            </m:sSubPr>
                            <m:e>
                              <m:r>
                                <m:rPr>
                                  <m:sty m:val="p"/>
                                </m:rPr>
                                <a:rPr lang="en-US" sz="2800">
                                  <a:solidFill>
                                    <a:schemeClr val="tx1"/>
                                  </a:solidFill>
                                  <a:effectLst/>
                                  <a:latin typeface="Cambria Math" panose="02040503050406030204" pitchFamily="18" charset="0"/>
                                  <a:ea typeface="Times New Roman" panose="02020603050405020304" pitchFamily="18" charset="0"/>
                                </a:rPr>
                                <m:t>v</m:t>
                              </m:r>
                            </m:e>
                            <m:sub>
                              <m:r>
                                <a:rPr lang="en-US" sz="2800" i="1">
                                  <a:solidFill>
                                    <a:schemeClr val="tx1"/>
                                  </a:solidFill>
                                  <a:effectLst/>
                                  <a:latin typeface="Cambria Math" panose="02040503050406030204" pitchFamily="18" charset="0"/>
                                  <a:ea typeface="Times New Roman" panose="02020603050405020304" pitchFamily="18" charset="0"/>
                                </a:rPr>
                                <m:t>𝑡</m:t>
                              </m:r>
                            </m:sub>
                          </m:sSub>
                          <m:r>
                            <a:rPr lang="en-US" sz="2800" i="1">
                              <a:solidFill>
                                <a:schemeClr val="tx1"/>
                              </a:solidFill>
                              <a:effectLst/>
                              <a:latin typeface="Cambria Math" panose="02040503050406030204" pitchFamily="18" charset="0"/>
                              <a:ea typeface="Times New Roman" panose="02020603050405020304" pitchFamily="18" charset="0"/>
                            </a:rPr>
                            <m:t>−</m:t>
                          </m:r>
                          <m:sSub>
                            <m:sSubPr>
                              <m:ctrlPr>
                                <a:rPr lang="en-US" sz="2800" i="1">
                                  <a:solidFill>
                                    <a:schemeClr val="tx1"/>
                                  </a:solidFill>
                                  <a:effectLst/>
                                  <a:latin typeface="Cambria Math" panose="02040503050406030204" pitchFamily="18" charset="0"/>
                                  <a:ea typeface="Times New Roman" panose="02020603050405020304" pitchFamily="18" charset="0"/>
                                </a:rPr>
                              </m:ctrlPr>
                            </m:sSubPr>
                            <m:e>
                              <m:r>
                                <m:rPr>
                                  <m:sty m:val="p"/>
                                </m:rPr>
                                <a:rPr lang="en-US" sz="2800">
                                  <a:solidFill>
                                    <a:schemeClr val="tx1"/>
                                  </a:solidFill>
                                  <a:effectLst/>
                                  <a:latin typeface="Cambria Math" panose="02040503050406030204" pitchFamily="18" charset="0"/>
                                  <a:ea typeface="Times New Roman" panose="02020603050405020304" pitchFamily="18" charset="0"/>
                                </a:rPr>
                                <m:t>v</m:t>
                              </m:r>
                            </m:e>
                            <m:sub>
                              <m:r>
                                <a:rPr lang="en-US" sz="2800" i="1">
                                  <a:solidFill>
                                    <a:schemeClr val="tx1"/>
                                  </a:solidFill>
                                  <a:effectLst/>
                                  <a:latin typeface="Cambria Math" panose="02040503050406030204" pitchFamily="18" charset="0"/>
                                  <a:ea typeface="Times New Roman" panose="02020603050405020304" pitchFamily="18" charset="0"/>
                                </a:rPr>
                                <m:t>0</m:t>
                              </m:r>
                            </m:sub>
                          </m:sSub>
                        </m:num>
                        <m:den>
                          <m:r>
                            <a:rPr lang="en-US" sz="2800" i="1">
                              <a:solidFill>
                                <a:schemeClr val="tx1"/>
                              </a:solidFill>
                              <a:effectLst/>
                              <a:latin typeface="Cambria Math" panose="02040503050406030204" pitchFamily="18" charset="0"/>
                              <a:ea typeface="Times New Roman" panose="02020603050405020304" pitchFamily="18" charset="0"/>
                            </a:rPr>
                            <m:t>𝑡</m:t>
                          </m:r>
                          <m:r>
                            <a:rPr lang="en-US" sz="2800" i="1">
                              <a:solidFill>
                                <a:schemeClr val="tx1"/>
                              </a:solidFill>
                              <a:effectLst/>
                              <a:latin typeface="Cambria Math" panose="02040503050406030204" pitchFamily="18" charset="0"/>
                              <a:ea typeface="Times New Roman" panose="02020603050405020304" pitchFamily="18" charset="0"/>
                            </a:rPr>
                            <m:t>−</m:t>
                          </m:r>
                          <m:sSub>
                            <m:sSubPr>
                              <m:ctrlPr>
                                <a:rPr lang="en-US" sz="2800" i="1">
                                  <a:solidFill>
                                    <a:schemeClr val="tx1"/>
                                  </a:solidFill>
                                  <a:effectLst/>
                                  <a:latin typeface="Cambria Math" panose="02040503050406030204" pitchFamily="18" charset="0"/>
                                  <a:ea typeface="Times New Roman" panose="02020603050405020304" pitchFamily="18" charset="0"/>
                                </a:rPr>
                              </m:ctrlPr>
                            </m:sSubPr>
                            <m:e>
                              <m:r>
                                <a:rPr lang="en-US" sz="2800" i="1">
                                  <a:solidFill>
                                    <a:schemeClr val="tx1"/>
                                  </a:solidFill>
                                  <a:effectLst/>
                                  <a:latin typeface="Cambria Math" panose="02040503050406030204" pitchFamily="18" charset="0"/>
                                  <a:ea typeface="Times New Roman" panose="02020603050405020304" pitchFamily="18" charset="0"/>
                                </a:rPr>
                                <m:t>𝑡</m:t>
                              </m:r>
                            </m:e>
                            <m:sub>
                              <m:r>
                                <a:rPr lang="en-US" sz="2800" i="1">
                                  <a:solidFill>
                                    <a:schemeClr val="tx1"/>
                                  </a:solidFill>
                                  <a:effectLst/>
                                  <a:latin typeface="Cambria Math" panose="02040503050406030204" pitchFamily="18" charset="0"/>
                                  <a:ea typeface="Times New Roman" panose="02020603050405020304" pitchFamily="18" charset="0"/>
                                </a:rPr>
                                <m:t>0</m:t>
                              </m:r>
                            </m:sub>
                          </m:sSub>
                        </m:den>
                      </m:f>
                      <m:r>
                        <a:rPr lang="en-US" sz="2800" i="1">
                          <a:solidFill>
                            <a:schemeClr val="tx1"/>
                          </a:solidFill>
                          <a:effectLst/>
                          <a:latin typeface="Cambria Math" panose="02040503050406030204" pitchFamily="18" charset="0"/>
                          <a:ea typeface="Times New Roman" panose="02020603050405020304" pitchFamily="18" charset="0"/>
                        </a:rPr>
                        <m:t> </m:t>
                      </m:r>
                      <m:r>
                        <a:rPr lang="en-US" sz="2800" b="0" i="1" smtClean="0">
                          <a:solidFill>
                            <a:schemeClr val="tx1"/>
                          </a:solidFill>
                          <a:effectLst/>
                          <a:latin typeface="Cambria Math" panose="02040503050406030204" pitchFamily="18" charset="0"/>
                          <a:ea typeface="Times New Roman" panose="02020603050405020304" pitchFamily="18" charset="0"/>
                        </a:rPr>
                        <m:t>   </m:t>
                      </m:r>
                      <m:r>
                        <a:rPr lang="en-US" sz="2800" i="1">
                          <a:solidFill>
                            <a:schemeClr val="tx1"/>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800" b="0" i="1" smtClean="0">
                          <a:solidFill>
                            <a:schemeClr val="tx1"/>
                          </a:solidFill>
                          <a:effectLst/>
                          <a:latin typeface="Cambria Math" panose="02040503050406030204" pitchFamily="18" charset="0"/>
                          <a:ea typeface="Times New Roman" panose="02020603050405020304" pitchFamily="18" charset="0"/>
                          <a:sym typeface="Symbol" panose="05050102010706020507" pitchFamily="18" charset="2"/>
                        </a:rPr>
                        <m:t>   </m:t>
                      </m:r>
                      <m:r>
                        <a:rPr lang="en-US" sz="2800" i="1">
                          <a:solidFill>
                            <a:schemeClr val="tx1"/>
                          </a:solidFill>
                          <a:effectLst/>
                          <a:latin typeface="Cambria Math" panose="02040503050406030204" pitchFamily="18" charset="0"/>
                          <a:ea typeface="Times New Roman" panose="02020603050405020304" pitchFamily="18" charset="0"/>
                        </a:rPr>
                        <m:t> </m:t>
                      </m:r>
                      <m:sSub>
                        <m:sSubPr>
                          <m:ctrlPr>
                            <a:rPr lang="en-US" sz="2800" i="1">
                              <a:solidFill>
                                <a:schemeClr val="tx1"/>
                              </a:solidFill>
                              <a:effectLst/>
                              <a:latin typeface="Cambria Math" panose="02040503050406030204" pitchFamily="18" charset="0"/>
                              <a:ea typeface="Times New Roman" panose="02020603050405020304" pitchFamily="18" charset="0"/>
                            </a:rPr>
                          </m:ctrlPr>
                        </m:sSubPr>
                        <m:e>
                          <m:r>
                            <m:rPr>
                              <m:sty m:val="p"/>
                            </m:rPr>
                            <a:rPr lang="en-US" sz="2800">
                              <a:solidFill>
                                <a:schemeClr val="tx1"/>
                              </a:solidFill>
                              <a:effectLst/>
                              <a:latin typeface="Cambria Math" panose="02040503050406030204" pitchFamily="18" charset="0"/>
                              <a:ea typeface="Times New Roman" panose="02020603050405020304" pitchFamily="18" charset="0"/>
                            </a:rPr>
                            <m:t>v</m:t>
                          </m:r>
                        </m:e>
                        <m:sub>
                          <m:r>
                            <a:rPr lang="en-US" sz="2800" i="1">
                              <a:solidFill>
                                <a:schemeClr val="tx1"/>
                              </a:solidFill>
                              <a:effectLst/>
                              <a:latin typeface="Cambria Math" panose="02040503050406030204" pitchFamily="18" charset="0"/>
                              <a:ea typeface="Times New Roman" panose="02020603050405020304" pitchFamily="18" charset="0"/>
                            </a:rPr>
                            <m:t>𝑡</m:t>
                          </m:r>
                        </m:sub>
                      </m:sSub>
                      <m:r>
                        <a:rPr lang="en-US" sz="2800" i="1">
                          <a:solidFill>
                            <a:schemeClr val="tx1"/>
                          </a:solidFill>
                          <a:effectLst/>
                          <a:latin typeface="Cambria Math" panose="02040503050406030204" pitchFamily="18" charset="0"/>
                          <a:ea typeface="Times New Roman" panose="02020603050405020304" pitchFamily="18" charset="0"/>
                        </a:rPr>
                        <m:t>=</m:t>
                      </m:r>
                      <m:sSub>
                        <m:sSubPr>
                          <m:ctrlPr>
                            <a:rPr lang="en-US" sz="2800" i="1">
                              <a:solidFill>
                                <a:schemeClr val="tx1"/>
                              </a:solidFill>
                              <a:effectLst/>
                              <a:latin typeface="Cambria Math" panose="02040503050406030204" pitchFamily="18" charset="0"/>
                              <a:ea typeface="Times New Roman" panose="02020603050405020304" pitchFamily="18" charset="0"/>
                            </a:rPr>
                          </m:ctrlPr>
                        </m:sSubPr>
                        <m:e>
                          <m:r>
                            <m:rPr>
                              <m:sty m:val="p"/>
                            </m:rPr>
                            <a:rPr lang="en-US" sz="2800">
                              <a:solidFill>
                                <a:schemeClr val="tx1"/>
                              </a:solidFill>
                              <a:effectLst/>
                              <a:latin typeface="Cambria Math" panose="02040503050406030204" pitchFamily="18" charset="0"/>
                              <a:ea typeface="Times New Roman" panose="02020603050405020304" pitchFamily="18" charset="0"/>
                            </a:rPr>
                            <m:t>v</m:t>
                          </m:r>
                        </m:e>
                        <m:sub>
                          <m:r>
                            <a:rPr lang="en-US" sz="2800" i="1">
                              <a:solidFill>
                                <a:schemeClr val="tx1"/>
                              </a:solidFill>
                              <a:effectLst/>
                              <a:latin typeface="Cambria Math" panose="02040503050406030204" pitchFamily="18" charset="0"/>
                              <a:ea typeface="Times New Roman" panose="02020603050405020304" pitchFamily="18" charset="0"/>
                            </a:rPr>
                            <m:t>0</m:t>
                          </m:r>
                        </m:sub>
                      </m:sSub>
                      <m:r>
                        <a:rPr lang="en-US" sz="2800" i="1">
                          <a:solidFill>
                            <a:schemeClr val="tx1"/>
                          </a:solidFill>
                          <a:effectLst/>
                          <a:latin typeface="Cambria Math" panose="02040503050406030204" pitchFamily="18" charset="0"/>
                          <a:ea typeface="Times New Roman" panose="02020603050405020304" pitchFamily="18" charset="0"/>
                        </a:rPr>
                        <m:t>+</m:t>
                      </m:r>
                      <m:r>
                        <a:rPr lang="en-US" sz="2800" i="1">
                          <a:solidFill>
                            <a:schemeClr val="tx1"/>
                          </a:solidFill>
                          <a:effectLst/>
                          <a:latin typeface="Cambria Math" panose="02040503050406030204" pitchFamily="18" charset="0"/>
                          <a:ea typeface="Times New Roman" panose="02020603050405020304" pitchFamily="18" charset="0"/>
                        </a:rPr>
                        <m:t>𝑎</m:t>
                      </m:r>
                      <m:r>
                        <a:rPr lang="en-US" sz="2800" i="1">
                          <a:solidFill>
                            <a:schemeClr val="tx1"/>
                          </a:solidFill>
                          <a:effectLst/>
                          <a:latin typeface="Cambria Math" panose="02040503050406030204" pitchFamily="18" charset="0"/>
                          <a:ea typeface="Times New Roman" panose="02020603050405020304" pitchFamily="18" charset="0"/>
                        </a:rPr>
                        <m:t>(</m:t>
                      </m:r>
                      <m:r>
                        <a:rPr lang="en-US" sz="2800" i="1">
                          <a:solidFill>
                            <a:schemeClr val="tx1"/>
                          </a:solidFill>
                          <a:effectLst/>
                          <a:latin typeface="Cambria Math" panose="02040503050406030204" pitchFamily="18" charset="0"/>
                          <a:ea typeface="Times New Roman" panose="02020603050405020304" pitchFamily="18" charset="0"/>
                        </a:rPr>
                        <m:t>𝑡</m:t>
                      </m:r>
                      <m:r>
                        <a:rPr lang="en-US" sz="2800" i="1">
                          <a:solidFill>
                            <a:schemeClr val="tx1"/>
                          </a:solidFill>
                          <a:effectLst/>
                          <a:latin typeface="Cambria Math" panose="02040503050406030204" pitchFamily="18" charset="0"/>
                          <a:ea typeface="Times New Roman" panose="02020603050405020304" pitchFamily="18" charset="0"/>
                        </a:rPr>
                        <m:t>−</m:t>
                      </m:r>
                      <m:sSub>
                        <m:sSubPr>
                          <m:ctrlPr>
                            <a:rPr lang="en-US" sz="2800" i="1">
                              <a:solidFill>
                                <a:schemeClr val="tx1"/>
                              </a:solidFill>
                              <a:effectLst/>
                              <a:latin typeface="Cambria Math" panose="02040503050406030204" pitchFamily="18" charset="0"/>
                              <a:ea typeface="Times New Roman" panose="02020603050405020304" pitchFamily="18" charset="0"/>
                            </a:rPr>
                          </m:ctrlPr>
                        </m:sSubPr>
                        <m:e>
                          <m:r>
                            <a:rPr lang="en-US" sz="2800" i="1">
                              <a:solidFill>
                                <a:schemeClr val="tx1"/>
                              </a:solidFill>
                              <a:effectLst/>
                              <a:latin typeface="Cambria Math" panose="02040503050406030204" pitchFamily="18" charset="0"/>
                              <a:ea typeface="Times New Roman" panose="02020603050405020304" pitchFamily="18" charset="0"/>
                            </a:rPr>
                            <m:t>𝑡</m:t>
                          </m:r>
                        </m:e>
                        <m:sub>
                          <m:r>
                            <a:rPr lang="en-US" sz="2800" i="1">
                              <a:solidFill>
                                <a:schemeClr val="tx1"/>
                              </a:solidFill>
                              <a:effectLst/>
                              <a:latin typeface="Cambria Math" panose="02040503050406030204" pitchFamily="18" charset="0"/>
                              <a:ea typeface="Times New Roman" panose="02020603050405020304" pitchFamily="18" charset="0"/>
                            </a:rPr>
                            <m:t>0</m:t>
                          </m:r>
                        </m:sub>
                      </m:sSub>
                      <m:r>
                        <a:rPr lang="en-US" sz="2800" i="1">
                          <a:solidFill>
                            <a:schemeClr val="tx1"/>
                          </a:solidFill>
                          <a:effectLst/>
                          <a:latin typeface="Cambria Math" panose="02040503050406030204" pitchFamily="18" charset="0"/>
                          <a:ea typeface="Times New Roman" panose="02020603050405020304" pitchFamily="18" charset="0"/>
                        </a:rPr>
                        <m:t>)</m:t>
                      </m:r>
                    </m:oMath>
                  </m:oMathPara>
                </a14:m>
                <a:endParaRPr kumimoji="0" lang="en-US" sz="2800" b="0" i="0" u="none" strike="noStrike" cap="none" normalizeH="0" baseline="0">
                  <a:ln>
                    <a:noFill/>
                  </a:ln>
                  <a:solidFill>
                    <a:schemeClr val="tx1"/>
                  </a:solidFill>
                  <a:effectLst/>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i="0" u="none" strike="noStrike" cap="none" normalizeH="0" baseline="0">
                    <a:ln>
                      <a:noFill/>
                    </a:ln>
                    <a:solidFill>
                      <a:schemeClr val="tx1"/>
                    </a:solidFill>
                    <a:effectLst/>
                    <a:ea typeface="Times New Roman" pitchFamily="18" charset="0"/>
                    <a:cs typeface="Arial" pitchFamily="34" charset="0"/>
                  </a:rPr>
                  <a:t>+ </a:t>
                </a:r>
                <a:r>
                  <a:rPr kumimoji="0" lang="en-US" sz="2800" b="0" i="0" u="none" strike="noStrike" cap="none" normalizeH="0" baseline="0">
                    <a:ln>
                      <a:noFill/>
                    </a:ln>
                    <a:solidFill>
                      <a:schemeClr val="tx1"/>
                    </a:solidFill>
                    <a:effectLst/>
                    <a:ea typeface="Times New Roman" pitchFamily="18" charset="0"/>
                    <a:cs typeface="Arial" pitchFamily="34" charset="0"/>
                  </a:rPr>
                  <a:t>Chọn thời điểm ban đầu t</a:t>
                </a:r>
                <a:r>
                  <a:rPr kumimoji="0" lang="en-US" sz="2800" b="0" i="0" u="none" strike="noStrike" cap="none" normalizeH="0" baseline="-30000">
                    <a:ln>
                      <a:noFill/>
                    </a:ln>
                    <a:solidFill>
                      <a:schemeClr val="tx1"/>
                    </a:solidFill>
                    <a:effectLst/>
                    <a:ea typeface="Times New Roman" pitchFamily="18" charset="0"/>
                    <a:cs typeface="Arial" pitchFamily="34" charset="0"/>
                  </a:rPr>
                  <a:t>0</a:t>
                </a:r>
                <a:r>
                  <a:rPr kumimoji="0" lang="en-US" sz="2800" b="0" i="0" u="none" strike="noStrike" cap="none" normalizeH="0" baseline="0">
                    <a:ln>
                      <a:noFill/>
                    </a:ln>
                    <a:solidFill>
                      <a:schemeClr val="tx1"/>
                    </a:solidFill>
                    <a:effectLst/>
                    <a:ea typeface="Times New Roman" pitchFamily="18" charset="0"/>
                    <a:cs typeface="Arial" pitchFamily="34" charset="0"/>
                  </a:rPr>
                  <a:t> = 0: v = v</a:t>
                </a:r>
                <a:r>
                  <a:rPr kumimoji="0" lang="en-US" sz="2800" b="0" i="0" u="none" strike="noStrike" cap="none" normalizeH="0" baseline="-30000">
                    <a:ln>
                      <a:noFill/>
                    </a:ln>
                    <a:solidFill>
                      <a:schemeClr val="tx1"/>
                    </a:solidFill>
                    <a:effectLst/>
                    <a:ea typeface="Times New Roman" pitchFamily="18" charset="0"/>
                    <a:cs typeface="Arial" pitchFamily="34" charset="0"/>
                  </a:rPr>
                  <a:t>0</a:t>
                </a:r>
                <a:r>
                  <a:rPr kumimoji="0" lang="en-US" sz="2800" b="0" i="0" u="none" strike="noStrike" cap="none" normalizeH="0" baseline="0">
                    <a:ln>
                      <a:noFill/>
                    </a:ln>
                    <a:solidFill>
                      <a:schemeClr val="tx1"/>
                    </a:solidFill>
                    <a:effectLst/>
                    <a:ea typeface="Times New Roman" pitchFamily="18" charset="0"/>
                    <a:cs typeface="Arial" pitchFamily="34" charset="0"/>
                  </a:rPr>
                  <a:t> + a.t</a:t>
                </a:r>
                <a:endParaRPr kumimoji="0" lang="en-US" sz="2800" b="0" i="0" u="none" strike="noStrike" cap="none" normalizeH="0" baseline="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i="0" u="none" strike="noStrike" cap="none" normalizeH="0" baseline="0">
                    <a:ln>
                      <a:noFill/>
                    </a:ln>
                    <a:solidFill>
                      <a:schemeClr val="tx1"/>
                    </a:solidFill>
                    <a:effectLst/>
                    <a:ea typeface="Times New Roman" pitchFamily="18" charset="0"/>
                    <a:cs typeface="Arial" pitchFamily="34" charset="0"/>
                  </a:rPr>
                  <a:t>+ </a:t>
                </a:r>
                <a:r>
                  <a:rPr kumimoji="0" lang="en-US" sz="2800" b="0" i="0" u="none" strike="noStrike" cap="none" normalizeH="0" baseline="0">
                    <a:ln>
                      <a:noFill/>
                    </a:ln>
                    <a:solidFill>
                      <a:schemeClr val="tx1"/>
                    </a:solidFill>
                    <a:effectLst/>
                    <a:ea typeface="Times New Roman" pitchFamily="18" charset="0"/>
                    <a:cs typeface="Arial" pitchFamily="34" charset="0"/>
                  </a:rPr>
                  <a:t>Nếu tại thời điểm ban đầu, vật bắt đầu chuyển động: v</a:t>
                </a:r>
                <a:r>
                  <a:rPr kumimoji="0" lang="en-US" sz="2800" b="0" i="0" u="none" strike="noStrike" cap="none" normalizeH="0" baseline="-30000">
                    <a:ln>
                      <a:noFill/>
                    </a:ln>
                    <a:solidFill>
                      <a:schemeClr val="tx1"/>
                    </a:solidFill>
                    <a:effectLst/>
                    <a:ea typeface="Times New Roman" pitchFamily="18" charset="0"/>
                    <a:cs typeface="Arial" pitchFamily="34" charset="0"/>
                  </a:rPr>
                  <a:t>0</a:t>
                </a:r>
                <a:r>
                  <a:rPr kumimoji="0" lang="en-US" sz="2800" b="0" i="0" u="none" strike="noStrike" cap="none" normalizeH="0" baseline="0">
                    <a:ln>
                      <a:noFill/>
                    </a:ln>
                    <a:solidFill>
                      <a:schemeClr val="tx1"/>
                    </a:solidFill>
                    <a:effectLst/>
                    <a:ea typeface="Times New Roman" pitchFamily="18" charset="0"/>
                    <a:cs typeface="Arial" pitchFamily="34" charset="0"/>
                  </a:rPr>
                  <a:t> = 0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a:ln>
                      <a:noFill/>
                    </a:ln>
                    <a:solidFill>
                      <a:schemeClr val="tx1"/>
                    </a:solidFill>
                    <a:effectLst/>
                    <a:ea typeface="Times New Roman" pitchFamily="18" charset="0"/>
                    <a:cs typeface="Arial" pitchFamily="34" charset="0"/>
                    <a:sym typeface="Symbol" pitchFamily="18" charset="2"/>
                  </a:rPr>
                  <a:t></a:t>
                </a:r>
                <a:r>
                  <a:rPr kumimoji="0" lang="en-US" sz="2800" b="0" i="0" u="none" strike="noStrike" cap="none" normalizeH="0" baseline="0">
                    <a:ln>
                      <a:noFill/>
                    </a:ln>
                    <a:solidFill>
                      <a:schemeClr val="tx1"/>
                    </a:solidFill>
                    <a:effectLst/>
                    <a:ea typeface="Times New Roman" pitchFamily="18" charset="0"/>
                    <a:cs typeface="Arial" pitchFamily="34" charset="0"/>
                  </a:rPr>
                  <a:t> v = a.t</a:t>
                </a:r>
                <a:endParaRPr kumimoji="0" lang="en-US" sz="2800" b="0" i="0" u="none" strike="noStrike" cap="none" normalizeH="0" baseline="0">
                  <a:ln>
                    <a:noFill/>
                  </a:ln>
                  <a:solidFill>
                    <a:schemeClr val="tx1"/>
                  </a:solidFill>
                  <a:effectLst/>
                  <a:ea typeface="Times New Roman" pitchFamily="18" charset="0"/>
                  <a:cs typeface="Arial" pitchFamily="34" charset="0"/>
                  <a:sym typeface="Symbol" pitchFamily="18" charset="2"/>
                </a:endParaRPr>
              </a:p>
            </p:txBody>
          </p:sp>
        </mc:Choice>
        <mc:Fallback xmlns="">
          <p:sp>
            <p:nvSpPr>
              <p:cNvPr id="6" name="Rectangle 1" descr="n179 Fb Dinh Thu Huyen">
                <a:extLst>
                  <a:ext uri="{FF2B5EF4-FFF2-40B4-BE49-F238E27FC236}">
                    <a16:creationId xmlns:a16="http://schemas.microsoft.com/office/drawing/2014/main" id="{C7F1E645-F85C-A53C-575A-0192BF8B9441}"/>
                  </a:ext>
                </a:extLst>
              </p:cNvPr>
              <p:cNvSpPr>
                <a:spLocks noRot="1" noChangeAspect="1" noMove="1" noResize="1" noEditPoints="1" noAdjustHandles="1" noChangeArrowheads="1" noChangeShapeType="1" noTextEdit="1"/>
              </p:cNvSpPr>
              <p:nvPr/>
            </p:nvSpPr>
            <p:spPr bwMode="auto">
              <a:xfrm>
                <a:off x="2195934" y="3159472"/>
                <a:ext cx="9884905" cy="3128742"/>
              </a:xfrm>
              <a:prstGeom prst="rect">
                <a:avLst/>
              </a:prstGeom>
              <a:blipFill>
                <a:blip r:embed="rId3"/>
                <a:stretch>
                  <a:fillRect l="-1233" t="-1362" r="-1233" b="-5253"/>
                </a:stretch>
              </a:blipFill>
              <a:ln w="9525">
                <a:noFill/>
                <a:miter lim="800000"/>
                <a:headEnd/>
                <a:tailEnd/>
              </a:ln>
              <a:effectLst/>
            </p:spPr>
            <p:txBody>
              <a:bodyPr/>
              <a:lstStyle/>
              <a:p>
                <a:r>
                  <a:rPr lang="en-US">
                    <a:noFill/>
                  </a:rPr>
                  <a:t> </a:t>
                </a:r>
              </a:p>
            </p:txBody>
          </p:sp>
        </mc:Fallback>
      </mc:AlternateContent>
      <p:sp>
        <p:nvSpPr>
          <p:cNvPr id="2" name="Rectangle: Rounded Corners 1" descr="n179 Fb Dinh Thu Huyen">
            <a:extLst>
              <a:ext uri="{FF2B5EF4-FFF2-40B4-BE49-F238E27FC236}">
                <a16:creationId xmlns:a16="http://schemas.microsoft.com/office/drawing/2014/main" id="{6697415B-4D4C-B61B-7056-06BEA2F9AF5C}"/>
              </a:ext>
            </a:extLst>
          </p:cNvPr>
          <p:cNvSpPr/>
          <p:nvPr/>
        </p:nvSpPr>
        <p:spPr>
          <a:xfrm>
            <a:off x="7410450" y="4305300"/>
            <a:ext cx="3108960" cy="4572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317534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fade">
                                      <p:cBhvr>
                                        <p:cTn id="11" dur="500"/>
                                        <p:tgtEl>
                                          <p:spTgt spid="12">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fade">
                                      <p:cBhvr>
                                        <p:cTn id="15" dur="500"/>
                                        <p:tgtEl>
                                          <p:spTgt spid="1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heel(1)">
                                      <p:cBhvr>
                                        <p:cTn id="30" dur="1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wipe(left)">
                                      <p:cBhvr>
                                        <p:cTn id="35" dur="500"/>
                                        <p:tgtEl>
                                          <p:spTgt spid="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Effect transition="in" filter="wipe(left)">
                                      <p:cBhvr>
                                        <p:cTn id="40" dur="500"/>
                                        <p:tgtEl>
                                          <p:spTgt spid="6">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Effect transition="in" filter="wipe(left)">
                                      <p:cBhvr>
                                        <p:cTn id="45"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179 Fb Dinh Thu Huyen">
            <a:extLst>
              <a:ext uri="{FF2B5EF4-FFF2-40B4-BE49-F238E27FC236}">
                <a16:creationId xmlns:a16="http://schemas.microsoft.com/office/drawing/2014/main" id="{61B36C2F-611F-4C1F-AF96-C2EA8011543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97741" y="1021977"/>
            <a:ext cx="8197328" cy="68203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n179 Fb Dinh Thu Huyen">
            <a:extLst>
              <a:ext uri="{FF2B5EF4-FFF2-40B4-BE49-F238E27FC236}">
                <a16:creationId xmlns:a16="http://schemas.microsoft.com/office/drawing/2014/main" id="{B158F699-9A9D-4058-8B63-02D680DFD549}"/>
              </a:ext>
            </a:extLst>
          </p:cNvPr>
          <p:cNvSpPr txBox="1"/>
          <p:nvPr/>
        </p:nvSpPr>
        <p:spPr>
          <a:xfrm>
            <a:off x="-1" y="0"/>
            <a:ext cx="12192002" cy="2215991"/>
          </a:xfrm>
          <a:prstGeom prst="rect">
            <a:avLst/>
          </a:prstGeom>
          <a:solidFill>
            <a:srgbClr val="FFFF00"/>
          </a:solidFill>
        </p:spPr>
        <p:txBody>
          <a:bodyPr wrap="square">
            <a:spAutoFit/>
          </a:bodyPr>
          <a:lstStyle/>
          <a:p>
            <a:pPr algn="ctr">
              <a:lnSpc>
                <a:spcPct val="115000"/>
              </a:lnSpc>
            </a:pP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III.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Đồ</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thị</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vận</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tốc</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thời</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gian</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của</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chuyển</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động</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thẳng</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biến</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đổi</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đều</a:t>
            </a:r>
            <a:endParaRPr lang="en-US" sz="66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endParaRPr>
          </a:p>
        </p:txBody>
      </p:sp>
    </p:spTree>
    <p:extLst>
      <p:ext uri="{BB962C8B-B14F-4D97-AF65-F5344CB8AC3E}">
        <p14:creationId xmlns:p14="http://schemas.microsoft.com/office/powerpoint/2010/main" val="318006033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descr="n179 Fb Dinh Thu Huyen">
            <a:extLst>
              <a:ext uri="{FF2B5EF4-FFF2-40B4-BE49-F238E27FC236}">
                <a16:creationId xmlns:a16="http://schemas.microsoft.com/office/drawing/2014/main" id="{9BC38A04-DE78-4311-94EA-F60B58557A41}"/>
              </a:ext>
            </a:extLst>
          </p:cNvPr>
          <p:cNvSpPr txBox="1"/>
          <p:nvPr/>
        </p:nvSpPr>
        <p:spPr>
          <a:xfrm>
            <a:off x="2195934" y="260980"/>
            <a:ext cx="9884905" cy="2246769"/>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800" b="1"/>
              <a:t>Câu 4: </a:t>
            </a:r>
            <a:r>
              <a:rPr lang="en-US" sz="2800"/>
              <a:t>Từ các đồ thị trong hình 9.1:</a:t>
            </a:r>
          </a:p>
          <a:p>
            <a:pPr algn="just"/>
            <a:r>
              <a:rPr lang="en-US" sz="2800" b="1"/>
              <a:t>a.</a:t>
            </a:r>
            <a:r>
              <a:rPr lang="en-US" sz="2800"/>
              <a:t> Hãy viết công thức về mối liên hệ giữa v với a và t của từng chuyển động ứng với từng đồ thị trong hình 9.1.</a:t>
            </a:r>
          </a:p>
          <a:p>
            <a:pPr algn="just"/>
            <a:r>
              <a:rPr lang="en-US" sz="2800" b="1"/>
              <a:t>b.</a:t>
            </a:r>
            <a:r>
              <a:rPr lang="en-US" sz="2800"/>
              <a:t> Chuyển động nào là chuyển động nhanh dần đều, chậm dần đều?</a:t>
            </a:r>
            <a:endParaRPr lang="en-US" sz="2800" dirty="0"/>
          </a:p>
        </p:txBody>
      </p:sp>
      <p:sp>
        <p:nvSpPr>
          <p:cNvPr id="4" name="Rectangle 3" descr="n179 Fb Dinh Thu Huyen">
            <a:extLst>
              <a:ext uri="{FF2B5EF4-FFF2-40B4-BE49-F238E27FC236}">
                <a16:creationId xmlns:a16="http://schemas.microsoft.com/office/drawing/2014/main" id="{827ADCD4-F22C-11D8-4E53-0B341B5FB425}"/>
              </a:ext>
            </a:extLst>
          </p:cNvPr>
          <p:cNvSpPr>
            <a:spLocks/>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rPr>
              <a:t>Phiếu học tập số 2: </a:t>
            </a: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p:txBody>
      </p:sp>
      <p:pic>
        <p:nvPicPr>
          <p:cNvPr id="5" name="Picture 2" descr="n179 Fb Dinh Thu Huyen">
            <a:extLst>
              <a:ext uri="{FF2B5EF4-FFF2-40B4-BE49-F238E27FC236}">
                <a16:creationId xmlns:a16="http://schemas.microsoft.com/office/drawing/2014/main" id="{4839A39A-55FD-5DC7-C393-64168E7691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descr="n179 Fb Dinh Thu Huyen">
            <a:extLst>
              <a:ext uri="{FF2B5EF4-FFF2-40B4-BE49-F238E27FC236}">
                <a16:creationId xmlns:a16="http://schemas.microsoft.com/office/drawing/2014/main" id="{F009A70B-B50B-597C-9303-805481133B71}"/>
              </a:ext>
            </a:extLst>
          </p:cNvPr>
          <p:cNvSpPr>
            <a:spLocks noChangeArrowheads="1"/>
          </p:cNvSpPr>
          <p:nvPr/>
        </p:nvSpPr>
        <p:spPr bwMode="auto">
          <a:xfrm>
            <a:off x="2399130" y="5301088"/>
            <a:ext cx="9415122"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Đồ</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thị</a:t>
            </a:r>
            <a:r>
              <a:rPr kumimoji="0" lang="en-US" sz="2800" b="0" i="0" u="none" strike="noStrike" cap="none" normalizeH="0" baseline="0" dirty="0">
                <a:ln>
                  <a:noFill/>
                </a:ln>
                <a:solidFill>
                  <a:schemeClr val="tx2"/>
                </a:solidFill>
                <a:effectLst/>
                <a:ea typeface="Times New Roman" pitchFamily="18" charset="0"/>
                <a:cs typeface="Arial" pitchFamily="34" charset="0"/>
              </a:rPr>
              <a:t> a: v = at (v</a:t>
            </a:r>
            <a:r>
              <a:rPr kumimoji="0" lang="en-US" sz="2800" b="0" i="0" u="none" strike="noStrike" cap="none" normalizeH="0" baseline="-30000" dirty="0">
                <a:ln>
                  <a:noFill/>
                </a:ln>
                <a:solidFill>
                  <a:schemeClr val="tx2"/>
                </a:solidFill>
                <a:effectLst/>
                <a:ea typeface="Times New Roman" pitchFamily="18" charset="0"/>
                <a:cs typeface="Arial" pitchFamily="34" charset="0"/>
              </a:rPr>
              <a:t>0</a:t>
            </a:r>
            <a:r>
              <a:rPr kumimoji="0" lang="en-US" sz="2800" b="0" i="0" u="none" strike="noStrike" cap="none" normalizeH="0" baseline="0" dirty="0">
                <a:ln>
                  <a:noFill/>
                </a:ln>
                <a:solidFill>
                  <a:schemeClr val="tx2"/>
                </a:solidFill>
                <a:effectLst/>
                <a:ea typeface="Times New Roman" pitchFamily="18" charset="0"/>
                <a:cs typeface="Arial" pitchFamily="34" charset="0"/>
              </a:rPr>
              <a:t> = 0) </a:t>
            </a:r>
            <a:r>
              <a:rPr kumimoji="0" lang="en-US" sz="2800" b="0" i="0" u="none" strike="noStrike" cap="none" normalizeH="0" baseline="0" dirty="0">
                <a:ln>
                  <a:noFill/>
                </a:ln>
                <a:solidFill>
                  <a:schemeClr val="tx2"/>
                </a:solidFill>
                <a:effectLst/>
                <a:ea typeface="Times New Roman" pitchFamily="18" charset="0"/>
                <a:cs typeface="Arial" pitchFamily="34" charset="0"/>
                <a:sym typeface="Symbol" pitchFamily="18" charset="2"/>
              </a:rPr>
              <a:t></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Vật</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chuyển</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động</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nhanh</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dần</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đều</a:t>
            </a:r>
            <a:r>
              <a:rPr kumimoji="0" lang="en-US" sz="2800" b="0" i="0" u="none" strike="noStrike" cap="none" normalizeH="0" baseline="0" dirty="0">
                <a:ln>
                  <a:noFill/>
                </a:ln>
                <a:solidFill>
                  <a:schemeClr val="tx2"/>
                </a:solidFill>
                <a:effectLst/>
                <a:ea typeface="Times New Roman" pitchFamily="18" charset="0"/>
                <a:cs typeface="Arial" pitchFamily="34" charset="0"/>
              </a:rPr>
              <a:t>.</a:t>
            </a:r>
            <a:endParaRPr kumimoji="0" lang="en-US" sz="2800" b="0" i="0" u="none" strike="noStrike" cap="none" normalizeH="0" baseline="0" dirty="0">
              <a:ln>
                <a:noFill/>
              </a:ln>
              <a:solidFill>
                <a:schemeClr val="tx2"/>
              </a:solidFill>
              <a:effectLst/>
              <a:ea typeface="Times New Roman" pitchFamily="18" charset="0"/>
              <a:cs typeface="Arial" pitchFamily="34" charset="0"/>
              <a:sym typeface="Symbol" pitchFamily="18" charset="2"/>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2"/>
                </a:solidFill>
                <a:effectLst/>
                <a:ea typeface="Times New Roman" pitchFamily="18" charset="0"/>
                <a:cs typeface="Arial" pitchFamily="34" charset="0"/>
                <a:sym typeface="Symbol" pitchFamily="18" charset="2"/>
              </a:rPr>
              <a:t>- </a:t>
            </a:r>
            <a:r>
              <a:rPr kumimoji="0" lang="en-US" sz="2800" b="0" i="0" u="none" strike="noStrike" cap="none" normalizeH="0" baseline="0" dirty="0" err="1">
                <a:ln>
                  <a:noFill/>
                </a:ln>
                <a:solidFill>
                  <a:schemeClr val="tx2"/>
                </a:solidFill>
                <a:effectLst/>
                <a:ea typeface="Times New Roman" pitchFamily="18" charset="0"/>
                <a:cs typeface="Arial" pitchFamily="34" charset="0"/>
                <a:sym typeface="Symbol" pitchFamily="18" charset="2"/>
              </a:rPr>
              <a:t>Đồ</a:t>
            </a:r>
            <a:r>
              <a:rPr kumimoji="0" lang="en-US" sz="2800" b="0" i="0" u="none" strike="noStrike" cap="none" normalizeH="0" baseline="0" dirty="0">
                <a:ln>
                  <a:noFill/>
                </a:ln>
                <a:solidFill>
                  <a:schemeClr val="tx2"/>
                </a:solidFill>
                <a:effectLst/>
                <a:ea typeface="Times New Roman" pitchFamily="18" charset="0"/>
                <a:cs typeface="Arial" pitchFamily="34" charset="0"/>
                <a:sym typeface="Symbol" pitchFamily="18" charset="2"/>
              </a:rPr>
              <a:t> </a:t>
            </a:r>
            <a:r>
              <a:rPr kumimoji="0" lang="en-US" sz="2800" b="0" i="0" u="none" strike="noStrike" cap="none" normalizeH="0" baseline="0" dirty="0" err="1">
                <a:ln>
                  <a:noFill/>
                </a:ln>
                <a:solidFill>
                  <a:schemeClr val="tx2"/>
                </a:solidFill>
                <a:effectLst/>
                <a:ea typeface="Times New Roman" pitchFamily="18" charset="0"/>
                <a:cs typeface="Arial" pitchFamily="34" charset="0"/>
                <a:sym typeface="Symbol" pitchFamily="18" charset="2"/>
              </a:rPr>
              <a:t>thị</a:t>
            </a:r>
            <a:r>
              <a:rPr kumimoji="0" lang="en-US" sz="2800" b="0" i="0" u="none" strike="noStrike" cap="none" normalizeH="0" baseline="0" dirty="0">
                <a:ln>
                  <a:noFill/>
                </a:ln>
                <a:solidFill>
                  <a:schemeClr val="tx2"/>
                </a:solidFill>
                <a:effectLst/>
                <a:ea typeface="Times New Roman" pitchFamily="18" charset="0"/>
                <a:cs typeface="Arial" pitchFamily="34" charset="0"/>
                <a:sym typeface="Symbol" pitchFamily="18" charset="2"/>
              </a:rPr>
              <a:t> b: v = v</a:t>
            </a:r>
            <a:r>
              <a:rPr kumimoji="0" lang="en-US" sz="2800" b="0" i="0" u="none" strike="noStrike" cap="none" normalizeH="0" baseline="-30000" dirty="0">
                <a:ln>
                  <a:noFill/>
                </a:ln>
                <a:solidFill>
                  <a:schemeClr val="tx2"/>
                </a:solidFill>
                <a:effectLst/>
                <a:ea typeface="Times New Roman" pitchFamily="18" charset="0"/>
                <a:cs typeface="Arial" pitchFamily="34" charset="0"/>
                <a:sym typeface="Symbol" pitchFamily="18" charset="2"/>
              </a:rPr>
              <a:t>0</a:t>
            </a:r>
            <a:r>
              <a:rPr kumimoji="0" lang="en-US" sz="2800" b="0" i="0" u="none" strike="noStrike" cap="none" normalizeH="0" baseline="0" dirty="0">
                <a:ln>
                  <a:noFill/>
                </a:ln>
                <a:solidFill>
                  <a:schemeClr val="tx2"/>
                </a:solidFill>
                <a:effectLst/>
                <a:ea typeface="Times New Roman" pitchFamily="18" charset="0"/>
                <a:cs typeface="Arial" pitchFamily="34" charset="0"/>
                <a:sym typeface="Symbol" pitchFamily="18" charset="2"/>
              </a:rPr>
              <a:t> + at (a &gt; 0) </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Vật</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chuyển</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động</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nhanh</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dần</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đều</a:t>
            </a:r>
            <a:r>
              <a:rPr kumimoji="0" lang="en-US" sz="2800" b="0" i="0" u="none" strike="noStrike" cap="none" normalizeH="0" baseline="0" dirty="0">
                <a:ln>
                  <a:noFill/>
                </a:ln>
                <a:solidFill>
                  <a:schemeClr val="tx2"/>
                </a:solidFill>
                <a:effectLst/>
                <a:ea typeface="Times New Roman" pitchFamily="18" charset="0"/>
                <a:cs typeface="Arial" pitchFamily="34" charset="0"/>
              </a:rPr>
              <a:t>.</a:t>
            </a:r>
            <a:endParaRPr kumimoji="0" lang="en-US" sz="2800" b="0" i="0" u="none" strike="noStrike" cap="none" normalizeH="0" baseline="0" dirty="0">
              <a:ln>
                <a:noFill/>
              </a:ln>
              <a:solidFill>
                <a:schemeClr val="tx2"/>
              </a:solidFill>
              <a:effectLst/>
              <a:ea typeface="Times New Roman" pitchFamily="18" charset="0"/>
              <a:cs typeface="Arial" pitchFamily="34" charset="0"/>
              <a:sym typeface="Symbol" pitchFamily="18" charset="2"/>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2"/>
                </a:solidFill>
                <a:effectLst/>
                <a:ea typeface="Times New Roman" pitchFamily="18" charset="0"/>
                <a:cs typeface="Arial" pitchFamily="34" charset="0"/>
                <a:sym typeface="Symbol" pitchFamily="18" charset="2"/>
              </a:rPr>
              <a:t>- </a:t>
            </a:r>
            <a:r>
              <a:rPr kumimoji="0" lang="en-US" sz="2800" b="0" i="0" u="none" strike="noStrike" cap="none" normalizeH="0" baseline="0" dirty="0" err="1">
                <a:ln>
                  <a:noFill/>
                </a:ln>
                <a:solidFill>
                  <a:schemeClr val="tx2"/>
                </a:solidFill>
                <a:effectLst/>
                <a:ea typeface="Times New Roman" pitchFamily="18" charset="0"/>
                <a:cs typeface="Arial" pitchFamily="34" charset="0"/>
                <a:sym typeface="Symbol" pitchFamily="18" charset="2"/>
              </a:rPr>
              <a:t>Đồ</a:t>
            </a:r>
            <a:r>
              <a:rPr kumimoji="0" lang="en-US" sz="2800" b="0" i="0" u="none" strike="noStrike" cap="none" normalizeH="0" baseline="0" dirty="0">
                <a:ln>
                  <a:noFill/>
                </a:ln>
                <a:solidFill>
                  <a:schemeClr val="tx2"/>
                </a:solidFill>
                <a:effectLst/>
                <a:ea typeface="Times New Roman" pitchFamily="18" charset="0"/>
                <a:cs typeface="Arial" pitchFamily="34" charset="0"/>
                <a:sym typeface="Symbol" pitchFamily="18" charset="2"/>
              </a:rPr>
              <a:t> </a:t>
            </a:r>
            <a:r>
              <a:rPr kumimoji="0" lang="en-US" sz="2800" b="0" i="0" u="none" strike="noStrike" cap="none" normalizeH="0" baseline="0" dirty="0" err="1">
                <a:ln>
                  <a:noFill/>
                </a:ln>
                <a:solidFill>
                  <a:schemeClr val="tx2"/>
                </a:solidFill>
                <a:effectLst/>
                <a:ea typeface="Times New Roman" pitchFamily="18" charset="0"/>
                <a:cs typeface="Arial" pitchFamily="34" charset="0"/>
                <a:sym typeface="Symbol" pitchFamily="18" charset="2"/>
              </a:rPr>
              <a:t>thị</a:t>
            </a:r>
            <a:r>
              <a:rPr kumimoji="0" lang="en-US" sz="2800" b="0" i="0" u="none" strike="noStrike" cap="none" normalizeH="0" baseline="0" dirty="0">
                <a:ln>
                  <a:noFill/>
                </a:ln>
                <a:solidFill>
                  <a:schemeClr val="tx2"/>
                </a:solidFill>
                <a:effectLst/>
                <a:ea typeface="Times New Roman" pitchFamily="18" charset="0"/>
                <a:cs typeface="Arial" pitchFamily="34" charset="0"/>
                <a:sym typeface="Symbol" pitchFamily="18" charset="2"/>
              </a:rPr>
              <a:t> c: v = v</a:t>
            </a:r>
            <a:r>
              <a:rPr kumimoji="0" lang="en-US" sz="2800" b="0" i="0" u="none" strike="noStrike" cap="none" normalizeH="0" baseline="-30000" dirty="0">
                <a:ln>
                  <a:noFill/>
                </a:ln>
                <a:solidFill>
                  <a:schemeClr val="tx2"/>
                </a:solidFill>
                <a:effectLst/>
                <a:ea typeface="Times New Roman" pitchFamily="18" charset="0"/>
                <a:cs typeface="Arial" pitchFamily="34" charset="0"/>
                <a:sym typeface="Symbol" pitchFamily="18" charset="2"/>
              </a:rPr>
              <a:t>0</a:t>
            </a:r>
            <a:r>
              <a:rPr kumimoji="0" lang="en-US" sz="2800" b="0" i="0" u="none" strike="noStrike" cap="none" normalizeH="0" baseline="0" dirty="0">
                <a:ln>
                  <a:noFill/>
                </a:ln>
                <a:solidFill>
                  <a:schemeClr val="tx2"/>
                </a:solidFill>
                <a:effectLst/>
                <a:ea typeface="Times New Roman" pitchFamily="18" charset="0"/>
                <a:cs typeface="Arial" pitchFamily="34" charset="0"/>
                <a:sym typeface="Symbol" pitchFamily="18" charset="2"/>
              </a:rPr>
              <a:t> + at (a &lt; 0)</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Vật</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chuyển</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động</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chậm</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dần</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đều</a:t>
            </a:r>
            <a:endParaRPr kumimoji="0" lang="en-US" sz="2800" b="0" i="0" u="none" strike="noStrike" cap="none" normalizeH="0" baseline="0" dirty="0">
              <a:ln>
                <a:noFill/>
              </a:ln>
              <a:solidFill>
                <a:schemeClr val="tx2"/>
              </a:solidFill>
              <a:effectLst/>
              <a:ea typeface="Times New Roman" pitchFamily="18" charset="0"/>
              <a:cs typeface="Arial" pitchFamily="34" charset="0"/>
              <a:sym typeface="Symbol" pitchFamily="18" charset="2"/>
            </a:endParaRPr>
          </a:p>
        </p:txBody>
      </p:sp>
      <p:grpSp>
        <p:nvGrpSpPr>
          <p:cNvPr id="32" name="Group 31" descr="n179 Fb Dinh Thu Huyen">
            <a:extLst>
              <a:ext uri="{FF2B5EF4-FFF2-40B4-BE49-F238E27FC236}">
                <a16:creationId xmlns:a16="http://schemas.microsoft.com/office/drawing/2014/main" id="{E97255E1-F864-3359-39B3-ADBFA80EFA64}"/>
              </a:ext>
            </a:extLst>
          </p:cNvPr>
          <p:cNvGrpSpPr/>
          <p:nvPr/>
        </p:nvGrpSpPr>
        <p:grpSpPr>
          <a:xfrm>
            <a:off x="2088643" y="2406853"/>
            <a:ext cx="9882996" cy="2962427"/>
            <a:chOff x="2088643" y="2406853"/>
            <a:chExt cx="9882996" cy="2962427"/>
          </a:xfrm>
        </p:grpSpPr>
        <p:grpSp>
          <p:nvGrpSpPr>
            <p:cNvPr id="7" name="Group 6">
              <a:extLst>
                <a:ext uri="{FF2B5EF4-FFF2-40B4-BE49-F238E27FC236}">
                  <a16:creationId xmlns:a16="http://schemas.microsoft.com/office/drawing/2014/main" id="{4306E486-FEBF-9493-70DA-8130953082A1}"/>
                </a:ext>
              </a:extLst>
            </p:cNvPr>
            <p:cNvGrpSpPr/>
            <p:nvPr/>
          </p:nvGrpSpPr>
          <p:grpSpPr>
            <a:xfrm>
              <a:off x="2088643" y="2580548"/>
              <a:ext cx="2736344" cy="2250467"/>
              <a:chOff x="8770185" y="3836599"/>
              <a:chExt cx="3284202" cy="2635475"/>
            </a:xfrm>
          </p:grpSpPr>
          <p:cxnSp>
            <p:nvCxnSpPr>
              <p:cNvPr id="8" name="Straight Arrow Connector 7">
                <a:extLst>
                  <a:ext uri="{FF2B5EF4-FFF2-40B4-BE49-F238E27FC236}">
                    <a16:creationId xmlns:a16="http://schemas.microsoft.com/office/drawing/2014/main" id="{225582CB-42DF-44B1-4714-F655419020A9}"/>
                  </a:ext>
                </a:extLst>
              </p:cNvPr>
              <p:cNvCxnSpPr>
                <a:cxnSpLocks/>
              </p:cNvCxnSpPr>
              <p:nvPr/>
            </p:nvCxnSpPr>
            <p:spPr>
              <a:xfrm>
                <a:off x="9448800" y="5988690"/>
                <a:ext cx="2590800"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7006BBC-8C98-7BBA-BC2C-434D4F2C7B15}"/>
                  </a:ext>
                </a:extLst>
              </p:cNvPr>
              <p:cNvCxnSpPr>
                <a:cxnSpLocks/>
              </p:cNvCxnSpPr>
              <p:nvPr/>
            </p:nvCxnSpPr>
            <p:spPr>
              <a:xfrm flipV="1">
                <a:off x="9601200" y="4068683"/>
                <a:ext cx="0" cy="202629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012FE3B-3A4C-3C51-E7E3-C7DDD6BC9BD7}"/>
                  </a:ext>
                </a:extLst>
              </p:cNvPr>
              <p:cNvCxnSpPr/>
              <p:nvPr/>
            </p:nvCxnSpPr>
            <p:spPr>
              <a:xfrm flipV="1">
                <a:off x="9601200" y="4419600"/>
                <a:ext cx="1981200" cy="15690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A8D4BEA-9A98-9545-1B95-1C547A22B9D1}"/>
                  </a:ext>
                </a:extLst>
              </p:cNvPr>
              <p:cNvSpPr txBox="1"/>
              <p:nvPr/>
            </p:nvSpPr>
            <p:spPr>
              <a:xfrm>
                <a:off x="8770185" y="3836599"/>
                <a:ext cx="1295400" cy="558668"/>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a:t>
                </a:r>
                <a:endParaRPr lang="en-US" sz="2500" baseline="-25000">
                  <a:solidFill>
                    <a:schemeClr val="accent1"/>
                  </a:solidFill>
                </a:endParaRPr>
              </a:p>
            </p:txBody>
          </p:sp>
          <p:sp>
            <p:nvSpPr>
              <p:cNvPr id="13" name="TextBox 12">
                <a:extLst>
                  <a:ext uri="{FF2B5EF4-FFF2-40B4-BE49-F238E27FC236}">
                    <a16:creationId xmlns:a16="http://schemas.microsoft.com/office/drawing/2014/main" id="{91314F30-FB48-5DF6-0807-CD68CE4D89B4}"/>
                  </a:ext>
                </a:extLst>
              </p:cNvPr>
              <p:cNvSpPr txBox="1"/>
              <p:nvPr/>
            </p:nvSpPr>
            <p:spPr>
              <a:xfrm>
                <a:off x="11568227" y="5913406"/>
                <a:ext cx="486160" cy="558668"/>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t</a:t>
                </a:r>
                <a:endParaRPr lang="en-US" sz="2500" baseline="-25000">
                  <a:solidFill>
                    <a:schemeClr val="accent1"/>
                  </a:solidFill>
                </a:endParaRPr>
              </a:p>
            </p:txBody>
          </p:sp>
        </p:grpSp>
        <p:grpSp>
          <p:nvGrpSpPr>
            <p:cNvPr id="14" name="Group 13">
              <a:extLst>
                <a:ext uri="{FF2B5EF4-FFF2-40B4-BE49-F238E27FC236}">
                  <a16:creationId xmlns:a16="http://schemas.microsoft.com/office/drawing/2014/main" id="{D37D23AC-6CD6-715C-E565-975B335F5437}"/>
                </a:ext>
              </a:extLst>
            </p:cNvPr>
            <p:cNvGrpSpPr/>
            <p:nvPr/>
          </p:nvGrpSpPr>
          <p:grpSpPr>
            <a:xfrm>
              <a:off x="5776094" y="2406853"/>
              <a:ext cx="2439633" cy="2424638"/>
              <a:chOff x="9126301" y="3649629"/>
              <a:chExt cx="2928085" cy="2839442"/>
            </a:xfrm>
          </p:grpSpPr>
          <p:cxnSp>
            <p:nvCxnSpPr>
              <p:cNvPr id="15" name="Straight Arrow Connector 14">
                <a:extLst>
                  <a:ext uri="{FF2B5EF4-FFF2-40B4-BE49-F238E27FC236}">
                    <a16:creationId xmlns:a16="http://schemas.microsoft.com/office/drawing/2014/main" id="{87B88676-B3EA-06EC-463F-C00F44C05AB8}"/>
                  </a:ext>
                </a:extLst>
              </p:cNvPr>
              <p:cNvCxnSpPr>
                <a:cxnSpLocks/>
              </p:cNvCxnSpPr>
              <p:nvPr/>
            </p:nvCxnSpPr>
            <p:spPr>
              <a:xfrm>
                <a:off x="9448800" y="5988690"/>
                <a:ext cx="2590800"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7AEFE19-F8AB-A5F0-90D2-FF4E13014B8B}"/>
                  </a:ext>
                </a:extLst>
              </p:cNvPr>
              <p:cNvCxnSpPr>
                <a:cxnSpLocks/>
              </p:cNvCxnSpPr>
              <p:nvPr/>
            </p:nvCxnSpPr>
            <p:spPr>
              <a:xfrm flipV="1">
                <a:off x="9601200" y="4068683"/>
                <a:ext cx="0" cy="202629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3050FE9-F7AB-4C85-00CA-1B766DF5FD47}"/>
                  </a:ext>
                </a:extLst>
              </p:cNvPr>
              <p:cNvCxnSpPr>
                <a:cxnSpLocks/>
              </p:cNvCxnSpPr>
              <p:nvPr/>
            </p:nvCxnSpPr>
            <p:spPr>
              <a:xfrm flipV="1">
                <a:off x="9601200" y="4523621"/>
                <a:ext cx="1950193" cy="7139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C624D70-4F97-96F3-D89A-3A2CA1CDE86B}"/>
                  </a:ext>
                </a:extLst>
              </p:cNvPr>
              <p:cNvSpPr txBox="1"/>
              <p:nvPr/>
            </p:nvSpPr>
            <p:spPr>
              <a:xfrm>
                <a:off x="9126301" y="3649629"/>
                <a:ext cx="696455" cy="558668"/>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a:t>
                </a:r>
                <a:endParaRPr lang="en-US" sz="2500" baseline="-25000">
                  <a:solidFill>
                    <a:schemeClr val="accent1"/>
                  </a:solidFill>
                </a:endParaRPr>
              </a:p>
            </p:txBody>
          </p:sp>
          <p:sp>
            <p:nvSpPr>
              <p:cNvPr id="19" name="TextBox 18">
                <a:extLst>
                  <a:ext uri="{FF2B5EF4-FFF2-40B4-BE49-F238E27FC236}">
                    <a16:creationId xmlns:a16="http://schemas.microsoft.com/office/drawing/2014/main" id="{2F7138C1-0C6B-44ED-94A7-79B22D9BCC2D}"/>
                  </a:ext>
                </a:extLst>
              </p:cNvPr>
              <p:cNvSpPr txBox="1"/>
              <p:nvPr/>
            </p:nvSpPr>
            <p:spPr>
              <a:xfrm>
                <a:off x="11551393" y="5930403"/>
                <a:ext cx="502993" cy="558668"/>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t</a:t>
                </a:r>
                <a:endParaRPr lang="en-US" sz="2500" baseline="-25000">
                  <a:solidFill>
                    <a:schemeClr val="accent1"/>
                  </a:solidFill>
                </a:endParaRPr>
              </a:p>
            </p:txBody>
          </p:sp>
        </p:grpSp>
        <p:grpSp>
          <p:nvGrpSpPr>
            <p:cNvPr id="20" name="Group 19">
              <a:extLst>
                <a:ext uri="{FF2B5EF4-FFF2-40B4-BE49-F238E27FC236}">
                  <a16:creationId xmlns:a16="http://schemas.microsoft.com/office/drawing/2014/main" id="{78D20924-47B8-EC74-D6B4-2FAA18C3C924}"/>
                </a:ext>
              </a:extLst>
            </p:cNvPr>
            <p:cNvGrpSpPr/>
            <p:nvPr/>
          </p:nvGrpSpPr>
          <p:grpSpPr>
            <a:xfrm>
              <a:off x="9166835" y="2540403"/>
              <a:ext cx="2581823" cy="2271317"/>
              <a:chOff x="9064154" y="3836599"/>
              <a:chExt cx="3098743" cy="2659892"/>
            </a:xfrm>
          </p:grpSpPr>
          <p:cxnSp>
            <p:nvCxnSpPr>
              <p:cNvPr id="21" name="Straight Arrow Connector 20">
                <a:extLst>
                  <a:ext uri="{FF2B5EF4-FFF2-40B4-BE49-F238E27FC236}">
                    <a16:creationId xmlns:a16="http://schemas.microsoft.com/office/drawing/2014/main" id="{AE84817F-35C6-B411-4588-D06A4B04B0A6}"/>
                  </a:ext>
                </a:extLst>
              </p:cNvPr>
              <p:cNvCxnSpPr>
                <a:cxnSpLocks/>
              </p:cNvCxnSpPr>
              <p:nvPr/>
            </p:nvCxnSpPr>
            <p:spPr>
              <a:xfrm>
                <a:off x="9448800" y="5988690"/>
                <a:ext cx="2590800"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6AAB6EE-6012-1DAA-A3E6-7320D9324265}"/>
                  </a:ext>
                </a:extLst>
              </p:cNvPr>
              <p:cNvCxnSpPr>
                <a:cxnSpLocks/>
              </p:cNvCxnSpPr>
              <p:nvPr/>
            </p:nvCxnSpPr>
            <p:spPr>
              <a:xfrm flipV="1">
                <a:off x="9601200" y="4068683"/>
                <a:ext cx="0" cy="202629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933C9EB-66C8-9354-26B9-B6410F07AB94}"/>
                  </a:ext>
                </a:extLst>
              </p:cNvPr>
              <p:cNvCxnSpPr>
                <a:cxnSpLocks/>
              </p:cNvCxnSpPr>
              <p:nvPr/>
            </p:nvCxnSpPr>
            <p:spPr>
              <a:xfrm>
                <a:off x="9601200" y="4627351"/>
                <a:ext cx="1950192" cy="6487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7341DA2-356D-C28A-787D-FFFD228DC3AE}"/>
                  </a:ext>
                </a:extLst>
              </p:cNvPr>
              <p:cNvSpPr txBox="1"/>
              <p:nvPr/>
            </p:nvSpPr>
            <p:spPr>
              <a:xfrm>
                <a:off x="9064154" y="3836599"/>
                <a:ext cx="537045" cy="558668"/>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a:t>
                </a:r>
                <a:endParaRPr lang="en-US" sz="2500" baseline="-25000">
                  <a:solidFill>
                    <a:schemeClr val="accent1"/>
                  </a:solidFill>
                </a:endParaRPr>
              </a:p>
            </p:txBody>
          </p:sp>
          <p:sp>
            <p:nvSpPr>
              <p:cNvPr id="25" name="TextBox 24">
                <a:extLst>
                  <a:ext uri="{FF2B5EF4-FFF2-40B4-BE49-F238E27FC236}">
                    <a16:creationId xmlns:a16="http://schemas.microsoft.com/office/drawing/2014/main" id="{2173C425-53D0-8C0B-93C4-3AD081F5324A}"/>
                  </a:ext>
                </a:extLst>
              </p:cNvPr>
              <p:cNvSpPr txBox="1"/>
              <p:nvPr/>
            </p:nvSpPr>
            <p:spPr>
              <a:xfrm>
                <a:off x="11551392" y="5937823"/>
                <a:ext cx="611505" cy="558668"/>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t</a:t>
                </a:r>
                <a:endParaRPr lang="en-US" sz="2500" baseline="-25000">
                  <a:solidFill>
                    <a:schemeClr val="accent1"/>
                  </a:solidFill>
                </a:endParaRPr>
              </a:p>
            </p:txBody>
          </p:sp>
        </p:grpSp>
        <p:sp>
          <p:nvSpPr>
            <p:cNvPr id="26" name="TextBox 25">
              <a:extLst>
                <a:ext uri="{FF2B5EF4-FFF2-40B4-BE49-F238E27FC236}">
                  <a16:creationId xmlns:a16="http://schemas.microsoft.com/office/drawing/2014/main" id="{E3ACCA2B-83E8-1EB1-0EFA-5D440B4A99BB}"/>
                </a:ext>
              </a:extLst>
            </p:cNvPr>
            <p:cNvSpPr txBox="1"/>
            <p:nvPr/>
          </p:nvSpPr>
          <p:spPr>
            <a:xfrm>
              <a:off x="3175831" y="4435541"/>
              <a:ext cx="838192" cy="477054"/>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a)</a:t>
              </a:r>
              <a:endParaRPr lang="en-US" sz="2500" baseline="-25000">
                <a:solidFill>
                  <a:schemeClr val="accent1"/>
                </a:solidFill>
              </a:endParaRPr>
            </a:p>
          </p:txBody>
        </p:sp>
        <p:sp>
          <p:nvSpPr>
            <p:cNvPr id="27" name="TextBox 26">
              <a:extLst>
                <a:ext uri="{FF2B5EF4-FFF2-40B4-BE49-F238E27FC236}">
                  <a16:creationId xmlns:a16="http://schemas.microsoft.com/office/drawing/2014/main" id="{BDC7B71F-C36F-FAC1-5CCC-29AFC04EC0D0}"/>
                </a:ext>
              </a:extLst>
            </p:cNvPr>
            <p:cNvSpPr txBox="1"/>
            <p:nvPr/>
          </p:nvSpPr>
          <p:spPr>
            <a:xfrm>
              <a:off x="6777189" y="4421811"/>
              <a:ext cx="838192" cy="477054"/>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b)</a:t>
              </a:r>
              <a:endParaRPr lang="en-US" sz="2500" baseline="-25000">
                <a:solidFill>
                  <a:schemeClr val="accent1"/>
                </a:solidFill>
              </a:endParaRPr>
            </a:p>
          </p:txBody>
        </p:sp>
        <p:sp>
          <p:nvSpPr>
            <p:cNvPr id="28" name="TextBox 27">
              <a:extLst>
                <a:ext uri="{FF2B5EF4-FFF2-40B4-BE49-F238E27FC236}">
                  <a16:creationId xmlns:a16="http://schemas.microsoft.com/office/drawing/2014/main" id="{1858CA57-1BBD-A777-D640-D79B8B43DEE7}"/>
                </a:ext>
              </a:extLst>
            </p:cNvPr>
            <p:cNvSpPr txBox="1"/>
            <p:nvPr/>
          </p:nvSpPr>
          <p:spPr>
            <a:xfrm>
              <a:off x="10262379" y="4414253"/>
              <a:ext cx="838192" cy="477054"/>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c)</a:t>
              </a:r>
              <a:endParaRPr lang="en-US" sz="2500" baseline="-25000">
                <a:solidFill>
                  <a:schemeClr val="accent1"/>
                </a:solidFill>
              </a:endParaRPr>
            </a:p>
          </p:txBody>
        </p:sp>
        <p:sp>
          <p:nvSpPr>
            <p:cNvPr id="29" name="TextBox 28">
              <a:extLst>
                <a:ext uri="{FF2B5EF4-FFF2-40B4-BE49-F238E27FC236}">
                  <a16:creationId xmlns:a16="http://schemas.microsoft.com/office/drawing/2014/main" id="{B6D51328-CAF8-175E-8BA1-14023DFBF37E}"/>
                </a:ext>
              </a:extLst>
            </p:cNvPr>
            <p:cNvSpPr txBox="1"/>
            <p:nvPr/>
          </p:nvSpPr>
          <p:spPr>
            <a:xfrm>
              <a:off x="5718626" y="3497933"/>
              <a:ext cx="552939" cy="553998"/>
            </a:xfrm>
            <a:prstGeom prst="rect">
              <a:avLst/>
            </a:prstGeom>
            <a:noFill/>
          </p:spPr>
          <p:txBody>
            <a:bodyPr wrap="square">
              <a:spAutoFit/>
            </a:bodyPr>
            <a:lstStyle/>
            <a:p>
              <a:r>
                <a:rPr lang="en-US" sz="3000">
                  <a:solidFill>
                    <a:schemeClr val="accent1"/>
                  </a:solidFill>
                </a:rPr>
                <a:t>v</a:t>
              </a:r>
              <a:r>
                <a:rPr lang="en-US" sz="3000" baseline="-25000">
                  <a:solidFill>
                    <a:schemeClr val="accent1"/>
                  </a:solidFill>
                </a:rPr>
                <a:t>0</a:t>
              </a:r>
              <a:endParaRPr lang="en-US" sz="3000">
                <a:solidFill>
                  <a:schemeClr val="accent1"/>
                </a:solidFill>
              </a:endParaRPr>
            </a:p>
          </p:txBody>
        </p:sp>
        <p:sp>
          <p:nvSpPr>
            <p:cNvPr id="30" name="TextBox 29">
              <a:extLst>
                <a:ext uri="{FF2B5EF4-FFF2-40B4-BE49-F238E27FC236}">
                  <a16:creationId xmlns:a16="http://schemas.microsoft.com/office/drawing/2014/main" id="{EC557216-1F6B-B8EE-A869-FAF4BE62B4B0}"/>
                </a:ext>
              </a:extLst>
            </p:cNvPr>
            <p:cNvSpPr txBox="1"/>
            <p:nvPr/>
          </p:nvSpPr>
          <p:spPr>
            <a:xfrm>
              <a:off x="9166835" y="2874197"/>
              <a:ext cx="580275" cy="553998"/>
            </a:xfrm>
            <a:prstGeom prst="rect">
              <a:avLst/>
            </a:prstGeom>
            <a:noFill/>
          </p:spPr>
          <p:txBody>
            <a:bodyPr wrap="square">
              <a:spAutoFit/>
            </a:bodyPr>
            <a:lstStyle/>
            <a:p>
              <a:r>
                <a:rPr lang="en-US" sz="3000">
                  <a:solidFill>
                    <a:schemeClr val="accent1"/>
                  </a:solidFill>
                </a:rPr>
                <a:t>v</a:t>
              </a:r>
              <a:r>
                <a:rPr lang="en-US" sz="3000" baseline="-25000">
                  <a:solidFill>
                    <a:schemeClr val="accent1"/>
                  </a:solidFill>
                </a:rPr>
                <a:t>0</a:t>
              </a:r>
              <a:endParaRPr lang="en-US" sz="3000">
                <a:solidFill>
                  <a:schemeClr val="accent1"/>
                </a:solidFill>
              </a:endParaRPr>
            </a:p>
          </p:txBody>
        </p:sp>
        <p:sp>
          <p:nvSpPr>
            <p:cNvPr id="31" name="TextBox 30">
              <a:extLst>
                <a:ext uri="{FF2B5EF4-FFF2-40B4-BE49-F238E27FC236}">
                  <a16:creationId xmlns:a16="http://schemas.microsoft.com/office/drawing/2014/main" id="{61299A78-6794-3E4A-301C-B62A3A3C6515}"/>
                </a:ext>
              </a:extLst>
            </p:cNvPr>
            <p:cNvSpPr txBox="1"/>
            <p:nvPr/>
          </p:nvSpPr>
          <p:spPr>
            <a:xfrm>
              <a:off x="2243862" y="4907615"/>
              <a:ext cx="9727777" cy="461665"/>
            </a:xfrm>
            <a:prstGeom prst="rect">
              <a:avLst/>
            </a:prstGeom>
            <a:noFill/>
          </p:spPr>
          <p:txBody>
            <a:bodyPr wrap="square">
              <a:spAutoFit/>
            </a:bodyPr>
            <a:lstStyle/>
            <a:p>
              <a:pPr marL="0" marR="0" algn="ctr">
                <a:spcBef>
                  <a:spcPts val="0"/>
                </a:spcBef>
              </a:pPr>
              <a:r>
                <a:rPr lang="en-US" sz="2400" i="1">
                  <a:solidFill>
                    <a:srgbClr val="000000"/>
                  </a:solidFill>
                  <a:effectLst/>
                  <a:ea typeface="Times New Roman" panose="02020603050405020304" pitchFamily="18" charset="0"/>
                </a:rPr>
                <a:t>Các dạng đồ thị vận tốc - thời gian trong chuyển động thẳng biến đổi đều</a:t>
              </a:r>
              <a:endParaRPr lang="en-US" sz="2400">
                <a:effectLst/>
                <a:ea typeface="Times New Roman" panose="02020603050405020304" pitchFamily="18" charset="0"/>
              </a:endParaRPr>
            </a:p>
          </p:txBody>
        </p:sp>
      </p:grpSp>
      <p:sp>
        <p:nvSpPr>
          <p:cNvPr id="33" name="TextBox 32" descr="n179 Fb Dinh Thu Huyen">
            <a:extLst>
              <a:ext uri="{FF2B5EF4-FFF2-40B4-BE49-F238E27FC236}">
                <a16:creationId xmlns:a16="http://schemas.microsoft.com/office/drawing/2014/main" id="{CE3BD248-15CD-A61B-F236-B74FA7DB4D5C}"/>
              </a:ext>
            </a:extLst>
          </p:cNvPr>
          <p:cNvSpPr txBox="1"/>
          <p:nvPr/>
        </p:nvSpPr>
        <p:spPr>
          <a:xfrm>
            <a:off x="2399131" y="4837307"/>
            <a:ext cx="9246792" cy="523220"/>
          </a:xfrm>
          <a:prstGeom prst="rect">
            <a:avLst/>
          </a:prstGeom>
          <a:solidFill>
            <a:schemeClr val="accent2"/>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800" b="1">
                <a:solidFill>
                  <a:schemeClr val="bg1"/>
                </a:solidFill>
              </a:rPr>
              <a:t>Đồ thị v-t có dạng đường thẳng xiên góc</a:t>
            </a:r>
            <a:endParaRPr lang="en-US" sz="2800" dirty="0">
              <a:solidFill>
                <a:schemeClr val="bg1"/>
              </a:solidFill>
            </a:endParaRPr>
          </a:p>
        </p:txBody>
      </p:sp>
    </p:spTree>
    <p:extLst>
      <p:ext uri="{BB962C8B-B14F-4D97-AF65-F5344CB8AC3E}">
        <p14:creationId xmlns:p14="http://schemas.microsoft.com/office/powerpoint/2010/main" val="274711357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fade">
                                      <p:cBhvr>
                                        <p:cTn id="11" dur="500"/>
                                        <p:tgtEl>
                                          <p:spTgt spid="12">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fade">
                                      <p:cBhvr>
                                        <p:cTn id="15" dur="500"/>
                                        <p:tgtEl>
                                          <p:spTgt spid="1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left)">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32" fill="hold" grpId="1" nodeType="clickEffect">
                                  <p:stCondLst>
                                    <p:cond delay="0"/>
                                  </p:stCondLst>
                                  <p:childTnLst>
                                    <p:set>
                                      <p:cBhvr>
                                        <p:cTn id="34" dur="1" fill="hold">
                                          <p:stCondLst>
                                            <p:cond delay="0"/>
                                          </p:stCondLst>
                                        </p:cTn>
                                        <p:tgtEl>
                                          <p:spTgt spid="33">
                                            <p:bg/>
                                          </p:spTgt>
                                        </p:tgtEl>
                                        <p:attrNameLst>
                                          <p:attrName>style.visibility</p:attrName>
                                        </p:attrNameLst>
                                      </p:cBhvr>
                                      <p:to>
                                        <p:strVal val="visible"/>
                                      </p:to>
                                    </p:set>
                                    <p:anim calcmode="lin" valueType="num">
                                      <p:cBhvr>
                                        <p:cTn id="35" dur="500" fill="hold"/>
                                        <p:tgtEl>
                                          <p:spTgt spid="33">
                                            <p:bg/>
                                          </p:spTgt>
                                        </p:tgtEl>
                                        <p:attrNameLst>
                                          <p:attrName>ppt_w</p:attrName>
                                        </p:attrNameLst>
                                      </p:cBhvr>
                                      <p:tavLst>
                                        <p:tav tm="0">
                                          <p:val>
                                            <p:strVal val="4*#ppt_w"/>
                                          </p:val>
                                        </p:tav>
                                        <p:tav tm="100000">
                                          <p:val>
                                            <p:strVal val="#ppt_w"/>
                                          </p:val>
                                        </p:tav>
                                      </p:tavLst>
                                    </p:anim>
                                    <p:anim calcmode="lin" valueType="num">
                                      <p:cBhvr>
                                        <p:cTn id="36" dur="500" fill="hold"/>
                                        <p:tgtEl>
                                          <p:spTgt spid="33">
                                            <p:bg/>
                                          </p:spTgt>
                                        </p:tgtEl>
                                        <p:attrNameLst>
                                          <p:attrName>ppt_h</p:attrName>
                                        </p:attrNameLst>
                                      </p:cBhvr>
                                      <p:tavLst>
                                        <p:tav tm="0">
                                          <p:val>
                                            <p:strVal val="4*#ppt_h"/>
                                          </p:val>
                                        </p:tav>
                                        <p:tav tm="100000">
                                          <p:val>
                                            <p:strVal val="#ppt_h"/>
                                          </p:val>
                                        </p:tav>
                                      </p:tavLst>
                                    </p:anim>
                                  </p:childTnLst>
                                </p:cTn>
                              </p:par>
                              <p:par>
                                <p:cTn id="37" presetID="23" presetClass="entr" presetSubtype="32" fill="hold" grpId="1" nodeType="withEffect">
                                  <p:stCondLst>
                                    <p:cond delay="0"/>
                                  </p:stCondLst>
                                  <p:childTnLst>
                                    <p:set>
                                      <p:cBhvr>
                                        <p:cTn id="38" dur="1" fill="hold">
                                          <p:stCondLst>
                                            <p:cond delay="0"/>
                                          </p:stCondLst>
                                        </p:cTn>
                                        <p:tgtEl>
                                          <p:spTgt spid="33">
                                            <p:txEl>
                                              <p:pRg st="0" end="0"/>
                                            </p:txEl>
                                          </p:spTgt>
                                        </p:tgtEl>
                                        <p:attrNameLst>
                                          <p:attrName>style.visibility</p:attrName>
                                        </p:attrNameLst>
                                      </p:cBhvr>
                                      <p:to>
                                        <p:strVal val="visible"/>
                                      </p:to>
                                    </p:set>
                                    <p:anim calcmode="lin" valueType="num">
                                      <p:cBhvr>
                                        <p:cTn id="39" dur="500" fill="hold"/>
                                        <p:tgtEl>
                                          <p:spTgt spid="33">
                                            <p:txEl>
                                              <p:pRg st="0" end="0"/>
                                            </p:txEl>
                                          </p:spTgt>
                                        </p:tgtEl>
                                        <p:attrNameLst>
                                          <p:attrName>ppt_w</p:attrName>
                                        </p:attrNameLst>
                                      </p:cBhvr>
                                      <p:tavLst>
                                        <p:tav tm="0">
                                          <p:val>
                                            <p:strVal val="4*#ppt_w"/>
                                          </p:val>
                                        </p:tav>
                                        <p:tav tm="100000">
                                          <p:val>
                                            <p:strVal val="#ppt_w"/>
                                          </p:val>
                                        </p:tav>
                                      </p:tavLst>
                                    </p:anim>
                                    <p:anim calcmode="lin" valueType="num">
                                      <p:cBhvr>
                                        <p:cTn id="40" dur="500" fill="hold"/>
                                        <p:tgtEl>
                                          <p:spTgt spid="33">
                                            <p:txEl>
                                              <p:pRg st="0" end="0"/>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33" grpId="1"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descr="n179 Fb Dinh Thu Huyen">
            <a:extLst>
              <a:ext uri="{FF2B5EF4-FFF2-40B4-BE49-F238E27FC236}">
                <a16:creationId xmlns:a16="http://schemas.microsoft.com/office/drawing/2014/main" id="{9BC38A04-DE78-4311-94EA-F60B58557A41}"/>
              </a:ext>
            </a:extLst>
          </p:cNvPr>
          <p:cNvSpPr txBox="1"/>
          <p:nvPr/>
        </p:nvSpPr>
        <p:spPr>
          <a:xfrm>
            <a:off x="2195934" y="260980"/>
            <a:ext cx="9884905" cy="1815882"/>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800" b="1"/>
              <a:t>Câu 5.</a:t>
            </a:r>
            <a:r>
              <a:rPr lang="en-US" sz="2800"/>
              <a:t> Hình 9.2 là đồ thị vận tốc – thời gian trong chuyển động của một bạn đang đi trong siêu thị. Hãy dựa vào đồ thị để mô tả bằng lời chuyển động của bạn đó (khi nào đi đều, đi nhanh lên, đi chậm lại, nghỉ).</a:t>
            </a:r>
            <a:endParaRPr lang="en-US" sz="2800" dirty="0"/>
          </a:p>
        </p:txBody>
      </p:sp>
      <p:sp>
        <p:nvSpPr>
          <p:cNvPr id="4" name="Rectangle 3" descr="n179 Fb Dinh Thu Huyen">
            <a:extLst>
              <a:ext uri="{FF2B5EF4-FFF2-40B4-BE49-F238E27FC236}">
                <a16:creationId xmlns:a16="http://schemas.microsoft.com/office/drawing/2014/main" id="{827ADCD4-F22C-11D8-4E53-0B341B5FB425}"/>
              </a:ext>
            </a:extLst>
          </p:cNvPr>
          <p:cNvSpPr>
            <a:spLocks/>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rPr>
              <a:t>Phiếu học tập số 2: </a:t>
            </a: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p:txBody>
      </p:sp>
      <p:pic>
        <p:nvPicPr>
          <p:cNvPr id="5" name="Picture 2" descr="n179 Fb Dinh Thu Huyen">
            <a:extLst>
              <a:ext uri="{FF2B5EF4-FFF2-40B4-BE49-F238E27FC236}">
                <a16:creationId xmlns:a16="http://schemas.microsoft.com/office/drawing/2014/main" id="{4839A39A-55FD-5DC7-C393-64168E7691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descr="n179 Fb Dinh Thu Huyen">
            <a:extLst>
              <a:ext uri="{FF2B5EF4-FFF2-40B4-BE49-F238E27FC236}">
                <a16:creationId xmlns:a16="http://schemas.microsoft.com/office/drawing/2014/main" id="{D89A83C3-0058-FE93-217F-712910FBC505}"/>
              </a:ext>
            </a:extLst>
          </p:cNvPr>
          <p:cNvGrpSpPr/>
          <p:nvPr/>
        </p:nvGrpSpPr>
        <p:grpSpPr>
          <a:xfrm>
            <a:off x="6929449" y="1842798"/>
            <a:ext cx="5350947" cy="3501413"/>
            <a:chOff x="5406369" y="1872773"/>
            <a:chExt cx="5350947" cy="3501413"/>
          </a:xfrm>
        </p:grpSpPr>
        <p:grpSp>
          <p:nvGrpSpPr>
            <p:cNvPr id="6" name="Group 5">
              <a:extLst>
                <a:ext uri="{FF2B5EF4-FFF2-40B4-BE49-F238E27FC236}">
                  <a16:creationId xmlns:a16="http://schemas.microsoft.com/office/drawing/2014/main" id="{024A5AB2-7669-85D6-9270-A889529CAD28}"/>
                </a:ext>
              </a:extLst>
            </p:cNvPr>
            <p:cNvGrpSpPr/>
            <p:nvPr/>
          </p:nvGrpSpPr>
          <p:grpSpPr>
            <a:xfrm>
              <a:off x="5406369" y="1872773"/>
              <a:ext cx="5350947" cy="3501413"/>
              <a:chOff x="4176855" y="1982658"/>
              <a:chExt cx="5350947" cy="3501413"/>
            </a:xfrm>
          </p:grpSpPr>
          <p:pic>
            <p:nvPicPr>
              <p:cNvPr id="43" name="Content Placeholder 4">
                <a:extLst>
                  <a:ext uri="{FF2B5EF4-FFF2-40B4-BE49-F238E27FC236}">
                    <a16:creationId xmlns:a16="http://schemas.microsoft.com/office/drawing/2014/main" id="{A8699F7F-94DB-4A7C-E341-DB7F12338D4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55690" r="66237" b="1862"/>
              <a:stretch/>
            </p:blipFill>
            <p:spPr>
              <a:xfrm>
                <a:off x="5131688" y="2621802"/>
                <a:ext cx="3767422" cy="2664286"/>
              </a:xfrm>
              <a:prstGeom prst="rect">
                <a:avLst/>
              </a:prstGeom>
            </p:spPr>
          </p:pic>
          <p:grpSp>
            <p:nvGrpSpPr>
              <p:cNvPr id="44" name="Group 43">
                <a:extLst>
                  <a:ext uri="{FF2B5EF4-FFF2-40B4-BE49-F238E27FC236}">
                    <a16:creationId xmlns:a16="http://schemas.microsoft.com/office/drawing/2014/main" id="{90992BDD-2949-26D2-E650-4C4EAAE85C3E}"/>
                  </a:ext>
                </a:extLst>
              </p:cNvPr>
              <p:cNvGrpSpPr/>
              <p:nvPr/>
            </p:nvGrpSpPr>
            <p:grpSpPr>
              <a:xfrm>
                <a:off x="4176855" y="1982658"/>
                <a:ext cx="5350947" cy="3259270"/>
                <a:chOff x="8892450" y="4645264"/>
                <a:chExt cx="3880434" cy="1734030"/>
              </a:xfrm>
            </p:grpSpPr>
            <p:cxnSp>
              <p:nvCxnSpPr>
                <p:cNvPr id="58" name="Straight Arrow Connector 57">
                  <a:extLst>
                    <a:ext uri="{FF2B5EF4-FFF2-40B4-BE49-F238E27FC236}">
                      <a16:creationId xmlns:a16="http://schemas.microsoft.com/office/drawing/2014/main" id="{601640EA-7135-4295-89A3-9A3A0FC2514D}"/>
                    </a:ext>
                  </a:extLst>
                </p:cNvPr>
                <p:cNvCxnSpPr>
                  <a:cxnSpLocks/>
                </p:cNvCxnSpPr>
                <p:nvPr/>
              </p:nvCxnSpPr>
              <p:spPr>
                <a:xfrm flipV="1">
                  <a:off x="9479761" y="6004444"/>
                  <a:ext cx="3116619" cy="147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DCE4A750-C3B2-B758-6348-BEF1D432031D}"/>
                    </a:ext>
                  </a:extLst>
                </p:cNvPr>
                <p:cNvCxnSpPr>
                  <a:cxnSpLocks/>
                </p:cNvCxnSpPr>
                <p:nvPr/>
              </p:nvCxnSpPr>
              <p:spPr>
                <a:xfrm flipH="1" flipV="1">
                  <a:off x="9584871" y="4822530"/>
                  <a:ext cx="0" cy="155676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B229567B-6C0A-D181-7636-CBB83274F855}"/>
                    </a:ext>
                  </a:extLst>
                </p:cNvPr>
                <p:cNvSpPr txBox="1"/>
                <p:nvPr/>
              </p:nvSpPr>
              <p:spPr>
                <a:xfrm rot="16200000">
                  <a:off x="8262570" y="5275144"/>
                  <a:ext cx="1605711" cy="345952"/>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Vận tốc (m/s)</a:t>
                  </a:r>
                  <a:endParaRPr lang="en-US" sz="2500" baseline="-25000">
                    <a:solidFill>
                      <a:schemeClr val="accent1"/>
                    </a:solidFill>
                  </a:endParaRPr>
                </a:p>
              </p:txBody>
            </p:sp>
            <p:sp>
              <p:nvSpPr>
                <p:cNvPr id="61" name="TextBox 60">
                  <a:extLst>
                    <a:ext uri="{FF2B5EF4-FFF2-40B4-BE49-F238E27FC236}">
                      <a16:creationId xmlns:a16="http://schemas.microsoft.com/office/drawing/2014/main" id="{9B100AEA-C086-97C2-CEDB-57244B9ABDA5}"/>
                    </a:ext>
                  </a:extLst>
                </p:cNvPr>
                <p:cNvSpPr txBox="1"/>
                <p:nvPr/>
              </p:nvSpPr>
              <p:spPr>
                <a:xfrm>
                  <a:off x="11941892" y="5728918"/>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45" name="TextBox 44">
                <a:extLst>
                  <a:ext uri="{FF2B5EF4-FFF2-40B4-BE49-F238E27FC236}">
                    <a16:creationId xmlns:a16="http://schemas.microsoft.com/office/drawing/2014/main" id="{614DBB3D-C115-F471-30C4-C3B9D1F02EA3}"/>
                  </a:ext>
                </a:extLst>
              </p:cNvPr>
              <p:cNvSpPr txBox="1"/>
              <p:nvPr/>
            </p:nvSpPr>
            <p:spPr>
              <a:xfrm>
                <a:off x="4444026" y="384239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0,5</a:t>
                </a:r>
              </a:p>
            </p:txBody>
          </p:sp>
          <p:sp>
            <p:nvSpPr>
              <p:cNvPr id="46" name="TextBox 45">
                <a:extLst>
                  <a:ext uri="{FF2B5EF4-FFF2-40B4-BE49-F238E27FC236}">
                    <a16:creationId xmlns:a16="http://schemas.microsoft.com/office/drawing/2014/main" id="{99FEEE30-B74C-4815-A5E5-CFD81C98C46D}"/>
                  </a:ext>
                </a:extLst>
              </p:cNvPr>
              <p:cNvSpPr txBox="1"/>
              <p:nvPr/>
            </p:nvSpPr>
            <p:spPr>
              <a:xfrm>
                <a:off x="4404567" y="3521246"/>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47" name="TextBox 46">
                <a:extLst>
                  <a:ext uri="{FF2B5EF4-FFF2-40B4-BE49-F238E27FC236}">
                    <a16:creationId xmlns:a16="http://schemas.microsoft.com/office/drawing/2014/main" id="{23B618DC-C898-96DE-2883-93937AC75A0A}"/>
                  </a:ext>
                </a:extLst>
              </p:cNvPr>
              <p:cNvSpPr txBox="1"/>
              <p:nvPr/>
            </p:nvSpPr>
            <p:spPr>
              <a:xfrm>
                <a:off x="4435270" y="3144552"/>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1,5</a:t>
                </a:r>
              </a:p>
            </p:txBody>
          </p:sp>
          <p:sp>
            <p:nvSpPr>
              <p:cNvPr id="48" name="TextBox 47">
                <a:extLst>
                  <a:ext uri="{FF2B5EF4-FFF2-40B4-BE49-F238E27FC236}">
                    <a16:creationId xmlns:a16="http://schemas.microsoft.com/office/drawing/2014/main" id="{ACC7054A-8B3C-92EC-85FB-3FB5A4E563CE}"/>
                  </a:ext>
                </a:extLst>
              </p:cNvPr>
              <p:cNvSpPr txBox="1"/>
              <p:nvPr/>
            </p:nvSpPr>
            <p:spPr>
              <a:xfrm>
                <a:off x="4395310" y="5007017"/>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49" name="TextBox 48">
                <a:extLst>
                  <a:ext uri="{FF2B5EF4-FFF2-40B4-BE49-F238E27FC236}">
                    <a16:creationId xmlns:a16="http://schemas.microsoft.com/office/drawing/2014/main" id="{A6D9C257-9818-A542-B7B0-14113D17C1D3}"/>
                  </a:ext>
                </a:extLst>
              </p:cNvPr>
              <p:cNvSpPr txBox="1"/>
              <p:nvPr/>
            </p:nvSpPr>
            <p:spPr>
              <a:xfrm>
                <a:off x="5610268"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0" name="TextBox 49">
                <a:extLst>
                  <a:ext uri="{FF2B5EF4-FFF2-40B4-BE49-F238E27FC236}">
                    <a16:creationId xmlns:a16="http://schemas.microsoft.com/office/drawing/2014/main" id="{FF564FFB-D35A-C554-883E-670441A82E05}"/>
                  </a:ext>
                </a:extLst>
              </p:cNvPr>
              <p:cNvSpPr txBox="1"/>
              <p:nvPr/>
            </p:nvSpPr>
            <p:spPr>
              <a:xfrm>
                <a:off x="7861336" y="4524723"/>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sp>
            <p:nvSpPr>
              <p:cNvPr id="51" name="TextBox 50">
                <a:extLst>
                  <a:ext uri="{FF2B5EF4-FFF2-40B4-BE49-F238E27FC236}">
                    <a16:creationId xmlns:a16="http://schemas.microsoft.com/office/drawing/2014/main" id="{807AC6F1-D411-568F-1793-6C7B25A9C7CA}"/>
                  </a:ext>
                </a:extLst>
              </p:cNvPr>
              <p:cNvSpPr txBox="1"/>
              <p:nvPr/>
            </p:nvSpPr>
            <p:spPr>
              <a:xfrm>
                <a:off x="5224895"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52" name="TextBox 51">
                <a:extLst>
                  <a:ext uri="{FF2B5EF4-FFF2-40B4-BE49-F238E27FC236}">
                    <a16:creationId xmlns:a16="http://schemas.microsoft.com/office/drawing/2014/main" id="{4CD09577-1D12-6D29-3EAC-9990C97DC0F2}"/>
                  </a:ext>
                </a:extLst>
              </p:cNvPr>
              <p:cNvSpPr txBox="1"/>
              <p:nvPr/>
            </p:nvSpPr>
            <p:spPr>
              <a:xfrm>
                <a:off x="5986648" y="4511588"/>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53" name="TextBox 52">
                <a:extLst>
                  <a:ext uri="{FF2B5EF4-FFF2-40B4-BE49-F238E27FC236}">
                    <a16:creationId xmlns:a16="http://schemas.microsoft.com/office/drawing/2014/main" id="{3F4A1620-52C6-C446-FCFA-2228753B3E57}"/>
                  </a:ext>
                </a:extLst>
              </p:cNvPr>
              <p:cNvSpPr txBox="1"/>
              <p:nvPr/>
            </p:nvSpPr>
            <p:spPr>
              <a:xfrm>
                <a:off x="6351477" y="4537346"/>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54" name="TextBox 53">
                <a:extLst>
                  <a:ext uri="{FF2B5EF4-FFF2-40B4-BE49-F238E27FC236}">
                    <a16:creationId xmlns:a16="http://schemas.microsoft.com/office/drawing/2014/main" id="{741B966B-7472-CE91-AD24-B3C698E9A491}"/>
                  </a:ext>
                </a:extLst>
              </p:cNvPr>
              <p:cNvSpPr txBox="1"/>
              <p:nvPr/>
            </p:nvSpPr>
            <p:spPr>
              <a:xfrm>
                <a:off x="6724750" y="4521214"/>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5</a:t>
                </a:r>
              </a:p>
            </p:txBody>
          </p:sp>
          <p:sp>
            <p:nvSpPr>
              <p:cNvPr id="55" name="TextBox 54">
                <a:extLst>
                  <a:ext uri="{FF2B5EF4-FFF2-40B4-BE49-F238E27FC236}">
                    <a16:creationId xmlns:a16="http://schemas.microsoft.com/office/drawing/2014/main" id="{4B151869-F6B6-D64A-9B31-AEE6FB64731F}"/>
                  </a:ext>
                </a:extLst>
              </p:cNvPr>
              <p:cNvSpPr txBox="1"/>
              <p:nvPr/>
            </p:nvSpPr>
            <p:spPr>
              <a:xfrm>
                <a:off x="7098155"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56" name="TextBox 55">
                <a:extLst>
                  <a:ext uri="{FF2B5EF4-FFF2-40B4-BE49-F238E27FC236}">
                    <a16:creationId xmlns:a16="http://schemas.microsoft.com/office/drawing/2014/main" id="{E8672C42-FA8B-2842-E864-797A0F8114E4}"/>
                  </a:ext>
                </a:extLst>
              </p:cNvPr>
              <p:cNvSpPr txBox="1"/>
              <p:nvPr/>
            </p:nvSpPr>
            <p:spPr>
              <a:xfrm>
                <a:off x="7453859"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7</a:t>
                </a:r>
              </a:p>
            </p:txBody>
          </p:sp>
          <p:sp>
            <p:nvSpPr>
              <p:cNvPr id="57" name="TextBox 56">
                <a:extLst>
                  <a:ext uri="{FF2B5EF4-FFF2-40B4-BE49-F238E27FC236}">
                    <a16:creationId xmlns:a16="http://schemas.microsoft.com/office/drawing/2014/main" id="{6660A036-56D0-AF7B-480C-7AA5A7B1E9F6}"/>
                  </a:ext>
                </a:extLst>
              </p:cNvPr>
              <p:cNvSpPr txBox="1"/>
              <p:nvPr/>
            </p:nvSpPr>
            <p:spPr>
              <a:xfrm>
                <a:off x="8213206" y="452626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9</a:t>
                </a:r>
              </a:p>
            </p:txBody>
          </p:sp>
        </p:grpSp>
        <p:sp>
          <p:nvSpPr>
            <p:cNvPr id="33" name="TextBox 32">
              <a:extLst>
                <a:ext uri="{FF2B5EF4-FFF2-40B4-BE49-F238E27FC236}">
                  <a16:creationId xmlns:a16="http://schemas.microsoft.com/office/drawing/2014/main" id="{58498D16-6602-E240-F32B-5B9D9BF78D47}"/>
                </a:ext>
              </a:extLst>
            </p:cNvPr>
            <p:cNvSpPr txBox="1"/>
            <p:nvPr/>
          </p:nvSpPr>
          <p:spPr>
            <a:xfrm>
              <a:off x="5613950" y="4171130"/>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sp>
          <p:nvSpPr>
            <p:cNvPr id="34" name="TextBox 33">
              <a:extLst>
                <a:ext uri="{FF2B5EF4-FFF2-40B4-BE49-F238E27FC236}">
                  <a16:creationId xmlns:a16="http://schemas.microsoft.com/office/drawing/2014/main" id="{ACF99EE7-5D75-4A2F-B919-1CE700E8A791}"/>
                </a:ext>
              </a:extLst>
            </p:cNvPr>
            <p:cNvSpPr txBox="1"/>
            <p:nvPr/>
          </p:nvSpPr>
          <p:spPr>
            <a:xfrm>
              <a:off x="9803025" y="4414348"/>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10</a:t>
              </a:r>
            </a:p>
          </p:txBody>
        </p:sp>
        <p:sp>
          <p:nvSpPr>
            <p:cNvPr id="35" name="TextBox 34">
              <a:extLst>
                <a:ext uri="{FF2B5EF4-FFF2-40B4-BE49-F238E27FC236}">
                  <a16:creationId xmlns:a16="http://schemas.microsoft.com/office/drawing/2014/main" id="{47519C18-F36E-8A1E-4DC4-084D8CB0DB56}"/>
                </a:ext>
              </a:extLst>
            </p:cNvPr>
            <p:cNvSpPr txBox="1"/>
            <p:nvPr/>
          </p:nvSpPr>
          <p:spPr>
            <a:xfrm>
              <a:off x="5592551" y="4567741"/>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-0,5</a:t>
              </a:r>
            </a:p>
          </p:txBody>
        </p:sp>
        <p:grpSp>
          <p:nvGrpSpPr>
            <p:cNvPr id="36" name="Group 35">
              <a:extLst>
                <a:ext uri="{FF2B5EF4-FFF2-40B4-BE49-F238E27FC236}">
                  <a16:creationId xmlns:a16="http://schemas.microsoft.com/office/drawing/2014/main" id="{1496BE4F-2A38-F7B0-97DD-3DE3604DA971}"/>
                </a:ext>
              </a:extLst>
            </p:cNvPr>
            <p:cNvGrpSpPr/>
            <p:nvPr/>
          </p:nvGrpSpPr>
          <p:grpSpPr>
            <a:xfrm>
              <a:off x="6402577" y="3285190"/>
              <a:ext cx="3679512" cy="1473397"/>
              <a:chOff x="6402577" y="3285190"/>
              <a:chExt cx="3679512" cy="1473397"/>
            </a:xfrm>
          </p:grpSpPr>
          <p:cxnSp>
            <p:nvCxnSpPr>
              <p:cNvPr id="37" name="Straight Connector 36">
                <a:extLst>
                  <a:ext uri="{FF2B5EF4-FFF2-40B4-BE49-F238E27FC236}">
                    <a16:creationId xmlns:a16="http://schemas.microsoft.com/office/drawing/2014/main" id="{25813A98-51F4-6105-42B3-C7BE28A2F42F}"/>
                  </a:ext>
                </a:extLst>
              </p:cNvPr>
              <p:cNvCxnSpPr>
                <a:cxnSpLocks/>
              </p:cNvCxnSpPr>
              <p:nvPr/>
            </p:nvCxnSpPr>
            <p:spPr>
              <a:xfrm>
                <a:off x="6402577" y="3286030"/>
                <a:ext cx="145747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6F8E308-457F-F35D-E2FA-2E55357B4E02}"/>
                  </a:ext>
                </a:extLst>
              </p:cNvPr>
              <p:cNvCxnSpPr>
                <a:cxnSpLocks/>
                <a:endCxn id="55" idx="0"/>
              </p:cNvCxnSpPr>
              <p:nvPr/>
            </p:nvCxnSpPr>
            <p:spPr>
              <a:xfrm>
                <a:off x="7871114" y="3285190"/>
                <a:ext cx="735619" cy="113559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AEA9BDE-477E-C9F9-6150-6C5C930F24E8}"/>
                  </a:ext>
                </a:extLst>
              </p:cNvPr>
              <p:cNvCxnSpPr>
                <a:cxnSpLocks/>
              </p:cNvCxnSpPr>
              <p:nvPr/>
            </p:nvCxnSpPr>
            <p:spPr>
              <a:xfrm>
                <a:off x="8604152" y="4432522"/>
                <a:ext cx="358285" cy="277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518018B-F2D9-4A8E-66C4-62544ECAC726}"/>
                  </a:ext>
                </a:extLst>
              </p:cNvPr>
              <p:cNvCxnSpPr>
                <a:cxnSpLocks/>
              </p:cNvCxnSpPr>
              <p:nvPr/>
            </p:nvCxnSpPr>
            <p:spPr>
              <a:xfrm>
                <a:off x="8965933" y="4423098"/>
                <a:ext cx="387047" cy="30638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F233F4D-5AF8-221D-E73D-1DD5B90B401B}"/>
                  </a:ext>
                </a:extLst>
              </p:cNvPr>
              <p:cNvCxnSpPr>
                <a:cxnSpLocks/>
              </p:cNvCxnSpPr>
              <p:nvPr/>
            </p:nvCxnSpPr>
            <p:spPr>
              <a:xfrm>
                <a:off x="9355856" y="4748581"/>
                <a:ext cx="382862" cy="665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C31B880-8559-5383-2B16-1D391CEE7BA0}"/>
                  </a:ext>
                </a:extLst>
              </p:cNvPr>
              <p:cNvCxnSpPr>
                <a:cxnSpLocks/>
                <a:endCxn id="34" idx="0"/>
              </p:cNvCxnSpPr>
              <p:nvPr/>
            </p:nvCxnSpPr>
            <p:spPr>
              <a:xfrm flipV="1">
                <a:off x="9706001" y="4414348"/>
                <a:ext cx="376088" cy="34423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65" name="Rectangle 2" descr="n179 Fb Dinh Thu Huyen">
            <a:extLst>
              <a:ext uri="{FF2B5EF4-FFF2-40B4-BE49-F238E27FC236}">
                <a16:creationId xmlns:a16="http://schemas.microsoft.com/office/drawing/2014/main" id="{372CF30C-FCA1-0910-C15C-ADE19B70E4D8}"/>
              </a:ext>
            </a:extLst>
          </p:cNvPr>
          <p:cNvSpPr>
            <a:spLocks noChangeArrowheads="1"/>
          </p:cNvSpPr>
          <p:nvPr/>
        </p:nvSpPr>
        <p:spPr bwMode="auto">
          <a:xfrm>
            <a:off x="2199198" y="2326307"/>
            <a:ext cx="4713219" cy="32932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31775" marR="0" lvl="0" indent="-231775" algn="just" defTabSz="914400" rtl="0" eaLnBrk="0" fontAlgn="base" latinLnBrk="0" hangingPunct="0">
              <a:lnSpc>
                <a:spcPct val="100000"/>
              </a:lnSpc>
              <a:spcBef>
                <a:spcPct val="0"/>
              </a:spcBef>
              <a:spcAft>
                <a:spcPct val="0"/>
              </a:spcAft>
              <a:buClrTx/>
              <a:buSzTx/>
              <a:buFontTx/>
              <a:buChar char="•"/>
              <a:tabLst>
                <a:tab pos="630238" algn="l"/>
              </a:tabLst>
            </a:pPr>
            <a:r>
              <a:rPr kumimoji="0" lang="en-US" sz="2600" b="0" i="0" u="none" strike="noStrike" cap="none" normalizeH="0" baseline="0">
                <a:ln>
                  <a:noFill/>
                </a:ln>
                <a:solidFill>
                  <a:schemeClr val="tx1"/>
                </a:solidFill>
                <a:effectLst/>
                <a:ea typeface="Times New Roman" pitchFamily="18" charset="0"/>
                <a:cs typeface="Arial" pitchFamily="34" charset="0"/>
              </a:rPr>
              <a:t>Trong 4 giây đầu bạn này đi đều </a:t>
            </a:r>
          </a:p>
          <a:p>
            <a:pPr marL="231775" marR="0" lvl="0" indent="-231775" algn="just" defTabSz="914400" rtl="0" eaLnBrk="0" fontAlgn="base" latinLnBrk="0" hangingPunct="0">
              <a:lnSpc>
                <a:spcPct val="100000"/>
              </a:lnSpc>
              <a:spcBef>
                <a:spcPct val="0"/>
              </a:spcBef>
              <a:spcAft>
                <a:spcPct val="0"/>
              </a:spcAft>
              <a:buClrTx/>
              <a:buSzTx/>
              <a:buFontTx/>
              <a:buChar char="•"/>
              <a:tabLst>
                <a:tab pos="630238" algn="l"/>
              </a:tabLst>
            </a:pPr>
            <a:r>
              <a:rPr kumimoji="0" lang="en-US" sz="2600" b="0" i="0" u="none" strike="noStrike" cap="none" normalizeH="0" baseline="0">
                <a:ln>
                  <a:noFill/>
                </a:ln>
                <a:solidFill>
                  <a:schemeClr val="tx1"/>
                </a:solidFill>
                <a:effectLst/>
                <a:ea typeface="Times New Roman" pitchFamily="18" charset="0"/>
                <a:cs typeface="Arial" pitchFamily="34" charset="0"/>
                <a:sym typeface="Symbol" pitchFamily="18" charset="2"/>
              </a:rPr>
              <a:t>Trong 2 giây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tiếp</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theo</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bạn</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đi</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chậm</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dần</a:t>
            </a:r>
            <a:endParaRPr kumimoji="0" lang="en-US" sz="2600" b="0" i="0" u="none" strike="noStrike" cap="none" normalizeH="0" baseline="0" dirty="0">
              <a:ln>
                <a:noFill/>
              </a:ln>
              <a:solidFill>
                <a:schemeClr val="tx1"/>
              </a:solidFill>
              <a:effectLst/>
              <a:cs typeface="Arial" pitchFamily="34" charset="0"/>
              <a:sym typeface="Symbol" pitchFamily="18" charset="2"/>
            </a:endParaRPr>
          </a:p>
          <a:p>
            <a:pPr marL="231775" marR="0" lvl="0" indent="-231775" algn="just" defTabSz="914400" rtl="0" eaLnBrk="0" fontAlgn="base" latinLnBrk="0" hangingPunct="0">
              <a:lnSpc>
                <a:spcPct val="100000"/>
              </a:lnSpc>
              <a:spcBef>
                <a:spcPct val="0"/>
              </a:spcBef>
              <a:spcAft>
                <a:spcPct val="0"/>
              </a:spcAft>
              <a:buClrTx/>
              <a:buSzTx/>
              <a:buFontTx/>
              <a:buChar char="•"/>
              <a:tabLst>
                <a:tab pos="630238" algn="l"/>
              </a:tabLst>
            </a:pP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Trong</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1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giây</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tiếp</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bạn</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dừng</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lại</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a:t>
            </a:r>
            <a:endParaRPr kumimoji="0" lang="en-US" sz="2600" b="0" i="0" u="none" strike="noStrike" cap="none" normalizeH="0" baseline="0" dirty="0">
              <a:ln>
                <a:noFill/>
              </a:ln>
              <a:solidFill>
                <a:schemeClr val="tx1"/>
              </a:solidFill>
              <a:effectLst/>
              <a:cs typeface="Arial" pitchFamily="34" charset="0"/>
              <a:sym typeface="Symbol" pitchFamily="18" charset="2"/>
            </a:endParaRPr>
          </a:p>
          <a:p>
            <a:pPr marL="231775" marR="0" lvl="0" indent="-231775" algn="just" defTabSz="914400" rtl="0" eaLnBrk="0" fontAlgn="base" latinLnBrk="0" hangingPunct="0">
              <a:lnSpc>
                <a:spcPct val="100000"/>
              </a:lnSpc>
              <a:spcBef>
                <a:spcPct val="0"/>
              </a:spcBef>
              <a:spcAft>
                <a:spcPct val="0"/>
              </a:spcAft>
              <a:buClrTx/>
              <a:buSzTx/>
              <a:buFontTx/>
              <a:buChar char="•"/>
              <a:tabLst>
                <a:tab pos="630238" algn="l"/>
              </a:tabLst>
            </a:pP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Trong</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1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giây</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tiếp</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nữa</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bạn</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lại</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đi</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nhanh</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dần</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theo</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chiều</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âm</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a:t>
            </a:r>
            <a:endParaRPr kumimoji="0" lang="en-US" sz="2600" b="0" i="0" u="none" strike="noStrike" cap="none" normalizeH="0" baseline="0" dirty="0">
              <a:ln>
                <a:noFill/>
              </a:ln>
              <a:solidFill>
                <a:schemeClr val="tx1"/>
              </a:solidFill>
              <a:effectLst/>
              <a:cs typeface="Arial" pitchFamily="34" charset="0"/>
              <a:sym typeface="Symbol" pitchFamily="18" charset="2"/>
            </a:endParaRPr>
          </a:p>
          <a:p>
            <a:pPr marL="231775" marR="0" lvl="0" indent="-231775" algn="just" defTabSz="914400" rtl="0" eaLnBrk="0" fontAlgn="base" latinLnBrk="0" hangingPunct="0">
              <a:lnSpc>
                <a:spcPct val="100000"/>
              </a:lnSpc>
              <a:spcBef>
                <a:spcPct val="0"/>
              </a:spcBef>
              <a:spcAft>
                <a:spcPct val="0"/>
              </a:spcAft>
              <a:buClrTx/>
              <a:buSzTx/>
              <a:buFontTx/>
              <a:buChar char="•"/>
              <a:tabLst>
                <a:tab pos="630238" algn="l"/>
              </a:tabLst>
            </a:pP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Từ</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giây</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thứ</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8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đến</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giây</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thứ</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9,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bạn</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đi</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đều</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theo</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err="1">
                <a:ln>
                  <a:noFill/>
                </a:ln>
                <a:solidFill>
                  <a:schemeClr val="tx1"/>
                </a:solidFill>
                <a:effectLst/>
                <a:ea typeface="Times New Roman" pitchFamily="18" charset="0"/>
                <a:cs typeface="Arial" pitchFamily="34" charset="0"/>
                <a:sym typeface="Symbol" pitchFamily="18" charset="2"/>
              </a:rPr>
              <a:t>chiều</a:t>
            </a:r>
            <a:r>
              <a:rPr kumimoji="0" lang="en-US" sz="2600" b="0" i="0" u="none" strike="noStrike" cap="none" normalizeH="0" baseline="0">
                <a:ln>
                  <a:noFill/>
                </a:ln>
                <a:solidFill>
                  <a:schemeClr val="tx1"/>
                </a:solidFill>
                <a:effectLst/>
                <a:ea typeface="Times New Roman" pitchFamily="18" charset="0"/>
                <a:cs typeface="Arial" pitchFamily="34" charset="0"/>
                <a:sym typeface="Symbol" pitchFamily="18" charset="2"/>
              </a:rPr>
              <a:t> âm</a:t>
            </a:r>
            <a:endParaRPr kumimoji="0" lang="en-US" sz="2600" b="0" i="0" u="none" strike="noStrike" cap="none" normalizeH="0" baseline="0" dirty="0">
              <a:ln>
                <a:noFill/>
              </a:ln>
              <a:solidFill>
                <a:schemeClr val="tx1"/>
              </a:solidFill>
              <a:effectLst/>
              <a:cs typeface="Arial" pitchFamily="34" charset="0"/>
              <a:sym typeface="Symbol" pitchFamily="18" charset="2"/>
            </a:endParaRPr>
          </a:p>
        </p:txBody>
      </p:sp>
      <p:sp>
        <p:nvSpPr>
          <p:cNvPr id="66" name="Rectangle 2" descr="n179 Fb Dinh Thu Huyen">
            <a:extLst>
              <a:ext uri="{FF2B5EF4-FFF2-40B4-BE49-F238E27FC236}">
                <a16:creationId xmlns:a16="http://schemas.microsoft.com/office/drawing/2014/main" id="{655942D9-F444-5A25-B5E9-90DBAB2B2716}"/>
              </a:ext>
            </a:extLst>
          </p:cNvPr>
          <p:cNvSpPr>
            <a:spLocks noChangeArrowheads="1"/>
          </p:cNvSpPr>
          <p:nvPr/>
        </p:nvSpPr>
        <p:spPr bwMode="auto">
          <a:xfrm>
            <a:off x="2195934" y="5517106"/>
            <a:ext cx="9884905"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31775" marR="0" lvl="0" indent="-231775" algn="just" defTabSz="914400" rtl="0" eaLnBrk="0" fontAlgn="base" latinLnBrk="0" hangingPunct="0">
              <a:lnSpc>
                <a:spcPct val="100000"/>
              </a:lnSpc>
              <a:spcBef>
                <a:spcPct val="0"/>
              </a:spcBef>
              <a:spcAft>
                <a:spcPct val="0"/>
              </a:spcAft>
              <a:buClrTx/>
              <a:buSzTx/>
              <a:buFontTx/>
              <a:buChar char="•"/>
              <a:tabLst>
                <a:tab pos="630238" algn="l"/>
              </a:tabLst>
            </a:pPr>
            <a:r>
              <a:rPr kumimoji="0" lang="en-US" sz="2600" b="0" i="0" u="none" strike="noStrike" cap="none" normalizeH="0" baseline="0">
                <a:ln>
                  <a:noFill/>
                </a:ln>
                <a:solidFill>
                  <a:schemeClr val="tx1"/>
                </a:solidFill>
                <a:effectLst/>
                <a:ea typeface="Times New Roman" pitchFamily="18" charset="0"/>
                <a:cs typeface="Arial" pitchFamily="34" charset="0"/>
                <a:sym typeface="Symbol" pitchFamily="18" charset="2"/>
              </a:rPr>
              <a:t>Từ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giây</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thứ</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9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đến</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giây</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thứ</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10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thì</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bạn</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đi</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chậm</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dần</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theo</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chiều</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err="1">
                <a:ln>
                  <a:noFill/>
                </a:ln>
                <a:solidFill>
                  <a:schemeClr val="tx1"/>
                </a:solidFill>
                <a:effectLst/>
                <a:ea typeface="Times New Roman" pitchFamily="18" charset="0"/>
                <a:cs typeface="Arial" pitchFamily="34" charset="0"/>
                <a:sym typeface="Symbol" pitchFamily="18" charset="2"/>
              </a:rPr>
              <a:t>âm</a:t>
            </a:r>
            <a:r>
              <a:rPr kumimoji="0" lang="en-US" sz="2600" b="0" i="0" u="none" strike="noStrike" cap="none" normalizeH="0" baseline="0">
                <a:ln>
                  <a:noFill/>
                </a:ln>
                <a:solidFill>
                  <a:schemeClr val="tx1"/>
                </a:solidFill>
                <a:effectLst/>
                <a:ea typeface="Times New Roman" pitchFamily="18" charset="0"/>
                <a:cs typeface="Arial" pitchFamily="34" charset="0"/>
                <a:sym typeface="Symbol" pitchFamily="18" charset="2"/>
              </a:rPr>
              <a:t> và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dừng</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lại</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a:t>
            </a:r>
          </a:p>
        </p:txBody>
      </p:sp>
    </p:spTree>
    <p:extLst>
      <p:ext uri="{BB962C8B-B14F-4D97-AF65-F5344CB8AC3E}">
        <p14:creationId xmlns:p14="http://schemas.microsoft.com/office/powerpoint/2010/main" val="418733812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5">
                                            <p:txEl>
                                              <p:pRg st="0" end="0"/>
                                            </p:txEl>
                                          </p:spTgt>
                                        </p:tgtEl>
                                        <p:attrNameLst>
                                          <p:attrName>style.visibility</p:attrName>
                                        </p:attrNameLst>
                                      </p:cBhvr>
                                      <p:to>
                                        <p:strVal val="visible"/>
                                      </p:to>
                                    </p:set>
                                    <p:animEffect transition="in" filter="wipe(left)">
                                      <p:cBhvr>
                                        <p:cTn id="12" dur="500"/>
                                        <p:tgtEl>
                                          <p:spTgt spid="6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5">
                                            <p:txEl>
                                              <p:pRg st="1" end="1"/>
                                            </p:txEl>
                                          </p:spTgt>
                                        </p:tgtEl>
                                        <p:attrNameLst>
                                          <p:attrName>style.visibility</p:attrName>
                                        </p:attrNameLst>
                                      </p:cBhvr>
                                      <p:to>
                                        <p:strVal val="visible"/>
                                      </p:to>
                                    </p:set>
                                    <p:animEffect transition="in" filter="wipe(left)">
                                      <p:cBhvr>
                                        <p:cTn id="17" dur="500"/>
                                        <p:tgtEl>
                                          <p:spTgt spid="6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5">
                                            <p:txEl>
                                              <p:pRg st="2" end="2"/>
                                            </p:txEl>
                                          </p:spTgt>
                                        </p:tgtEl>
                                        <p:attrNameLst>
                                          <p:attrName>style.visibility</p:attrName>
                                        </p:attrNameLst>
                                      </p:cBhvr>
                                      <p:to>
                                        <p:strVal val="visible"/>
                                      </p:to>
                                    </p:set>
                                    <p:animEffect transition="in" filter="wipe(left)">
                                      <p:cBhvr>
                                        <p:cTn id="22" dur="500"/>
                                        <p:tgtEl>
                                          <p:spTgt spid="6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5">
                                            <p:txEl>
                                              <p:pRg st="3" end="3"/>
                                            </p:txEl>
                                          </p:spTgt>
                                        </p:tgtEl>
                                        <p:attrNameLst>
                                          <p:attrName>style.visibility</p:attrName>
                                        </p:attrNameLst>
                                      </p:cBhvr>
                                      <p:to>
                                        <p:strVal val="visible"/>
                                      </p:to>
                                    </p:set>
                                    <p:animEffect transition="in" filter="wipe(left)">
                                      <p:cBhvr>
                                        <p:cTn id="27" dur="500"/>
                                        <p:tgtEl>
                                          <p:spTgt spid="6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5">
                                            <p:txEl>
                                              <p:pRg st="4" end="4"/>
                                            </p:txEl>
                                          </p:spTgt>
                                        </p:tgtEl>
                                        <p:attrNameLst>
                                          <p:attrName>style.visibility</p:attrName>
                                        </p:attrNameLst>
                                      </p:cBhvr>
                                      <p:to>
                                        <p:strVal val="visible"/>
                                      </p:to>
                                    </p:set>
                                    <p:animEffect transition="in" filter="wipe(left)">
                                      <p:cBhvr>
                                        <p:cTn id="32" dur="500"/>
                                        <p:tgtEl>
                                          <p:spTgt spid="6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6">
                                            <p:txEl>
                                              <p:pRg st="0" end="0"/>
                                            </p:txEl>
                                          </p:spTgt>
                                        </p:tgtEl>
                                        <p:attrNameLst>
                                          <p:attrName>style.visibility</p:attrName>
                                        </p:attrNameLst>
                                      </p:cBhvr>
                                      <p:to>
                                        <p:strVal val="visible"/>
                                      </p:to>
                                    </p:set>
                                    <p:animEffect transition="in" filter="wipe(left)">
                                      <p:cBhvr>
                                        <p:cTn id="37" dur="500"/>
                                        <p:tgtEl>
                                          <p:spTgt spid="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179 Fb Dinh Thu Huyen">
            <a:extLst>
              <a:ext uri="{FF2B5EF4-FFF2-40B4-BE49-F238E27FC236}">
                <a16:creationId xmlns:a16="http://schemas.microsoft.com/office/drawing/2014/main" id="{F2D372C4-C7BC-6293-AFC8-164A95529B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n179 Fb Dinh Thu Huyen">
            <a:extLst>
              <a:ext uri="{FF2B5EF4-FFF2-40B4-BE49-F238E27FC236}">
                <a16:creationId xmlns:a16="http://schemas.microsoft.com/office/drawing/2014/main" id="{B158F699-9A9D-4058-8B63-02D680DFD549}"/>
              </a:ext>
            </a:extLst>
          </p:cNvPr>
          <p:cNvSpPr txBox="1"/>
          <p:nvPr/>
        </p:nvSpPr>
        <p:spPr>
          <a:xfrm>
            <a:off x="-1" y="0"/>
            <a:ext cx="12192002" cy="2342180"/>
          </a:xfrm>
          <a:prstGeom prst="rect">
            <a:avLst/>
          </a:prstGeom>
          <a:solidFill>
            <a:srgbClr val="FFFF00"/>
          </a:solidFill>
        </p:spPr>
        <p:txBody>
          <a:bodyPr wrap="square">
            <a:spAutoFit/>
          </a:bodyPr>
          <a:lstStyle/>
          <a:p>
            <a:pPr algn="ctr">
              <a:lnSpc>
                <a:spcPct val="115000"/>
              </a:lnSpc>
            </a:pPr>
            <a:r>
              <a:rPr lang="en-US" sz="66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IV</a:t>
            </a:r>
            <a:r>
              <a:rPr lang="en-US" sz="660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Độ dịch </a:t>
            </a:r>
            <a:r>
              <a:rPr lang="vi-VN" sz="660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chuyển </a:t>
            </a:r>
            <a:r>
              <a:rPr lang="en-US" sz="660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của </a:t>
            </a:r>
            <a:r>
              <a:rPr lang="vi-VN" sz="660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động </a:t>
            </a:r>
            <a:r>
              <a:rPr lang="vi-VN" sz="66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thẳng biến đổi đều</a:t>
            </a:r>
            <a:endParaRPr lang="en-US" sz="72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endParaRPr>
          </a:p>
        </p:txBody>
      </p:sp>
    </p:spTree>
    <p:extLst>
      <p:ext uri="{BB962C8B-B14F-4D97-AF65-F5344CB8AC3E}">
        <p14:creationId xmlns:p14="http://schemas.microsoft.com/office/powerpoint/2010/main" val="299218257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1" name="TextBox 60" descr="n179 Fb Dinh Thu Huyen">
            <a:extLst>
              <a:ext uri="{FF2B5EF4-FFF2-40B4-BE49-F238E27FC236}">
                <a16:creationId xmlns:a16="http://schemas.microsoft.com/office/drawing/2014/main" id="{AFC1BFDF-023F-4C88-99C9-93A692F1191B}"/>
              </a:ext>
            </a:extLst>
          </p:cNvPr>
          <p:cNvSpPr txBox="1"/>
          <p:nvPr/>
        </p:nvSpPr>
        <p:spPr>
          <a:xfrm>
            <a:off x="6976269" y="1101579"/>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50$</a:t>
            </a:r>
          </a:p>
        </p:txBody>
      </p:sp>
      <p:sp>
        <p:nvSpPr>
          <p:cNvPr id="69" name="TextBox 68" descr="n179 Fb Dinh Thu Huyen">
            <a:extLst>
              <a:ext uri="{FF2B5EF4-FFF2-40B4-BE49-F238E27FC236}">
                <a16:creationId xmlns:a16="http://schemas.microsoft.com/office/drawing/2014/main" id="{1C63A7B9-6E42-4E40-998E-F0A37D212CB1}"/>
              </a:ext>
            </a:extLst>
          </p:cNvPr>
          <p:cNvSpPr txBox="1"/>
          <p:nvPr/>
        </p:nvSpPr>
        <p:spPr>
          <a:xfrm>
            <a:off x="6976269" y="1101579"/>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20$</a:t>
            </a:r>
          </a:p>
        </p:txBody>
      </p:sp>
      <p:sp>
        <p:nvSpPr>
          <p:cNvPr id="81" name="TextBox 80" descr="n179 Fb Dinh Thu Huyen">
            <a:extLst>
              <a:ext uri="{FF2B5EF4-FFF2-40B4-BE49-F238E27FC236}">
                <a16:creationId xmlns:a16="http://schemas.microsoft.com/office/drawing/2014/main" id="{1E5637D5-CCDB-42FB-88A7-3493A2A609E9}"/>
              </a:ext>
            </a:extLst>
          </p:cNvPr>
          <p:cNvSpPr txBox="1"/>
          <p:nvPr/>
        </p:nvSpPr>
        <p:spPr>
          <a:xfrm>
            <a:off x="6663680" y="1101579"/>
            <a:ext cx="1124026" cy="707886"/>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Britannic Bold"/>
                <a:ea typeface="+mn-ea"/>
                <a:cs typeface="Champion Script" panose="020B0506030404030204" pitchFamily="34" charset="0"/>
              </a:rPr>
              <a:t>150</a:t>
            </a:r>
          </a:p>
        </p:txBody>
      </p:sp>
      <p:sp>
        <p:nvSpPr>
          <p:cNvPr id="59" name="TextBox 58" descr="n179 Fb Dinh Thu Huyen">
            <a:extLst>
              <a:ext uri="{FF2B5EF4-FFF2-40B4-BE49-F238E27FC236}">
                <a16:creationId xmlns:a16="http://schemas.microsoft.com/office/drawing/2014/main" id="{F49C502E-9CFD-4EF0-8C48-CEE32019B1B1}"/>
              </a:ext>
            </a:extLst>
          </p:cNvPr>
          <p:cNvSpPr txBox="1"/>
          <p:nvPr/>
        </p:nvSpPr>
        <p:spPr>
          <a:xfrm>
            <a:off x="6642840" y="1101579"/>
            <a:ext cx="14590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100$</a:t>
            </a:r>
          </a:p>
        </p:txBody>
      </p:sp>
      <p:pic>
        <p:nvPicPr>
          <p:cNvPr id="62" name="Picture 61" descr="n179 Fb Dinh Thu Huy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7629" y="943770"/>
            <a:ext cx="758581" cy="813974"/>
          </a:xfrm>
          <a:prstGeom prst="rect">
            <a:avLst/>
          </a:prstGeom>
        </p:spPr>
      </p:pic>
      <p:cxnSp>
        <p:nvCxnSpPr>
          <p:cNvPr id="106" name="Straight Connector 105" descr="n179 Fb Dinh Thu Huyen"/>
          <p:cNvCxnSpPr>
            <a:cxnSpLocks/>
          </p:cNvCxnSpPr>
          <p:nvPr/>
        </p:nvCxnSpPr>
        <p:spPr>
          <a:xfrm flipH="1">
            <a:off x="2473882" y="1371853"/>
            <a:ext cx="3436137" cy="261881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7" name="Picture 96" descr="n179 Fb Dinh Thu Huy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2481" y="3489644"/>
            <a:ext cx="1316850" cy="1085182"/>
          </a:xfrm>
          <a:prstGeom prst="rect">
            <a:avLst/>
          </a:prstGeom>
        </p:spPr>
      </p:pic>
      <p:pic>
        <p:nvPicPr>
          <p:cNvPr id="4" name="clock-ticking-2" descr="n179 Fb Dinh Thu Huyen">
            <a:hlinkClick r:id="" action="ppaction://media"/>
            <a:extLst>
              <a:ext uri="{FF2B5EF4-FFF2-40B4-BE49-F238E27FC236}">
                <a16:creationId xmlns:a16="http://schemas.microsoft.com/office/drawing/2014/main" id="{7CA245BB-965D-462A-84F2-2C5E8C4A7002}"/>
              </a:ext>
            </a:extLst>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9"/>
          <a:stretch>
            <a:fillRect/>
          </a:stretch>
        </p:blipFill>
        <p:spPr>
          <a:xfrm>
            <a:off x="10182343" y="7205498"/>
            <a:ext cx="609600" cy="609600"/>
          </a:xfrm>
          <a:prstGeom prst="rect">
            <a:avLst/>
          </a:prstGeom>
        </p:spPr>
      </p:pic>
      <p:pic>
        <p:nvPicPr>
          <p:cNvPr id="5" name="magic" descr="n179 Fb Dinh Thu Huyen">
            <a:hlinkClick r:id="" action="ppaction://media"/>
            <a:extLst>
              <a:ext uri="{FF2B5EF4-FFF2-40B4-BE49-F238E27FC236}">
                <a16:creationId xmlns:a16="http://schemas.microsoft.com/office/drawing/2014/main" id="{0C1F5957-BF28-4DBC-AF2D-24DEC1B621D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350841" y="4876548"/>
            <a:ext cx="609600" cy="609600"/>
          </a:xfrm>
          <a:prstGeom prst="rect">
            <a:avLst/>
          </a:prstGeom>
        </p:spPr>
      </p:pic>
      <p:cxnSp>
        <p:nvCxnSpPr>
          <p:cNvPr id="55" name="Straight Connector 54" descr="n179 Fb Dinh Thu Huyen">
            <a:extLst>
              <a:ext uri="{FF2B5EF4-FFF2-40B4-BE49-F238E27FC236}">
                <a16:creationId xmlns:a16="http://schemas.microsoft.com/office/drawing/2014/main" id="{BF8AF885-CD0B-49EA-BB27-54F87079845C}"/>
              </a:ext>
            </a:extLst>
          </p:cNvPr>
          <p:cNvCxnSpPr>
            <a:cxnSpLocks/>
          </p:cNvCxnSpPr>
          <p:nvPr/>
        </p:nvCxnSpPr>
        <p:spPr>
          <a:xfrm flipH="1">
            <a:off x="3723276" y="1407240"/>
            <a:ext cx="2195902" cy="4078908"/>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descr="n179 Fb Dinh Thu Huyen">
            <a:extLst>
              <a:ext uri="{FF2B5EF4-FFF2-40B4-BE49-F238E27FC236}">
                <a16:creationId xmlns:a16="http://schemas.microsoft.com/office/drawing/2014/main" id="{09C96DFA-0498-415B-A64F-347931DAAA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230422" y="5080000"/>
            <a:ext cx="985708" cy="812296"/>
          </a:xfrm>
          <a:prstGeom prst="rect">
            <a:avLst/>
          </a:prstGeom>
        </p:spPr>
      </p:pic>
      <p:sp>
        <p:nvSpPr>
          <p:cNvPr id="8" name="TextBox 7" descr="n179 Fb Dinh Thu Huyen">
            <a:hlinkClick r:id="rId10" action="ppaction://hlinksldjump"/>
            <a:extLst>
              <a:ext uri="{FF2B5EF4-FFF2-40B4-BE49-F238E27FC236}">
                <a16:creationId xmlns:a16="http://schemas.microsoft.com/office/drawing/2014/main" id="{6D2C7ADA-0FBF-400B-B751-9386D656BDA7}"/>
              </a:ext>
            </a:extLst>
          </p:cNvPr>
          <p:cNvSpPr txBox="1"/>
          <p:nvPr/>
        </p:nvSpPr>
        <p:spPr>
          <a:xfrm>
            <a:off x="1635852" y="2707091"/>
            <a:ext cx="14590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100$</a:t>
            </a:r>
          </a:p>
        </p:txBody>
      </p:sp>
      <p:sp>
        <p:nvSpPr>
          <p:cNvPr id="60" name="TextBox 59" descr="n179 Fb Dinh Thu Huyen">
            <a:hlinkClick r:id="rId11" action="ppaction://hlinksldjump"/>
            <a:extLst>
              <a:ext uri="{FF2B5EF4-FFF2-40B4-BE49-F238E27FC236}">
                <a16:creationId xmlns:a16="http://schemas.microsoft.com/office/drawing/2014/main" id="{A8BB3BB3-2DE1-4E9A-BFBD-1C12AA1BCD6B}"/>
              </a:ext>
            </a:extLst>
          </p:cNvPr>
          <p:cNvSpPr txBox="1"/>
          <p:nvPr/>
        </p:nvSpPr>
        <p:spPr>
          <a:xfrm>
            <a:off x="2870559" y="4480262"/>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50$</a:t>
            </a:r>
          </a:p>
        </p:txBody>
      </p:sp>
      <p:cxnSp>
        <p:nvCxnSpPr>
          <p:cNvPr id="63" name="Straight Connector 62" descr="n179 Fb Dinh Thu Huyen">
            <a:extLst>
              <a:ext uri="{FF2B5EF4-FFF2-40B4-BE49-F238E27FC236}">
                <a16:creationId xmlns:a16="http://schemas.microsoft.com/office/drawing/2014/main" id="{733AD7B8-5803-4740-B2EF-DC27798766D1}"/>
              </a:ext>
            </a:extLst>
          </p:cNvPr>
          <p:cNvCxnSpPr>
            <a:cxnSpLocks/>
          </p:cNvCxnSpPr>
          <p:nvPr/>
        </p:nvCxnSpPr>
        <p:spPr>
          <a:xfrm>
            <a:off x="5910020" y="1407244"/>
            <a:ext cx="813277" cy="3732367"/>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63" descr="n179 Fb Dinh Thu Huyen">
            <a:extLst>
              <a:ext uri="{FF2B5EF4-FFF2-40B4-BE49-F238E27FC236}">
                <a16:creationId xmlns:a16="http://schemas.microsoft.com/office/drawing/2014/main" id="{51438933-F446-4EBA-BE88-4D2B52DC4A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985395" flipH="1">
            <a:off x="6420709" y="4913847"/>
            <a:ext cx="649214" cy="535000"/>
          </a:xfrm>
          <a:prstGeom prst="rect">
            <a:avLst/>
          </a:prstGeom>
        </p:spPr>
      </p:pic>
      <p:sp>
        <p:nvSpPr>
          <p:cNvPr id="65" name="TextBox 64" descr="n179 Fb Dinh Thu Huyen">
            <a:hlinkClick r:id="rId13" action="ppaction://hlinksldjump"/>
            <a:extLst>
              <a:ext uri="{FF2B5EF4-FFF2-40B4-BE49-F238E27FC236}">
                <a16:creationId xmlns:a16="http://schemas.microsoft.com/office/drawing/2014/main" id="{2FB7674C-F729-49C6-89B2-2C769B66B565}"/>
              </a:ext>
            </a:extLst>
          </p:cNvPr>
          <p:cNvSpPr txBox="1"/>
          <p:nvPr/>
        </p:nvSpPr>
        <p:spPr>
          <a:xfrm>
            <a:off x="5541248" y="4431721"/>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20$</a:t>
            </a:r>
          </a:p>
        </p:txBody>
      </p:sp>
      <p:cxnSp>
        <p:nvCxnSpPr>
          <p:cNvPr id="70" name="Straight Connector 69" descr="n179 Fb Dinh Thu Huyen">
            <a:extLst>
              <a:ext uri="{FF2B5EF4-FFF2-40B4-BE49-F238E27FC236}">
                <a16:creationId xmlns:a16="http://schemas.microsoft.com/office/drawing/2014/main" id="{F869E0E7-AC35-4E44-A5EF-1B860F1BADF5}"/>
              </a:ext>
            </a:extLst>
          </p:cNvPr>
          <p:cNvCxnSpPr>
            <a:cxnSpLocks/>
          </p:cNvCxnSpPr>
          <p:nvPr/>
        </p:nvCxnSpPr>
        <p:spPr>
          <a:xfrm>
            <a:off x="5900193" y="1383724"/>
            <a:ext cx="3194902" cy="410242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 name="Picture 70" descr="n179 Fb Dinh Thu Huyen">
            <a:extLst>
              <a:ext uri="{FF2B5EF4-FFF2-40B4-BE49-F238E27FC236}">
                <a16:creationId xmlns:a16="http://schemas.microsoft.com/office/drawing/2014/main" id="{D131E8FE-18A5-4B93-9B33-699F50ED8E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251551">
            <a:off x="8381507" y="4898099"/>
            <a:ext cx="1427176" cy="1176098"/>
          </a:xfrm>
          <a:prstGeom prst="rect">
            <a:avLst/>
          </a:prstGeom>
        </p:spPr>
      </p:pic>
      <p:sp>
        <p:nvSpPr>
          <p:cNvPr id="101" name="TextBox 100" descr="n179 Fb Dinh Thu Huyen">
            <a:extLst>
              <a:ext uri="{FF2B5EF4-FFF2-40B4-BE49-F238E27FC236}">
                <a16:creationId xmlns:a16="http://schemas.microsoft.com/office/drawing/2014/main" id="{19A2C360-0D94-47A6-A585-AD31B05F0589}"/>
              </a:ext>
            </a:extLst>
          </p:cNvPr>
          <p:cNvSpPr txBox="1"/>
          <p:nvPr/>
        </p:nvSpPr>
        <p:spPr>
          <a:xfrm>
            <a:off x="6977868" y="1101579"/>
            <a:ext cx="184731" cy="707886"/>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Britannic Bold"/>
              <a:ea typeface="+mn-ea"/>
              <a:cs typeface="Champion Script" panose="020B0506030404030204" pitchFamily="34" charset="0"/>
            </a:endParaRPr>
          </a:p>
        </p:txBody>
      </p:sp>
      <p:pic>
        <p:nvPicPr>
          <p:cNvPr id="15" name="Picture 14" descr="n179 Fb Dinh Thu Huyen">
            <a:extLst>
              <a:ext uri="{FF2B5EF4-FFF2-40B4-BE49-F238E27FC236}">
                <a16:creationId xmlns:a16="http://schemas.microsoft.com/office/drawing/2014/main" id="{E70AFA97-EBB3-4086-9453-7DD425CC7E2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3584668" y="406020"/>
            <a:ext cx="1173415" cy="1245524"/>
          </a:xfrm>
          <a:prstGeom prst="rect">
            <a:avLst/>
          </a:prstGeom>
        </p:spPr>
      </p:pic>
      <p:pic>
        <p:nvPicPr>
          <p:cNvPr id="17" name="Picture 16" descr="n179 Fb Dinh Thu Huyen">
            <a:hlinkClick r:id="rId15" action="ppaction://hlinksldjump"/>
            <a:extLst>
              <a:ext uri="{FF2B5EF4-FFF2-40B4-BE49-F238E27FC236}">
                <a16:creationId xmlns:a16="http://schemas.microsoft.com/office/drawing/2014/main" id="{ADC9E897-BB91-4930-971E-D7E84BF4E74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95640" y="1101583"/>
            <a:ext cx="808966" cy="656161"/>
          </a:xfrm>
          <a:prstGeom prst="rect">
            <a:avLst/>
          </a:prstGeom>
        </p:spPr>
      </p:pic>
      <p:sp>
        <p:nvSpPr>
          <p:cNvPr id="72" name="TextBox 71" descr="n179 Fb Dinh Thu Huyen">
            <a:hlinkClick r:id="rId17" action="ppaction://hlinksldjump"/>
            <a:extLst>
              <a:ext uri="{FF2B5EF4-FFF2-40B4-BE49-F238E27FC236}">
                <a16:creationId xmlns:a16="http://schemas.microsoft.com/office/drawing/2014/main" id="{9AEB9DB1-3DBE-4B42-B829-AE6DA8A6C03E}"/>
              </a:ext>
            </a:extLst>
          </p:cNvPr>
          <p:cNvSpPr txBox="1"/>
          <p:nvPr/>
        </p:nvSpPr>
        <p:spPr>
          <a:xfrm>
            <a:off x="8518906" y="4191646"/>
            <a:ext cx="14590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150$</a:t>
            </a:r>
          </a:p>
        </p:txBody>
      </p:sp>
      <p:pic>
        <p:nvPicPr>
          <p:cNvPr id="66" name="Picture 65" descr="n179 Fb Dinh Thu Huyen"/>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78385" y="294754"/>
            <a:ext cx="917067" cy="741656"/>
          </a:xfrm>
          <a:prstGeom prst="rect">
            <a:avLst/>
          </a:prstGeom>
        </p:spPr>
      </p:pic>
    </p:spTree>
    <p:extLst>
      <p:ext uri="{BB962C8B-B14F-4D97-AF65-F5344CB8AC3E}">
        <p14:creationId xmlns:p14="http://schemas.microsoft.com/office/powerpoint/2010/main" val="27181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8.33333E-7 -7.40741E-7 L 8.33333E-7 0.00741 " pathEditMode="relative" rAng="0" ptsTypes="AA">
                                      <p:cBhvr>
                                        <p:cTn id="6" dur="1000" fill="hold"/>
                                        <p:tgtEl>
                                          <p:spTgt spid="66"/>
                                        </p:tgtEl>
                                        <p:attrNameLst>
                                          <p:attrName>ppt_x</p:attrName>
                                          <p:attrName>ppt_y</p:attrName>
                                        </p:attrNameLst>
                                      </p:cBhvr>
                                      <p:rCtr x="0" y="370"/>
                                    </p:animMotion>
                                  </p:childTnLst>
                                </p:cTn>
                              </p:par>
                              <p:par>
                                <p:cTn id="7" presetID="1" presetClass="mediacall" presetSubtype="0" fill="hold" nodeType="withEffect">
                                  <p:stCondLst>
                                    <p:cond delay="0"/>
                                  </p:stCondLst>
                                  <p:childTnLst>
                                    <p:cmd type="call" cmd="playFrom(0.0)">
                                      <p:cBhvr>
                                        <p:cTn id="8" dur="3000" fill="hold"/>
                                        <p:tgtEl>
                                          <p:spTgt spid="5"/>
                                        </p:tgtEl>
                                      </p:cBhvr>
                                    </p:cmd>
                                  </p:childTnLst>
                                </p:cTn>
                              </p:par>
                              <p:par>
                                <p:cTn id="9" presetID="1" presetClass="mediacall" presetSubtype="0" fill="hold" nodeType="withEffect">
                                  <p:stCondLst>
                                    <p:cond delay="0"/>
                                  </p:stCondLst>
                                  <p:childTnLst>
                                    <p:cmd type="call" cmd="playFrom(0.0)">
                                      <p:cBhvr>
                                        <p:cTn id="10" dur="4969" fill="hold"/>
                                        <p:tgtEl>
                                          <p:spTgt spid="4"/>
                                        </p:tgtEl>
                                      </p:cBhvr>
                                    </p:cmd>
                                  </p:childTnLst>
                                </p:cTn>
                              </p:par>
                              <p:par>
                                <p:cTn id="11" presetID="1" presetClass="mediacall" presetSubtype="0" fill="hold" nodeType="withEffect">
                                  <p:stCondLst>
                                    <p:cond delay="0"/>
                                  </p:stCondLst>
                                  <p:childTnLst>
                                    <p:cmd type="call" cmd="playFrom(0.0)">
                                      <p:cBhvr>
                                        <p:cTn id="12" dur="3000" fill="hold"/>
                                        <p:tgtEl>
                                          <p:spTgt spid="5"/>
                                        </p:tgtEl>
                                      </p:cBhvr>
                                    </p:cmd>
                                  </p:childTnLst>
                                </p:cTn>
                              </p:par>
                              <p:par>
                                <p:cTn id="13" presetID="42" presetClass="entr" presetSubtype="0" fill="hold" grpId="0" nodeType="withEffect" nodePh="1">
                                  <p:stCondLst>
                                    <p:cond delay="0"/>
                                  </p:stCondLst>
                                  <p:endCondLst>
                                    <p:cond evt="begin" delay="0">
                                      <p:tn val="13"/>
                                    </p:cond>
                                  </p:endCondLst>
                                  <p:childTnLst>
                                    <p:set>
                                      <p:cBhvr>
                                        <p:cTn id="14" dur="1" fill="hold">
                                          <p:stCondLst>
                                            <p:cond delay="0"/>
                                          </p:stCondLst>
                                        </p:cTn>
                                        <p:tgtEl>
                                          <p:spTgt spid="101"/>
                                        </p:tgtEl>
                                        <p:attrNameLst>
                                          <p:attrName>style.visibility</p:attrName>
                                        </p:attrNameLst>
                                      </p:cBhvr>
                                      <p:to>
                                        <p:strVal val="visible"/>
                                      </p:to>
                                    </p:set>
                                    <p:animEffect transition="in" filter="fade">
                                      <p:cBhvr>
                                        <p:cTn id="15" dur="1000"/>
                                        <p:tgtEl>
                                          <p:spTgt spid="101"/>
                                        </p:tgtEl>
                                      </p:cBhvr>
                                    </p:animEffect>
                                    <p:anim calcmode="lin" valueType="num">
                                      <p:cBhvr>
                                        <p:cTn id="16" dur="1000" fill="hold"/>
                                        <p:tgtEl>
                                          <p:spTgt spid="101"/>
                                        </p:tgtEl>
                                        <p:attrNameLst>
                                          <p:attrName>ppt_x</p:attrName>
                                        </p:attrNameLst>
                                      </p:cBhvr>
                                      <p:tavLst>
                                        <p:tav tm="0">
                                          <p:val>
                                            <p:strVal val="#ppt_x"/>
                                          </p:val>
                                        </p:tav>
                                        <p:tav tm="100000">
                                          <p:val>
                                            <p:strVal val="#ppt_x"/>
                                          </p:val>
                                        </p:tav>
                                      </p:tavLst>
                                    </p:anim>
                                    <p:anim calcmode="lin" valueType="num">
                                      <p:cBhvr>
                                        <p:cTn id="17" dur="1000" fill="hold"/>
                                        <p:tgtEl>
                                          <p:spTgt spid="101"/>
                                        </p:tgtEl>
                                        <p:attrNameLst>
                                          <p:attrName>ppt_y</p:attrName>
                                        </p:attrNameLst>
                                      </p:cBhvr>
                                      <p:tavLst>
                                        <p:tav tm="0">
                                          <p:val>
                                            <p:strVal val="#ppt_y+.1"/>
                                          </p:val>
                                        </p:tav>
                                        <p:tav tm="100000">
                                          <p:val>
                                            <p:strVal val="#ppt_y"/>
                                          </p:val>
                                        </p:tav>
                                      </p:tavLst>
                                    </p:anim>
                                  </p:childTnLst>
                                </p:cTn>
                              </p:par>
                            </p:childTnLst>
                          </p:cTn>
                        </p:par>
                        <p:par>
                          <p:cTn id="18" fill="hold">
                            <p:stCondLst>
                              <p:cond delay="4969"/>
                            </p:stCondLst>
                            <p:childTnLst>
                              <p:par>
                                <p:cTn id="19" presetID="10" presetClass="exit" presetSubtype="0" fill="hold" grpId="1" nodeType="afterEffect" nodePh="1">
                                  <p:stCondLst>
                                    <p:cond delay="0"/>
                                  </p:stCondLst>
                                  <p:endCondLst>
                                    <p:cond evt="begin" delay="0">
                                      <p:tn val="19"/>
                                    </p:cond>
                                  </p:endCondLst>
                                  <p:childTnLst>
                                    <p:animEffect transition="out" filter="fade">
                                      <p:cBhvr>
                                        <p:cTn id="20" dur="1500"/>
                                        <p:tgtEl>
                                          <p:spTgt spid="101"/>
                                        </p:tgtEl>
                                      </p:cBhvr>
                                    </p:animEffect>
                                    <p:set>
                                      <p:cBhvr>
                                        <p:cTn id="21" dur="1" fill="hold">
                                          <p:stCondLst>
                                            <p:cond delay="1499"/>
                                          </p:stCondLst>
                                        </p:cTn>
                                        <p:tgtEl>
                                          <p:spTgt spid="1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97"/>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97"/>
                                        </p:tgtEl>
                                      </p:cBhvr>
                                    </p:animEffect>
                                    <p:animScale>
                                      <p:cBhvr>
                                        <p:cTn id="27" dur="250" autoRev="1" fill="hold"/>
                                        <p:tgtEl>
                                          <p:spTgt spid="97"/>
                                        </p:tgtEl>
                                      </p:cBhvr>
                                      <p:by x="105000" y="105000"/>
                                    </p:animScale>
                                  </p:childTnLst>
                                </p:cTn>
                              </p:par>
                            </p:childTnLst>
                          </p:cTn>
                        </p:par>
                        <p:par>
                          <p:cTn id="28" fill="hold">
                            <p:stCondLst>
                              <p:cond delay="500"/>
                            </p:stCondLst>
                            <p:childTnLst>
                              <p:par>
                                <p:cTn id="29" presetID="18" presetClass="entr" presetSubtype="12" fill="hold" nodeType="afterEffect">
                                  <p:stCondLst>
                                    <p:cond delay="0"/>
                                  </p:stCondLst>
                                  <p:childTnLst>
                                    <p:set>
                                      <p:cBhvr>
                                        <p:cTn id="30" dur="1" fill="hold">
                                          <p:stCondLst>
                                            <p:cond delay="0"/>
                                          </p:stCondLst>
                                        </p:cTn>
                                        <p:tgtEl>
                                          <p:spTgt spid="106"/>
                                        </p:tgtEl>
                                        <p:attrNameLst>
                                          <p:attrName>style.visibility</p:attrName>
                                        </p:attrNameLst>
                                      </p:cBhvr>
                                      <p:to>
                                        <p:strVal val="visible"/>
                                      </p:to>
                                    </p:set>
                                    <p:animEffect transition="in" filter="strips(downLeft)">
                                      <p:cBhvr>
                                        <p:cTn id="31" dur="500"/>
                                        <p:tgtEl>
                                          <p:spTgt spid="106"/>
                                        </p:tgtEl>
                                      </p:cBhvr>
                                    </p:animEffect>
                                  </p:childTnLst>
                                </p:cTn>
                              </p:par>
                            </p:childTnLst>
                          </p:cTn>
                        </p:par>
                        <p:par>
                          <p:cTn id="32" fill="hold">
                            <p:stCondLst>
                              <p:cond delay="1000"/>
                            </p:stCondLst>
                            <p:childTnLst>
                              <p:par>
                                <p:cTn id="33" presetID="18" presetClass="exit" presetSubtype="12" fill="hold" nodeType="afterEffect">
                                  <p:stCondLst>
                                    <p:cond delay="0"/>
                                  </p:stCondLst>
                                  <p:childTnLst>
                                    <p:animEffect transition="out" filter="strips(downLeft)">
                                      <p:cBhvr>
                                        <p:cTn id="34" dur="4750"/>
                                        <p:tgtEl>
                                          <p:spTgt spid="106"/>
                                        </p:tgtEl>
                                      </p:cBhvr>
                                    </p:animEffect>
                                    <p:set>
                                      <p:cBhvr>
                                        <p:cTn id="35" dur="1" fill="hold">
                                          <p:stCondLst>
                                            <p:cond delay="4749"/>
                                          </p:stCondLst>
                                        </p:cTn>
                                        <p:tgtEl>
                                          <p:spTgt spid="106"/>
                                        </p:tgtEl>
                                        <p:attrNameLst>
                                          <p:attrName>style.visibility</p:attrName>
                                        </p:attrNameLst>
                                      </p:cBhvr>
                                      <p:to>
                                        <p:strVal val="hidden"/>
                                      </p:to>
                                    </p:set>
                                  </p:childTnLst>
                                </p:cTn>
                              </p:par>
                              <p:par>
                                <p:cTn id="36" presetID="42" presetClass="path" presetSubtype="0" accel="50000" decel="50000" fill="hold" nodeType="withEffect">
                                  <p:stCondLst>
                                    <p:cond delay="0"/>
                                  </p:stCondLst>
                                  <p:childTnLst>
                                    <p:animMotion origin="layout" path="M -1.04167E-6 -2.96296E-6 L 0.28451 -0.37963 " pathEditMode="relative" rAng="0" ptsTypes="AA">
                                      <p:cBhvr>
                                        <p:cTn id="37" dur="5000" fill="hold"/>
                                        <p:tgtEl>
                                          <p:spTgt spid="97"/>
                                        </p:tgtEl>
                                        <p:attrNameLst>
                                          <p:attrName>ppt_x</p:attrName>
                                          <p:attrName>ppt_y</p:attrName>
                                        </p:attrNameLst>
                                      </p:cBhvr>
                                      <p:rCtr x="14219" y="-18981"/>
                                    </p:animMotion>
                                  </p:childTnLst>
                                </p:cTn>
                              </p:par>
                              <p:par>
                                <p:cTn id="38" presetID="47" presetClass="exit" presetSubtype="0" fill="hold" grpId="0" nodeType="withEffect">
                                  <p:stCondLst>
                                    <p:cond delay="0"/>
                                  </p:stCondLst>
                                  <p:iterate type="lt">
                                    <p:tmPct val="0"/>
                                  </p:iterate>
                                  <p:childTnLst>
                                    <p:animEffect transition="out" filter="fade">
                                      <p:cBhvr>
                                        <p:cTn id="39" dur="1000"/>
                                        <p:tgtEl>
                                          <p:spTgt spid="8"/>
                                        </p:tgtEl>
                                      </p:cBhvr>
                                    </p:animEffect>
                                    <p:anim calcmode="lin" valueType="num">
                                      <p:cBhvr>
                                        <p:cTn id="40" dur="1000"/>
                                        <p:tgtEl>
                                          <p:spTgt spid="8"/>
                                        </p:tgtEl>
                                        <p:attrNameLst>
                                          <p:attrName>ppt_x</p:attrName>
                                        </p:attrNameLst>
                                      </p:cBhvr>
                                      <p:tavLst>
                                        <p:tav tm="0">
                                          <p:val>
                                            <p:strVal val="ppt_x"/>
                                          </p:val>
                                        </p:tav>
                                        <p:tav tm="100000">
                                          <p:val>
                                            <p:strVal val="ppt_x"/>
                                          </p:val>
                                        </p:tav>
                                      </p:tavLst>
                                    </p:anim>
                                    <p:anim calcmode="lin" valueType="num">
                                      <p:cBhvr>
                                        <p:cTn id="41" dur="1000"/>
                                        <p:tgtEl>
                                          <p:spTgt spid="8"/>
                                        </p:tgtEl>
                                        <p:attrNameLst>
                                          <p:attrName>ppt_y</p:attrName>
                                        </p:attrNameLst>
                                      </p:cBhvr>
                                      <p:tavLst>
                                        <p:tav tm="0">
                                          <p:val>
                                            <p:strVal val="ppt_y"/>
                                          </p:val>
                                        </p:tav>
                                        <p:tav tm="100000">
                                          <p:val>
                                            <p:strVal val="ppt_y-.1"/>
                                          </p:val>
                                        </p:tav>
                                      </p:tavLst>
                                    </p:anim>
                                    <p:set>
                                      <p:cBhvr>
                                        <p:cTn id="42" dur="1" fill="hold">
                                          <p:stCondLst>
                                            <p:cond delay="999"/>
                                          </p:stCondLst>
                                        </p:cTn>
                                        <p:tgtEl>
                                          <p:spTgt spid="8"/>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3000" fill="hold"/>
                                        <p:tgtEl>
                                          <p:spTgt spid="5"/>
                                        </p:tgtEl>
                                      </p:cBhvr>
                                    </p:cmd>
                                  </p:childTnLst>
                                </p:cTn>
                              </p:par>
                              <p:par>
                                <p:cTn id="45" presetID="1" presetClass="mediacall" presetSubtype="0" fill="hold" nodeType="withEffect">
                                  <p:stCondLst>
                                    <p:cond delay="0"/>
                                  </p:stCondLst>
                                  <p:childTnLst>
                                    <p:cmd type="call" cmd="playFrom(0.0)">
                                      <p:cBhvr>
                                        <p:cTn id="46" dur="4969" fill="hold"/>
                                        <p:tgtEl>
                                          <p:spTgt spid="4"/>
                                        </p:tgtEl>
                                      </p:cBhvr>
                                    </p:cmd>
                                  </p:childTnLst>
                                </p:cTn>
                              </p:par>
                            </p:childTnLst>
                          </p:cTn>
                        </p:par>
                        <p:par>
                          <p:cTn id="47" fill="hold">
                            <p:stCondLst>
                              <p:cond delay="6000"/>
                            </p:stCondLst>
                            <p:childTnLst>
                              <p:par>
                                <p:cTn id="48" presetID="49" presetClass="exit" presetSubtype="0" accel="100000" fill="hold" nodeType="afterEffect">
                                  <p:stCondLst>
                                    <p:cond delay="0"/>
                                  </p:stCondLst>
                                  <p:childTnLst>
                                    <p:anim calcmode="lin" valueType="num">
                                      <p:cBhvr>
                                        <p:cTn id="49" dur="500"/>
                                        <p:tgtEl>
                                          <p:spTgt spid="97"/>
                                        </p:tgtEl>
                                        <p:attrNameLst>
                                          <p:attrName>ppt_w</p:attrName>
                                        </p:attrNameLst>
                                      </p:cBhvr>
                                      <p:tavLst>
                                        <p:tav tm="0">
                                          <p:val>
                                            <p:strVal val="ppt_w"/>
                                          </p:val>
                                        </p:tav>
                                        <p:tav tm="100000">
                                          <p:val>
                                            <p:fltVal val="0"/>
                                          </p:val>
                                        </p:tav>
                                      </p:tavLst>
                                    </p:anim>
                                    <p:anim calcmode="lin" valueType="num">
                                      <p:cBhvr>
                                        <p:cTn id="50" dur="500"/>
                                        <p:tgtEl>
                                          <p:spTgt spid="97"/>
                                        </p:tgtEl>
                                        <p:attrNameLst>
                                          <p:attrName>ppt_h</p:attrName>
                                        </p:attrNameLst>
                                      </p:cBhvr>
                                      <p:tavLst>
                                        <p:tav tm="0">
                                          <p:val>
                                            <p:strVal val="ppt_h"/>
                                          </p:val>
                                        </p:tav>
                                        <p:tav tm="100000">
                                          <p:val>
                                            <p:fltVal val="0"/>
                                          </p:val>
                                        </p:tav>
                                      </p:tavLst>
                                    </p:anim>
                                    <p:anim calcmode="lin" valueType="num">
                                      <p:cBhvr>
                                        <p:cTn id="51" dur="500"/>
                                        <p:tgtEl>
                                          <p:spTgt spid="97"/>
                                        </p:tgtEl>
                                        <p:attrNameLst>
                                          <p:attrName>style.rotation</p:attrName>
                                        </p:attrNameLst>
                                      </p:cBhvr>
                                      <p:tavLst>
                                        <p:tav tm="0">
                                          <p:val>
                                            <p:fltVal val="0"/>
                                          </p:val>
                                        </p:tav>
                                        <p:tav tm="100000">
                                          <p:val>
                                            <p:fltVal val="360"/>
                                          </p:val>
                                        </p:tav>
                                      </p:tavLst>
                                    </p:anim>
                                    <p:animEffect transition="out" filter="fade">
                                      <p:cBhvr>
                                        <p:cTn id="52" dur="500"/>
                                        <p:tgtEl>
                                          <p:spTgt spid="97"/>
                                        </p:tgtEl>
                                      </p:cBhvr>
                                    </p:animEffect>
                                    <p:set>
                                      <p:cBhvr>
                                        <p:cTn id="53" dur="1" fill="hold">
                                          <p:stCondLst>
                                            <p:cond delay="499"/>
                                          </p:stCondLst>
                                        </p:cTn>
                                        <p:tgtEl>
                                          <p:spTgt spid="97"/>
                                        </p:tgtEl>
                                        <p:attrNameLst>
                                          <p:attrName>style.visibility</p:attrName>
                                        </p:attrNameLst>
                                      </p:cBhvr>
                                      <p:to>
                                        <p:strVal val="hidden"/>
                                      </p:to>
                                    </p:set>
                                  </p:childTnLst>
                                </p:cTn>
                              </p:par>
                              <p:par>
                                <p:cTn id="54" presetID="1" presetClass="mediacall" presetSubtype="0" fill="hold" nodeType="withEffect">
                                  <p:stCondLst>
                                    <p:cond delay="0"/>
                                  </p:stCondLst>
                                  <p:childTnLst>
                                    <p:cmd type="call" cmd="playFrom(0.0)">
                                      <p:cBhvr>
                                        <p:cTn id="55" dur="3000" fill="hold"/>
                                        <p:tgtEl>
                                          <p:spTgt spid="5"/>
                                        </p:tgtEl>
                                      </p:cBhvr>
                                    </p:cmd>
                                  </p:childTnLst>
                                </p:cTn>
                              </p:par>
                              <p:par>
                                <p:cTn id="56" presetID="42" presetClass="entr" presetSubtype="0" fill="hold" grpId="0" nodeType="with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fade">
                                      <p:cBhvr>
                                        <p:cTn id="58" dur="1000"/>
                                        <p:tgtEl>
                                          <p:spTgt spid="59"/>
                                        </p:tgtEl>
                                      </p:cBhvr>
                                    </p:animEffect>
                                    <p:anim calcmode="lin" valueType="num">
                                      <p:cBhvr>
                                        <p:cTn id="59" dur="1000" fill="hold"/>
                                        <p:tgtEl>
                                          <p:spTgt spid="59"/>
                                        </p:tgtEl>
                                        <p:attrNameLst>
                                          <p:attrName>ppt_x</p:attrName>
                                        </p:attrNameLst>
                                      </p:cBhvr>
                                      <p:tavLst>
                                        <p:tav tm="0">
                                          <p:val>
                                            <p:strVal val="#ppt_x"/>
                                          </p:val>
                                        </p:tav>
                                        <p:tav tm="100000">
                                          <p:val>
                                            <p:strVal val="#ppt_x"/>
                                          </p:val>
                                        </p:tav>
                                      </p:tavLst>
                                    </p:anim>
                                    <p:anim calcmode="lin" valueType="num">
                                      <p:cBhvr>
                                        <p:cTn id="60" dur="1000" fill="hold"/>
                                        <p:tgtEl>
                                          <p:spTgt spid="59"/>
                                        </p:tgtEl>
                                        <p:attrNameLst>
                                          <p:attrName>ppt_y</p:attrName>
                                        </p:attrNameLst>
                                      </p:cBhvr>
                                      <p:tavLst>
                                        <p:tav tm="0">
                                          <p:val>
                                            <p:strVal val="#ppt_y+.1"/>
                                          </p:val>
                                        </p:tav>
                                        <p:tav tm="100000">
                                          <p:val>
                                            <p:strVal val="#ppt_y"/>
                                          </p:val>
                                        </p:tav>
                                      </p:tavLst>
                                    </p:anim>
                                  </p:childTnLst>
                                </p:cTn>
                              </p:par>
                            </p:childTnLst>
                          </p:cTn>
                        </p:par>
                        <p:par>
                          <p:cTn id="61" fill="hold">
                            <p:stCondLst>
                              <p:cond delay="9000"/>
                            </p:stCondLst>
                            <p:childTnLst>
                              <p:par>
                                <p:cTn id="62" presetID="10" presetClass="exit" presetSubtype="0" fill="hold" grpId="1" nodeType="afterEffect">
                                  <p:stCondLst>
                                    <p:cond delay="0"/>
                                  </p:stCondLst>
                                  <p:childTnLst>
                                    <p:animEffect transition="out" filter="fade">
                                      <p:cBhvr>
                                        <p:cTn id="63" dur="1500"/>
                                        <p:tgtEl>
                                          <p:spTgt spid="59"/>
                                        </p:tgtEl>
                                      </p:cBhvr>
                                    </p:animEffect>
                                    <p:set>
                                      <p:cBhvr>
                                        <p:cTn id="64" dur="1" fill="hold">
                                          <p:stCondLst>
                                            <p:cond delay="1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97"/>
                  </p:tgtEl>
                </p:cond>
              </p:nextCondLst>
            </p:seq>
            <p:audio>
              <p:cMediaNode vol="100000">
                <p:cTn id="65" fill="hold" display="0">
                  <p:stCondLst>
                    <p:cond delay="indefinite"/>
                  </p:stCondLst>
                  <p:endCondLst>
                    <p:cond evt="onStopAudio" delay="0">
                      <p:tgtEl>
                        <p:sldTgt/>
                      </p:tgtEl>
                    </p:cond>
                  </p:endCondLst>
                </p:cTn>
                <p:tgtEl>
                  <p:spTgt spid="4"/>
                </p:tgtEl>
              </p:cMediaNode>
            </p:audio>
            <p:audio>
              <p:cMediaNode vol="80000">
                <p:cTn id="66" fill="hold" display="0">
                  <p:stCondLst>
                    <p:cond delay="indefinite"/>
                  </p:stCondLst>
                  <p:endCondLst>
                    <p:cond evt="onStopAudio" delay="0">
                      <p:tgtEl>
                        <p:sldTgt/>
                      </p:tgtEl>
                    </p:cond>
                  </p:endCondLst>
                </p:cTn>
                <p:tgtEl>
                  <p:spTgt spid="5"/>
                </p:tgtEl>
              </p:cMediaNode>
            </p:audio>
            <p:seq concurrent="1" nextAc="seek">
              <p:cTn id="67" restart="whenNotActive" fill="hold" evtFilter="cancelBubble" nodeType="interactiveSeq">
                <p:stCondLst>
                  <p:cond evt="onClick" delay="0">
                    <p:tgtEl>
                      <p:spTgt spid="56"/>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clickEffect">
                                  <p:stCondLst>
                                    <p:cond delay="0"/>
                                  </p:stCondLst>
                                  <p:childTnLst>
                                    <p:animEffect transition="out" filter="fade">
                                      <p:cBhvr>
                                        <p:cTn id="71" dur="500" tmFilter="0, 0; .2, .5; .8, .5; 1, 0"/>
                                        <p:tgtEl>
                                          <p:spTgt spid="56"/>
                                        </p:tgtEl>
                                      </p:cBhvr>
                                    </p:animEffect>
                                    <p:animScale>
                                      <p:cBhvr>
                                        <p:cTn id="72" dur="250" autoRev="1" fill="hold"/>
                                        <p:tgtEl>
                                          <p:spTgt spid="56"/>
                                        </p:tgtEl>
                                      </p:cBhvr>
                                      <p:by x="105000" y="105000"/>
                                    </p:animScale>
                                  </p:childTnLst>
                                </p:cTn>
                              </p:par>
                            </p:childTnLst>
                          </p:cTn>
                        </p:par>
                        <p:par>
                          <p:cTn id="73" fill="hold">
                            <p:stCondLst>
                              <p:cond delay="500"/>
                            </p:stCondLst>
                            <p:childTnLst>
                              <p:par>
                                <p:cTn id="74" presetID="18" presetClass="entr" presetSubtype="12" fill="hold" nodeType="afterEffect">
                                  <p:stCondLst>
                                    <p:cond delay="0"/>
                                  </p:stCondLst>
                                  <p:childTnLst>
                                    <p:set>
                                      <p:cBhvr>
                                        <p:cTn id="75" dur="1" fill="hold">
                                          <p:stCondLst>
                                            <p:cond delay="0"/>
                                          </p:stCondLst>
                                        </p:cTn>
                                        <p:tgtEl>
                                          <p:spTgt spid="55"/>
                                        </p:tgtEl>
                                        <p:attrNameLst>
                                          <p:attrName>style.visibility</p:attrName>
                                        </p:attrNameLst>
                                      </p:cBhvr>
                                      <p:to>
                                        <p:strVal val="visible"/>
                                      </p:to>
                                    </p:set>
                                    <p:animEffect transition="in" filter="strips(downLeft)">
                                      <p:cBhvr>
                                        <p:cTn id="76" dur="500"/>
                                        <p:tgtEl>
                                          <p:spTgt spid="55"/>
                                        </p:tgtEl>
                                      </p:cBhvr>
                                    </p:animEffect>
                                  </p:childTnLst>
                                </p:cTn>
                              </p:par>
                            </p:childTnLst>
                          </p:cTn>
                        </p:par>
                        <p:par>
                          <p:cTn id="77" fill="hold">
                            <p:stCondLst>
                              <p:cond delay="1000"/>
                            </p:stCondLst>
                            <p:childTnLst>
                              <p:par>
                                <p:cTn id="78" presetID="18" presetClass="exit" presetSubtype="12" fill="hold" nodeType="afterEffect">
                                  <p:stCondLst>
                                    <p:cond delay="0"/>
                                  </p:stCondLst>
                                  <p:childTnLst>
                                    <p:animEffect transition="out" filter="strips(downLeft)">
                                      <p:cBhvr>
                                        <p:cTn id="79" dur="4500"/>
                                        <p:tgtEl>
                                          <p:spTgt spid="55"/>
                                        </p:tgtEl>
                                      </p:cBhvr>
                                    </p:animEffect>
                                    <p:set>
                                      <p:cBhvr>
                                        <p:cTn id="80" dur="1" fill="hold">
                                          <p:stCondLst>
                                            <p:cond delay="4499"/>
                                          </p:stCondLst>
                                        </p:cTn>
                                        <p:tgtEl>
                                          <p:spTgt spid="55"/>
                                        </p:tgtEl>
                                        <p:attrNameLst>
                                          <p:attrName>style.visibility</p:attrName>
                                        </p:attrNameLst>
                                      </p:cBhvr>
                                      <p:to>
                                        <p:strVal val="hidden"/>
                                      </p:to>
                                    </p:set>
                                  </p:childTnLst>
                                </p:cTn>
                              </p:par>
                              <p:par>
                                <p:cTn id="81" presetID="42" presetClass="path" presetSubtype="0" accel="50000" decel="50000" fill="hold" nodeType="withEffect">
                                  <p:stCondLst>
                                    <p:cond delay="0"/>
                                  </p:stCondLst>
                                  <p:childTnLst>
                                    <p:animMotion origin="layout" path="M 1.45833E-6 0 L 0.17825 -0.58704 " pathEditMode="relative" rAng="0" ptsTypes="AA">
                                      <p:cBhvr>
                                        <p:cTn id="82" dur="5000" fill="hold"/>
                                        <p:tgtEl>
                                          <p:spTgt spid="56"/>
                                        </p:tgtEl>
                                        <p:attrNameLst>
                                          <p:attrName>ppt_x</p:attrName>
                                          <p:attrName>ppt_y</p:attrName>
                                        </p:attrNameLst>
                                      </p:cBhvr>
                                      <p:rCtr x="8906" y="-29352"/>
                                    </p:animMotion>
                                  </p:childTnLst>
                                </p:cTn>
                              </p:par>
                              <p:par>
                                <p:cTn id="83" presetID="47" presetClass="exit" presetSubtype="0" fill="hold" grpId="0" nodeType="withEffect">
                                  <p:stCondLst>
                                    <p:cond delay="0"/>
                                  </p:stCondLst>
                                  <p:iterate type="lt">
                                    <p:tmPct val="0"/>
                                  </p:iterate>
                                  <p:childTnLst>
                                    <p:animEffect transition="out" filter="fade">
                                      <p:cBhvr>
                                        <p:cTn id="84" dur="1000"/>
                                        <p:tgtEl>
                                          <p:spTgt spid="60"/>
                                        </p:tgtEl>
                                      </p:cBhvr>
                                    </p:animEffect>
                                    <p:anim calcmode="lin" valueType="num">
                                      <p:cBhvr>
                                        <p:cTn id="85" dur="1000"/>
                                        <p:tgtEl>
                                          <p:spTgt spid="60"/>
                                        </p:tgtEl>
                                        <p:attrNameLst>
                                          <p:attrName>ppt_x</p:attrName>
                                        </p:attrNameLst>
                                      </p:cBhvr>
                                      <p:tavLst>
                                        <p:tav tm="0">
                                          <p:val>
                                            <p:strVal val="ppt_x"/>
                                          </p:val>
                                        </p:tav>
                                        <p:tav tm="100000">
                                          <p:val>
                                            <p:strVal val="ppt_x"/>
                                          </p:val>
                                        </p:tav>
                                      </p:tavLst>
                                    </p:anim>
                                    <p:anim calcmode="lin" valueType="num">
                                      <p:cBhvr>
                                        <p:cTn id="86" dur="1000"/>
                                        <p:tgtEl>
                                          <p:spTgt spid="60"/>
                                        </p:tgtEl>
                                        <p:attrNameLst>
                                          <p:attrName>ppt_y</p:attrName>
                                        </p:attrNameLst>
                                      </p:cBhvr>
                                      <p:tavLst>
                                        <p:tav tm="0">
                                          <p:val>
                                            <p:strVal val="ppt_y"/>
                                          </p:val>
                                        </p:tav>
                                        <p:tav tm="100000">
                                          <p:val>
                                            <p:strVal val="ppt_y-.1"/>
                                          </p:val>
                                        </p:tav>
                                      </p:tavLst>
                                    </p:anim>
                                    <p:set>
                                      <p:cBhvr>
                                        <p:cTn id="87" dur="1" fill="hold">
                                          <p:stCondLst>
                                            <p:cond delay="999"/>
                                          </p:stCondLst>
                                        </p:cTn>
                                        <p:tgtEl>
                                          <p:spTgt spid="60"/>
                                        </p:tgtEl>
                                        <p:attrNameLst>
                                          <p:attrName>style.visibility</p:attrName>
                                        </p:attrNameLst>
                                      </p:cBhvr>
                                      <p:to>
                                        <p:strVal val="hidden"/>
                                      </p:to>
                                    </p:set>
                                  </p:childTnLst>
                                </p:cTn>
                              </p:par>
                              <p:par>
                                <p:cTn id="88" presetID="1" presetClass="mediacall" presetSubtype="0" fill="hold" nodeType="withEffect">
                                  <p:stCondLst>
                                    <p:cond delay="0"/>
                                  </p:stCondLst>
                                  <p:childTnLst>
                                    <p:cmd type="call" cmd="playFrom(0.0)">
                                      <p:cBhvr>
                                        <p:cTn id="89" dur="3000" fill="hold"/>
                                        <p:tgtEl>
                                          <p:spTgt spid="5"/>
                                        </p:tgtEl>
                                      </p:cBhvr>
                                    </p:cmd>
                                  </p:childTnLst>
                                </p:cTn>
                              </p:par>
                              <p:par>
                                <p:cTn id="90" presetID="1" presetClass="mediacall" presetSubtype="0" fill="hold" nodeType="withEffect">
                                  <p:stCondLst>
                                    <p:cond delay="0"/>
                                  </p:stCondLst>
                                  <p:childTnLst>
                                    <p:cmd type="call" cmd="playFrom(0.0)">
                                      <p:cBhvr>
                                        <p:cTn id="91" dur="4969" fill="hold"/>
                                        <p:tgtEl>
                                          <p:spTgt spid="4"/>
                                        </p:tgtEl>
                                      </p:cBhvr>
                                    </p:cmd>
                                  </p:childTnLst>
                                </p:cTn>
                              </p:par>
                            </p:childTnLst>
                          </p:cTn>
                        </p:par>
                        <p:par>
                          <p:cTn id="92" fill="hold">
                            <p:stCondLst>
                              <p:cond delay="6000"/>
                            </p:stCondLst>
                            <p:childTnLst>
                              <p:par>
                                <p:cTn id="93" presetID="49" presetClass="exit" presetSubtype="0" accel="100000" fill="hold" nodeType="afterEffect">
                                  <p:stCondLst>
                                    <p:cond delay="0"/>
                                  </p:stCondLst>
                                  <p:childTnLst>
                                    <p:anim calcmode="lin" valueType="num">
                                      <p:cBhvr>
                                        <p:cTn id="94" dur="500"/>
                                        <p:tgtEl>
                                          <p:spTgt spid="56"/>
                                        </p:tgtEl>
                                        <p:attrNameLst>
                                          <p:attrName>ppt_w</p:attrName>
                                        </p:attrNameLst>
                                      </p:cBhvr>
                                      <p:tavLst>
                                        <p:tav tm="0">
                                          <p:val>
                                            <p:strVal val="ppt_w"/>
                                          </p:val>
                                        </p:tav>
                                        <p:tav tm="100000">
                                          <p:val>
                                            <p:fltVal val="0"/>
                                          </p:val>
                                        </p:tav>
                                      </p:tavLst>
                                    </p:anim>
                                    <p:anim calcmode="lin" valueType="num">
                                      <p:cBhvr>
                                        <p:cTn id="95" dur="500"/>
                                        <p:tgtEl>
                                          <p:spTgt spid="56"/>
                                        </p:tgtEl>
                                        <p:attrNameLst>
                                          <p:attrName>ppt_h</p:attrName>
                                        </p:attrNameLst>
                                      </p:cBhvr>
                                      <p:tavLst>
                                        <p:tav tm="0">
                                          <p:val>
                                            <p:strVal val="ppt_h"/>
                                          </p:val>
                                        </p:tav>
                                        <p:tav tm="100000">
                                          <p:val>
                                            <p:fltVal val="0"/>
                                          </p:val>
                                        </p:tav>
                                      </p:tavLst>
                                    </p:anim>
                                    <p:anim calcmode="lin" valueType="num">
                                      <p:cBhvr>
                                        <p:cTn id="96" dur="500"/>
                                        <p:tgtEl>
                                          <p:spTgt spid="56"/>
                                        </p:tgtEl>
                                        <p:attrNameLst>
                                          <p:attrName>style.rotation</p:attrName>
                                        </p:attrNameLst>
                                      </p:cBhvr>
                                      <p:tavLst>
                                        <p:tav tm="0">
                                          <p:val>
                                            <p:fltVal val="0"/>
                                          </p:val>
                                        </p:tav>
                                        <p:tav tm="100000">
                                          <p:val>
                                            <p:fltVal val="360"/>
                                          </p:val>
                                        </p:tav>
                                      </p:tavLst>
                                    </p:anim>
                                    <p:animEffect transition="out" filter="fade">
                                      <p:cBhvr>
                                        <p:cTn id="97" dur="500"/>
                                        <p:tgtEl>
                                          <p:spTgt spid="56"/>
                                        </p:tgtEl>
                                      </p:cBhvr>
                                    </p:animEffect>
                                    <p:set>
                                      <p:cBhvr>
                                        <p:cTn id="98" dur="1" fill="hold">
                                          <p:stCondLst>
                                            <p:cond delay="499"/>
                                          </p:stCondLst>
                                        </p:cTn>
                                        <p:tgtEl>
                                          <p:spTgt spid="56"/>
                                        </p:tgtEl>
                                        <p:attrNameLst>
                                          <p:attrName>style.visibility</p:attrName>
                                        </p:attrNameLst>
                                      </p:cBhvr>
                                      <p:to>
                                        <p:strVal val="hidden"/>
                                      </p:to>
                                    </p:set>
                                  </p:childTnLst>
                                </p:cTn>
                              </p:par>
                              <p:par>
                                <p:cTn id="99" presetID="1" presetClass="mediacall" presetSubtype="0" fill="hold" nodeType="withEffect">
                                  <p:stCondLst>
                                    <p:cond delay="0"/>
                                  </p:stCondLst>
                                  <p:childTnLst>
                                    <p:cmd type="call" cmd="playFrom(0.0)">
                                      <p:cBhvr>
                                        <p:cTn id="100" dur="3000" fill="hold"/>
                                        <p:tgtEl>
                                          <p:spTgt spid="5"/>
                                        </p:tgtEl>
                                      </p:cBhvr>
                                    </p:cmd>
                                  </p:childTnLst>
                                </p:cTn>
                              </p:par>
                              <p:par>
                                <p:cTn id="101" presetID="42" presetClass="entr" presetSubtype="0" fill="hold" grpId="0" nodeType="with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fade">
                                      <p:cBhvr>
                                        <p:cTn id="103" dur="1000"/>
                                        <p:tgtEl>
                                          <p:spTgt spid="61"/>
                                        </p:tgtEl>
                                      </p:cBhvr>
                                    </p:animEffect>
                                    <p:anim calcmode="lin" valueType="num">
                                      <p:cBhvr>
                                        <p:cTn id="104" dur="1000" fill="hold"/>
                                        <p:tgtEl>
                                          <p:spTgt spid="61"/>
                                        </p:tgtEl>
                                        <p:attrNameLst>
                                          <p:attrName>ppt_x</p:attrName>
                                        </p:attrNameLst>
                                      </p:cBhvr>
                                      <p:tavLst>
                                        <p:tav tm="0">
                                          <p:val>
                                            <p:strVal val="#ppt_x"/>
                                          </p:val>
                                        </p:tav>
                                        <p:tav tm="100000">
                                          <p:val>
                                            <p:strVal val="#ppt_x"/>
                                          </p:val>
                                        </p:tav>
                                      </p:tavLst>
                                    </p:anim>
                                    <p:anim calcmode="lin" valueType="num">
                                      <p:cBhvr>
                                        <p:cTn id="105" dur="1000" fill="hold"/>
                                        <p:tgtEl>
                                          <p:spTgt spid="61"/>
                                        </p:tgtEl>
                                        <p:attrNameLst>
                                          <p:attrName>ppt_y</p:attrName>
                                        </p:attrNameLst>
                                      </p:cBhvr>
                                      <p:tavLst>
                                        <p:tav tm="0">
                                          <p:val>
                                            <p:strVal val="#ppt_y+.1"/>
                                          </p:val>
                                        </p:tav>
                                        <p:tav tm="100000">
                                          <p:val>
                                            <p:strVal val="#ppt_y"/>
                                          </p:val>
                                        </p:tav>
                                      </p:tavLst>
                                    </p:anim>
                                  </p:childTnLst>
                                </p:cTn>
                              </p:par>
                            </p:childTnLst>
                          </p:cTn>
                        </p:par>
                        <p:par>
                          <p:cTn id="106" fill="hold">
                            <p:stCondLst>
                              <p:cond delay="9000"/>
                            </p:stCondLst>
                            <p:childTnLst>
                              <p:par>
                                <p:cTn id="107" presetID="10" presetClass="exit" presetSubtype="0" fill="hold" grpId="1" nodeType="afterEffect">
                                  <p:stCondLst>
                                    <p:cond delay="0"/>
                                  </p:stCondLst>
                                  <p:childTnLst>
                                    <p:animEffect transition="out" filter="fade">
                                      <p:cBhvr>
                                        <p:cTn id="108" dur="1500"/>
                                        <p:tgtEl>
                                          <p:spTgt spid="61"/>
                                        </p:tgtEl>
                                      </p:cBhvr>
                                    </p:animEffect>
                                    <p:set>
                                      <p:cBhvr>
                                        <p:cTn id="109" dur="1" fill="hold">
                                          <p:stCondLst>
                                            <p:cond delay="1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10" restart="whenNotActive" fill="hold" evtFilter="cancelBubble" nodeType="interactiveSeq">
                <p:stCondLst>
                  <p:cond evt="onClick" delay="0">
                    <p:tgtEl>
                      <p:spTgt spid="64"/>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4"/>
                                        </p:tgtEl>
                                      </p:cBhvr>
                                    </p:animEffect>
                                    <p:animScale>
                                      <p:cBhvr>
                                        <p:cTn id="115" dur="250" autoRev="1" fill="hold"/>
                                        <p:tgtEl>
                                          <p:spTgt spid="64"/>
                                        </p:tgtEl>
                                      </p:cBhvr>
                                      <p:by x="105000" y="105000"/>
                                    </p:animScale>
                                  </p:childTnLst>
                                </p:cTn>
                              </p:par>
                            </p:childTnLst>
                          </p:cTn>
                        </p:par>
                        <p:par>
                          <p:cTn id="116" fill="hold">
                            <p:stCondLst>
                              <p:cond delay="500"/>
                            </p:stCondLst>
                            <p:childTnLst>
                              <p:par>
                                <p:cTn id="117" presetID="18" presetClass="entr" presetSubtype="12" fill="hold" nodeType="afterEffect">
                                  <p:stCondLst>
                                    <p:cond delay="0"/>
                                  </p:stCondLst>
                                  <p:childTnLst>
                                    <p:set>
                                      <p:cBhvr>
                                        <p:cTn id="118" dur="1" fill="hold">
                                          <p:stCondLst>
                                            <p:cond delay="0"/>
                                          </p:stCondLst>
                                        </p:cTn>
                                        <p:tgtEl>
                                          <p:spTgt spid="63"/>
                                        </p:tgtEl>
                                        <p:attrNameLst>
                                          <p:attrName>style.visibility</p:attrName>
                                        </p:attrNameLst>
                                      </p:cBhvr>
                                      <p:to>
                                        <p:strVal val="visible"/>
                                      </p:to>
                                    </p:set>
                                    <p:animEffect transition="in" filter="strips(downLeft)">
                                      <p:cBhvr>
                                        <p:cTn id="119" dur="500"/>
                                        <p:tgtEl>
                                          <p:spTgt spid="63"/>
                                        </p:tgtEl>
                                      </p:cBhvr>
                                    </p:animEffect>
                                  </p:childTnLst>
                                </p:cTn>
                              </p:par>
                            </p:childTnLst>
                          </p:cTn>
                        </p:par>
                        <p:par>
                          <p:cTn id="120" fill="hold">
                            <p:stCondLst>
                              <p:cond delay="1000"/>
                            </p:stCondLst>
                            <p:childTnLst>
                              <p:par>
                                <p:cTn id="121" presetID="18" presetClass="exit" presetSubtype="6" fill="hold" nodeType="afterEffect">
                                  <p:stCondLst>
                                    <p:cond delay="0"/>
                                  </p:stCondLst>
                                  <p:childTnLst>
                                    <p:animEffect transition="out" filter="strips(downRight)">
                                      <p:cBhvr>
                                        <p:cTn id="122" dur="4750"/>
                                        <p:tgtEl>
                                          <p:spTgt spid="63"/>
                                        </p:tgtEl>
                                      </p:cBhvr>
                                    </p:animEffect>
                                    <p:set>
                                      <p:cBhvr>
                                        <p:cTn id="123" dur="1" fill="hold">
                                          <p:stCondLst>
                                            <p:cond delay="4749"/>
                                          </p:stCondLst>
                                        </p:cTn>
                                        <p:tgtEl>
                                          <p:spTgt spid="63"/>
                                        </p:tgtEl>
                                        <p:attrNameLst>
                                          <p:attrName>style.visibility</p:attrName>
                                        </p:attrNameLst>
                                      </p:cBhvr>
                                      <p:to>
                                        <p:strVal val="hidden"/>
                                      </p:to>
                                    </p:set>
                                  </p:childTnLst>
                                </p:cTn>
                              </p:par>
                              <p:par>
                                <p:cTn id="124" presetID="42" presetClass="path" presetSubtype="0" accel="50000" decel="50000" fill="hold" nodeType="withEffect">
                                  <p:stCondLst>
                                    <p:cond delay="0"/>
                                  </p:stCondLst>
                                  <p:childTnLst>
                                    <p:animMotion origin="layout" path="M 4.79167E-6 -4.07407E-6 L -0.06615 -0.5324 " pathEditMode="relative" rAng="0" ptsTypes="AA">
                                      <p:cBhvr>
                                        <p:cTn id="125" dur="5000" fill="hold"/>
                                        <p:tgtEl>
                                          <p:spTgt spid="64"/>
                                        </p:tgtEl>
                                        <p:attrNameLst>
                                          <p:attrName>ppt_x</p:attrName>
                                          <p:attrName>ppt_y</p:attrName>
                                        </p:attrNameLst>
                                      </p:cBhvr>
                                      <p:rCtr x="-3307" y="-26620"/>
                                    </p:animMotion>
                                  </p:childTnLst>
                                </p:cTn>
                              </p:par>
                              <p:par>
                                <p:cTn id="126" presetID="47" presetClass="exit" presetSubtype="0" fill="hold" grpId="0" nodeType="withEffect">
                                  <p:stCondLst>
                                    <p:cond delay="0"/>
                                  </p:stCondLst>
                                  <p:iterate type="lt">
                                    <p:tmPct val="0"/>
                                  </p:iterate>
                                  <p:childTnLst>
                                    <p:animEffect transition="out" filter="fade">
                                      <p:cBhvr>
                                        <p:cTn id="127" dur="1000"/>
                                        <p:tgtEl>
                                          <p:spTgt spid="65"/>
                                        </p:tgtEl>
                                      </p:cBhvr>
                                    </p:animEffect>
                                    <p:anim calcmode="lin" valueType="num">
                                      <p:cBhvr>
                                        <p:cTn id="128" dur="1000"/>
                                        <p:tgtEl>
                                          <p:spTgt spid="65"/>
                                        </p:tgtEl>
                                        <p:attrNameLst>
                                          <p:attrName>ppt_x</p:attrName>
                                        </p:attrNameLst>
                                      </p:cBhvr>
                                      <p:tavLst>
                                        <p:tav tm="0">
                                          <p:val>
                                            <p:strVal val="ppt_x"/>
                                          </p:val>
                                        </p:tav>
                                        <p:tav tm="100000">
                                          <p:val>
                                            <p:strVal val="ppt_x"/>
                                          </p:val>
                                        </p:tav>
                                      </p:tavLst>
                                    </p:anim>
                                    <p:anim calcmode="lin" valueType="num">
                                      <p:cBhvr>
                                        <p:cTn id="129" dur="1000"/>
                                        <p:tgtEl>
                                          <p:spTgt spid="65"/>
                                        </p:tgtEl>
                                        <p:attrNameLst>
                                          <p:attrName>ppt_y</p:attrName>
                                        </p:attrNameLst>
                                      </p:cBhvr>
                                      <p:tavLst>
                                        <p:tav tm="0">
                                          <p:val>
                                            <p:strVal val="ppt_y"/>
                                          </p:val>
                                        </p:tav>
                                        <p:tav tm="100000">
                                          <p:val>
                                            <p:strVal val="ppt_y-.1"/>
                                          </p:val>
                                        </p:tav>
                                      </p:tavLst>
                                    </p:anim>
                                    <p:set>
                                      <p:cBhvr>
                                        <p:cTn id="130" dur="1" fill="hold">
                                          <p:stCondLst>
                                            <p:cond delay="999"/>
                                          </p:stCondLst>
                                        </p:cTn>
                                        <p:tgtEl>
                                          <p:spTgt spid="65"/>
                                        </p:tgtEl>
                                        <p:attrNameLst>
                                          <p:attrName>style.visibility</p:attrName>
                                        </p:attrNameLst>
                                      </p:cBhvr>
                                      <p:to>
                                        <p:strVal val="hidden"/>
                                      </p:to>
                                    </p:set>
                                  </p:childTnLst>
                                </p:cTn>
                              </p:par>
                              <p:par>
                                <p:cTn id="131" presetID="1" presetClass="mediacall" presetSubtype="0" fill="hold" nodeType="withEffect">
                                  <p:stCondLst>
                                    <p:cond delay="0"/>
                                  </p:stCondLst>
                                  <p:childTnLst>
                                    <p:cmd type="call" cmd="playFrom(0.0)">
                                      <p:cBhvr>
                                        <p:cTn id="132" dur="3000" fill="hold"/>
                                        <p:tgtEl>
                                          <p:spTgt spid="5"/>
                                        </p:tgtEl>
                                      </p:cBhvr>
                                    </p:cmd>
                                  </p:childTnLst>
                                </p:cTn>
                              </p:par>
                              <p:par>
                                <p:cTn id="133" presetID="1" presetClass="mediacall" presetSubtype="0" fill="hold" nodeType="withEffect">
                                  <p:stCondLst>
                                    <p:cond delay="0"/>
                                  </p:stCondLst>
                                  <p:childTnLst>
                                    <p:cmd type="call" cmd="playFrom(0.0)">
                                      <p:cBhvr>
                                        <p:cTn id="134" dur="4969" fill="hold"/>
                                        <p:tgtEl>
                                          <p:spTgt spid="4"/>
                                        </p:tgtEl>
                                      </p:cBhvr>
                                    </p:cmd>
                                  </p:childTnLst>
                                </p:cTn>
                              </p:par>
                            </p:childTnLst>
                          </p:cTn>
                        </p:par>
                        <p:par>
                          <p:cTn id="135" fill="hold">
                            <p:stCondLst>
                              <p:cond delay="6000"/>
                            </p:stCondLst>
                            <p:childTnLst>
                              <p:par>
                                <p:cTn id="136" presetID="49" presetClass="exit" presetSubtype="0" accel="100000" fill="hold" nodeType="afterEffect">
                                  <p:stCondLst>
                                    <p:cond delay="0"/>
                                  </p:stCondLst>
                                  <p:childTnLst>
                                    <p:anim calcmode="lin" valueType="num">
                                      <p:cBhvr>
                                        <p:cTn id="137" dur="500"/>
                                        <p:tgtEl>
                                          <p:spTgt spid="64"/>
                                        </p:tgtEl>
                                        <p:attrNameLst>
                                          <p:attrName>ppt_w</p:attrName>
                                        </p:attrNameLst>
                                      </p:cBhvr>
                                      <p:tavLst>
                                        <p:tav tm="0">
                                          <p:val>
                                            <p:strVal val="ppt_w"/>
                                          </p:val>
                                        </p:tav>
                                        <p:tav tm="100000">
                                          <p:val>
                                            <p:fltVal val="0"/>
                                          </p:val>
                                        </p:tav>
                                      </p:tavLst>
                                    </p:anim>
                                    <p:anim calcmode="lin" valueType="num">
                                      <p:cBhvr>
                                        <p:cTn id="138" dur="500"/>
                                        <p:tgtEl>
                                          <p:spTgt spid="64"/>
                                        </p:tgtEl>
                                        <p:attrNameLst>
                                          <p:attrName>ppt_h</p:attrName>
                                        </p:attrNameLst>
                                      </p:cBhvr>
                                      <p:tavLst>
                                        <p:tav tm="0">
                                          <p:val>
                                            <p:strVal val="ppt_h"/>
                                          </p:val>
                                        </p:tav>
                                        <p:tav tm="100000">
                                          <p:val>
                                            <p:fltVal val="0"/>
                                          </p:val>
                                        </p:tav>
                                      </p:tavLst>
                                    </p:anim>
                                    <p:anim calcmode="lin" valueType="num">
                                      <p:cBhvr>
                                        <p:cTn id="139" dur="500"/>
                                        <p:tgtEl>
                                          <p:spTgt spid="64"/>
                                        </p:tgtEl>
                                        <p:attrNameLst>
                                          <p:attrName>style.rotation</p:attrName>
                                        </p:attrNameLst>
                                      </p:cBhvr>
                                      <p:tavLst>
                                        <p:tav tm="0">
                                          <p:val>
                                            <p:fltVal val="0"/>
                                          </p:val>
                                        </p:tav>
                                        <p:tav tm="100000">
                                          <p:val>
                                            <p:fltVal val="360"/>
                                          </p:val>
                                        </p:tav>
                                      </p:tavLst>
                                    </p:anim>
                                    <p:animEffect transition="out" filter="fade">
                                      <p:cBhvr>
                                        <p:cTn id="140" dur="500"/>
                                        <p:tgtEl>
                                          <p:spTgt spid="64"/>
                                        </p:tgtEl>
                                      </p:cBhvr>
                                    </p:animEffect>
                                    <p:set>
                                      <p:cBhvr>
                                        <p:cTn id="141" dur="1" fill="hold">
                                          <p:stCondLst>
                                            <p:cond delay="499"/>
                                          </p:stCondLst>
                                        </p:cTn>
                                        <p:tgtEl>
                                          <p:spTgt spid="64"/>
                                        </p:tgtEl>
                                        <p:attrNameLst>
                                          <p:attrName>style.visibility</p:attrName>
                                        </p:attrNameLst>
                                      </p:cBhvr>
                                      <p:to>
                                        <p:strVal val="hidden"/>
                                      </p:to>
                                    </p:set>
                                  </p:childTnLst>
                                </p:cTn>
                              </p:par>
                              <p:par>
                                <p:cTn id="142" presetID="1" presetClass="mediacall" presetSubtype="0" fill="hold" nodeType="withEffect">
                                  <p:stCondLst>
                                    <p:cond delay="0"/>
                                  </p:stCondLst>
                                  <p:childTnLst>
                                    <p:cmd type="call" cmd="playFrom(0.0)">
                                      <p:cBhvr>
                                        <p:cTn id="143" dur="3000" fill="hold"/>
                                        <p:tgtEl>
                                          <p:spTgt spid="5"/>
                                        </p:tgtEl>
                                      </p:cBhvr>
                                    </p:cmd>
                                  </p:childTnLst>
                                </p:cTn>
                              </p:par>
                              <p:par>
                                <p:cTn id="144" presetID="42" presetClass="entr" presetSubtype="0" fill="hold" grpId="0" nodeType="withEffect">
                                  <p:stCondLst>
                                    <p:cond delay="0"/>
                                  </p:stCondLst>
                                  <p:childTnLst>
                                    <p:set>
                                      <p:cBhvr>
                                        <p:cTn id="145" dur="1" fill="hold">
                                          <p:stCondLst>
                                            <p:cond delay="0"/>
                                          </p:stCondLst>
                                        </p:cTn>
                                        <p:tgtEl>
                                          <p:spTgt spid="69"/>
                                        </p:tgtEl>
                                        <p:attrNameLst>
                                          <p:attrName>style.visibility</p:attrName>
                                        </p:attrNameLst>
                                      </p:cBhvr>
                                      <p:to>
                                        <p:strVal val="visible"/>
                                      </p:to>
                                    </p:set>
                                    <p:animEffect transition="in" filter="fade">
                                      <p:cBhvr>
                                        <p:cTn id="146" dur="1000"/>
                                        <p:tgtEl>
                                          <p:spTgt spid="69"/>
                                        </p:tgtEl>
                                      </p:cBhvr>
                                    </p:animEffect>
                                    <p:anim calcmode="lin" valueType="num">
                                      <p:cBhvr>
                                        <p:cTn id="147" dur="1000" fill="hold"/>
                                        <p:tgtEl>
                                          <p:spTgt spid="69"/>
                                        </p:tgtEl>
                                        <p:attrNameLst>
                                          <p:attrName>ppt_x</p:attrName>
                                        </p:attrNameLst>
                                      </p:cBhvr>
                                      <p:tavLst>
                                        <p:tav tm="0">
                                          <p:val>
                                            <p:strVal val="#ppt_x"/>
                                          </p:val>
                                        </p:tav>
                                        <p:tav tm="100000">
                                          <p:val>
                                            <p:strVal val="#ppt_x"/>
                                          </p:val>
                                        </p:tav>
                                      </p:tavLst>
                                    </p:anim>
                                    <p:anim calcmode="lin" valueType="num">
                                      <p:cBhvr>
                                        <p:cTn id="148" dur="1000" fill="hold"/>
                                        <p:tgtEl>
                                          <p:spTgt spid="69"/>
                                        </p:tgtEl>
                                        <p:attrNameLst>
                                          <p:attrName>ppt_y</p:attrName>
                                        </p:attrNameLst>
                                      </p:cBhvr>
                                      <p:tavLst>
                                        <p:tav tm="0">
                                          <p:val>
                                            <p:strVal val="#ppt_y+.1"/>
                                          </p:val>
                                        </p:tav>
                                        <p:tav tm="100000">
                                          <p:val>
                                            <p:strVal val="#ppt_y"/>
                                          </p:val>
                                        </p:tav>
                                      </p:tavLst>
                                    </p:anim>
                                  </p:childTnLst>
                                </p:cTn>
                              </p:par>
                            </p:childTnLst>
                          </p:cTn>
                        </p:par>
                        <p:par>
                          <p:cTn id="149" fill="hold">
                            <p:stCondLst>
                              <p:cond delay="9000"/>
                            </p:stCondLst>
                            <p:childTnLst>
                              <p:par>
                                <p:cTn id="150" presetID="10" presetClass="exit" presetSubtype="0" fill="hold" grpId="1" nodeType="afterEffect">
                                  <p:stCondLst>
                                    <p:cond delay="0"/>
                                  </p:stCondLst>
                                  <p:childTnLst>
                                    <p:animEffect transition="out" filter="fade">
                                      <p:cBhvr>
                                        <p:cTn id="151" dur="1500"/>
                                        <p:tgtEl>
                                          <p:spTgt spid="69"/>
                                        </p:tgtEl>
                                      </p:cBhvr>
                                    </p:animEffect>
                                    <p:set>
                                      <p:cBhvr>
                                        <p:cTn id="152" dur="1" fill="hold">
                                          <p:stCondLst>
                                            <p:cond delay="1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3" restart="whenNotActive" fill="hold" evtFilter="cancelBubble" nodeType="interactiveSeq">
                <p:stCondLst>
                  <p:cond evt="onClick" delay="0">
                    <p:tgtEl>
                      <p:spTgt spid="71"/>
                    </p:tgtEl>
                  </p:cond>
                </p:stCondLst>
                <p:endSync evt="end" delay="0">
                  <p:rtn val="all"/>
                </p:endSync>
                <p:childTnLst>
                  <p:par>
                    <p:cTn id="154" fill="hold">
                      <p:stCondLst>
                        <p:cond delay="0"/>
                      </p:stCondLst>
                      <p:childTnLst>
                        <p:par>
                          <p:cTn id="155" fill="hold">
                            <p:stCondLst>
                              <p:cond delay="0"/>
                            </p:stCondLst>
                            <p:childTnLst>
                              <p:par>
                                <p:cTn id="156" presetID="26" presetClass="emph" presetSubtype="0" fill="hold" nodeType="clickEffect">
                                  <p:stCondLst>
                                    <p:cond delay="0"/>
                                  </p:stCondLst>
                                  <p:childTnLst>
                                    <p:animEffect transition="out" filter="fade">
                                      <p:cBhvr>
                                        <p:cTn id="157" dur="500" tmFilter="0, 0; .2, .5; .8, .5; 1, 0"/>
                                        <p:tgtEl>
                                          <p:spTgt spid="71"/>
                                        </p:tgtEl>
                                      </p:cBhvr>
                                    </p:animEffect>
                                    <p:animScale>
                                      <p:cBhvr>
                                        <p:cTn id="158" dur="250" autoRev="1" fill="hold"/>
                                        <p:tgtEl>
                                          <p:spTgt spid="71"/>
                                        </p:tgtEl>
                                      </p:cBhvr>
                                      <p:by x="105000" y="105000"/>
                                    </p:animScale>
                                  </p:childTnLst>
                                </p:cTn>
                              </p:par>
                            </p:childTnLst>
                          </p:cTn>
                        </p:par>
                        <p:par>
                          <p:cTn id="159" fill="hold">
                            <p:stCondLst>
                              <p:cond delay="500"/>
                            </p:stCondLst>
                            <p:childTnLst>
                              <p:par>
                                <p:cTn id="160" presetID="18" presetClass="entr" presetSubtype="12" fill="hold" nodeType="afterEffect">
                                  <p:stCondLst>
                                    <p:cond delay="0"/>
                                  </p:stCondLst>
                                  <p:childTnLst>
                                    <p:set>
                                      <p:cBhvr>
                                        <p:cTn id="161" dur="1" fill="hold">
                                          <p:stCondLst>
                                            <p:cond delay="0"/>
                                          </p:stCondLst>
                                        </p:cTn>
                                        <p:tgtEl>
                                          <p:spTgt spid="70"/>
                                        </p:tgtEl>
                                        <p:attrNameLst>
                                          <p:attrName>style.visibility</p:attrName>
                                        </p:attrNameLst>
                                      </p:cBhvr>
                                      <p:to>
                                        <p:strVal val="visible"/>
                                      </p:to>
                                    </p:set>
                                    <p:animEffect transition="in" filter="strips(downLeft)">
                                      <p:cBhvr>
                                        <p:cTn id="162" dur="500"/>
                                        <p:tgtEl>
                                          <p:spTgt spid="70"/>
                                        </p:tgtEl>
                                      </p:cBhvr>
                                    </p:animEffect>
                                  </p:childTnLst>
                                </p:cTn>
                              </p:par>
                            </p:childTnLst>
                          </p:cTn>
                        </p:par>
                        <p:par>
                          <p:cTn id="163" fill="hold">
                            <p:stCondLst>
                              <p:cond delay="1000"/>
                            </p:stCondLst>
                            <p:childTnLst>
                              <p:par>
                                <p:cTn id="164" presetID="18" presetClass="exit" presetSubtype="6" fill="hold" nodeType="afterEffect">
                                  <p:stCondLst>
                                    <p:cond delay="0"/>
                                  </p:stCondLst>
                                  <p:childTnLst>
                                    <p:animEffect transition="out" filter="strips(downRight)">
                                      <p:cBhvr>
                                        <p:cTn id="165" dur="4750"/>
                                        <p:tgtEl>
                                          <p:spTgt spid="70"/>
                                        </p:tgtEl>
                                      </p:cBhvr>
                                    </p:animEffect>
                                    <p:set>
                                      <p:cBhvr>
                                        <p:cTn id="166" dur="1" fill="hold">
                                          <p:stCondLst>
                                            <p:cond delay="4749"/>
                                          </p:stCondLst>
                                        </p:cTn>
                                        <p:tgtEl>
                                          <p:spTgt spid="70"/>
                                        </p:tgtEl>
                                        <p:attrNameLst>
                                          <p:attrName>style.visibility</p:attrName>
                                        </p:attrNameLst>
                                      </p:cBhvr>
                                      <p:to>
                                        <p:strVal val="hidden"/>
                                      </p:to>
                                    </p:set>
                                  </p:childTnLst>
                                </p:cTn>
                              </p:par>
                              <p:par>
                                <p:cTn id="167" presetID="42" presetClass="path" presetSubtype="0" accel="50000" decel="50000" fill="hold" nodeType="withEffect">
                                  <p:stCondLst>
                                    <p:cond delay="0"/>
                                  </p:stCondLst>
                                  <p:childTnLst>
                                    <p:animMotion origin="layout" path="M -3.54167E-6 1.48148E-6 L -0.25911 -0.59121 " pathEditMode="relative" rAng="0" ptsTypes="AA">
                                      <p:cBhvr>
                                        <p:cTn id="168" dur="5000" fill="hold"/>
                                        <p:tgtEl>
                                          <p:spTgt spid="71"/>
                                        </p:tgtEl>
                                        <p:attrNameLst>
                                          <p:attrName>ppt_x</p:attrName>
                                          <p:attrName>ppt_y</p:attrName>
                                        </p:attrNameLst>
                                      </p:cBhvr>
                                      <p:rCtr x="-12956" y="-29560"/>
                                    </p:animMotion>
                                  </p:childTnLst>
                                </p:cTn>
                              </p:par>
                              <p:par>
                                <p:cTn id="169" presetID="47" presetClass="exit" presetSubtype="0" fill="hold" grpId="0" nodeType="withEffect">
                                  <p:stCondLst>
                                    <p:cond delay="0"/>
                                  </p:stCondLst>
                                  <p:iterate type="lt">
                                    <p:tmPct val="0"/>
                                  </p:iterate>
                                  <p:childTnLst>
                                    <p:animEffect transition="out" filter="fade">
                                      <p:cBhvr>
                                        <p:cTn id="170" dur="1000"/>
                                        <p:tgtEl>
                                          <p:spTgt spid="72"/>
                                        </p:tgtEl>
                                      </p:cBhvr>
                                    </p:animEffect>
                                    <p:anim calcmode="lin" valueType="num">
                                      <p:cBhvr>
                                        <p:cTn id="171" dur="1000"/>
                                        <p:tgtEl>
                                          <p:spTgt spid="72"/>
                                        </p:tgtEl>
                                        <p:attrNameLst>
                                          <p:attrName>ppt_x</p:attrName>
                                        </p:attrNameLst>
                                      </p:cBhvr>
                                      <p:tavLst>
                                        <p:tav tm="0">
                                          <p:val>
                                            <p:strVal val="ppt_x"/>
                                          </p:val>
                                        </p:tav>
                                        <p:tav tm="100000">
                                          <p:val>
                                            <p:strVal val="ppt_x"/>
                                          </p:val>
                                        </p:tav>
                                      </p:tavLst>
                                    </p:anim>
                                    <p:anim calcmode="lin" valueType="num">
                                      <p:cBhvr>
                                        <p:cTn id="172" dur="1000"/>
                                        <p:tgtEl>
                                          <p:spTgt spid="72"/>
                                        </p:tgtEl>
                                        <p:attrNameLst>
                                          <p:attrName>ppt_y</p:attrName>
                                        </p:attrNameLst>
                                      </p:cBhvr>
                                      <p:tavLst>
                                        <p:tav tm="0">
                                          <p:val>
                                            <p:strVal val="ppt_y"/>
                                          </p:val>
                                        </p:tav>
                                        <p:tav tm="100000">
                                          <p:val>
                                            <p:strVal val="ppt_y-.1"/>
                                          </p:val>
                                        </p:tav>
                                      </p:tavLst>
                                    </p:anim>
                                    <p:set>
                                      <p:cBhvr>
                                        <p:cTn id="173" dur="1" fill="hold">
                                          <p:stCondLst>
                                            <p:cond delay="999"/>
                                          </p:stCondLst>
                                        </p:cTn>
                                        <p:tgtEl>
                                          <p:spTgt spid="72"/>
                                        </p:tgtEl>
                                        <p:attrNameLst>
                                          <p:attrName>style.visibility</p:attrName>
                                        </p:attrNameLst>
                                      </p:cBhvr>
                                      <p:to>
                                        <p:strVal val="hidden"/>
                                      </p:to>
                                    </p:set>
                                  </p:childTnLst>
                                </p:cTn>
                              </p:par>
                              <p:par>
                                <p:cTn id="174" presetID="1" presetClass="mediacall" presetSubtype="0" fill="hold" nodeType="withEffect">
                                  <p:stCondLst>
                                    <p:cond delay="0"/>
                                  </p:stCondLst>
                                  <p:childTnLst>
                                    <p:cmd type="call" cmd="playFrom(0.0)">
                                      <p:cBhvr>
                                        <p:cTn id="175" dur="3000" fill="hold"/>
                                        <p:tgtEl>
                                          <p:spTgt spid="5"/>
                                        </p:tgtEl>
                                      </p:cBhvr>
                                    </p:cmd>
                                  </p:childTnLst>
                                </p:cTn>
                              </p:par>
                              <p:par>
                                <p:cTn id="176" presetID="1" presetClass="mediacall" presetSubtype="0" fill="hold" nodeType="withEffect">
                                  <p:stCondLst>
                                    <p:cond delay="0"/>
                                  </p:stCondLst>
                                  <p:childTnLst>
                                    <p:cmd type="call" cmd="playFrom(0.0)">
                                      <p:cBhvr>
                                        <p:cTn id="177" dur="4969" fill="hold"/>
                                        <p:tgtEl>
                                          <p:spTgt spid="4"/>
                                        </p:tgtEl>
                                      </p:cBhvr>
                                    </p:cmd>
                                  </p:childTnLst>
                                </p:cTn>
                              </p:par>
                            </p:childTnLst>
                          </p:cTn>
                        </p:par>
                        <p:par>
                          <p:cTn id="178" fill="hold">
                            <p:stCondLst>
                              <p:cond delay="6000"/>
                            </p:stCondLst>
                            <p:childTnLst>
                              <p:par>
                                <p:cTn id="179" presetID="49" presetClass="exit" presetSubtype="0" accel="100000" fill="hold" nodeType="afterEffect">
                                  <p:stCondLst>
                                    <p:cond delay="0"/>
                                  </p:stCondLst>
                                  <p:childTnLst>
                                    <p:anim calcmode="lin" valueType="num">
                                      <p:cBhvr>
                                        <p:cTn id="180" dur="500"/>
                                        <p:tgtEl>
                                          <p:spTgt spid="71"/>
                                        </p:tgtEl>
                                        <p:attrNameLst>
                                          <p:attrName>ppt_w</p:attrName>
                                        </p:attrNameLst>
                                      </p:cBhvr>
                                      <p:tavLst>
                                        <p:tav tm="0">
                                          <p:val>
                                            <p:strVal val="ppt_w"/>
                                          </p:val>
                                        </p:tav>
                                        <p:tav tm="100000">
                                          <p:val>
                                            <p:fltVal val="0"/>
                                          </p:val>
                                        </p:tav>
                                      </p:tavLst>
                                    </p:anim>
                                    <p:anim calcmode="lin" valueType="num">
                                      <p:cBhvr>
                                        <p:cTn id="181" dur="500"/>
                                        <p:tgtEl>
                                          <p:spTgt spid="71"/>
                                        </p:tgtEl>
                                        <p:attrNameLst>
                                          <p:attrName>ppt_h</p:attrName>
                                        </p:attrNameLst>
                                      </p:cBhvr>
                                      <p:tavLst>
                                        <p:tav tm="0">
                                          <p:val>
                                            <p:strVal val="ppt_h"/>
                                          </p:val>
                                        </p:tav>
                                        <p:tav tm="100000">
                                          <p:val>
                                            <p:fltVal val="0"/>
                                          </p:val>
                                        </p:tav>
                                      </p:tavLst>
                                    </p:anim>
                                    <p:anim calcmode="lin" valueType="num">
                                      <p:cBhvr>
                                        <p:cTn id="182" dur="500"/>
                                        <p:tgtEl>
                                          <p:spTgt spid="71"/>
                                        </p:tgtEl>
                                        <p:attrNameLst>
                                          <p:attrName>style.rotation</p:attrName>
                                        </p:attrNameLst>
                                      </p:cBhvr>
                                      <p:tavLst>
                                        <p:tav tm="0">
                                          <p:val>
                                            <p:fltVal val="0"/>
                                          </p:val>
                                        </p:tav>
                                        <p:tav tm="100000">
                                          <p:val>
                                            <p:fltVal val="360"/>
                                          </p:val>
                                        </p:tav>
                                      </p:tavLst>
                                    </p:anim>
                                    <p:animEffect transition="out" filter="fade">
                                      <p:cBhvr>
                                        <p:cTn id="183" dur="500"/>
                                        <p:tgtEl>
                                          <p:spTgt spid="71"/>
                                        </p:tgtEl>
                                      </p:cBhvr>
                                    </p:animEffect>
                                    <p:set>
                                      <p:cBhvr>
                                        <p:cTn id="184" dur="1" fill="hold">
                                          <p:stCondLst>
                                            <p:cond delay="499"/>
                                          </p:stCondLst>
                                        </p:cTn>
                                        <p:tgtEl>
                                          <p:spTgt spid="71"/>
                                        </p:tgtEl>
                                        <p:attrNameLst>
                                          <p:attrName>style.visibility</p:attrName>
                                        </p:attrNameLst>
                                      </p:cBhvr>
                                      <p:to>
                                        <p:strVal val="hidden"/>
                                      </p:to>
                                    </p:set>
                                  </p:childTnLst>
                                </p:cTn>
                              </p:par>
                              <p:par>
                                <p:cTn id="185" presetID="1" presetClass="mediacall" presetSubtype="0" fill="hold" nodeType="withEffect">
                                  <p:stCondLst>
                                    <p:cond delay="0"/>
                                  </p:stCondLst>
                                  <p:childTnLst>
                                    <p:cmd type="call" cmd="playFrom(0.0)">
                                      <p:cBhvr>
                                        <p:cTn id="186" dur="3000" fill="hold"/>
                                        <p:tgtEl>
                                          <p:spTgt spid="5"/>
                                        </p:tgtEl>
                                      </p:cBhvr>
                                    </p:cmd>
                                  </p:childTnLst>
                                </p:cTn>
                              </p:par>
                              <p:par>
                                <p:cTn id="187" presetID="42" presetClass="entr" presetSubtype="0" fill="hold" grpId="0" nodeType="withEffect">
                                  <p:stCondLst>
                                    <p:cond delay="0"/>
                                  </p:stCondLst>
                                  <p:childTnLst>
                                    <p:set>
                                      <p:cBhvr>
                                        <p:cTn id="188" dur="1" fill="hold">
                                          <p:stCondLst>
                                            <p:cond delay="0"/>
                                          </p:stCondLst>
                                        </p:cTn>
                                        <p:tgtEl>
                                          <p:spTgt spid="81"/>
                                        </p:tgtEl>
                                        <p:attrNameLst>
                                          <p:attrName>style.visibility</p:attrName>
                                        </p:attrNameLst>
                                      </p:cBhvr>
                                      <p:to>
                                        <p:strVal val="visible"/>
                                      </p:to>
                                    </p:set>
                                    <p:animEffect transition="in" filter="fade">
                                      <p:cBhvr>
                                        <p:cTn id="189" dur="1000"/>
                                        <p:tgtEl>
                                          <p:spTgt spid="81"/>
                                        </p:tgtEl>
                                      </p:cBhvr>
                                    </p:animEffect>
                                    <p:anim calcmode="lin" valueType="num">
                                      <p:cBhvr>
                                        <p:cTn id="190" dur="1000" fill="hold"/>
                                        <p:tgtEl>
                                          <p:spTgt spid="81"/>
                                        </p:tgtEl>
                                        <p:attrNameLst>
                                          <p:attrName>ppt_x</p:attrName>
                                        </p:attrNameLst>
                                      </p:cBhvr>
                                      <p:tavLst>
                                        <p:tav tm="0">
                                          <p:val>
                                            <p:strVal val="#ppt_x"/>
                                          </p:val>
                                        </p:tav>
                                        <p:tav tm="100000">
                                          <p:val>
                                            <p:strVal val="#ppt_x"/>
                                          </p:val>
                                        </p:tav>
                                      </p:tavLst>
                                    </p:anim>
                                    <p:anim calcmode="lin" valueType="num">
                                      <p:cBhvr>
                                        <p:cTn id="191" dur="1000" fill="hold"/>
                                        <p:tgtEl>
                                          <p:spTgt spid="81"/>
                                        </p:tgtEl>
                                        <p:attrNameLst>
                                          <p:attrName>ppt_y</p:attrName>
                                        </p:attrNameLst>
                                      </p:cBhvr>
                                      <p:tavLst>
                                        <p:tav tm="0">
                                          <p:val>
                                            <p:strVal val="#ppt_y+.1"/>
                                          </p:val>
                                        </p:tav>
                                        <p:tav tm="100000">
                                          <p:val>
                                            <p:strVal val="#ppt_y"/>
                                          </p:val>
                                        </p:tav>
                                      </p:tavLst>
                                    </p:anim>
                                  </p:childTnLst>
                                </p:cTn>
                              </p:par>
                            </p:childTnLst>
                          </p:cTn>
                        </p:par>
                        <p:par>
                          <p:cTn id="192" fill="hold">
                            <p:stCondLst>
                              <p:cond delay="9000"/>
                            </p:stCondLst>
                            <p:childTnLst>
                              <p:par>
                                <p:cTn id="193" presetID="10" presetClass="exit" presetSubtype="0" fill="hold" grpId="1" nodeType="afterEffect">
                                  <p:stCondLst>
                                    <p:cond delay="0"/>
                                  </p:stCondLst>
                                  <p:childTnLst>
                                    <p:animEffect transition="out" filter="fade">
                                      <p:cBhvr>
                                        <p:cTn id="194" dur="1500"/>
                                        <p:tgtEl>
                                          <p:spTgt spid="81"/>
                                        </p:tgtEl>
                                      </p:cBhvr>
                                    </p:animEffect>
                                    <p:set>
                                      <p:cBhvr>
                                        <p:cTn id="195" dur="1" fill="hold">
                                          <p:stCondLst>
                                            <p:cond delay="1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96" restart="whenNotActive" fill="hold" evtFilter="cancelBubble" nodeType="interactiveSeq">
                <p:stCondLst>
                  <p:cond evt="onClick" delay="0">
                    <p:tgtEl>
                      <p:spTgt spid="8"/>
                    </p:tgtEl>
                  </p:cond>
                </p:stCondLst>
                <p:endSync evt="end" delay="0">
                  <p:rtn val="all"/>
                </p:endSync>
                <p:childTnLst>
                  <p:par>
                    <p:cTn id="197" fill="hold">
                      <p:stCondLst>
                        <p:cond delay="0"/>
                      </p:stCondLst>
                      <p:childTnLst>
                        <p:par>
                          <p:cTn id="198" fill="hold">
                            <p:stCondLst>
                              <p:cond delay="0"/>
                            </p:stCondLst>
                            <p:childTnLst>
                              <p:par>
                                <p:cTn id="199" presetID="36" presetClass="emph" presetSubtype="0" repeatCount="3000" fill="hold" grpId="1" nodeType="clickEffect">
                                  <p:stCondLst>
                                    <p:cond delay="0"/>
                                  </p:stCondLst>
                                  <p:iterate type="lt">
                                    <p:tmPct val="10000"/>
                                  </p:iterate>
                                  <p:childTnLst>
                                    <p:animScale>
                                      <p:cBhvr>
                                        <p:cTn id="200" dur="250" autoRev="1" fill="hold">
                                          <p:stCondLst>
                                            <p:cond delay="0"/>
                                          </p:stCondLst>
                                        </p:cTn>
                                        <p:tgtEl>
                                          <p:spTgt spid="8"/>
                                        </p:tgtEl>
                                      </p:cBhvr>
                                      <p:to x="80000" y="100000"/>
                                    </p:animScale>
                                    <p:anim by="(#ppt_w*0.10)" calcmode="lin" valueType="num">
                                      <p:cBhvr>
                                        <p:cTn id="201" dur="250" autoRev="1" fill="hold">
                                          <p:stCondLst>
                                            <p:cond delay="0"/>
                                          </p:stCondLst>
                                        </p:cTn>
                                        <p:tgtEl>
                                          <p:spTgt spid="8"/>
                                        </p:tgtEl>
                                        <p:attrNameLst>
                                          <p:attrName>ppt_x</p:attrName>
                                        </p:attrNameLst>
                                      </p:cBhvr>
                                    </p:anim>
                                    <p:anim by="(-#ppt_w*0.10)" calcmode="lin" valueType="num">
                                      <p:cBhvr>
                                        <p:cTn id="202" dur="250" autoRev="1" fill="hold">
                                          <p:stCondLst>
                                            <p:cond delay="0"/>
                                          </p:stCondLst>
                                        </p:cTn>
                                        <p:tgtEl>
                                          <p:spTgt spid="8"/>
                                        </p:tgtEl>
                                        <p:attrNameLst>
                                          <p:attrName>ppt_y</p:attrName>
                                        </p:attrNameLst>
                                      </p:cBhvr>
                                    </p:anim>
                                    <p:animRot by="-480000">
                                      <p:cBhvr>
                                        <p:cTn id="203" dur="250" autoRev="1" fill="hold">
                                          <p:stCondLst>
                                            <p:cond delay="0"/>
                                          </p:stCondLst>
                                        </p:cTn>
                                        <p:tgtEl>
                                          <p:spTgt spid="8"/>
                                        </p:tgtEl>
                                        <p:attrNameLst>
                                          <p:attrName>r</p:attrName>
                                        </p:attrNameLst>
                                      </p:cBhvr>
                                    </p:animRot>
                                  </p:childTnLst>
                                </p:cTn>
                              </p:par>
                            </p:childTnLst>
                          </p:cTn>
                        </p:par>
                        <p:par>
                          <p:cTn id="204" fill="hold">
                            <p:stCondLst>
                              <p:cond delay="1950"/>
                            </p:stCondLst>
                            <p:childTnLst>
                              <p:par>
                                <p:cTn id="205" presetID="19" presetClass="emph" presetSubtype="0" fill="hold" grpId="2" nodeType="afterEffect">
                                  <p:stCondLst>
                                    <p:cond delay="0"/>
                                  </p:stCondLst>
                                  <p:iterate type="lt">
                                    <p:tmPct val="0"/>
                                  </p:iterate>
                                  <p:childTnLst>
                                    <p:animClr clrSpc="rgb" dir="cw">
                                      <p:cBhvr override="childStyle">
                                        <p:cTn id="206" dur="500" fill="hold"/>
                                        <p:tgtEl>
                                          <p:spTgt spid="8"/>
                                        </p:tgtEl>
                                        <p:attrNameLst>
                                          <p:attrName>style.color</p:attrName>
                                        </p:attrNameLst>
                                      </p:cBhvr>
                                      <p:to>
                                        <a:srgbClr val="FFC000"/>
                                      </p:to>
                                    </p:animClr>
                                    <p:animClr clrSpc="rgb" dir="cw">
                                      <p:cBhvr>
                                        <p:cTn id="207" dur="500" fill="hold"/>
                                        <p:tgtEl>
                                          <p:spTgt spid="8"/>
                                        </p:tgtEl>
                                        <p:attrNameLst>
                                          <p:attrName>fillcolor</p:attrName>
                                        </p:attrNameLst>
                                      </p:cBhvr>
                                      <p:to>
                                        <a:srgbClr val="FFC000"/>
                                      </p:to>
                                    </p:animClr>
                                    <p:set>
                                      <p:cBhvr>
                                        <p:cTn id="208" dur="500" fill="hold"/>
                                        <p:tgtEl>
                                          <p:spTgt spid="8"/>
                                        </p:tgtEl>
                                        <p:attrNameLst>
                                          <p:attrName>fill.type</p:attrName>
                                        </p:attrNameLst>
                                      </p:cBhvr>
                                      <p:to>
                                        <p:strVal val="solid"/>
                                      </p:to>
                                    </p:set>
                                    <p:set>
                                      <p:cBhvr>
                                        <p:cTn id="209"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10" restart="whenNotActive" fill="hold" evtFilter="cancelBubble" nodeType="interactiveSeq">
                <p:stCondLst>
                  <p:cond evt="onClick" delay="0">
                    <p:tgtEl>
                      <p:spTgt spid="60"/>
                    </p:tgtEl>
                  </p:cond>
                </p:stCondLst>
                <p:endSync evt="end" delay="0">
                  <p:rtn val="all"/>
                </p:endSync>
                <p:childTnLst>
                  <p:par>
                    <p:cTn id="211" fill="hold">
                      <p:stCondLst>
                        <p:cond delay="0"/>
                      </p:stCondLst>
                      <p:childTnLst>
                        <p:par>
                          <p:cTn id="212" fill="hold">
                            <p:stCondLst>
                              <p:cond delay="0"/>
                            </p:stCondLst>
                            <p:childTnLst>
                              <p:par>
                                <p:cTn id="213" presetID="36" presetClass="emph" presetSubtype="0" repeatCount="3000" fill="hold" grpId="1" nodeType="clickEffect">
                                  <p:stCondLst>
                                    <p:cond delay="0"/>
                                  </p:stCondLst>
                                  <p:iterate type="lt">
                                    <p:tmPct val="10000"/>
                                  </p:iterate>
                                  <p:childTnLst>
                                    <p:animScale>
                                      <p:cBhvr>
                                        <p:cTn id="214" dur="250" autoRev="1" fill="hold">
                                          <p:stCondLst>
                                            <p:cond delay="0"/>
                                          </p:stCondLst>
                                        </p:cTn>
                                        <p:tgtEl>
                                          <p:spTgt spid="60"/>
                                        </p:tgtEl>
                                      </p:cBhvr>
                                      <p:to x="80000" y="100000"/>
                                    </p:animScale>
                                    <p:anim by="(#ppt_w*0.10)" calcmode="lin" valueType="num">
                                      <p:cBhvr>
                                        <p:cTn id="215" dur="250" autoRev="1" fill="hold">
                                          <p:stCondLst>
                                            <p:cond delay="0"/>
                                          </p:stCondLst>
                                        </p:cTn>
                                        <p:tgtEl>
                                          <p:spTgt spid="60"/>
                                        </p:tgtEl>
                                        <p:attrNameLst>
                                          <p:attrName>ppt_x</p:attrName>
                                        </p:attrNameLst>
                                      </p:cBhvr>
                                    </p:anim>
                                    <p:anim by="(-#ppt_w*0.10)" calcmode="lin" valueType="num">
                                      <p:cBhvr>
                                        <p:cTn id="216" dur="250" autoRev="1" fill="hold">
                                          <p:stCondLst>
                                            <p:cond delay="0"/>
                                          </p:stCondLst>
                                        </p:cTn>
                                        <p:tgtEl>
                                          <p:spTgt spid="60"/>
                                        </p:tgtEl>
                                        <p:attrNameLst>
                                          <p:attrName>ppt_y</p:attrName>
                                        </p:attrNameLst>
                                      </p:cBhvr>
                                    </p:anim>
                                    <p:animRot by="-480000">
                                      <p:cBhvr>
                                        <p:cTn id="217" dur="250" autoRev="1" fill="hold">
                                          <p:stCondLst>
                                            <p:cond delay="0"/>
                                          </p:stCondLst>
                                        </p:cTn>
                                        <p:tgtEl>
                                          <p:spTgt spid="60"/>
                                        </p:tgtEl>
                                        <p:attrNameLst>
                                          <p:attrName>r</p:attrName>
                                        </p:attrNameLst>
                                      </p:cBhvr>
                                    </p:animRot>
                                  </p:childTnLst>
                                </p:cTn>
                              </p:par>
                            </p:childTnLst>
                          </p:cTn>
                        </p:par>
                        <p:par>
                          <p:cTn id="218" fill="hold">
                            <p:stCondLst>
                              <p:cond delay="1800"/>
                            </p:stCondLst>
                            <p:childTnLst>
                              <p:par>
                                <p:cTn id="219" presetID="19" presetClass="emph" presetSubtype="0" fill="hold" grpId="2" nodeType="afterEffect">
                                  <p:stCondLst>
                                    <p:cond delay="0"/>
                                  </p:stCondLst>
                                  <p:iterate type="lt">
                                    <p:tmPct val="0"/>
                                  </p:iterate>
                                  <p:childTnLst>
                                    <p:animClr clrSpc="rgb" dir="cw">
                                      <p:cBhvr override="childStyle">
                                        <p:cTn id="220" dur="500" fill="hold"/>
                                        <p:tgtEl>
                                          <p:spTgt spid="60"/>
                                        </p:tgtEl>
                                        <p:attrNameLst>
                                          <p:attrName>style.color</p:attrName>
                                        </p:attrNameLst>
                                      </p:cBhvr>
                                      <p:to>
                                        <a:srgbClr val="FFC000"/>
                                      </p:to>
                                    </p:animClr>
                                    <p:animClr clrSpc="rgb" dir="cw">
                                      <p:cBhvr>
                                        <p:cTn id="221" dur="500" fill="hold"/>
                                        <p:tgtEl>
                                          <p:spTgt spid="60"/>
                                        </p:tgtEl>
                                        <p:attrNameLst>
                                          <p:attrName>fillcolor</p:attrName>
                                        </p:attrNameLst>
                                      </p:cBhvr>
                                      <p:to>
                                        <a:srgbClr val="FFC000"/>
                                      </p:to>
                                    </p:animClr>
                                    <p:set>
                                      <p:cBhvr>
                                        <p:cTn id="222" dur="500" fill="hold"/>
                                        <p:tgtEl>
                                          <p:spTgt spid="60"/>
                                        </p:tgtEl>
                                        <p:attrNameLst>
                                          <p:attrName>fill.type</p:attrName>
                                        </p:attrNameLst>
                                      </p:cBhvr>
                                      <p:to>
                                        <p:strVal val="solid"/>
                                      </p:to>
                                    </p:set>
                                    <p:set>
                                      <p:cBhvr>
                                        <p:cTn id="223" dur="500" fill="hold"/>
                                        <p:tgtEl>
                                          <p:spTgt spid="60"/>
                                        </p:tgtEl>
                                        <p:attrNameLst>
                                          <p:attrName>fill.on</p:attrName>
                                        </p:attrNameLst>
                                      </p:cBhvr>
                                      <p:to>
                                        <p:strVal val="true"/>
                                      </p:to>
                                    </p:set>
                                  </p:childTnLst>
                                </p:cTn>
                              </p:par>
                            </p:childTnLst>
                          </p:cTn>
                        </p:par>
                      </p:childTnLst>
                    </p:cTn>
                  </p:par>
                </p:childTnLst>
              </p:cTn>
              <p:nextCondLst>
                <p:cond evt="onClick" delay="0">
                  <p:tgtEl>
                    <p:spTgt spid="60"/>
                  </p:tgtEl>
                </p:cond>
              </p:nextCondLst>
            </p:seq>
            <p:seq concurrent="1" nextAc="seek">
              <p:cTn id="224" restart="whenNotActive" fill="hold" evtFilter="cancelBubble" nodeType="interactiveSeq">
                <p:stCondLst>
                  <p:cond evt="onClick" delay="0">
                    <p:tgtEl>
                      <p:spTgt spid="65"/>
                    </p:tgtEl>
                  </p:cond>
                </p:stCondLst>
                <p:endSync evt="end" delay="0">
                  <p:rtn val="all"/>
                </p:endSync>
                <p:childTnLst>
                  <p:par>
                    <p:cTn id="225" fill="hold">
                      <p:stCondLst>
                        <p:cond delay="0"/>
                      </p:stCondLst>
                      <p:childTnLst>
                        <p:par>
                          <p:cTn id="226" fill="hold">
                            <p:stCondLst>
                              <p:cond delay="0"/>
                            </p:stCondLst>
                            <p:childTnLst>
                              <p:par>
                                <p:cTn id="227" presetID="36" presetClass="emph" presetSubtype="0" repeatCount="3000" fill="hold" grpId="1" nodeType="clickEffect">
                                  <p:stCondLst>
                                    <p:cond delay="0"/>
                                  </p:stCondLst>
                                  <p:iterate type="lt">
                                    <p:tmPct val="10000"/>
                                  </p:iterate>
                                  <p:childTnLst>
                                    <p:animScale>
                                      <p:cBhvr>
                                        <p:cTn id="228" dur="250" autoRev="1" fill="hold">
                                          <p:stCondLst>
                                            <p:cond delay="0"/>
                                          </p:stCondLst>
                                        </p:cTn>
                                        <p:tgtEl>
                                          <p:spTgt spid="65"/>
                                        </p:tgtEl>
                                      </p:cBhvr>
                                      <p:to x="80000" y="100000"/>
                                    </p:animScale>
                                    <p:anim by="(#ppt_w*0.10)" calcmode="lin" valueType="num">
                                      <p:cBhvr>
                                        <p:cTn id="229" dur="250" autoRev="1" fill="hold">
                                          <p:stCondLst>
                                            <p:cond delay="0"/>
                                          </p:stCondLst>
                                        </p:cTn>
                                        <p:tgtEl>
                                          <p:spTgt spid="65"/>
                                        </p:tgtEl>
                                        <p:attrNameLst>
                                          <p:attrName>ppt_x</p:attrName>
                                        </p:attrNameLst>
                                      </p:cBhvr>
                                    </p:anim>
                                    <p:anim by="(-#ppt_w*0.10)" calcmode="lin" valueType="num">
                                      <p:cBhvr>
                                        <p:cTn id="230" dur="250" autoRev="1" fill="hold">
                                          <p:stCondLst>
                                            <p:cond delay="0"/>
                                          </p:stCondLst>
                                        </p:cTn>
                                        <p:tgtEl>
                                          <p:spTgt spid="65"/>
                                        </p:tgtEl>
                                        <p:attrNameLst>
                                          <p:attrName>ppt_y</p:attrName>
                                        </p:attrNameLst>
                                      </p:cBhvr>
                                    </p:anim>
                                    <p:animRot by="-480000">
                                      <p:cBhvr>
                                        <p:cTn id="231" dur="250" autoRev="1" fill="hold">
                                          <p:stCondLst>
                                            <p:cond delay="0"/>
                                          </p:stCondLst>
                                        </p:cTn>
                                        <p:tgtEl>
                                          <p:spTgt spid="65"/>
                                        </p:tgtEl>
                                        <p:attrNameLst>
                                          <p:attrName>r</p:attrName>
                                        </p:attrNameLst>
                                      </p:cBhvr>
                                    </p:animRot>
                                  </p:childTnLst>
                                </p:cTn>
                              </p:par>
                            </p:childTnLst>
                          </p:cTn>
                        </p:par>
                        <p:par>
                          <p:cTn id="232" fill="hold">
                            <p:stCondLst>
                              <p:cond delay="1800"/>
                            </p:stCondLst>
                            <p:childTnLst>
                              <p:par>
                                <p:cTn id="233" presetID="19" presetClass="emph" presetSubtype="0" fill="hold" grpId="2" nodeType="afterEffect">
                                  <p:stCondLst>
                                    <p:cond delay="0"/>
                                  </p:stCondLst>
                                  <p:iterate type="lt">
                                    <p:tmPct val="0"/>
                                  </p:iterate>
                                  <p:childTnLst>
                                    <p:animClr clrSpc="rgb" dir="cw">
                                      <p:cBhvr override="childStyle">
                                        <p:cTn id="234" dur="500" fill="hold"/>
                                        <p:tgtEl>
                                          <p:spTgt spid="65"/>
                                        </p:tgtEl>
                                        <p:attrNameLst>
                                          <p:attrName>style.color</p:attrName>
                                        </p:attrNameLst>
                                      </p:cBhvr>
                                      <p:to>
                                        <a:srgbClr val="FFC000"/>
                                      </p:to>
                                    </p:animClr>
                                    <p:animClr clrSpc="rgb" dir="cw">
                                      <p:cBhvr>
                                        <p:cTn id="235" dur="500" fill="hold"/>
                                        <p:tgtEl>
                                          <p:spTgt spid="65"/>
                                        </p:tgtEl>
                                        <p:attrNameLst>
                                          <p:attrName>fillcolor</p:attrName>
                                        </p:attrNameLst>
                                      </p:cBhvr>
                                      <p:to>
                                        <a:srgbClr val="FFC000"/>
                                      </p:to>
                                    </p:animClr>
                                    <p:set>
                                      <p:cBhvr>
                                        <p:cTn id="236" dur="500" fill="hold"/>
                                        <p:tgtEl>
                                          <p:spTgt spid="65"/>
                                        </p:tgtEl>
                                        <p:attrNameLst>
                                          <p:attrName>fill.type</p:attrName>
                                        </p:attrNameLst>
                                      </p:cBhvr>
                                      <p:to>
                                        <p:strVal val="solid"/>
                                      </p:to>
                                    </p:set>
                                    <p:set>
                                      <p:cBhvr>
                                        <p:cTn id="237" dur="5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seq concurrent="1" nextAc="seek">
              <p:cTn id="238" restart="whenNotActive" fill="hold" evtFilter="cancelBubble" nodeType="interactiveSeq">
                <p:stCondLst>
                  <p:cond evt="onClick" delay="0">
                    <p:tgtEl>
                      <p:spTgt spid="72"/>
                    </p:tgtEl>
                  </p:cond>
                </p:stCondLst>
                <p:endSync evt="end" delay="0">
                  <p:rtn val="all"/>
                </p:endSync>
                <p:childTnLst>
                  <p:par>
                    <p:cTn id="239" fill="hold">
                      <p:stCondLst>
                        <p:cond delay="0"/>
                      </p:stCondLst>
                      <p:childTnLst>
                        <p:par>
                          <p:cTn id="240" fill="hold">
                            <p:stCondLst>
                              <p:cond delay="0"/>
                            </p:stCondLst>
                            <p:childTnLst>
                              <p:par>
                                <p:cTn id="241" presetID="36" presetClass="emph" presetSubtype="0" repeatCount="3000" fill="hold" grpId="1" nodeType="clickEffect">
                                  <p:stCondLst>
                                    <p:cond delay="0"/>
                                  </p:stCondLst>
                                  <p:iterate type="lt">
                                    <p:tmPct val="10000"/>
                                  </p:iterate>
                                  <p:childTnLst>
                                    <p:animScale>
                                      <p:cBhvr>
                                        <p:cTn id="242" dur="250" autoRev="1" fill="hold">
                                          <p:stCondLst>
                                            <p:cond delay="0"/>
                                          </p:stCondLst>
                                        </p:cTn>
                                        <p:tgtEl>
                                          <p:spTgt spid="72"/>
                                        </p:tgtEl>
                                      </p:cBhvr>
                                      <p:to x="80000" y="100000"/>
                                    </p:animScale>
                                    <p:anim by="(#ppt_w*0.10)" calcmode="lin" valueType="num">
                                      <p:cBhvr>
                                        <p:cTn id="243" dur="250" autoRev="1" fill="hold">
                                          <p:stCondLst>
                                            <p:cond delay="0"/>
                                          </p:stCondLst>
                                        </p:cTn>
                                        <p:tgtEl>
                                          <p:spTgt spid="72"/>
                                        </p:tgtEl>
                                        <p:attrNameLst>
                                          <p:attrName>ppt_x</p:attrName>
                                        </p:attrNameLst>
                                      </p:cBhvr>
                                    </p:anim>
                                    <p:anim by="(-#ppt_w*0.10)" calcmode="lin" valueType="num">
                                      <p:cBhvr>
                                        <p:cTn id="244" dur="250" autoRev="1" fill="hold">
                                          <p:stCondLst>
                                            <p:cond delay="0"/>
                                          </p:stCondLst>
                                        </p:cTn>
                                        <p:tgtEl>
                                          <p:spTgt spid="72"/>
                                        </p:tgtEl>
                                        <p:attrNameLst>
                                          <p:attrName>ppt_y</p:attrName>
                                        </p:attrNameLst>
                                      </p:cBhvr>
                                    </p:anim>
                                    <p:animRot by="-480000">
                                      <p:cBhvr>
                                        <p:cTn id="245" dur="250" autoRev="1" fill="hold">
                                          <p:stCondLst>
                                            <p:cond delay="0"/>
                                          </p:stCondLst>
                                        </p:cTn>
                                        <p:tgtEl>
                                          <p:spTgt spid="72"/>
                                        </p:tgtEl>
                                        <p:attrNameLst>
                                          <p:attrName>r</p:attrName>
                                        </p:attrNameLst>
                                      </p:cBhvr>
                                    </p:animRot>
                                  </p:childTnLst>
                                </p:cTn>
                              </p:par>
                            </p:childTnLst>
                          </p:cTn>
                        </p:par>
                        <p:par>
                          <p:cTn id="246" fill="hold">
                            <p:stCondLst>
                              <p:cond delay="1950"/>
                            </p:stCondLst>
                            <p:childTnLst>
                              <p:par>
                                <p:cTn id="247" presetID="19" presetClass="emph" presetSubtype="0" fill="hold" grpId="2" nodeType="afterEffect">
                                  <p:stCondLst>
                                    <p:cond delay="0"/>
                                  </p:stCondLst>
                                  <p:iterate type="lt">
                                    <p:tmPct val="0"/>
                                  </p:iterate>
                                  <p:childTnLst>
                                    <p:animClr clrSpc="rgb" dir="cw">
                                      <p:cBhvr override="childStyle">
                                        <p:cTn id="248" dur="500" fill="hold"/>
                                        <p:tgtEl>
                                          <p:spTgt spid="72"/>
                                        </p:tgtEl>
                                        <p:attrNameLst>
                                          <p:attrName>style.color</p:attrName>
                                        </p:attrNameLst>
                                      </p:cBhvr>
                                      <p:to>
                                        <a:srgbClr val="FFC000"/>
                                      </p:to>
                                    </p:animClr>
                                    <p:animClr clrSpc="rgb" dir="cw">
                                      <p:cBhvr>
                                        <p:cTn id="249" dur="500" fill="hold"/>
                                        <p:tgtEl>
                                          <p:spTgt spid="72"/>
                                        </p:tgtEl>
                                        <p:attrNameLst>
                                          <p:attrName>fillcolor</p:attrName>
                                        </p:attrNameLst>
                                      </p:cBhvr>
                                      <p:to>
                                        <a:srgbClr val="FFC000"/>
                                      </p:to>
                                    </p:animClr>
                                    <p:set>
                                      <p:cBhvr>
                                        <p:cTn id="250" dur="500" fill="hold"/>
                                        <p:tgtEl>
                                          <p:spTgt spid="72"/>
                                        </p:tgtEl>
                                        <p:attrNameLst>
                                          <p:attrName>fill.type</p:attrName>
                                        </p:attrNameLst>
                                      </p:cBhvr>
                                      <p:to>
                                        <p:strVal val="solid"/>
                                      </p:to>
                                    </p:set>
                                    <p:set>
                                      <p:cBhvr>
                                        <p:cTn id="251" dur="500" fill="hold"/>
                                        <p:tgtEl>
                                          <p:spTgt spid="72"/>
                                        </p:tgtEl>
                                        <p:attrNameLst>
                                          <p:attrName>fill.on</p:attrName>
                                        </p:attrNameLst>
                                      </p:cBhvr>
                                      <p:to>
                                        <p:strVal val="true"/>
                                      </p:to>
                                    </p:set>
                                  </p:childTnLst>
                                </p:cTn>
                              </p:par>
                            </p:childTnLst>
                          </p:cTn>
                        </p:par>
                      </p:childTnLst>
                    </p:cTn>
                  </p:par>
                </p:childTnLst>
              </p:cTn>
              <p:nextCondLst>
                <p:cond evt="onClick" delay="0">
                  <p:tgtEl>
                    <p:spTgt spid="72"/>
                  </p:tgtEl>
                </p:cond>
              </p:nextCondLst>
            </p:seq>
          </p:childTnLst>
        </p:cTn>
      </p:par>
    </p:tnLst>
    <p:bldLst>
      <p:bldP spid="61" grpId="0"/>
      <p:bldP spid="61" grpId="1"/>
      <p:bldP spid="69" grpId="0"/>
      <p:bldP spid="69" grpId="1"/>
      <p:bldP spid="81" grpId="0"/>
      <p:bldP spid="81" grpId="1"/>
      <p:bldP spid="59" grpId="0"/>
      <p:bldP spid="59" grpId="1"/>
      <p:bldP spid="8" grpId="0"/>
      <p:bldP spid="8" grpId="1"/>
      <p:bldP spid="8" grpId="2"/>
      <p:bldP spid="60" grpId="0"/>
      <p:bldP spid="60" grpId="1"/>
      <p:bldP spid="60" grpId="2"/>
      <p:bldP spid="65" grpId="0"/>
      <p:bldP spid="65" grpId="1"/>
      <p:bldP spid="65" grpId="2"/>
      <p:bldP spid="101" grpId="0"/>
      <p:bldP spid="101" grpId="1"/>
      <p:bldP spid="72" grpId="0"/>
      <p:bldP spid="72" grpId="1"/>
      <p:bldP spid="72"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descr="n179 Fb Dinh Thu Huyen">
            <a:extLst>
              <a:ext uri="{FF2B5EF4-FFF2-40B4-BE49-F238E27FC236}">
                <a16:creationId xmlns:a16="http://schemas.microsoft.com/office/drawing/2014/main" id="{D26345FB-7DB6-E462-45D0-09D104868732}"/>
              </a:ext>
            </a:extLst>
          </p:cNvPr>
          <p:cNvGrpSpPr/>
          <p:nvPr/>
        </p:nvGrpSpPr>
        <p:grpSpPr>
          <a:xfrm>
            <a:off x="7820491" y="3429000"/>
            <a:ext cx="4373232" cy="3007368"/>
            <a:chOff x="7505700" y="3222528"/>
            <a:chExt cx="4373232" cy="3007368"/>
          </a:xfrm>
        </p:grpSpPr>
        <p:grpSp>
          <p:nvGrpSpPr>
            <p:cNvPr id="2" name="Group 1">
              <a:extLst>
                <a:ext uri="{FF2B5EF4-FFF2-40B4-BE49-F238E27FC236}">
                  <a16:creationId xmlns:a16="http://schemas.microsoft.com/office/drawing/2014/main" id="{61A2A5DF-BEC3-6B50-B0A1-2EC38F1EC433}"/>
                </a:ext>
              </a:extLst>
            </p:cNvPr>
            <p:cNvGrpSpPr/>
            <p:nvPr/>
          </p:nvGrpSpPr>
          <p:grpSpPr>
            <a:xfrm>
              <a:off x="7505700" y="3222528"/>
              <a:ext cx="4373232" cy="3007368"/>
              <a:chOff x="7594832" y="1540382"/>
              <a:chExt cx="3869664" cy="2763403"/>
            </a:xfrm>
          </p:grpSpPr>
          <p:grpSp>
            <p:nvGrpSpPr>
              <p:cNvPr id="3" name="Group 2">
                <a:extLst>
                  <a:ext uri="{FF2B5EF4-FFF2-40B4-BE49-F238E27FC236}">
                    <a16:creationId xmlns:a16="http://schemas.microsoft.com/office/drawing/2014/main" id="{9AEA250A-79FF-06E1-EB6E-064D9DA4625A}"/>
                  </a:ext>
                </a:extLst>
              </p:cNvPr>
              <p:cNvGrpSpPr/>
              <p:nvPr/>
            </p:nvGrpSpPr>
            <p:grpSpPr>
              <a:xfrm>
                <a:off x="7594832" y="1540382"/>
                <a:ext cx="3869664" cy="2755881"/>
                <a:chOff x="7594832" y="1540382"/>
                <a:chExt cx="3869664" cy="2755881"/>
              </a:xfrm>
            </p:grpSpPr>
            <p:grpSp>
              <p:nvGrpSpPr>
                <p:cNvPr id="8" name="Group 7">
                  <a:extLst>
                    <a:ext uri="{FF2B5EF4-FFF2-40B4-BE49-F238E27FC236}">
                      <a16:creationId xmlns:a16="http://schemas.microsoft.com/office/drawing/2014/main" id="{7FE6B454-3E45-C1CD-93D5-8CB19D1D073A}"/>
                    </a:ext>
                  </a:extLst>
                </p:cNvPr>
                <p:cNvGrpSpPr/>
                <p:nvPr/>
              </p:nvGrpSpPr>
              <p:grpSpPr>
                <a:xfrm>
                  <a:off x="7594832" y="1540382"/>
                  <a:ext cx="3869664" cy="2755881"/>
                  <a:chOff x="9013155" y="3648104"/>
                  <a:chExt cx="3869664" cy="2755881"/>
                </a:xfrm>
              </p:grpSpPr>
              <p:cxnSp>
                <p:nvCxnSpPr>
                  <p:cNvPr id="26" name="Straight Arrow Connector 25">
                    <a:extLst>
                      <a:ext uri="{FF2B5EF4-FFF2-40B4-BE49-F238E27FC236}">
                        <a16:creationId xmlns:a16="http://schemas.microsoft.com/office/drawing/2014/main" id="{F2769A54-859F-09E3-4387-14561BA39B2A}"/>
                      </a:ext>
                    </a:extLst>
                  </p:cNvPr>
                  <p:cNvCxnSpPr>
                    <a:cxnSpLocks/>
                  </p:cNvCxnSpPr>
                  <p:nvPr/>
                </p:nvCxnSpPr>
                <p:spPr>
                  <a:xfrm>
                    <a:off x="9475076" y="5943485"/>
                    <a:ext cx="2992247"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D06B171-4720-CF89-4A8B-B812BE266C56}"/>
                      </a:ext>
                    </a:extLst>
                  </p:cNvPr>
                  <p:cNvCxnSpPr>
                    <a:cxnSpLocks/>
                  </p:cNvCxnSpPr>
                  <p:nvPr/>
                </p:nvCxnSpPr>
                <p:spPr>
                  <a:xfrm flipV="1">
                    <a:off x="9601200" y="4068683"/>
                    <a:ext cx="0" cy="202629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7017297-3988-ABBF-3CA8-8203E57C3DF4}"/>
                      </a:ext>
                    </a:extLst>
                  </p:cNvPr>
                  <p:cNvSpPr txBox="1"/>
                  <p:nvPr/>
                </p:nvSpPr>
                <p:spPr>
                  <a:xfrm>
                    <a:off x="9013155" y="3648104"/>
                    <a:ext cx="1295400" cy="438354"/>
                  </a:xfrm>
                  <a:prstGeom prst="rect">
                    <a:avLst/>
                  </a:prstGeom>
                  <a:noFill/>
                </p:spPr>
                <p:txBody>
                  <a:bodyPr wrap="square">
                    <a:spAutoFit/>
                  </a:bodyPr>
                  <a:lstStyle/>
                  <a:p>
                    <a:pPr algn="ctr"/>
                    <a:r>
                      <a:rPr lang="en-US" sz="2500"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v(m/s)</a:t>
                    </a:r>
                    <a:endParaRPr lang="en-US" sz="2500" baseline="-25000" dirty="0">
                      <a:solidFill>
                        <a:schemeClr val="accent1"/>
                      </a:solidFill>
                    </a:endParaRPr>
                  </a:p>
                </p:txBody>
              </p:sp>
              <p:sp>
                <p:nvSpPr>
                  <p:cNvPr id="29" name="TextBox 28">
                    <a:extLst>
                      <a:ext uri="{FF2B5EF4-FFF2-40B4-BE49-F238E27FC236}">
                        <a16:creationId xmlns:a16="http://schemas.microsoft.com/office/drawing/2014/main" id="{D4130C10-9422-8786-578D-4B3FB8DD8B65}"/>
                      </a:ext>
                    </a:extLst>
                  </p:cNvPr>
                  <p:cNvSpPr txBox="1"/>
                  <p:nvPr/>
                </p:nvSpPr>
                <p:spPr>
                  <a:xfrm>
                    <a:off x="12051827" y="5965631"/>
                    <a:ext cx="830992" cy="438354"/>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solidFill>
                        <a:schemeClr val="accent1"/>
                      </a:solidFill>
                    </a:endParaRPr>
                  </a:p>
                </p:txBody>
              </p:sp>
            </p:grpSp>
            <p:cxnSp>
              <p:nvCxnSpPr>
                <p:cNvPr id="9" name="Straight Connector 8">
                  <a:extLst>
                    <a:ext uri="{FF2B5EF4-FFF2-40B4-BE49-F238E27FC236}">
                      <a16:creationId xmlns:a16="http://schemas.microsoft.com/office/drawing/2014/main" id="{C52966FB-6EB0-E6E2-5890-E244454CE930}"/>
                    </a:ext>
                  </a:extLst>
                </p:cNvPr>
                <p:cNvCxnSpPr>
                  <a:cxnSpLocks/>
                </p:cNvCxnSpPr>
                <p:nvPr/>
              </p:nvCxnSpPr>
              <p:spPr>
                <a:xfrm>
                  <a:off x="9862815" y="2722013"/>
                  <a:ext cx="0" cy="1118254"/>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413265A1-C7FB-348B-7150-9691D2A6FCC6}"/>
                    </a:ext>
                  </a:extLst>
                </p:cNvPr>
                <p:cNvGrpSpPr/>
                <p:nvPr/>
              </p:nvGrpSpPr>
              <p:grpSpPr>
                <a:xfrm>
                  <a:off x="8139523" y="2726559"/>
                  <a:ext cx="2136992" cy="1113706"/>
                  <a:chOff x="9188202" y="5715000"/>
                  <a:chExt cx="792394" cy="419100"/>
                </a:xfrm>
              </p:grpSpPr>
              <p:cxnSp>
                <p:nvCxnSpPr>
                  <p:cNvPr id="24" name="Straight Connector 23">
                    <a:extLst>
                      <a:ext uri="{FF2B5EF4-FFF2-40B4-BE49-F238E27FC236}">
                        <a16:creationId xmlns:a16="http://schemas.microsoft.com/office/drawing/2014/main" id="{858008DB-4B05-2B81-7212-24504EFA11D5}"/>
                      </a:ext>
                    </a:extLst>
                  </p:cNvPr>
                  <p:cNvCxnSpPr>
                    <a:cxnSpLocks/>
                  </p:cNvCxnSpPr>
                  <p:nvPr/>
                </p:nvCxnSpPr>
                <p:spPr>
                  <a:xfrm>
                    <a:off x="9188202" y="5715000"/>
                    <a:ext cx="79239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10D5393-FF5D-C099-B31C-8366B1A34A92}"/>
                      </a:ext>
                    </a:extLst>
                  </p:cNvPr>
                  <p:cNvCxnSpPr>
                    <a:cxnSpLocks/>
                  </p:cNvCxnSpPr>
                  <p:nvPr/>
                </p:nvCxnSpPr>
                <p:spPr>
                  <a:xfrm>
                    <a:off x="9673114" y="5715000"/>
                    <a:ext cx="0" cy="41910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062C9205-B73B-DD4A-A002-64B7D60C4AD5}"/>
                    </a:ext>
                  </a:extLst>
                </p:cNvPr>
                <p:cNvGrpSpPr/>
                <p:nvPr/>
              </p:nvGrpSpPr>
              <p:grpSpPr>
                <a:xfrm>
                  <a:off x="8158132" y="2722014"/>
                  <a:ext cx="2157860" cy="1094160"/>
                  <a:chOff x="9188202" y="5488502"/>
                  <a:chExt cx="1170632" cy="645598"/>
                </a:xfrm>
              </p:grpSpPr>
              <p:cxnSp>
                <p:nvCxnSpPr>
                  <p:cNvPr id="22" name="Straight Connector 21">
                    <a:extLst>
                      <a:ext uri="{FF2B5EF4-FFF2-40B4-BE49-F238E27FC236}">
                        <a16:creationId xmlns:a16="http://schemas.microsoft.com/office/drawing/2014/main" id="{CAA5BC4B-6952-7BD5-9C27-907476B2F250}"/>
                      </a:ext>
                    </a:extLst>
                  </p:cNvPr>
                  <p:cNvCxnSpPr>
                    <a:cxnSpLocks/>
                  </p:cNvCxnSpPr>
                  <p:nvPr/>
                </p:nvCxnSpPr>
                <p:spPr>
                  <a:xfrm>
                    <a:off x="9188202" y="5715000"/>
                    <a:ext cx="117063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41F7080-0B71-B5CC-83AD-783DB8A0CED4}"/>
                      </a:ext>
                    </a:extLst>
                  </p:cNvPr>
                  <p:cNvCxnSpPr>
                    <a:cxnSpLocks/>
                  </p:cNvCxnSpPr>
                  <p:nvPr/>
                </p:nvCxnSpPr>
                <p:spPr>
                  <a:xfrm>
                    <a:off x="9673114" y="5488502"/>
                    <a:ext cx="0" cy="645598"/>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223CDE07-3A29-1F4D-D29E-167E645145B9}"/>
                    </a:ext>
                  </a:extLst>
                </p:cNvPr>
                <p:cNvGrpSpPr/>
                <p:nvPr/>
              </p:nvGrpSpPr>
              <p:grpSpPr>
                <a:xfrm>
                  <a:off x="8158134" y="2736874"/>
                  <a:ext cx="2118385" cy="1103391"/>
                  <a:chOff x="9188202" y="4966648"/>
                  <a:chExt cx="2071331" cy="1167452"/>
                </a:xfrm>
              </p:grpSpPr>
              <p:cxnSp>
                <p:nvCxnSpPr>
                  <p:cNvPr id="20" name="Straight Connector 19">
                    <a:extLst>
                      <a:ext uri="{FF2B5EF4-FFF2-40B4-BE49-F238E27FC236}">
                        <a16:creationId xmlns:a16="http://schemas.microsoft.com/office/drawing/2014/main" id="{0BA0C5E1-2700-AFEE-2686-0188B67EB003}"/>
                      </a:ext>
                    </a:extLst>
                  </p:cNvPr>
                  <p:cNvCxnSpPr>
                    <a:cxnSpLocks/>
                  </p:cNvCxnSpPr>
                  <p:nvPr/>
                </p:nvCxnSpPr>
                <p:spPr>
                  <a:xfrm>
                    <a:off x="9188202" y="5758721"/>
                    <a:ext cx="207133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3384E57-22FA-93BB-E64E-DDA8AC1FBB01}"/>
                      </a:ext>
                    </a:extLst>
                  </p:cNvPr>
                  <p:cNvCxnSpPr>
                    <a:cxnSpLocks/>
                  </p:cNvCxnSpPr>
                  <p:nvPr/>
                </p:nvCxnSpPr>
                <p:spPr>
                  <a:xfrm flipH="1">
                    <a:off x="9673114" y="4966648"/>
                    <a:ext cx="2580" cy="1167452"/>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DE92F2D6-6B67-C74C-6EC1-33457C189D9E}"/>
                    </a:ext>
                  </a:extLst>
                </p:cNvPr>
                <p:cNvSpPr txBox="1"/>
                <p:nvPr/>
              </p:nvSpPr>
              <p:spPr>
                <a:xfrm>
                  <a:off x="8357317" y="3899315"/>
                  <a:ext cx="545416" cy="367652"/>
                </a:xfrm>
                <a:prstGeom prst="rect">
                  <a:avLst/>
                </a:prstGeom>
                <a:noFill/>
              </p:spPr>
              <p:txBody>
                <a:bodyPr wrap="square">
                  <a:spAutoFit/>
                </a:bodyPr>
                <a:lstStyle/>
                <a:p>
                  <a:pPr algn="ctr"/>
                  <a:r>
                    <a:rPr lang="en-US" sz="20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1</a:t>
                  </a:r>
                  <a:endParaRPr lang="en-US" sz="2000" baseline="-25000">
                    <a:solidFill>
                      <a:schemeClr val="accent1"/>
                    </a:solidFill>
                  </a:endParaRPr>
                </a:p>
              </p:txBody>
            </p:sp>
            <p:sp>
              <p:nvSpPr>
                <p:cNvPr id="14" name="TextBox 13">
                  <a:extLst>
                    <a:ext uri="{FF2B5EF4-FFF2-40B4-BE49-F238E27FC236}">
                      <a16:creationId xmlns:a16="http://schemas.microsoft.com/office/drawing/2014/main" id="{02D1F2E7-767B-C863-E36D-38E88B3EB3C7}"/>
                    </a:ext>
                  </a:extLst>
                </p:cNvPr>
                <p:cNvSpPr txBox="1"/>
                <p:nvPr/>
              </p:nvSpPr>
              <p:spPr>
                <a:xfrm>
                  <a:off x="8757561" y="3899958"/>
                  <a:ext cx="545416" cy="367652"/>
                </a:xfrm>
                <a:prstGeom prst="rect">
                  <a:avLst/>
                </a:prstGeom>
                <a:noFill/>
              </p:spPr>
              <p:txBody>
                <a:bodyPr wrap="square">
                  <a:spAutoFit/>
                </a:bodyPr>
                <a:lstStyle/>
                <a:p>
                  <a:pPr algn="ctr"/>
                  <a:r>
                    <a:rPr lang="en-US" sz="20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2</a:t>
                  </a:r>
                  <a:endParaRPr lang="en-US" sz="2000" baseline="-25000">
                    <a:solidFill>
                      <a:schemeClr val="accent1"/>
                    </a:solidFill>
                  </a:endParaRPr>
                </a:p>
              </p:txBody>
            </p:sp>
            <p:sp>
              <p:nvSpPr>
                <p:cNvPr id="15" name="TextBox 14">
                  <a:extLst>
                    <a:ext uri="{FF2B5EF4-FFF2-40B4-BE49-F238E27FC236}">
                      <a16:creationId xmlns:a16="http://schemas.microsoft.com/office/drawing/2014/main" id="{7F00A938-881B-13A9-6B98-31ACE72BBFBF}"/>
                    </a:ext>
                  </a:extLst>
                </p:cNvPr>
                <p:cNvSpPr txBox="1"/>
                <p:nvPr/>
              </p:nvSpPr>
              <p:spPr>
                <a:xfrm>
                  <a:off x="9200509" y="3903841"/>
                  <a:ext cx="545416" cy="367652"/>
                </a:xfrm>
                <a:prstGeom prst="rect">
                  <a:avLst/>
                </a:prstGeom>
                <a:noFill/>
              </p:spPr>
              <p:txBody>
                <a:bodyPr wrap="square">
                  <a:spAutoFit/>
                </a:bodyPr>
                <a:lstStyle/>
                <a:p>
                  <a:pPr algn="ctr"/>
                  <a:r>
                    <a:rPr lang="en-US" sz="20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3</a:t>
                  </a:r>
                  <a:endParaRPr lang="en-US" sz="2000" baseline="-25000">
                    <a:solidFill>
                      <a:schemeClr val="accent1"/>
                    </a:solidFill>
                  </a:endParaRPr>
                </a:p>
              </p:txBody>
            </p:sp>
            <p:sp>
              <p:nvSpPr>
                <p:cNvPr id="16" name="TextBox 15">
                  <a:extLst>
                    <a:ext uri="{FF2B5EF4-FFF2-40B4-BE49-F238E27FC236}">
                      <a16:creationId xmlns:a16="http://schemas.microsoft.com/office/drawing/2014/main" id="{810E4DCB-7354-4AD9-CC75-942FA5ACA68F}"/>
                    </a:ext>
                  </a:extLst>
                </p:cNvPr>
                <p:cNvSpPr txBox="1"/>
                <p:nvPr/>
              </p:nvSpPr>
              <p:spPr>
                <a:xfrm>
                  <a:off x="9604955" y="3899958"/>
                  <a:ext cx="545416" cy="367652"/>
                </a:xfrm>
                <a:prstGeom prst="rect">
                  <a:avLst/>
                </a:prstGeom>
                <a:noFill/>
              </p:spPr>
              <p:txBody>
                <a:bodyPr wrap="square">
                  <a:spAutoFit/>
                </a:bodyPr>
                <a:lstStyle/>
                <a:p>
                  <a:pPr algn="ctr"/>
                  <a:r>
                    <a:rPr lang="en-US" sz="20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4</a:t>
                  </a:r>
                  <a:endParaRPr lang="en-US" sz="2000" baseline="-25000">
                    <a:solidFill>
                      <a:schemeClr val="accent1"/>
                    </a:solidFill>
                  </a:endParaRPr>
                </a:p>
              </p:txBody>
            </p:sp>
            <p:sp>
              <p:nvSpPr>
                <p:cNvPr id="17" name="TextBox 16">
                  <a:extLst>
                    <a:ext uri="{FF2B5EF4-FFF2-40B4-BE49-F238E27FC236}">
                      <a16:creationId xmlns:a16="http://schemas.microsoft.com/office/drawing/2014/main" id="{BE42C986-C74E-D139-C834-444B5D8D7938}"/>
                    </a:ext>
                  </a:extLst>
                </p:cNvPr>
                <p:cNvSpPr txBox="1"/>
                <p:nvPr/>
              </p:nvSpPr>
              <p:spPr>
                <a:xfrm>
                  <a:off x="7647192" y="3236514"/>
                  <a:ext cx="545416" cy="367652"/>
                </a:xfrm>
                <a:prstGeom prst="rect">
                  <a:avLst/>
                </a:prstGeom>
                <a:noFill/>
              </p:spPr>
              <p:txBody>
                <a:bodyPr wrap="square">
                  <a:spAutoFit/>
                </a:bodyPr>
                <a:lstStyle/>
                <a:p>
                  <a:pPr algn="ctr"/>
                  <a:r>
                    <a:rPr lang="en-US" sz="20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1</a:t>
                  </a:r>
                  <a:endParaRPr lang="en-US" sz="2000" baseline="-25000">
                    <a:solidFill>
                      <a:schemeClr val="accent1"/>
                    </a:solidFill>
                  </a:endParaRPr>
                </a:p>
              </p:txBody>
            </p:sp>
            <p:sp>
              <p:nvSpPr>
                <p:cNvPr id="18" name="TextBox 17">
                  <a:extLst>
                    <a:ext uri="{FF2B5EF4-FFF2-40B4-BE49-F238E27FC236}">
                      <a16:creationId xmlns:a16="http://schemas.microsoft.com/office/drawing/2014/main" id="{FA6665A4-D63F-B0DA-2072-C5C97219C616}"/>
                    </a:ext>
                  </a:extLst>
                </p:cNvPr>
                <p:cNvSpPr txBox="1"/>
                <p:nvPr/>
              </p:nvSpPr>
              <p:spPr>
                <a:xfrm>
                  <a:off x="7647192" y="2881729"/>
                  <a:ext cx="545416" cy="367652"/>
                </a:xfrm>
                <a:prstGeom prst="rect">
                  <a:avLst/>
                </a:prstGeom>
                <a:noFill/>
              </p:spPr>
              <p:txBody>
                <a:bodyPr wrap="square">
                  <a:spAutoFit/>
                </a:bodyPr>
                <a:lstStyle/>
                <a:p>
                  <a:pPr algn="ctr"/>
                  <a:r>
                    <a:rPr lang="en-US" sz="20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2</a:t>
                  </a:r>
                  <a:endParaRPr lang="en-US" sz="2000" baseline="-25000">
                    <a:solidFill>
                      <a:schemeClr val="accent1"/>
                    </a:solidFill>
                  </a:endParaRPr>
                </a:p>
              </p:txBody>
            </p:sp>
            <p:sp>
              <p:nvSpPr>
                <p:cNvPr id="19" name="TextBox 18">
                  <a:extLst>
                    <a:ext uri="{FF2B5EF4-FFF2-40B4-BE49-F238E27FC236}">
                      <a16:creationId xmlns:a16="http://schemas.microsoft.com/office/drawing/2014/main" id="{EC2626F5-1F80-B507-6D21-E7A958465A2D}"/>
                    </a:ext>
                  </a:extLst>
                </p:cNvPr>
                <p:cNvSpPr txBox="1"/>
                <p:nvPr/>
              </p:nvSpPr>
              <p:spPr>
                <a:xfrm>
                  <a:off x="7630300" y="2526504"/>
                  <a:ext cx="545416" cy="367652"/>
                </a:xfrm>
                <a:prstGeom prst="rect">
                  <a:avLst/>
                </a:prstGeom>
                <a:noFill/>
              </p:spPr>
              <p:txBody>
                <a:bodyPr wrap="square">
                  <a:spAutoFit/>
                </a:bodyPr>
                <a:lstStyle/>
                <a:p>
                  <a:pPr algn="ctr"/>
                  <a:r>
                    <a:rPr lang="en-US" sz="20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3</a:t>
                  </a:r>
                  <a:endParaRPr lang="en-US" sz="2000" baseline="-25000">
                    <a:solidFill>
                      <a:schemeClr val="accent1"/>
                    </a:solidFill>
                  </a:endParaRPr>
                </a:p>
              </p:txBody>
            </p:sp>
          </p:grpSp>
          <p:sp>
            <p:nvSpPr>
              <p:cNvPr id="4" name="TextBox 3">
                <a:extLst>
                  <a:ext uri="{FF2B5EF4-FFF2-40B4-BE49-F238E27FC236}">
                    <a16:creationId xmlns:a16="http://schemas.microsoft.com/office/drawing/2014/main" id="{DDB06A2A-9194-CD46-42F2-CB5CAE87690F}"/>
                  </a:ext>
                </a:extLst>
              </p:cNvPr>
              <p:cNvSpPr txBox="1"/>
              <p:nvPr/>
            </p:nvSpPr>
            <p:spPr>
              <a:xfrm>
                <a:off x="10003813" y="3883628"/>
                <a:ext cx="545416" cy="367652"/>
              </a:xfrm>
              <a:prstGeom prst="rect">
                <a:avLst/>
              </a:prstGeom>
              <a:noFill/>
            </p:spPr>
            <p:txBody>
              <a:bodyPr wrap="square">
                <a:spAutoFit/>
              </a:bodyPr>
              <a:lstStyle/>
              <a:p>
                <a:pPr algn="ctr"/>
                <a:r>
                  <a:rPr lang="en-US" sz="20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5</a:t>
                </a:r>
                <a:endParaRPr lang="en-US" sz="2000" baseline="-25000">
                  <a:solidFill>
                    <a:schemeClr val="accent1"/>
                  </a:solidFill>
                </a:endParaRPr>
              </a:p>
            </p:txBody>
          </p:sp>
          <p:cxnSp>
            <p:nvCxnSpPr>
              <p:cNvPr id="6" name="Straight Connector 5">
                <a:extLst>
                  <a:ext uri="{FF2B5EF4-FFF2-40B4-BE49-F238E27FC236}">
                    <a16:creationId xmlns:a16="http://schemas.microsoft.com/office/drawing/2014/main" id="{951C5A3D-3DBF-9984-A08E-66C10B249ED3}"/>
                  </a:ext>
                </a:extLst>
              </p:cNvPr>
              <p:cNvCxnSpPr>
                <a:cxnSpLocks/>
              </p:cNvCxnSpPr>
              <p:nvPr/>
            </p:nvCxnSpPr>
            <p:spPr>
              <a:xfrm>
                <a:off x="10276521" y="2725965"/>
                <a:ext cx="0" cy="111825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9FBC8DF-EE42-A18D-5792-F85886EE4E66}"/>
                  </a:ext>
                </a:extLst>
              </p:cNvPr>
              <p:cNvSpPr txBox="1"/>
              <p:nvPr/>
            </p:nvSpPr>
            <p:spPr>
              <a:xfrm>
                <a:off x="7626579" y="3936133"/>
                <a:ext cx="545416" cy="367652"/>
              </a:xfrm>
              <a:prstGeom prst="rect">
                <a:avLst/>
              </a:prstGeom>
              <a:noFill/>
            </p:spPr>
            <p:txBody>
              <a:bodyPr wrap="square">
                <a:spAutoFit/>
              </a:bodyPr>
              <a:lstStyle/>
              <a:p>
                <a:pPr algn="ctr"/>
                <a:r>
                  <a:rPr lang="en-US" sz="20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0</a:t>
                </a:r>
                <a:endParaRPr lang="en-US" sz="2000" baseline="-25000">
                  <a:solidFill>
                    <a:schemeClr val="accent1"/>
                  </a:solidFill>
                </a:endParaRPr>
              </a:p>
            </p:txBody>
          </p:sp>
        </p:grpSp>
        <p:cxnSp>
          <p:nvCxnSpPr>
            <p:cNvPr id="32" name="Straight Connector 31">
              <a:extLst>
                <a:ext uri="{FF2B5EF4-FFF2-40B4-BE49-F238E27FC236}">
                  <a16:creationId xmlns:a16="http://schemas.microsoft.com/office/drawing/2014/main" id="{975A6284-9926-FBEC-88E3-31F1C42EB041}"/>
                </a:ext>
              </a:extLst>
            </p:cNvPr>
            <p:cNvCxnSpPr>
              <a:cxnSpLocks/>
            </p:cNvCxnSpPr>
            <p:nvPr/>
          </p:nvCxnSpPr>
          <p:spPr>
            <a:xfrm>
              <a:off x="8162176" y="4513426"/>
              <a:ext cx="24187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074" name="Picture 2" descr="n179 Fb Dinh Thu Huyen">
            <a:extLst>
              <a:ext uri="{FF2B5EF4-FFF2-40B4-BE49-F238E27FC236}">
                <a16:creationId xmlns:a16="http://schemas.microsoft.com/office/drawing/2014/main" id="{170167D9-B9B1-D307-B46E-08CF4DA01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7733" y="322794"/>
            <a:ext cx="3851200" cy="288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7" name="TextBox 36" descr="n179 Fb Dinh Thu Huyen">
            <a:extLst>
              <a:ext uri="{FF2B5EF4-FFF2-40B4-BE49-F238E27FC236}">
                <a16:creationId xmlns:a16="http://schemas.microsoft.com/office/drawing/2014/main" id="{BC88EB19-B3C0-F63B-0B64-4D2A94B533CA}"/>
              </a:ext>
            </a:extLst>
          </p:cNvPr>
          <p:cNvSpPr txBox="1"/>
          <p:nvPr/>
        </p:nvSpPr>
        <p:spPr>
          <a:xfrm>
            <a:off x="476465" y="856625"/>
            <a:ext cx="7108558" cy="1384995"/>
          </a:xfrm>
          <a:prstGeom prst="rect">
            <a:avLst/>
          </a:prstGeom>
          <a:noFill/>
        </p:spPr>
        <p:txBody>
          <a:bodyPr wrap="square">
            <a:spAutoFit/>
          </a:bodyPr>
          <a:lstStyle/>
          <a:p>
            <a:pPr marL="342900" marR="0" indent="-342900" algn="just">
              <a:spcBef>
                <a:spcPts val="0"/>
              </a:spcBef>
              <a:buFont typeface="Wingdings" panose="05000000000000000000" pitchFamily="2" charset="2"/>
              <a:buChar char="v"/>
            </a:pPr>
            <a:r>
              <a:rPr lang="en-US" sz="2800">
                <a:solidFill>
                  <a:srgbClr val="000000"/>
                </a:solidFill>
                <a:effectLst/>
                <a:ea typeface="游明朝" panose="02020400000000000000" pitchFamily="18" charset="-128"/>
              </a:rPr>
              <a:t> Trong </a:t>
            </a:r>
            <a:r>
              <a:rPr lang="en-US" sz="2800" dirty="0" err="1">
                <a:solidFill>
                  <a:srgbClr val="000000"/>
                </a:solidFill>
                <a:effectLst/>
                <a:ea typeface="游明朝" panose="02020400000000000000" pitchFamily="18" charset="-128"/>
              </a:rPr>
              <a:t>khoảng</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thời</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gian</a:t>
            </a:r>
            <a:r>
              <a:rPr lang="en-US" sz="2800" dirty="0">
                <a:solidFill>
                  <a:srgbClr val="000000"/>
                </a:solidFill>
                <a:effectLst/>
                <a:ea typeface="游明朝" panose="02020400000000000000" pitchFamily="18" charset="-128"/>
              </a:rPr>
              <a:t> t, </a:t>
            </a:r>
            <a:r>
              <a:rPr lang="en-US" sz="2800" dirty="0" err="1">
                <a:solidFill>
                  <a:srgbClr val="000000"/>
                </a:solidFill>
                <a:effectLst/>
                <a:ea typeface="游明朝" panose="02020400000000000000" pitchFamily="18" charset="-128"/>
              </a:rPr>
              <a:t>nếu</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vật</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chuyển</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động</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thẳng</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đều</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với</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vận</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tốc</a:t>
            </a:r>
            <a:r>
              <a:rPr lang="en-US" sz="2800" dirty="0">
                <a:solidFill>
                  <a:srgbClr val="000000"/>
                </a:solidFill>
                <a:effectLst/>
                <a:ea typeface="游明朝" panose="02020400000000000000" pitchFamily="18" charset="-128"/>
              </a:rPr>
              <a:t> v, </a:t>
            </a:r>
            <a:r>
              <a:rPr lang="en-US" sz="2800" dirty="0" err="1">
                <a:solidFill>
                  <a:srgbClr val="000000"/>
                </a:solidFill>
                <a:effectLst/>
                <a:ea typeface="游明朝" panose="02020400000000000000" pitchFamily="18" charset="-128"/>
              </a:rPr>
              <a:t>thì</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đồ</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thị</a:t>
            </a:r>
            <a:r>
              <a:rPr lang="en-US" sz="2800" dirty="0">
                <a:solidFill>
                  <a:srgbClr val="000000"/>
                </a:solidFill>
                <a:effectLst/>
                <a:ea typeface="游明朝" panose="02020400000000000000" pitchFamily="18" charset="-128"/>
              </a:rPr>
              <a:t> (v - t) </a:t>
            </a:r>
            <a:r>
              <a:rPr lang="en-US" sz="2800" dirty="0" err="1">
                <a:solidFill>
                  <a:srgbClr val="000000"/>
                </a:solidFill>
                <a:effectLst/>
                <a:ea typeface="游明朝" panose="02020400000000000000" pitchFamily="18" charset="-128"/>
              </a:rPr>
              <a:t>có</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dạng</a:t>
            </a:r>
            <a:r>
              <a:rPr lang="en-US" sz="2800" dirty="0">
                <a:solidFill>
                  <a:srgbClr val="000000"/>
                </a:solidFill>
                <a:effectLst/>
                <a:ea typeface="游明朝" panose="02020400000000000000" pitchFamily="18" charset="-128"/>
              </a:rPr>
              <a:t> </a:t>
            </a:r>
            <a:r>
              <a:rPr lang="en-US" sz="2800" err="1">
                <a:solidFill>
                  <a:srgbClr val="000000"/>
                </a:solidFill>
                <a:effectLst/>
                <a:ea typeface="游明朝" panose="02020400000000000000" pitchFamily="18" charset="-128"/>
              </a:rPr>
              <a:t>như</a:t>
            </a:r>
            <a:r>
              <a:rPr lang="en-US" sz="2800">
                <a:solidFill>
                  <a:srgbClr val="000000"/>
                </a:solidFill>
                <a:effectLst/>
                <a:ea typeface="游明朝" panose="02020400000000000000" pitchFamily="18" charset="-128"/>
              </a:rPr>
              <a:t> </a:t>
            </a:r>
            <a:r>
              <a:rPr lang="en-US" sz="2800">
                <a:solidFill>
                  <a:srgbClr val="000000"/>
                </a:solidFill>
                <a:ea typeface="游明朝" panose="02020400000000000000" pitchFamily="18" charset="-128"/>
              </a:rPr>
              <a:t>h</a:t>
            </a:r>
            <a:r>
              <a:rPr lang="en-US" sz="2800">
                <a:solidFill>
                  <a:srgbClr val="000000"/>
                </a:solidFill>
                <a:effectLst/>
                <a:ea typeface="游明朝" panose="02020400000000000000" pitchFamily="18" charset="-128"/>
              </a:rPr>
              <a:t>ình. </a:t>
            </a:r>
            <a:endParaRPr lang="en-US" sz="2800" dirty="0">
              <a:solidFill>
                <a:srgbClr val="000000"/>
              </a:solidFill>
              <a:effectLst/>
              <a:ea typeface="游明朝" panose="02020400000000000000" pitchFamily="18" charset="-128"/>
            </a:endParaRPr>
          </a:p>
        </p:txBody>
      </p:sp>
      <p:sp>
        <p:nvSpPr>
          <p:cNvPr id="38" name="TextBox 37" descr="n179 Fb Dinh Thu Huyen">
            <a:extLst>
              <a:ext uri="{FF2B5EF4-FFF2-40B4-BE49-F238E27FC236}">
                <a16:creationId xmlns:a16="http://schemas.microsoft.com/office/drawing/2014/main" id="{A76E17F1-0868-10D3-3D91-3CF1EFE17D2C}"/>
              </a:ext>
            </a:extLst>
          </p:cNvPr>
          <p:cNvSpPr txBox="1"/>
          <p:nvPr/>
        </p:nvSpPr>
        <p:spPr>
          <a:xfrm>
            <a:off x="476465" y="4706971"/>
            <a:ext cx="7107051" cy="954107"/>
          </a:xfrm>
          <a:prstGeom prst="rect">
            <a:avLst/>
          </a:prstGeom>
          <a:noFill/>
        </p:spPr>
        <p:txBody>
          <a:bodyPr wrap="square">
            <a:spAutoFit/>
          </a:bodyPr>
          <a:lstStyle/>
          <a:p>
            <a:pPr marL="342900" marR="0" indent="-342900" algn="just">
              <a:spcBef>
                <a:spcPts val="0"/>
              </a:spcBef>
              <a:buFont typeface="Wingdings" panose="05000000000000000000" pitchFamily="2" charset="2"/>
              <a:buChar char="v"/>
            </a:pPr>
            <a:r>
              <a:rPr lang="en-US" sz="2800">
                <a:solidFill>
                  <a:srgbClr val="000000"/>
                </a:solidFill>
                <a:effectLst/>
                <a:ea typeface="游明朝" panose="02020400000000000000" pitchFamily="18" charset="-128"/>
              </a:rPr>
              <a:t> Độ lớn này bằng diện tích của hình chữ nhật, các cạnh có độ dài là v và t </a:t>
            </a:r>
          </a:p>
        </p:txBody>
      </p:sp>
      <p:sp>
        <p:nvSpPr>
          <p:cNvPr id="39" name="TextBox 38" descr="n179 Fb Dinh Thu Huyen">
            <a:extLst>
              <a:ext uri="{FF2B5EF4-FFF2-40B4-BE49-F238E27FC236}">
                <a16:creationId xmlns:a16="http://schemas.microsoft.com/office/drawing/2014/main" id="{1434C4DB-144D-2299-3284-FCD47B1E28FA}"/>
              </a:ext>
            </a:extLst>
          </p:cNvPr>
          <p:cNvSpPr txBox="1"/>
          <p:nvPr/>
        </p:nvSpPr>
        <p:spPr>
          <a:xfrm>
            <a:off x="476465" y="2651228"/>
            <a:ext cx="7108558" cy="954107"/>
          </a:xfrm>
          <a:prstGeom prst="rect">
            <a:avLst/>
          </a:prstGeom>
          <a:noFill/>
        </p:spPr>
        <p:txBody>
          <a:bodyPr wrap="square">
            <a:spAutoFit/>
          </a:bodyPr>
          <a:lstStyle/>
          <a:p>
            <a:pPr marL="342900" marR="0" indent="-342900" algn="just">
              <a:spcBef>
                <a:spcPts val="0"/>
              </a:spcBef>
              <a:buFont typeface="Wingdings" panose="05000000000000000000" pitchFamily="2" charset="2"/>
              <a:buChar char="v"/>
            </a:pPr>
            <a:r>
              <a:rPr lang="en-US" sz="2800">
                <a:solidFill>
                  <a:srgbClr val="000000"/>
                </a:solidFill>
                <a:effectLst/>
                <a:ea typeface="游明朝" panose="02020400000000000000" pitchFamily="18" charset="-128"/>
              </a:rPr>
              <a:t> Độ dịch chuyển trong thời gian này có độ lớn là: </a:t>
            </a:r>
          </a:p>
        </p:txBody>
      </p:sp>
      <mc:AlternateContent xmlns:mc="http://schemas.openxmlformats.org/markup-compatibility/2006" xmlns:a14="http://schemas.microsoft.com/office/drawing/2010/main">
        <mc:Choice Requires="a14">
          <p:sp>
            <p:nvSpPr>
              <p:cNvPr id="41" name="Hexagon 40" descr="n179 Fb Dinh Thu Huyen">
                <a:extLst>
                  <a:ext uri="{FF2B5EF4-FFF2-40B4-BE49-F238E27FC236}">
                    <a16:creationId xmlns:a16="http://schemas.microsoft.com/office/drawing/2014/main" id="{C602E74C-E3AE-968A-E3A9-8D48D8972203}"/>
                  </a:ext>
                </a:extLst>
              </p:cNvPr>
              <p:cNvSpPr/>
              <p:nvPr/>
            </p:nvSpPr>
            <p:spPr>
              <a:xfrm>
                <a:off x="2664333" y="3633648"/>
                <a:ext cx="2552937" cy="786779"/>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
                    </m:oMathParaPr>
                    <m:oMath xmlns:m="http://schemas.openxmlformats.org/officeDocument/2006/math">
                      <m:r>
                        <a:rPr lang="en-US" sz="4000" b="1" i="1" smtClean="0">
                          <a:solidFill>
                            <a:schemeClr val="bg1"/>
                          </a:solidFill>
                          <a:latin typeface="Cambria Math" panose="02040503050406030204" pitchFamily="18" charset="0"/>
                        </a:rPr>
                        <m:t>𝒅</m:t>
                      </m:r>
                      <m:r>
                        <a:rPr lang="en-US" sz="4000" b="1" i="1" smtClean="0">
                          <a:solidFill>
                            <a:schemeClr val="bg1"/>
                          </a:solidFill>
                          <a:latin typeface="Cambria Math" panose="02040503050406030204" pitchFamily="18" charset="0"/>
                        </a:rPr>
                        <m:t>=</m:t>
                      </m:r>
                      <m:r>
                        <a:rPr lang="en-US" sz="4000" b="1" i="1" smtClean="0">
                          <a:solidFill>
                            <a:schemeClr val="bg1"/>
                          </a:solidFill>
                          <a:latin typeface="Cambria Math" panose="02040503050406030204" pitchFamily="18" charset="0"/>
                        </a:rPr>
                        <m:t>𝒗</m:t>
                      </m:r>
                      <m:r>
                        <a:rPr lang="en-US" sz="4000" b="1" i="1" smtClean="0">
                          <a:solidFill>
                            <a:schemeClr val="bg1"/>
                          </a:solidFill>
                          <a:latin typeface="Cambria Math" panose="02040503050406030204" pitchFamily="18" charset="0"/>
                        </a:rPr>
                        <m:t>. </m:t>
                      </m:r>
                      <m:r>
                        <a:rPr lang="en-US" sz="4000" b="1" i="1" smtClean="0">
                          <a:solidFill>
                            <a:schemeClr val="bg1"/>
                          </a:solidFill>
                          <a:latin typeface="Cambria Math" panose="02040503050406030204" pitchFamily="18" charset="0"/>
                        </a:rPr>
                        <m:t>𝒕</m:t>
                      </m:r>
                    </m:oMath>
                  </m:oMathPara>
                </a14:m>
                <a:endParaRPr lang="en-US" sz="4000" b="1">
                  <a:solidFill>
                    <a:schemeClr val="bg1"/>
                  </a:solidFill>
                  <a:latin typeface="Arial" panose="020B0604020202020204" pitchFamily="34" charset="0"/>
                  <a:cs typeface="Arial" panose="020B0604020202020204" pitchFamily="34" charset="0"/>
                </a:endParaRPr>
              </a:p>
            </p:txBody>
          </p:sp>
        </mc:Choice>
        <mc:Fallback xmlns="">
          <p:sp>
            <p:nvSpPr>
              <p:cNvPr id="41" name="Hexagon 40" descr="n179 Fb Dinh Thu Huyen">
                <a:extLst>
                  <a:ext uri="{FF2B5EF4-FFF2-40B4-BE49-F238E27FC236}">
                    <a16:creationId xmlns:a16="http://schemas.microsoft.com/office/drawing/2014/main" id="{C602E74C-E3AE-968A-E3A9-8D48D8972203}"/>
                  </a:ext>
                </a:extLst>
              </p:cNvPr>
              <p:cNvSpPr>
                <a:spLocks noRot="1" noChangeAspect="1" noMove="1" noResize="1" noEditPoints="1" noAdjustHandles="1" noChangeArrowheads="1" noChangeShapeType="1" noTextEdit="1"/>
              </p:cNvSpPr>
              <p:nvPr/>
            </p:nvSpPr>
            <p:spPr>
              <a:xfrm>
                <a:off x="2664333" y="3633648"/>
                <a:ext cx="2552937" cy="786779"/>
              </a:xfrm>
              <a:prstGeom prst="hexagon">
                <a:avLst/>
              </a:prstGeom>
              <a:blipFill>
                <a:blip r:embed="rId3"/>
                <a:stretch>
                  <a:fillRect/>
                </a:stretch>
              </a:blipFill>
            </p:spPr>
            <p:txBody>
              <a:bodyPr/>
              <a:lstStyle/>
              <a:p>
                <a:r>
                  <a:rPr lang="en-US">
                    <a:noFill/>
                  </a:rPr>
                  <a:t> </a:t>
                </a:r>
              </a:p>
            </p:txBody>
          </p:sp>
        </mc:Fallback>
      </mc:AlternateContent>
      <p:sp>
        <p:nvSpPr>
          <p:cNvPr id="42" name="Rectangle 41" descr="n179 Fb Dinh Thu Huyen">
            <a:extLst>
              <a:ext uri="{FF2B5EF4-FFF2-40B4-BE49-F238E27FC236}">
                <a16:creationId xmlns:a16="http://schemas.microsoft.com/office/drawing/2014/main" id="{93339C2E-711B-E879-667F-229BE943986C}"/>
              </a:ext>
            </a:extLst>
          </p:cNvPr>
          <p:cNvSpPr/>
          <p:nvPr/>
        </p:nvSpPr>
        <p:spPr>
          <a:xfrm>
            <a:off x="8524020" y="4764004"/>
            <a:ext cx="2335224" cy="1143000"/>
          </a:xfrm>
          <a:prstGeom prst="rect">
            <a:avLst/>
          </a:prstGeom>
          <a:pattFill prst="wdDn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71158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heel(1)">
                                      <p:cBhvr>
                                        <p:cTn id="22" dur="20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1" grpId="0" animBg="1"/>
      <p:bldP spid="4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n179 Fb Dinh Thu Huyen">
            <a:extLst>
              <a:ext uri="{FF2B5EF4-FFF2-40B4-BE49-F238E27FC236}">
                <a16:creationId xmlns:a16="http://schemas.microsoft.com/office/drawing/2014/main" id="{CD640B99-8CAA-4310-4C7C-D9338C3E529F}"/>
              </a:ext>
            </a:extLst>
          </p:cNvPr>
          <p:cNvSpPr>
            <a:spLocks/>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rPr>
              <a:t>Phiếu học tập số 2: </a:t>
            </a: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p:txBody>
      </p:sp>
      <p:pic>
        <p:nvPicPr>
          <p:cNvPr id="4" name="Picture 2" descr="n179 Fb Dinh Thu Huyen">
            <a:extLst>
              <a:ext uri="{FF2B5EF4-FFF2-40B4-BE49-F238E27FC236}">
                <a16:creationId xmlns:a16="http://schemas.microsoft.com/office/drawing/2014/main" id="{2E5B5BB3-514D-1DBB-7480-30728E5D11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descr="n179 Fb Dinh Thu Huyen">
            <a:extLst>
              <a:ext uri="{FF2B5EF4-FFF2-40B4-BE49-F238E27FC236}">
                <a16:creationId xmlns:a16="http://schemas.microsoft.com/office/drawing/2014/main" id="{2EEEF83F-7D68-07F2-7609-F88C7CE93329}"/>
              </a:ext>
            </a:extLst>
          </p:cNvPr>
          <p:cNvGrpSpPr/>
          <p:nvPr/>
        </p:nvGrpSpPr>
        <p:grpSpPr>
          <a:xfrm>
            <a:off x="7542347" y="2441003"/>
            <a:ext cx="5030684" cy="4934748"/>
            <a:chOff x="5613950" y="797119"/>
            <a:chExt cx="4046730" cy="4499909"/>
          </a:xfrm>
        </p:grpSpPr>
        <p:grpSp>
          <p:nvGrpSpPr>
            <p:cNvPr id="11" name="Group 10">
              <a:extLst>
                <a:ext uri="{FF2B5EF4-FFF2-40B4-BE49-F238E27FC236}">
                  <a16:creationId xmlns:a16="http://schemas.microsoft.com/office/drawing/2014/main" id="{8BF141A2-C2F4-3269-1E16-3AFD2B0B1C78}"/>
                </a:ext>
              </a:extLst>
            </p:cNvPr>
            <p:cNvGrpSpPr/>
            <p:nvPr/>
          </p:nvGrpSpPr>
          <p:grpSpPr>
            <a:xfrm>
              <a:off x="5893696" y="797119"/>
              <a:ext cx="3766984" cy="4499909"/>
              <a:chOff x="4664182" y="907004"/>
              <a:chExt cx="3766984" cy="4499909"/>
            </a:xfrm>
          </p:grpSpPr>
          <p:pic>
            <p:nvPicPr>
              <p:cNvPr id="26" name="Content Placeholder 4">
                <a:extLst>
                  <a:ext uri="{FF2B5EF4-FFF2-40B4-BE49-F238E27FC236}">
                    <a16:creationId xmlns:a16="http://schemas.microsoft.com/office/drawing/2014/main" id="{CF726D45-1493-EE1B-5B75-4570066E4C22}"/>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9701" r="79412" b="1861"/>
              <a:stretch/>
            </p:blipFill>
            <p:spPr>
              <a:xfrm>
                <a:off x="5156630" y="1506519"/>
                <a:ext cx="2297227" cy="3040282"/>
              </a:xfrm>
              <a:prstGeom prst="rect">
                <a:avLst/>
              </a:prstGeom>
            </p:spPr>
          </p:pic>
          <p:grpSp>
            <p:nvGrpSpPr>
              <p:cNvPr id="27" name="Group 26">
                <a:extLst>
                  <a:ext uri="{FF2B5EF4-FFF2-40B4-BE49-F238E27FC236}">
                    <a16:creationId xmlns:a16="http://schemas.microsoft.com/office/drawing/2014/main" id="{71F0D363-E316-B1A9-0151-5A6E52B72A83}"/>
                  </a:ext>
                </a:extLst>
              </p:cNvPr>
              <p:cNvGrpSpPr/>
              <p:nvPr/>
            </p:nvGrpSpPr>
            <p:grpSpPr>
              <a:xfrm>
                <a:off x="4870218" y="907004"/>
                <a:ext cx="3560948" cy="4499909"/>
                <a:chOff x="9395240" y="4072988"/>
                <a:chExt cx="2582344" cy="2394087"/>
              </a:xfrm>
            </p:grpSpPr>
            <p:cxnSp>
              <p:nvCxnSpPr>
                <p:cNvPr id="30" name="Straight Arrow Connector 29">
                  <a:extLst>
                    <a:ext uri="{FF2B5EF4-FFF2-40B4-BE49-F238E27FC236}">
                      <a16:creationId xmlns:a16="http://schemas.microsoft.com/office/drawing/2014/main" id="{50DDEAD7-4EF6-648B-62DA-55097299B31D}"/>
                    </a:ext>
                  </a:extLst>
                </p:cNvPr>
                <p:cNvCxnSpPr>
                  <a:cxnSpLocks/>
                </p:cNvCxnSpPr>
                <p:nvPr/>
              </p:nvCxnSpPr>
              <p:spPr>
                <a:xfrm flipV="1">
                  <a:off x="9479761" y="5997727"/>
                  <a:ext cx="2080304" cy="819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E12A3D2-E045-7B58-6AB8-1538318DD866}"/>
                    </a:ext>
                  </a:extLst>
                </p:cNvPr>
                <p:cNvCxnSpPr>
                  <a:cxnSpLocks/>
                </p:cNvCxnSpPr>
                <p:nvPr/>
              </p:nvCxnSpPr>
              <p:spPr>
                <a:xfrm flipH="1" flipV="1">
                  <a:off x="9596381" y="4242946"/>
                  <a:ext cx="4819" cy="179796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8ADC2BC-84D5-F0AF-5C89-70D0A0A00A8D}"/>
                    </a:ext>
                  </a:extLst>
                </p:cNvPr>
                <p:cNvSpPr txBox="1"/>
                <p:nvPr/>
              </p:nvSpPr>
              <p:spPr>
                <a:xfrm>
                  <a:off x="9395240" y="4072988"/>
                  <a:ext cx="722414" cy="231442"/>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v (m/s)</a:t>
                  </a:r>
                  <a:endParaRPr lang="en-US" sz="2500" baseline="-25000"/>
                </a:p>
              </p:txBody>
            </p:sp>
            <p:sp>
              <p:nvSpPr>
                <p:cNvPr id="34" name="TextBox 33">
                  <a:extLst>
                    <a:ext uri="{FF2B5EF4-FFF2-40B4-BE49-F238E27FC236}">
                      <a16:creationId xmlns:a16="http://schemas.microsoft.com/office/drawing/2014/main" id="{99014874-345C-052E-E880-CFA3778042CA}"/>
                    </a:ext>
                  </a:extLst>
                </p:cNvPr>
                <p:cNvSpPr txBox="1"/>
                <p:nvPr/>
              </p:nvSpPr>
              <p:spPr>
                <a:xfrm>
                  <a:off x="11146592" y="5990021"/>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28" name="TextBox 27">
                <a:extLst>
                  <a:ext uri="{FF2B5EF4-FFF2-40B4-BE49-F238E27FC236}">
                    <a16:creationId xmlns:a16="http://schemas.microsoft.com/office/drawing/2014/main" id="{7C96F451-9DAC-7275-42D6-5D69697685D5}"/>
                  </a:ext>
                </a:extLst>
              </p:cNvPr>
              <p:cNvSpPr txBox="1"/>
              <p:nvPr/>
            </p:nvSpPr>
            <p:spPr>
              <a:xfrm>
                <a:off x="4664182" y="3484503"/>
                <a:ext cx="682792"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0</a:t>
                </a:r>
              </a:p>
            </p:txBody>
          </p:sp>
        </p:grpSp>
        <p:sp>
          <p:nvSpPr>
            <p:cNvPr id="12" name="TextBox 11">
              <a:extLst>
                <a:ext uri="{FF2B5EF4-FFF2-40B4-BE49-F238E27FC236}">
                  <a16:creationId xmlns:a16="http://schemas.microsoft.com/office/drawing/2014/main" id="{8289E23C-0BD5-44A2-726D-506A71A203A2}"/>
                </a:ext>
              </a:extLst>
            </p:cNvPr>
            <p:cNvSpPr txBox="1"/>
            <p:nvPr/>
          </p:nvSpPr>
          <p:spPr>
            <a:xfrm>
              <a:off x="5613950" y="4171130"/>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cxnSp>
          <p:nvCxnSpPr>
            <p:cNvPr id="14" name="Straight Connector 13">
              <a:extLst>
                <a:ext uri="{FF2B5EF4-FFF2-40B4-BE49-F238E27FC236}">
                  <a16:creationId xmlns:a16="http://schemas.microsoft.com/office/drawing/2014/main" id="{AE2C1558-A49A-F09E-A645-7A65BB941916}"/>
                </a:ext>
              </a:extLst>
            </p:cNvPr>
            <p:cNvCxnSpPr>
              <a:cxnSpLocks/>
            </p:cNvCxnSpPr>
            <p:nvPr/>
          </p:nvCxnSpPr>
          <p:spPr>
            <a:xfrm flipV="1">
              <a:off x="7511579" y="2570222"/>
              <a:ext cx="0" cy="1857239"/>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17B9E90-E42D-1585-9B7F-B1A39A91DDA7}"/>
                </a:ext>
              </a:extLst>
            </p:cNvPr>
            <p:cNvCxnSpPr>
              <a:cxnSpLocks/>
            </p:cNvCxnSpPr>
            <p:nvPr/>
          </p:nvCxnSpPr>
          <p:spPr>
            <a:xfrm flipV="1">
              <a:off x="7860055" y="2204336"/>
              <a:ext cx="0" cy="224390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6A3D7AB-F802-473D-BE39-B5E7D7D2F313}"/>
                </a:ext>
              </a:extLst>
            </p:cNvPr>
            <p:cNvCxnSpPr>
              <a:cxnSpLocks/>
            </p:cNvCxnSpPr>
            <p:nvPr/>
          </p:nvCxnSpPr>
          <p:spPr>
            <a:xfrm flipV="1">
              <a:off x="6383718" y="1420129"/>
              <a:ext cx="2230373"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3E520FF-8185-9AB9-2711-702B44688DA3}"/>
                </a:ext>
              </a:extLst>
            </p:cNvPr>
            <p:cNvCxnSpPr>
              <a:cxnSpLocks/>
            </p:cNvCxnSpPr>
            <p:nvPr/>
          </p:nvCxnSpPr>
          <p:spPr>
            <a:xfrm flipV="1">
              <a:off x="6765223" y="3310595"/>
              <a:ext cx="0" cy="109652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03B6FF1-0656-2317-8BAA-343AEA8216A0}"/>
                </a:ext>
              </a:extLst>
            </p:cNvPr>
            <p:cNvCxnSpPr>
              <a:cxnSpLocks/>
            </p:cNvCxnSpPr>
            <p:nvPr/>
          </p:nvCxnSpPr>
          <p:spPr>
            <a:xfrm flipV="1">
              <a:off x="7130310" y="2932360"/>
              <a:ext cx="0" cy="147729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ED6239-8769-2D39-EAD0-C130AFC23184}"/>
                </a:ext>
              </a:extLst>
            </p:cNvPr>
            <p:cNvCxnSpPr>
              <a:cxnSpLocks/>
            </p:cNvCxnSpPr>
            <p:nvPr/>
          </p:nvCxnSpPr>
          <p:spPr>
            <a:xfrm flipV="1">
              <a:off x="8233328" y="1822450"/>
              <a:ext cx="0" cy="260501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93D9DCB-D507-28A4-F682-0CA6DA2B6118}"/>
                </a:ext>
              </a:extLst>
            </p:cNvPr>
            <p:cNvCxnSpPr>
              <a:cxnSpLocks/>
            </p:cNvCxnSpPr>
            <p:nvPr/>
          </p:nvCxnSpPr>
          <p:spPr>
            <a:xfrm flipV="1">
              <a:off x="8606733" y="1382432"/>
              <a:ext cx="0" cy="3040282"/>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318D2F8-E870-5B92-B8B6-7ACB643EEBA3}"/>
                </a:ext>
              </a:extLst>
            </p:cNvPr>
            <p:cNvSpPr txBox="1"/>
            <p:nvPr/>
          </p:nvSpPr>
          <p:spPr>
            <a:xfrm>
              <a:off x="5991125" y="1185364"/>
              <a:ext cx="512559"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endParaRPr lang="en-US" sz="2500" baseline="-2500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1684C88C-5F66-1379-BBA9-130B0A8ACDA0}"/>
                </a:ext>
              </a:extLst>
            </p:cNvPr>
            <p:cNvSpPr txBox="1"/>
            <p:nvPr/>
          </p:nvSpPr>
          <p:spPr>
            <a:xfrm>
              <a:off x="8332373" y="4407238"/>
              <a:ext cx="558128"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endParaRPr lang="en-US" sz="2500" baseline="-2500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3875589D-F5FD-790A-1D24-03BB85FEFCC8}"/>
                </a:ext>
              </a:extLst>
            </p:cNvPr>
            <p:cNvCxnSpPr>
              <a:cxnSpLocks/>
            </p:cNvCxnSpPr>
            <p:nvPr/>
          </p:nvCxnSpPr>
          <p:spPr>
            <a:xfrm flipV="1">
              <a:off x="6409068" y="1420129"/>
              <a:ext cx="2205023" cy="22297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9" name="Rectangle 1" descr="n179 Fb Dinh Thu Huyen">
                <a:extLst>
                  <a:ext uri="{FF2B5EF4-FFF2-40B4-BE49-F238E27FC236}">
                    <a16:creationId xmlns:a16="http://schemas.microsoft.com/office/drawing/2014/main" id="{A00AE373-F52E-956D-A9B4-CA6C13BC80F4}"/>
                  </a:ext>
                </a:extLst>
              </p:cNvPr>
              <p:cNvSpPr>
                <a:spLocks noChangeArrowheads="1"/>
              </p:cNvSpPr>
              <p:nvPr/>
            </p:nvSpPr>
            <p:spPr bwMode="auto">
              <a:xfrm>
                <a:off x="2220003" y="2772070"/>
                <a:ext cx="5708209" cy="35214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a:ln>
                      <a:noFill/>
                    </a:ln>
                    <a:solidFill>
                      <a:schemeClr val="tx1"/>
                    </a:solidFill>
                    <a:effectLst/>
                    <a:ea typeface="Times New Roman" pitchFamily="18" charset="0"/>
                    <a:cs typeface="Arial" pitchFamily="34" charset="0"/>
                  </a:rPr>
                  <a:t>a</a:t>
                </a:r>
                <a:r>
                  <a:rPr kumimoji="0" lang="en-US" sz="2800" b="1"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Độ</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dịch</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chuyển</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có</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độ</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lớn</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bằng</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diện</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tích</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của</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hình</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thang</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vuông</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có</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đường</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cao</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là</a:t>
                </a:r>
                <a:r>
                  <a:rPr kumimoji="0" lang="en-US" sz="2800" b="0" i="0" u="none" strike="noStrike" cap="none" normalizeH="0" baseline="0" dirty="0">
                    <a:ln>
                      <a:noFill/>
                    </a:ln>
                    <a:solidFill>
                      <a:schemeClr val="tx1"/>
                    </a:solidFill>
                    <a:effectLst/>
                    <a:ea typeface="Times New Roman" pitchFamily="18" charset="0"/>
                    <a:cs typeface="Arial" pitchFamily="34" charset="0"/>
                  </a:rPr>
                  <a:t> t </a:t>
                </a:r>
                <a:r>
                  <a:rPr kumimoji="0" lang="en-US" sz="2800" b="0" i="0" u="none" strike="noStrike" cap="none" normalizeH="0" baseline="0" dirty="0" err="1">
                    <a:ln>
                      <a:noFill/>
                    </a:ln>
                    <a:solidFill>
                      <a:schemeClr val="tx1"/>
                    </a:solidFill>
                    <a:effectLst/>
                    <a:ea typeface="Times New Roman" pitchFamily="18" charset="0"/>
                    <a:cs typeface="Arial" pitchFamily="34" charset="0"/>
                  </a:rPr>
                  <a:t>và</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các</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đáy</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có</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độ</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lớn</a:t>
                </a:r>
                <a:r>
                  <a:rPr kumimoji="0" lang="en-US" sz="2800" b="0" i="0" u="none" strike="noStrike" cap="none" normalizeH="0" baseline="0" dirty="0">
                    <a:ln>
                      <a:noFill/>
                    </a:ln>
                    <a:solidFill>
                      <a:schemeClr val="tx1"/>
                    </a:solidFill>
                    <a:effectLst/>
                    <a:ea typeface="Times New Roman" pitchFamily="18" charset="0"/>
                    <a:cs typeface="Arial" pitchFamily="34" charset="0"/>
                  </a:rPr>
                  <a:t> v</a:t>
                </a:r>
                <a:r>
                  <a:rPr kumimoji="0" lang="en-US" sz="2800" b="0" i="0" u="none" strike="noStrike" cap="none" normalizeH="0" baseline="-30000" dirty="0">
                    <a:ln>
                      <a:noFill/>
                    </a:ln>
                    <a:solidFill>
                      <a:schemeClr val="tx1"/>
                    </a:solidFill>
                    <a:effectLst/>
                    <a:ea typeface="Times New Roman" pitchFamily="18" charset="0"/>
                    <a:cs typeface="Arial" pitchFamily="34" charset="0"/>
                  </a:rPr>
                  <a:t>0</a:t>
                </a:r>
                <a:r>
                  <a:rPr kumimoji="0" lang="en-US" sz="2800" b="0" i="0" u="none" strike="noStrike" cap="none" normalizeH="0" baseline="0" dirty="0">
                    <a:ln>
                      <a:noFill/>
                    </a:ln>
                    <a:solidFill>
                      <a:schemeClr val="tx1"/>
                    </a:solidFill>
                    <a:effectLst/>
                    <a:ea typeface="Times New Roman" pitchFamily="18" charset="0"/>
                    <a:cs typeface="Arial" pitchFamily="34" charset="0"/>
                  </a:rPr>
                  <a:t>, v.</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err="1">
                    <a:ln>
                      <a:noFill/>
                    </a:ln>
                    <a:solidFill>
                      <a:schemeClr val="tx1"/>
                    </a:solidFill>
                    <a:effectLst/>
                    <a:ea typeface="Times New Roman" pitchFamily="18" charset="0"/>
                    <a:cs typeface="Arial" pitchFamily="34" charset="0"/>
                  </a:rPr>
                  <a:t>Từ</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đồ</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thị</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ta</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có</a:t>
                </a:r>
                <a:r>
                  <a:rPr kumimoji="0" lang="en-US" sz="2800" b="0" i="0" u="none" strike="noStrike" cap="none" normalizeH="0" baseline="0">
                    <a:ln>
                      <a:noFill/>
                    </a:ln>
                    <a:solidFill>
                      <a:schemeClr val="tx1"/>
                    </a:solidFill>
                    <a:effectLst/>
                    <a:ea typeface="Times New Roman" pitchFamily="18" charset="0"/>
                    <a:cs typeface="Arial"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a:ln>
                      <a:noFill/>
                    </a:ln>
                    <a:solidFill>
                      <a:schemeClr val="tx1"/>
                    </a:solidFill>
                    <a:effectLst/>
                    <a:ea typeface="Times New Roman" pitchFamily="18" charset="0"/>
                    <a:cs typeface="Arial" pitchFamily="34" charset="0"/>
                  </a:rPr>
                  <a:t>v</a:t>
                </a:r>
                <a:r>
                  <a:rPr kumimoji="0" lang="en-US" sz="2800" b="0" i="0" u="none" strike="noStrike" cap="none" normalizeH="0" baseline="-30000">
                    <a:ln>
                      <a:noFill/>
                    </a:ln>
                    <a:solidFill>
                      <a:schemeClr val="tx1"/>
                    </a:solidFill>
                    <a:effectLst/>
                    <a:ea typeface="Times New Roman" pitchFamily="18" charset="0"/>
                    <a:cs typeface="Arial" pitchFamily="34" charset="0"/>
                  </a:rPr>
                  <a:t>0</a:t>
                </a:r>
                <a:r>
                  <a:rPr kumimoji="0" lang="en-US" sz="2800" b="0" i="0" u="none" strike="noStrike" cap="none" normalizeH="0" baseline="0">
                    <a:ln>
                      <a:noFill/>
                    </a:ln>
                    <a:solidFill>
                      <a:schemeClr val="tx1"/>
                    </a:solidFill>
                    <a:effectLst/>
                    <a:ea typeface="Times New Roman" pitchFamily="18" charset="0"/>
                    <a:cs typeface="Arial" pitchFamily="34" charset="0"/>
                  </a:rPr>
                  <a:t> </a:t>
                </a:r>
                <a:r>
                  <a:rPr kumimoji="0" lang="en-US" sz="2800" b="0" i="0" u="none" strike="noStrike" cap="none" normalizeH="0" baseline="0" dirty="0">
                    <a:ln>
                      <a:noFill/>
                    </a:ln>
                    <a:solidFill>
                      <a:schemeClr val="tx1"/>
                    </a:solidFill>
                    <a:effectLst/>
                    <a:ea typeface="Times New Roman" pitchFamily="18" charset="0"/>
                    <a:cs typeface="Arial" pitchFamily="34" charset="0"/>
                  </a:rPr>
                  <a:t>= 4 (m/s); v = 16 (m/s) t = 6(s)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a:ln>
                      <a:noFill/>
                    </a:ln>
                    <a:solidFill>
                      <a:schemeClr val="tx1"/>
                    </a:solidFill>
                    <a:effectLst/>
                    <a:ea typeface="Times New Roman" pitchFamily="18" charset="0"/>
                    <a:cs typeface="Arial" pitchFamily="34" charset="0"/>
                    <a:sym typeface="Symbol" pitchFamily="18" charset="2"/>
                  </a:rPr>
                  <a:t></a:t>
                </a:r>
                <a:r>
                  <a:rPr kumimoji="0" lang="fr-FR" sz="2800" b="0" i="0" u="none" strike="noStrike" cap="none" normalizeH="0" baseline="0">
                    <a:ln>
                      <a:noFill/>
                    </a:ln>
                    <a:solidFill>
                      <a:schemeClr val="tx1"/>
                    </a:solidFill>
                    <a:effectLst/>
                    <a:ea typeface="Times New Roman" pitchFamily="18" charset="0"/>
                    <a:cs typeface="Arial" pitchFamily="34" charset="0"/>
                  </a:rPr>
                  <a:t> Độ </a:t>
                </a:r>
                <a:r>
                  <a:rPr kumimoji="0" lang="fr-FR" sz="2800" b="0" i="0" u="none" strike="noStrike" cap="none" normalizeH="0" baseline="0" dirty="0" err="1">
                    <a:ln>
                      <a:noFill/>
                    </a:ln>
                    <a:solidFill>
                      <a:schemeClr val="tx1"/>
                    </a:solidFill>
                    <a:effectLst/>
                    <a:ea typeface="Times New Roman" pitchFamily="18" charset="0"/>
                    <a:cs typeface="Arial" pitchFamily="34" charset="0"/>
                  </a:rPr>
                  <a:t>dịch</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chuyển</a:t>
                </a:r>
                <a:r>
                  <a:rPr kumimoji="0" lang="fr-FR" sz="2800" b="0" i="0" u="none" strike="noStrike" cap="none" normalizeH="0" baseline="0" dirty="0">
                    <a:ln>
                      <a:noFill/>
                    </a:ln>
                    <a:solidFill>
                      <a:schemeClr val="tx1"/>
                    </a:solidFill>
                    <a:effectLst/>
                    <a:ea typeface="Times New Roman" pitchFamily="18" charset="0"/>
                    <a:cs typeface="Arial" pitchFamily="34" charset="0"/>
                  </a:rPr>
                  <a:t> là</a:t>
                </a:r>
                <a:r>
                  <a:rPr kumimoji="0" lang="fr-FR" sz="2800" b="0" i="0" u="none" strike="noStrike" cap="none" normalizeH="0" baseline="0">
                    <a:ln>
                      <a:noFill/>
                    </a:ln>
                    <a:solidFill>
                      <a:schemeClr val="tx1"/>
                    </a:solidFill>
                    <a:effectLst/>
                    <a:ea typeface="Times New Roman" pitchFamily="18" charset="0"/>
                    <a:cs typeface="Arial" pitchFamily="34" charset="0"/>
                  </a:rPr>
                  <a:t>: </a:t>
                </a:r>
              </a:p>
              <a:p>
                <a:pPr lvl="0" algn="ctr" eaLnBrk="0" fontAlgn="base" hangingPunct="0">
                  <a:spcBef>
                    <a:spcPct val="0"/>
                  </a:spcBef>
                  <a:spcAft>
                    <a:spcPct val="0"/>
                  </a:spcAft>
                </a:pPr>
                <a14:m>
                  <m:oMathPara xmlns:m="http://schemas.openxmlformats.org/officeDocument/2006/math">
                    <m:oMathParaPr>
                      <m:jc m:val="center"/>
                    </m:oMathParaPr>
                    <m:oMath xmlns:m="http://schemas.openxmlformats.org/officeDocument/2006/math">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sym typeface="Symbol" pitchFamily="18" charset="2"/>
                        </a:rPr>
                        <m:t>𝑑</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sym typeface="Symbol" pitchFamily="18" charset="2"/>
                        </a:rPr>
                        <m:t> = </m:t>
                      </m:r>
                      <m:f>
                        <m:fPr>
                          <m:ctrlPr>
                            <a:rPr kumimoji="0" lang="fr-FR" sz="2800" b="0" i="1" u="none" strike="noStrike" cap="none" normalizeH="0" baseline="0" dirty="0" smtClean="0">
                              <a:ln>
                                <a:noFill/>
                              </a:ln>
                              <a:solidFill>
                                <a:schemeClr val="tx1"/>
                              </a:solidFill>
                              <a:effectLst/>
                              <a:latin typeface="Cambria Math" panose="02040503050406030204" pitchFamily="18" charset="0"/>
                              <a:cs typeface="Arial" pitchFamily="34" charset="0"/>
                              <a:sym typeface="Symbol" pitchFamily="18" charset="2"/>
                            </a:rPr>
                          </m:ctrlPr>
                        </m:fPr>
                        <m:num>
                          <m:r>
                            <a:rPr lang="fr-FR" sz="2800" i="1" dirty="0">
                              <a:latin typeface="Cambria Math" panose="02040503050406030204" pitchFamily="18" charset="0"/>
                              <a:ea typeface="Times New Roman" pitchFamily="18" charset="0"/>
                              <a:cs typeface="Arial" pitchFamily="34" charset="0"/>
                              <a:sym typeface="Symbol" pitchFamily="18" charset="2"/>
                            </a:rPr>
                            <m:t>(4 + 16).6</m:t>
                          </m:r>
                        </m:num>
                        <m:den>
                          <m:r>
                            <a:rPr kumimoji="0" lang="en-US" sz="2800" b="0" i="1" u="none" strike="noStrike" cap="none" normalizeH="0" baseline="0" dirty="0" smtClean="0">
                              <a:ln>
                                <a:noFill/>
                              </a:ln>
                              <a:solidFill>
                                <a:schemeClr val="tx1"/>
                              </a:solidFill>
                              <a:effectLst/>
                              <a:latin typeface="Cambria Math" panose="02040503050406030204" pitchFamily="18" charset="0"/>
                              <a:cs typeface="Arial" pitchFamily="34" charset="0"/>
                              <a:sym typeface="Symbol" pitchFamily="18" charset="2"/>
                            </a:rPr>
                            <m:t>2</m:t>
                          </m:r>
                        </m:den>
                      </m:f>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sym typeface="Symbol" pitchFamily="18" charset="2"/>
                        </a:rPr>
                        <m:t> = 60 (</m:t>
                      </m:r>
                      <m:r>
                        <a:rPr kumimoji="0" lang="fr-FR" sz="2800" b="0" i="1" u="none" strike="noStrike" cap="none" normalizeH="0" baseline="0">
                          <a:ln>
                            <a:noFill/>
                          </a:ln>
                          <a:solidFill>
                            <a:schemeClr val="tx1"/>
                          </a:solidFill>
                          <a:effectLst/>
                          <a:latin typeface="Cambria Math" panose="02040503050406030204" pitchFamily="18" charset="0"/>
                          <a:ea typeface="Times New Roman" pitchFamily="18" charset="0"/>
                          <a:cs typeface="Arial" pitchFamily="34" charset="0"/>
                          <a:sym typeface="Symbol" pitchFamily="18" charset="2"/>
                        </a:rPr>
                        <m:t>𝑚</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sym typeface="Symbol" pitchFamily="18" charset="2"/>
                        </a:rPr>
                        <m:t>)</m:t>
                      </m:r>
                    </m:oMath>
                  </m:oMathPara>
                </a14:m>
                <a:endParaRPr kumimoji="0" lang="en-US" sz="2800" b="0" i="0" u="none" strike="noStrike" cap="none" normalizeH="0" baseline="0" dirty="0">
                  <a:ln>
                    <a:noFill/>
                  </a:ln>
                  <a:solidFill>
                    <a:schemeClr val="tx1"/>
                  </a:solidFill>
                  <a:effectLst/>
                  <a:ea typeface="Times New Roman" pitchFamily="18" charset="0"/>
                  <a:cs typeface="Arial" pitchFamily="34" charset="0"/>
                  <a:sym typeface="Symbol" pitchFamily="18" charset="2"/>
                </a:endParaRPr>
              </a:p>
            </p:txBody>
          </p:sp>
        </mc:Choice>
        <mc:Fallback xmlns="">
          <p:sp>
            <p:nvSpPr>
              <p:cNvPr id="49" name="Rectangle 1" descr="n179 Fb Dinh Thu Huyen">
                <a:extLst>
                  <a:ext uri="{FF2B5EF4-FFF2-40B4-BE49-F238E27FC236}">
                    <a16:creationId xmlns:a16="http://schemas.microsoft.com/office/drawing/2014/main" id="{A00AE373-F52E-956D-A9B4-CA6C13BC80F4}"/>
                  </a:ext>
                </a:extLst>
              </p:cNvPr>
              <p:cNvSpPr>
                <a:spLocks noRot="1" noChangeAspect="1" noMove="1" noResize="1" noEditPoints="1" noAdjustHandles="1" noChangeArrowheads="1" noChangeShapeType="1" noTextEdit="1"/>
              </p:cNvSpPr>
              <p:nvPr/>
            </p:nvSpPr>
            <p:spPr bwMode="auto">
              <a:xfrm>
                <a:off x="2220003" y="2772070"/>
                <a:ext cx="5708209" cy="3521477"/>
              </a:xfrm>
              <a:prstGeom prst="rect">
                <a:avLst/>
              </a:prstGeom>
              <a:blipFill>
                <a:blip r:embed="rId6"/>
                <a:stretch>
                  <a:fillRect l="-2134" t="-867" r="-2134"/>
                </a:stretch>
              </a:blipFill>
              <a:ln w="9525">
                <a:noFill/>
                <a:miter lim="800000"/>
                <a:headEnd/>
                <a:tailEnd/>
              </a:ln>
              <a:effectLst/>
            </p:spPr>
            <p:txBody>
              <a:bodyPr/>
              <a:lstStyle/>
              <a:p>
                <a:r>
                  <a:rPr lang="en-US">
                    <a:noFill/>
                  </a:rPr>
                  <a:t> </a:t>
                </a:r>
              </a:p>
            </p:txBody>
          </p:sp>
        </mc:Fallback>
      </mc:AlternateContent>
      <p:sp>
        <p:nvSpPr>
          <p:cNvPr id="50" name="TextBox 49" descr="n179 Fb Dinh Thu Huyen">
            <a:extLst>
              <a:ext uri="{FF2B5EF4-FFF2-40B4-BE49-F238E27FC236}">
                <a16:creationId xmlns:a16="http://schemas.microsoft.com/office/drawing/2014/main" id="{4476FC2C-5275-E431-345C-840E26B5A961}"/>
              </a:ext>
            </a:extLst>
          </p:cNvPr>
          <p:cNvSpPr txBox="1"/>
          <p:nvPr/>
        </p:nvSpPr>
        <p:spPr>
          <a:xfrm>
            <a:off x="2195934" y="260980"/>
            <a:ext cx="9884905" cy="2246769"/>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eaLnBrk="0" fontAlgn="base" hangingPunct="0">
              <a:spcBef>
                <a:spcPct val="0"/>
              </a:spcBef>
              <a:spcAft>
                <a:spcPct val="0"/>
              </a:spcAft>
            </a:pPr>
            <a:r>
              <a:rPr lang="en-US" sz="2800" b="1">
                <a:solidFill>
                  <a:schemeClr val="tx1"/>
                </a:solidFill>
                <a:ea typeface="Times New Roman" pitchFamily="18" charset="0"/>
                <a:cs typeface="Arial" pitchFamily="34" charset="0"/>
              </a:rPr>
              <a:t>Câu 1.</a:t>
            </a:r>
            <a:r>
              <a:rPr lang="en-US" sz="2800">
                <a:solidFill>
                  <a:schemeClr val="tx1"/>
                </a:solidFill>
                <a:ea typeface="Times New Roman" pitchFamily="18" charset="0"/>
                <a:cs typeface="Arial" pitchFamily="34" charset="0"/>
              </a:rPr>
              <a:t> Cho đồ thị (v - t) vẽ ở Hình 9.3b.</a:t>
            </a:r>
          </a:p>
          <a:p>
            <a:pPr lvl="0" algn="just" eaLnBrk="0" fontAlgn="base" hangingPunct="0">
              <a:spcBef>
                <a:spcPct val="0"/>
              </a:spcBef>
              <a:spcAft>
                <a:spcPct val="0"/>
              </a:spcAft>
            </a:pPr>
            <a:r>
              <a:rPr lang="en-US" sz="2800" b="1">
                <a:solidFill>
                  <a:schemeClr val="tx1"/>
                </a:solidFill>
                <a:ea typeface="Times New Roman" pitchFamily="18" charset="0"/>
                <a:cs typeface="Arial" pitchFamily="34" charset="0"/>
              </a:rPr>
              <a:t>a. </a:t>
            </a:r>
            <a:r>
              <a:rPr lang="en-US" sz="2800">
                <a:solidFill>
                  <a:schemeClr val="tx1"/>
                </a:solidFill>
                <a:ea typeface="Times New Roman" pitchFamily="18" charset="0"/>
                <a:cs typeface="Arial" pitchFamily="34" charset="0"/>
              </a:rPr>
              <a:t>Hãy tính độ dịch chuyển của chuyển động. Biết mỗi cạnh của ô vuông nhỏ trên trục tung ứng với 2m/s, trên trục hoành ứng với 1s</a:t>
            </a:r>
          </a:p>
          <a:p>
            <a:pPr lvl="0" algn="just" eaLnBrk="0" fontAlgn="base" hangingPunct="0">
              <a:spcBef>
                <a:spcPct val="0"/>
              </a:spcBef>
              <a:spcAft>
                <a:spcPct val="0"/>
              </a:spcAft>
            </a:pPr>
            <a:r>
              <a:rPr lang="en-US" sz="2800" b="1">
                <a:solidFill>
                  <a:schemeClr val="tx1"/>
                </a:solidFill>
                <a:ea typeface="Times New Roman" pitchFamily="18" charset="0"/>
                <a:cs typeface="Arial" pitchFamily="34" charset="0"/>
              </a:rPr>
              <a:t>b.</a:t>
            </a:r>
            <a:r>
              <a:rPr lang="en-US" sz="2800">
                <a:solidFill>
                  <a:schemeClr val="tx1"/>
                </a:solidFill>
                <a:ea typeface="Times New Roman" pitchFamily="18" charset="0"/>
                <a:cs typeface="Arial" pitchFamily="34" charset="0"/>
              </a:rPr>
              <a:t> Chứng tỏ rằng có thể xác định được giá trị của gia tốc dựa trên đồ thị (v - t).</a:t>
            </a:r>
            <a:endParaRPr lang="en-US" sz="2800" dirty="0">
              <a:solidFill>
                <a:schemeClr val="tx1"/>
              </a:solidFill>
              <a:ea typeface="Times New Roman" pitchFamily="18" charset="0"/>
              <a:cs typeface="Arial" pitchFamily="34" charset="0"/>
            </a:endParaRPr>
          </a:p>
        </p:txBody>
      </p:sp>
      <p:pic>
        <p:nvPicPr>
          <p:cNvPr id="3" name="Picture 2" descr="n179 Fb Dinh Thu Huyen">
            <a:extLst>
              <a:ext uri="{FF2B5EF4-FFF2-40B4-BE49-F238E27FC236}">
                <a16:creationId xmlns:a16="http://schemas.microsoft.com/office/drawing/2014/main" id="{6AC6090C-0B6C-9F82-2FCD-F801600C6A23}"/>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4662" y="5087270"/>
            <a:ext cx="1658611" cy="15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15447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
                                            <p:txEl>
                                              <p:pRg st="0" end="0"/>
                                            </p:txEl>
                                          </p:spTgt>
                                        </p:tgtEl>
                                        <p:attrNameLst>
                                          <p:attrName>style.visibility</p:attrName>
                                        </p:attrNameLst>
                                      </p:cBhvr>
                                      <p:to>
                                        <p:strVal val="visible"/>
                                      </p:to>
                                    </p:set>
                                    <p:animEffect transition="in" filter="fade">
                                      <p:cBhvr>
                                        <p:cTn id="7" dur="500"/>
                                        <p:tgtEl>
                                          <p:spTgt spid="50">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0">
                                            <p:txEl>
                                              <p:pRg st="1" end="1"/>
                                            </p:txEl>
                                          </p:spTgt>
                                        </p:tgtEl>
                                        <p:attrNameLst>
                                          <p:attrName>style.visibility</p:attrName>
                                        </p:attrNameLst>
                                      </p:cBhvr>
                                      <p:to>
                                        <p:strVal val="visible"/>
                                      </p:to>
                                    </p:set>
                                    <p:animEffect transition="in" filter="fade">
                                      <p:cBhvr>
                                        <p:cTn id="11" dur="500"/>
                                        <p:tgtEl>
                                          <p:spTgt spid="50">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0">
                                            <p:txEl>
                                              <p:pRg st="2" end="2"/>
                                            </p:txEl>
                                          </p:spTgt>
                                        </p:tgtEl>
                                        <p:attrNameLst>
                                          <p:attrName>style.visibility</p:attrName>
                                        </p:attrNameLst>
                                      </p:cBhvr>
                                      <p:to>
                                        <p:strVal val="visible"/>
                                      </p:to>
                                    </p:set>
                                    <p:animEffect transition="in" filter="fade">
                                      <p:cBhvr>
                                        <p:cTn id="15" dur="500"/>
                                        <p:tgtEl>
                                          <p:spTgt spid="5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9">
                                            <p:txEl>
                                              <p:pRg st="0" end="0"/>
                                            </p:txEl>
                                          </p:spTgt>
                                        </p:tgtEl>
                                        <p:attrNameLst>
                                          <p:attrName>style.visibility</p:attrName>
                                        </p:attrNameLst>
                                      </p:cBhvr>
                                      <p:to>
                                        <p:strVal val="visible"/>
                                      </p:to>
                                    </p:set>
                                    <p:animEffect transition="in" filter="wipe(up)">
                                      <p:cBhvr>
                                        <p:cTn id="20" dur="500"/>
                                        <p:tgtEl>
                                          <p:spTgt spid="4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9">
                                            <p:txEl>
                                              <p:pRg st="1" end="1"/>
                                            </p:txEl>
                                          </p:spTgt>
                                        </p:tgtEl>
                                        <p:attrNameLst>
                                          <p:attrName>style.visibility</p:attrName>
                                        </p:attrNameLst>
                                      </p:cBhvr>
                                      <p:to>
                                        <p:strVal val="visible"/>
                                      </p:to>
                                    </p:set>
                                    <p:animEffect transition="in" filter="wipe(up)">
                                      <p:cBhvr>
                                        <p:cTn id="25" dur="500"/>
                                        <p:tgtEl>
                                          <p:spTgt spid="4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9">
                                            <p:txEl>
                                              <p:pRg st="2" end="2"/>
                                            </p:txEl>
                                          </p:spTgt>
                                        </p:tgtEl>
                                        <p:attrNameLst>
                                          <p:attrName>style.visibility</p:attrName>
                                        </p:attrNameLst>
                                      </p:cBhvr>
                                      <p:to>
                                        <p:strVal val="visible"/>
                                      </p:to>
                                    </p:set>
                                    <p:animEffect transition="in" filter="wipe(up)">
                                      <p:cBhvr>
                                        <p:cTn id="30" dur="500"/>
                                        <p:tgtEl>
                                          <p:spTgt spid="49">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49">
                                            <p:txEl>
                                              <p:pRg st="3" end="3"/>
                                            </p:txEl>
                                          </p:spTgt>
                                        </p:tgtEl>
                                        <p:attrNameLst>
                                          <p:attrName>style.visibility</p:attrName>
                                        </p:attrNameLst>
                                      </p:cBhvr>
                                      <p:to>
                                        <p:strVal val="visible"/>
                                      </p:to>
                                    </p:set>
                                    <p:animEffect transition="in" filter="wipe(up)">
                                      <p:cBhvr>
                                        <p:cTn id="35" dur="500"/>
                                        <p:tgtEl>
                                          <p:spTgt spid="49">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9">
                                            <p:txEl>
                                              <p:pRg st="4" end="4"/>
                                            </p:txEl>
                                          </p:spTgt>
                                        </p:tgtEl>
                                        <p:attrNameLst>
                                          <p:attrName>style.visibility</p:attrName>
                                        </p:attrNameLst>
                                      </p:cBhvr>
                                      <p:to>
                                        <p:strVal val="visible"/>
                                      </p:to>
                                    </p:set>
                                    <p:animEffect transition="in" filter="wipe(up)">
                                      <p:cBhvr>
                                        <p:cTn id="40" dur="500"/>
                                        <p:tgtEl>
                                          <p:spTgt spid="4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n179 Fb Dinh Thu Huyen">
            <a:extLst>
              <a:ext uri="{FF2B5EF4-FFF2-40B4-BE49-F238E27FC236}">
                <a16:creationId xmlns:a16="http://schemas.microsoft.com/office/drawing/2014/main" id="{CD640B99-8CAA-4310-4C7C-D9338C3E529F}"/>
              </a:ext>
            </a:extLst>
          </p:cNvPr>
          <p:cNvSpPr>
            <a:spLocks/>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rPr>
              <a:t>Phiếu học tập số 2: </a:t>
            </a: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p:txBody>
      </p:sp>
      <p:pic>
        <p:nvPicPr>
          <p:cNvPr id="4" name="Picture 2" descr="n179 Fb Dinh Thu Huyen">
            <a:extLst>
              <a:ext uri="{FF2B5EF4-FFF2-40B4-BE49-F238E27FC236}">
                <a16:creationId xmlns:a16="http://schemas.microsoft.com/office/drawing/2014/main" id="{2E5B5BB3-514D-1DBB-7480-30728E5D11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descr="n179 Fb Dinh Thu Huyen">
            <a:extLst>
              <a:ext uri="{FF2B5EF4-FFF2-40B4-BE49-F238E27FC236}">
                <a16:creationId xmlns:a16="http://schemas.microsoft.com/office/drawing/2014/main" id="{4476FC2C-5275-E431-345C-840E26B5A961}"/>
              </a:ext>
            </a:extLst>
          </p:cNvPr>
          <p:cNvSpPr txBox="1"/>
          <p:nvPr/>
        </p:nvSpPr>
        <p:spPr>
          <a:xfrm>
            <a:off x="2195934" y="260980"/>
            <a:ext cx="9884905" cy="2246769"/>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eaLnBrk="0" fontAlgn="base" hangingPunct="0">
              <a:spcBef>
                <a:spcPct val="0"/>
              </a:spcBef>
              <a:spcAft>
                <a:spcPct val="0"/>
              </a:spcAft>
            </a:pPr>
            <a:r>
              <a:rPr lang="en-US" sz="2800" b="1">
                <a:solidFill>
                  <a:schemeClr val="tx1"/>
                </a:solidFill>
                <a:ea typeface="Times New Roman" pitchFamily="18" charset="0"/>
                <a:cs typeface="Arial" pitchFamily="34" charset="0"/>
              </a:rPr>
              <a:t>Câu 1.</a:t>
            </a:r>
            <a:r>
              <a:rPr lang="en-US" sz="2800">
                <a:solidFill>
                  <a:schemeClr val="tx1"/>
                </a:solidFill>
                <a:ea typeface="Times New Roman" pitchFamily="18" charset="0"/>
                <a:cs typeface="Arial" pitchFamily="34" charset="0"/>
              </a:rPr>
              <a:t> Cho đồ thị (v - t) vẽ ở Hình 9.3b.</a:t>
            </a:r>
          </a:p>
          <a:p>
            <a:pPr lvl="0" algn="just" eaLnBrk="0" fontAlgn="base" hangingPunct="0">
              <a:spcBef>
                <a:spcPct val="0"/>
              </a:spcBef>
              <a:spcAft>
                <a:spcPct val="0"/>
              </a:spcAft>
            </a:pPr>
            <a:r>
              <a:rPr lang="en-US" sz="2800" b="1">
                <a:solidFill>
                  <a:schemeClr val="tx1"/>
                </a:solidFill>
                <a:ea typeface="Times New Roman" pitchFamily="18" charset="0"/>
                <a:cs typeface="Arial" pitchFamily="34" charset="0"/>
              </a:rPr>
              <a:t>a. </a:t>
            </a:r>
            <a:r>
              <a:rPr lang="en-US" sz="2800">
                <a:solidFill>
                  <a:schemeClr val="tx1"/>
                </a:solidFill>
                <a:ea typeface="Times New Roman" pitchFamily="18" charset="0"/>
                <a:cs typeface="Arial" pitchFamily="34" charset="0"/>
              </a:rPr>
              <a:t>Hãy tính độ dịch chuyển của chuyển động. Biết mỗi cạnh của ô vuông nhỏ trên trục tung ứng với 2m/s, trên trục hoành ứng với 1s</a:t>
            </a:r>
          </a:p>
          <a:p>
            <a:pPr lvl="0" algn="just" eaLnBrk="0" fontAlgn="base" hangingPunct="0">
              <a:spcBef>
                <a:spcPct val="0"/>
              </a:spcBef>
              <a:spcAft>
                <a:spcPct val="0"/>
              </a:spcAft>
            </a:pPr>
            <a:r>
              <a:rPr lang="en-US" sz="2800" b="1">
                <a:solidFill>
                  <a:schemeClr val="tx1"/>
                </a:solidFill>
                <a:ea typeface="Times New Roman" pitchFamily="18" charset="0"/>
                <a:cs typeface="Arial" pitchFamily="34" charset="0"/>
              </a:rPr>
              <a:t>b.</a:t>
            </a:r>
            <a:r>
              <a:rPr lang="en-US" sz="2800">
                <a:solidFill>
                  <a:schemeClr val="tx1"/>
                </a:solidFill>
                <a:ea typeface="Times New Roman" pitchFamily="18" charset="0"/>
                <a:cs typeface="Arial" pitchFamily="34" charset="0"/>
              </a:rPr>
              <a:t> Chứng tỏ rằng có thể xác định được giá trị của gia tốc dựa trên đồ thị (v - t).</a:t>
            </a:r>
            <a:endParaRPr lang="en-US" sz="2800" dirty="0">
              <a:solidFill>
                <a:schemeClr val="tx1"/>
              </a:solidFill>
              <a:ea typeface="Times New Roman" pitchFamily="18" charset="0"/>
              <a:cs typeface="Arial" pitchFamily="34" charset="0"/>
            </a:endParaRPr>
          </a:p>
        </p:txBody>
      </p:sp>
      <mc:AlternateContent xmlns:mc="http://schemas.openxmlformats.org/markup-compatibility/2006" xmlns:a14="http://schemas.microsoft.com/office/drawing/2010/main">
        <mc:Choice Requires="a14">
          <p:sp>
            <p:nvSpPr>
              <p:cNvPr id="31" name="Rectangle 1" descr="n179 Fb Dinh Thu Huyen">
                <a:extLst>
                  <a:ext uri="{FF2B5EF4-FFF2-40B4-BE49-F238E27FC236}">
                    <a16:creationId xmlns:a16="http://schemas.microsoft.com/office/drawing/2014/main" id="{7E0DDA1E-BB07-A4EC-1027-92216ABE3480}"/>
                  </a:ext>
                </a:extLst>
              </p:cNvPr>
              <p:cNvSpPr>
                <a:spLocks noChangeArrowheads="1"/>
              </p:cNvSpPr>
              <p:nvPr/>
            </p:nvSpPr>
            <p:spPr bwMode="auto">
              <a:xfrm>
                <a:off x="2210536" y="2821622"/>
                <a:ext cx="5868634" cy="36617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spcBef>
                    <a:spcPct val="0"/>
                  </a:spcBef>
                  <a:spcAft>
                    <a:spcPct val="0"/>
                  </a:spcAft>
                  <a:buClrTx/>
                  <a:buSzTx/>
                  <a:buFontTx/>
                  <a:buNone/>
                  <a:tabLst/>
                </a:pPr>
                <a:r>
                  <a:rPr kumimoji="0" lang="fr-FR" sz="2600" b="1" i="0" u="none" strike="noStrike" cap="none" normalizeH="0" baseline="0">
                    <a:ln>
                      <a:noFill/>
                    </a:ln>
                    <a:solidFill>
                      <a:schemeClr val="tx1"/>
                    </a:solidFill>
                    <a:effectLst/>
                    <a:ea typeface="Times New Roman" pitchFamily="18" charset="0"/>
                    <a:cs typeface="Arial" pitchFamily="34" charset="0"/>
                    <a:sym typeface="Symbol" pitchFamily="18" charset="2"/>
                  </a:rPr>
                  <a:t>b. </a:t>
                </a:r>
                <a:r>
                  <a:rPr kumimoji="0" lang="fr-FR" sz="2600" b="0" i="0" u="none" strike="noStrike" cap="none" normalizeH="0" baseline="0">
                    <a:ln>
                      <a:noFill/>
                    </a:ln>
                    <a:solidFill>
                      <a:schemeClr val="tx1"/>
                    </a:solidFill>
                    <a:effectLst/>
                    <a:ea typeface="Times New Roman" pitchFamily="18" charset="0"/>
                    <a:cs typeface="Arial" pitchFamily="34" charset="0"/>
                    <a:sym typeface="Symbol" pitchFamily="18" charset="2"/>
                  </a:rPr>
                  <a:t>Từ </a:t>
                </a: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đồ</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thị</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ta </a:t>
                </a: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thấy</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Độ</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biến</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thiên</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vận</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tốc</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các</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khoảng</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thời</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gian</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bằng</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nhau</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là 2 m/s.</a:t>
                </a:r>
              </a:p>
              <a:p>
                <a:pPr marL="0" marR="0" lvl="0" indent="0" algn="just" defTabSz="914400" rtl="0" eaLnBrk="0" fontAlgn="base" latinLnBrk="0" hangingPunct="0">
                  <a:spcBef>
                    <a:spcPct val="0"/>
                  </a:spcBef>
                  <a:spcAft>
                    <a:spcPct val="0"/>
                  </a:spcAft>
                  <a:buClrTx/>
                  <a:buSzTx/>
                  <a:buFontTx/>
                  <a:buNone/>
                  <a:tabLst/>
                </a:pP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Xét</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giữa</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2 </a:t>
                </a: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thời</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điểm</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 </a:t>
                </a:r>
                <a:r>
                  <a:rPr kumimoji="0" lang="fr-FR" sz="2600" b="0" i="0" u="none" strike="noStrike" cap="none" normalizeH="0" baseline="0" err="1">
                    <a:ln>
                      <a:noFill/>
                    </a:ln>
                    <a:solidFill>
                      <a:schemeClr val="tx1"/>
                    </a:solidFill>
                    <a:effectLst/>
                    <a:ea typeface="Times New Roman" pitchFamily="18" charset="0"/>
                    <a:cs typeface="Arial" pitchFamily="34" charset="0"/>
                    <a:sym typeface="Symbol" pitchFamily="18" charset="2"/>
                  </a:rPr>
                  <a:t>và</a:t>
                </a:r>
                <a:r>
                  <a:rPr kumimoji="0" lang="fr-FR" sz="2600" b="0" i="0" u="none" strike="noStrike" cap="none" normalizeH="0" baseline="0">
                    <a:ln>
                      <a:noFill/>
                    </a:ln>
                    <a:solidFill>
                      <a:schemeClr val="tx1"/>
                    </a:solidFill>
                    <a:effectLst/>
                    <a:ea typeface="Times New Roman" pitchFamily="18" charset="0"/>
                    <a:cs typeface="Arial" pitchFamily="34" charset="0"/>
                    <a:sym typeface="Symbol" pitchFamily="18" charset="2"/>
                  </a:rPr>
                  <a:t> B:</a:t>
                </a:r>
              </a:p>
              <a:p>
                <a:pPr marL="0" marR="0" lvl="0" indent="0" algn="just" defTabSz="914400" rtl="0" eaLnBrk="0" fontAlgn="base" latinLnBrk="0" hangingPunct="0">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lang="en-US" sz="260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60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600" i="1">
                              <a:solidFill>
                                <a:schemeClr val="tx1"/>
                              </a:solidFill>
                              <a:effectLst/>
                              <a:latin typeface="Cambria Math" panose="02040503050406030204" pitchFamily="18" charset="0"/>
                            </a:rPr>
                          </m:ctrlPr>
                        </m:fPr>
                        <m:num>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𝑣</m:t>
                          </m:r>
                        </m:num>
                        <m:den>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𝑡</m:t>
                          </m:r>
                        </m:den>
                      </m:f>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600" i="1">
                              <a:solidFill>
                                <a:schemeClr val="tx1"/>
                              </a:solidFill>
                              <a:effectLst/>
                              <a:latin typeface="Cambria Math" panose="02040503050406030204" pitchFamily="18" charset="0"/>
                            </a:rPr>
                          </m:ctrlPr>
                        </m:fPr>
                        <m:num>
                          <m:sSub>
                            <m:sSubPr>
                              <m:ctrlPr>
                                <a:rPr lang="en-US" sz="2600" i="1">
                                  <a:solidFill>
                                    <a:schemeClr val="tx1"/>
                                  </a:solidFill>
                                  <a:effectLst/>
                                  <a:latin typeface="Cambria Math" panose="02040503050406030204" pitchFamily="18" charset="0"/>
                                </a:rPr>
                              </m:ctrlPr>
                            </m:sSubPr>
                            <m:e>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600" i="1">
                                  <a:solidFill>
                                    <a:schemeClr val="tx1"/>
                                  </a:solidFill>
                                  <a:effectLst/>
                                  <a:latin typeface="Cambria Math" panose="02040503050406030204" pitchFamily="18" charset="0"/>
                                </a:rPr>
                              </m:ctrlPr>
                            </m:sSubPr>
                            <m:e>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2600" i="1">
                                  <a:solidFill>
                                    <a:schemeClr val="tx1"/>
                                  </a:solidFill>
                                  <a:effectLst/>
                                  <a:latin typeface="Cambria Math" panose="02040503050406030204" pitchFamily="18" charset="0"/>
                                </a:rPr>
                              </m:ctrlPr>
                            </m:sSubPr>
                            <m:e>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𝑡</m:t>
                              </m:r>
                            </m:e>
                            <m:sub>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600" i="1">
                                  <a:solidFill>
                                    <a:schemeClr val="tx1"/>
                                  </a:solidFill>
                                  <a:effectLst/>
                                  <a:latin typeface="Cambria Math" panose="02040503050406030204" pitchFamily="18" charset="0"/>
                                </a:rPr>
                              </m:ctrlPr>
                            </m:sSubPr>
                            <m:e>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𝑡</m:t>
                              </m:r>
                            </m:e>
                            <m:sub>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m:oMathPara>
                </a14:m>
                <a:endParaRPr lang="en-US" sz="2600" i="1">
                  <a:solidFill>
                    <a:schemeClr val="tx1"/>
                  </a:solidFill>
                  <a:effectLst/>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lang="en-US" sz="2600" b="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600" i="1">
                              <a:solidFill>
                                <a:schemeClr val="tx1"/>
                              </a:solidFill>
                              <a:effectLst/>
                              <a:latin typeface="Cambria Math" panose="02040503050406030204" pitchFamily="18" charset="0"/>
                            </a:rPr>
                          </m:ctrlPr>
                        </m:fPr>
                        <m:num>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12−10</m:t>
                          </m:r>
                        </m:num>
                        <m:den>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4−3</m:t>
                          </m:r>
                        </m:den>
                      </m:f>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 </m:t>
                      </m:r>
                      <m:d>
                        <m:dPr>
                          <m:ctrlPr>
                            <a:rPr lang="en-US" sz="2600" i="1">
                              <a:solidFill>
                                <a:schemeClr val="tx1"/>
                              </a:solidFill>
                              <a:effectLst/>
                              <a:latin typeface="Cambria Math" panose="02040503050406030204" pitchFamily="18" charset="0"/>
                            </a:rPr>
                          </m:ctrlPr>
                        </m:dPr>
                        <m:e>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600" i="1">
                                  <a:solidFill>
                                    <a:schemeClr val="tx1"/>
                                  </a:solidFill>
                                  <a:effectLst/>
                                  <a:latin typeface="Cambria Math" panose="02040503050406030204" pitchFamily="18" charset="0"/>
                                </a:rPr>
                              </m:ctrlPr>
                            </m:sSupPr>
                            <m:e>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𝑠</m:t>
                              </m:r>
                            </m:e>
                            <m:sup>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e>
                      </m:d>
                    </m:oMath>
                  </m:oMathPara>
                </a14:m>
                <a:endParaRPr kumimoji="0" lang="en-US" sz="2600" b="0" i="0" u="none" strike="noStrike" cap="none" normalizeH="0" baseline="0">
                  <a:ln>
                    <a:noFill/>
                  </a:ln>
                  <a:solidFill>
                    <a:schemeClr val="tx1"/>
                  </a:solidFill>
                  <a:effectLst/>
                  <a:cs typeface="Arial" pitchFamily="34" charset="0"/>
                  <a:sym typeface="Symbol" pitchFamily="18" charset="2"/>
                </a:endParaRPr>
              </a:p>
              <a:p>
                <a:pPr algn="just" eaLnBrk="0" fontAlgn="base" hangingPunct="0">
                  <a:spcBef>
                    <a:spcPct val="0"/>
                  </a:spcBef>
                  <a:spcAft>
                    <a:spcPct val="0"/>
                  </a:spcAft>
                </a:pPr>
                <a:r>
                  <a:rPr kumimoji="0" lang="fr-FR" sz="2600" b="0" i="0" u="none" strike="noStrike" cap="none" normalizeH="0" baseline="0">
                    <a:ln>
                      <a:noFill/>
                    </a:ln>
                    <a:solidFill>
                      <a:schemeClr val="tx1"/>
                    </a:solidFill>
                    <a:effectLst/>
                    <a:ea typeface="Times New Roman" pitchFamily="18" charset="0"/>
                    <a:cs typeface="Arial" pitchFamily="34" charset="0"/>
                  </a:rPr>
                  <a:t>Vậy, có thể xác định được giá trị của gia tốc dựa trên đồ thị v – t.</a:t>
                </a:r>
                <a:endParaRPr kumimoji="0" lang="en-US" sz="2600" b="0" i="0" u="none" strike="noStrike" cap="none" normalizeH="0" baseline="0">
                  <a:ln>
                    <a:noFill/>
                  </a:ln>
                  <a:solidFill>
                    <a:schemeClr val="tx1"/>
                  </a:solidFill>
                  <a:effectLst/>
                  <a:ea typeface="Times New Roman" pitchFamily="18" charset="0"/>
                  <a:cs typeface="Arial" pitchFamily="34" charset="0"/>
                </a:endParaRPr>
              </a:p>
            </p:txBody>
          </p:sp>
        </mc:Choice>
        <mc:Fallback xmlns="">
          <p:sp>
            <p:nvSpPr>
              <p:cNvPr id="31" name="Rectangle 1" descr="n179 Fb Dinh Thu Huyen">
                <a:extLst>
                  <a:ext uri="{FF2B5EF4-FFF2-40B4-BE49-F238E27FC236}">
                    <a16:creationId xmlns:a16="http://schemas.microsoft.com/office/drawing/2014/main" id="{7E0DDA1E-BB07-A4EC-1027-92216ABE3480}"/>
                  </a:ext>
                </a:extLst>
              </p:cNvPr>
              <p:cNvSpPr>
                <a:spLocks noRot="1" noChangeAspect="1" noMove="1" noResize="1" noEditPoints="1" noAdjustHandles="1" noChangeArrowheads="1" noChangeShapeType="1" noTextEdit="1"/>
              </p:cNvSpPr>
              <p:nvPr/>
            </p:nvSpPr>
            <p:spPr bwMode="auto">
              <a:xfrm>
                <a:off x="2210536" y="2821622"/>
                <a:ext cx="5868634" cy="3661772"/>
              </a:xfrm>
              <a:prstGeom prst="rect">
                <a:avLst/>
              </a:prstGeom>
              <a:blipFill>
                <a:blip r:embed="rId4"/>
                <a:stretch>
                  <a:fillRect l="-1871" t="-832" r="-1975" b="-3827"/>
                </a:stretch>
              </a:blipFill>
              <a:ln w="9525">
                <a:noFill/>
                <a:miter lim="800000"/>
                <a:headEnd/>
                <a:tailEnd/>
              </a:ln>
              <a:effectLst/>
            </p:spPr>
            <p:txBody>
              <a:bodyPr/>
              <a:lstStyle/>
              <a:p>
                <a:r>
                  <a:rPr lang="en-US">
                    <a:noFill/>
                  </a:rPr>
                  <a:t> </a:t>
                </a:r>
              </a:p>
            </p:txBody>
          </p:sp>
        </mc:Fallback>
      </mc:AlternateContent>
      <p:grpSp>
        <p:nvGrpSpPr>
          <p:cNvPr id="85" name="Group 84" descr="n179 Fb Dinh Thu Huyen">
            <a:extLst>
              <a:ext uri="{FF2B5EF4-FFF2-40B4-BE49-F238E27FC236}">
                <a16:creationId xmlns:a16="http://schemas.microsoft.com/office/drawing/2014/main" id="{1504B990-6F61-E73A-B659-D0CB8B14F76E}"/>
              </a:ext>
            </a:extLst>
          </p:cNvPr>
          <p:cNvGrpSpPr/>
          <p:nvPr/>
        </p:nvGrpSpPr>
        <p:grpSpPr>
          <a:xfrm>
            <a:off x="7542347" y="2441003"/>
            <a:ext cx="5030684" cy="4934748"/>
            <a:chOff x="5613950" y="797119"/>
            <a:chExt cx="4046730" cy="4499909"/>
          </a:xfrm>
        </p:grpSpPr>
        <p:grpSp>
          <p:nvGrpSpPr>
            <p:cNvPr id="86" name="Group 85">
              <a:extLst>
                <a:ext uri="{FF2B5EF4-FFF2-40B4-BE49-F238E27FC236}">
                  <a16:creationId xmlns:a16="http://schemas.microsoft.com/office/drawing/2014/main" id="{D817CF1D-116C-14C5-C401-0D824D5E685C}"/>
                </a:ext>
              </a:extLst>
            </p:cNvPr>
            <p:cNvGrpSpPr/>
            <p:nvPr/>
          </p:nvGrpSpPr>
          <p:grpSpPr>
            <a:xfrm>
              <a:off x="5893696" y="797119"/>
              <a:ext cx="3766984" cy="4499909"/>
              <a:chOff x="4664182" y="907004"/>
              <a:chExt cx="3766984" cy="4499909"/>
            </a:xfrm>
          </p:grpSpPr>
          <p:pic>
            <p:nvPicPr>
              <p:cNvPr id="98" name="Content Placeholder 4">
                <a:extLst>
                  <a:ext uri="{FF2B5EF4-FFF2-40B4-BE49-F238E27FC236}">
                    <a16:creationId xmlns:a16="http://schemas.microsoft.com/office/drawing/2014/main" id="{FEEC9C8D-F745-9CFE-490A-74509C810817}"/>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49701" r="79412" b="1861"/>
              <a:stretch/>
            </p:blipFill>
            <p:spPr>
              <a:xfrm>
                <a:off x="5156630" y="1506519"/>
                <a:ext cx="2297227" cy="3040282"/>
              </a:xfrm>
              <a:prstGeom prst="rect">
                <a:avLst/>
              </a:prstGeom>
            </p:spPr>
          </p:pic>
          <p:grpSp>
            <p:nvGrpSpPr>
              <p:cNvPr id="99" name="Group 98">
                <a:extLst>
                  <a:ext uri="{FF2B5EF4-FFF2-40B4-BE49-F238E27FC236}">
                    <a16:creationId xmlns:a16="http://schemas.microsoft.com/office/drawing/2014/main" id="{FDA26C75-7E5E-4B6F-8469-CDBA131AF8AD}"/>
                  </a:ext>
                </a:extLst>
              </p:cNvPr>
              <p:cNvGrpSpPr/>
              <p:nvPr/>
            </p:nvGrpSpPr>
            <p:grpSpPr>
              <a:xfrm>
                <a:off x="4870218" y="907004"/>
                <a:ext cx="3560948" cy="4499909"/>
                <a:chOff x="9395240" y="4072988"/>
                <a:chExt cx="2582344" cy="2394087"/>
              </a:xfrm>
            </p:grpSpPr>
            <p:cxnSp>
              <p:nvCxnSpPr>
                <p:cNvPr id="101" name="Straight Arrow Connector 100">
                  <a:extLst>
                    <a:ext uri="{FF2B5EF4-FFF2-40B4-BE49-F238E27FC236}">
                      <a16:creationId xmlns:a16="http://schemas.microsoft.com/office/drawing/2014/main" id="{B2787F22-6F1F-DE6F-CC89-32975CBA0945}"/>
                    </a:ext>
                  </a:extLst>
                </p:cNvPr>
                <p:cNvCxnSpPr>
                  <a:cxnSpLocks/>
                </p:cNvCxnSpPr>
                <p:nvPr/>
              </p:nvCxnSpPr>
              <p:spPr>
                <a:xfrm flipV="1">
                  <a:off x="9479761" y="5997727"/>
                  <a:ext cx="2080304" cy="819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41EBD5B6-0610-72F2-52AF-84D52D3CBF78}"/>
                    </a:ext>
                  </a:extLst>
                </p:cNvPr>
                <p:cNvCxnSpPr>
                  <a:cxnSpLocks/>
                </p:cNvCxnSpPr>
                <p:nvPr/>
              </p:nvCxnSpPr>
              <p:spPr>
                <a:xfrm flipH="1" flipV="1">
                  <a:off x="9596381" y="4242946"/>
                  <a:ext cx="4819" cy="179796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C6967309-7597-1344-AC94-931384C560CB}"/>
                    </a:ext>
                  </a:extLst>
                </p:cNvPr>
                <p:cNvSpPr txBox="1"/>
                <p:nvPr/>
              </p:nvSpPr>
              <p:spPr>
                <a:xfrm>
                  <a:off x="9395240" y="4072988"/>
                  <a:ext cx="722414" cy="231442"/>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v (m/s)</a:t>
                  </a:r>
                  <a:endParaRPr lang="en-US" sz="2500" baseline="-25000"/>
                </a:p>
              </p:txBody>
            </p:sp>
            <p:sp>
              <p:nvSpPr>
                <p:cNvPr id="104" name="TextBox 103">
                  <a:extLst>
                    <a:ext uri="{FF2B5EF4-FFF2-40B4-BE49-F238E27FC236}">
                      <a16:creationId xmlns:a16="http://schemas.microsoft.com/office/drawing/2014/main" id="{76810E87-275F-4301-D9C0-B6F491FD80CB}"/>
                    </a:ext>
                  </a:extLst>
                </p:cNvPr>
                <p:cNvSpPr txBox="1"/>
                <p:nvPr/>
              </p:nvSpPr>
              <p:spPr>
                <a:xfrm>
                  <a:off x="11146592" y="5990021"/>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100" name="TextBox 99">
                <a:extLst>
                  <a:ext uri="{FF2B5EF4-FFF2-40B4-BE49-F238E27FC236}">
                    <a16:creationId xmlns:a16="http://schemas.microsoft.com/office/drawing/2014/main" id="{E8F0A1A9-DD6B-10B7-8A50-24AC4329A647}"/>
                  </a:ext>
                </a:extLst>
              </p:cNvPr>
              <p:cNvSpPr txBox="1"/>
              <p:nvPr/>
            </p:nvSpPr>
            <p:spPr>
              <a:xfrm>
                <a:off x="4664182" y="3484503"/>
                <a:ext cx="682792"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0</a:t>
                </a:r>
              </a:p>
            </p:txBody>
          </p:sp>
        </p:grpSp>
        <p:sp>
          <p:nvSpPr>
            <p:cNvPr id="87" name="TextBox 86">
              <a:extLst>
                <a:ext uri="{FF2B5EF4-FFF2-40B4-BE49-F238E27FC236}">
                  <a16:creationId xmlns:a16="http://schemas.microsoft.com/office/drawing/2014/main" id="{8C58D8D9-4158-170B-0C67-3CDE5A0948C1}"/>
                </a:ext>
              </a:extLst>
            </p:cNvPr>
            <p:cNvSpPr txBox="1"/>
            <p:nvPr/>
          </p:nvSpPr>
          <p:spPr>
            <a:xfrm>
              <a:off x="5613950" y="4171130"/>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cxnSp>
          <p:nvCxnSpPr>
            <p:cNvPr id="88" name="Straight Connector 87">
              <a:extLst>
                <a:ext uri="{FF2B5EF4-FFF2-40B4-BE49-F238E27FC236}">
                  <a16:creationId xmlns:a16="http://schemas.microsoft.com/office/drawing/2014/main" id="{B77CF39E-3940-9070-3ADC-763C245B9942}"/>
                </a:ext>
              </a:extLst>
            </p:cNvPr>
            <p:cNvCxnSpPr>
              <a:cxnSpLocks/>
            </p:cNvCxnSpPr>
            <p:nvPr/>
          </p:nvCxnSpPr>
          <p:spPr>
            <a:xfrm flipV="1">
              <a:off x="7511579" y="2570222"/>
              <a:ext cx="0" cy="1857239"/>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2859581-20BD-A9CF-DAB9-6A9FB7C11343}"/>
                </a:ext>
              </a:extLst>
            </p:cNvPr>
            <p:cNvCxnSpPr>
              <a:cxnSpLocks/>
            </p:cNvCxnSpPr>
            <p:nvPr/>
          </p:nvCxnSpPr>
          <p:spPr>
            <a:xfrm flipV="1">
              <a:off x="7860055" y="2204336"/>
              <a:ext cx="0" cy="224390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95D3FE3-1004-2729-D015-212446B831D8}"/>
                </a:ext>
              </a:extLst>
            </p:cNvPr>
            <p:cNvCxnSpPr>
              <a:cxnSpLocks/>
            </p:cNvCxnSpPr>
            <p:nvPr/>
          </p:nvCxnSpPr>
          <p:spPr>
            <a:xfrm flipV="1">
              <a:off x="6383718" y="1420129"/>
              <a:ext cx="2230373"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C7613F7F-DD4C-145F-36FA-85ABBB2269DE}"/>
                </a:ext>
              </a:extLst>
            </p:cNvPr>
            <p:cNvCxnSpPr>
              <a:cxnSpLocks/>
            </p:cNvCxnSpPr>
            <p:nvPr/>
          </p:nvCxnSpPr>
          <p:spPr>
            <a:xfrm flipV="1">
              <a:off x="6765223" y="3310595"/>
              <a:ext cx="0" cy="109652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AF409045-3156-FF42-3677-68B25217BDC9}"/>
                </a:ext>
              </a:extLst>
            </p:cNvPr>
            <p:cNvCxnSpPr>
              <a:cxnSpLocks/>
            </p:cNvCxnSpPr>
            <p:nvPr/>
          </p:nvCxnSpPr>
          <p:spPr>
            <a:xfrm flipV="1">
              <a:off x="7130310" y="2932360"/>
              <a:ext cx="0" cy="147729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D327EA6-CF42-710D-6E7B-3AF30B2B337C}"/>
                </a:ext>
              </a:extLst>
            </p:cNvPr>
            <p:cNvCxnSpPr>
              <a:cxnSpLocks/>
            </p:cNvCxnSpPr>
            <p:nvPr/>
          </p:nvCxnSpPr>
          <p:spPr>
            <a:xfrm flipV="1">
              <a:off x="8233328" y="1822450"/>
              <a:ext cx="0" cy="260501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1278FF2-A71A-E6B2-8A3E-603A2C48EE1A}"/>
                </a:ext>
              </a:extLst>
            </p:cNvPr>
            <p:cNvCxnSpPr>
              <a:cxnSpLocks/>
            </p:cNvCxnSpPr>
            <p:nvPr/>
          </p:nvCxnSpPr>
          <p:spPr>
            <a:xfrm flipV="1">
              <a:off x="8606733" y="1382432"/>
              <a:ext cx="0" cy="3040282"/>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7A5D4ADB-14D3-2B22-BE64-9DB312075F19}"/>
                </a:ext>
              </a:extLst>
            </p:cNvPr>
            <p:cNvSpPr txBox="1"/>
            <p:nvPr/>
          </p:nvSpPr>
          <p:spPr>
            <a:xfrm>
              <a:off x="5991125" y="1185364"/>
              <a:ext cx="512559"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endParaRPr lang="en-US" sz="2500" baseline="-25000">
                <a:latin typeface="Arial" panose="020B0604020202020204" pitchFamily="34" charset="0"/>
                <a:cs typeface="Arial" panose="020B0604020202020204" pitchFamily="34" charset="0"/>
              </a:endParaRPr>
            </a:p>
          </p:txBody>
        </p:sp>
        <p:sp>
          <p:nvSpPr>
            <p:cNvPr id="96" name="TextBox 95">
              <a:extLst>
                <a:ext uri="{FF2B5EF4-FFF2-40B4-BE49-F238E27FC236}">
                  <a16:creationId xmlns:a16="http://schemas.microsoft.com/office/drawing/2014/main" id="{F2DA2CED-4088-A03F-5727-56EAA9DA7E29}"/>
                </a:ext>
              </a:extLst>
            </p:cNvPr>
            <p:cNvSpPr txBox="1"/>
            <p:nvPr/>
          </p:nvSpPr>
          <p:spPr>
            <a:xfrm>
              <a:off x="8332373" y="4407238"/>
              <a:ext cx="558128"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endParaRPr lang="en-US" sz="2500" baseline="-25000">
                <a:latin typeface="Arial" panose="020B0604020202020204" pitchFamily="34" charset="0"/>
                <a:cs typeface="Arial" panose="020B0604020202020204" pitchFamily="34" charset="0"/>
              </a:endParaRPr>
            </a:p>
          </p:txBody>
        </p:sp>
        <p:cxnSp>
          <p:nvCxnSpPr>
            <p:cNvPr id="97" name="Straight Connector 96">
              <a:extLst>
                <a:ext uri="{FF2B5EF4-FFF2-40B4-BE49-F238E27FC236}">
                  <a16:creationId xmlns:a16="http://schemas.microsoft.com/office/drawing/2014/main" id="{0FC80A4C-C6F8-3A4A-2B86-BCBBA1377E6C}"/>
                </a:ext>
              </a:extLst>
            </p:cNvPr>
            <p:cNvCxnSpPr>
              <a:cxnSpLocks/>
            </p:cNvCxnSpPr>
            <p:nvPr/>
          </p:nvCxnSpPr>
          <p:spPr>
            <a:xfrm flipV="1">
              <a:off x="6409068" y="1420129"/>
              <a:ext cx="2205023" cy="22297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4" name="Group 13" descr="n179 Fb Dinh Thu Huyen">
            <a:extLst>
              <a:ext uri="{FF2B5EF4-FFF2-40B4-BE49-F238E27FC236}">
                <a16:creationId xmlns:a16="http://schemas.microsoft.com/office/drawing/2014/main" id="{94F3B91B-221B-4ED3-CBEE-0EBEC5944388}"/>
              </a:ext>
            </a:extLst>
          </p:cNvPr>
          <p:cNvGrpSpPr/>
          <p:nvPr/>
        </p:nvGrpSpPr>
        <p:grpSpPr>
          <a:xfrm>
            <a:off x="7905413" y="3408488"/>
            <a:ext cx="2948172" cy="3514643"/>
            <a:chOff x="7905413" y="3408488"/>
            <a:chExt cx="2948172" cy="3514643"/>
          </a:xfrm>
        </p:grpSpPr>
        <p:sp>
          <p:nvSpPr>
            <p:cNvPr id="3" name="TextBox 2">
              <a:extLst>
                <a:ext uri="{FF2B5EF4-FFF2-40B4-BE49-F238E27FC236}">
                  <a16:creationId xmlns:a16="http://schemas.microsoft.com/office/drawing/2014/main" id="{BFC4EF09-A921-2CD8-9B5E-A9353D97A968}"/>
                </a:ext>
              </a:extLst>
            </p:cNvPr>
            <p:cNvSpPr txBox="1"/>
            <p:nvPr/>
          </p:nvSpPr>
          <p:spPr>
            <a:xfrm>
              <a:off x="9534133" y="6393908"/>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r>
                <a:rPr lang="en-US" sz="2500" baseline="-25000">
                  <a:latin typeface="Arial" panose="020B0604020202020204" pitchFamily="34" charset="0"/>
                  <a:cs typeface="Arial" panose="020B0604020202020204" pitchFamily="34" charset="0"/>
                </a:rPr>
                <a:t>A</a:t>
              </a:r>
            </a:p>
          </p:txBody>
        </p:sp>
        <p:cxnSp>
          <p:nvCxnSpPr>
            <p:cNvPr id="5" name="Straight Connector 4">
              <a:extLst>
                <a:ext uri="{FF2B5EF4-FFF2-40B4-BE49-F238E27FC236}">
                  <a16:creationId xmlns:a16="http://schemas.microsoft.com/office/drawing/2014/main" id="{265F8E82-9DFC-CB28-F951-A71206A7736D}"/>
                </a:ext>
              </a:extLst>
            </p:cNvPr>
            <p:cNvCxnSpPr>
              <a:cxnSpLocks/>
            </p:cNvCxnSpPr>
            <p:nvPr/>
          </p:nvCxnSpPr>
          <p:spPr>
            <a:xfrm>
              <a:off x="8520227" y="4337939"/>
              <a:ext cx="1360824"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2607D2B-E4FE-1757-C9F2-6F659A688446}"/>
                </a:ext>
              </a:extLst>
            </p:cNvPr>
            <p:cNvCxnSpPr>
              <a:cxnSpLocks/>
            </p:cNvCxnSpPr>
            <p:nvPr/>
          </p:nvCxnSpPr>
          <p:spPr>
            <a:xfrm>
              <a:off x="8520227" y="3965137"/>
              <a:ext cx="1814361"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2914637-1FB8-14AD-2545-F935DBB7B2FD}"/>
                </a:ext>
              </a:extLst>
            </p:cNvPr>
            <p:cNvSpPr txBox="1"/>
            <p:nvPr/>
          </p:nvSpPr>
          <p:spPr>
            <a:xfrm>
              <a:off x="7960944" y="3599641"/>
              <a:ext cx="693614"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B</a:t>
              </a:r>
            </a:p>
          </p:txBody>
        </p:sp>
        <p:sp>
          <p:nvSpPr>
            <p:cNvPr id="8" name="TextBox 7">
              <a:extLst>
                <a:ext uri="{FF2B5EF4-FFF2-40B4-BE49-F238E27FC236}">
                  <a16:creationId xmlns:a16="http://schemas.microsoft.com/office/drawing/2014/main" id="{A59DCCFF-780C-C007-E305-67AC3614C28E}"/>
                </a:ext>
              </a:extLst>
            </p:cNvPr>
            <p:cNvSpPr txBox="1"/>
            <p:nvPr/>
          </p:nvSpPr>
          <p:spPr>
            <a:xfrm>
              <a:off x="7905413" y="4105019"/>
              <a:ext cx="82534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A</a:t>
              </a:r>
            </a:p>
          </p:txBody>
        </p:sp>
        <p:sp>
          <p:nvSpPr>
            <p:cNvPr id="9" name="TextBox 8">
              <a:extLst>
                <a:ext uri="{FF2B5EF4-FFF2-40B4-BE49-F238E27FC236}">
                  <a16:creationId xmlns:a16="http://schemas.microsoft.com/office/drawing/2014/main" id="{DC75FF4B-1CC0-B6A2-9A70-4533E0ECECFC}"/>
                </a:ext>
              </a:extLst>
            </p:cNvPr>
            <p:cNvSpPr txBox="1"/>
            <p:nvPr/>
          </p:nvSpPr>
          <p:spPr>
            <a:xfrm>
              <a:off x="10159749" y="6399978"/>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r>
                <a:rPr lang="en-US" sz="2500" baseline="-25000">
                  <a:latin typeface="Arial" panose="020B0604020202020204" pitchFamily="34" charset="0"/>
                  <a:cs typeface="Arial" panose="020B0604020202020204" pitchFamily="34" charset="0"/>
                </a:rPr>
                <a:t>B</a:t>
              </a:r>
            </a:p>
          </p:txBody>
        </p:sp>
        <p:sp>
          <p:nvSpPr>
            <p:cNvPr id="10" name="TextBox 9">
              <a:extLst>
                <a:ext uri="{FF2B5EF4-FFF2-40B4-BE49-F238E27FC236}">
                  <a16:creationId xmlns:a16="http://schemas.microsoft.com/office/drawing/2014/main" id="{1BEB6853-1281-243B-8582-A43F0F04933D}"/>
                </a:ext>
              </a:extLst>
            </p:cNvPr>
            <p:cNvSpPr txBox="1"/>
            <p:nvPr/>
          </p:nvSpPr>
          <p:spPr>
            <a:xfrm>
              <a:off x="9997913" y="3408488"/>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M</a:t>
              </a:r>
              <a:endParaRPr lang="en-US" sz="2500" baseline="-250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E1CBD5A-FD80-5AEF-9C3C-3DD8B5CDAA5F}"/>
                </a:ext>
              </a:extLst>
            </p:cNvPr>
            <p:cNvSpPr txBox="1"/>
            <p:nvPr/>
          </p:nvSpPr>
          <p:spPr>
            <a:xfrm>
              <a:off x="9442141" y="4430077"/>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N</a:t>
              </a:r>
              <a:endParaRPr lang="en-US" sz="2500" baseline="-2500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C36C917-014B-029E-3650-2999B9360BA2}"/>
                </a:ext>
              </a:extLst>
            </p:cNvPr>
            <p:cNvSpPr txBox="1"/>
            <p:nvPr/>
          </p:nvSpPr>
          <p:spPr>
            <a:xfrm>
              <a:off x="10137217" y="6038762"/>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B</a:t>
              </a:r>
              <a:endParaRPr lang="en-US" sz="2500" baseline="-250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3B1B944-FB12-1496-3365-3A345BD47090}"/>
                </a:ext>
              </a:extLst>
            </p:cNvPr>
            <p:cNvSpPr txBox="1"/>
            <p:nvPr/>
          </p:nvSpPr>
          <p:spPr>
            <a:xfrm>
              <a:off x="9418355" y="6033655"/>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A</a:t>
              </a:r>
              <a:endParaRPr lang="en-US" sz="2500" baseline="-25000">
                <a:latin typeface="Arial" panose="020B0604020202020204" pitchFamily="34" charset="0"/>
                <a:cs typeface="Arial" panose="020B0604020202020204" pitchFamily="34" charset="0"/>
              </a:endParaRPr>
            </a:p>
          </p:txBody>
        </p:sp>
      </p:grpSp>
      <p:pic>
        <p:nvPicPr>
          <p:cNvPr id="15" name="Picture 2" descr="n179 Fb Dinh Thu Huyen">
            <a:extLst>
              <a:ext uri="{FF2B5EF4-FFF2-40B4-BE49-F238E27FC236}">
                <a16:creationId xmlns:a16="http://schemas.microsoft.com/office/drawing/2014/main" id="{A9840CBC-5A05-6477-902D-B0E835E014AE}"/>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4662" y="5087270"/>
            <a:ext cx="1658611" cy="15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12322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animEffect transition="in" filter="wipe(up)">
                                      <p:cBhvr>
                                        <p:cTn id="12" dur="500"/>
                                        <p:tgtEl>
                                          <p:spTgt spid="3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1">
                                            <p:txEl>
                                              <p:pRg st="1" end="1"/>
                                            </p:txEl>
                                          </p:spTgt>
                                        </p:tgtEl>
                                        <p:attrNameLst>
                                          <p:attrName>style.visibility</p:attrName>
                                        </p:attrNameLst>
                                      </p:cBhvr>
                                      <p:to>
                                        <p:strVal val="visible"/>
                                      </p:to>
                                    </p:set>
                                    <p:animEffect transition="in" filter="wipe(up)">
                                      <p:cBhvr>
                                        <p:cTn id="17" dur="500"/>
                                        <p:tgtEl>
                                          <p:spTgt spid="3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1">
                                            <p:txEl>
                                              <p:pRg st="2" end="2"/>
                                            </p:txEl>
                                          </p:spTgt>
                                        </p:tgtEl>
                                        <p:attrNameLst>
                                          <p:attrName>style.visibility</p:attrName>
                                        </p:attrNameLst>
                                      </p:cBhvr>
                                      <p:to>
                                        <p:strVal val="visible"/>
                                      </p:to>
                                    </p:set>
                                    <p:animEffect transition="in" filter="wipe(up)">
                                      <p:cBhvr>
                                        <p:cTn id="22" dur="500"/>
                                        <p:tgtEl>
                                          <p:spTgt spid="3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1">
                                            <p:txEl>
                                              <p:pRg st="3" end="3"/>
                                            </p:txEl>
                                          </p:spTgt>
                                        </p:tgtEl>
                                        <p:attrNameLst>
                                          <p:attrName>style.visibility</p:attrName>
                                        </p:attrNameLst>
                                      </p:cBhvr>
                                      <p:to>
                                        <p:strVal val="visible"/>
                                      </p:to>
                                    </p:set>
                                    <p:animEffect transition="in" filter="wipe(up)">
                                      <p:cBhvr>
                                        <p:cTn id="27" dur="500"/>
                                        <p:tgtEl>
                                          <p:spTgt spid="3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1">
                                            <p:txEl>
                                              <p:pRg st="4" end="4"/>
                                            </p:txEl>
                                          </p:spTgt>
                                        </p:tgtEl>
                                        <p:attrNameLst>
                                          <p:attrName>style.visibility</p:attrName>
                                        </p:attrNameLst>
                                      </p:cBhvr>
                                      <p:to>
                                        <p:strVal val="visible"/>
                                      </p:to>
                                    </p:set>
                                    <p:animEffect transition="in" filter="wipe(up)">
                                      <p:cBhvr>
                                        <p:cTn id="32" dur="500"/>
                                        <p:tgtEl>
                                          <p:spTgt spid="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descr="n179 Fb Dinh Thu Huyen">
            <a:extLst>
              <a:ext uri="{FF2B5EF4-FFF2-40B4-BE49-F238E27FC236}">
                <a16:creationId xmlns:a16="http://schemas.microsoft.com/office/drawing/2014/main" id="{82A20FE7-3FD2-9C2C-42A9-19E05656CE0A}"/>
              </a:ext>
            </a:extLst>
          </p:cNvPr>
          <p:cNvGrpSpPr/>
          <p:nvPr/>
        </p:nvGrpSpPr>
        <p:grpSpPr>
          <a:xfrm>
            <a:off x="7542347" y="2441003"/>
            <a:ext cx="5030684" cy="4934748"/>
            <a:chOff x="7542347" y="2441003"/>
            <a:chExt cx="5030684" cy="4934748"/>
          </a:xfrm>
        </p:grpSpPr>
        <p:grpSp>
          <p:nvGrpSpPr>
            <p:cNvPr id="59" name="Group 58">
              <a:extLst>
                <a:ext uri="{FF2B5EF4-FFF2-40B4-BE49-F238E27FC236}">
                  <a16:creationId xmlns:a16="http://schemas.microsoft.com/office/drawing/2014/main" id="{C6CB62F3-E03F-C303-69C0-7F4D0F00C4FD}"/>
                </a:ext>
              </a:extLst>
            </p:cNvPr>
            <p:cNvGrpSpPr/>
            <p:nvPr/>
          </p:nvGrpSpPr>
          <p:grpSpPr>
            <a:xfrm>
              <a:off x="7542347" y="2441003"/>
              <a:ext cx="5030684" cy="4934748"/>
              <a:chOff x="5613950" y="797119"/>
              <a:chExt cx="4046730" cy="4499909"/>
            </a:xfrm>
          </p:grpSpPr>
          <p:grpSp>
            <p:nvGrpSpPr>
              <p:cNvPr id="137224" name="Group 137223">
                <a:extLst>
                  <a:ext uri="{FF2B5EF4-FFF2-40B4-BE49-F238E27FC236}">
                    <a16:creationId xmlns:a16="http://schemas.microsoft.com/office/drawing/2014/main" id="{7BA0C5DB-2544-4A6E-AB3A-398FF20E6A5E}"/>
                  </a:ext>
                </a:extLst>
              </p:cNvPr>
              <p:cNvGrpSpPr/>
              <p:nvPr/>
            </p:nvGrpSpPr>
            <p:grpSpPr>
              <a:xfrm>
                <a:off x="5893696" y="797119"/>
                <a:ext cx="3766984" cy="4499909"/>
                <a:chOff x="4664182" y="907004"/>
                <a:chExt cx="3766984" cy="4499909"/>
              </a:xfrm>
            </p:grpSpPr>
            <p:pic>
              <p:nvPicPr>
                <p:cNvPr id="137236" name="Content Placeholder 4">
                  <a:extLst>
                    <a:ext uri="{FF2B5EF4-FFF2-40B4-BE49-F238E27FC236}">
                      <a16:creationId xmlns:a16="http://schemas.microsoft.com/office/drawing/2014/main" id="{0CCF5775-AB28-4BB5-CF10-8E748356B02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9701" r="79412" b="1861"/>
                <a:stretch/>
              </p:blipFill>
              <p:spPr>
                <a:xfrm>
                  <a:off x="5156630" y="1506519"/>
                  <a:ext cx="2297227" cy="3040282"/>
                </a:xfrm>
                <a:prstGeom prst="rect">
                  <a:avLst/>
                </a:prstGeom>
              </p:spPr>
            </p:pic>
            <p:grpSp>
              <p:nvGrpSpPr>
                <p:cNvPr id="137237" name="Group 137236">
                  <a:extLst>
                    <a:ext uri="{FF2B5EF4-FFF2-40B4-BE49-F238E27FC236}">
                      <a16:creationId xmlns:a16="http://schemas.microsoft.com/office/drawing/2014/main" id="{66373635-CE0C-283C-0C50-D37A05E1DF8D}"/>
                    </a:ext>
                  </a:extLst>
                </p:cNvPr>
                <p:cNvGrpSpPr/>
                <p:nvPr/>
              </p:nvGrpSpPr>
              <p:grpSpPr>
                <a:xfrm>
                  <a:off x="4870218" y="907004"/>
                  <a:ext cx="3560948" cy="4499909"/>
                  <a:chOff x="9395240" y="4072988"/>
                  <a:chExt cx="2582344" cy="2394087"/>
                </a:xfrm>
              </p:grpSpPr>
              <p:cxnSp>
                <p:nvCxnSpPr>
                  <p:cNvPr id="137239" name="Straight Arrow Connector 137238">
                    <a:extLst>
                      <a:ext uri="{FF2B5EF4-FFF2-40B4-BE49-F238E27FC236}">
                        <a16:creationId xmlns:a16="http://schemas.microsoft.com/office/drawing/2014/main" id="{EB82E42A-8EC8-1C00-76A2-DD72372B1C9F}"/>
                      </a:ext>
                    </a:extLst>
                  </p:cNvPr>
                  <p:cNvCxnSpPr>
                    <a:cxnSpLocks/>
                  </p:cNvCxnSpPr>
                  <p:nvPr/>
                </p:nvCxnSpPr>
                <p:spPr>
                  <a:xfrm flipV="1">
                    <a:off x="9479761" y="5997727"/>
                    <a:ext cx="2080304" cy="819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7240" name="Straight Arrow Connector 137239">
                    <a:extLst>
                      <a:ext uri="{FF2B5EF4-FFF2-40B4-BE49-F238E27FC236}">
                        <a16:creationId xmlns:a16="http://schemas.microsoft.com/office/drawing/2014/main" id="{41236F0B-EDA8-2E23-34F5-6E12D4D962B5}"/>
                      </a:ext>
                    </a:extLst>
                  </p:cNvPr>
                  <p:cNvCxnSpPr>
                    <a:cxnSpLocks/>
                  </p:cNvCxnSpPr>
                  <p:nvPr/>
                </p:nvCxnSpPr>
                <p:spPr>
                  <a:xfrm flipH="1" flipV="1">
                    <a:off x="9596381" y="4242946"/>
                    <a:ext cx="4819" cy="179796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7241" name="TextBox 137240">
                    <a:extLst>
                      <a:ext uri="{FF2B5EF4-FFF2-40B4-BE49-F238E27FC236}">
                        <a16:creationId xmlns:a16="http://schemas.microsoft.com/office/drawing/2014/main" id="{007F5A3F-6984-2EF8-EB60-2F66AD2DA39F}"/>
                      </a:ext>
                    </a:extLst>
                  </p:cNvPr>
                  <p:cNvSpPr txBox="1"/>
                  <p:nvPr/>
                </p:nvSpPr>
                <p:spPr>
                  <a:xfrm>
                    <a:off x="9395240" y="4072988"/>
                    <a:ext cx="722414" cy="231442"/>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v (m/s)</a:t>
                    </a:r>
                    <a:endParaRPr lang="en-US" sz="2500" baseline="-25000"/>
                  </a:p>
                </p:txBody>
              </p:sp>
              <p:sp>
                <p:nvSpPr>
                  <p:cNvPr id="137242" name="TextBox 137241">
                    <a:extLst>
                      <a:ext uri="{FF2B5EF4-FFF2-40B4-BE49-F238E27FC236}">
                        <a16:creationId xmlns:a16="http://schemas.microsoft.com/office/drawing/2014/main" id="{13F80D98-81D2-E381-8740-C8A528708A2C}"/>
                      </a:ext>
                    </a:extLst>
                  </p:cNvPr>
                  <p:cNvSpPr txBox="1"/>
                  <p:nvPr/>
                </p:nvSpPr>
                <p:spPr>
                  <a:xfrm>
                    <a:off x="11146592" y="5990021"/>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137238" name="TextBox 137237">
                  <a:extLst>
                    <a:ext uri="{FF2B5EF4-FFF2-40B4-BE49-F238E27FC236}">
                      <a16:creationId xmlns:a16="http://schemas.microsoft.com/office/drawing/2014/main" id="{C0DA5C5D-F5B1-352E-F850-F83EE1A67CC7}"/>
                    </a:ext>
                  </a:extLst>
                </p:cNvPr>
                <p:cNvSpPr txBox="1"/>
                <p:nvPr/>
              </p:nvSpPr>
              <p:spPr>
                <a:xfrm>
                  <a:off x="4664182" y="3484503"/>
                  <a:ext cx="682792"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0</a:t>
                  </a:r>
                </a:p>
              </p:txBody>
            </p:sp>
          </p:grpSp>
          <p:sp>
            <p:nvSpPr>
              <p:cNvPr id="137225" name="TextBox 137224">
                <a:extLst>
                  <a:ext uri="{FF2B5EF4-FFF2-40B4-BE49-F238E27FC236}">
                    <a16:creationId xmlns:a16="http://schemas.microsoft.com/office/drawing/2014/main" id="{4ED39068-A4C0-7359-8C94-BB7F82FBC452}"/>
                  </a:ext>
                </a:extLst>
              </p:cNvPr>
              <p:cNvSpPr txBox="1"/>
              <p:nvPr/>
            </p:nvSpPr>
            <p:spPr>
              <a:xfrm>
                <a:off x="5613950" y="4171130"/>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cxnSp>
            <p:nvCxnSpPr>
              <p:cNvPr id="137226" name="Straight Connector 137225">
                <a:extLst>
                  <a:ext uri="{FF2B5EF4-FFF2-40B4-BE49-F238E27FC236}">
                    <a16:creationId xmlns:a16="http://schemas.microsoft.com/office/drawing/2014/main" id="{225510A5-EDF9-77BE-C195-02123A6F32C6}"/>
                  </a:ext>
                </a:extLst>
              </p:cNvPr>
              <p:cNvCxnSpPr>
                <a:cxnSpLocks/>
              </p:cNvCxnSpPr>
              <p:nvPr/>
            </p:nvCxnSpPr>
            <p:spPr>
              <a:xfrm flipV="1">
                <a:off x="7511579" y="2570222"/>
                <a:ext cx="0" cy="1857239"/>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7227" name="Straight Connector 137226">
                <a:extLst>
                  <a:ext uri="{FF2B5EF4-FFF2-40B4-BE49-F238E27FC236}">
                    <a16:creationId xmlns:a16="http://schemas.microsoft.com/office/drawing/2014/main" id="{DF7EB19F-CA88-40B3-16B1-1BB304D4C677}"/>
                  </a:ext>
                </a:extLst>
              </p:cNvPr>
              <p:cNvCxnSpPr>
                <a:cxnSpLocks/>
              </p:cNvCxnSpPr>
              <p:nvPr/>
            </p:nvCxnSpPr>
            <p:spPr>
              <a:xfrm flipV="1">
                <a:off x="7860055" y="2204336"/>
                <a:ext cx="0" cy="224390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7228" name="Straight Connector 137227">
                <a:extLst>
                  <a:ext uri="{FF2B5EF4-FFF2-40B4-BE49-F238E27FC236}">
                    <a16:creationId xmlns:a16="http://schemas.microsoft.com/office/drawing/2014/main" id="{50DC991A-FE5C-1EBC-46CE-7A07A89EA57A}"/>
                  </a:ext>
                </a:extLst>
              </p:cNvPr>
              <p:cNvCxnSpPr>
                <a:cxnSpLocks/>
              </p:cNvCxnSpPr>
              <p:nvPr/>
            </p:nvCxnSpPr>
            <p:spPr>
              <a:xfrm flipV="1">
                <a:off x="6383718" y="1420129"/>
                <a:ext cx="2230373"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37229" name="Straight Connector 137228">
                <a:extLst>
                  <a:ext uri="{FF2B5EF4-FFF2-40B4-BE49-F238E27FC236}">
                    <a16:creationId xmlns:a16="http://schemas.microsoft.com/office/drawing/2014/main" id="{4B74E6DF-8010-0E37-7040-C016D41DC728}"/>
                  </a:ext>
                </a:extLst>
              </p:cNvPr>
              <p:cNvCxnSpPr>
                <a:cxnSpLocks/>
              </p:cNvCxnSpPr>
              <p:nvPr/>
            </p:nvCxnSpPr>
            <p:spPr>
              <a:xfrm flipV="1">
                <a:off x="6765223" y="3310595"/>
                <a:ext cx="0" cy="109652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7230" name="Straight Connector 137229">
                <a:extLst>
                  <a:ext uri="{FF2B5EF4-FFF2-40B4-BE49-F238E27FC236}">
                    <a16:creationId xmlns:a16="http://schemas.microsoft.com/office/drawing/2014/main" id="{388D31DA-9E68-A68A-BABE-0CABC8CA4A1C}"/>
                  </a:ext>
                </a:extLst>
              </p:cNvPr>
              <p:cNvCxnSpPr>
                <a:cxnSpLocks/>
              </p:cNvCxnSpPr>
              <p:nvPr/>
            </p:nvCxnSpPr>
            <p:spPr>
              <a:xfrm flipV="1">
                <a:off x="7130310" y="2932360"/>
                <a:ext cx="0" cy="147729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7231" name="Straight Connector 137230">
                <a:extLst>
                  <a:ext uri="{FF2B5EF4-FFF2-40B4-BE49-F238E27FC236}">
                    <a16:creationId xmlns:a16="http://schemas.microsoft.com/office/drawing/2014/main" id="{6F70DCB9-2DCD-5627-C3EC-C354080F0C87}"/>
                  </a:ext>
                </a:extLst>
              </p:cNvPr>
              <p:cNvCxnSpPr>
                <a:cxnSpLocks/>
              </p:cNvCxnSpPr>
              <p:nvPr/>
            </p:nvCxnSpPr>
            <p:spPr>
              <a:xfrm flipV="1">
                <a:off x="8233328" y="1822450"/>
                <a:ext cx="0" cy="260501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7232" name="Straight Connector 137231">
                <a:extLst>
                  <a:ext uri="{FF2B5EF4-FFF2-40B4-BE49-F238E27FC236}">
                    <a16:creationId xmlns:a16="http://schemas.microsoft.com/office/drawing/2014/main" id="{1A855610-C51A-5B3C-7E4F-235DEEC95D66}"/>
                  </a:ext>
                </a:extLst>
              </p:cNvPr>
              <p:cNvCxnSpPr>
                <a:cxnSpLocks/>
              </p:cNvCxnSpPr>
              <p:nvPr/>
            </p:nvCxnSpPr>
            <p:spPr>
              <a:xfrm flipV="1">
                <a:off x="8606733" y="1382432"/>
                <a:ext cx="0" cy="3040282"/>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37233" name="TextBox 137232">
                <a:extLst>
                  <a:ext uri="{FF2B5EF4-FFF2-40B4-BE49-F238E27FC236}">
                    <a16:creationId xmlns:a16="http://schemas.microsoft.com/office/drawing/2014/main" id="{8225CBE0-41DC-4B38-2328-751BD7382F01}"/>
                  </a:ext>
                </a:extLst>
              </p:cNvPr>
              <p:cNvSpPr txBox="1"/>
              <p:nvPr/>
            </p:nvSpPr>
            <p:spPr>
              <a:xfrm>
                <a:off x="5991125" y="1185364"/>
                <a:ext cx="512559"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endParaRPr lang="en-US" sz="2500" baseline="-25000">
                  <a:latin typeface="Arial" panose="020B0604020202020204" pitchFamily="34" charset="0"/>
                  <a:cs typeface="Arial" panose="020B0604020202020204" pitchFamily="34" charset="0"/>
                </a:endParaRPr>
              </a:p>
            </p:txBody>
          </p:sp>
          <p:sp>
            <p:nvSpPr>
              <p:cNvPr id="137234" name="TextBox 137233">
                <a:extLst>
                  <a:ext uri="{FF2B5EF4-FFF2-40B4-BE49-F238E27FC236}">
                    <a16:creationId xmlns:a16="http://schemas.microsoft.com/office/drawing/2014/main" id="{A3305DAE-89D9-2C63-A890-C17CE878C8EC}"/>
                  </a:ext>
                </a:extLst>
              </p:cNvPr>
              <p:cNvSpPr txBox="1"/>
              <p:nvPr/>
            </p:nvSpPr>
            <p:spPr>
              <a:xfrm>
                <a:off x="8332373" y="4407238"/>
                <a:ext cx="558128"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endParaRPr lang="en-US" sz="2500" baseline="-25000">
                  <a:latin typeface="Arial" panose="020B0604020202020204" pitchFamily="34" charset="0"/>
                  <a:cs typeface="Arial" panose="020B0604020202020204" pitchFamily="34" charset="0"/>
                </a:endParaRPr>
              </a:p>
            </p:txBody>
          </p:sp>
          <p:cxnSp>
            <p:nvCxnSpPr>
              <p:cNvPr id="137235" name="Straight Connector 137234">
                <a:extLst>
                  <a:ext uri="{FF2B5EF4-FFF2-40B4-BE49-F238E27FC236}">
                    <a16:creationId xmlns:a16="http://schemas.microsoft.com/office/drawing/2014/main" id="{FAB3E415-D8EF-C92C-6DBF-2D90C553EB67}"/>
                  </a:ext>
                </a:extLst>
              </p:cNvPr>
              <p:cNvCxnSpPr>
                <a:cxnSpLocks/>
              </p:cNvCxnSpPr>
              <p:nvPr/>
            </p:nvCxnSpPr>
            <p:spPr>
              <a:xfrm flipV="1">
                <a:off x="6409068" y="1420129"/>
                <a:ext cx="2205023" cy="22297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DF529B70-41E1-4B70-10BB-7BF41EE65F76}"/>
                </a:ext>
              </a:extLst>
            </p:cNvPr>
            <p:cNvGrpSpPr/>
            <p:nvPr/>
          </p:nvGrpSpPr>
          <p:grpSpPr>
            <a:xfrm>
              <a:off x="7905413" y="3408488"/>
              <a:ext cx="2948172" cy="3514643"/>
              <a:chOff x="7905413" y="3408488"/>
              <a:chExt cx="2948172" cy="3514643"/>
            </a:xfrm>
          </p:grpSpPr>
          <p:sp>
            <p:nvSpPr>
              <p:cNvPr id="61" name="TextBox 60">
                <a:extLst>
                  <a:ext uri="{FF2B5EF4-FFF2-40B4-BE49-F238E27FC236}">
                    <a16:creationId xmlns:a16="http://schemas.microsoft.com/office/drawing/2014/main" id="{4F4613D2-6630-878E-8DE4-8E68198E8B22}"/>
                  </a:ext>
                </a:extLst>
              </p:cNvPr>
              <p:cNvSpPr txBox="1"/>
              <p:nvPr/>
            </p:nvSpPr>
            <p:spPr>
              <a:xfrm>
                <a:off x="9534133" y="6393908"/>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r>
                  <a:rPr lang="en-US" sz="2500" baseline="-25000">
                    <a:latin typeface="Arial" panose="020B0604020202020204" pitchFamily="34" charset="0"/>
                    <a:cs typeface="Arial" panose="020B0604020202020204" pitchFamily="34" charset="0"/>
                  </a:rPr>
                  <a:t>A</a:t>
                </a:r>
              </a:p>
            </p:txBody>
          </p:sp>
          <p:cxnSp>
            <p:nvCxnSpPr>
              <p:cNvPr id="62" name="Straight Connector 61">
                <a:extLst>
                  <a:ext uri="{FF2B5EF4-FFF2-40B4-BE49-F238E27FC236}">
                    <a16:creationId xmlns:a16="http://schemas.microsoft.com/office/drawing/2014/main" id="{D4BDA45B-1862-A32F-639F-A942BB6F83F4}"/>
                  </a:ext>
                </a:extLst>
              </p:cNvPr>
              <p:cNvCxnSpPr>
                <a:cxnSpLocks/>
              </p:cNvCxnSpPr>
              <p:nvPr/>
            </p:nvCxnSpPr>
            <p:spPr>
              <a:xfrm>
                <a:off x="8520227" y="4337939"/>
                <a:ext cx="1360824"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ACD6326-A62C-BB2E-C16B-ABCF8D89C144}"/>
                  </a:ext>
                </a:extLst>
              </p:cNvPr>
              <p:cNvCxnSpPr>
                <a:cxnSpLocks/>
              </p:cNvCxnSpPr>
              <p:nvPr/>
            </p:nvCxnSpPr>
            <p:spPr>
              <a:xfrm>
                <a:off x="8520227" y="3965137"/>
                <a:ext cx="1814361"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37216" name="TextBox 137215">
                <a:extLst>
                  <a:ext uri="{FF2B5EF4-FFF2-40B4-BE49-F238E27FC236}">
                    <a16:creationId xmlns:a16="http://schemas.microsoft.com/office/drawing/2014/main" id="{29084B12-9610-FD78-7ED5-BB274D2FD7C6}"/>
                  </a:ext>
                </a:extLst>
              </p:cNvPr>
              <p:cNvSpPr txBox="1"/>
              <p:nvPr/>
            </p:nvSpPr>
            <p:spPr>
              <a:xfrm>
                <a:off x="7960944" y="3599641"/>
                <a:ext cx="693614"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B</a:t>
                </a:r>
              </a:p>
            </p:txBody>
          </p:sp>
          <p:sp>
            <p:nvSpPr>
              <p:cNvPr id="137218" name="TextBox 137217">
                <a:extLst>
                  <a:ext uri="{FF2B5EF4-FFF2-40B4-BE49-F238E27FC236}">
                    <a16:creationId xmlns:a16="http://schemas.microsoft.com/office/drawing/2014/main" id="{0480C933-F5BB-FB44-A690-7BC863242FF1}"/>
                  </a:ext>
                </a:extLst>
              </p:cNvPr>
              <p:cNvSpPr txBox="1"/>
              <p:nvPr/>
            </p:nvSpPr>
            <p:spPr>
              <a:xfrm>
                <a:off x="7905413" y="4105019"/>
                <a:ext cx="82534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A</a:t>
                </a:r>
              </a:p>
            </p:txBody>
          </p:sp>
          <p:sp>
            <p:nvSpPr>
              <p:cNvPr id="137219" name="TextBox 137218">
                <a:extLst>
                  <a:ext uri="{FF2B5EF4-FFF2-40B4-BE49-F238E27FC236}">
                    <a16:creationId xmlns:a16="http://schemas.microsoft.com/office/drawing/2014/main" id="{4D6230BE-6682-F6C9-ACAF-D4F1F8125397}"/>
                  </a:ext>
                </a:extLst>
              </p:cNvPr>
              <p:cNvSpPr txBox="1"/>
              <p:nvPr/>
            </p:nvSpPr>
            <p:spPr>
              <a:xfrm>
                <a:off x="10159749" y="6399978"/>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r>
                  <a:rPr lang="en-US" sz="2500" baseline="-25000">
                    <a:latin typeface="Arial" panose="020B0604020202020204" pitchFamily="34" charset="0"/>
                    <a:cs typeface="Arial" panose="020B0604020202020204" pitchFamily="34" charset="0"/>
                  </a:rPr>
                  <a:t>B</a:t>
                </a:r>
              </a:p>
            </p:txBody>
          </p:sp>
          <p:sp>
            <p:nvSpPr>
              <p:cNvPr id="137220" name="TextBox 137219">
                <a:extLst>
                  <a:ext uri="{FF2B5EF4-FFF2-40B4-BE49-F238E27FC236}">
                    <a16:creationId xmlns:a16="http://schemas.microsoft.com/office/drawing/2014/main" id="{33FDC55D-2187-2B27-0646-9B8613C419CB}"/>
                  </a:ext>
                </a:extLst>
              </p:cNvPr>
              <p:cNvSpPr txBox="1"/>
              <p:nvPr/>
            </p:nvSpPr>
            <p:spPr>
              <a:xfrm>
                <a:off x="9997913" y="3408488"/>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M</a:t>
                </a:r>
                <a:endParaRPr lang="en-US" sz="2500" baseline="-25000">
                  <a:latin typeface="Arial" panose="020B0604020202020204" pitchFamily="34" charset="0"/>
                  <a:cs typeface="Arial" panose="020B0604020202020204" pitchFamily="34" charset="0"/>
                </a:endParaRPr>
              </a:p>
            </p:txBody>
          </p:sp>
          <p:sp>
            <p:nvSpPr>
              <p:cNvPr id="137221" name="TextBox 137220">
                <a:extLst>
                  <a:ext uri="{FF2B5EF4-FFF2-40B4-BE49-F238E27FC236}">
                    <a16:creationId xmlns:a16="http://schemas.microsoft.com/office/drawing/2014/main" id="{6238639C-938E-44FF-4C89-516AE29076D6}"/>
                  </a:ext>
                </a:extLst>
              </p:cNvPr>
              <p:cNvSpPr txBox="1"/>
              <p:nvPr/>
            </p:nvSpPr>
            <p:spPr>
              <a:xfrm>
                <a:off x="9442141" y="4430077"/>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N</a:t>
                </a:r>
                <a:endParaRPr lang="en-US" sz="2500" baseline="-25000">
                  <a:latin typeface="Arial" panose="020B0604020202020204" pitchFamily="34" charset="0"/>
                  <a:cs typeface="Arial" panose="020B0604020202020204" pitchFamily="34" charset="0"/>
                </a:endParaRPr>
              </a:p>
            </p:txBody>
          </p:sp>
          <p:sp>
            <p:nvSpPr>
              <p:cNvPr id="137222" name="TextBox 137221">
                <a:extLst>
                  <a:ext uri="{FF2B5EF4-FFF2-40B4-BE49-F238E27FC236}">
                    <a16:creationId xmlns:a16="http://schemas.microsoft.com/office/drawing/2014/main" id="{A9152B5B-925F-BF3D-658F-7B2FD794598B}"/>
                  </a:ext>
                </a:extLst>
              </p:cNvPr>
              <p:cNvSpPr txBox="1"/>
              <p:nvPr/>
            </p:nvSpPr>
            <p:spPr>
              <a:xfrm>
                <a:off x="10137217" y="6038762"/>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B</a:t>
                </a:r>
                <a:endParaRPr lang="en-US" sz="2500" baseline="-25000">
                  <a:latin typeface="Arial" panose="020B0604020202020204" pitchFamily="34" charset="0"/>
                  <a:cs typeface="Arial" panose="020B0604020202020204" pitchFamily="34" charset="0"/>
                </a:endParaRPr>
              </a:p>
            </p:txBody>
          </p:sp>
          <p:sp>
            <p:nvSpPr>
              <p:cNvPr id="137223" name="TextBox 137222">
                <a:extLst>
                  <a:ext uri="{FF2B5EF4-FFF2-40B4-BE49-F238E27FC236}">
                    <a16:creationId xmlns:a16="http://schemas.microsoft.com/office/drawing/2014/main" id="{94642DFC-0CE5-2965-EF1E-58035838FF30}"/>
                  </a:ext>
                </a:extLst>
              </p:cNvPr>
              <p:cNvSpPr txBox="1"/>
              <p:nvPr/>
            </p:nvSpPr>
            <p:spPr>
              <a:xfrm>
                <a:off x="9418355" y="6033655"/>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A</a:t>
                </a:r>
                <a:endParaRPr lang="en-US" sz="2500" baseline="-25000">
                  <a:latin typeface="Arial" panose="020B0604020202020204" pitchFamily="34" charset="0"/>
                  <a:cs typeface="Arial" panose="020B0604020202020204" pitchFamily="34" charset="0"/>
                </a:endParaRPr>
              </a:p>
            </p:txBody>
          </p:sp>
        </p:grpSp>
      </p:grpSp>
      <p:sp>
        <p:nvSpPr>
          <p:cNvPr id="2" name="Rectangle 1" descr="n179 Fb Dinh Thu Huyen">
            <a:extLst>
              <a:ext uri="{FF2B5EF4-FFF2-40B4-BE49-F238E27FC236}">
                <a16:creationId xmlns:a16="http://schemas.microsoft.com/office/drawing/2014/main" id="{CD640B99-8CAA-4310-4C7C-D9338C3E529F}"/>
              </a:ext>
            </a:extLst>
          </p:cNvPr>
          <p:cNvSpPr>
            <a:spLocks/>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rPr>
              <a:t>Phiếu học tập số 2: </a:t>
            </a: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p:txBody>
      </p:sp>
      <p:pic>
        <p:nvPicPr>
          <p:cNvPr id="4" name="Picture 2" descr="n179 Fb Dinh Thu Huyen">
            <a:extLst>
              <a:ext uri="{FF2B5EF4-FFF2-40B4-BE49-F238E27FC236}">
                <a16:creationId xmlns:a16="http://schemas.microsoft.com/office/drawing/2014/main" id="{2E5B5BB3-514D-1DBB-7480-30728E5D11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grpSp>
        <p:nvGrpSpPr>
          <p:cNvPr id="137243" name="Group 137242" descr="n179 Fb Dinh Thu Huyen">
            <a:extLst>
              <a:ext uri="{FF2B5EF4-FFF2-40B4-BE49-F238E27FC236}">
                <a16:creationId xmlns:a16="http://schemas.microsoft.com/office/drawing/2014/main" id="{429E6449-9932-4DAC-FAB9-26CAEABB1D07}"/>
              </a:ext>
            </a:extLst>
          </p:cNvPr>
          <p:cNvGrpSpPr/>
          <p:nvPr/>
        </p:nvGrpSpPr>
        <p:grpSpPr>
          <a:xfrm>
            <a:off x="9781708" y="4165345"/>
            <a:ext cx="737533" cy="2710739"/>
            <a:chOff x="9781708" y="4165345"/>
            <a:chExt cx="737533" cy="2710739"/>
          </a:xfrm>
        </p:grpSpPr>
        <p:sp>
          <p:nvSpPr>
            <p:cNvPr id="41" name="TextBox 40">
              <a:extLst>
                <a:ext uri="{FF2B5EF4-FFF2-40B4-BE49-F238E27FC236}">
                  <a16:creationId xmlns:a16="http://schemas.microsoft.com/office/drawing/2014/main" id="{9A99D52B-DAAF-D4D9-C537-3D5D0B9495A9}"/>
                </a:ext>
              </a:extLst>
            </p:cNvPr>
            <p:cNvSpPr txBox="1"/>
            <p:nvPr/>
          </p:nvSpPr>
          <p:spPr>
            <a:xfrm>
              <a:off x="9781708" y="6399030"/>
              <a:ext cx="737533" cy="477054"/>
            </a:xfrm>
            <a:prstGeom prst="rect">
              <a:avLst/>
            </a:prstGeom>
            <a:noFill/>
          </p:spPr>
          <p:txBody>
            <a:bodyPr wrap="square">
              <a:spAutoFit/>
            </a:bodyPr>
            <a:lstStyle/>
            <a:p>
              <a:pPr algn="ctr"/>
              <a:r>
                <a:rPr lang="en-US" sz="2500" b="1">
                  <a:solidFill>
                    <a:srgbClr val="FF0000"/>
                  </a:solidFill>
                  <a:latin typeface="Arial" panose="020B0604020202020204" pitchFamily="34" charset="0"/>
                  <a:cs typeface="Arial" panose="020B0604020202020204" pitchFamily="34" charset="0"/>
                </a:rPr>
                <a:t>C</a:t>
              </a:r>
              <a:endParaRPr lang="en-US" sz="2500" b="1" baseline="-25000">
                <a:solidFill>
                  <a:srgbClr val="FF0000"/>
                </a:solidFill>
                <a:latin typeface="Arial" panose="020B0604020202020204" pitchFamily="34" charset="0"/>
                <a:cs typeface="Arial" panose="020B0604020202020204" pitchFamily="34" charset="0"/>
              </a:endParaRPr>
            </a:p>
          </p:txBody>
        </p:sp>
        <p:cxnSp>
          <p:nvCxnSpPr>
            <p:cNvPr id="43" name="Straight Connector 42">
              <a:extLst>
                <a:ext uri="{FF2B5EF4-FFF2-40B4-BE49-F238E27FC236}">
                  <a16:creationId xmlns:a16="http://schemas.microsoft.com/office/drawing/2014/main" id="{4426D543-3CD3-EA18-1A73-85728AF6B292}"/>
                </a:ext>
              </a:extLst>
            </p:cNvPr>
            <p:cNvCxnSpPr>
              <a:cxnSpLocks/>
            </p:cNvCxnSpPr>
            <p:nvPr/>
          </p:nvCxnSpPr>
          <p:spPr>
            <a:xfrm flipV="1">
              <a:off x="10116927" y="4165345"/>
              <a:ext cx="0" cy="2279601"/>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55" name="TextBox 54" descr="n179 Fb Dinh Thu Huyen">
            <a:extLst>
              <a:ext uri="{FF2B5EF4-FFF2-40B4-BE49-F238E27FC236}">
                <a16:creationId xmlns:a16="http://schemas.microsoft.com/office/drawing/2014/main" id="{DFF061FB-2BD4-13B4-9546-5D68C15C226A}"/>
              </a:ext>
            </a:extLst>
          </p:cNvPr>
          <p:cNvSpPr txBox="1"/>
          <p:nvPr/>
        </p:nvSpPr>
        <p:spPr>
          <a:xfrm>
            <a:off x="2195934" y="260980"/>
            <a:ext cx="9884905" cy="1938992"/>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400" b="1"/>
              <a:t>Câu 2.</a:t>
            </a:r>
            <a:r>
              <a:rPr lang="en-US" sz="2400"/>
              <a:t> Biết độ dịch chuyển trong chuyển động thẳng biến đổi đều có độ lớn bằng diện tích giới hạn đồ thị (v – t) trong thời gian t của chuyển động. Hãy chứng minh rằng công thức tính độ lớn của độ dịch chuyển trong chuyển động thẳng biến đổi đều là:</a:t>
            </a:r>
          </a:p>
          <a:p>
            <a:pPr algn="ctr"/>
            <a:r>
              <a:rPr lang="en-US" sz="2400"/>
              <a:t>d = v</a:t>
            </a:r>
            <a:r>
              <a:rPr lang="en-US" sz="2400" baseline="-25000"/>
              <a:t>0</a:t>
            </a:r>
            <a:r>
              <a:rPr lang="en-US" sz="2400"/>
              <a:t>t + ½ at</a:t>
            </a:r>
            <a:r>
              <a:rPr lang="en-US" sz="2400" baseline="30000"/>
              <a:t>2</a:t>
            </a:r>
            <a:endParaRPr lang="en-US" sz="2400"/>
          </a:p>
        </p:txBody>
      </p:sp>
      <mc:AlternateContent xmlns:mc="http://schemas.openxmlformats.org/markup-compatibility/2006" xmlns:a14="http://schemas.microsoft.com/office/drawing/2010/main">
        <mc:Choice Requires="a14">
          <p:sp>
            <p:nvSpPr>
              <p:cNvPr id="56" name="Rectangle 4" descr="n179 Fb Dinh Thu Huyen">
                <a:extLst>
                  <a:ext uri="{FF2B5EF4-FFF2-40B4-BE49-F238E27FC236}">
                    <a16:creationId xmlns:a16="http://schemas.microsoft.com/office/drawing/2014/main" id="{C7476C9B-C9EE-EFC1-BC1D-82940FE90DD6}"/>
                  </a:ext>
                </a:extLst>
              </p:cNvPr>
              <p:cNvSpPr>
                <a:spLocks noChangeArrowheads="1"/>
              </p:cNvSpPr>
              <p:nvPr/>
            </p:nvSpPr>
            <p:spPr bwMode="auto">
              <a:xfrm>
                <a:off x="2168733" y="2420442"/>
                <a:ext cx="5937751" cy="42757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spcBef>
                    <a:spcPct val="0"/>
                  </a:spcBef>
                  <a:spcAft>
                    <a:spcPct val="0"/>
                  </a:spcAft>
                  <a:buClrTx/>
                  <a:buSzTx/>
                  <a:buFontTx/>
                  <a:buNone/>
                  <a:tabLst/>
                </a:pPr>
                <a:r>
                  <a:rPr kumimoji="0" lang="fr-FR" sz="2200" b="0" i="0" u="none" strike="noStrike" cap="none" normalizeH="0" baseline="0">
                    <a:ln>
                      <a:noFill/>
                    </a:ln>
                    <a:solidFill>
                      <a:schemeClr val="tx1"/>
                    </a:solidFill>
                    <a:effectLst/>
                    <a:ea typeface="Times New Roman" pitchFamily="18" charset="0"/>
                    <a:cs typeface="Arial" pitchFamily="34" charset="0"/>
                  </a:rPr>
                  <a:t>Độ </a:t>
                </a:r>
                <a:r>
                  <a:rPr kumimoji="0" lang="fr-FR" sz="2200" b="0" i="0" u="none" strike="noStrike" cap="none" normalizeH="0" baseline="0" dirty="0" err="1">
                    <a:ln>
                      <a:noFill/>
                    </a:ln>
                    <a:solidFill>
                      <a:schemeClr val="tx1"/>
                    </a:solidFill>
                    <a:effectLst/>
                    <a:ea typeface="Times New Roman" pitchFamily="18" charset="0"/>
                    <a:cs typeface="Arial" pitchFamily="34" charset="0"/>
                  </a:rPr>
                  <a:t>dịch</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chuyển</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có</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độ</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lớn</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bằng</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diện</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tích</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của</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hình</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thang</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vuông</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có</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đường</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cao</a:t>
                </a:r>
                <a:r>
                  <a:rPr kumimoji="0" lang="fr-FR" sz="2200" b="0" i="0" u="none" strike="noStrike" cap="none" normalizeH="0" baseline="0" dirty="0">
                    <a:ln>
                      <a:noFill/>
                    </a:ln>
                    <a:solidFill>
                      <a:schemeClr val="tx1"/>
                    </a:solidFill>
                    <a:effectLst/>
                    <a:ea typeface="Times New Roman" pitchFamily="18" charset="0"/>
                    <a:cs typeface="Arial" pitchFamily="34" charset="0"/>
                  </a:rPr>
                  <a:t> là t </a:t>
                </a:r>
                <a:r>
                  <a:rPr kumimoji="0" lang="fr-FR" sz="2200" b="0" i="0" u="none" strike="noStrike" cap="none" normalizeH="0" baseline="0" dirty="0" err="1">
                    <a:ln>
                      <a:noFill/>
                    </a:ln>
                    <a:solidFill>
                      <a:schemeClr val="tx1"/>
                    </a:solidFill>
                    <a:effectLst/>
                    <a:ea typeface="Times New Roman" pitchFamily="18" charset="0"/>
                    <a:cs typeface="Arial" pitchFamily="34" charset="0"/>
                  </a:rPr>
                  <a:t>và</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các</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đáy</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có</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độ</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lớn</a:t>
                </a:r>
                <a:r>
                  <a:rPr kumimoji="0" lang="fr-FR" sz="2200" b="0" i="0" u="none" strike="noStrike" cap="none" normalizeH="0" baseline="0" dirty="0">
                    <a:ln>
                      <a:noFill/>
                    </a:ln>
                    <a:solidFill>
                      <a:schemeClr val="tx1"/>
                    </a:solidFill>
                    <a:effectLst/>
                    <a:ea typeface="Times New Roman" pitchFamily="18" charset="0"/>
                    <a:cs typeface="Arial" pitchFamily="34" charset="0"/>
                  </a:rPr>
                  <a:t> v</a:t>
                </a:r>
                <a:r>
                  <a:rPr kumimoji="0" lang="fr-FR" sz="2200" b="0" i="0" u="none" strike="noStrike" cap="none" normalizeH="0" baseline="-30000" dirty="0">
                    <a:ln>
                      <a:noFill/>
                    </a:ln>
                    <a:solidFill>
                      <a:schemeClr val="tx1"/>
                    </a:solidFill>
                    <a:effectLst/>
                    <a:ea typeface="Times New Roman" pitchFamily="18" charset="0"/>
                    <a:cs typeface="Arial" pitchFamily="34" charset="0"/>
                  </a:rPr>
                  <a:t>0</a:t>
                </a:r>
                <a:r>
                  <a:rPr kumimoji="0" lang="fr-FR" sz="2200" b="0" i="0" u="none" strike="noStrike" cap="none" normalizeH="0" baseline="0" dirty="0">
                    <a:ln>
                      <a:noFill/>
                    </a:ln>
                    <a:solidFill>
                      <a:schemeClr val="tx1"/>
                    </a:solidFill>
                    <a:effectLst/>
                    <a:ea typeface="Times New Roman" pitchFamily="18" charset="0"/>
                    <a:cs typeface="Arial" pitchFamily="34" charset="0"/>
                  </a:rPr>
                  <a:t>, v.</a:t>
                </a:r>
                <a:endParaRPr kumimoji="0" lang="en-US" sz="2200" b="0" i="0" u="none" strike="noStrike" cap="none" normalizeH="0" baseline="0" dirty="0">
                  <a:ln>
                    <a:noFill/>
                  </a:ln>
                  <a:solidFill>
                    <a:schemeClr val="tx1"/>
                  </a:solidFill>
                  <a:effectLst/>
                  <a:ea typeface="Times New Roman" pitchFamily="18" charset="0"/>
                  <a:cs typeface="Arial" pitchFamily="34" charset="0"/>
                </a:endParaRPr>
              </a:p>
              <a:p>
                <a:pPr lvl="0" algn="just"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kumimoji="0" lang="fr-FR" sz="22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𝑑</m:t>
                      </m:r>
                      <m:r>
                        <a:rPr kumimoji="0" lang="fr-FR" sz="22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 </m:t>
                      </m:r>
                      <m:r>
                        <a:rPr kumimoji="0" lang="fr-FR" sz="2200" b="0" i="1" u="none" strike="noStrike" cap="none" normalizeH="0" baseline="0" dirty="0" err="1">
                          <a:ln>
                            <a:noFill/>
                          </a:ln>
                          <a:solidFill>
                            <a:schemeClr val="tx1"/>
                          </a:solidFill>
                          <a:effectLst/>
                          <a:latin typeface="Cambria Math" panose="02040503050406030204" pitchFamily="18" charset="0"/>
                          <a:ea typeface="Times New Roman" pitchFamily="18" charset="0"/>
                          <a:cs typeface="Arial" pitchFamily="34" charset="0"/>
                        </a:rPr>
                        <m:t>𝑠</m:t>
                      </m:r>
                      <m:r>
                        <a:rPr kumimoji="0" lang="fr-FR" sz="2200" b="0" i="1" u="none" strike="noStrike" cap="none" normalizeH="0" baseline="-30000" dirty="0" err="1">
                          <a:ln>
                            <a:noFill/>
                          </a:ln>
                          <a:solidFill>
                            <a:schemeClr val="tx1"/>
                          </a:solidFill>
                          <a:effectLst/>
                          <a:latin typeface="Cambria Math" panose="02040503050406030204" pitchFamily="18" charset="0"/>
                          <a:ea typeface="Times New Roman" pitchFamily="18" charset="0"/>
                          <a:cs typeface="Arial" pitchFamily="34" charset="0"/>
                        </a:rPr>
                        <m:t>h𝑡</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 </m:t>
                      </m:r>
                      <m:f>
                        <m:fPr>
                          <m:ctrlPr>
                            <a:rPr kumimoji="0" lang="fr-FR" sz="2200" b="0" i="1" u="none" strike="noStrike" cap="none" normalizeH="0" baseline="0" dirty="0" smtClean="0">
                              <a:ln>
                                <a:noFill/>
                              </a:ln>
                              <a:solidFill>
                                <a:schemeClr val="tx1"/>
                              </a:solidFill>
                              <a:effectLst/>
                              <a:latin typeface="Cambria Math" panose="02040503050406030204" pitchFamily="18" charset="0"/>
                              <a:cs typeface="Arial" pitchFamily="34" charset="0"/>
                            </a:rPr>
                          </m:ctrlPr>
                        </m:fPr>
                        <m:num>
                          <m:r>
                            <a:rPr lang="fr-FR" sz="2200" i="1" dirty="0">
                              <a:latin typeface="Cambria Math" panose="02040503050406030204" pitchFamily="18" charset="0"/>
                              <a:ea typeface="Times New Roman" pitchFamily="18" charset="0"/>
                              <a:cs typeface="Arial" pitchFamily="34" charset="0"/>
                            </a:rPr>
                            <m:t>(</m:t>
                          </m:r>
                          <m:r>
                            <a:rPr lang="fr-FR" sz="2200" i="1" dirty="0">
                              <a:latin typeface="Cambria Math" panose="02040503050406030204" pitchFamily="18" charset="0"/>
                              <a:ea typeface="Times New Roman" pitchFamily="18" charset="0"/>
                              <a:cs typeface="Arial" pitchFamily="34" charset="0"/>
                            </a:rPr>
                            <m:t>𝑣</m:t>
                          </m:r>
                          <m:r>
                            <a:rPr lang="fr-FR" sz="2200" i="1" dirty="0">
                              <a:latin typeface="Cambria Math" panose="02040503050406030204" pitchFamily="18" charset="0"/>
                              <a:ea typeface="Times New Roman" pitchFamily="18" charset="0"/>
                              <a:cs typeface="Arial" pitchFamily="34" charset="0"/>
                            </a:rPr>
                            <m:t> + </m:t>
                          </m:r>
                          <m:r>
                            <a:rPr lang="fr-FR" sz="2200" i="1" dirty="0">
                              <a:latin typeface="Cambria Math" panose="02040503050406030204" pitchFamily="18" charset="0"/>
                              <a:ea typeface="Times New Roman" pitchFamily="18" charset="0"/>
                              <a:cs typeface="Arial" pitchFamily="34" charset="0"/>
                            </a:rPr>
                            <m:t>𝑣</m:t>
                          </m:r>
                          <m:r>
                            <a:rPr lang="fr-FR" sz="2200" i="1" baseline="-30000" dirty="0">
                              <a:latin typeface="Cambria Math" panose="02040503050406030204" pitchFamily="18" charset="0"/>
                              <a:ea typeface="Times New Roman" pitchFamily="18" charset="0"/>
                              <a:cs typeface="Arial" pitchFamily="34" charset="0"/>
                            </a:rPr>
                            <m:t>0</m:t>
                          </m:r>
                          <m:r>
                            <a:rPr lang="fr-FR" sz="2200" i="1" dirty="0">
                              <a:latin typeface="Cambria Math" panose="02040503050406030204" pitchFamily="18" charset="0"/>
                              <a:ea typeface="Times New Roman" pitchFamily="18" charset="0"/>
                              <a:cs typeface="Arial" pitchFamily="34" charset="0"/>
                            </a:rPr>
                            <m:t>).</m:t>
                          </m:r>
                          <m:r>
                            <a:rPr lang="fr-FR" sz="2200" i="1" dirty="0">
                              <a:latin typeface="Cambria Math" panose="02040503050406030204" pitchFamily="18" charset="0"/>
                              <a:ea typeface="Times New Roman" pitchFamily="18" charset="0"/>
                              <a:cs typeface="Arial" pitchFamily="34" charset="0"/>
                            </a:rPr>
                            <m:t>𝑡</m:t>
                          </m:r>
                        </m:num>
                        <m:den>
                          <m:r>
                            <a:rPr kumimoji="0" lang="en-US" sz="2200" b="0" i="1" u="none" strike="noStrike" cap="none" normalizeH="0" baseline="0" dirty="0" smtClean="0">
                              <a:ln>
                                <a:noFill/>
                              </a:ln>
                              <a:solidFill>
                                <a:schemeClr val="tx1"/>
                              </a:solidFill>
                              <a:effectLst/>
                              <a:latin typeface="Cambria Math" panose="02040503050406030204" pitchFamily="18" charset="0"/>
                              <a:cs typeface="Arial" pitchFamily="34" charset="0"/>
                            </a:rPr>
                            <m:t>2</m:t>
                          </m:r>
                        </m:den>
                      </m:f>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m:t>
                      </m:r>
                      <m:f>
                        <m:fPr>
                          <m:ctrlPr>
                            <a:rPr kumimoji="0" lang="fr-FR" sz="2200" b="0" i="1" u="none" strike="noStrike" cap="none" normalizeH="0" baseline="0" dirty="0" smtClean="0">
                              <a:ln>
                                <a:noFill/>
                              </a:ln>
                              <a:solidFill>
                                <a:schemeClr val="tx1"/>
                              </a:solidFill>
                              <a:effectLst/>
                              <a:latin typeface="Cambria Math" panose="02040503050406030204" pitchFamily="18" charset="0"/>
                              <a:cs typeface="Arial" pitchFamily="34" charset="0"/>
                            </a:rPr>
                          </m:ctrlPr>
                        </m:fPr>
                        <m:num>
                          <m:r>
                            <a:rPr kumimoji="0" lang="en-US" sz="2200" b="0" i="1" u="none" strike="noStrike" cap="none" normalizeH="0" baseline="0" dirty="0" smtClean="0">
                              <a:ln>
                                <a:noFill/>
                              </a:ln>
                              <a:solidFill>
                                <a:schemeClr val="tx1"/>
                              </a:solidFill>
                              <a:effectLst/>
                              <a:latin typeface="Cambria Math" panose="02040503050406030204" pitchFamily="18" charset="0"/>
                              <a:cs typeface="Arial" pitchFamily="34" charset="0"/>
                            </a:rPr>
                            <m:t>1</m:t>
                          </m:r>
                        </m:num>
                        <m:den>
                          <m:r>
                            <a:rPr kumimoji="0" lang="en-US" sz="2200" b="0" i="1" u="none" strike="noStrike" cap="none" normalizeH="0" baseline="0" dirty="0" smtClean="0">
                              <a:ln>
                                <a:noFill/>
                              </a:ln>
                              <a:solidFill>
                                <a:schemeClr val="tx1"/>
                              </a:solidFill>
                              <a:effectLst/>
                              <a:latin typeface="Cambria Math" panose="02040503050406030204" pitchFamily="18" charset="0"/>
                              <a:cs typeface="Arial" pitchFamily="34" charset="0"/>
                            </a:rPr>
                            <m:t>2</m:t>
                          </m:r>
                        </m:den>
                      </m:f>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2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0</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𝑡</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m:t>
                      </m:r>
                      <m:f>
                        <m:fPr>
                          <m:ctrlPr>
                            <a:rPr lang="fr-FR" sz="2200" i="1" dirty="0">
                              <a:latin typeface="Cambria Math" panose="02040503050406030204" pitchFamily="18" charset="0"/>
                              <a:cs typeface="Arial" pitchFamily="34" charset="0"/>
                            </a:rPr>
                          </m:ctrlPr>
                        </m:fPr>
                        <m:num>
                          <m:r>
                            <a:rPr lang="en-US" sz="2200" i="1" dirty="0">
                              <a:latin typeface="Cambria Math" panose="02040503050406030204" pitchFamily="18" charset="0"/>
                              <a:cs typeface="Arial" pitchFamily="34" charset="0"/>
                            </a:rPr>
                            <m:t>1</m:t>
                          </m:r>
                        </m:num>
                        <m:den>
                          <m:r>
                            <a:rPr lang="en-US" sz="2200" i="1" dirty="0">
                              <a:latin typeface="Cambria Math" panose="02040503050406030204" pitchFamily="18" charset="0"/>
                              <a:cs typeface="Arial" pitchFamily="34" charset="0"/>
                            </a:rPr>
                            <m:t>2</m:t>
                          </m:r>
                        </m:den>
                      </m:f>
                      <m:r>
                        <a:rPr kumimoji="0" lang="fr-FR" sz="2200" b="0" i="1" u="none" strike="noStrike" cap="none" normalizeH="0" baseline="0" dirty="0" err="1">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200" b="0" i="1" u="none" strike="noStrike" cap="none" normalizeH="0" baseline="-30000" dirty="0" err="1">
                          <a:ln>
                            <a:noFill/>
                          </a:ln>
                          <a:solidFill>
                            <a:schemeClr val="tx1"/>
                          </a:solidFill>
                          <a:effectLst/>
                          <a:latin typeface="Cambria Math" panose="02040503050406030204" pitchFamily="18" charset="0"/>
                          <a:ea typeface="Times New Roman" pitchFamily="18" charset="0"/>
                          <a:cs typeface="Arial" pitchFamily="34" charset="0"/>
                        </a:rPr>
                        <m:t>𝑡</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(1)</m:t>
                      </m:r>
                    </m:oMath>
                  </m:oMathPara>
                </a14:m>
                <a:endParaRPr kumimoji="0" lang="en-US" sz="2200" b="0" i="0" u="none" strike="noStrike" cap="none" normalizeH="0" baseline="0" dirty="0">
                  <a:ln>
                    <a:noFill/>
                  </a:ln>
                  <a:solidFill>
                    <a:schemeClr val="tx1"/>
                  </a:solidFill>
                  <a:effectLst/>
                  <a:ea typeface="Times New Roman" pitchFamily="18" charset="0"/>
                  <a:cs typeface="Arial" pitchFamily="34" charset="0"/>
                </a:endParaRPr>
              </a:p>
              <a:p>
                <a:pPr marL="0" marR="0" lvl="0" indent="0" algn="just" defTabSz="914400" rtl="0" eaLnBrk="0" fontAlgn="base" latinLnBrk="0" hangingPunct="0">
                  <a:spcBef>
                    <a:spcPct val="0"/>
                  </a:spcBef>
                  <a:spcAft>
                    <a:spcPct val="0"/>
                  </a:spcAft>
                  <a:buClrTx/>
                  <a:buSzTx/>
                  <a:buFontTx/>
                  <a:buNone/>
                  <a:tabLst/>
                </a:pPr>
                <a:r>
                  <a:rPr kumimoji="0" lang="fr-FR" sz="2200" b="0" i="0" u="none" strike="noStrike" cap="none" normalizeH="0" baseline="0" dirty="0" err="1">
                    <a:ln>
                      <a:noFill/>
                    </a:ln>
                    <a:solidFill>
                      <a:schemeClr val="tx1"/>
                    </a:solidFill>
                    <a:effectLst/>
                    <a:ea typeface="Times New Roman" pitchFamily="18" charset="0"/>
                    <a:cs typeface="Arial" pitchFamily="34" charset="0"/>
                  </a:rPr>
                  <a:t>Lại</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có</a:t>
                </a:r>
                <a:r>
                  <a:rPr kumimoji="0" lang="fr-FR" sz="2200" b="0" i="0" u="none" strike="noStrike" cap="none" normalizeH="0" baseline="0">
                    <a:ln>
                      <a:noFill/>
                    </a:ln>
                    <a:solidFill>
                      <a:schemeClr val="tx1"/>
                    </a:solidFill>
                    <a:effectLst/>
                    <a:ea typeface="Times New Roman" pitchFamily="18" charset="0"/>
                    <a:cs typeface="Arial" pitchFamily="34" charset="0"/>
                  </a:rPr>
                  <a:t>: </a:t>
                </a:r>
              </a:p>
              <a:p>
                <a:pPr lvl="0" algn="just"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kumimoji="0" lang="fr-FR" sz="22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𝑎</m:t>
                      </m:r>
                      <m:r>
                        <a:rPr kumimoji="0" lang="fr-FR" sz="22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 </m:t>
                      </m:r>
                      <m:f>
                        <m:fPr>
                          <m:ctrlPr>
                            <a:rPr kumimoji="0" lang="fr-FR" sz="2200" b="0" i="1" u="none" strike="noStrike" cap="none" normalizeH="0" baseline="0" dirty="0" smtClean="0">
                              <a:ln>
                                <a:noFill/>
                              </a:ln>
                              <a:solidFill>
                                <a:schemeClr val="tx1"/>
                              </a:solidFill>
                              <a:effectLst/>
                              <a:latin typeface="Cambria Math" panose="02040503050406030204" pitchFamily="18" charset="0"/>
                              <a:cs typeface="Arial" pitchFamily="34" charset="0"/>
                            </a:rPr>
                          </m:ctrlPr>
                        </m:fPr>
                        <m:num>
                          <m:r>
                            <a:rPr lang="fr-FR" sz="2200" i="1" dirty="0">
                              <a:latin typeface="Cambria Math" panose="02040503050406030204" pitchFamily="18" charset="0"/>
                              <a:ea typeface="Times New Roman" pitchFamily="18" charset="0"/>
                              <a:cs typeface="Arial" pitchFamily="34" charset="0"/>
                            </a:rPr>
                            <m:t>𝑣</m:t>
                          </m:r>
                          <m:r>
                            <a:rPr lang="fr-FR" sz="2200" i="1" dirty="0">
                              <a:latin typeface="Cambria Math" panose="02040503050406030204" pitchFamily="18" charset="0"/>
                              <a:ea typeface="Times New Roman" pitchFamily="18" charset="0"/>
                              <a:cs typeface="Arial" pitchFamily="34" charset="0"/>
                            </a:rPr>
                            <m:t> − </m:t>
                          </m:r>
                          <m:r>
                            <a:rPr lang="fr-FR" sz="2200" i="1" dirty="0">
                              <a:latin typeface="Cambria Math" panose="02040503050406030204" pitchFamily="18" charset="0"/>
                              <a:ea typeface="Times New Roman" pitchFamily="18" charset="0"/>
                              <a:cs typeface="Arial" pitchFamily="34" charset="0"/>
                            </a:rPr>
                            <m:t>𝑣</m:t>
                          </m:r>
                          <m:r>
                            <a:rPr lang="fr-FR" sz="2200" i="1" baseline="-30000" dirty="0">
                              <a:latin typeface="Cambria Math" panose="02040503050406030204" pitchFamily="18" charset="0"/>
                              <a:ea typeface="Times New Roman" pitchFamily="18" charset="0"/>
                              <a:cs typeface="Arial" pitchFamily="34" charset="0"/>
                            </a:rPr>
                            <m:t>0</m:t>
                          </m:r>
                        </m:num>
                        <m:den>
                          <m:r>
                            <a:rPr kumimoji="0" lang="en-US" sz="2200" b="0" i="1" u="none" strike="noStrike" cap="none" normalizeH="0" baseline="0" dirty="0" smtClean="0">
                              <a:ln>
                                <a:noFill/>
                              </a:ln>
                              <a:solidFill>
                                <a:schemeClr val="tx1"/>
                              </a:solidFill>
                              <a:effectLst/>
                              <a:latin typeface="Cambria Math" panose="02040503050406030204" pitchFamily="18" charset="0"/>
                              <a:cs typeface="Arial" pitchFamily="34" charset="0"/>
                            </a:rPr>
                            <m:t>𝑡</m:t>
                          </m:r>
                        </m:den>
                      </m:f>
                      <m:r>
                        <a:rPr kumimoji="0" lang="fr-FR" sz="2200" b="0" i="1" u="none" strike="noStrike" cap="none" normalizeH="0" baseline="0">
                          <a:ln>
                            <a:noFill/>
                          </a:ln>
                          <a:solidFill>
                            <a:schemeClr val="tx1"/>
                          </a:solidFill>
                          <a:effectLst/>
                          <a:latin typeface="Cambria Math" panose="02040503050406030204" pitchFamily="18" charset="0"/>
                          <a:ea typeface="Times New Roman" pitchFamily="18" charset="0"/>
                          <a:cs typeface="Arial" pitchFamily="34" charset="0"/>
                        </a:rPr>
                        <m:t> </m:t>
                      </m:r>
                      <m:r>
                        <a:rPr kumimoji="0" lang="fr-FR" sz="2200" b="0" i="1" u="none" strike="noStrike" cap="none" normalizeH="0" baseline="0" smtClean="0">
                          <a:ln>
                            <a:noFill/>
                          </a:ln>
                          <a:solidFill>
                            <a:schemeClr val="tx1"/>
                          </a:solidFill>
                          <a:effectLst/>
                          <a:latin typeface="Cambria Math" panose="02040503050406030204" pitchFamily="18" charset="0"/>
                          <a:ea typeface="Times New Roman" pitchFamily="18" charset="0"/>
                          <a:cs typeface="Cambria Math" pitchFamily="18" charset="0"/>
                        </a:rPr>
                        <m:t>⇒ </m:t>
                      </m:r>
                      <m:r>
                        <a:rPr kumimoji="0" lang="fr-FR" sz="22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2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 </m:t>
                      </m:r>
                      <m:r>
                        <a:rPr kumimoji="0" lang="fr-FR" sz="2200" b="0" i="1" u="none" strike="noStrike" cap="none" normalizeH="0" baseline="0" dirty="0" err="1">
                          <a:ln>
                            <a:noFill/>
                          </a:ln>
                          <a:solidFill>
                            <a:schemeClr val="tx1"/>
                          </a:solidFill>
                          <a:effectLst/>
                          <a:latin typeface="Cambria Math" panose="02040503050406030204" pitchFamily="18" charset="0"/>
                          <a:ea typeface="Times New Roman" pitchFamily="18" charset="0"/>
                          <a:cs typeface="Arial" pitchFamily="34" charset="0"/>
                        </a:rPr>
                        <m:t>𝑎𝑡</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 </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2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0</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(2)</m:t>
                      </m:r>
                    </m:oMath>
                  </m:oMathPara>
                </a14:m>
                <a:endParaRPr kumimoji="0" lang="en-US" sz="2200" b="0" i="0" u="none" strike="noStrike" cap="none" normalizeH="0" baseline="0" dirty="0">
                  <a:ln>
                    <a:noFill/>
                  </a:ln>
                  <a:solidFill>
                    <a:schemeClr val="tx1"/>
                  </a:solidFill>
                  <a:effectLst/>
                  <a:ea typeface="Times New Roman" pitchFamily="18" charset="0"/>
                  <a:cs typeface="Arial" pitchFamily="34" charset="0"/>
                </a:endParaRPr>
              </a:p>
              <a:p>
                <a:pPr marL="0" marR="0" lvl="0" indent="0" algn="just" defTabSz="914400" rtl="0" eaLnBrk="0" fontAlgn="base" latinLnBrk="0" hangingPunct="0">
                  <a:spcBef>
                    <a:spcPct val="0"/>
                  </a:spcBef>
                  <a:spcAft>
                    <a:spcPct val="0"/>
                  </a:spcAft>
                  <a:buClrTx/>
                  <a:buSzTx/>
                  <a:buFontTx/>
                  <a:buNone/>
                  <a:tabLst/>
                </a:pPr>
                <a:r>
                  <a:rPr kumimoji="0" lang="fr-FR" sz="2200" b="0" i="0" u="none" strike="noStrike" cap="none" normalizeH="0" baseline="0" dirty="0" err="1">
                    <a:ln>
                      <a:noFill/>
                    </a:ln>
                    <a:solidFill>
                      <a:schemeClr val="tx1"/>
                    </a:solidFill>
                    <a:effectLst/>
                    <a:ea typeface="Times New Roman" pitchFamily="18" charset="0"/>
                    <a:cs typeface="Arial" pitchFamily="34" charset="0"/>
                  </a:rPr>
                  <a:t>Thay</a:t>
                </a:r>
                <a:r>
                  <a:rPr kumimoji="0" lang="fr-FR" sz="2200" b="0" i="0" u="none" strike="noStrike" cap="none" normalizeH="0" baseline="0" dirty="0">
                    <a:ln>
                      <a:noFill/>
                    </a:ln>
                    <a:solidFill>
                      <a:schemeClr val="tx1"/>
                    </a:solidFill>
                    <a:effectLst/>
                    <a:ea typeface="Times New Roman" pitchFamily="18" charset="0"/>
                    <a:cs typeface="Arial" pitchFamily="34" charset="0"/>
                  </a:rPr>
                  <a:t> (2) </a:t>
                </a:r>
                <a:r>
                  <a:rPr kumimoji="0" lang="fr-FR" sz="2200" b="0" i="0" u="none" strike="noStrike" cap="none" normalizeH="0" baseline="0" dirty="0" err="1">
                    <a:ln>
                      <a:noFill/>
                    </a:ln>
                    <a:solidFill>
                      <a:schemeClr val="tx1"/>
                    </a:solidFill>
                    <a:effectLst/>
                    <a:ea typeface="Times New Roman" pitchFamily="18" charset="0"/>
                    <a:cs typeface="Arial" pitchFamily="34" charset="0"/>
                  </a:rPr>
                  <a:t>vào</a:t>
                </a:r>
                <a:r>
                  <a:rPr kumimoji="0" lang="fr-FR" sz="2200" b="0" i="0" u="none" strike="noStrike" cap="none" normalizeH="0" baseline="0" dirty="0">
                    <a:ln>
                      <a:noFill/>
                    </a:ln>
                    <a:solidFill>
                      <a:schemeClr val="tx1"/>
                    </a:solidFill>
                    <a:effectLst/>
                    <a:ea typeface="Times New Roman" pitchFamily="18" charset="0"/>
                    <a:cs typeface="Arial" pitchFamily="34" charset="0"/>
                  </a:rPr>
                  <a:t> (1) ta </a:t>
                </a:r>
                <a:r>
                  <a:rPr kumimoji="0" lang="fr-FR" sz="2200" b="0" i="0" u="none" strike="noStrike" cap="none" normalizeH="0" baseline="0" dirty="0" err="1">
                    <a:ln>
                      <a:noFill/>
                    </a:ln>
                    <a:solidFill>
                      <a:schemeClr val="tx1"/>
                    </a:solidFill>
                    <a:effectLst/>
                    <a:ea typeface="Times New Roman" pitchFamily="18" charset="0"/>
                    <a:cs typeface="Arial" pitchFamily="34" charset="0"/>
                  </a:rPr>
                  <a:t>được</a:t>
                </a:r>
                <a:r>
                  <a:rPr kumimoji="0" lang="fr-FR" sz="2200" b="0" i="0" u="none" strike="noStrike" cap="none" normalizeH="0" baseline="0">
                    <a:ln>
                      <a:noFill/>
                    </a:ln>
                    <a:solidFill>
                      <a:schemeClr val="tx1"/>
                    </a:solidFill>
                    <a:effectLst/>
                    <a:ea typeface="Times New Roman" pitchFamily="18" charset="0"/>
                    <a:cs typeface="Arial" pitchFamily="34" charset="0"/>
                  </a:rPr>
                  <a:t>: </a:t>
                </a:r>
              </a:p>
              <a:p>
                <a:pPr lvl="0" algn="just"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kumimoji="0" lang="fr-FR" sz="22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𝑑</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m:t>
                      </m:r>
                      <m:f>
                        <m:fPr>
                          <m:ctrlPr>
                            <a:rPr lang="fr-FR" sz="2200" i="1" dirty="0">
                              <a:latin typeface="Cambria Math" panose="02040503050406030204" pitchFamily="18" charset="0"/>
                              <a:cs typeface="Arial" pitchFamily="34" charset="0"/>
                            </a:rPr>
                          </m:ctrlPr>
                        </m:fPr>
                        <m:num>
                          <m:r>
                            <a:rPr lang="en-US" sz="2200" i="1" dirty="0">
                              <a:latin typeface="Cambria Math" panose="02040503050406030204" pitchFamily="18" charset="0"/>
                              <a:cs typeface="Arial" pitchFamily="34" charset="0"/>
                            </a:rPr>
                            <m:t>1</m:t>
                          </m:r>
                        </m:num>
                        <m:den>
                          <m:r>
                            <a:rPr lang="en-US" sz="2200" i="1" dirty="0">
                              <a:latin typeface="Cambria Math" panose="02040503050406030204" pitchFamily="18" charset="0"/>
                              <a:cs typeface="Arial" pitchFamily="34" charset="0"/>
                            </a:rPr>
                            <m:t>2</m:t>
                          </m:r>
                        </m:den>
                      </m:f>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2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0</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𝑡</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m:t>
                      </m:r>
                      <m:f>
                        <m:fPr>
                          <m:ctrlPr>
                            <a:rPr lang="fr-FR" sz="2200" i="1" dirty="0">
                              <a:latin typeface="Cambria Math" panose="02040503050406030204" pitchFamily="18" charset="0"/>
                              <a:cs typeface="Arial" pitchFamily="34" charset="0"/>
                            </a:rPr>
                          </m:ctrlPr>
                        </m:fPr>
                        <m:num>
                          <m:r>
                            <a:rPr lang="en-US" sz="2200" i="1" dirty="0">
                              <a:latin typeface="Cambria Math" panose="02040503050406030204" pitchFamily="18" charset="0"/>
                              <a:cs typeface="Arial" pitchFamily="34" charset="0"/>
                            </a:rPr>
                            <m:t>1</m:t>
                          </m:r>
                        </m:num>
                        <m:den>
                          <m:r>
                            <a:rPr lang="en-US" sz="2200" i="1" dirty="0">
                              <a:latin typeface="Cambria Math" panose="02040503050406030204" pitchFamily="18" charset="0"/>
                              <a:cs typeface="Arial" pitchFamily="34" charset="0"/>
                            </a:rPr>
                            <m:t>2</m:t>
                          </m:r>
                        </m:den>
                      </m:f>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m:t>
                      </m:r>
                      <m:r>
                        <a:rPr kumimoji="0" lang="fr-FR" sz="2200" b="0" i="1" u="none" strike="noStrike" cap="none" normalizeH="0" baseline="0" dirty="0" err="1">
                          <a:ln>
                            <a:noFill/>
                          </a:ln>
                          <a:solidFill>
                            <a:schemeClr val="tx1"/>
                          </a:solidFill>
                          <a:effectLst/>
                          <a:latin typeface="Cambria Math" panose="02040503050406030204" pitchFamily="18" charset="0"/>
                          <a:ea typeface="Times New Roman" pitchFamily="18" charset="0"/>
                          <a:cs typeface="Arial" pitchFamily="34" charset="0"/>
                        </a:rPr>
                        <m:t>𝑎𝑡</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2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0</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𝑡</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m:t>
                      </m:r>
                      <m:f>
                        <m:fPr>
                          <m:ctrlPr>
                            <a:rPr lang="fr-FR" sz="2200" i="1" dirty="0">
                              <a:latin typeface="Cambria Math" panose="02040503050406030204" pitchFamily="18" charset="0"/>
                              <a:cs typeface="Arial" pitchFamily="34" charset="0"/>
                            </a:rPr>
                          </m:ctrlPr>
                        </m:fPr>
                        <m:num>
                          <m:r>
                            <a:rPr lang="en-US" sz="2200" i="1" dirty="0">
                              <a:latin typeface="Cambria Math" panose="02040503050406030204" pitchFamily="18" charset="0"/>
                              <a:cs typeface="Arial" pitchFamily="34" charset="0"/>
                            </a:rPr>
                            <m:t>1</m:t>
                          </m:r>
                        </m:num>
                        <m:den>
                          <m:r>
                            <a:rPr lang="en-US" sz="2200" i="1" dirty="0">
                              <a:latin typeface="Cambria Math" panose="02040503050406030204" pitchFamily="18" charset="0"/>
                              <a:cs typeface="Arial" pitchFamily="34" charset="0"/>
                            </a:rPr>
                            <m:t>2</m:t>
                          </m:r>
                        </m:den>
                      </m:f>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2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0</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𝑡</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m:t>
                      </m:r>
                      <m:f>
                        <m:fPr>
                          <m:ctrlPr>
                            <a:rPr lang="fr-FR" sz="2200" i="1" dirty="0">
                              <a:latin typeface="Cambria Math" panose="02040503050406030204" pitchFamily="18" charset="0"/>
                              <a:cs typeface="Arial" pitchFamily="34" charset="0"/>
                            </a:rPr>
                          </m:ctrlPr>
                        </m:fPr>
                        <m:num>
                          <m:r>
                            <a:rPr lang="en-US" sz="2200" i="1" dirty="0">
                              <a:latin typeface="Cambria Math" panose="02040503050406030204" pitchFamily="18" charset="0"/>
                              <a:cs typeface="Arial" pitchFamily="34" charset="0"/>
                            </a:rPr>
                            <m:t>1</m:t>
                          </m:r>
                        </m:num>
                        <m:den>
                          <m:r>
                            <a:rPr lang="en-US" sz="2200" i="1" dirty="0">
                              <a:latin typeface="Cambria Math" panose="02040503050406030204" pitchFamily="18" charset="0"/>
                              <a:cs typeface="Arial" pitchFamily="34" charset="0"/>
                            </a:rPr>
                            <m:t>2</m:t>
                          </m:r>
                        </m:den>
                      </m:f>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𝑎𝑡</m:t>
                      </m:r>
                      <m:r>
                        <a:rPr kumimoji="0" lang="fr-FR" sz="22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m:t>
                      </m:r>
                      <m:f>
                        <m:fPr>
                          <m:ctrlPr>
                            <a:rPr lang="fr-FR" sz="2200" i="1" dirty="0">
                              <a:latin typeface="Cambria Math" panose="02040503050406030204" pitchFamily="18" charset="0"/>
                              <a:cs typeface="Arial" pitchFamily="34" charset="0"/>
                            </a:rPr>
                          </m:ctrlPr>
                        </m:fPr>
                        <m:num>
                          <m:r>
                            <a:rPr lang="en-US" sz="2200" i="1" dirty="0">
                              <a:latin typeface="Cambria Math" panose="02040503050406030204" pitchFamily="18" charset="0"/>
                              <a:cs typeface="Arial" pitchFamily="34" charset="0"/>
                            </a:rPr>
                            <m:t>1</m:t>
                          </m:r>
                        </m:num>
                        <m:den>
                          <m:r>
                            <a:rPr lang="en-US" sz="2200" i="1" dirty="0">
                              <a:latin typeface="Cambria Math" panose="02040503050406030204" pitchFamily="18" charset="0"/>
                              <a:cs typeface="Arial" pitchFamily="34" charset="0"/>
                            </a:rPr>
                            <m:t>2</m:t>
                          </m:r>
                        </m:den>
                      </m:f>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2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0</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𝑡</m:t>
                      </m:r>
                    </m:oMath>
                  </m:oMathPara>
                </a14:m>
                <a:endParaRPr kumimoji="0" lang="en-US" sz="2200" b="0" i="0" u="none" strike="noStrike" cap="none" normalizeH="0" baseline="0" dirty="0">
                  <a:ln>
                    <a:noFill/>
                  </a:ln>
                  <a:solidFill>
                    <a:schemeClr val="tx1"/>
                  </a:solidFill>
                  <a:effectLst/>
                  <a:ea typeface="Times New Roman" pitchFamily="18" charset="0"/>
                  <a:cs typeface="Arial" pitchFamily="34" charset="0"/>
                </a:endParaRPr>
              </a:p>
              <a:p>
                <a:pPr lvl="0" algn="just"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kumimoji="0" lang="fr-FR" sz="2200" b="0" i="1" u="none" strike="noStrike" cap="none" normalizeH="0" baseline="0" dirty="0" smtClean="0">
                          <a:ln>
                            <a:noFill/>
                          </a:ln>
                          <a:solidFill>
                            <a:schemeClr val="tx1"/>
                          </a:solidFill>
                          <a:effectLst/>
                          <a:latin typeface="Cambria Math" panose="02040503050406030204" pitchFamily="18" charset="0"/>
                          <a:ea typeface="Times New Roman" pitchFamily="18" charset="0"/>
                          <a:cs typeface="Cambria Math" pitchFamily="18" charset="0"/>
                        </a:rPr>
                        <m:t>⇒ </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𝑑</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 </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2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0</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𝑡</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m:t>
                      </m:r>
                      <m:f>
                        <m:fPr>
                          <m:ctrlPr>
                            <a:rPr lang="fr-FR" sz="2200" i="1" dirty="0">
                              <a:latin typeface="Cambria Math" panose="02040503050406030204" pitchFamily="18" charset="0"/>
                              <a:cs typeface="Arial" pitchFamily="34" charset="0"/>
                            </a:rPr>
                          </m:ctrlPr>
                        </m:fPr>
                        <m:num>
                          <m:r>
                            <a:rPr lang="en-US" sz="2200" i="1" dirty="0">
                              <a:latin typeface="Cambria Math" panose="02040503050406030204" pitchFamily="18" charset="0"/>
                              <a:cs typeface="Arial" pitchFamily="34" charset="0"/>
                            </a:rPr>
                            <m:t>1</m:t>
                          </m:r>
                        </m:num>
                        <m:den>
                          <m:r>
                            <a:rPr lang="en-US" sz="2200" i="1" dirty="0">
                              <a:latin typeface="Cambria Math" panose="02040503050406030204" pitchFamily="18" charset="0"/>
                              <a:cs typeface="Arial" pitchFamily="34" charset="0"/>
                            </a:rPr>
                            <m:t>2</m:t>
                          </m:r>
                        </m:den>
                      </m:f>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𝑎𝑡</m:t>
                      </m:r>
                      <m:r>
                        <a:rPr kumimoji="0" lang="fr-FR" sz="22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m:t>
                      </m:r>
                      <m:r>
                        <a:rPr kumimoji="0" lang="fr-FR" sz="2200" b="0" i="1" u="none" strike="noStrike" cap="none" normalizeH="0" baseline="0" err="1">
                          <a:ln>
                            <a:noFill/>
                          </a:ln>
                          <a:solidFill>
                            <a:schemeClr val="tx1"/>
                          </a:solidFill>
                          <a:effectLst/>
                          <a:latin typeface="Cambria Math" panose="02040503050406030204" pitchFamily="18" charset="0"/>
                          <a:ea typeface="Times New Roman" pitchFamily="18" charset="0"/>
                          <a:cs typeface="Arial" pitchFamily="34" charset="0"/>
                        </a:rPr>
                        <m:t>đ</m:t>
                      </m:r>
                      <m:r>
                        <a:rPr kumimoji="0" lang="fr-FR" sz="2200" b="0" i="1" u="none" strike="noStrike" cap="none" normalizeH="0" baseline="0" err="1">
                          <a:ln>
                            <a:noFill/>
                          </a:ln>
                          <a:solidFill>
                            <a:schemeClr val="tx1"/>
                          </a:solidFill>
                          <a:effectLst/>
                          <a:latin typeface="Cambria Math" panose="02040503050406030204" pitchFamily="18" charset="0"/>
                          <a:ea typeface="Times New Roman" pitchFamily="18" charset="0"/>
                          <a:cs typeface="Arial" pitchFamily="34" charset="0"/>
                        </a:rPr>
                        <m:t>𝑝𝑐𝑚</m:t>
                      </m:r>
                      <m:r>
                        <a:rPr kumimoji="0" lang="fr-FR" sz="22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oMath>
                  </m:oMathPara>
                </a14:m>
                <a:endParaRPr kumimoji="0" lang="en-US" sz="2200" b="0" i="0" u="none" strike="noStrike" cap="none" normalizeH="0" baseline="0" dirty="0">
                  <a:ln>
                    <a:noFill/>
                  </a:ln>
                  <a:solidFill>
                    <a:schemeClr val="tx1"/>
                  </a:solidFill>
                  <a:effectLst/>
                  <a:ea typeface="Times New Roman" pitchFamily="18" charset="0"/>
                  <a:cs typeface="Arial" pitchFamily="34" charset="0"/>
                </a:endParaRPr>
              </a:p>
            </p:txBody>
          </p:sp>
        </mc:Choice>
        <mc:Fallback xmlns="">
          <p:sp>
            <p:nvSpPr>
              <p:cNvPr id="56" name="Rectangle 4" descr="n179 Fb Dinh Thu Huyen">
                <a:extLst>
                  <a:ext uri="{FF2B5EF4-FFF2-40B4-BE49-F238E27FC236}">
                    <a16:creationId xmlns:a16="http://schemas.microsoft.com/office/drawing/2014/main" id="{C7476C9B-C9EE-EFC1-BC1D-82940FE90DD6}"/>
                  </a:ext>
                </a:extLst>
              </p:cNvPr>
              <p:cNvSpPr>
                <a:spLocks noRot="1" noChangeAspect="1" noMove="1" noResize="1" noEditPoints="1" noAdjustHandles="1" noChangeArrowheads="1" noChangeShapeType="1" noTextEdit="1"/>
              </p:cNvSpPr>
              <p:nvPr/>
            </p:nvSpPr>
            <p:spPr bwMode="auto">
              <a:xfrm>
                <a:off x="2168733" y="2420442"/>
                <a:ext cx="5937751" cy="4275722"/>
              </a:xfrm>
              <a:prstGeom prst="rect">
                <a:avLst/>
              </a:prstGeom>
              <a:blipFill>
                <a:blip r:embed="rId5"/>
                <a:stretch>
                  <a:fillRect l="-1335" t="-428" r="-1335"/>
                </a:stretch>
              </a:blipFill>
              <a:ln w="9525">
                <a:noFill/>
                <a:miter lim="800000"/>
                <a:headEnd/>
                <a:tailEnd/>
              </a:ln>
              <a:effectLst/>
            </p:spPr>
            <p:txBody>
              <a:bodyPr/>
              <a:lstStyle/>
              <a:p>
                <a:r>
                  <a:rPr lang="en-US">
                    <a:noFill/>
                  </a:rPr>
                  <a:t> </a:t>
                </a:r>
              </a:p>
            </p:txBody>
          </p:sp>
        </mc:Fallback>
      </mc:AlternateContent>
      <p:grpSp>
        <p:nvGrpSpPr>
          <p:cNvPr id="137244" name="Group 137243" descr="n179 Fb Dinh Thu Huyen">
            <a:extLst>
              <a:ext uri="{FF2B5EF4-FFF2-40B4-BE49-F238E27FC236}">
                <a16:creationId xmlns:a16="http://schemas.microsoft.com/office/drawing/2014/main" id="{5B36AB89-F57C-19A2-C6BB-524AEB5C5DF4}"/>
              </a:ext>
            </a:extLst>
          </p:cNvPr>
          <p:cNvGrpSpPr/>
          <p:nvPr/>
        </p:nvGrpSpPr>
        <p:grpSpPr>
          <a:xfrm>
            <a:off x="7945623" y="3838368"/>
            <a:ext cx="2207650" cy="477054"/>
            <a:chOff x="7945623" y="3838368"/>
            <a:chExt cx="2207650" cy="477054"/>
          </a:xfrm>
        </p:grpSpPr>
        <p:sp>
          <p:nvSpPr>
            <p:cNvPr id="42" name="TextBox 41">
              <a:extLst>
                <a:ext uri="{FF2B5EF4-FFF2-40B4-BE49-F238E27FC236}">
                  <a16:creationId xmlns:a16="http://schemas.microsoft.com/office/drawing/2014/main" id="{5C43E020-3B5B-BA1C-5979-676C026CCF86}"/>
                </a:ext>
              </a:extLst>
            </p:cNvPr>
            <p:cNvSpPr txBox="1"/>
            <p:nvPr/>
          </p:nvSpPr>
          <p:spPr>
            <a:xfrm>
              <a:off x="7945623" y="3838368"/>
              <a:ext cx="720694" cy="477054"/>
            </a:xfrm>
            <a:prstGeom prst="rect">
              <a:avLst/>
            </a:prstGeom>
            <a:noFill/>
          </p:spPr>
          <p:txBody>
            <a:bodyPr wrap="square">
              <a:spAutoFit/>
            </a:bodyPr>
            <a:lstStyle/>
            <a:p>
              <a:pPr algn="ctr"/>
              <a:r>
                <a:rPr lang="en-US" sz="2500" b="1">
                  <a:solidFill>
                    <a:srgbClr val="FF0000"/>
                  </a:solidFill>
                  <a:latin typeface="Arial" panose="020B0604020202020204" pitchFamily="34" charset="0"/>
                  <a:cs typeface="Arial" panose="020B0604020202020204" pitchFamily="34" charset="0"/>
                </a:rPr>
                <a:t>v</a:t>
              </a:r>
              <a:r>
                <a:rPr lang="en-US" sz="2500" b="1" baseline="-25000">
                  <a:solidFill>
                    <a:srgbClr val="FF0000"/>
                  </a:solidFill>
                  <a:latin typeface="Arial" panose="020B0604020202020204" pitchFamily="34" charset="0"/>
                  <a:cs typeface="Arial" panose="020B0604020202020204" pitchFamily="34" charset="0"/>
                </a:rPr>
                <a:t>C</a:t>
              </a:r>
            </a:p>
          </p:txBody>
        </p:sp>
        <p:cxnSp>
          <p:nvCxnSpPr>
            <p:cNvPr id="44" name="Straight Connector 43">
              <a:extLst>
                <a:ext uri="{FF2B5EF4-FFF2-40B4-BE49-F238E27FC236}">
                  <a16:creationId xmlns:a16="http://schemas.microsoft.com/office/drawing/2014/main" id="{B34E6BC7-0687-32FD-1158-FB749841B72E}"/>
                </a:ext>
              </a:extLst>
            </p:cNvPr>
            <p:cNvCxnSpPr>
              <a:cxnSpLocks/>
            </p:cNvCxnSpPr>
            <p:nvPr/>
          </p:nvCxnSpPr>
          <p:spPr>
            <a:xfrm>
              <a:off x="8510074" y="4159495"/>
              <a:ext cx="1643199"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137245" name="Freeform: Shape 137244" descr="n179 Fb Dinh Thu Huyen">
            <a:extLst>
              <a:ext uri="{FF2B5EF4-FFF2-40B4-BE49-F238E27FC236}">
                <a16:creationId xmlns:a16="http://schemas.microsoft.com/office/drawing/2014/main" id="{1FE10AA6-B0B3-56A1-55A0-8A4D45780DC6}"/>
              </a:ext>
            </a:extLst>
          </p:cNvPr>
          <p:cNvSpPr/>
          <p:nvPr/>
        </p:nvSpPr>
        <p:spPr>
          <a:xfrm>
            <a:off x="9906395" y="4046292"/>
            <a:ext cx="411480" cy="2353456"/>
          </a:xfrm>
          <a:custGeom>
            <a:avLst/>
            <a:gdLst>
              <a:gd name="connsiteX0" fmla="*/ 0 w 389744"/>
              <a:gd name="connsiteY0" fmla="*/ 2353456 h 2353456"/>
              <a:gd name="connsiteX1" fmla="*/ 0 w 389744"/>
              <a:gd name="connsiteY1" fmla="*/ 329784 h 2353456"/>
              <a:gd name="connsiteX2" fmla="*/ 374754 w 389744"/>
              <a:gd name="connsiteY2" fmla="*/ 0 h 2353456"/>
              <a:gd name="connsiteX3" fmla="*/ 389744 w 389744"/>
              <a:gd name="connsiteY3" fmla="*/ 2353456 h 2353456"/>
              <a:gd name="connsiteX4" fmla="*/ 0 w 389744"/>
              <a:gd name="connsiteY4" fmla="*/ 2353456 h 2353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44" h="2353456">
                <a:moveTo>
                  <a:pt x="0" y="2353456"/>
                </a:moveTo>
                <a:lnTo>
                  <a:pt x="0" y="329784"/>
                </a:lnTo>
                <a:lnTo>
                  <a:pt x="374754" y="0"/>
                </a:lnTo>
                <a:cubicBezTo>
                  <a:pt x="379751" y="784485"/>
                  <a:pt x="384747" y="1568971"/>
                  <a:pt x="389744" y="2353456"/>
                </a:cubicBezTo>
                <a:lnTo>
                  <a:pt x="0" y="2353456"/>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descr="n179 Fb Dinh Thu Huyen">
            <a:extLst>
              <a:ext uri="{FF2B5EF4-FFF2-40B4-BE49-F238E27FC236}">
                <a16:creationId xmlns:a16="http://schemas.microsoft.com/office/drawing/2014/main" id="{08AB0C51-2CE4-7C32-BE22-A64B658FA2B1}"/>
              </a:ext>
            </a:extLst>
          </p:cNvPr>
          <p:cNvGrpSpPr/>
          <p:nvPr/>
        </p:nvGrpSpPr>
        <p:grpSpPr>
          <a:xfrm>
            <a:off x="9885381" y="3975766"/>
            <a:ext cx="444657" cy="360922"/>
            <a:chOff x="5597591" y="3952722"/>
            <a:chExt cx="444657" cy="360922"/>
          </a:xfrm>
          <a:solidFill>
            <a:srgbClr val="FF0066"/>
          </a:solidFill>
        </p:grpSpPr>
        <p:sp>
          <p:nvSpPr>
            <p:cNvPr id="53" name="Right Triangle 52">
              <a:extLst>
                <a:ext uri="{FF2B5EF4-FFF2-40B4-BE49-F238E27FC236}">
                  <a16:creationId xmlns:a16="http://schemas.microsoft.com/office/drawing/2014/main" id="{3364082E-C498-141F-7A1B-6D4A620DBB3F}"/>
                </a:ext>
              </a:extLst>
            </p:cNvPr>
            <p:cNvSpPr/>
            <p:nvPr/>
          </p:nvSpPr>
          <p:spPr>
            <a:xfrm rot="16200000">
              <a:off x="5851308" y="3938160"/>
              <a:ext cx="176378" cy="20550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ight Triangle 53">
              <a:extLst>
                <a:ext uri="{FF2B5EF4-FFF2-40B4-BE49-F238E27FC236}">
                  <a16:creationId xmlns:a16="http://schemas.microsoft.com/office/drawing/2014/main" id="{36E8640C-C198-B8A5-3806-D7E1686BD070}"/>
                </a:ext>
              </a:extLst>
            </p:cNvPr>
            <p:cNvSpPr/>
            <p:nvPr/>
          </p:nvSpPr>
          <p:spPr>
            <a:xfrm rot="5209061">
              <a:off x="5612153" y="4122704"/>
              <a:ext cx="176378" cy="20550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n179 Fb Dinh Thu Huyen">
            <a:extLst>
              <a:ext uri="{FF2B5EF4-FFF2-40B4-BE49-F238E27FC236}">
                <a16:creationId xmlns:a16="http://schemas.microsoft.com/office/drawing/2014/main" id="{C3D10826-EC99-B269-0625-812A7D5E48C5}"/>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4662" y="5087270"/>
            <a:ext cx="1658611" cy="15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24983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
                                            <p:bg/>
                                          </p:spTgt>
                                        </p:tgtEl>
                                        <p:attrNameLst>
                                          <p:attrName>style.visibility</p:attrName>
                                        </p:attrNameLst>
                                      </p:cBhvr>
                                      <p:to>
                                        <p:strVal val="visible"/>
                                      </p:to>
                                    </p:set>
                                    <p:animEffect transition="in" filter="fade">
                                      <p:cBhvr>
                                        <p:cTn id="7" dur="500"/>
                                        <p:tgtEl>
                                          <p:spTgt spid="55">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5">
                                            <p:txEl>
                                              <p:pRg st="0" end="0"/>
                                            </p:txEl>
                                          </p:spTgt>
                                        </p:tgtEl>
                                        <p:attrNameLst>
                                          <p:attrName>style.visibility</p:attrName>
                                        </p:attrNameLst>
                                      </p:cBhvr>
                                      <p:to>
                                        <p:strVal val="visible"/>
                                      </p:to>
                                    </p:set>
                                    <p:animEffect transition="in" filter="fade">
                                      <p:cBhvr>
                                        <p:cTn id="11" dur="500"/>
                                        <p:tgtEl>
                                          <p:spTgt spid="55">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5">
                                            <p:txEl>
                                              <p:pRg st="1" end="1"/>
                                            </p:txEl>
                                          </p:spTgt>
                                        </p:tgtEl>
                                        <p:attrNameLst>
                                          <p:attrName>style.visibility</p:attrName>
                                        </p:attrNameLst>
                                      </p:cBhvr>
                                      <p:to>
                                        <p:strVal val="visible"/>
                                      </p:to>
                                    </p:set>
                                    <p:animEffect transition="in" filter="fade">
                                      <p:cBhvr>
                                        <p:cTn id="15" dur="500"/>
                                        <p:tgtEl>
                                          <p:spTgt spid="5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7245"/>
                                        </p:tgtEl>
                                        <p:attrNameLst>
                                          <p:attrName>style.visibility</p:attrName>
                                        </p:attrNameLst>
                                      </p:cBhvr>
                                      <p:to>
                                        <p:strVal val="visible"/>
                                      </p:to>
                                    </p:set>
                                    <p:animEffect transition="in" filter="wipe(down)">
                                      <p:cBhvr>
                                        <p:cTn id="20" dur="500"/>
                                        <p:tgtEl>
                                          <p:spTgt spid="13724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7244"/>
                                        </p:tgtEl>
                                        <p:attrNameLst>
                                          <p:attrName>style.visibility</p:attrName>
                                        </p:attrNameLst>
                                      </p:cBhvr>
                                      <p:to>
                                        <p:strVal val="visible"/>
                                      </p:to>
                                    </p:set>
                                    <p:animEffect transition="in" filter="wipe(left)">
                                      <p:cBhvr>
                                        <p:cTn id="25" dur="500"/>
                                        <p:tgtEl>
                                          <p:spTgt spid="137244"/>
                                        </p:tgtEl>
                                      </p:cBhvr>
                                    </p:animEffect>
                                  </p:childTnLst>
                                </p:cTn>
                              </p:par>
                              <p:par>
                                <p:cTn id="26" presetID="22" presetClass="entr" presetSubtype="4" fill="hold" nodeType="withEffect">
                                  <p:stCondLst>
                                    <p:cond delay="0"/>
                                  </p:stCondLst>
                                  <p:childTnLst>
                                    <p:set>
                                      <p:cBhvr>
                                        <p:cTn id="27" dur="1" fill="hold">
                                          <p:stCondLst>
                                            <p:cond delay="0"/>
                                          </p:stCondLst>
                                        </p:cTn>
                                        <p:tgtEl>
                                          <p:spTgt spid="137243"/>
                                        </p:tgtEl>
                                        <p:attrNameLst>
                                          <p:attrName>style.visibility</p:attrName>
                                        </p:attrNameLst>
                                      </p:cBhvr>
                                      <p:to>
                                        <p:strVal val="visible"/>
                                      </p:to>
                                    </p:set>
                                    <p:animEffect transition="in" filter="wipe(down)">
                                      <p:cBhvr>
                                        <p:cTn id="28" dur="500"/>
                                        <p:tgtEl>
                                          <p:spTgt spid="13724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repeatCount="3000" fill="hold" nodeType="click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56">
                                            <p:txEl>
                                              <p:pRg st="0" end="0"/>
                                            </p:txEl>
                                          </p:spTgt>
                                        </p:tgtEl>
                                        <p:attrNameLst>
                                          <p:attrName>style.visibility</p:attrName>
                                        </p:attrNameLst>
                                      </p:cBhvr>
                                      <p:to>
                                        <p:strVal val="visible"/>
                                      </p:to>
                                    </p:set>
                                    <p:animEffect transition="in" filter="wipe(up)">
                                      <p:cBhvr>
                                        <p:cTn id="38" dur="500"/>
                                        <p:tgtEl>
                                          <p:spTgt spid="5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56">
                                            <p:txEl>
                                              <p:pRg st="1" end="1"/>
                                            </p:txEl>
                                          </p:spTgt>
                                        </p:tgtEl>
                                        <p:attrNameLst>
                                          <p:attrName>style.visibility</p:attrName>
                                        </p:attrNameLst>
                                      </p:cBhvr>
                                      <p:to>
                                        <p:strVal val="visible"/>
                                      </p:to>
                                    </p:set>
                                    <p:animEffect transition="in" filter="wipe(up)">
                                      <p:cBhvr>
                                        <p:cTn id="43" dur="500"/>
                                        <p:tgtEl>
                                          <p:spTgt spid="56">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56">
                                            <p:txEl>
                                              <p:pRg st="2" end="2"/>
                                            </p:txEl>
                                          </p:spTgt>
                                        </p:tgtEl>
                                        <p:attrNameLst>
                                          <p:attrName>style.visibility</p:attrName>
                                        </p:attrNameLst>
                                      </p:cBhvr>
                                      <p:to>
                                        <p:strVal val="visible"/>
                                      </p:to>
                                    </p:set>
                                    <p:animEffect transition="in" filter="wipe(up)">
                                      <p:cBhvr>
                                        <p:cTn id="48" dur="500"/>
                                        <p:tgtEl>
                                          <p:spTgt spid="56">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56">
                                            <p:txEl>
                                              <p:pRg st="3" end="3"/>
                                            </p:txEl>
                                          </p:spTgt>
                                        </p:tgtEl>
                                        <p:attrNameLst>
                                          <p:attrName>style.visibility</p:attrName>
                                        </p:attrNameLst>
                                      </p:cBhvr>
                                      <p:to>
                                        <p:strVal val="visible"/>
                                      </p:to>
                                    </p:set>
                                    <p:animEffect transition="in" filter="wipe(up)">
                                      <p:cBhvr>
                                        <p:cTn id="53" dur="500"/>
                                        <p:tgtEl>
                                          <p:spTgt spid="56">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56">
                                            <p:txEl>
                                              <p:pRg st="4" end="4"/>
                                            </p:txEl>
                                          </p:spTgt>
                                        </p:tgtEl>
                                        <p:attrNameLst>
                                          <p:attrName>style.visibility</p:attrName>
                                        </p:attrNameLst>
                                      </p:cBhvr>
                                      <p:to>
                                        <p:strVal val="visible"/>
                                      </p:to>
                                    </p:set>
                                    <p:animEffect transition="in" filter="wipe(up)">
                                      <p:cBhvr>
                                        <p:cTn id="58" dur="500"/>
                                        <p:tgtEl>
                                          <p:spTgt spid="56">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56">
                                            <p:txEl>
                                              <p:pRg st="5" end="5"/>
                                            </p:txEl>
                                          </p:spTgt>
                                        </p:tgtEl>
                                        <p:attrNameLst>
                                          <p:attrName>style.visibility</p:attrName>
                                        </p:attrNameLst>
                                      </p:cBhvr>
                                      <p:to>
                                        <p:strVal val="visible"/>
                                      </p:to>
                                    </p:set>
                                    <p:animEffect transition="in" filter="wipe(up)">
                                      <p:cBhvr>
                                        <p:cTn id="63" dur="500"/>
                                        <p:tgtEl>
                                          <p:spTgt spid="56">
                                            <p:txEl>
                                              <p:pRg st="5" end="5"/>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56">
                                            <p:txEl>
                                              <p:pRg st="6" end="6"/>
                                            </p:txEl>
                                          </p:spTgt>
                                        </p:tgtEl>
                                        <p:attrNameLst>
                                          <p:attrName>style.visibility</p:attrName>
                                        </p:attrNameLst>
                                      </p:cBhvr>
                                      <p:to>
                                        <p:strVal val="visible"/>
                                      </p:to>
                                    </p:set>
                                    <p:animEffect transition="in" filter="wipe(up)">
                                      <p:cBhvr>
                                        <p:cTn id="68" dur="500"/>
                                        <p:tgtEl>
                                          <p:spTgt spid="5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uiExpand="1" build="p" animBg="1"/>
      <p:bldP spid="13724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n179 Fb Dinh Thu Huyen">
            <a:extLst>
              <a:ext uri="{FF2B5EF4-FFF2-40B4-BE49-F238E27FC236}">
                <a16:creationId xmlns:a16="http://schemas.microsoft.com/office/drawing/2014/main" id="{CD640B99-8CAA-4310-4C7C-D9338C3E529F}"/>
              </a:ext>
            </a:extLst>
          </p:cNvPr>
          <p:cNvSpPr>
            <a:spLocks/>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rPr>
              <a:t>Phiếu học tập số 2: </a:t>
            </a: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p:txBody>
      </p:sp>
      <p:pic>
        <p:nvPicPr>
          <p:cNvPr id="4" name="Picture 2" descr="n179 Fb Dinh Thu Huyen">
            <a:extLst>
              <a:ext uri="{FF2B5EF4-FFF2-40B4-BE49-F238E27FC236}">
                <a16:creationId xmlns:a16="http://schemas.microsoft.com/office/drawing/2014/main" id="{2E5B5BB3-514D-1DBB-7480-30728E5D1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descr="n179 Fb Dinh Thu Huyen">
            <a:extLst>
              <a:ext uri="{FF2B5EF4-FFF2-40B4-BE49-F238E27FC236}">
                <a16:creationId xmlns:a16="http://schemas.microsoft.com/office/drawing/2014/main" id="{DFF061FB-2BD4-13B4-9546-5D68C15C226A}"/>
              </a:ext>
            </a:extLst>
          </p:cNvPr>
          <p:cNvSpPr txBox="1"/>
          <p:nvPr/>
        </p:nvSpPr>
        <p:spPr>
          <a:xfrm>
            <a:off x="2195934" y="260980"/>
            <a:ext cx="9884905" cy="1384995"/>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800" b="1"/>
              <a:t>Câu 3.</a:t>
            </a:r>
            <a:r>
              <a:rPr lang="en-US" sz="2800"/>
              <a:t> Từ công thức v</a:t>
            </a:r>
            <a:r>
              <a:rPr lang="en-US" sz="2800" baseline="-25000"/>
              <a:t>t</a:t>
            </a:r>
            <a:r>
              <a:rPr lang="en-US" sz="2800"/>
              <a:t> = v</a:t>
            </a:r>
            <a:r>
              <a:rPr lang="en-US" sz="2800" baseline="-25000"/>
              <a:t>0</a:t>
            </a:r>
            <a:r>
              <a:rPr lang="en-US" sz="2800"/>
              <a:t> +a.t (1) và d = v</a:t>
            </a:r>
            <a:r>
              <a:rPr lang="en-US" sz="2800" baseline="-25000"/>
              <a:t>0</a:t>
            </a:r>
            <a:r>
              <a:rPr lang="en-US" sz="2800"/>
              <a:t>t + ½ at</a:t>
            </a:r>
            <a:r>
              <a:rPr lang="en-US" sz="2800" baseline="30000"/>
              <a:t>2</a:t>
            </a:r>
            <a:r>
              <a:rPr lang="en-US" sz="2800"/>
              <a:t> (2) chứng minh rằng:</a:t>
            </a:r>
          </a:p>
          <a:p>
            <a:pPr algn="ctr"/>
            <a:r>
              <a:rPr lang="en-US" sz="2800"/>
              <a:t>v</a:t>
            </a:r>
            <a:r>
              <a:rPr lang="en-US" sz="2800" baseline="30000"/>
              <a:t>2</a:t>
            </a:r>
            <a:r>
              <a:rPr lang="en-US" sz="2800"/>
              <a:t> − v</a:t>
            </a:r>
            <a:r>
              <a:rPr lang="en-US" sz="2800" baseline="30000"/>
              <a:t>2</a:t>
            </a:r>
            <a:r>
              <a:rPr lang="en-US" sz="2800" baseline="-25000"/>
              <a:t>0</a:t>
            </a:r>
            <a:r>
              <a:rPr lang="en-US" sz="2800"/>
              <a:t> = 2.a.d                (9.5)</a:t>
            </a:r>
            <a:endParaRPr lang="en-US" sz="2800" dirty="0">
              <a:solidFill>
                <a:schemeClr val="tx1"/>
              </a:solidFill>
              <a:ea typeface="Times New Roman" pitchFamily="18" charset="0"/>
              <a:cs typeface="Arial" pitchFamily="34" charset="0"/>
            </a:endParaRPr>
          </a:p>
        </p:txBody>
      </p:sp>
      <mc:AlternateContent xmlns:mc="http://schemas.openxmlformats.org/markup-compatibility/2006" xmlns:a14="http://schemas.microsoft.com/office/drawing/2010/main">
        <mc:Choice Requires="a14">
          <p:sp>
            <p:nvSpPr>
              <p:cNvPr id="3" name="Rectangle 4" descr="n179 Fb Dinh Thu Huyen">
                <a:extLst>
                  <a:ext uri="{FF2B5EF4-FFF2-40B4-BE49-F238E27FC236}">
                    <a16:creationId xmlns:a16="http://schemas.microsoft.com/office/drawing/2014/main" id="{1948DA87-2EF9-426D-10FE-D5ADC694F114}"/>
                  </a:ext>
                </a:extLst>
              </p:cNvPr>
              <p:cNvSpPr>
                <a:spLocks noChangeArrowheads="1"/>
              </p:cNvSpPr>
              <p:nvPr/>
            </p:nvSpPr>
            <p:spPr bwMode="auto">
              <a:xfrm>
                <a:off x="2187730" y="2710918"/>
                <a:ext cx="5761427" cy="36872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sz="2800" b="0" i="0" u="none" strike="noStrike" cap="none" normalizeH="0" baseline="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Bình</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phương</a:t>
                </a:r>
                <a:r>
                  <a:rPr kumimoji="0" lang="fr-FR" sz="2800" b="0" i="0" u="none" strike="noStrike" cap="none" normalizeH="0" baseline="0" dirty="0">
                    <a:ln>
                      <a:noFill/>
                    </a:ln>
                    <a:solidFill>
                      <a:schemeClr val="tx1"/>
                    </a:solidFill>
                    <a:effectLst/>
                    <a:ea typeface="Times New Roman" pitchFamily="18" charset="0"/>
                    <a:cs typeface="Arial" pitchFamily="34" charset="0"/>
                  </a:rPr>
                  <a:t> 2 </a:t>
                </a:r>
                <a:r>
                  <a:rPr kumimoji="0" lang="fr-FR" sz="2800" b="0" i="0" u="none" strike="noStrike" cap="none" normalizeH="0" baseline="0" dirty="0" err="1">
                    <a:ln>
                      <a:noFill/>
                    </a:ln>
                    <a:solidFill>
                      <a:schemeClr val="tx1"/>
                    </a:solidFill>
                    <a:effectLst/>
                    <a:ea typeface="Times New Roman" pitchFamily="18" charset="0"/>
                    <a:cs typeface="Arial" pitchFamily="34" charset="0"/>
                  </a:rPr>
                  <a:t>vế</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của</a:t>
                </a:r>
                <a:r>
                  <a:rPr kumimoji="0" lang="fr-FR" sz="2800" b="0" i="0" u="none" strike="noStrike" cap="none" normalizeH="0" baseline="0" dirty="0">
                    <a:ln>
                      <a:noFill/>
                    </a:ln>
                    <a:solidFill>
                      <a:schemeClr val="tx1"/>
                    </a:solidFill>
                    <a:effectLst/>
                    <a:ea typeface="Times New Roman" pitchFamily="18" charset="0"/>
                    <a:cs typeface="Arial" pitchFamily="34" charset="0"/>
                  </a:rPr>
                  <a:t> (1) ta </a:t>
                </a:r>
                <a:r>
                  <a:rPr kumimoji="0" lang="fr-FR" sz="2800" b="0" i="0" u="none" strike="noStrike" cap="none" normalizeH="0" baseline="0" err="1">
                    <a:ln>
                      <a:noFill/>
                    </a:ln>
                    <a:solidFill>
                      <a:schemeClr val="tx1"/>
                    </a:solidFill>
                    <a:effectLst/>
                    <a:ea typeface="Times New Roman" pitchFamily="18" charset="0"/>
                    <a:cs typeface="Arial" pitchFamily="34" charset="0"/>
                  </a:rPr>
                  <a:t>được</a:t>
                </a:r>
                <a:r>
                  <a:rPr kumimoji="0" lang="fr-FR" sz="2800" b="0" i="0" u="none" strike="noStrike" cap="none" normalizeH="0" baseline="0">
                    <a:ln>
                      <a:noFill/>
                    </a:ln>
                    <a:solidFill>
                      <a:schemeClr val="tx1"/>
                    </a:solidFill>
                    <a:effectLst/>
                    <a:ea typeface="Times New Roman" pitchFamily="18" charset="0"/>
                    <a:cs typeface="Arial"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8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0</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+ 2</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0</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𝑎𝑡</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 </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𝑎</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𝑡</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2</m:t>
                      </m:r>
                    </m:oMath>
                  </m:oMathPara>
                </a14:m>
                <a:endParaRPr kumimoji="0" lang="en-US" sz="2800" b="0" i="1" u="none" strike="noStrike" cap="none" normalizeH="0" baseline="30000" dirty="0">
                  <a:ln>
                    <a:noFill/>
                  </a:ln>
                  <a:solidFill>
                    <a:schemeClr val="tx1"/>
                  </a:solidFill>
                  <a:effectLs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sz="2800" b="0" i="1" u="none" strike="noStrike" cap="none" normalizeH="0" baseline="0" dirty="0" smtClean="0">
                          <a:ln>
                            <a:noFill/>
                          </a:ln>
                          <a:solidFill>
                            <a:schemeClr val="tx1"/>
                          </a:solidFill>
                          <a:effectLst/>
                          <a:latin typeface="Cambria Math" panose="02040503050406030204" pitchFamily="18" charset="0"/>
                          <a:ea typeface="Times New Roman" pitchFamily="18" charset="0"/>
                          <a:cs typeface="Arial" pitchFamily="34" charset="0"/>
                        </a:rPr>
                        <m:t>               </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0</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 </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𝑎</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0</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𝑡</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 </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𝑎𝑡</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(1)</m:t>
                      </m:r>
                    </m:oMath>
                  </m:oMathPara>
                </a14:m>
                <a:endParaRPr kumimoji="0" lang="en-US" sz="2800" b="0" i="0" u="none" strike="noStrike" cap="none" normalizeH="0" baseline="0" dirty="0">
                  <a:ln>
                    <a:noFill/>
                  </a:ln>
                  <a:solidFill>
                    <a:schemeClr val="tx1"/>
                  </a:solidFill>
                  <a:effectLs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Từ</a:t>
                </a:r>
                <a:r>
                  <a:rPr kumimoji="0" lang="fr-FR" sz="2800" b="0" i="0" u="none" strike="noStrike" cap="none" normalizeH="0" baseline="0" dirty="0">
                    <a:ln>
                      <a:noFill/>
                    </a:ln>
                    <a:solidFill>
                      <a:schemeClr val="tx1"/>
                    </a:solidFill>
                    <a:effectLst/>
                    <a:ea typeface="Times New Roman" pitchFamily="18" charset="0"/>
                    <a:cs typeface="Arial" pitchFamily="34" charset="0"/>
                  </a:rPr>
                  <a:t> (2) ta </a:t>
                </a:r>
                <a:r>
                  <a:rPr kumimoji="0" lang="fr-FR" sz="2800" b="0" i="0" u="none" strike="noStrike" cap="none" normalizeH="0" baseline="0" dirty="0" err="1">
                    <a:ln>
                      <a:noFill/>
                    </a:ln>
                    <a:solidFill>
                      <a:schemeClr val="tx1"/>
                    </a:solidFill>
                    <a:effectLst/>
                    <a:ea typeface="Times New Roman" pitchFamily="18" charset="0"/>
                    <a:cs typeface="Arial" pitchFamily="34" charset="0"/>
                  </a:rPr>
                  <a:t>có</a:t>
                </a:r>
                <a:r>
                  <a:rPr kumimoji="0" lang="fr-FR" sz="2800" b="0" i="0" u="none" strike="noStrike" cap="none" normalizeH="0" baseline="0">
                    <a:ln>
                      <a:noFill/>
                    </a:ln>
                    <a:solidFill>
                      <a:schemeClr val="tx1"/>
                    </a:solidFill>
                    <a:effectLst/>
                    <a:ea typeface="Times New Roman" pitchFamily="18" charset="0"/>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𝑑</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 2</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0</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𝑡</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 </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𝑎𝑡</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(2)</m:t>
                      </m:r>
                    </m:oMath>
                  </m:oMathPara>
                </a14:m>
                <a:endParaRPr kumimoji="0" lang="en-US" sz="2800" b="0" i="0" u="none" strike="noStrike" cap="none" normalizeH="0" baseline="0" dirty="0">
                  <a:ln>
                    <a:noFill/>
                  </a:ln>
                  <a:solidFill>
                    <a:schemeClr val="tx1"/>
                  </a:solidFill>
                  <a:effectLs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2800" b="0" i="0" u="none" strike="noStrike" cap="none" normalizeH="0" baseline="0" dirty="0" err="1">
                    <a:ln>
                      <a:noFill/>
                    </a:ln>
                    <a:solidFill>
                      <a:schemeClr val="tx1"/>
                    </a:solidFill>
                    <a:effectLst/>
                    <a:ea typeface="Times New Roman" pitchFamily="18" charset="0"/>
                    <a:cs typeface="Arial" pitchFamily="34" charset="0"/>
                  </a:rPr>
                  <a:t>Thay</a:t>
                </a:r>
                <a:r>
                  <a:rPr kumimoji="0" lang="fr-FR" sz="2800" b="0" i="0" u="none" strike="noStrike" cap="none" normalizeH="0" baseline="0" dirty="0">
                    <a:ln>
                      <a:noFill/>
                    </a:ln>
                    <a:solidFill>
                      <a:schemeClr val="tx1"/>
                    </a:solidFill>
                    <a:effectLst/>
                    <a:ea typeface="Times New Roman" pitchFamily="18" charset="0"/>
                    <a:cs typeface="Arial" pitchFamily="34" charset="0"/>
                  </a:rPr>
                  <a:t> (2) </a:t>
                </a:r>
                <a:r>
                  <a:rPr kumimoji="0" lang="fr-FR" sz="2800" b="0" i="0" u="none" strike="noStrike" cap="none" normalizeH="0" baseline="0" dirty="0" err="1">
                    <a:ln>
                      <a:noFill/>
                    </a:ln>
                    <a:solidFill>
                      <a:schemeClr val="tx1"/>
                    </a:solidFill>
                    <a:effectLst/>
                    <a:ea typeface="Times New Roman" pitchFamily="18" charset="0"/>
                    <a:cs typeface="Arial" pitchFamily="34" charset="0"/>
                  </a:rPr>
                  <a:t>vào</a:t>
                </a:r>
                <a:r>
                  <a:rPr kumimoji="0" lang="fr-FR" sz="2800" b="0" i="0" u="none" strike="noStrike" cap="none" normalizeH="0" baseline="0" dirty="0">
                    <a:ln>
                      <a:noFill/>
                    </a:ln>
                    <a:solidFill>
                      <a:schemeClr val="tx1"/>
                    </a:solidFill>
                    <a:effectLst/>
                    <a:ea typeface="Times New Roman" pitchFamily="18" charset="0"/>
                    <a:cs typeface="Arial" pitchFamily="34" charset="0"/>
                  </a:rPr>
                  <a:t> (1) ta </a:t>
                </a:r>
                <a:r>
                  <a:rPr kumimoji="0" lang="fr-FR" sz="2800" b="0" i="0" u="none" strike="noStrike" cap="none" normalizeH="0" baseline="0" dirty="0" err="1">
                    <a:ln>
                      <a:noFill/>
                    </a:ln>
                    <a:solidFill>
                      <a:schemeClr val="tx1"/>
                    </a:solidFill>
                    <a:effectLst/>
                    <a:ea typeface="Times New Roman" pitchFamily="18" charset="0"/>
                    <a:cs typeface="Arial" pitchFamily="34" charset="0"/>
                  </a:rPr>
                  <a:t>được</a:t>
                </a:r>
                <a:r>
                  <a:rPr kumimoji="0" lang="fr-FR" sz="2800" b="0" i="0" u="none" strike="noStrike" cap="none" normalizeH="0" baseline="0">
                    <a:ln>
                      <a:noFill/>
                    </a:ln>
                    <a:solidFill>
                      <a:schemeClr val="tx1"/>
                    </a:solidFill>
                    <a:effectLst/>
                    <a:ea typeface="Times New Roman" pitchFamily="18" charset="0"/>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8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0</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 </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𝑎</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800" b="0" i="1" u="none" strike="noStrike" cap="none" normalizeH="0" baseline="0">
                          <a:ln>
                            <a:noFill/>
                          </a:ln>
                          <a:solidFill>
                            <a:schemeClr val="tx1"/>
                          </a:solidFill>
                          <a:effectLst/>
                          <a:latin typeface="Cambria Math" panose="02040503050406030204" pitchFamily="18" charset="0"/>
                          <a:ea typeface="Times New Roman" pitchFamily="18" charset="0"/>
                          <a:cs typeface="Arial" pitchFamily="34" charset="0"/>
                        </a:rPr>
                        <m:t>𝑑</m:t>
                      </m:r>
                      <m:r>
                        <a:rPr kumimoji="0" lang="fr-FR" sz="2800" b="0" i="1" u="none" strike="noStrike" cap="none" normalizeH="0" baseline="0">
                          <a:ln>
                            <a:noFill/>
                          </a:ln>
                          <a:solidFill>
                            <a:schemeClr val="tx1"/>
                          </a:solidFill>
                          <a:effectLst/>
                          <a:latin typeface="Cambria Math" panose="02040503050406030204" pitchFamily="18" charset="0"/>
                          <a:ea typeface="Times New Roman" pitchFamily="18" charset="0"/>
                          <a:cs typeface="Arial" pitchFamily="34" charset="0"/>
                        </a:rPr>
                        <m:t> </m:t>
                      </m:r>
                    </m:oMath>
                  </m:oMathPara>
                </a14:m>
                <a:endParaRPr kumimoji="0" lang="fr-FR" sz="2800" b="0" i="0" u="none" strike="noStrike" cap="none" normalizeH="0" baseline="0">
                  <a:ln>
                    <a:noFill/>
                  </a:ln>
                  <a:solidFill>
                    <a:schemeClr val="tx1"/>
                  </a:solidFill>
                  <a:effectLs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Cambria Math" pitchFamily="18" charset="0"/>
                        </a:rPr>
                        <m:t>⇔ </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 </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0</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 2</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𝑎</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𝑑</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(đ</m:t>
                      </m:r>
                      <m:r>
                        <a:rPr kumimoji="0" lang="fr-FR" sz="2800" b="0" i="1" u="none" strike="noStrike" cap="none" normalizeH="0" baseline="0" dirty="0" err="1">
                          <a:ln>
                            <a:noFill/>
                          </a:ln>
                          <a:solidFill>
                            <a:schemeClr val="tx1"/>
                          </a:solidFill>
                          <a:effectLst/>
                          <a:latin typeface="Cambria Math" panose="02040503050406030204" pitchFamily="18" charset="0"/>
                          <a:ea typeface="Times New Roman" pitchFamily="18" charset="0"/>
                          <a:cs typeface="Arial" pitchFamily="34" charset="0"/>
                        </a:rPr>
                        <m:t>𝑝𝑐𝑚</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m:t>
                      </m:r>
                    </m:oMath>
                  </m:oMathPara>
                </a14:m>
                <a:endParaRPr kumimoji="0" lang="fr-FR" sz="2800" b="0" i="0" u="none" strike="noStrike" cap="none" normalizeH="0" baseline="0" dirty="0">
                  <a:ln>
                    <a:noFill/>
                  </a:ln>
                  <a:solidFill>
                    <a:schemeClr val="tx1"/>
                  </a:solidFill>
                  <a:effectLst/>
                  <a:cs typeface="Arial" pitchFamily="34" charset="0"/>
                </a:endParaRPr>
              </a:p>
            </p:txBody>
          </p:sp>
        </mc:Choice>
        <mc:Fallback xmlns="">
          <p:sp>
            <p:nvSpPr>
              <p:cNvPr id="3" name="Rectangle 4" descr="n179 Fb Dinh Thu Huyen">
                <a:extLst>
                  <a:ext uri="{FF2B5EF4-FFF2-40B4-BE49-F238E27FC236}">
                    <a16:creationId xmlns:a16="http://schemas.microsoft.com/office/drawing/2014/main" id="{1948DA87-2EF9-426D-10FE-D5ADC694F114}"/>
                  </a:ext>
                </a:extLst>
              </p:cNvPr>
              <p:cNvSpPr>
                <a:spLocks noRot="1" noChangeAspect="1" noMove="1" noResize="1" noEditPoints="1" noAdjustHandles="1" noChangeArrowheads="1" noChangeShapeType="1" noTextEdit="1"/>
              </p:cNvSpPr>
              <p:nvPr/>
            </p:nvSpPr>
            <p:spPr bwMode="auto">
              <a:xfrm>
                <a:off x="2187730" y="2710918"/>
                <a:ext cx="5761427" cy="3687228"/>
              </a:xfrm>
              <a:prstGeom prst="rect">
                <a:avLst/>
              </a:prstGeom>
              <a:blipFill>
                <a:blip r:embed="rId3"/>
                <a:stretch>
                  <a:fillRect l="-2222"/>
                </a:stretch>
              </a:blipFill>
              <a:ln w="9525">
                <a:noFill/>
                <a:miter lim="800000"/>
                <a:headEnd/>
                <a:tailEnd/>
              </a:ln>
              <a:effectLst/>
            </p:spPr>
            <p:txBody>
              <a:bodyPr/>
              <a:lstStyle/>
              <a:p>
                <a:r>
                  <a:rPr lang="en-US">
                    <a:noFill/>
                  </a:rPr>
                  <a:t> </a:t>
                </a:r>
              </a:p>
            </p:txBody>
          </p:sp>
        </mc:Fallback>
      </mc:AlternateContent>
      <p:grpSp>
        <p:nvGrpSpPr>
          <p:cNvPr id="8" name="Group 7" descr="n179 Fb Dinh Thu Huyen">
            <a:extLst>
              <a:ext uri="{FF2B5EF4-FFF2-40B4-BE49-F238E27FC236}">
                <a16:creationId xmlns:a16="http://schemas.microsoft.com/office/drawing/2014/main" id="{01A09C2F-CD3A-267E-48A8-3A25EA3954A6}"/>
              </a:ext>
            </a:extLst>
          </p:cNvPr>
          <p:cNvGrpSpPr/>
          <p:nvPr/>
        </p:nvGrpSpPr>
        <p:grpSpPr>
          <a:xfrm>
            <a:off x="7542347" y="2441003"/>
            <a:ext cx="5030684" cy="4934748"/>
            <a:chOff x="7542347" y="2441003"/>
            <a:chExt cx="5030684" cy="4934748"/>
          </a:xfrm>
        </p:grpSpPr>
        <p:grpSp>
          <p:nvGrpSpPr>
            <p:cNvPr id="9" name="Group 8">
              <a:extLst>
                <a:ext uri="{FF2B5EF4-FFF2-40B4-BE49-F238E27FC236}">
                  <a16:creationId xmlns:a16="http://schemas.microsoft.com/office/drawing/2014/main" id="{6F0AC0B4-ADA9-6118-202E-0A16419CD9A4}"/>
                </a:ext>
              </a:extLst>
            </p:cNvPr>
            <p:cNvGrpSpPr/>
            <p:nvPr/>
          </p:nvGrpSpPr>
          <p:grpSpPr>
            <a:xfrm>
              <a:off x="7542347" y="2441003"/>
              <a:ext cx="5030684" cy="4934748"/>
              <a:chOff x="5613950" y="797119"/>
              <a:chExt cx="4046730" cy="4499909"/>
            </a:xfrm>
          </p:grpSpPr>
          <p:grpSp>
            <p:nvGrpSpPr>
              <p:cNvPr id="64" name="Group 63">
                <a:extLst>
                  <a:ext uri="{FF2B5EF4-FFF2-40B4-BE49-F238E27FC236}">
                    <a16:creationId xmlns:a16="http://schemas.microsoft.com/office/drawing/2014/main" id="{78A4FCAC-CFCB-4E38-7569-3ABD9812413A}"/>
                  </a:ext>
                </a:extLst>
              </p:cNvPr>
              <p:cNvGrpSpPr/>
              <p:nvPr/>
            </p:nvGrpSpPr>
            <p:grpSpPr>
              <a:xfrm>
                <a:off x="5893696" y="797119"/>
                <a:ext cx="3766984" cy="4499909"/>
                <a:chOff x="4664182" y="907004"/>
                <a:chExt cx="3766984" cy="4499909"/>
              </a:xfrm>
            </p:grpSpPr>
            <p:pic>
              <p:nvPicPr>
                <p:cNvPr id="76" name="Content Placeholder 4">
                  <a:extLst>
                    <a:ext uri="{FF2B5EF4-FFF2-40B4-BE49-F238E27FC236}">
                      <a16:creationId xmlns:a16="http://schemas.microsoft.com/office/drawing/2014/main" id="{9F27F43A-32DC-A199-93CB-41A843C7B66C}"/>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9701" r="79412" b="1861"/>
                <a:stretch/>
              </p:blipFill>
              <p:spPr>
                <a:xfrm>
                  <a:off x="5156630" y="1506519"/>
                  <a:ext cx="2297227" cy="3040282"/>
                </a:xfrm>
                <a:prstGeom prst="rect">
                  <a:avLst/>
                </a:prstGeom>
              </p:spPr>
            </p:pic>
            <p:grpSp>
              <p:nvGrpSpPr>
                <p:cNvPr id="77" name="Group 76">
                  <a:extLst>
                    <a:ext uri="{FF2B5EF4-FFF2-40B4-BE49-F238E27FC236}">
                      <a16:creationId xmlns:a16="http://schemas.microsoft.com/office/drawing/2014/main" id="{1755FA94-A6BC-DA07-9F5C-9CAE964ACC6C}"/>
                    </a:ext>
                  </a:extLst>
                </p:cNvPr>
                <p:cNvGrpSpPr/>
                <p:nvPr/>
              </p:nvGrpSpPr>
              <p:grpSpPr>
                <a:xfrm>
                  <a:off x="4870218" y="907004"/>
                  <a:ext cx="3560948" cy="4499909"/>
                  <a:chOff x="9395240" y="4072988"/>
                  <a:chExt cx="2582344" cy="2394087"/>
                </a:xfrm>
              </p:grpSpPr>
              <p:cxnSp>
                <p:nvCxnSpPr>
                  <p:cNvPr id="79" name="Straight Arrow Connector 78">
                    <a:extLst>
                      <a:ext uri="{FF2B5EF4-FFF2-40B4-BE49-F238E27FC236}">
                        <a16:creationId xmlns:a16="http://schemas.microsoft.com/office/drawing/2014/main" id="{F86BB2CE-E4B8-AB9B-FB14-63A7D993A881}"/>
                      </a:ext>
                    </a:extLst>
                  </p:cNvPr>
                  <p:cNvCxnSpPr>
                    <a:cxnSpLocks/>
                  </p:cNvCxnSpPr>
                  <p:nvPr/>
                </p:nvCxnSpPr>
                <p:spPr>
                  <a:xfrm flipV="1">
                    <a:off x="9479761" y="5997727"/>
                    <a:ext cx="2080304" cy="819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BD2CF562-89F8-97D2-39F9-EDFB594964C0}"/>
                      </a:ext>
                    </a:extLst>
                  </p:cNvPr>
                  <p:cNvCxnSpPr>
                    <a:cxnSpLocks/>
                  </p:cNvCxnSpPr>
                  <p:nvPr/>
                </p:nvCxnSpPr>
                <p:spPr>
                  <a:xfrm flipH="1" flipV="1">
                    <a:off x="9596381" y="4242946"/>
                    <a:ext cx="4819" cy="179796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0EB42974-E955-505E-1D90-10DFCA5C56BC}"/>
                      </a:ext>
                    </a:extLst>
                  </p:cNvPr>
                  <p:cNvSpPr txBox="1"/>
                  <p:nvPr/>
                </p:nvSpPr>
                <p:spPr>
                  <a:xfrm>
                    <a:off x="9395240" y="4072988"/>
                    <a:ext cx="722414" cy="231442"/>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v (m/s)</a:t>
                    </a:r>
                    <a:endParaRPr lang="en-US" sz="2500" baseline="-25000"/>
                  </a:p>
                </p:txBody>
              </p:sp>
              <p:sp>
                <p:nvSpPr>
                  <p:cNvPr id="82" name="TextBox 81">
                    <a:extLst>
                      <a:ext uri="{FF2B5EF4-FFF2-40B4-BE49-F238E27FC236}">
                        <a16:creationId xmlns:a16="http://schemas.microsoft.com/office/drawing/2014/main" id="{27A334CA-4FEA-2621-BA8A-BBD49514C349}"/>
                      </a:ext>
                    </a:extLst>
                  </p:cNvPr>
                  <p:cNvSpPr txBox="1"/>
                  <p:nvPr/>
                </p:nvSpPr>
                <p:spPr>
                  <a:xfrm>
                    <a:off x="11146592" y="5990021"/>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78" name="TextBox 77">
                  <a:extLst>
                    <a:ext uri="{FF2B5EF4-FFF2-40B4-BE49-F238E27FC236}">
                      <a16:creationId xmlns:a16="http://schemas.microsoft.com/office/drawing/2014/main" id="{281E2834-9C65-3738-01C0-7275F63F2555}"/>
                    </a:ext>
                  </a:extLst>
                </p:cNvPr>
                <p:cNvSpPr txBox="1"/>
                <p:nvPr/>
              </p:nvSpPr>
              <p:spPr>
                <a:xfrm>
                  <a:off x="4664182" y="3484503"/>
                  <a:ext cx="682792"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0</a:t>
                  </a:r>
                </a:p>
              </p:txBody>
            </p:sp>
          </p:grpSp>
          <p:sp>
            <p:nvSpPr>
              <p:cNvPr id="65" name="TextBox 64">
                <a:extLst>
                  <a:ext uri="{FF2B5EF4-FFF2-40B4-BE49-F238E27FC236}">
                    <a16:creationId xmlns:a16="http://schemas.microsoft.com/office/drawing/2014/main" id="{562CEAC1-DC70-FC21-89F5-55964DAC3077}"/>
                  </a:ext>
                </a:extLst>
              </p:cNvPr>
              <p:cNvSpPr txBox="1"/>
              <p:nvPr/>
            </p:nvSpPr>
            <p:spPr>
              <a:xfrm>
                <a:off x="5613950" y="4171130"/>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cxnSp>
            <p:nvCxnSpPr>
              <p:cNvPr id="66" name="Straight Connector 65">
                <a:extLst>
                  <a:ext uri="{FF2B5EF4-FFF2-40B4-BE49-F238E27FC236}">
                    <a16:creationId xmlns:a16="http://schemas.microsoft.com/office/drawing/2014/main" id="{7EE6634A-92CD-9F13-3170-77872C04D78B}"/>
                  </a:ext>
                </a:extLst>
              </p:cNvPr>
              <p:cNvCxnSpPr>
                <a:cxnSpLocks/>
              </p:cNvCxnSpPr>
              <p:nvPr/>
            </p:nvCxnSpPr>
            <p:spPr>
              <a:xfrm flipV="1">
                <a:off x="7511579" y="2570222"/>
                <a:ext cx="0" cy="1857239"/>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940A5F5-D8B5-B4EA-0417-4D41A022A1C8}"/>
                  </a:ext>
                </a:extLst>
              </p:cNvPr>
              <p:cNvCxnSpPr>
                <a:cxnSpLocks/>
              </p:cNvCxnSpPr>
              <p:nvPr/>
            </p:nvCxnSpPr>
            <p:spPr>
              <a:xfrm flipV="1">
                <a:off x="7860055" y="2204336"/>
                <a:ext cx="0" cy="224390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756D821-EA0C-132C-373D-C84B2678A87D}"/>
                  </a:ext>
                </a:extLst>
              </p:cNvPr>
              <p:cNvCxnSpPr>
                <a:cxnSpLocks/>
              </p:cNvCxnSpPr>
              <p:nvPr/>
            </p:nvCxnSpPr>
            <p:spPr>
              <a:xfrm flipV="1">
                <a:off x="6383718" y="1420129"/>
                <a:ext cx="2230373"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F71F334-743D-84AC-205F-EFC17DF60844}"/>
                  </a:ext>
                </a:extLst>
              </p:cNvPr>
              <p:cNvCxnSpPr>
                <a:cxnSpLocks/>
              </p:cNvCxnSpPr>
              <p:nvPr/>
            </p:nvCxnSpPr>
            <p:spPr>
              <a:xfrm flipV="1">
                <a:off x="6765223" y="3310595"/>
                <a:ext cx="0" cy="109652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DB202D3-F3D4-8A3D-1005-86DFB809D2EC}"/>
                  </a:ext>
                </a:extLst>
              </p:cNvPr>
              <p:cNvCxnSpPr>
                <a:cxnSpLocks/>
              </p:cNvCxnSpPr>
              <p:nvPr/>
            </p:nvCxnSpPr>
            <p:spPr>
              <a:xfrm flipV="1">
                <a:off x="7130310" y="2932360"/>
                <a:ext cx="0" cy="147729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B708F5C-F50A-D654-5234-E8768F3C4BEF}"/>
                  </a:ext>
                </a:extLst>
              </p:cNvPr>
              <p:cNvCxnSpPr>
                <a:cxnSpLocks/>
              </p:cNvCxnSpPr>
              <p:nvPr/>
            </p:nvCxnSpPr>
            <p:spPr>
              <a:xfrm flipV="1">
                <a:off x="8233328" y="1822450"/>
                <a:ext cx="0" cy="260501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05FB162-54F4-F3B7-6C88-4652EA8990DB}"/>
                  </a:ext>
                </a:extLst>
              </p:cNvPr>
              <p:cNvCxnSpPr>
                <a:cxnSpLocks/>
              </p:cNvCxnSpPr>
              <p:nvPr/>
            </p:nvCxnSpPr>
            <p:spPr>
              <a:xfrm flipV="1">
                <a:off x="8606733" y="1382432"/>
                <a:ext cx="0" cy="3040282"/>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78A022D6-DEAC-EFB1-63D8-A3F3862D63DC}"/>
                  </a:ext>
                </a:extLst>
              </p:cNvPr>
              <p:cNvSpPr txBox="1"/>
              <p:nvPr/>
            </p:nvSpPr>
            <p:spPr>
              <a:xfrm>
                <a:off x="5991125" y="1185364"/>
                <a:ext cx="512559"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endParaRPr lang="en-US" sz="2500" baseline="-25000">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EC38117D-9BB4-1B75-07D8-B647003C9F19}"/>
                  </a:ext>
                </a:extLst>
              </p:cNvPr>
              <p:cNvSpPr txBox="1"/>
              <p:nvPr/>
            </p:nvSpPr>
            <p:spPr>
              <a:xfrm>
                <a:off x="8332373" y="4407238"/>
                <a:ext cx="558128"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endParaRPr lang="en-US" sz="2500" baseline="-25000">
                  <a:latin typeface="Arial" panose="020B0604020202020204" pitchFamily="34" charset="0"/>
                  <a:cs typeface="Arial" panose="020B0604020202020204" pitchFamily="34" charset="0"/>
                </a:endParaRPr>
              </a:p>
            </p:txBody>
          </p:sp>
          <p:cxnSp>
            <p:nvCxnSpPr>
              <p:cNvPr id="75" name="Straight Connector 74">
                <a:extLst>
                  <a:ext uri="{FF2B5EF4-FFF2-40B4-BE49-F238E27FC236}">
                    <a16:creationId xmlns:a16="http://schemas.microsoft.com/office/drawing/2014/main" id="{C230C0E6-93DA-5967-9241-5320F8AE1FD1}"/>
                  </a:ext>
                </a:extLst>
              </p:cNvPr>
              <p:cNvCxnSpPr>
                <a:cxnSpLocks/>
              </p:cNvCxnSpPr>
              <p:nvPr/>
            </p:nvCxnSpPr>
            <p:spPr>
              <a:xfrm flipV="1">
                <a:off x="6409068" y="1420129"/>
                <a:ext cx="2205023" cy="22297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911BE541-7C68-A208-6180-BDA6B95DD68B}"/>
                </a:ext>
              </a:extLst>
            </p:cNvPr>
            <p:cNvGrpSpPr/>
            <p:nvPr/>
          </p:nvGrpSpPr>
          <p:grpSpPr>
            <a:xfrm>
              <a:off x="7905413" y="3408488"/>
              <a:ext cx="2948172" cy="3514643"/>
              <a:chOff x="7905413" y="3408488"/>
              <a:chExt cx="2948172" cy="3514643"/>
            </a:xfrm>
          </p:grpSpPr>
          <p:sp>
            <p:nvSpPr>
              <p:cNvPr id="11" name="TextBox 10">
                <a:extLst>
                  <a:ext uri="{FF2B5EF4-FFF2-40B4-BE49-F238E27FC236}">
                    <a16:creationId xmlns:a16="http://schemas.microsoft.com/office/drawing/2014/main" id="{333CDA98-2495-D2F2-54DD-D56F63F568F2}"/>
                  </a:ext>
                </a:extLst>
              </p:cNvPr>
              <p:cNvSpPr txBox="1"/>
              <p:nvPr/>
            </p:nvSpPr>
            <p:spPr>
              <a:xfrm>
                <a:off x="9534133" y="6393908"/>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r>
                  <a:rPr lang="en-US" sz="2500" baseline="-25000">
                    <a:latin typeface="Arial" panose="020B0604020202020204" pitchFamily="34" charset="0"/>
                    <a:cs typeface="Arial" panose="020B0604020202020204" pitchFamily="34" charset="0"/>
                  </a:rPr>
                  <a:t>A</a:t>
                </a:r>
              </a:p>
            </p:txBody>
          </p:sp>
          <p:cxnSp>
            <p:nvCxnSpPr>
              <p:cNvPr id="31" name="Straight Connector 30">
                <a:extLst>
                  <a:ext uri="{FF2B5EF4-FFF2-40B4-BE49-F238E27FC236}">
                    <a16:creationId xmlns:a16="http://schemas.microsoft.com/office/drawing/2014/main" id="{F6314FB2-727A-19DF-0C07-84B7C9F3B83B}"/>
                  </a:ext>
                </a:extLst>
              </p:cNvPr>
              <p:cNvCxnSpPr>
                <a:cxnSpLocks/>
              </p:cNvCxnSpPr>
              <p:nvPr/>
            </p:nvCxnSpPr>
            <p:spPr>
              <a:xfrm>
                <a:off x="8520227" y="4337939"/>
                <a:ext cx="1360824"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3C36CB7-C569-F081-853A-516F217CF746}"/>
                  </a:ext>
                </a:extLst>
              </p:cNvPr>
              <p:cNvCxnSpPr>
                <a:cxnSpLocks/>
              </p:cNvCxnSpPr>
              <p:nvPr/>
            </p:nvCxnSpPr>
            <p:spPr>
              <a:xfrm>
                <a:off x="8520227" y="3965137"/>
                <a:ext cx="1814361"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DB470A4B-A3E8-2596-65A4-131C78084EDC}"/>
                  </a:ext>
                </a:extLst>
              </p:cNvPr>
              <p:cNvSpPr txBox="1"/>
              <p:nvPr/>
            </p:nvSpPr>
            <p:spPr>
              <a:xfrm>
                <a:off x="7960944" y="3599641"/>
                <a:ext cx="693614"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B</a:t>
                </a:r>
              </a:p>
            </p:txBody>
          </p:sp>
          <p:sp>
            <p:nvSpPr>
              <p:cNvPr id="58" name="TextBox 57">
                <a:extLst>
                  <a:ext uri="{FF2B5EF4-FFF2-40B4-BE49-F238E27FC236}">
                    <a16:creationId xmlns:a16="http://schemas.microsoft.com/office/drawing/2014/main" id="{16BE0F3E-DEE3-18B8-A6D0-67F214DB509E}"/>
                  </a:ext>
                </a:extLst>
              </p:cNvPr>
              <p:cNvSpPr txBox="1"/>
              <p:nvPr/>
            </p:nvSpPr>
            <p:spPr>
              <a:xfrm>
                <a:off x="7905413" y="4105019"/>
                <a:ext cx="82534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A</a:t>
                </a:r>
              </a:p>
            </p:txBody>
          </p:sp>
          <p:sp>
            <p:nvSpPr>
              <p:cNvPr id="59" name="TextBox 58">
                <a:extLst>
                  <a:ext uri="{FF2B5EF4-FFF2-40B4-BE49-F238E27FC236}">
                    <a16:creationId xmlns:a16="http://schemas.microsoft.com/office/drawing/2014/main" id="{0BDA42D8-D1FB-0DA6-CC2D-96FEE13A2D0C}"/>
                  </a:ext>
                </a:extLst>
              </p:cNvPr>
              <p:cNvSpPr txBox="1"/>
              <p:nvPr/>
            </p:nvSpPr>
            <p:spPr>
              <a:xfrm>
                <a:off x="10159749" y="6399978"/>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r>
                  <a:rPr lang="en-US" sz="2500" baseline="-25000">
                    <a:latin typeface="Arial" panose="020B0604020202020204" pitchFamily="34" charset="0"/>
                    <a:cs typeface="Arial" panose="020B0604020202020204" pitchFamily="34" charset="0"/>
                  </a:rPr>
                  <a:t>B</a:t>
                </a:r>
              </a:p>
            </p:txBody>
          </p:sp>
          <p:sp>
            <p:nvSpPr>
              <p:cNvPr id="60" name="TextBox 59">
                <a:extLst>
                  <a:ext uri="{FF2B5EF4-FFF2-40B4-BE49-F238E27FC236}">
                    <a16:creationId xmlns:a16="http://schemas.microsoft.com/office/drawing/2014/main" id="{FB85E083-FA78-0299-EBB9-BF9E57E37A25}"/>
                  </a:ext>
                </a:extLst>
              </p:cNvPr>
              <p:cNvSpPr txBox="1"/>
              <p:nvPr/>
            </p:nvSpPr>
            <p:spPr>
              <a:xfrm>
                <a:off x="9997913" y="3408488"/>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M</a:t>
                </a:r>
                <a:endParaRPr lang="en-US" sz="2500" baseline="-25000">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C410369F-27C2-FFD1-5E71-3E9188EF635B}"/>
                  </a:ext>
                </a:extLst>
              </p:cNvPr>
              <p:cNvSpPr txBox="1"/>
              <p:nvPr/>
            </p:nvSpPr>
            <p:spPr>
              <a:xfrm>
                <a:off x="9442141" y="4430077"/>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N</a:t>
                </a:r>
                <a:endParaRPr lang="en-US" sz="2500" baseline="-25000">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71B4CEC4-F391-6537-E87D-292BFB131883}"/>
                  </a:ext>
                </a:extLst>
              </p:cNvPr>
              <p:cNvSpPr txBox="1"/>
              <p:nvPr/>
            </p:nvSpPr>
            <p:spPr>
              <a:xfrm>
                <a:off x="10137217" y="6038762"/>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B</a:t>
                </a:r>
                <a:endParaRPr lang="en-US" sz="2500" baseline="-25000">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EC4B6AF5-984D-8FC1-888B-005DA4865AA0}"/>
                  </a:ext>
                </a:extLst>
              </p:cNvPr>
              <p:cNvSpPr txBox="1"/>
              <p:nvPr/>
            </p:nvSpPr>
            <p:spPr>
              <a:xfrm>
                <a:off x="9418355" y="6033655"/>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A</a:t>
                </a:r>
                <a:endParaRPr lang="en-US" sz="2500" baseline="-25000">
                  <a:latin typeface="Arial" panose="020B0604020202020204" pitchFamily="34" charset="0"/>
                  <a:cs typeface="Arial" panose="020B0604020202020204" pitchFamily="34" charset="0"/>
                </a:endParaRPr>
              </a:p>
            </p:txBody>
          </p:sp>
        </p:grpSp>
      </p:grpSp>
      <p:grpSp>
        <p:nvGrpSpPr>
          <p:cNvPr id="83" name="Group 82" descr="n179 Fb Dinh Thu Huyen">
            <a:extLst>
              <a:ext uri="{FF2B5EF4-FFF2-40B4-BE49-F238E27FC236}">
                <a16:creationId xmlns:a16="http://schemas.microsoft.com/office/drawing/2014/main" id="{7D3C8FC6-3D0A-762C-68DC-8D0EC643DE9D}"/>
              </a:ext>
            </a:extLst>
          </p:cNvPr>
          <p:cNvGrpSpPr/>
          <p:nvPr/>
        </p:nvGrpSpPr>
        <p:grpSpPr>
          <a:xfrm>
            <a:off x="9781708" y="4165345"/>
            <a:ext cx="737533" cy="2710739"/>
            <a:chOff x="9781708" y="4165345"/>
            <a:chExt cx="737533" cy="2710739"/>
          </a:xfrm>
        </p:grpSpPr>
        <p:sp>
          <p:nvSpPr>
            <p:cNvPr id="84" name="TextBox 83">
              <a:extLst>
                <a:ext uri="{FF2B5EF4-FFF2-40B4-BE49-F238E27FC236}">
                  <a16:creationId xmlns:a16="http://schemas.microsoft.com/office/drawing/2014/main" id="{6D041CBC-E8AD-9424-D6CE-890CA7CEF9F1}"/>
                </a:ext>
              </a:extLst>
            </p:cNvPr>
            <p:cNvSpPr txBox="1"/>
            <p:nvPr/>
          </p:nvSpPr>
          <p:spPr>
            <a:xfrm>
              <a:off x="9781708" y="6399030"/>
              <a:ext cx="737533" cy="477054"/>
            </a:xfrm>
            <a:prstGeom prst="rect">
              <a:avLst/>
            </a:prstGeom>
            <a:noFill/>
          </p:spPr>
          <p:txBody>
            <a:bodyPr wrap="square">
              <a:spAutoFit/>
            </a:bodyPr>
            <a:lstStyle/>
            <a:p>
              <a:pPr algn="ctr"/>
              <a:r>
                <a:rPr lang="en-US" sz="2500" b="1">
                  <a:solidFill>
                    <a:srgbClr val="FF0000"/>
                  </a:solidFill>
                  <a:latin typeface="Arial" panose="020B0604020202020204" pitchFamily="34" charset="0"/>
                  <a:cs typeface="Arial" panose="020B0604020202020204" pitchFamily="34" charset="0"/>
                </a:rPr>
                <a:t>C</a:t>
              </a:r>
              <a:endParaRPr lang="en-US" sz="2500" b="1" baseline="-25000">
                <a:solidFill>
                  <a:srgbClr val="FF0000"/>
                </a:solidFill>
                <a:latin typeface="Arial" panose="020B0604020202020204" pitchFamily="34" charset="0"/>
                <a:cs typeface="Arial" panose="020B0604020202020204" pitchFamily="34" charset="0"/>
              </a:endParaRPr>
            </a:p>
          </p:txBody>
        </p:sp>
        <p:cxnSp>
          <p:nvCxnSpPr>
            <p:cNvPr id="85" name="Straight Connector 84">
              <a:extLst>
                <a:ext uri="{FF2B5EF4-FFF2-40B4-BE49-F238E27FC236}">
                  <a16:creationId xmlns:a16="http://schemas.microsoft.com/office/drawing/2014/main" id="{505ECA52-9DA8-F152-078A-EF213A173C79}"/>
                </a:ext>
              </a:extLst>
            </p:cNvPr>
            <p:cNvCxnSpPr>
              <a:cxnSpLocks/>
            </p:cNvCxnSpPr>
            <p:nvPr/>
          </p:nvCxnSpPr>
          <p:spPr>
            <a:xfrm flipV="1">
              <a:off x="10116927" y="4165345"/>
              <a:ext cx="0" cy="2279601"/>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86" name="Group 85" descr="n179 Fb Dinh Thu Huyen">
            <a:extLst>
              <a:ext uri="{FF2B5EF4-FFF2-40B4-BE49-F238E27FC236}">
                <a16:creationId xmlns:a16="http://schemas.microsoft.com/office/drawing/2014/main" id="{2EF0D2F8-6CBD-53ED-E890-4E5E112CF942}"/>
              </a:ext>
            </a:extLst>
          </p:cNvPr>
          <p:cNvGrpSpPr/>
          <p:nvPr/>
        </p:nvGrpSpPr>
        <p:grpSpPr>
          <a:xfrm>
            <a:off x="7945623" y="3838368"/>
            <a:ext cx="2207650" cy="477054"/>
            <a:chOff x="7945623" y="3838368"/>
            <a:chExt cx="2207650" cy="477054"/>
          </a:xfrm>
        </p:grpSpPr>
        <p:sp>
          <p:nvSpPr>
            <p:cNvPr id="87" name="TextBox 86">
              <a:extLst>
                <a:ext uri="{FF2B5EF4-FFF2-40B4-BE49-F238E27FC236}">
                  <a16:creationId xmlns:a16="http://schemas.microsoft.com/office/drawing/2014/main" id="{18BD222E-99B3-C671-BACD-93D776C5CEBA}"/>
                </a:ext>
              </a:extLst>
            </p:cNvPr>
            <p:cNvSpPr txBox="1"/>
            <p:nvPr/>
          </p:nvSpPr>
          <p:spPr>
            <a:xfrm>
              <a:off x="7945623" y="3838368"/>
              <a:ext cx="720694" cy="477054"/>
            </a:xfrm>
            <a:prstGeom prst="rect">
              <a:avLst/>
            </a:prstGeom>
            <a:noFill/>
          </p:spPr>
          <p:txBody>
            <a:bodyPr wrap="square">
              <a:spAutoFit/>
            </a:bodyPr>
            <a:lstStyle/>
            <a:p>
              <a:pPr algn="ctr"/>
              <a:r>
                <a:rPr lang="en-US" sz="2500" b="1">
                  <a:solidFill>
                    <a:srgbClr val="FF0000"/>
                  </a:solidFill>
                  <a:latin typeface="Arial" panose="020B0604020202020204" pitchFamily="34" charset="0"/>
                  <a:cs typeface="Arial" panose="020B0604020202020204" pitchFamily="34" charset="0"/>
                </a:rPr>
                <a:t>v</a:t>
              </a:r>
              <a:r>
                <a:rPr lang="en-US" sz="2500" b="1" baseline="-25000">
                  <a:solidFill>
                    <a:srgbClr val="FF0000"/>
                  </a:solidFill>
                  <a:latin typeface="Arial" panose="020B0604020202020204" pitchFamily="34" charset="0"/>
                  <a:cs typeface="Arial" panose="020B0604020202020204" pitchFamily="34" charset="0"/>
                </a:rPr>
                <a:t>C</a:t>
              </a:r>
            </a:p>
          </p:txBody>
        </p:sp>
        <p:cxnSp>
          <p:nvCxnSpPr>
            <p:cNvPr id="88" name="Straight Connector 87">
              <a:extLst>
                <a:ext uri="{FF2B5EF4-FFF2-40B4-BE49-F238E27FC236}">
                  <a16:creationId xmlns:a16="http://schemas.microsoft.com/office/drawing/2014/main" id="{BC7C3B72-74DA-3D97-2F2E-9D60D2F72374}"/>
                </a:ext>
              </a:extLst>
            </p:cNvPr>
            <p:cNvCxnSpPr>
              <a:cxnSpLocks/>
            </p:cNvCxnSpPr>
            <p:nvPr/>
          </p:nvCxnSpPr>
          <p:spPr>
            <a:xfrm>
              <a:off x="8510074" y="4159495"/>
              <a:ext cx="1643199"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89" name="Freeform: Shape 88" descr="n179 Fb Dinh Thu Huyen">
            <a:extLst>
              <a:ext uri="{FF2B5EF4-FFF2-40B4-BE49-F238E27FC236}">
                <a16:creationId xmlns:a16="http://schemas.microsoft.com/office/drawing/2014/main" id="{39CAA7E4-8CB6-D831-3FB4-772BFE93A7D8}"/>
              </a:ext>
            </a:extLst>
          </p:cNvPr>
          <p:cNvSpPr/>
          <p:nvPr/>
        </p:nvSpPr>
        <p:spPr>
          <a:xfrm>
            <a:off x="9906395" y="4046292"/>
            <a:ext cx="411480" cy="2353456"/>
          </a:xfrm>
          <a:custGeom>
            <a:avLst/>
            <a:gdLst>
              <a:gd name="connsiteX0" fmla="*/ 0 w 389744"/>
              <a:gd name="connsiteY0" fmla="*/ 2353456 h 2353456"/>
              <a:gd name="connsiteX1" fmla="*/ 0 w 389744"/>
              <a:gd name="connsiteY1" fmla="*/ 329784 h 2353456"/>
              <a:gd name="connsiteX2" fmla="*/ 374754 w 389744"/>
              <a:gd name="connsiteY2" fmla="*/ 0 h 2353456"/>
              <a:gd name="connsiteX3" fmla="*/ 389744 w 389744"/>
              <a:gd name="connsiteY3" fmla="*/ 2353456 h 2353456"/>
              <a:gd name="connsiteX4" fmla="*/ 0 w 389744"/>
              <a:gd name="connsiteY4" fmla="*/ 2353456 h 2353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44" h="2353456">
                <a:moveTo>
                  <a:pt x="0" y="2353456"/>
                </a:moveTo>
                <a:lnTo>
                  <a:pt x="0" y="329784"/>
                </a:lnTo>
                <a:lnTo>
                  <a:pt x="374754" y="0"/>
                </a:lnTo>
                <a:cubicBezTo>
                  <a:pt x="379751" y="784485"/>
                  <a:pt x="384747" y="1568971"/>
                  <a:pt x="389744" y="2353456"/>
                </a:cubicBezTo>
                <a:lnTo>
                  <a:pt x="0" y="2353456"/>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descr="n179 Fb Dinh Thu Huyen">
            <a:extLst>
              <a:ext uri="{FF2B5EF4-FFF2-40B4-BE49-F238E27FC236}">
                <a16:creationId xmlns:a16="http://schemas.microsoft.com/office/drawing/2014/main" id="{45BE68F7-1FED-91EA-1F98-8F8DD48716C4}"/>
              </a:ext>
            </a:extLst>
          </p:cNvPr>
          <p:cNvGrpSpPr/>
          <p:nvPr/>
        </p:nvGrpSpPr>
        <p:grpSpPr>
          <a:xfrm>
            <a:off x="9885381" y="3975766"/>
            <a:ext cx="444657" cy="360922"/>
            <a:chOff x="5597591" y="3952722"/>
            <a:chExt cx="444657" cy="360922"/>
          </a:xfrm>
          <a:solidFill>
            <a:srgbClr val="FF0066"/>
          </a:solidFill>
        </p:grpSpPr>
        <p:sp>
          <p:nvSpPr>
            <p:cNvPr id="91" name="Right Triangle 90">
              <a:extLst>
                <a:ext uri="{FF2B5EF4-FFF2-40B4-BE49-F238E27FC236}">
                  <a16:creationId xmlns:a16="http://schemas.microsoft.com/office/drawing/2014/main" id="{E6DDBEEB-FD83-7D7C-3ECF-4B57325F5CC3}"/>
                </a:ext>
              </a:extLst>
            </p:cNvPr>
            <p:cNvSpPr/>
            <p:nvPr/>
          </p:nvSpPr>
          <p:spPr>
            <a:xfrm rot="16200000">
              <a:off x="5851308" y="3938160"/>
              <a:ext cx="176378" cy="20550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ight Triangle 91">
              <a:extLst>
                <a:ext uri="{FF2B5EF4-FFF2-40B4-BE49-F238E27FC236}">
                  <a16:creationId xmlns:a16="http://schemas.microsoft.com/office/drawing/2014/main" id="{808140A7-F7C9-9B49-38CD-C630B854A07C}"/>
                </a:ext>
              </a:extLst>
            </p:cNvPr>
            <p:cNvSpPr/>
            <p:nvPr/>
          </p:nvSpPr>
          <p:spPr>
            <a:xfrm rot="5209061">
              <a:off x="5612153" y="4122704"/>
              <a:ext cx="176378" cy="20550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2" descr="n179 Fb Dinh Thu Huyen">
            <a:extLst>
              <a:ext uri="{FF2B5EF4-FFF2-40B4-BE49-F238E27FC236}">
                <a16:creationId xmlns:a16="http://schemas.microsoft.com/office/drawing/2014/main" id="{C2EC4D54-FC09-9146-6EBB-F4F411F9D99E}"/>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4662" y="5087270"/>
            <a:ext cx="1658611" cy="15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23143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fade">
                                      <p:cBhvr>
                                        <p:cTn id="7" dur="500"/>
                                        <p:tgtEl>
                                          <p:spTgt spid="5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5">
                                            <p:txEl>
                                              <p:pRg st="1" end="1"/>
                                            </p:txEl>
                                          </p:spTgt>
                                        </p:tgtEl>
                                        <p:attrNameLst>
                                          <p:attrName>style.visibility</p:attrName>
                                        </p:attrNameLst>
                                      </p:cBhvr>
                                      <p:to>
                                        <p:strVal val="visible"/>
                                      </p:to>
                                    </p:set>
                                    <p:animEffect transition="in" filter="fade">
                                      <p:cBhvr>
                                        <p:cTn id="11" dur="500"/>
                                        <p:tgtEl>
                                          <p:spTgt spid="5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left)">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left)">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left)">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wipe(left)">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wipe(left)">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wipe(left)">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wipe(left)">
                                      <p:cBhvr>
                                        <p:cTn id="46" dur="500"/>
                                        <p:tgtEl>
                                          <p:spTgt spid="3">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wipe(left)">
                                      <p:cBhvr>
                                        <p:cTn id="5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ight Triangle 87" descr="n179 Fb Dinh Thu Huyen">
            <a:extLst>
              <a:ext uri="{FF2B5EF4-FFF2-40B4-BE49-F238E27FC236}">
                <a16:creationId xmlns:a16="http://schemas.microsoft.com/office/drawing/2014/main" id="{13E1AA27-92B2-06E0-F045-D853E2558DA2}"/>
              </a:ext>
            </a:extLst>
          </p:cNvPr>
          <p:cNvSpPr/>
          <p:nvPr/>
        </p:nvSpPr>
        <p:spPr>
          <a:xfrm>
            <a:off x="7903318" y="4319142"/>
            <a:ext cx="1417320" cy="1417320"/>
          </a:xfrm>
          <a:prstGeom prst="rtTriangle">
            <a:avLst/>
          </a:prstGeom>
          <a:solidFill>
            <a:schemeClr val="accent1">
              <a:alpha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ight Triangle 88" descr="n179 Fb Dinh Thu Huyen">
            <a:extLst>
              <a:ext uri="{FF2B5EF4-FFF2-40B4-BE49-F238E27FC236}">
                <a16:creationId xmlns:a16="http://schemas.microsoft.com/office/drawing/2014/main" id="{8151746D-D0E3-E4B0-0E94-9959AE1796CF}"/>
              </a:ext>
            </a:extLst>
          </p:cNvPr>
          <p:cNvSpPr/>
          <p:nvPr/>
        </p:nvSpPr>
        <p:spPr>
          <a:xfrm rot="10800000">
            <a:off x="9430045" y="5796709"/>
            <a:ext cx="684759" cy="68580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descr="n179 Fb Dinh Thu Huyen">
            <a:extLst>
              <a:ext uri="{FF2B5EF4-FFF2-40B4-BE49-F238E27FC236}">
                <a16:creationId xmlns:a16="http://schemas.microsoft.com/office/drawing/2014/main" id="{CD640B99-8CAA-4310-4C7C-D9338C3E529F}"/>
              </a:ext>
            </a:extLst>
          </p:cNvPr>
          <p:cNvSpPr>
            <a:spLocks/>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rPr>
              <a:t>Phiếu học tập số 2: </a:t>
            </a: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p:txBody>
      </p:sp>
      <p:pic>
        <p:nvPicPr>
          <p:cNvPr id="4" name="Picture 2" descr="n179 Fb Dinh Thu Huyen">
            <a:extLst>
              <a:ext uri="{FF2B5EF4-FFF2-40B4-BE49-F238E27FC236}">
                <a16:creationId xmlns:a16="http://schemas.microsoft.com/office/drawing/2014/main" id="{2E5B5BB3-514D-1DBB-7480-30728E5D1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descr="n179 Fb Dinh Thu Huyen">
            <a:extLst>
              <a:ext uri="{FF2B5EF4-FFF2-40B4-BE49-F238E27FC236}">
                <a16:creationId xmlns:a16="http://schemas.microsoft.com/office/drawing/2014/main" id="{DFF061FB-2BD4-13B4-9546-5D68C15C226A}"/>
              </a:ext>
            </a:extLst>
          </p:cNvPr>
          <p:cNvSpPr txBox="1"/>
          <p:nvPr/>
        </p:nvSpPr>
        <p:spPr>
          <a:xfrm>
            <a:off x="2195934" y="260980"/>
            <a:ext cx="9884905" cy="3108543"/>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fontAlgn="base">
              <a:spcBef>
                <a:spcPct val="0"/>
              </a:spcBef>
              <a:spcAft>
                <a:spcPct val="0"/>
              </a:spcAft>
            </a:pPr>
            <a:r>
              <a:rPr lang="en-US" sz="2800" b="1">
                <a:solidFill>
                  <a:schemeClr val="tx1"/>
                </a:solidFill>
                <a:ea typeface="Times New Roman" pitchFamily="18" charset="0"/>
                <a:cs typeface="Arial" pitchFamily="34" charset="0"/>
              </a:rPr>
              <a:t>Câu 4.</a:t>
            </a:r>
            <a:r>
              <a:rPr lang="en-US" sz="2800">
                <a:solidFill>
                  <a:schemeClr val="tx1"/>
                </a:solidFill>
                <a:ea typeface="Times New Roman" pitchFamily="18" charset="0"/>
                <a:cs typeface="Arial" pitchFamily="34" charset="0"/>
              </a:rPr>
              <a:t> Hãy dùng đồ thị (v – t) vẽ ở hình 9.4 để:</a:t>
            </a:r>
          </a:p>
          <a:p>
            <a:pPr lvl="0" algn="just" eaLnBrk="0" fontAlgn="base" hangingPunct="0">
              <a:spcBef>
                <a:spcPct val="0"/>
              </a:spcBef>
              <a:spcAft>
                <a:spcPct val="0"/>
              </a:spcAft>
            </a:pPr>
            <a:r>
              <a:rPr lang="en-US" sz="2800" b="1">
                <a:solidFill>
                  <a:schemeClr val="tx1"/>
                </a:solidFill>
                <a:ea typeface="Times New Roman" pitchFamily="18" charset="0"/>
                <a:cs typeface="Arial" pitchFamily="34" charset="0"/>
              </a:rPr>
              <a:t>a.</a:t>
            </a:r>
            <a:r>
              <a:rPr lang="en-US" sz="2800">
                <a:solidFill>
                  <a:schemeClr val="tx1"/>
                </a:solidFill>
                <a:ea typeface="Times New Roman" pitchFamily="18" charset="0"/>
                <a:cs typeface="Arial" pitchFamily="34" charset="0"/>
              </a:rPr>
              <a:t> Mô tả chuyển động</a:t>
            </a:r>
          </a:p>
          <a:p>
            <a:pPr lvl="0" algn="just" eaLnBrk="0" fontAlgn="base" hangingPunct="0">
              <a:spcBef>
                <a:spcPct val="0"/>
              </a:spcBef>
              <a:spcAft>
                <a:spcPct val="0"/>
              </a:spcAft>
            </a:pPr>
            <a:r>
              <a:rPr lang="en-US" sz="2800" b="1">
                <a:solidFill>
                  <a:schemeClr val="tx1"/>
                </a:solidFill>
                <a:ea typeface="Times New Roman" pitchFamily="18" charset="0"/>
                <a:cs typeface="Arial" pitchFamily="34" charset="0"/>
              </a:rPr>
              <a:t>b.</a:t>
            </a:r>
            <a:r>
              <a:rPr lang="en-US" sz="2800">
                <a:solidFill>
                  <a:schemeClr val="tx1"/>
                </a:solidFill>
                <a:ea typeface="Times New Roman" pitchFamily="18" charset="0"/>
                <a:cs typeface="Arial" pitchFamily="34" charset="0"/>
              </a:rPr>
              <a:t> Tính độ dịch chuyển trong 4 giây đầu, 2 giây tiếp theo và 3 giây cuối</a:t>
            </a:r>
          </a:p>
          <a:p>
            <a:pPr lvl="0" algn="just" eaLnBrk="0" fontAlgn="base" hangingPunct="0">
              <a:spcBef>
                <a:spcPct val="0"/>
              </a:spcBef>
              <a:spcAft>
                <a:spcPct val="0"/>
              </a:spcAft>
            </a:pPr>
            <a:r>
              <a:rPr lang="en-US" sz="2800" b="1">
                <a:solidFill>
                  <a:schemeClr val="tx1"/>
                </a:solidFill>
                <a:ea typeface="Times New Roman" pitchFamily="18" charset="0"/>
                <a:cs typeface="Arial" pitchFamily="34" charset="0"/>
              </a:rPr>
              <a:t>c.</a:t>
            </a:r>
            <a:r>
              <a:rPr lang="en-US" sz="2800">
                <a:solidFill>
                  <a:schemeClr val="tx1"/>
                </a:solidFill>
                <a:ea typeface="Times New Roman" pitchFamily="18" charset="0"/>
                <a:cs typeface="Arial" pitchFamily="34" charset="0"/>
              </a:rPr>
              <a:t> Tính gia tốc của chuyển động trong 4 giây đầu</a:t>
            </a:r>
          </a:p>
          <a:p>
            <a:pPr lvl="0" algn="just" eaLnBrk="0" fontAlgn="base" hangingPunct="0">
              <a:spcBef>
                <a:spcPct val="0"/>
              </a:spcBef>
              <a:spcAft>
                <a:spcPct val="0"/>
              </a:spcAft>
            </a:pPr>
            <a:r>
              <a:rPr lang="en-US" sz="2800" b="1">
                <a:solidFill>
                  <a:schemeClr val="tx1"/>
                </a:solidFill>
                <a:ea typeface="Times New Roman" pitchFamily="18" charset="0"/>
                <a:cs typeface="Arial" pitchFamily="34" charset="0"/>
              </a:rPr>
              <a:t>d.</a:t>
            </a:r>
            <a:r>
              <a:rPr lang="en-US" sz="2800">
                <a:solidFill>
                  <a:schemeClr val="tx1"/>
                </a:solidFill>
                <a:ea typeface="Times New Roman" pitchFamily="18" charset="0"/>
                <a:cs typeface="Arial" pitchFamily="34" charset="0"/>
              </a:rPr>
              <a:t> Tính gia tốc của chuyển động từ giây thứ 4 đến giây thứ 6.</a:t>
            </a:r>
          </a:p>
          <a:p>
            <a:pPr lvl="0" algn="ctr" eaLnBrk="0" fontAlgn="base" hangingPunct="0">
              <a:spcBef>
                <a:spcPct val="0"/>
              </a:spcBef>
              <a:spcAft>
                <a:spcPct val="0"/>
              </a:spcAft>
            </a:pPr>
            <a:r>
              <a:rPr lang="en-US" sz="2800">
                <a:solidFill>
                  <a:schemeClr val="tx1"/>
                </a:solidFill>
                <a:ea typeface="Times New Roman" pitchFamily="18" charset="0"/>
                <a:cs typeface="Arial" pitchFamily="34" charset="0"/>
              </a:rPr>
              <a:t>Kiểm tra kết quả của câu b và câu c bằng cách dùng công thức.</a:t>
            </a:r>
            <a:endParaRPr lang="en-US" sz="2800" dirty="0">
              <a:solidFill>
                <a:schemeClr val="tx1"/>
              </a:solidFill>
              <a:cs typeface="Arial" pitchFamily="34" charset="0"/>
            </a:endParaRPr>
          </a:p>
        </p:txBody>
      </p:sp>
      <p:grpSp>
        <p:nvGrpSpPr>
          <p:cNvPr id="8" name="Group 7" descr="n179 Fb Dinh Thu Huyen">
            <a:extLst>
              <a:ext uri="{FF2B5EF4-FFF2-40B4-BE49-F238E27FC236}">
                <a16:creationId xmlns:a16="http://schemas.microsoft.com/office/drawing/2014/main" id="{E84A9B85-DB47-4DF1-6E98-37113C84827D}"/>
              </a:ext>
            </a:extLst>
          </p:cNvPr>
          <p:cNvGrpSpPr/>
          <p:nvPr/>
        </p:nvGrpSpPr>
        <p:grpSpPr>
          <a:xfrm>
            <a:off x="6929450" y="3214397"/>
            <a:ext cx="5521185" cy="3469502"/>
            <a:chOff x="5406370" y="1872772"/>
            <a:chExt cx="5521185" cy="3469502"/>
          </a:xfrm>
        </p:grpSpPr>
        <p:grpSp>
          <p:nvGrpSpPr>
            <p:cNvPr id="9" name="Group 8">
              <a:extLst>
                <a:ext uri="{FF2B5EF4-FFF2-40B4-BE49-F238E27FC236}">
                  <a16:creationId xmlns:a16="http://schemas.microsoft.com/office/drawing/2014/main" id="{327F4914-965D-BE76-E877-8ADB2AB855C4}"/>
                </a:ext>
              </a:extLst>
            </p:cNvPr>
            <p:cNvGrpSpPr/>
            <p:nvPr/>
          </p:nvGrpSpPr>
          <p:grpSpPr>
            <a:xfrm>
              <a:off x="5406370" y="1872772"/>
              <a:ext cx="5521185" cy="3469502"/>
              <a:chOff x="4176856" y="1982657"/>
              <a:chExt cx="5521185" cy="3469502"/>
            </a:xfrm>
          </p:grpSpPr>
          <p:pic>
            <p:nvPicPr>
              <p:cNvPr id="63" name="Content Placeholder 4">
                <a:extLst>
                  <a:ext uri="{FF2B5EF4-FFF2-40B4-BE49-F238E27FC236}">
                    <a16:creationId xmlns:a16="http://schemas.microsoft.com/office/drawing/2014/main" id="{3AD3C116-F203-7DE1-3C6F-E7C96E230FE8}"/>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55690" r="66237" b="1862"/>
              <a:stretch/>
            </p:blipFill>
            <p:spPr>
              <a:xfrm>
                <a:off x="5131688" y="2659902"/>
                <a:ext cx="3767422" cy="2664286"/>
              </a:xfrm>
              <a:prstGeom prst="rect">
                <a:avLst/>
              </a:prstGeom>
            </p:spPr>
          </p:pic>
          <p:grpSp>
            <p:nvGrpSpPr>
              <p:cNvPr id="64" name="Group 63">
                <a:extLst>
                  <a:ext uri="{FF2B5EF4-FFF2-40B4-BE49-F238E27FC236}">
                    <a16:creationId xmlns:a16="http://schemas.microsoft.com/office/drawing/2014/main" id="{07BC57A0-4DD5-712C-6CE6-E769303B7D20}"/>
                  </a:ext>
                </a:extLst>
              </p:cNvPr>
              <p:cNvGrpSpPr/>
              <p:nvPr/>
            </p:nvGrpSpPr>
            <p:grpSpPr>
              <a:xfrm>
                <a:off x="4176856" y="1982657"/>
                <a:ext cx="5521185" cy="3469502"/>
                <a:chOff x="8892450" y="4645264"/>
                <a:chExt cx="4003888" cy="1845880"/>
              </a:xfrm>
            </p:grpSpPr>
            <p:cxnSp>
              <p:nvCxnSpPr>
                <p:cNvPr id="78" name="Straight Arrow Connector 77">
                  <a:extLst>
                    <a:ext uri="{FF2B5EF4-FFF2-40B4-BE49-F238E27FC236}">
                      <a16:creationId xmlns:a16="http://schemas.microsoft.com/office/drawing/2014/main" id="{3ACBAFDD-9D07-B5F0-AB8B-DEEDB52450D9}"/>
                    </a:ext>
                  </a:extLst>
                </p:cNvPr>
                <p:cNvCxnSpPr>
                  <a:cxnSpLocks/>
                </p:cNvCxnSpPr>
                <p:nvPr/>
              </p:nvCxnSpPr>
              <p:spPr>
                <a:xfrm flipV="1">
                  <a:off x="9479761" y="6004444"/>
                  <a:ext cx="3116619" cy="147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E551F498-7F75-AD81-270B-6AE277719D88}"/>
                    </a:ext>
                  </a:extLst>
                </p:cNvPr>
                <p:cNvCxnSpPr>
                  <a:cxnSpLocks/>
                </p:cNvCxnSpPr>
                <p:nvPr/>
              </p:nvCxnSpPr>
              <p:spPr>
                <a:xfrm flipH="1" flipV="1">
                  <a:off x="9584871" y="4822530"/>
                  <a:ext cx="0" cy="155676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E950F99F-47D5-DC14-311E-D86F628E30CA}"/>
                    </a:ext>
                  </a:extLst>
                </p:cNvPr>
                <p:cNvSpPr txBox="1"/>
                <p:nvPr/>
              </p:nvSpPr>
              <p:spPr>
                <a:xfrm rot="16200000">
                  <a:off x="8262570" y="5275144"/>
                  <a:ext cx="1605711" cy="345952"/>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Vận tốc (m/s)</a:t>
                  </a:r>
                  <a:endParaRPr lang="en-US" sz="2500" baseline="-25000">
                    <a:solidFill>
                      <a:schemeClr val="accent1"/>
                    </a:solidFill>
                  </a:endParaRPr>
                </a:p>
              </p:txBody>
            </p:sp>
            <p:sp>
              <p:nvSpPr>
                <p:cNvPr id="81" name="TextBox 80">
                  <a:extLst>
                    <a:ext uri="{FF2B5EF4-FFF2-40B4-BE49-F238E27FC236}">
                      <a16:creationId xmlns:a16="http://schemas.microsoft.com/office/drawing/2014/main" id="{DA8D6BAF-8541-65B9-1EC6-99E5484CBB2A}"/>
                    </a:ext>
                  </a:extLst>
                </p:cNvPr>
                <p:cNvSpPr txBox="1"/>
                <p:nvPr/>
              </p:nvSpPr>
              <p:spPr>
                <a:xfrm>
                  <a:off x="12065346" y="6014090"/>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65" name="TextBox 64">
                <a:extLst>
                  <a:ext uri="{FF2B5EF4-FFF2-40B4-BE49-F238E27FC236}">
                    <a16:creationId xmlns:a16="http://schemas.microsoft.com/office/drawing/2014/main" id="{86569A50-1447-CA9D-E3DC-119907932259}"/>
                  </a:ext>
                </a:extLst>
              </p:cNvPr>
              <p:cNvSpPr txBox="1"/>
              <p:nvPr/>
            </p:nvSpPr>
            <p:spPr>
              <a:xfrm>
                <a:off x="4444026" y="391859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66" name="TextBox 65">
                <a:extLst>
                  <a:ext uri="{FF2B5EF4-FFF2-40B4-BE49-F238E27FC236}">
                    <a16:creationId xmlns:a16="http://schemas.microsoft.com/office/drawing/2014/main" id="{01625150-AA4E-BC9C-E8EF-1A354B2C585A}"/>
                  </a:ext>
                </a:extLst>
              </p:cNvPr>
              <p:cNvSpPr txBox="1"/>
              <p:nvPr/>
            </p:nvSpPr>
            <p:spPr>
              <a:xfrm>
                <a:off x="4653907" y="3521246"/>
                <a:ext cx="519156"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67" name="TextBox 66">
                <a:extLst>
                  <a:ext uri="{FF2B5EF4-FFF2-40B4-BE49-F238E27FC236}">
                    <a16:creationId xmlns:a16="http://schemas.microsoft.com/office/drawing/2014/main" id="{580D2767-52C7-1B7F-F78B-C5D71D931A5D}"/>
                  </a:ext>
                </a:extLst>
              </p:cNvPr>
              <p:cNvSpPr txBox="1"/>
              <p:nvPr/>
            </p:nvSpPr>
            <p:spPr>
              <a:xfrm>
                <a:off x="4688946" y="3144552"/>
                <a:ext cx="43816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69" name="TextBox 68">
                <a:extLst>
                  <a:ext uri="{FF2B5EF4-FFF2-40B4-BE49-F238E27FC236}">
                    <a16:creationId xmlns:a16="http://schemas.microsoft.com/office/drawing/2014/main" id="{7484E350-0621-D1DD-43AC-8FB7BAC0F8D3}"/>
                  </a:ext>
                </a:extLst>
              </p:cNvPr>
              <p:cNvSpPr txBox="1"/>
              <p:nvPr/>
            </p:nvSpPr>
            <p:spPr>
              <a:xfrm>
                <a:off x="5610268"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70" name="TextBox 69">
                <a:extLst>
                  <a:ext uri="{FF2B5EF4-FFF2-40B4-BE49-F238E27FC236}">
                    <a16:creationId xmlns:a16="http://schemas.microsoft.com/office/drawing/2014/main" id="{1D5DF169-9189-464E-3CE3-1EF8EC3F6866}"/>
                  </a:ext>
                </a:extLst>
              </p:cNvPr>
              <p:cNvSpPr txBox="1"/>
              <p:nvPr/>
            </p:nvSpPr>
            <p:spPr>
              <a:xfrm>
                <a:off x="7861336" y="4524723"/>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sp>
            <p:nvSpPr>
              <p:cNvPr id="71" name="TextBox 70">
                <a:extLst>
                  <a:ext uri="{FF2B5EF4-FFF2-40B4-BE49-F238E27FC236}">
                    <a16:creationId xmlns:a16="http://schemas.microsoft.com/office/drawing/2014/main" id="{0DB82516-01DA-C4EC-919F-B77A87193C36}"/>
                  </a:ext>
                </a:extLst>
              </p:cNvPr>
              <p:cNvSpPr txBox="1"/>
              <p:nvPr/>
            </p:nvSpPr>
            <p:spPr>
              <a:xfrm>
                <a:off x="5224895"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72" name="TextBox 71">
                <a:extLst>
                  <a:ext uri="{FF2B5EF4-FFF2-40B4-BE49-F238E27FC236}">
                    <a16:creationId xmlns:a16="http://schemas.microsoft.com/office/drawing/2014/main" id="{0B74A06E-4F57-4FB7-3A04-D66196075B09}"/>
                  </a:ext>
                </a:extLst>
              </p:cNvPr>
              <p:cNvSpPr txBox="1"/>
              <p:nvPr/>
            </p:nvSpPr>
            <p:spPr>
              <a:xfrm>
                <a:off x="5986648" y="4511588"/>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73" name="TextBox 72">
                <a:extLst>
                  <a:ext uri="{FF2B5EF4-FFF2-40B4-BE49-F238E27FC236}">
                    <a16:creationId xmlns:a16="http://schemas.microsoft.com/office/drawing/2014/main" id="{89A6FEE2-9E74-4BD1-8620-BFBC8819012D}"/>
                  </a:ext>
                </a:extLst>
              </p:cNvPr>
              <p:cNvSpPr txBox="1"/>
              <p:nvPr/>
            </p:nvSpPr>
            <p:spPr>
              <a:xfrm>
                <a:off x="6351477" y="4537346"/>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74" name="TextBox 73">
                <a:extLst>
                  <a:ext uri="{FF2B5EF4-FFF2-40B4-BE49-F238E27FC236}">
                    <a16:creationId xmlns:a16="http://schemas.microsoft.com/office/drawing/2014/main" id="{6B9C083B-A36D-76F9-F573-70377E39E7E8}"/>
                  </a:ext>
                </a:extLst>
              </p:cNvPr>
              <p:cNvSpPr txBox="1"/>
              <p:nvPr/>
            </p:nvSpPr>
            <p:spPr>
              <a:xfrm>
                <a:off x="6724750" y="4521214"/>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5</a:t>
                </a:r>
              </a:p>
            </p:txBody>
          </p:sp>
          <p:sp>
            <p:nvSpPr>
              <p:cNvPr id="75" name="TextBox 74">
                <a:extLst>
                  <a:ext uri="{FF2B5EF4-FFF2-40B4-BE49-F238E27FC236}">
                    <a16:creationId xmlns:a16="http://schemas.microsoft.com/office/drawing/2014/main" id="{EA508721-ED56-5801-D46A-310207C8A853}"/>
                  </a:ext>
                </a:extLst>
              </p:cNvPr>
              <p:cNvSpPr txBox="1"/>
              <p:nvPr/>
            </p:nvSpPr>
            <p:spPr>
              <a:xfrm>
                <a:off x="7098155"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76" name="TextBox 75">
                <a:extLst>
                  <a:ext uri="{FF2B5EF4-FFF2-40B4-BE49-F238E27FC236}">
                    <a16:creationId xmlns:a16="http://schemas.microsoft.com/office/drawing/2014/main" id="{58653AFA-C6F2-2360-6694-CB10DD867C10}"/>
                  </a:ext>
                </a:extLst>
              </p:cNvPr>
              <p:cNvSpPr txBox="1"/>
              <p:nvPr/>
            </p:nvSpPr>
            <p:spPr>
              <a:xfrm>
                <a:off x="7453859"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7</a:t>
                </a:r>
              </a:p>
            </p:txBody>
          </p:sp>
          <p:sp>
            <p:nvSpPr>
              <p:cNvPr id="77" name="TextBox 76">
                <a:extLst>
                  <a:ext uri="{FF2B5EF4-FFF2-40B4-BE49-F238E27FC236}">
                    <a16:creationId xmlns:a16="http://schemas.microsoft.com/office/drawing/2014/main" id="{1C1BC452-4971-EF07-9CDC-659A71B52829}"/>
                  </a:ext>
                </a:extLst>
              </p:cNvPr>
              <p:cNvSpPr txBox="1"/>
              <p:nvPr/>
            </p:nvSpPr>
            <p:spPr>
              <a:xfrm>
                <a:off x="8213206" y="452626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9</a:t>
                </a:r>
              </a:p>
            </p:txBody>
          </p:sp>
          <p:sp>
            <p:nvSpPr>
              <p:cNvPr id="83" name="TextBox 82">
                <a:extLst>
                  <a:ext uri="{FF2B5EF4-FFF2-40B4-BE49-F238E27FC236}">
                    <a16:creationId xmlns:a16="http://schemas.microsoft.com/office/drawing/2014/main" id="{ECBE9F2E-54AA-1AAA-402E-52CFCE461DA6}"/>
                  </a:ext>
                </a:extLst>
              </p:cNvPr>
              <p:cNvSpPr txBox="1"/>
              <p:nvPr/>
            </p:nvSpPr>
            <p:spPr>
              <a:xfrm>
                <a:off x="4686559" y="2802069"/>
                <a:ext cx="43816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grpSp>
        <p:sp>
          <p:nvSpPr>
            <p:cNvPr id="10" name="TextBox 9">
              <a:extLst>
                <a:ext uri="{FF2B5EF4-FFF2-40B4-BE49-F238E27FC236}">
                  <a16:creationId xmlns:a16="http://schemas.microsoft.com/office/drawing/2014/main" id="{3D256243-D4CD-9E9B-9F0C-93B9092141C1}"/>
                </a:ext>
              </a:extLst>
            </p:cNvPr>
            <p:cNvSpPr txBox="1"/>
            <p:nvPr/>
          </p:nvSpPr>
          <p:spPr>
            <a:xfrm>
              <a:off x="5978202" y="4361630"/>
              <a:ext cx="501900"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grpSp>
          <p:nvGrpSpPr>
            <p:cNvPr id="56" name="Group 55">
              <a:extLst>
                <a:ext uri="{FF2B5EF4-FFF2-40B4-BE49-F238E27FC236}">
                  <a16:creationId xmlns:a16="http://schemas.microsoft.com/office/drawing/2014/main" id="{191E768C-CECE-FDA4-7ECE-9D0C9B478E53}"/>
                </a:ext>
              </a:extLst>
            </p:cNvPr>
            <p:cNvGrpSpPr/>
            <p:nvPr/>
          </p:nvGrpSpPr>
          <p:grpSpPr>
            <a:xfrm>
              <a:off x="6364477" y="2949761"/>
              <a:ext cx="3327816" cy="2225708"/>
              <a:chOff x="6364477" y="2949761"/>
              <a:chExt cx="3327816" cy="2225708"/>
            </a:xfrm>
          </p:grpSpPr>
          <p:cxnSp>
            <p:nvCxnSpPr>
              <p:cNvPr id="58" name="Straight Connector 57">
                <a:extLst>
                  <a:ext uri="{FF2B5EF4-FFF2-40B4-BE49-F238E27FC236}">
                    <a16:creationId xmlns:a16="http://schemas.microsoft.com/office/drawing/2014/main" id="{5A467ECD-BE66-851F-5A21-939B2D8F4548}"/>
                  </a:ext>
                </a:extLst>
              </p:cNvPr>
              <p:cNvCxnSpPr>
                <a:cxnSpLocks/>
              </p:cNvCxnSpPr>
              <p:nvPr/>
            </p:nvCxnSpPr>
            <p:spPr>
              <a:xfrm>
                <a:off x="8595013" y="5175469"/>
                <a:ext cx="10972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FB7ACB6-E63E-3154-B09D-13C130D8ED2E}"/>
                  </a:ext>
                </a:extLst>
              </p:cNvPr>
              <p:cNvCxnSpPr>
                <a:cxnSpLocks/>
              </p:cNvCxnSpPr>
              <p:nvPr/>
            </p:nvCxnSpPr>
            <p:spPr>
              <a:xfrm>
                <a:off x="6364477" y="2949761"/>
                <a:ext cx="2239675" cy="222570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90" name="Rectangle 89" descr="n179 Fb Dinh Thu Huyen">
            <a:extLst>
              <a:ext uri="{FF2B5EF4-FFF2-40B4-BE49-F238E27FC236}">
                <a16:creationId xmlns:a16="http://schemas.microsoft.com/office/drawing/2014/main" id="{03CA2560-67F7-C1C8-9D3C-CC11FFDD220D}"/>
              </a:ext>
            </a:extLst>
          </p:cNvPr>
          <p:cNvSpPr/>
          <p:nvPr/>
        </p:nvSpPr>
        <p:spPr>
          <a:xfrm>
            <a:off x="10106627" y="5796708"/>
            <a:ext cx="1113823" cy="7315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n179 Fb Dinh Thu Huyen">
            <a:extLst>
              <a:ext uri="{FF2B5EF4-FFF2-40B4-BE49-F238E27FC236}">
                <a16:creationId xmlns:a16="http://schemas.microsoft.com/office/drawing/2014/main" id="{2A1FDF2D-1D5B-6DD2-617E-70F198CCA56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662" y="5087270"/>
            <a:ext cx="1658611" cy="15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47680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fade">
                                      <p:cBhvr>
                                        <p:cTn id="7" dur="500"/>
                                        <p:tgtEl>
                                          <p:spTgt spid="5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5">
                                            <p:txEl>
                                              <p:pRg st="1" end="1"/>
                                            </p:txEl>
                                          </p:spTgt>
                                        </p:tgtEl>
                                        <p:attrNameLst>
                                          <p:attrName>style.visibility</p:attrName>
                                        </p:attrNameLst>
                                      </p:cBhvr>
                                      <p:to>
                                        <p:strVal val="visible"/>
                                      </p:to>
                                    </p:set>
                                    <p:animEffect transition="in" filter="fade">
                                      <p:cBhvr>
                                        <p:cTn id="11" dur="500"/>
                                        <p:tgtEl>
                                          <p:spTgt spid="5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5">
                                            <p:txEl>
                                              <p:pRg st="2" end="2"/>
                                            </p:txEl>
                                          </p:spTgt>
                                        </p:tgtEl>
                                        <p:attrNameLst>
                                          <p:attrName>style.visibility</p:attrName>
                                        </p:attrNameLst>
                                      </p:cBhvr>
                                      <p:to>
                                        <p:strVal val="visible"/>
                                      </p:to>
                                    </p:set>
                                    <p:animEffect transition="in" filter="fade">
                                      <p:cBhvr>
                                        <p:cTn id="15" dur="500"/>
                                        <p:tgtEl>
                                          <p:spTgt spid="5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5">
                                            <p:txEl>
                                              <p:pRg st="3" end="3"/>
                                            </p:txEl>
                                          </p:spTgt>
                                        </p:tgtEl>
                                        <p:attrNameLst>
                                          <p:attrName>style.visibility</p:attrName>
                                        </p:attrNameLst>
                                      </p:cBhvr>
                                      <p:to>
                                        <p:strVal val="visible"/>
                                      </p:to>
                                    </p:set>
                                    <p:animEffect transition="in" filter="fade">
                                      <p:cBhvr>
                                        <p:cTn id="19" dur="500"/>
                                        <p:tgtEl>
                                          <p:spTgt spid="55">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5">
                                            <p:txEl>
                                              <p:pRg st="4" end="4"/>
                                            </p:txEl>
                                          </p:spTgt>
                                        </p:tgtEl>
                                        <p:attrNameLst>
                                          <p:attrName>style.visibility</p:attrName>
                                        </p:attrNameLst>
                                      </p:cBhvr>
                                      <p:to>
                                        <p:strVal val="visible"/>
                                      </p:to>
                                    </p:set>
                                    <p:animEffect transition="in" filter="fade">
                                      <p:cBhvr>
                                        <p:cTn id="23" dur="500"/>
                                        <p:tgtEl>
                                          <p:spTgt spid="55">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5">
                                            <p:txEl>
                                              <p:pRg st="5" end="5"/>
                                            </p:txEl>
                                          </p:spTgt>
                                        </p:tgtEl>
                                        <p:attrNameLst>
                                          <p:attrName>style.visibility</p:attrName>
                                        </p:attrNameLst>
                                      </p:cBhvr>
                                      <p:to>
                                        <p:strVal val="visible"/>
                                      </p:to>
                                    </p:set>
                                    <p:animEffect transition="in" filter="fade">
                                      <p:cBhvr>
                                        <p:cTn id="27" dur="500"/>
                                        <p:tgtEl>
                                          <p:spTgt spid="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ight Triangle 87" descr="n179 Fb Dinh Thu Huyen">
            <a:extLst>
              <a:ext uri="{FF2B5EF4-FFF2-40B4-BE49-F238E27FC236}">
                <a16:creationId xmlns:a16="http://schemas.microsoft.com/office/drawing/2014/main" id="{13E1AA27-92B2-06E0-F045-D853E2558DA2}"/>
              </a:ext>
            </a:extLst>
          </p:cNvPr>
          <p:cNvSpPr/>
          <p:nvPr/>
        </p:nvSpPr>
        <p:spPr>
          <a:xfrm>
            <a:off x="7903318" y="2928492"/>
            <a:ext cx="1417320" cy="1417320"/>
          </a:xfrm>
          <a:prstGeom prst="rtTriangle">
            <a:avLst/>
          </a:prstGeom>
          <a:solidFill>
            <a:schemeClr val="accent1">
              <a:alpha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ight Triangle 88" descr="n179 Fb Dinh Thu Huyen">
            <a:extLst>
              <a:ext uri="{FF2B5EF4-FFF2-40B4-BE49-F238E27FC236}">
                <a16:creationId xmlns:a16="http://schemas.microsoft.com/office/drawing/2014/main" id="{8151746D-D0E3-E4B0-0E94-9959AE1796CF}"/>
              </a:ext>
            </a:extLst>
          </p:cNvPr>
          <p:cNvSpPr/>
          <p:nvPr/>
        </p:nvSpPr>
        <p:spPr>
          <a:xfrm rot="10800000">
            <a:off x="9430045" y="4406059"/>
            <a:ext cx="684759" cy="68580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descr="n179 Fb Dinh Thu Huyen">
            <a:extLst>
              <a:ext uri="{FF2B5EF4-FFF2-40B4-BE49-F238E27FC236}">
                <a16:creationId xmlns:a16="http://schemas.microsoft.com/office/drawing/2014/main" id="{CD640B99-8CAA-4310-4C7C-D9338C3E529F}"/>
              </a:ext>
            </a:extLst>
          </p:cNvPr>
          <p:cNvSpPr>
            <a:spLocks/>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rPr>
              <a:t>Phiếu học tập số 2: </a:t>
            </a: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p:txBody>
      </p:sp>
      <p:pic>
        <p:nvPicPr>
          <p:cNvPr id="4" name="Picture 2" descr="n179 Fb Dinh Thu Huyen">
            <a:extLst>
              <a:ext uri="{FF2B5EF4-FFF2-40B4-BE49-F238E27FC236}">
                <a16:creationId xmlns:a16="http://schemas.microsoft.com/office/drawing/2014/main" id="{2E5B5BB3-514D-1DBB-7480-30728E5D1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descr="n179 Fb Dinh Thu Huyen">
            <a:extLst>
              <a:ext uri="{FF2B5EF4-FFF2-40B4-BE49-F238E27FC236}">
                <a16:creationId xmlns:a16="http://schemas.microsoft.com/office/drawing/2014/main" id="{DFF061FB-2BD4-13B4-9546-5D68C15C226A}"/>
              </a:ext>
            </a:extLst>
          </p:cNvPr>
          <p:cNvSpPr txBox="1"/>
          <p:nvPr/>
        </p:nvSpPr>
        <p:spPr>
          <a:xfrm>
            <a:off x="2195934" y="260980"/>
            <a:ext cx="9884905" cy="1815882"/>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fontAlgn="base">
              <a:spcBef>
                <a:spcPct val="0"/>
              </a:spcBef>
              <a:spcAft>
                <a:spcPct val="0"/>
              </a:spcAft>
            </a:pPr>
            <a:r>
              <a:rPr lang="en-US" sz="2800" b="1">
                <a:solidFill>
                  <a:schemeClr val="tx1"/>
                </a:solidFill>
                <a:ea typeface="Times New Roman" pitchFamily="18" charset="0"/>
                <a:cs typeface="Arial" pitchFamily="34" charset="0"/>
              </a:rPr>
              <a:t>Câu 4.</a:t>
            </a:r>
            <a:r>
              <a:rPr lang="en-US" sz="2800">
                <a:solidFill>
                  <a:schemeClr val="tx1"/>
                </a:solidFill>
                <a:ea typeface="Times New Roman" pitchFamily="18" charset="0"/>
                <a:cs typeface="Arial" pitchFamily="34" charset="0"/>
              </a:rPr>
              <a:t> Hãy dùng đồ thị (v – t) vẽ ở hình 9.4 để:</a:t>
            </a:r>
          </a:p>
          <a:p>
            <a:pPr lvl="0" algn="just" eaLnBrk="0" fontAlgn="base" hangingPunct="0">
              <a:spcBef>
                <a:spcPct val="0"/>
              </a:spcBef>
              <a:spcAft>
                <a:spcPct val="0"/>
              </a:spcAft>
            </a:pPr>
            <a:r>
              <a:rPr lang="en-US" sz="2800" b="1">
                <a:solidFill>
                  <a:schemeClr val="tx1"/>
                </a:solidFill>
                <a:ea typeface="Times New Roman" pitchFamily="18" charset="0"/>
                <a:cs typeface="Arial" pitchFamily="34" charset="0"/>
              </a:rPr>
              <a:t>a.</a:t>
            </a:r>
            <a:r>
              <a:rPr lang="en-US" sz="2800">
                <a:solidFill>
                  <a:schemeClr val="tx1"/>
                </a:solidFill>
                <a:ea typeface="Times New Roman" pitchFamily="18" charset="0"/>
                <a:cs typeface="Arial" pitchFamily="34" charset="0"/>
              </a:rPr>
              <a:t> Mô tả chuyển động	</a:t>
            </a:r>
            <a:r>
              <a:rPr lang="en-US" sz="2800" b="1">
                <a:solidFill>
                  <a:schemeClr val="tx1"/>
                </a:solidFill>
                <a:ea typeface="Times New Roman" pitchFamily="18" charset="0"/>
                <a:cs typeface="Arial" pitchFamily="34" charset="0"/>
              </a:rPr>
              <a:t>b.</a:t>
            </a:r>
            <a:r>
              <a:rPr lang="en-US" sz="2800">
                <a:solidFill>
                  <a:schemeClr val="tx1"/>
                </a:solidFill>
                <a:ea typeface="Times New Roman" pitchFamily="18" charset="0"/>
                <a:cs typeface="Arial" pitchFamily="34" charset="0"/>
              </a:rPr>
              <a:t> d = ?: 4 s đầu, 2 s tiếp theo và 3 s cuối</a:t>
            </a:r>
          </a:p>
          <a:p>
            <a:pPr lvl="0" algn="just" eaLnBrk="0" fontAlgn="base" hangingPunct="0">
              <a:spcBef>
                <a:spcPct val="0"/>
              </a:spcBef>
              <a:spcAft>
                <a:spcPct val="0"/>
              </a:spcAft>
            </a:pPr>
            <a:r>
              <a:rPr lang="en-US" sz="2800" b="1">
                <a:solidFill>
                  <a:schemeClr val="tx1"/>
                </a:solidFill>
                <a:ea typeface="Times New Roman" pitchFamily="18" charset="0"/>
                <a:cs typeface="Arial" pitchFamily="34" charset="0"/>
              </a:rPr>
              <a:t>c.</a:t>
            </a:r>
            <a:r>
              <a:rPr lang="en-US" sz="2800">
                <a:solidFill>
                  <a:schemeClr val="tx1"/>
                </a:solidFill>
                <a:ea typeface="Times New Roman" pitchFamily="18" charset="0"/>
                <a:cs typeface="Arial" pitchFamily="34" charset="0"/>
              </a:rPr>
              <a:t> a = ?: 4 s đầu		</a:t>
            </a:r>
            <a:r>
              <a:rPr lang="en-US" sz="2800" b="1">
                <a:solidFill>
                  <a:schemeClr val="tx1"/>
                </a:solidFill>
                <a:ea typeface="Times New Roman" pitchFamily="18" charset="0"/>
                <a:cs typeface="Arial" pitchFamily="34" charset="0"/>
              </a:rPr>
              <a:t>d.</a:t>
            </a:r>
            <a:r>
              <a:rPr lang="en-US" sz="2800">
                <a:solidFill>
                  <a:schemeClr val="tx1"/>
                </a:solidFill>
                <a:ea typeface="Times New Roman" pitchFamily="18" charset="0"/>
                <a:cs typeface="Arial" pitchFamily="34" charset="0"/>
              </a:rPr>
              <a:t> a = ? từ giây thứ 4 đến giây thứ 6.</a:t>
            </a:r>
          </a:p>
          <a:p>
            <a:pPr lvl="0" algn="ctr" eaLnBrk="0" fontAlgn="base" hangingPunct="0">
              <a:spcBef>
                <a:spcPct val="0"/>
              </a:spcBef>
              <a:spcAft>
                <a:spcPct val="0"/>
              </a:spcAft>
            </a:pPr>
            <a:r>
              <a:rPr lang="en-US" sz="2800">
                <a:solidFill>
                  <a:schemeClr val="tx1"/>
                </a:solidFill>
                <a:ea typeface="Times New Roman" pitchFamily="18" charset="0"/>
                <a:cs typeface="Arial" pitchFamily="34" charset="0"/>
              </a:rPr>
              <a:t>Kiểm tra kết quả của câu b và câu c bằng cách dùng công thức.</a:t>
            </a:r>
            <a:endParaRPr lang="en-US" sz="2800" dirty="0">
              <a:solidFill>
                <a:schemeClr val="tx1"/>
              </a:solidFill>
              <a:cs typeface="Arial" pitchFamily="34" charset="0"/>
            </a:endParaRPr>
          </a:p>
        </p:txBody>
      </p:sp>
      <p:grpSp>
        <p:nvGrpSpPr>
          <p:cNvPr id="8" name="Group 7" descr="n179 Fb Dinh Thu Huyen">
            <a:extLst>
              <a:ext uri="{FF2B5EF4-FFF2-40B4-BE49-F238E27FC236}">
                <a16:creationId xmlns:a16="http://schemas.microsoft.com/office/drawing/2014/main" id="{E84A9B85-DB47-4DF1-6E98-37113C84827D}"/>
              </a:ext>
            </a:extLst>
          </p:cNvPr>
          <p:cNvGrpSpPr/>
          <p:nvPr/>
        </p:nvGrpSpPr>
        <p:grpSpPr>
          <a:xfrm>
            <a:off x="6929450" y="1823747"/>
            <a:ext cx="5521185" cy="3469502"/>
            <a:chOff x="5406370" y="1872772"/>
            <a:chExt cx="5521185" cy="3469502"/>
          </a:xfrm>
        </p:grpSpPr>
        <p:grpSp>
          <p:nvGrpSpPr>
            <p:cNvPr id="9" name="Group 8">
              <a:extLst>
                <a:ext uri="{FF2B5EF4-FFF2-40B4-BE49-F238E27FC236}">
                  <a16:creationId xmlns:a16="http://schemas.microsoft.com/office/drawing/2014/main" id="{327F4914-965D-BE76-E877-8ADB2AB855C4}"/>
                </a:ext>
              </a:extLst>
            </p:cNvPr>
            <p:cNvGrpSpPr/>
            <p:nvPr/>
          </p:nvGrpSpPr>
          <p:grpSpPr>
            <a:xfrm>
              <a:off x="5406370" y="1872772"/>
              <a:ext cx="5521185" cy="3469502"/>
              <a:chOff x="4176856" y="1982657"/>
              <a:chExt cx="5521185" cy="3469502"/>
            </a:xfrm>
          </p:grpSpPr>
          <p:pic>
            <p:nvPicPr>
              <p:cNvPr id="63" name="Content Placeholder 4">
                <a:extLst>
                  <a:ext uri="{FF2B5EF4-FFF2-40B4-BE49-F238E27FC236}">
                    <a16:creationId xmlns:a16="http://schemas.microsoft.com/office/drawing/2014/main" id="{3AD3C116-F203-7DE1-3C6F-E7C96E230FE8}"/>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55690" r="66237" b="1862"/>
              <a:stretch/>
            </p:blipFill>
            <p:spPr>
              <a:xfrm>
                <a:off x="5131688" y="2659902"/>
                <a:ext cx="3767422" cy="2664286"/>
              </a:xfrm>
              <a:prstGeom prst="rect">
                <a:avLst/>
              </a:prstGeom>
            </p:spPr>
          </p:pic>
          <p:grpSp>
            <p:nvGrpSpPr>
              <p:cNvPr id="64" name="Group 63">
                <a:extLst>
                  <a:ext uri="{FF2B5EF4-FFF2-40B4-BE49-F238E27FC236}">
                    <a16:creationId xmlns:a16="http://schemas.microsoft.com/office/drawing/2014/main" id="{07BC57A0-4DD5-712C-6CE6-E769303B7D20}"/>
                  </a:ext>
                </a:extLst>
              </p:cNvPr>
              <p:cNvGrpSpPr/>
              <p:nvPr/>
            </p:nvGrpSpPr>
            <p:grpSpPr>
              <a:xfrm>
                <a:off x="4176856" y="1982657"/>
                <a:ext cx="5521185" cy="3469502"/>
                <a:chOff x="8892450" y="4645264"/>
                <a:chExt cx="4003888" cy="1845880"/>
              </a:xfrm>
            </p:grpSpPr>
            <p:cxnSp>
              <p:nvCxnSpPr>
                <p:cNvPr id="78" name="Straight Arrow Connector 77">
                  <a:extLst>
                    <a:ext uri="{FF2B5EF4-FFF2-40B4-BE49-F238E27FC236}">
                      <a16:creationId xmlns:a16="http://schemas.microsoft.com/office/drawing/2014/main" id="{3ACBAFDD-9D07-B5F0-AB8B-DEEDB52450D9}"/>
                    </a:ext>
                  </a:extLst>
                </p:cNvPr>
                <p:cNvCxnSpPr>
                  <a:cxnSpLocks/>
                </p:cNvCxnSpPr>
                <p:nvPr/>
              </p:nvCxnSpPr>
              <p:spPr>
                <a:xfrm flipV="1">
                  <a:off x="9479761" y="6004444"/>
                  <a:ext cx="3116619" cy="147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E551F498-7F75-AD81-270B-6AE277719D88}"/>
                    </a:ext>
                  </a:extLst>
                </p:cNvPr>
                <p:cNvCxnSpPr>
                  <a:cxnSpLocks/>
                </p:cNvCxnSpPr>
                <p:nvPr/>
              </p:nvCxnSpPr>
              <p:spPr>
                <a:xfrm flipH="1" flipV="1">
                  <a:off x="9584871" y="4822530"/>
                  <a:ext cx="0" cy="155676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E950F99F-47D5-DC14-311E-D86F628E30CA}"/>
                    </a:ext>
                  </a:extLst>
                </p:cNvPr>
                <p:cNvSpPr txBox="1"/>
                <p:nvPr/>
              </p:nvSpPr>
              <p:spPr>
                <a:xfrm rot="16200000">
                  <a:off x="8262570" y="5275144"/>
                  <a:ext cx="1605711" cy="345952"/>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Vận tốc (m/s)</a:t>
                  </a:r>
                  <a:endParaRPr lang="en-US" sz="2500" baseline="-25000">
                    <a:solidFill>
                      <a:schemeClr val="accent1"/>
                    </a:solidFill>
                  </a:endParaRPr>
                </a:p>
              </p:txBody>
            </p:sp>
            <p:sp>
              <p:nvSpPr>
                <p:cNvPr id="81" name="TextBox 80">
                  <a:extLst>
                    <a:ext uri="{FF2B5EF4-FFF2-40B4-BE49-F238E27FC236}">
                      <a16:creationId xmlns:a16="http://schemas.microsoft.com/office/drawing/2014/main" id="{DA8D6BAF-8541-65B9-1EC6-99E5484CBB2A}"/>
                    </a:ext>
                  </a:extLst>
                </p:cNvPr>
                <p:cNvSpPr txBox="1"/>
                <p:nvPr/>
              </p:nvSpPr>
              <p:spPr>
                <a:xfrm>
                  <a:off x="12065346" y="6014090"/>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65" name="TextBox 64">
                <a:extLst>
                  <a:ext uri="{FF2B5EF4-FFF2-40B4-BE49-F238E27FC236}">
                    <a16:creationId xmlns:a16="http://schemas.microsoft.com/office/drawing/2014/main" id="{86569A50-1447-CA9D-E3DC-119907932259}"/>
                  </a:ext>
                </a:extLst>
              </p:cNvPr>
              <p:cNvSpPr txBox="1"/>
              <p:nvPr/>
            </p:nvSpPr>
            <p:spPr>
              <a:xfrm>
                <a:off x="4444026" y="391859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66" name="TextBox 65">
                <a:extLst>
                  <a:ext uri="{FF2B5EF4-FFF2-40B4-BE49-F238E27FC236}">
                    <a16:creationId xmlns:a16="http://schemas.microsoft.com/office/drawing/2014/main" id="{01625150-AA4E-BC9C-E8EF-1A354B2C585A}"/>
                  </a:ext>
                </a:extLst>
              </p:cNvPr>
              <p:cNvSpPr txBox="1"/>
              <p:nvPr/>
            </p:nvSpPr>
            <p:spPr>
              <a:xfrm>
                <a:off x="4653907" y="3521246"/>
                <a:ext cx="519156"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67" name="TextBox 66">
                <a:extLst>
                  <a:ext uri="{FF2B5EF4-FFF2-40B4-BE49-F238E27FC236}">
                    <a16:creationId xmlns:a16="http://schemas.microsoft.com/office/drawing/2014/main" id="{580D2767-52C7-1B7F-F78B-C5D71D931A5D}"/>
                  </a:ext>
                </a:extLst>
              </p:cNvPr>
              <p:cNvSpPr txBox="1"/>
              <p:nvPr/>
            </p:nvSpPr>
            <p:spPr>
              <a:xfrm>
                <a:off x="4688946" y="3144552"/>
                <a:ext cx="43816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69" name="TextBox 68">
                <a:extLst>
                  <a:ext uri="{FF2B5EF4-FFF2-40B4-BE49-F238E27FC236}">
                    <a16:creationId xmlns:a16="http://schemas.microsoft.com/office/drawing/2014/main" id="{7484E350-0621-D1DD-43AC-8FB7BAC0F8D3}"/>
                  </a:ext>
                </a:extLst>
              </p:cNvPr>
              <p:cNvSpPr txBox="1"/>
              <p:nvPr/>
            </p:nvSpPr>
            <p:spPr>
              <a:xfrm>
                <a:off x="5610268"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70" name="TextBox 69">
                <a:extLst>
                  <a:ext uri="{FF2B5EF4-FFF2-40B4-BE49-F238E27FC236}">
                    <a16:creationId xmlns:a16="http://schemas.microsoft.com/office/drawing/2014/main" id="{1D5DF169-9189-464E-3CE3-1EF8EC3F6866}"/>
                  </a:ext>
                </a:extLst>
              </p:cNvPr>
              <p:cNvSpPr txBox="1"/>
              <p:nvPr/>
            </p:nvSpPr>
            <p:spPr>
              <a:xfrm>
                <a:off x="7861336" y="4524723"/>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sp>
            <p:nvSpPr>
              <p:cNvPr id="71" name="TextBox 70">
                <a:extLst>
                  <a:ext uri="{FF2B5EF4-FFF2-40B4-BE49-F238E27FC236}">
                    <a16:creationId xmlns:a16="http://schemas.microsoft.com/office/drawing/2014/main" id="{0DB82516-01DA-C4EC-919F-B77A87193C36}"/>
                  </a:ext>
                </a:extLst>
              </p:cNvPr>
              <p:cNvSpPr txBox="1"/>
              <p:nvPr/>
            </p:nvSpPr>
            <p:spPr>
              <a:xfrm>
                <a:off x="5224895"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72" name="TextBox 71">
                <a:extLst>
                  <a:ext uri="{FF2B5EF4-FFF2-40B4-BE49-F238E27FC236}">
                    <a16:creationId xmlns:a16="http://schemas.microsoft.com/office/drawing/2014/main" id="{0B74A06E-4F57-4FB7-3A04-D66196075B09}"/>
                  </a:ext>
                </a:extLst>
              </p:cNvPr>
              <p:cNvSpPr txBox="1"/>
              <p:nvPr/>
            </p:nvSpPr>
            <p:spPr>
              <a:xfrm>
                <a:off x="5986648" y="4511588"/>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73" name="TextBox 72">
                <a:extLst>
                  <a:ext uri="{FF2B5EF4-FFF2-40B4-BE49-F238E27FC236}">
                    <a16:creationId xmlns:a16="http://schemas.microsoft.com/office/drawing/2014/main" id="{89A6FEE2-9E74-4BD1-8620-BFBC8819012D}"/>
                  </a:ext>
                </a:extLst>
              </p:cNvPr>
              <p:cNvSpPr txBox="1"/>
              <p:nvPr/>
            </p:nvSpPr>
            <p:spPr>
              <a:xfrm>
                <a:off x="6351477" y="4537346"/>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74" name="TextBox 73">
                <a:extLst>
                  <a:ext uri="{FF2B5EF4-FFF2-40B4-BE49-F238E27FC236}">
                    <a16:creationId xmlns:a16="http://schemas.microsoft.com/office/drawing/2014/main" id="{6B9C083B-A36D-76F9-F573-70377E39E7E8}"/>
                  </a:ext>
                </a:extLst>
              </p:cNvPr>
              <p:cNvSpPr txBox="1"/>
              <p:nvPr/>
            </p:nvSpPr>
            <p:spPr>
              <a:xfrm>
                <a:off x="6724750" y="4521214"/>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5</a:t>
                </a:r>
              </a:p>
            </p:txBody>
          </p:sp>
          <p:sp>
            <p:nvSpPr>
              <p:cNvPr id="75" name="TextBox 74">
                <a:extLst>
                  <a:ext uri="{FF2B5EF4-FFF2-40B4-BE49-F238E27FC236}">
                    <a16:creationId xmlns:a16="http://schemas.microsoft.com/office/drawing/2014/main" id="{EA508721-ED56-5801-D46A-310207C8A853}"/>
                  </a:ext>
                </a:extLst>
              </p:cNvPr>
              <p:cNvSpPr txBox="1"/>
              <p:nvPr/>
            </p:nvSpPr>
            <p:spPr>
              <a:xfrm>
                <a:off x="7098155"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76" name="TextBox 75">
                <a:extLst>
                  <a:ext uri="{FF2B5EF4-FFF2-40B4-BE49-F238E27FC236}">
                    <a16:creationId xmlns:a16="http://schemas.microsoft.com/office/drawing/2014/main" id="{58653AFA-C6F2-2360-6694-CB10DD867C10}"/>
                  </a:ext>
                </a:extLst>
              </p:cNvPr>
              <p:cNvSpPr txBox="1"/>
              <p:nvPr/>
            </p:nvSpPr>
            <p:spPr>
              <a:xfrm>
                <a:off x="7453859"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7</a:t>
                </a:r>
              </a:p>
            </p:txBody>
          </p:sp>
          <p:sp>
            <p:nvSpPr>
              <p:cNvPr id="77" name="TextBox 76">
                <a:extLst>
                  <a:ext uri="{FF2B5EF4-FFF2-40B4-BE49-F238E27FC236}">
                    <a16:creationId xmlns:a16="http://schemas.microsoft.com/office/drawing/2014/main" id="{1C1BC452-4971-EF07-9CDC-659A71B52829}"/>
                  </a:ext>
                </a:extLst>
              </p:cNvPr>
              <p:cNvSpPr txBox="1"/>
              <p:nvPr/>
            </p:nvSpPr>
            <p:spPr>
              <a:xfrm>
                <a:off x="8213206" y="452626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9</a:t>
                </a:r>
              </a:p>
            </p:txBody>
          </p:sp>
          <p:sp>
            <p:nvSpPr>
              <p:cNvPr id="83" name="TextBox 82">
                <a:extLst>
                  <a:ext uri="{FF2B5EF4-FFF2-40B4-BE49-F238E27FC236}">
                    <a16:creationId xmlns:a16="http://schemas.microsoft.com/office/drawing/2014/main" id="{ECBE9F2E-54AA-1AAA-402E-52CFCE461DA6}"/>
                  </a:ext>
                </a:extLst>
              </p:cNvPr>
              <p:cNvSpPr txBox="1"/>
              <p:nvPr/>
            </p:nvSpPr>
            <p:spPr>
              <a:xfrm>
                <a:off x="4686559" y="2802069"/>
                <a:ext cx="43816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grpSp>
        <p:sp>
          <p:nvSpPr>
            <p:cNvPr id="10" name="TextBox 9">
              <a:extLst>
                <a:ext uri="{FF2B5EF4-FFF2-40B4-BE49-F238E27FC236}">
                  <a16:creationId xmlns:a16="http://schemas.microsoft.com/office/drawing/2014/main" id="{3D256243-D4CD-9E9B-9F0C-93B9092141C1}"/>
                </a:ext>
              </a:extLst>
            </p:cNvPr>
            <p:cNvSpPr txBox="1"/>
            <p:nvPr/>
          </p:nvSpPr>
          <p:spPr>
            <a:xfrm>
              <a:off x="5978202" y="4361630"/>
              <a:ext cx="501900"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grpSp>
          <p:nvGrpSpPr>
            <p:cNvPr id="56" name="Group 55">
              <a:extLst>
                <a:ext uri="{FF2B5EF4-FFF2-40B4-BE49-F238E27FC236}">
                  <a16:creationId xmlns:a16="http://schemas.microsoft.com/office/drawing/2014/main" id="{191E768C-CECE-FDA4-7ECE-9D0C9B478E53}"/>
                </a:ext>
              </a:extLst>
            </p:cNvPr>
            <p:cNvGrpSpPr/>
            <p:nvPr/>
          </p:nvGrpSpPr>
          <p:grpSpPr>
            <a:xfrm>
              <a:off x="6364477" y="2949761"/>
              <a:ext cx="3327816" cy="2225708"/>
              <a:chOff x="6364477" y="2949761"/>
              <a:chExt cx="3327816" cy="2225708"/>
            </a:xfrm>
          </p:grpSpPr>
          <p:cxnSp>
            <p:nvCxnSpPr>
              <p:cNvPr id="58" name="Straight Connector 57">
                <a:extLst>
                  <a:ext uri="{FF2B5EF4-FFF2-40B4-BE49-F238E27FC236}">
                    <a16:creationId xmlns:a16="http://schemas.microsoft.com/office/drawing/2014/main" id="{5A467ECD-BE66-851F-5A21-939B2D8F4548}"/>
                  </a:ext>
                </a:extLst>
              </p:cNvPr>
              <p:cNvCxnSpPr>
                <a:cxnSpLocks/>
              </p:cNvCxnSpPr>
              <p:nvPr/>
            </p:nvCxnSpPr>
            <p:spPr>
              <a:xfrm>
                <a:off x="8595013" y="5175469"/>
                <a:ext cx="10972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FB7ACB6-E63E-3154-B09D-13C130D8ED2E}"/>
                  </a:ext>
                </a:extLst>
              </p:cNvPr>
              <p:cNvCxnSpPr>
                <a:cxnSpLocks/>
              </p:cNvCxnSpPr>
              <p:nvPr/>
            </p:nvCxnSpPr>
            <p:spPr>
              <a:xfrm>
                <a:off x="6364477" y="2949761"/>
                <a:ext cx="2239675" cy="222570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90" name="Rectangle 89" descr="n179 Fb Dinh Thu Huyen">
            <a:extLst>
              <a:ext uri="{FF2B5EF4-FFF2-40B4-BE49-F238E27FC236}">
                <a16:creationId xmlns:a16="http://schemas.microsoft.com/office/drawing/2014/main" id="{03CA2560-67F7-C1C8-9D3C-CC11FFDD220D}"/>
              </a:ext>
            </a:extLst>
          </p:cNvPr>
          <p:cNvSpPr/>
          <p:nvPr/>
        </p:nvSpPr>
        <p:spPr>
          <a:xfrm>
            <a:off x="10106627" y="4406058"/>
            <a:ext cx="1113823" cy="7315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descr="n179 Fb Dinh Thu Huyen">
            <a:extLst>
              <a:ext uri="{FF2B5EF4-FFF2-40B4-BE49-F238E27FC236}">
                <a16:creationId xmlns:a16="http://schemas.microsoft.com/office/drawing/2014/main" id="{4AC6E591-C20D-64F1-9CA2-88C0BA8E8ADD}"/>
              </a:ext>
            </a:extLst>
          </p:cNvPr>
          <p:cNvSpPr>
            <a:spLocks noChangeArrowheads="1"/>
          </p:cNvSpPr>
          <p:nvPr/>
        </p:nvSpPr>
        <p:spPr bwMode="auto">
          <a:xfrm>
            <a:off x="2187445" y="2229863"/>
            <a:ext cx="4842005" cy="3502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14000"/>
              </a:lnSpc>
              <a:spcBef>
                <a:spcPct val="0"/>
              </a:spcBef>
              <a:spcAft>
                <a:spcPct val="0"/>
              </a:spcAft>
              <a:buClrTx/>
              <a:buSzTx/>
              <a:buFontTx/>
              <a:buNone/>
              <a:tabLst/>
            </a:pPr>
            <a:r>
              <a:rPr kumimoji="0" lang="fr-FR" sz="2800" b="1" i="0" u="none" strike="noStrike" cap="none" normalizeH="0" baseline="0">
                <a:ln>
                  <a:noFill/>
                </a:ln>
                <a:solidFill>
                  <a:schemeClr val="tx1"/>
                </a:solidFill>
                <a:effectLst/>
                <a:ea typeface="Times New Roman" pitchFamily="18" charset="0"/>
                <a:cs typeface="Arial" pitchFamily="34" charset="0"/>
              </a:rPr>
              <a:t>a</a:t>
            </a:r>
            <a:r>
              <a:rPr kumimoji="0" lang="fr-FR" sz="2800" b="1" i="0" u="none" strike="noStrike" cap="none" normalizeH="0" baseline="0" dirty="0">
                <a:ln>
                  <a:noFill/>
                </a:ln>
                <a:solidFill>
                  <a:schemeClr val="tx1"/>
                </a:solidFill>
                <a:effectLst/>
                <a:ea typeface="Times New Roman" pitchFamily="18" charset="0"/>
                <a:cs typeface="Arial" pitchFamily="34" charset="0"/>
              </a:rPr>
              <a:t>.</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Mô</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tả</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chuyển</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động</a:t>
            </a:r>
            <a:r>
              <a:rPr kumimoji="0" lang="fr-FR" sz="2800" b="0" i="0" u="none" strike="noStrike" cap="none" normalizeH="0" baseline="0" dirty="0">
                <a:ln>
                  <a:noFill/>
                </a:ln>
                <a:solidFill>
                  <a:schemeClr val="tx1"/>
                </a:solidFill>
                <a:effectLst/>
                <a:ea typeface="Times New Roman" pitchFamily="18" charset="0"/>
                <a:cs typeface="Arial" pitchFamily="34" charset="0"/>
              </a:rPr>
              <a:t>:</a:t>
            </a:r>
            <a:endParaRPr kumimoji="0" lang="en-US" sz="2800" b="0" i="0" u="none" strike="noStrike" cap="none" normalizeH="0" baseline="0" dirty="0">
              <a:ln>
                <a:noFill/>
              </a:ln>
              <a:solidFill>
                <a:schemeClr val="tx1"/>
              </a:solidFill>
              <a:effectLst/>
              <a:ea typeface="Times New Roman" pitchFamily="18" charset="0"/>
              <a:cs typeface="Arial" pitchFamily="34" charset="0"/>
            </a:endParaRPr>
          </a:p>
          <a:p>
            <a:pPr marL="228600" marR="0" lvl="0" indent="-228600" algn="just" defTabSz="914400" rtl="0" eaLnBrk="0" fontAlgn="base" latinLnBrk="0" hangingPunct="0">
              <a:lnSpc>
                <a:spcPct val="114000"/>
              </a:lnSpc>
              <a:spcBef>
                <a:spcPct val="0"/>
              </a:spcBef>
              <a:spcAft>
                <a:spcPct val="0"/>
              </a:spcAft>
              <a:buClrTx/>
              <a:buSzTx/>
              <a:buFontTx/>
              <a:buNone/>
              <a:tabLst/>
            </a:pPr>
            <a:r>
              <a:rPr lang="fr-FR" sz="2800" b="1" dirty="0">
                <a:ea typeface="Times New Roman" pitchFamily="18" charset="0"/>
                <a:cs typeface="Arial" pitchFamily="34" charset="0"/>
              </a:rPr>
              <a:t>+</a:t>
            </a:r>
            <a:r>
              <a:rPr kumimoji="0" lang="fr-FR" sz="2800" b="1" i="0" u="none" strike="noStrike" cap="none" normalizeH="0" baseline="0">
                <a:ln>
                  <a:noFill/>
                </a:ln>
                <a:solidFill>
                  <a:schemeClr val="tx1"/>
                </a:solidFill>
                <a:effectLst/>
                <a:ea typeface="Times New Roman" pitchFamily="18" charset="0"/>
                <a:cs typeface="Arial" pitchFamily="34" charset="0"/>
              </a:rPr>
              <a:t> </a:t>
            </a:r>
            <a:r>
              <a:rPr kumimoji="0" lang="fr-FR" sz="2800" b="1" i="0" u="none" strike="noStrike" cap="none" normalizeH="0" baseline="0" dirty="0" err="1">
                <a:ln>
                  <a:noFill/>
                </a:ln>
                <a:solidFill>
                  <a:schemeClr val="tx1"/>
                </a:solidFill>
                <a:effectLst/>
                <a:ea typeface="Times New Roman" pitchFamily="18" charset="0"/>
                <a:cs typeface="Arial" pitchFamily="34" charset="0"/>
              </a:rPr>
              <a:t>Trong</a:t>
            </a:r>
            <a:r>
              <a:rPr kumimoji="0" lang="fr-FR" sz="2800" b="1" i="0" u="none" strike="noStrike" cap="none" normalizeH="0" baseline="0" dirty="0">
                <a:ln>
                  <a:noFill/>
                </a:ln>
                <a:solidFill>
                  <a:schemeClr val="tx1"/>
                </a:solidFill>
                <a:effectLst/>
                <a:ea typeface="Times New Roman" pitchFamily="18" charset="0"/>
                <a:cs typeface="Arial" pitchFamily="34" charset="0"/>
              </a:rPr>
              <a:t> 4 </a:t>
            </a:r>
            <a:r>
              <a:rPr kumimoji="0" lang="fr-FR" sz="2800" b="1" i="0" u="none" strike="noStrike" cap="none" normalizeH="0" baseline="0" dirty="0" err="1">
                <a:ln>
                  <a:noFill/>
                </a:ln>
                <a:solidFill>
                  <a:schemeClr val="tx1"/>
                </a:solidFill>
                <a:effectLst/>
                <a:ea typeface="Times New Roman" pitchFamily="18" charset="0"/>
                <a:cs typeface="Arial" pitchFamily="34" charset="0"/>
              </a:rPr>
              <a:t>giây</a:t>
            </a:r>
            <a:r>
              <a:rPr kumimoji="0" lang="fr-FR" sz="2800" b="1" i="0" u="none" strike="noStrike" cap="none" normalizeH="0" baseline="0" dirty="0">
                <a:ln>
                  <a:noFill/>
                </a:ln>
                <a:solidFill>
                  <a:schemeClr val="tx1"/>
                </a:solidFill>
                <a:effectLst/>
                <a:ea typeface="Times New Roman" pitchFamily="18" charset="0"/>
                <a:cs typeface="Arial" pitchFamily="34" charset="0"/>
              </a:rPr>
              <a:t> </a:t>
            </a:r>
            <a:r>
              <a:rPr kumimoji="0" lang="fr-FR" sz="2800" b="1" i="0" u="none" strike="noStrike" cap="none" normalizeH="0" baseline="0" dirty="0" err="1">
                <a:ln>
                  <a:noFill/>
                </a:ln>
                <a:solidFill>
                  <a:schemeClr val="tx1"/>
                </a:solidFill>
                <a:effectLst/>
                <a:ea typeface="Times New Roman" pitchFamily="18" charset="0"/>
                <a:cs typeface="Arial" pitchFamily="34" charset="0"/>
              </a:rPr>
              <a:t>đầu</a:t>
            </a:r>
            <a:r>
              <a:rPr kumimoji="0" lang="fr-FR" sz="2800" b="1" i="0" u="none" strike="noStrike" cap="none" normalizeH="0" baseline="0" dirty="0">
                <a:ln>
                  <a:noFill/>
                </a:ln>
                <a:solidFill>
                  <a:schemeClr val="tx1"/>
                </a:solidFill>
                <a:effectLst/>
                <a:ea typeface="Times New Roman" pitchFamily="18" charset="0"/>
                <a:cs typeface="Arial" pitchFamily="34" charset="0"/>
              </a:rPr>
              <a:t> </a:t>
            </a:r>
            <a:r>
              <a:rPr kumimoji="0" lang="fr-FR" sz="2800" b="1" i="0" u="none" strike="noStrike" cap="none" normalizeH="0" baseline="0" dirty="0" err="1">
                <a:ln>
                  <a:noFill/>
                </a:ln>
                <a:solidFill>
                  <a:schemeClr val="tx1"/>
                </a:solidFill>
                <a:effectLst/>
                <a:ea typeface="Times New Roman" pitchFamily="18" charset="0"/>
                <a:cs typeface="Arial" pitchFamily="34" charset="0"/>
              </a:rPr>
              <a:t>tiên</a:t>
            </a:r>
            <a:r>
              <a:rPr kumimoji="0" lang="fr-FR" sz="2800" b="1"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chuyển</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động</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chậm</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dần</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đều</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từ</a:t>
            </a:r>
            <a:r>
              <a:rPr kumimoji="0" lang="fr-FR" sz="2800" b="0" i="0" u="none" strike="noStrike" cap="none" normalizeH="0" baseline="0" dirty="0">
                <a:ln>
                  <a:noFill/>
                </a:ln>
                <a:solidFill>
                  <a:schemeClr val="tx1"/>
                </a:solidFill>
                <a:effectLst/>
                <a:ea typeface="Times New Roman" pitchFamily="18" charset="0"/>
                <a:cs typeface="Arial" pitchFamily="34" charset="0"/>
              </a:rPr>
              <a:t> 8 m/s </a:t>
            </a:r>
            <a:r>
              <a:rPr kumimoji="0" lang="fr-FR" sz="2800" b="0" i="0" u="none" strike="noStrike" cap="none" normalizeH="0" baseline="0" dirty="0" err="1">
                <a:ln>
                  <a:noFill/>
                </a:ln>
                <a:solidFill>
                  <a:schemeClr val="tx1"/>
                </a:solidFill>
                <a:effectLst/>
                <a:ea typeface="Times New Roman" pitchFamily="18" charset="0"/>
                <a:cs typeface="Arial" pitchFamily="34" charset="0"/>
              </a:rPr>
              <a:t>đến</a:t>
            </a:r>
            <a:r>
              <a:rPr kumimoji="0" lang="fr-FR" sz="2800" b="0" i="0" u="none" strike="noStrike" cap="none" normalizeH="0" baseline="0" dirty="0">
                <a:ln>
                  <a:noFill/>
                </a:ln>
                <a:solidFill>
                  <a:schemeClr val="tx1"/>
                </a:solidFill>
                <a:effectLst/>
                <a:ea typeface="Times New Roman" pitchFamily="18" charset="0"/>
                <a:cs typeface="Arial" pitchFamily="34" charset="0"/>
              </a:rPr>
              <a:t> 0 m</a:t>
            </a:r>
            <a:r>
              <a:rPr kumimoji="0" lang="fr-FR" sz="2800" b="0" i="0" u="none" strike="noStrike" cap="none" normalizeH="0" baseline="0">
                <a:ln>
                  <a:noFill/>
                </a:ln>
                <a:solidFill>
                  <a:schemeClr val="tx1"/>
                </a:solidFill>
                <a:effectLst/>
                <a:ea typeface="Times New Roman" pitchFamily="18" charset="0"/>
                <a:cs typeface="Arial" pitchFamily="34" charset="0"/>
              </a:rPr>
              <a:t>/s.</a:t>
            </a:r>
            <a:endParaRPr kumimoji="0" lang="en-US" sz="2800" b="0" i="0" u="none" strike="noStrike" cap="none" normalizeH="0" baseline="0" dirty="0">
              <a:ln>
                <a:noFill/>
              </a:ln>
              <a:solidFill>
                <a:schemeClr val="tx1"/>
              </a:solidFill>
              <a:effectLst/>
              <a:ea typeface="Times New Roman" pitchFamily="18" charset="0"/>
              <a:cs typeface="Arial" pitchFamily="34" charset="0"/>
            </a:endParaRPr>
          </a:p>
          <a:p>
            <a:pPr marL="228600" marR="0" lvl="0" indent="-228600" algn="just" defTabSz="914400" rtl="0" eaLnBrk="0" fontAlgn="base" latinLnBrk="0" hangingPunct="0">
              <a:lnSpc>
                <a:spcPct val="114000"/>
              </a:lnSpc>
              <a:spcBef>
                <a:spcPct val="0"/>
              </a:spcBef>
              <a:spcAft>
                <a:spcPct val="0"/>
              </a:spcAft>
              <a:buClrTx/>
              <a:buSzTx/>
              <a:buFontTx/>
              <a:buNone/>
              <a:tabLst/>
            </a:pPr>
            <a:r>
              <a:rPr lang="fr-FR" sz="2800" b="1" dirty="0">
                <a:ea typeface="Times New Roman" pitchFamily="18" charset="0"/>
                <a:cs typeface="Arial" pitchFamily="34" charset="0"/>
              </a:rPr>
              <a:t>+</a:t>
            </a:r>
            <a:r>
              <a:rPr kumimoji="0" lang="fr-FR" sz="2800" b="1" i="0" u="none" strike="noStrike" cap="none" normalizeH="0" baseline="0">
                <a:ln>
                  <a:noFill/>
                </a:ln>
                <a:solidFill>
                  <a:schemeClr val="tx1"/>
                </a:solidFill>
                <a:effectLst/>
                <a:ea typeface="Times New Roman" pitchFamily="18" charset="0"/>
                <a:cs typeface="Arial" pitchFamily="34" charset="0"/>
              </a:rPr>
              <a:t> </a:t>
            </a:r>
            <a:r>
              <a:rPr kumimoji="0" lang="fr-FR" sz="2800" b="1" i="0" u="none" strike="noStrike" cap="none" normalizeH="0" baseline="0" dirty="0" err="1">
                <a:ln>
                  <a:noFill/>
                </a:ln>
                <a:solidFill>
                  <a:schemeClr val="tx1"/>
                </a:solidFill>
                <a:effectLst/>
                <a:ea typeface="Times New Roman" pitchFamily="18" charset="0"/>
                <a:cs typeface="Arial" pitchFamily="34" charset="0"/>
              </a:rPr>
              <a:t>Từ</a:t>
            </a:r>
            <a:r>
              <a:rPr kumimoji="0" lang="fr-FR" sz="2800" b="1" i="0" u="none" strike="noStrike" cap="none" normalizeH="0" baseline="0" dirty="0">
                <a:ln>
                  <a:noFill/>
                </a:ln>
                <a:solidFill>
                  <a:schemeClr val="tx1"/>
                </a:solidFill>
                <a:effectLst/>
                <a:ea typeface="Times New Roman" pitchFamily="18" charset="0"/>
                <a:cs typeface="Arial" pitchFamily="34" charset="0"/>
              </a:rPr>
              <a:t> </a:t>
            </a:r>
            <a:r>
              <a:rPr kumimoji="0" lang="fr-FR" sz="2800" b="1" i="0" u="none" strike="noStrike" cap="none" normalizeH="0" baseline="0" dirty="0" err="1">
                <a:ln>
                  <a:noFill/>
                </a:ln>
                <a:solidFill>
                  <a:schemeClr val="tx1"/>
                </a:solidFill>
                <a:effectLst/>
                <a:ea typeface="Times New Roman" pitchFamily="18" charset="0"/>
                <a:cs typeface="Arial" pitchFamily="34" charset="0"/>
              </a:rPr>
              <a:t>giây</a:t>
            </a:r>
            <a:r>
              <a:rPr kumimoji="0" lang="fr-FR" sz="2800" b="1" i="0" u="none" strike="noStrike" cap="none" normalizeH="0" baseline="0" dirty="0">
                <a:ln>
                  <a:noFill/>
                </a:ln>
                <a:solidFill>
                  <a:schemeClr val="tx1"/>
                </a:solidFill>
                <a:effectLst/>
                <a:ea typeface="Times New Roman" pitchFamily="18" charset="0"/>
                <a:cs typeface="Arial" pitchFamily="34" charset="0"/>
              </a:rPr>
              <a:t> </a:t>
            </a:r>
            <a:r>
              <a:rPr kumimoji="0" lang="fr-FR" sz="2800" b="1" i="0" u="none" strike="noStrike" cap="none" normalizeH="0" baseline="0" dirty="0" err="1">
                <a:ln>
                  <a:noFill/>
                </a:ln>
                <a:solidFill>
                  <a:schemeClr val="tx1"/>
                </a:solidFill>
                <a:effectLst/>
                <a:ea typeface="Times New Roman" pitchFamily="18" charset="0"/>
                <a:cs typeface="Arial" pitchFamily="34" charset="0"/>
              </a:rPr>
              <a:t>thứ</a:t>
            </a:r>
            <a:r>
              <a:rPr kumimoji="0" lang="fr-FR" sz="2800" b="1" i="0" u="none" strike="noStrike" cap="none" normalizeH="0" baseline="0" dirty="0">
                <a:ln>
                  <a:noFill/>
                </a:ln>
                <a:solidFill>
                  <a:schemeClr val="tx1"/>
                </a:solidFill>
                <a:effectLst/>
                <a:ea typeface="Times New Roman" pitchFamily="18" charset="0"/>
                <a:cs typeface="Arial" pitchFamily="34" charset="0"/>
              </a:rPr>
              <a:t> 4 </a:t>
            </a:r>
            <a:r>
              <a:rPr kumimoji="0" lang="fr-FR" sz="2800" b="1" i="0" u="none" strike="noStrike" cap="none" normalizeH="0" baseline="0" dirty="0" err="1">
                <a:ln>
                  <a:noFill/>
                </a:ln>
                <a:solidFill>
                  <a:schemeClr val="tx1"/>
                </a:solidFill>
                <a:effectLst/>
                <a:ea typeface="Times New Roman" pitchFamily="18" charset="0"/>
                <a:cs typeface="Arial" pitchFamily="34" charset="0"/>
              </a:rPr>
              <a:t>đến</a:t>
            </a:r>
            <a:r>
              <a:rPr kumimoji="0" lang="fr-FR" sz="2800" b="1" i="0" u="none" strike="noStrike" cap="none" normalizeH="0" baseline="0" dirty="0">
                <a:ln>
                  <a:noFill/>
                </a:ln>
                <a:solidFill>
                  <a:schemeClr val="tx1"/>
                </a:solidFill>
                <a:effectLst/>
                <a:ea typeface="Times New Roman" pitchFamily="18" charset="0"/>
                <a:cs typeface="Arial" pitchFamily="34" charset="0"/>
              </a:rPr>
              <a:t> </a:t>
            </a:r>
            <a:r>
              <a:rPr kumimoji="0" lang="fr-FR" sz="2800" b="1" i="0" u="none" strike="noStrike" cap="none" normalizeH="0" baseline="0" dirty="0" err="1">
                <a:ln>
                  <a:noFill/>
                </a:ln>
                <a:solidFill>
                  <a:schemeClr val="tx1"/>
                </a:solidFill>
                <a:effectLst/>
                <a:ea typeface="Times New Roman" pitchFamily="18" charset="0"/>
                <a:cs typeface="Arial" pitchFamily="34" charset="0"/>
              </a:rPr>
              <a:t>giây</a:t>
            </a:r>
            <a:r>
              <a:rPr kumimoji="0" lang="fr-FR" sz="2800" b="1" i="0" u="none" strike="noStrike" cap="none" normalizeH="0" baseline="0" dirty="0">
                <a:ln>
                  <a:noFill/>
                </a:ln>
                <a:solidFill>
                  <a:schemeClr val="tx1"/>
                </a:solidFill>
                <a:effectLst/>
                <a:ea typeface="Times New Roman" pitchFamily="18" charset="0"/>
                <a:cs typeface="Arial" pitchFamily="34" charset="0"/>
              </a:rPr>
              <a:t> </a:t>
            </a:r>
            <a:r>
              <a:rPr kumimoji="0" lang="fr-FR" sz="2800" b="1" i="0" u="none" strike="noStrike" cap="none" normalizeH="0" baseline="0" dirty="0" err="1">
                <a:ln>
                  <a:noFill/>
                </a:ln>
                <a:solidFill>
                  <a:schemeClr val="tx1"/>
                </a:solidFill>
                <a:effectLst/>
                <a:ea typeface="Times New Roman" pitchFamily="18" charset="0"/>
                <a:cs typeface="Arial" pitchFamily="34" charset="0"/>
              </a:rPr>
              <a:t>thứ</a:t>
            </a:r>
            <a:r>
              <a:rPr kumimoji="0" lang="fr-FR" sz="2800" b="1" i="0" u="none" strike="noStrike" cap="none" normalizeH="0" baseline="0" dirty="0">
                <a:ln>
                  <a:noFill/>
                </a:ln>
                <a:solidFill>
                  <a:schemeClr val="tx1"/>
                </a:solidFill>
                <a:effectLst/>
                <a:ea typeface="Times New Roman" pitchFamily="18" charset="0"/>
                <a:cs typeface="Arial" pitchFamily="34" charset="0"/>
              </a:rPr>
              <a:t> 6: </a:t>
            </a:r>
            <a:r>
              <a:rPr kumimoji="0" lang="fr-FR" sz="2800" b="0" i="0" u="none" strike="noStrike" cap="none" normalizeH="0" baseline="0" dirty="0" err="1">
                <a:ln>
                  <a:noFill/>
                </a:ln>
                <a:solidFill>
                  <a:schemeClr val="tx1"/>
                </a:solidFill>
                <a:effectLst/>
                <a:ea typeface="Times New Roman" pitchFamily="18" charset="0"/>
                <a:cs typeface="Arial" pitchFamily="34" charset="0"/>
              </a:rPr>
              <a:t>bắt</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đầu</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tăng</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tốc</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với</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vận</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err="1">
                <a:ln>
                  <a:noFill/>
                </a:ln>
                <a:solidFill>
                  <a:schemeClr val="tx1"/>
                </a:solidFill>
                <a:effectLst/>
                <a:ea typeface="Times New Roman" pitchFamily="18" charset="0"/>
                <a:cs typeface="Arial" pitchFamily="34" charset="0"/>
              </a:rPr>
              <a:t>tốc</a:t>
            </a:r>
            <a:r>
              <a:rPr kumimoji="0" lang="fr-FR" sz="2800" b="0" i="0" u="none" strike="noStrike" cap="none" normalizeH="0" baseline="0">
                <a:ln>
                  <a:noFill/>
                </a:ln>
                <a:solidFill>
                  <a:schemeClr val="tx1"/>
                </a:solidFill>
                <a:effectLst/>
                <a:ea typeface="Times New Roman" pitchFamily="18" charset="0"/>
                <a:cs typeface="Arial" pitchFamily="34" charset="0"/>
              </a:rPr>
              <a:t>    -</a:t>
            </a:r>
            <a:r>
              <a:rPr kumimoji="0" lang="fr-FR" sz="2800" b="0" i="0" u="none" strike="noStrike" cap="none" normalizeH="0" baseline="0" dirty="0">
                <a:ln>
                  <a:noFill/>
                </a:ln>
                <a:solidFill>
                  <a:schemeClr val="tx1"/>
                </a:solidFill>
                <a:effectLst/>
                <a:ea typeface="Times New Roman" pitchFamily="18" charset="0"/>
                <a:cs typeface="Arial" pitchFamily="34" charset="0"/>
              </a:rPr>
              <a:t>2 m</a:t>
            </a:r>
            <a:r>
              <a:rPr kumimoji="0" lang="fr-FR" sz="2800" b="0" i="0" u="none" strike="noStrike" cap="none" normalizeH="0" baseline="0">
                <a:ln>
                  <a:noFill/>
                </a:ln>
                <a:solidFill>
                  <a:schemeClr val="tx1"/>
                </a:solidFill>
                <a:effectLst/>
                <a:ea typeface="Times New Roman" pitchFamily="18" charset="0"/>
                <a:cs typeface="Arial" pitchFamily="34" charset="0"/>
              </a:rPr>
              <a:t>/s</a:t>
            </a:r>
            <a:endParaRPr kumimoji="0" lang="en-US" sz="2800" b="0" i="0" u="none" strike="noStrike" cap="none" normalizeH="0" baseline="0" dirty="0">
              <a:ln>
                <a:noFill/>
              </a:ln>
              <a:solidFill>
                <a:schemeClr val="tx1"/>
              </a:solidFill>
              <a:effectLst/>
              <a:ea typeface="Times New Roman" pitchFamily="18" charset="0"/>
              <a:cs typeface="Arial" pitchFamily="34" charset="0"/>
            </a:endParaRPr>
          </a:p>
        </p:txBody>
      </p:sp>
      <p:sp>
        <p:nvSpPr>
          <p:cNvPr id="6" name="Rectangle 1" descr="n179 Fb Dinh Thu Huyen">
            <a:extLst>
              <a:ext uri="{FF2B5EF4-FFF2-40B4-BE49-F238E27FC236}">
                <a16:creationId xmlns:a16="http://schemas.microsoft.com/office/drawing/2014/main" id="{B4583A09-73DA-4A5A-8979-5D7E668E44CB}"/>
              </a:ext>
            </a:extLst>
          </p:cNvPr>
          <p:cNvSpPr>
            <a:spLocks noChangeArrowheads="1"/>
          </p:cNvSpPr>
          <p:nvPr/>
        </p:nvSpPr>
        <p:spPr bwMode="auto">
          <a:xfrm>
            <a:off x="2202095" y="5659547"/>
            <a:ext cx="9676187"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71450" marR="0" lvl="0" indent="-171450" algn="just" defTabSz="914400" rtl="0" eaLnBrk="0" fontAlgn="base" latinLnBrk="0" hangingPunct="0">
              <a:lnSpc>
                <a:spcPct val="100000"/>
              </a:lnSpc>
              <a:spcBef>
                <a:spcPct val="0"/>
              </a:spcBef>
              <a:spcAft>
                <a:spcPct val="0"/>
              </a:spcAft>
              <a:buClrTx/>
              <a:buSzTx/>
              <a:buFontTx/>
              <a:buNone/>
              <a:tabLst/>
            </a:pPr>
            <a:r>
              <a:rPr kumimoji="0" lang="fr-FR" sz="2800" b="1" i="0" u="none" strike="noStrike" cap="none" normalizeH="0" baseline="0">
                <a:ln>
                  <a:noFill/>
                </a:ln>
                <a:solidFill>
                  <a:schemeClr val="tx1"/>
                </a:solidFill>
                <a:effectLst/>
                <a:ea typeface="Times New Roman" pitchFamily="18" charset="0"/>
                <a:cs typeface="Arial" pitchFamily="34" charset="0"/>
              </a:rPr>
              <a:t>+ </a:t>
            </a:r>
            <a:r>
              <a:rPr kumimoji="0" lang="fr-FR" sz="2800" b="1" i="0" u="none" strike="noStrike" cap="none" normalizeH="0" baseline="0" dirty="0" err="1">
                <a:ln>
                  <a:noFill/>
                </a:ln>
                <a:solidFill>
                  <a:schemeClr val="tx1"/>
                </a:solidFill>
                <a:effectLst/>
                <a:ea typeface="Times New Roman" pitchFamily="18" charset="0"/>
                <a:cs typeface="Arial" pitchFamily="34" charset="0"/>
              </a:rPr>
              <a:t>Từ</a:t>
            </a:r>
            <a:r>
              <a:rPr kumimoji="0" lang="fr-FR" sz="2800" b="1" i="0" u="none" strike="noStrike" cap="none" normalizeH="0" baseline="0" dirty="0">
                <a:ln>
                  <a:noFill/>
                </a:ln>
                <a:solidFill>
                  <a:schemeClr val="tx1"/>
                </a:solidFill>
                <a:effectLst/>
                <a:ea typeface="Times New Roman" pitchFamily="18" charset="0"/>
                <a:cs typeface="Arial" pitchFamily="34" charset="0"/>
              </a:rPr>
              <a:t> </a:t>
            </a:r>
            <a:r>
              <a:rPr kumimoji="0" lang="fr-FR" sz="2800" b="1" i="0" u="none" strike="noStrike" cap="none" normalizeH="0" baseline="0" dirty="0" err="1">
                <a:ln>
                  <a:noFill/>
                </a:ln>
                <a:solidFill>
                  <a:schemeClr val="tx1"/>
                </a:solidFill>
                <a:effectLst/>
                <a:ea typeface="Times New Roman" pitchFamily="18" charset="0"/>
                <a:cs typeface="Arial" pitchFamily="34" charset="0"/>
              </a:rPr>
              <a:t>giây</a:t>
            </a:r>
            <a:r>
              <a:rPr kumimoji="0" lang="fr-FR" sz="2800" b="1" i="0" u="none" strike="noStrike" cap="none" normalizeH="0" baseline="0" dirty="0">
                <a:ln>
                  <a:noFill/>
                </a:ln>
                <a:solidFill>
                  <a:schemeClr val="tx1"/>
                </a:solidFill>
                <a:effectLst/>
                <a:ea typeface="Times New Roman" pitchFamily="18" charset="0"/>
                <a:cs typeface="Arial" pitchFamily="34" charset="0"/>
              </a:rPr>
              <a:t> </a:t>
            </a:r>
            <a:r>
              <a:rPr kumimoji="0" lang="fr-FR" sz="2800" b="1" i="0" u="none" strike="noStrike" cap="none" normalizeH="0" baseline="0" dirty="0" err="1">
                <a:ln>
                  <a:noFill/>
                </a:ln>
                <a:solidFill>
                  <a:schemeClr val="tx1"/>
                </a:solidFill>
                <a:effectLst/>
                <a:ea typeface="Times New Roman" pitchFamily="18" charset="0"/>
                <a:cs typeface="Arial" pitchFamily="34" charset="0"/>
              </a:rPr>
              <a:t>thứ</a:t>
            </a:r>
            <a:r>
              <a:rPr kumimoji="0" lang="fr-FR" sz="2800" b="1" i="0" u="none" strike="noStrike" cap="none" normalizeH="0" baseline="0" dirty="0">
                <a:ln>
                  <a:noFill/>
                </a:ln>
                <a:solidFill>
                  <a:schemeClr val="tx1"/>
                </a:solidFill>
                <a:effectLst/>
                <a:ea typeface="Times New Roman" pitchFamily="18" charset="0"/>
                <a:cs typeface="Arial" pitchFamily="34" charset="0"/>
              </a:rPr>
              <a:t> 6 </a:t>
            </a:r>
            <a:r>
              <a:rPr kumimoji="0" lang="fr-FR" sz="2800" b="1" i="0" u="none" strike="noStrike" cap="none" normalizeH="0" baseline="0" dirty="0" err="1">
                <a:ln>
                  <a:noFill/>
                </a:ln>
                <a:solidFill>
                  <a:schemeClr val="tx1"/>
                </a:solidFill>
                <a:effectLst/>
                <a:ea typeface="Times New Roman" pitchFamily="18" charset="0"/>
                <a:cs typeface="Arial" pitchFamily="34" charset="0"/>
              </a:rPr>
              <a:t>đến</a:t>
            </a:r>
            <a:r>
              <a:rPr kumimoji="0" lang="fr-FR" sz="2800" b="1" i="0" u="none" strike="noStrike" cap="none" normalizeH="0" baseline="0" dirty="0">
                <a:ln>
                  <a:noFill/>
                </a:ln>
                <a:solidFill>
                  <a:schemeClr val="tx1"/>
                </a:solidFill>
                <a:effectLst/>
                <a:ea typeface="Times New Roman" pitchFamily="18" charset="0"/>
                <a:cs typeface="Arial" pitchFamily="34" charset="0"/>
              </a:rPr>
              <a:t> </a:t>
            </a:r>
            <a:r>
              <a:rPr kumimoji="0" lang="fr-FR" sz="2800" b="1" i="0" u="none" strike="noStrike" cap="none" normalizeH="0" baseline="0" dirty="0" err="1">
                <a:ln>
                  <a:noFill/>
                </a:ln>
                <a:solidFill>
                  <a:schemeClr val="tx1"/>
                </a:solidFill>
                <a:effectLst/>
                <a:ea typeface="Times New Roman" pitchFamily="18" charset="0"/>
                <a:cs typeface="Arial" pitchFamily="34" charset="0"/>
              </a:rPr>
              <a:t>giây</a:t>
            </a:r>
            <a:r>
              <a:rPr kumimoji="0" lang="fr-FR" sz="2800" b="1" i="0" u="none" strike="noStrike" cap="none" normalizeH="0" baseline="0" dirty="0">
                <a:ln>
                  <a:noFill/>
                </a:ln>
                <a:solidFill>
                  <a:schemeClr val="tx1"/>
                </a:solidFill>
                <a:effectLst/>
                <a:ea typeface="Times New Roman" pitchFamily="18" charset="0"/>
                <a:cs typeface="Arial" pitchFamily="34" charset="0"/>
              </a:rPr>
              <a:t> </a:t>
            </a:r>
            <a:r>
              <a:rPr kumimoji="0" lang="fr-FR" sz="2800" b="1" i="0" u="none" strike="noStrike" cap="none" normalizeH="0" baseline="0" dirty="0" err="1">
                <a:ln>
                  <a:noFill/>
                </a:ln>
                <a:solidFill>
                  <a:schemeClr val="tx1"/>
                </a:solidFill>
                <a:effectLst/>
                <a:ea typeface="Times New Roman" pitchFamily="18" charset="0"/>
                <a:cs typeface="Arial" pitchFamily="34" charset="0"/>
              </a:rPr>
              <a:t>thứ</a:t>
            </a:r>
            <a:r>
              <a:rPr kumimoji="0" lang="fr-FR" sz="2800" b="1" i="0" u="none" strike="noStrike" cap="none" normalizeH="0" baseline="0" dirty="0">
                <a:ln>
                  <a:noFill/>
                </a:ln>
                <a:solidFill>
                  <a:schemeClr val="tx1"/>
                </a:solidFill>
                <a:effectLst/>
                <a:ea typeface="Times New Roman" pitchFamily="18" charset="0"/>
                <a:cs typeface="Arial" pitchFamily="34" charset="0"/>
              </a:rPr>
              <a:t> 9: </a:t>
            </a:r>
            <a:r>
              <a:rPr kumimoji="0" lang="fr-FR" sz="2800" b="0" i="0" u="none" strike="noStrike" cap="none" normalizeH="0" baseline="0" dirty="0" err="1">
                <a:ln>
                  <a:noFill/>
                </a:ln>
                <a:solidFill>
                  <a:schemeClr val="tx1"/>
                </a:solidFill>
                <a:effectLst/>
                <a:ea typeface="Times New Roman" pitchFamily="18" charset="0"/>
                <a:cs typeface="Arial" pitchFamily="34" charset="0"/>
              </a:rPr>
              <a:t>chuyển</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động</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thẳng</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đều</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với</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vận</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tốc</a:t>
            </a:r>
            <a:r>
              <a:rPr kumimoji="0" lang="fr-FR" sz="2800" b="0" i="0" u="none" strike="noStrike" cap="none" normalizeH="0" baseline="0" dirty="0">
                <a:ln>
                  <a:noFill/>
                </a:ln>
                <a:solidFill>
                  <a:schemeClr val="tx1"/>
                </a:solidFill>
                <a:effectLst/>
                <a:ea typeface="Times New Roman" pitchFamily="18" charset="0"/>
                <a:cs typeface="Arial" pitchFamily="34" charset="0"/>
              </a:rPr>
              <a:t> – 2 m</a:t>
            </a:r>
            <a:r>
              <a:rPr kumimoji="0" lang="fr-FR" sz="2800" b="0" i="0" u="none" strike="noStrike" cap="none" normalizeH="0" baseline="0">
                <a:ln>
                  <a:noFill/>
                </a:ln>
                <a:solidFill>
                  <a:schemeClr val="tx1"/>
                </a:solidFill>
                <a:effectLst/>
                <a:ea typeface="Times New Roman" pitchFamily="18" charset="0"/>
                <a:cs typeface="Arial" pitchFamily="34" charset="0"/>
              </a:rPr>
              <a:t>/s</a:t>
            </a:r>
            <a:endParaRPr kumimoji="0" lang="en-US" sz="2800" b="0" i="0" u="none" strike="noStrike" cap="none" normalizeH="0" baseline="0" dirty="0">
              <a:ln>
                <a:noFill/>
              </a:ln>
              <a:solidFill>
                <a:schemeClr val="tx1"/>
              </a:solidFill>
              <a:effectLst/>
              <a:ea typeface="Times New Roman" pitchFamily="18" charset="0"/>
              <a:cs typeface="Arial" pitchFamily="34" charset="0"/>
            </a:endParaRPr>
          </a:p>
        </p:txBody>
      </p:sp>
      <p:pic>
        <p:nvPicPr>
          <p:cNvPr id="3" name="Picture 2" descr="n179 Fb Dinh Thu Huyen">
            <a:extLst>
              <a:ext uri="{FF2B5EF4-FFF2-40B4-BE49-F238E27FC236}">
                <a16:creationId xmlns:a16="http://schemas.microsoft.com/office/drawing/2014/main" id="{41A86E80-5ACE-DD86-578B-05CEA3680945}"/>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662" y="5087270"/>
            <a:ext cx="1658611" cy="15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46182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n179 Fb Dinh Thu Huyen">
            <a:extLst>
              <a:ext uri="{FF2B5EF4-FFF2-40B4-BE49-F238E27FC236}">
                <a16:creationId xmlns:a16="http://schemas.microsoft.com/office/drawing/2014/main" id="{CD640B99-8CAA-4310-4C7C-D9338C3E529F}"/>
              </a:ext>
            </a:extLst>
          </p:cNvPr>
          <p:cNvSpPr>
            <a:spLocks/>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rPr>
              <a:t>Phiếu học tập số 2: </a:t>
            </a: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p:txBody>
      </p:sp>
      <p:pic>
        <p:nvPicPr>
          <p:cNvPr id="4" name="Picture 2" descr="n179 Fb Dinh Thu Huyen">
            <a:extLst>
              <a:ext uri="{FF2B5EF4-FFF2-40B4-BE49-F238E27FC236}">
                <a16:creationId xmlns:a16="http://schemas.microsoft.com/office/drawing/2014/main" id="{2E5B5BB3-514D-1DBB-7480-30728E5D1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descr="n179 Fb Dinh Thu Huyen">
            <a:extLst>
              <a:ext uri="{FF2B5EF4-FFF2-40B4-BE49-F238E27FC236}">
                <a16:creationId xmlns:a16="http://schemas.microsoft.com/office/drawing/2014/main" id="{DFF061FB-2BD4-13B4-9546-5D68C15C226A}"/>
              </a:ext>
            </a:extLst>
          </p:cNvPr>
          <p:cNvSpPr txBox="1"/>
          <p:nvPr/>
        </p:nvSpPr>
        <p:spPr>
          <a:xfrm>
            <a:off x="2195934" y="260980"/>
            <a:ext cx="9884905" cy="1569660"/>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fontAlgn="base">
              <a:spcBef>
                <a:spcPct val="0"/>
              </a:spcBef>
              <a:spcAft>
                <a:spcPct val="0"/>
              </a:spcAft>
            </a:pPr>
            <a:r>
              <a:rPr lang="en-US" sz="2400" b="1">
                <a:solidFill>
                  <a:schemeClr val="tx1"/>
                </a:solidFill>
                <a:ea typeface="Times New Roman" pitchFamily="18" charset="0"/>
                <a:cs typeface="Arial" pitchFamily="34" charset="0"/>
              </a:rPr>
              <a:t>Câu 4.</a:t>
            </a:r>
            <a:r>
              <a:rPr lang="en-US" sz="2400">
                <a:solidFill>
                  <a:schemeClr val="tx1"/>
                </a:solidFill>
                <a:ea typeface="Times New Roman" pitchFamily="18" charset="0"/>
                <a:cs typeface="Arial" pitchFamily="34" charset="0"/>
              </a:rPr>
              <a:t> Hãy dùng đồ thị (v – t) vẽ ở hình 9.4 để:</a:t>
            </a:r>
          </a:p>
          <a:p>
            <a:pPr lvl="0" algn="just" eaLnBrk="0" fontAlgn="base" hangingPunct="0">
              <a:spcBef>
                <a:spcPct val="0"/>
              </a:spcBef>
              <a:spcAft>
                <a:spcPct val="0"/>
              </a:spcAft>
            </a:pPr>
            <a:r>
              <a:rPr lang="en-US" sz="2400" b="1">
                <a:solidFill>
                  <a:schemeClr val="tx1"/>
                </a:solidFill>
                <a:ea typeface="Times New Roman" pitchFamily="18" charset="0"/>
                <a:cs typeface="Arial" pitchFamily="34" charset="0"/>
              </a:rPr>
              <a:t>a.</a:t>
            </a:r>
            <a:r>
              <a:rPr lang="en-US" sz="2400">
                <a:solidFill>
                  <a:schemeClr val="tx1"/>
                </a:solidFill>
                <a:ea typeface="Times New Roman" pitchFamily="18" charset="0"/>
                <a:cs typeface="Arial" pitchFamily="34" charset="0"/>
              </a:rPr>
              <a:t> Mô tả chuyển động		</a:t>
            </a:r>
            <a:r>
              <a:rPr lang="en-US" sz="2400" b="1">
                <a:solidFill>
                  <a:schemeClr val="tx1"/>
                </a:solidFill>
                <a:ea typeface="Times New Roman" pitchFamily="18" charset="0"/>
                <a:cs typeface="Arial" pitchFamily="34" charset="0"/>
              </a:rPr>
              <a:t>b.</a:t>
            </a:r>
            <a:r>
              <a:rPr lang="en-US" sz="2400">
                <a:solidFill>
                  <a:schemeClr val="tx1"/>
                </a:solidFill>
                <a:ea typeface="Times New Roman" pitchFamily="18" charset="0"/>
                <a:cs typeface="Arial" pitchFamily="34" charset="0"/>
              </a:rPr>
              <a:t> d = ?: 4 s đầu, 2 s tiếp theo và 3 s cuối</a:t>
            </a:r>
          </a:p>
          <a:p>
            <a:pPr lvl="0" algn="just" eaLnBrk="0" fontAlgn="base" hangingPunct="0">
              <a:spcBef>
                <a:spcPct val="0"/>
              </a:spcBef>
              <a:spcAft>
                <a:spcPct val="0"/>
              </a:spcAft>
            </a:pPr>
            <a:r>
              <a:rPr lang="en-US" sz="2400" b="1">
                <a:solidFill>
                  <a:schemeClr val="tx1"/>
                </a:solidFill>
                <a:ea typeface="Times New Roman" pitchFamily="18" charset="0"/>
                <a:cs typeface="Arial" pitchFamily="34" charset="0"/>
              </a:rPr>
              <a:t>c.</a:t>
            </a:r>
            <a:r>
              <a:rPr lang="en-US" sz="2400">
                <a:solidFill>
                  <a:schemeClr val="tx1"/>
                </a:solidFill>
                <a:ea typeface="Times New Roman" pitchFamily="18" charset="0"/>
                <a:cs typeface="Arial" pitchFamily="34" charset="0"/>
              </a:rPr>
              <a:t> a = ?: 4 s đầu		</a:t>
            </a:r>
            <a:r>
              <a:rPr lang="en-US" sz="2400" b="1">
                <a:solidFill>
                  <a:schemeClr val="tx1"/>
                </a:solidFill>
                <a:ea typeface="Times New Roman" pitchFamily="18" charset="0"/>
                <a:cs typeface="Arial" pitchFamily="34" charset="0"/>
              </a:rPr>
              <a:t>d.</a:t>
            </a:r>
            <a:r>
              <a:rPr lang="en-US" sz="2400">
                <a:solidFill>
                  <a:schemeClr val="tx1"/>
                </a:solidFill>
                <a:ea typeface="Times New Roman" pitchFamily="18" charset="0"/>
                <a:cs typeface="Arial" pitchFamily="34" charset="0"/>
              </a:rPr>
              <a:t> a = ? từ giây thứ 4 đến giây thứ 6.</a:t>
            </a:r>
          </a:p>
          <a:p>
            <a:pPr lvl="0" algn="ctr" eaLnBrk="0" fontAlgn="base" hangingPunct="0">
              <a:spcBef>
                <a:spcPct val="0"/>
              </a:spcBef>
              <a:spcAft>
                <a:spcPct val="0"/>
              </a:spcAft>
            </a:pPr>
            <a:r>
              <a:rPr lang="en-US" sz="2400">
                <a:solidFill>
                  <a:schemeClr val="tx1"/>
                </a:solidFill>
                <a:ea typeface="Times New Roman" pitchFamily="18" charset="0"/>
                <a:cs typeface="Arial" pitchFamily="34" charset="0"/>
              </a:rPr>
              <a:t>Kiểm tra kết quả của câu b và câu c bằng cách dùng công thức.</a:t>
            </a:r>
            <a:endParaRPr lang="en-US" sz="2400" dirty="0">
              <a:solidFill>
                <a:schemeClr val="tx1"/>
              </a:solidFill>
              <a:cs typeface="Arial" pitchFamily="34" charset="0"/>
            </a:endParaRPr>
          </a:p>
        </p:txBody>
      </p:sp>
      <mc:AlternateContent xmlns:mc="http://schemas.openxmlformats.org/markup-compatibility/2006" xmlns:a14="http://schemas.microsoft.com/office/drawing/2010/main">
        <mc:Choice Requires="a14">
          <p:sp>
            <p:nvSpPr>
              <p:cNvPr id="3" name="Rectangle 1" descr="n179 Fb Dinh Thu Huyen">
                <a:extLst>
                  <a:ext uri="{FF2B5EF4-FFF2-40B4-BE49-F238E27FC236}">
                    <a16:creationId xmlns:a16="http://schemas.microsoft.com/office/drawing/2014/main" id="{361D9ECA-19C2-B46E-5778-69744B1DA917}"/>
                  </a:ext>
                </a:extLst>
              </p:cNvPr>
              <p:cNvSpPr>
                <a:spLocks noChangeArrowheads="1"/>
              </p:cNvSpPr>
              <p:nvPr/>
            </p:nvSpPr>
            <p:spPr bwMode="auto">
              <a:xfrm>
                <a:off x="2100684" y="2036123"/>
                <a:ext cx="5022017" cy="33219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spcBef>
                    <a:spcPct val="0"/>
                  </a:spcBef>
                  <a:spcAft>
                    <a:spcPct val="0"/>
                  </a:spcAft>
                  <a:buClrTx/>
                  <a:buSzTx/>
                  <a:buFontTx/>
                  <a:buNone/>
                  <a:tabLst/>
                </a:pPr>
                <a:r>
                  <a:rPr kumimoji="0" lang="fr-FR" sz="2400" b="1" i="0" u="none" strike="noStrike" cap="none" normalizeH="0" baseline="0">
                    <a:ln>
                      <a:noFill/>
                    </a:ln>
                    <a:solidFill>
                      <a:schemeClr val="tx1"/>
                    </a:solidFill>
                    <a:effectLst/>
                    <a:ea typeface="Times New Roman" pitchFamily="18" charset="0"/>
                    <a:cs typeface="Arial" pitchFamily="34" charset="0"/>
                  </a:rPr>
                  <a:t>b.</a:t>
                </a:r>
                <a:r>
                  <a:rPr kumimoji="0" lang="fr-FR" sz="2400" b="0" i="0" u="none" strike="noStrike" cap="none" normalizeH="0" baseline="0">
                    <a:ln>
                      <a:noFill/>
                    </a:ln>
                    <a:solidFill>
                      <a:schemeClr val="tx1"/>
                    </a:solidFill>
                    <a:effectLst/>
                    <a:ea typeface="Times New Roman" pitchFamily="18" charset="0"/>
                    <a:cs typeface="Arial" pitchFamily="34" charset="0"/>
                  </a:rPr>
                  <a:t> Độ dịch chuyển:</a:t>
                </a:r>
                <a:endParaRPr kumimoji="0" lang="en-US" sz="2400" b="0" i="0" u="none" strike="noStrike" cap="none" normalizeH="0" baseline="0">
                  <a:ln>
                    <a:noFill/>
                  </a:ln>
                  <a:solidFill>
                    <a:schemeClr val="tx1"/>
                  </a:solidFill>
                  <a:effectLst/>
                  <a:ea typeface="Times New Roman" pitchFamily="18" charset="0"/>
                  <a:cs typeface="Arial" pitchFamily="34" charset="0"/>
                </a:endParaRPr>
              </a:p>
              <a:p>
                <a:pPr marL="0" marR="0" lvl="0" indent="0" algn="just" defTabSz="914400" rtl="0" eaLnBrk="0" fontAlgn="base" latinLnBrk="0" hangingPunct="0">
                  <a:spcBef>
                    <a:spcPct val="0"/>
                  </a:spcBef>
                  <a:spcAft>
                    <a:spcPct val="0"/>
                  </a:spcAft>
                  <a:buClrTx/>
                  <a:buSzTx/>
                  <a:buFontTx/>
                  <a:buNone/>
                  <a:tabLst/>
                </a:pPr>
                <a:r>
                  <a:rPr lang="fr-FR" sz="2400" b="1">
                    <a:ea typeface="Times New Roman" pitchFamily="18" charset="0"/>
                    <a:cs typeface="Arial" pitchFamily="34" charset="0"/>
                  </a:rPr>
                  <a:t>+</a:t>
                </a:r>
                <a:r>
                  <a:rPr kumimoji="0" lang="fr-FR" sz="2400" b="1" i="0" u="none" strike="noStrike" cap="none" normalizeH="0" baseline="0">
                    <a:ln>
                      <a:noFill/>
                    </a:ln>
                    <a:solidFill>
                      <a:schemeClr val="tx1"/>
                    </a:solidFill>
                    <a:effectLst/>
                    <a:ea typeface="Times New Roman" pitchFamily="18" charset="0"/>
                    <a:cs typeface="Arial" pitchFamily="34" charset="0"/>
                  </a:rPr>
                  <a:t> Trong 4 giây đầu: </a:t>
                </a:r>
                <a:r>
                  <a:rPr kumimoji="0" lang="fr-FR" sz="2400" b="0" i="0" u="none" strike="noStrike" cap="none" normalizeH="0" baseline="0">
                    <a:ln>
                      <a:noFill/>
                    </a:ln>
                    <a:solidFill>
                      <a:schemeClr val="tx1"/>
                    </a:solidFill>
                    <a:effectLst/>
                    <a:ea typeface="Times New Roman" pitchFamily="18" charset="0"/>
                    <a:cs typeface="Arial" pitchFamily="34" charset="0"/>
                  </a:rPr>
                  <a:t>Độ dịch chuyển bằng diện tích tam giác vuông có cạnh đáy là t và chiều cao là v.</a:t>
                </a:r>
                <a:endParaRPr kumimoji="0" lang="en-US" sz="2400" b="0" i="0" u="none" strike="noStrike" cap="none" normalizeH="0" baseline="0">
                  <a:ln>
                    <a:noFill/>
                  </a:ln>
                  <a:solidFill>
                    <a:schemeClr val="tx1"/>
                  </a:solidFill>
                  <a:effectLst/>
                  <a:ea typeface="Times New Roman" pitchFamily="18" charset="0"/>
                  <a:cs typeface="Arial" pitchFamily="34" charset="0"/>
                </a:endParaRPr>
              </a:p>
              <a:p>
                <a:pPr lvl="0" algn="just"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𝑑</m:t>
                      </m:r>
                      <m:r>
                        <a:rPr kumimoji="0" lang="fr-FR" sz="24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1</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 </m:t>
                      </m:r>
                      <m:f>
                        <m:fPr>
                          <m:ctrlPr>
                            <a:rPr kumimoji="0" lang="fr-FR" sz="2400" b="0" i="1" u="none" strike="noStrike" cap="none" normalizeH="0" baseline="0" smtClean="0">
                              <a:ln>
                                <a:noFill/>
                              </a:ln>
                              <a:solidFill>
                                <a:schemeClr val="tx1"/>
                              </a:solidFill>
                              <a:effectLst/>
                              <a:latin typeface="Cambria Math" panose="02040503050406030204" pitchFamily="18" charset="0"/>
                              <a:cs typeface="Arial" pitchFamily="34" charset="0"/>
                            </a:rPr>
                          </m:ctrlPr>
                        </m:fPr>
                        <m:num>
                          <m:r>
                            <a:rPr kumimoji="0" lang="en-US" sz="2400" b="0" i="1" u="none" strike="noStrike" cap="none" normalizeH="0" baseline="0" smtClean="0">
                              <a:ln>
                                <a:noFill/>
                              </a:ln>
                              <a:solidFill>
                                <a:schemeClr val="tx1"/>
                              </a:solidFill>
                              <a:effectLst/>
                              <a:latin typeface="Cambria Math" panose="02040503050406030204" pitchFamily="18" charset="0"/>
                              <a:cs typeface="Arial" pitchFamily="34" charset="0"/>
                            </a:rPr>
                            <m:t>1</m:t>
                          </m:r>
                        </m:num>
                        <m:den>
                          <m:r>
                            <a:rPr kumimoji="0" lang="en-US" sz="2400" b="0" i="1" u="none" strike="noStrike" cap="none" normalizeH="0" baseline="0" smtClean="0">
                              <a:ln>
                                <a:noFill/>
                              </a:ln>
                              <a:solidFill>
                                <a:schemeClr val="tx1"/>
                              </a:solidFill>
                              <a:effectLst/>
                              <a:latin typeface="Cambria Math" panose="02040503050406030204" pitchFamily="18" charset="0"/>
                              <a:cs typeface="Arial" pitchFamily="34" charset="0"/>
                            </a:rPr>
                            <m:t>2</m:t>
                          </m:r>
                        </m:den>
                      </m:f>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𝑡</m:t>
                      </m:r>
                      <m:r>
                        <a:rPr kumimoji="0" lang="fr-FR" sz="24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1</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4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1</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m:t>
                      </m:r>
                      <m:f>
                        <m:fPr>
                          <m:ctrlPr>
                            <a:rPr lang="fr-FR" sz="2400" i="1">
                              <a:latin typeface="Cambria Math" panose="02040503050406030204" pitchFamily="18" charset="0"/>
                              <a:cs typeface="Arial" pitchFamily="34" charset="0"/>
                            </a:rPr>
                          </m:ctrlPr>
                        </m:fPr>
                        <m:num>
                          <m:r>
                            <a:rPr lang="en-US" sz="2400" i="1">
                              <a:latin typeface="Cambria Math" panose="02040503050406030204" pitchFamily="18" charset="0"/>
                              <a:cs typeface="Arial" pitchFamily="34" charset="0"/>
                            </a:rPr>
                            <m:t>1</m:t>
                          </m:r>
                        </m:num>
                        <m:den>
                          <m:r>
                            <a:rPr lang="en-US" sz="2400" i="1">
                              <a:latin typeface="Cambria Math" panose="02040503050406030204" pitchFamily="18" charset="0"/>
                              <a:cs typeface="Arial" pitchFamily="34" charset="0"/>
                            </a:rPr>
                            <m:t>2</m:t>
                          </m:r>
                        </m:den>
                      </m:f>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.4.8 = 16 (</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𝑚</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oMath>
                  </m:oMathPara>
                </a14:m>
                <a:endParaRPr kumimoji="0" lang="en-US" sz="2400" b="0" i="0" u="none" strike="noStrike" cap="none" normalizeH="0" baseline="0">
                  <a:ln>
                    <a:noFill/>
                  </a:ln>
                  <a:solidFill>
                    <a:schemeClr val="tx1"/>
                  </a:solidFill>
                  <a:effectLst/>
                  <a:ea typeface="Times New Roman" pitchFamily="18" charset="0"/>
                  <a:cs typeface="Arial" pitchFamily="34" charset="0"/>
                </a:endParaRPr>
              </a:p>
              <a:p>
                <a:pPr marL="0" marR="0" lvl="0" indent="0" algn="just" defTabSz="914400" rtl="0" eaLnBrk="0" fontAlgn="base" latinLnBrk="0" hangingPunct="0">
                  <a:spcBef>
                    <a:spcPct val="0"/>
                  </a:spcBef>
                  <a:spcAft>
                    <a:spcPct val="0"/>
                  </a:spcAft>
                  <a:buClrTx/>
                  <a:buSzTx/>
                  <a:buFontTx/>
                  <a:buNone/>
                  <a:tabLst/>
                </a:pPr>
                <a:r>
                  <a:rPr lang="fr-FR" sz="2400" b="1">
                    <a:ea typeface="Times New Roman" pitchFamily="18" charset="0"/>
                    <a:cs typeface="Arial" pitchFamily="34" charset="0"/>
                  </a:rPr>
                  <a:t>+</a:t>
                </a:r>
                <a:r>
                  <a:rPr kumimoji="0" lang="fr-FR" sz="2400" b="1" i="0" u="none" strike="noStrike" cap="none" normalizeH="0" baseline="0">
                    <a:ln>
                      <a:noFill/>
                    </a:ln>
                    <a:solidFill>
                      <a:schemeClr val="tx1"/>
                    </a:solidFill>
                    <a:effectLst/>
                    <a:ea typeface="Times New Roman" pitchFamily="18" charset="0"/>
                    <a:cs typeface="Arial" pitchFamily="34" charset="0"/>
                  </a:rPr>
                  <a:t> Tương tự, trong 2 giây tiếp theo: </a:t>
                </a:r>
              </a:p>
              <a:p>
                <a:pPr lvl="0" algn="just"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𝑑</m:t>
                      </m:r>
                      <m:r>
                        <a:rPr kumimoji="0" lang="fr-FR" sz="24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f>
                        <m:fPr>
                          <m:ctrlPr>
                            <a:rPr lang="fr-FR" sz="2400" i="1">
                              <a:latin typeface="Cambria Math" panose="02040503050406030204" pitchFamily="18" charset="0"/>
                              <a:cs typeface="Arial" pitchFamily="34" charset="0"/>
                            </a:rPr>
                          </m:ctrlPr>
                        </m:fPr>
                        <m:num>
                          <m:r>
                            <a:rPr lang="en-US" sz="2400" i="1">
                              <a:latin typeface="Cambria Math" panose="02040503050406030204" pitchFamily="18" charset="0"/>
                              <a:cs typeface="Arial" pitchFamily="34" charset="0"/>
                            </a:rPr>
                            <m:t>1</m:t>
                          </m:r>
                        </m:num>
                        <m:den>
                          <m:r>
                            <a:rPr lang="en-US" sz="2400" i="1">
                              <a:latin typeface="Cambria Math" panose="02040503050406030204" pitchFamily="18" charset="0"/>
                              <a:cs typeface="Arial" pitchFamily="34" charset="0"/>
                            </a:rPr>
                            <m:t>2</m:t>
                          </m:r>
                        </m:den>
                      </m:f>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𝑡</m:t>
                      </m:r>
                      <m:r>
                        <a:rPr kumimoji="0" lang="fr-FR" sz="24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4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2 </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f>
                        <m:fPr>
                          <m:ctrlPr>
                            <a:rPr lang="fr-FR" sz="2400" i="1">
                              <a:latin typeface="Cambria Math" panose="02040503050406030204" pitchFamily="18" charset="0"/>
                              <a:cs typeface="Arial" pitchFamily="34" charset="0"/>
                            </a:rPr>
                          </m:ctrlPr>
                        </m:fPr>
                        <m:num>
                          <m:r>
                            <a:rPr lang="en-US" sz="2400" i="1">
                              <a:latin typeface="Cambria Math" panose="02040503050406030204" pitchFamily="18" charset="0"/>
                              <a:cs typeface="Arial" pitchFamily="34" charset="0"/>
                            </a:rPr>
                            <m:t>1</m:t>
                          </m:r>
                        </m:num>
                        <m:den>
                          <m:r>
                            <a:rPr lang="en-US" sz="2400" i="1">
                              <a:latin typeface="Cambria Math" panose="02040503050406030204" pitchFamily="18" charset="0"/>
                              <a:cs typeface="Arial" pitchFamily="34" charset="0"/>
                            </a:rPr>
                            <m:t>2</m:t>
                          </m:r>
                        </m:den>
                      </m:f>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.2.(−4) =−4(</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𝑚</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oMath>
                  </m:oMathPara>
                </a14:m>
                <a:endParaRPr kumimoji="0" lang="en-US" sz="2400" b="0" i="0" u="none" strike="noStrike" cap="none" normalizeH="0" baseline="0">
                  <a:ln>
                    <a:noFill/>
                  </a:ln>
                  <a:solidFill>
                    <a:schemeClr val="tx1"/>
                  </a:solidFill>
                  <a:effectLst/>
                  <a:ea typeface="Times New Roman" pitchFamily="18" charset="0"/>
                  <a:cs typeface="Arial" pitchFamily="34" charset="0"/>
                </a:endParaRPr>
              </a:p>
            </p:txBody>
          </p:sp>
        </mc:Choice>
        <mc:Fallback xmlns="">
          <p:sp>
            <p:nvSpPr>
              <p:cNvPr id="3" name="Rectangle 1" descr="n179 Fb Dinh Thu Huyen">
                <a:extLst>
                  <a:ext uri="{FF2B5EF4-FFF2-40B4-BE49-F238E27FC236}">
                    <a16:creationId xmlns:a16="http://schemas.microsoft.com/office/drawing/2014/main" id="{361D9ECA-19C2-B46E-5778-69744B1DA917}"/>
                  </a:ext>
                </a:extLst>
              </p:cNvPr>
              <p:cNvSpPr>
                <a:spLocks noRot="1" noChangeAspect="1" noMove="1" noResize="1" noEditPoints="1" noAdjustHandles="1" noChangeArrowheads="1" noChangeShapeType="1" noTextEdit="1"/>
              </p:cNvSpPr>
              <p:nvPr/>
            </p:nvSpPr>
            <p:spPr bwMode="auto">
              <a:xfrm>
                <a:off x="2100684" y="2036123"/>
                <a:ext cx="5022017" cy="3321935"/>
              </a:xfrm>
              <a:prstGeom prst="rect">
                <a:avLst/>
              </a:prstGeom>
              <a:blipFill>
                <a:blip r:embed="rId3"/>
                <a:stretch>
                  <a:fillRect l="-1944" t="-917" r="-1944"/>
                </a:stretch>
              </a:blipFill>
              <a:ln w="9525">
                <a:noFill/>
                <a:miter lim="800000"/>
                <a:headEnd/>
                <a:tailEnd/>
              </a:ln>
              <a:effectLst/>
            </p:spPr>
            <p:txBody>
              <a:bodyPr/>
              <a:lstStyle/>
              <a:p>
                <a:r>
                  <a:rPr lang="en-US">
                    <a:noFill/>
                  </a:rPr>
                  <a:t> </a:t>
                </a:r>
              </a:p>
            </p:txBody>
          </p:sp>
        </mc:Fallback>
      </mc:AlternateContent>
      <p:sp>
        <p:nvSpPr>
          <p:cNvPr id="5" name="Rectangle 1" descr="n179 Fb Dinh Thu Huyen">
            <a:extLst>
              <a:ext uri="{FF2B5EF4-FFF2-40B4-BE49-F238E27FC236}">
                <a16:creationId xmlns:a16="http://schemas.microsoft.com/office/drawing/2014/main" id="{6BCDE8B4-D88C-5356-8524-4E074BC7F78F}"/>
              </a:ext>
            </a:extLst>
          </p:cNvPr>
          <p:cNvSpPr>
            <a:spLocks noChangeArrowheads="1"/>
          </p:cNvSpPr>
          <p:nvPr/>
        </p:nvSpPr>
        <p:spPr bwMode="auto">
          <a:xfrm>
            <a:off x="2100684" y="5337831"/>
            <a:ext cx="9557916"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fr-FR" sz="2400" b="1">
                <a:ea typeface="Times New Roman" pitchFamily="18" charset="0"/>
                <a:cs typeface="Arial" pitchFamily="34" charset="0"/>
              </a:rPr>
              <a:t>+</a:t>
            </a:r>
            <a:r>
              <a:rPr kumimoji="0" lang="fr-FR" sz="2400" b="1" i="0" u="none" strike="noStrike" cap="none" normalizeH="0" baseline="0">
                <a:ln>
                  <a:noFill/>
                </a:ln>
                <a:solidFill>
                  <a:schemeClr val="tx1"/>
                </a:solidFill>
                <a:effectLst/>
                <a:ea typeface="Times New Roman" pitchFamily="18" charset="0"/>
                <a:cs typeface="Arial" pitchFamily="34" charset="0"/>
              </a:rPr>
              <a:t> Trong 3 giây cuối: </a:t>
            </a:r>
            <a:r>
              <a:rPr kumimoji="0" lang="fr-FR" sz="2400" b="0" i="0" u="none" strike="noStrike" cap="none" normalizeH="0" baseline="0">
                <a:ln>
                  <a:noFill/>
                </a:ln>
                <a:solidFill>
                  <a:schemeClr val="tx1"/>
                </a:solidFill>
                <a:effectLst/>
                <a:ea typeface="Times New Roman" pitchFamily="18" charset="0"/>
                <a:cs typeface="Arial" pitchFamily="34" charset="0"/>
              </a:rPr>
              <a:t>Độ dịch chuyển bằng diện tích hình chữ nhật có chiều dài là t và chiều rộng là v.</a:t>
            </a:r>
            <a:endParaRPr kumimoji="0" lang="en-US" sz="2400" b="0" i="0" u="none" strike="noStrike" cap="none" normalizeH="0" baseline="0">
              <a:ln>
                <a:noFill/>
              </a:ln>
              <a:solidFill>
                <a:schemeClr val="tx1"/>
              </a:solidFill>
              <a:effectLst/>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baseline="0">
                <a:ln>
                  <a:noFill/>
                </a:ln>
                <a:solidFill>
                  <a:schemeClr val="tx1"/>
                </a:solidFill>
                <a:effectLst/>
                <a:ea typeface="Times New Roman" pitchFamily="18" charset="0"/>
                <a:cs typeface="Arial" pitchFamily="34" charset="0"/>
              </a:rPr>
              <a:t>d</a:t>
            </a:r>
            <a:r>
              <a:rPr kumimoji="0" lang="fr-FR" sz="2400" b="0" i="0" u="none" strike="noStrike" cap="none" normalizeH="0" baseline="-30000">
                <a:ln>
                  <a:noFill/>
                </a:ln>
                <a:solidFill>
                  <a:schemeClr val="tx1"/>
                </a:solidFill>
                <a:effectLst/>
                <a:ea typeface="Times New Roman" pitchFamily="18" charset="0"/>
                <a:cs typeface="Arial" pitchFamily="34" charset="0"/>
              </a:rPr>
              <a:t>3</a:t>
            </a:r>
            <a:r>
              <a:rPr kumimoji="0" lang="fr-FR" sz="2400" b="0" i="0" u="none" strike="noStrike" cap="none" normalizeH="0" baseline="0">
                <a:ln>
                  <a:noFill/>
                </a:ln>
                <a:solidFill>
                  <a:schemeClr val="tx1"/>
                </a:solidFill>
                <a:effectLst/>
                <a:ea typeface="Times New Roman" pitchFamily="18" charset="0"/>
                <a:cs typeface="Arial" pitchFamily="34" charset="0"/>
              </a:rPr>
              <a:t> = v</a:t>
            </a:r>
            <a:r>
              <a:rPr kumimoji="0" lang="fr-FR" sz="2400" b="0" i="0" u="none" strike="noStrike" cap="none" normalizeH="0" baseline="-30000">
                <a:ln>
                  <a:noFill/>
                </a:ln>
                <a:solidFill>
                  <a:schemeClr val="tx1"/>
                </a:solidFill>
                <a:effectLst/>
                <a:ea typeface="Times New Roman" pitchFamily="18" charset="0"/>
                <a:cs typeface="Arial" pitchFamily="34" charset="0"/>
              </a:rPr>
              <a:t>3</a:t>
            </a:r>
            <a:r>
              <a:rPr kumimoji="0" lang="fr-FR" sz="2400" b="0" i="0" u="none" strike="noStrike" cap="none" normalizeH="0" baseline="0">
                <a:ln>
                  <a:noFill/>
                </a:ln>
                <a:solidFill>
                  <a:schemeClr val="tx1"/>
                </a:solidFill>
                <a:effectLst/>
                <a:ea typeface="Times New Roman" pitchFamily="18" charset="0"/>
                <a:cs typeface="Arial" pitchFamily="34" charset="0"/>
              </a:rPr>
              <a:t>.t</a:t>
            </a:r>
            <a:r>
              <a:rPr kumimoji="0" lang="fr-FR" sz="2400" b="0" i="0" u="none" strike="noStrike" cap="none" normalizeH="0" baseline="-30000">
                <a:ln>
                  <a:noFill/>
                </a:ln>
                <a:solidFill>
                  <a:schemeClr val="tx1"/>
                </a:solidFill>
                <a:effectLst/>
                <a:ea typeface="Times New Roman" pitchFamily="18" charset="0"/>
                <a:cs typeface="Arial" pitchFamily="34" charset="0"/>
              </a:rPr>
              <a:t>3</a:t>
            </a:r>
            <a:r>
              <a:rPr kumimoji="0" lang="fr-FR" sz="2400" b="0" i="0" u="none" strike="noStrike" cap="none" normalizeH="0" baseline="0">
                <a:ln>
                  <a:noFill/>
                </a:ln>
                <a:solidFill>
                  <a:schemeClr val="tx1"/>
                </a:solidFill>
                <a:effectLst/>
                <a:ea typeface="Times New Roman" pitchFamily="18" charset="0"/>
                <a:cs typeface="Arial" pitchFamily="34" charset="0"/>
              </a:rPr>
              <a:t> = −4.3 = −12(m)</a:t>
            </a:r>
            <a:endParaRPr kumimoji="0" lang="en-US" sz="2400" b="0" i="0" u="none" strike="noStrike" cap="none" normalizeH="0" baseline="0">
              <a:ln>
                <a:noFill/>
              </a:ln>
              <a:solidFill>
                <a:schemeClr val="tx1"/>
              </a:solidFill>
              <a:effectLst/>
              <a:ea typeface="Times New Roman" pitchFamily="18" charset="0"/>
              <a:cs typeface="Arial" pitchFamily="34" charset="0"/>
            </a:endParaRPr>
          </a:p>
        </p:txBody>
      </p:sp>
      <p:sp>
        <p:nvSpPr>
          <p:cNvPr id="6" name="Right Triangle 5" descr="n179 Fb Dinh Thu Huyen">
            <a:extLst>
              <a:ext uri="{FF2B5EF4-FFF2-40B4-BE49-F238E27FC236}">
                <a16:creationId xmlns:a16="http://schemas.microsoft.com/office/drawing/2014/main" id="{0E47ADE5-F01E-BFC2-6F84-E6FB6D50D188}"/>
              </a:ext>
            </a:extLst>
          </p:cNvPr>
          <p:cNvSpPr/>
          <p:nvPr/>
        </p:nvSpPr>
        <p:spPr>
          <a:xfrm>
            <a:off x="7903318" y="2642742"/>
            <a:ext cx="1417320" cy="1417320"/>
          </a:xfrm>
          <a:prstGeom prst="rtTriangle">
            <a:avLst/>
          </a:prstGeom>
          <a:solidFill>
            <a:schemeClr val="accent1">
              <a:alpha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descr="n179 Fb Dinh Thu Huyen">
            <a:extLst>
              <a:ext uri="{FF2B5EF4-FFF2-40B4-BE49-F238E27FC236}">
                <a16:creationId xmlns:a16="http://schemas.microsoft.com/office/drawing/2014/main" id="{CC357F3A-619D-C077-3800-1DE3D58173EF}"/>
              </a:ext>
            </a:extLst>
          </p:cNvPr>
          <p:cNvSpPr/>
          <p:nvPr/>
        </p:nvSpPr>
        <p:spPr>
          <a:xfrm rot="10800000">
            <a:off x="9430045" y="4120309"/>
            <a:ext cx="684759" cy="68580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descr="n179 Fb Dinh Thu Huyen">
            <a:extLst>
              <a:ext uri="{FF2B5EF4-FFF2-40B4-BE49-F238E27FC236}">
                <a16:creationId xmlns:a16="http://schemas.microsoft.com/office/drawing/2014/main" id="{07B09354-1A0C-80C2-C9D1-427C86FB3FFD}"/>
              </a:ext>
            </a:extLst>
          </p:cNvPr>
          <p:cNvGrpSpPr/>
          <p:nvPr/>
        </p:nvGrpSpPr>
        <p:grpSpPr>
          <a:xfrm>
            <a:off x="7062793" y="1537997"/>
            <a:ext cx="5387842" cy="3469502"/>
            <a:chOff x="5539713" y="1872772"/>
            <a:chExt cx="5387842" cy="3469502"/>
          </a:xfrm>
        </p:grpSpPr>
        <p:grpSp>
          <p:nvGrpSpPr>
            <p:cNvPr id="13" name="Group 12">
              <a:extLst>
                <a:ext uri="{FF2B5EF4-FFF2-40B4-BE49-F238E27FC236}">
                  <a16:creationId xmlns:a16="http://schemas.microsoft.com/office/drawing/2014/main" id="{1036B042-0563-1BB2-2E11-3182368DD36B}"/>
                </a:ext>
              </a:extLst>
            </p:cNvPr>
            <p:cNvGrpSpPr/>
            <p:nvPr/>
          </p:nvGrpSpPr>
          <p:grpSpPr>
            <a:xfrm>
              <a:off x="5539713" y="1872772"/>
              <a:ext cx="5387842" cy="3469502"/>
              <a:chOff x="4310199" y="1982657"/>
              <a:chExt cx="5387842" cy="3469502"/>
            </a:xfrm>
          </p:grpSpPr>
          <p:pic>
            <p:nvPicPr>
              <p:cNvPr id="18" name="Content Placeholder 4">
                <a:extLst>
                  <a:ext uri="{FF2B5EF4-FFF2-40B4-BE49-F238E27FC236}">
                    <a16:creationId xmlns:a16="http://schemas.microsoft.com/office/drawing/2014/main" id="{C1DB627E-2C41-A9B4-8046-7D3A102ADD7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55690" r="66237" b="1862"/>
              <a:stretch/>
            </p:blipFill>
            <p:spPr>
              <a:xfrm>
                <a:off x="5131688" y="2659902"/>
                <a:ext cx="3767422" cy="2664286"/>
              </a:xfrm>
              <a:prstGeom prst="rect">
                <a:avLst/>
              </a:prstGeom>
            </p:spPr>
          </p:pic>
          <p:grpSp>
            <p:nvGrpSpPr>
              <p:cNvPr id="19" name="Group 18">
                <a:extLst>
                  <a:ext uri="{FF2B5EF4-FFF2-40B4-BE49-F238E27FC236}">
                    <a16:creationId xmlns:a16="http://schemas.microsoft.com/office/drawing/2014/main" id="{0A4DA1A5-E241-532E-8ADD-33AFA804FC03}"/>
                  </a:ext>
                </a:extLst>
              </p:cNvPr>
              <p:cNvGrpSpPr/>
              <p:nvPr/>
            </p:nvGrpSpPr>
            <p:grpSpPr>
              <a:xfrm>
                <a:off x="4310199" y="1982657"/>
                <a:ext cx="5387842" cy="3469502"/>
                <a:chOff x="8989148" y="4645264"/>
                <a:chExt cx="3907190" cy="1845880"/>
              </a:xfrm>
            </p:grpSpPr>
            <p:cxnSp>
              <p:nvCxnSpPr>
                <p:cNvPr id="33" name="Straight Arrow Connector 32">
                  <a:extLst>
                    <a:ext uri="{FF2B5EF4-FFF2-40B4-BE49-F238E27FC236}">
                      <a16:creationId xmlns:a16="http://schemas.microsoft.com/office/drawing/2014/main" id="{A7B7935E-56B1-2047-816B-B0C468B86D46}"/>
                    </a:ext>
                  </a:extLst>
                </p:cNvPr>
                <p:cNvCxnSpPr>
                  <a:cxnSpLocks/>
                </p:cNvCxnSpPr>
                <p:nvPr/>
              </p:nvCxnSpPr>
              <p:spPr>
                <a:xfrm flipV="1">
                  <a:off x="9479761" y="6004444"/>
                  <a:ext cx="3116619" cy="147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173D5A5-FA4F-D28A-BEEB-F64A6F667C62}"/>
                    </a:ext>
                  </a:extLst>
                </p:cNvPr>
                <p:cNvCxnSpPr>
                  <a:cxnSpLocks/>
                </p:cNvCxnSpPr>
                <p:nvPr/>
              </p:nvCxnSpPr>
              <p:spPr>
                <a:xfrm flipH="1" flipV="1">
                  <a:off x="9584871" y="4822530"/>
                  <a:ext cx="0" cy="155676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ABD88F9-E11D-ABE2-0038-C61427267852}"/>
                    </a:ext>
                  </a:extLst>
                </p:cNvPr>
                <p:cNvSpPr txBox="1"/>
                <p:nvPr/>
              </p:nvSpPr>
              <p:spPr>
                <a:xfrm rot="16200000">
                  <a:off x="8359268" y="5275144"/>
                  <a:ext cx="1605711" cy="345952"/>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Vận tốc (m/s)</a:t>
                  </a:r>
                  <a:endParaRPr lang="en-US" sz="2500" baseline="-25000">
                    <a:solidFill>
                      <a:schemeClr val="accent1"/>
                    </a:solidFill>
                  </a:endParaRPr>
                </a:p>
              </p:txBody>
            </p:sp>
            <p:sp>
              <p:nvSpPr>
                <p:cNvPr id="36" name="TextBox 35">
                  <a:extLst>
                    <a:ext uri="{FF2B5EF4-FFF2-40B4-BE49-F238E27FC236}">
                      <a16:creationId xmlns:a16="http://schemas.microsoft.com/office/drawing/2014/main" id="{70ED9EBB-4950-D0B0-765D-703C5CF2FF4F}"/>
                    </a:ext>
                  </a:extLst>
                </p:cNvPr>
                <p:cNvSpPr txBox="1"/>
                <p:nvPr/>
              </p:nvSpPr>
              <p:spPr>
                <a:xfrm>
                  <a:off x="12065346" y="6014090"/>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20" name="TextBox 19">
                <a:extLst>
                  <a:ext uri="{FF2B5EF4-FFF2-40B4-BE49-F238E27FC236}">
                    <a16:creationId xmlns:a16="http://schemas.microsoft.com/office/drawing/2014/main" id="{ED61CF3F-3B6E-0FF1-9825-01A98258D1D3}"/>
                  </a:ext>
                </a:extLst>
              </p:cNvPr>
              <p:cNvSpPr txBox="1"/>
              <p:nvPr/>
            </p:nvSpPr>
            <p:spPr>
              <a:xfrm>
                <a:off x="4444026" y="391859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21" name="TextBox 20">
                <a:extLst>
                  <a:ext uri="{FF2B5EF4-FFF2-40B4-BE49-F238E27FC236}">
                    <a16:creationId xmlns:a16="http://schemas.microsoft.com/office/drawing/2014/main" id="{8C3EC831-343B-6098-4A69-3342D2B008C8}"/>
                  </a:ext>
                </a:extLst>
              </p:cNvPr>
              <p:cNvSpPr txBox="1"/>
              <p:nvPr/>
            </p:nvSpPr>
            <p:spPr>
              <a:xfrm>
                <a:off x="4653907" y="3521246"/>
                <a:ext cx="519156"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22" name="TextBox 21">
                <a:extLst>
                  <a:ext uri="{FF2B5EF4-FFF2-40B4-BE49-F238E27FC236}">
                    <a16:creationId xmlns:a16="http://schemas.microsoft.com/office/drawing/2014/main" id="{20902047-8CBB-3740-8C2A-D3143F7208F5}"/>
                  </a:ext>
                </a:extLst>
              </p:cNvPr>
              <p:cNvSpPr txBox="1"/>
              <p:nvPr/>
            </p:nvSpPr>
            <p:spPr>
              <a:xfrm>
                <a:off x="4688946" y="3144552"/>
                <a:ext cx="43816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23" name="TextBox 22">
                <a:extLst>
                  <a:ext uri="{FF2B5EF4-FFF2-40B4-BE49-F238E27FC236}">
                    <a16:creationId xmlns:a16="http://schemas.microsoft.com/office/drawing/2014/main" id="{22EB9C4D-C3A5-6613-3B07-A5E9CC791653}"/>
                  </a:ext>
                </a:extLst>
              </p:cNvPr>
              <p:cNvSpPr txBox="1"/>
              <p:nvPr/>
            </p:nvSpPr>
            <p:spPr>
              <a:xfrm>
                <a:off x="5610268"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24" name="TextBox 23">
                <a:extLst>
                  <a:ext uri="{FF2B5EF4-FFF2-40B4-BE49-F238E27FC236}">
                    <a16:creationId xmlns:a16="http://schemas.microsoft.com/office/drawing/2014/main" id="{00819A27-3646-261C-ABCE-CC7EED2ED3B4}"/>
                  </a:ext>
                </a:extLst>
              </p:cNvPr>
              <p:cNvSpPr txBox="1"/>
              <p:nvPr/>
            </p:nvSpPr>
            <p:spPr>
              <a:xfrm>
                <a:off x="7861336" y="4524723"/>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sp>
            <p:nvSpPr>
              <p:cNvPr id="25" name="TextBox 24">
                <a:extLst>
                  <a:ext uri="{FF2B5EF4-FFF2-40B4-BE49-F238E27FC236}">
                    <a16:creationId xmlns:a16="http://schemas.microsoft.com/office/drawing/2014/main" id="{07544580-947C-2087-BA0E-C1CCCE55FF17}"/>
                  </a:ext>
                </a:extLst>
              </p:cNvPr>
              <p:cNvSpPr txBox="1"/>
              <p:nvPr/>
            </p:nvSpPr>
            <p:spPr>
              <a:xfrm>
                <a:off x="5224895"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26" name="TextBox 25">
                <a:extLst>
                  <a:ext uri="{FF2B5EF4-FFF2-40B4-BE49-F238E27FC236}">
                    <a16:creationId xmlns:a16="http://schemas.microsoft.com/office/drawing/2014/main" id="{1F2B6D89-65E9-15A9-2432-8076024E50F0}"/>
                  </a:ext>
                </a:extLst>
              </p:cNvPr>
              <p:cNvSpPr txBox="1"/>
              <p:nvPr/>
            </p:nvSpPr>
            <p:spPr>
              <a:xfrm>
                <a:off x="5986648" y="4511588"/>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27" name="TextBox 26">
                <a:extLst>
                  <a:ext uri="{FF2B5EF4-FFF2-40B4-BE49-F238E27FC236}">
                    <a16:creationId xmlns:a16="http://schemas.microsoft.com/office/drawing/2014/main" id="{B8E545ED-ECE8-5590-CDBC-59EA827E3AF6}"/>
                  </a:ext>
                </a:extLst>
              </p:cNvPr>
              <p:cNvSpPr txBox="1"/>
              <p:nvPr/>
            </p:nvSpPr>
            <p:spPr>
              <a:xfrm>
                <a:off x="6351477" y="4537346"/>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28" name="TextBox 27">
                <a:extLst>
                  <a:ext uri="{FF2B5EF4-FFF2-40B4-BE49-F238E27FC236}">
                    <a16:creationId xmlns:a16="http://schemas.microsoft.com/office/drawing/2014/main" id="{DFA77A41-0587-2394-146F-B7F373D2B35B}"/>
                  </a:ext>
                </a:extLst>
              </p:cNvPr>
              <p:cNvSpPr txBox="1"/>
              <p:nvPr/>
            </p:nvSpPr>
            <p:spPr>
              <a:xfrm>
                <a:off x="6724750" y="4521214"/>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5</a:t>
                </a:r>
              </a:p>
            </p:txBody>
          </p:sp>
          <p:sp>
            <p:nvSpPr>
              <p:cNvPr id="29" name="TextBox 28">
                <a:extLst>
                  <a:ext uri="{FF2B5EF4-FFF2-40B4-BE49-F238E27FC236}">
                    <a16:creationId xmlns:a16="http://schemas.microsoft.com/office/drawing/2014/main" id="{AFCECCB5-5F7E-366B-EA87-C0A96C7A94DB}"/>
                  </a:ext>
                </a:extLst>
              </p:cNvPr>
              <p:cNvSpPr txBox="1"/>
              <p:nvPr/>
            </p:nvSpPr>
            <p:spPr>
              <a:xfrm>
                <a:off x="7098155"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30" name="TextBox 29">
                <a:extLst>
                  <a:ext uri="{FF2B5EF4-FFF2-40B4-BE49-F238E27FC236}">
                    <a16:creationId xmlns:a16="http://schemas.microsoft.com/office/drawing/2014/main" id="{F9A4B636-9204-6CC3-91FD-737ABE94E521}"/>
                  </a:ext>
                </a:extLst>
              </p:cNvPr>
              <p:cNvSpPr txBox="1"/>
              <p:nvPr/>
            </p:nvSpPr>
            <p:spPr>
              <a:xfrm>
                <a:off x="7453859"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7</a:t>
                </a:r>
              </a:p>
            </p:txBody>
          </p:sp>
          <p:sp>
            <p:nvSpPr>
              <p:cNvPr id="31" name="TextBox 30">
                <a:extLst>
                  <a:ext uri="{FF2B5EF4-FFF2-40B4-BE49-F238E27FC236}">
                    <a16:creationId xmlns:a16="http://schemas.microsoft.com/office/drawing/2014/main" id="{A221739B-D66F-401E-D49C-A5B31E5EB379}"/>
                  </a:ext>
                </a:extLst>
              </p:cNvPr>
              <p:cNvSpPr txBox="1"/>
              <p:nvPr/>
            </p:nvSpPr>
            <p:spPr>
              <a:xfrm>
                <a:off x="8213206" y="452626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9</a:t>
                </a:r>
              </a:p>
            </p:txBody>
          </p:sp>
          <p:sp>
            <p:nvSpPr>
              <p:cNvPr id="32" name="TextBox 31">
                <a:extLst>
                  <a:ext uri="{FF2B5EF4-FFF2-40B4-BE49-F238E27FC236}">
                    <a16:creationId xmlns:a16="http://schemas.microsoft.com/office/drawing/2014/main" id="{C8B059F2-CF53-5B51-A8CC-1FD9F3A7E720}"/>
                  </a:ext>
                </a:extLst>
              </p:cNvPr>
              <p:cNvSpPr txBox="1"/>
              <p:nvPr/>
            </p:nvSpPr>
            <p:spPr>
              <a:xfrm>
                <a:off x="4686559" y="2802069"/>
                <a:ext cx="43816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grpSp>
        <p:sp>
          <p:nvSpPr>
            <p:cNvPr id="14" name="TextBox 13">
              <a:extLst>
                <a:ext uri="{FF2B5EF4-FFF2-40B4-BE49-F238E27FC236}">
                  <a16:creationId xmlns:a16="http://schemas.microsoft.com/office/drawing/2014/main" id="{015F86D0-6AC2-5EE5-792D-5A0CBDB3F808}"/>
                </a:ext>
              </a:extLst>
            </p:cNvPr>
            <p:cNvSpPr txBox="1"/>
            <p:nvPr/>
          </p:nvSpPr>
          <p:spPr>
            <a:xfrm>
              <a:off x="5978202" y="4361630"/>
              <a:ext cx="501900"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grpSp>
          <p:nvGrpSpPr>
            <p:cNvPr id="15" name="Group 14">
              <a:extLst>
                <a:ext uri="{FF2B5EF4-FFF2-40B4-BE49-F238E27FC236}">
                  <a16:creationId xmlns:a16="http://schemas.microsoft.com/office/drawing/2014/main" id="{59903F79-F0E0-4DF3-86D6-2DE562FCB51E}"/>
                </a:ext>
              </a:extLst>
            </p:cNvPr>
            <p:cNvGrpSpPr/>
            <p:nvPr/>
          </p:nvGrpSpPr>
          <p:grpSpPr>
            <a:xfrm>
              <a:off x="6364477" y="2949761"/>
              <a:ext cx="3327816" cy="2225708"/>
              <a:chOff x="6364477" y="2949761"/>
              <a:chExt cx="3327816" cy="2225708"/>
            </a:xfrm>
          </p:grpSpPr>
          <p:cxnSp>
            <p:nvCxnSpPr>
              <p:cNvPr id="16" name="Straight Connector 15">
                <a:extLst>
                  <a:ext uri="{FF2B5EF4-FFF2-40B4-BE49-F238E27FC236}">
                    <a16:creationId xmlns:a16="http://schemas.microsoft.com/office/drawing/2014/main" id="{9E9EB6A3-C474-2D0A-691F-A00D449823D0}"/>
                  </a:ext>
                </a:extLst>
              </p:cNvPr>
              <p:cNvCxnSpPr>
                <a:cxnSpLocks/>
              </p:cNvCxnSpPr>
              <p:nvPr/>
            </p:nvCxnSpPr>
            <p:spPr>
              <a:xfrm>
                <a:off x="8595013" y="5175469"/>
                <a:ext cx="10972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52DB858-400F-9DA8-96C9-3275A4F6CE96}"/>
                  </a:ext>
                </a:extLst>
              </p:cNvPr>
              <p:cNvCxnSpPr>
                <a:cxnSpLocks/>
              </p:cNvCxnSpPr>
              <p:nvPr/>
            </p:nvCxnSpPr>
            <p:spPr>
              <a:xfrm>
                <a:off x="6364477" y="2949761"/>
                <a:ext cx="2239675" cy="222570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37" name="Rectangle 36" descr="n179 Fb Dinh Thu Huyen">
            <a:extLst>
              <a:ext uri="{FF2B5EF4-FFF2-40B4-BE49-F238E27FC236}">
                <a16:creationId xmlns:a16="http://schemas.microsoft.com/office/drawing/2014/main" id="{364598F4-51F7-AB1B-3E87-BCB1C74A2EAC}"/>
              </a:ext>
            </a:extLst>
          </p:cNvPr>
          <p:cNvSpPr/>
          <p:nvPr/>
        </p:nvSpPr>
        <p:spPr>
          <a:xfrm>
            <a:off x="10106627" y="4120308"/>
            <a:ext cx="1113823" cy="7315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n179 Fb Dinh Thu Huyen">
            <a:extLst>
              <a:ext uri="{FF2B5EF4-FFF2-40B4-BE49-F238E27FC236}">
                <a16:creationId xmlns:a16="http://schemas.microsoft.com/office/drawing/2014/main" id="{CDF830E0-F474-C431-0166-19D21A5CE5E7}"/>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4662" y="5087270"/>
            <a:ext cx="1658611" cy="15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80176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left)">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wipe(left)">
                                      <p:cBhvr>
                                        <p:cTn id="3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n179 Fb Dinh Thu Huyen">
            <a:extLst>
              <a:ext uri="{FF2B5EF4-FFF2-40B4-BE49-F238E27FC236}">
                <a16:creationId xmlns:a16="http://schemas.microsoft.com/office/drawing/2014/main" id="{CD640B99-8CAA-4310-4C7C-D9338C3E529F}"/>
              </a:ext>
            </a:extLst>
          </p:cNvPr>
          <p:cNvSpPr>
            <a:spLocks/>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rPr>
              <a:t>Phiếu học tập số 2: </a:t>
            </a: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p:txBody>
      </p:sp>
      <p:pic>
        <p:nvPicPr>
          <p:cNvPr id="4" name="Picture 2" descr="n179 Fb Dinh Thu Huyen">
            <a:extLst>
              <a:ext uri="{FF2B5EF4-FFF2-40B4-BE49-F238E27FC236}">
                <a16:creationId xmlns:a16="http://schemas.microsoft.com/office/drawing/2014/main" id="{2E5B5BB3-514D-1DBB-7480-30728E5D1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descr="n179 Fb Dinh Thu Huyen">
            <a:extLst>
              <a:ext uri="{FF2B5EF4-FFF2-40B4-BE49-F238E27FC236}">
                <a16:creationId xmlns:a16="http://schemas.microsoft.com/office/drawing/2014/main" id="{DFF061FB-2BD4-13B4-9546-5D68C15C226A}"/>
              </a:ext>
            </a:extLst>
          </p:cNvPr>
          <p:cNvSpPr txBox="1"/>
          <p:nvPr/>
        </p:nvSpPr>
        <p:spPr>
          <a:xfrm>
            <a:off x="2195934" y="260980"/>
            <a:ext cx="9884905" cy="1569660"/>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fontAlgn="base">
              <a:spcBef>
                <a:spcPct val="0"/>
              </a:spcBef>
              <a:spcAft>
                <a:spcPct val="0"/>
              </a:spcAft>
            </a:pPr>
            <a:r>
              <a:rPr lang="en-US" sz="2400" b="1">
                <a:solidFill>
                  <a:schemeClr val="tx1"/>
                </a:solidFill>
                <a:ea typeface="Times New Roman" pitchFamily="18" charset="0"/>
                <a:cs typeface="Arial" pitchFamily="34" charset="0"/>
              </a:rPr>
              <a:t>Câu 4.</a:t>
            </a:r>
            <a:r>
              <a:rPr lang="en-US" sz="2400">
                <a:solidFill>
                  <a:schemeClr val="tx1"/>
                </a:solidFill>
                <a:ea typeface="Times New Roman" pitchFamily="18" charset="0"/>
                <a:cs typeface="Arial" pitchFamily="34" charset="0"/>
              </a:rPr>
              <a:t> Hãy dùng đồ thị (v – t) vẽ ở hình 9.4 để:</a:t>
            </a:r>
          </a:p>
          <a:p>
            <a:pPr lvl="0" algn="just" eaLnBrk="0" fontAlgn="base" hangingPunct="0">
              <a:spcBef>
                <a:spcPct val="0"/>
              </a:spcBef>
              <a:spcAft>
                <a:spcPct val="0"/>
              </a:spcAft>
            </a:pPr>
            <a:r>
              <a:rPr lang="en-US" sz="2400" b="1">
                <a:solidFill>
                  <a:schemeClr val="tx1"/>
                </a:solidFill>
                <a:ea typeface="Times New Roman" pitchFamily="18" charset="0"/>
                <a:cs typeface="Arial" pitchFamily="34" charset="0"/>
              </a:rPr>
              <a:t>a.</a:t>
            </a:r>
            <a:r>
              <a:rPr lang="en-US" sz="2400">
                <a:solidFill>
                  <a:schemeClr val="tx1"/>
                </a:solidFill>
                <a:ea typeface="Times New Roman" pitchFamily="18" charset="0"/>
                <a:cs typeface="Arial" pitchFamily="34" charset="0"/>
              </a:rPr>
              <a:t> Mô tả chuyển động		</a:t>
            </a:r>
            <a:r>
              <a:rPr lang="en-US" sz="2400" b="1">
                <a:solidFill>
                  <a:schemeClr val="tx1"/>
                </a:solidFill>
                <a:ea typeface="Times New Roman" pitchFamily="18" charset="0"/>
                <a:cs typeface="Arial" pitchFamily="34" charset="0"/>
              </a:rPr>
              <a:t>b.</a:t>
            </a:r>
            <a:r>
              <a:rPr lang="en-US" sz="2400">
                <a:solidFill>
                  <a:schemeClr val="tx1"/>
                </a:solidFill>
                <a:ea typeface="Times New Roman" pitchFamily="18" charset="0"/>
                <a:cs typeface="Arial" pitchFamily="34" charset="0"/>
              </a:rPr>
              <a:t> d = ?: 4 s đầu, 2 s tiếp theo và 3 s cuối</a:t>
            </a:r>
          </a:p>
          <a:p>
            <a:pPr lvl="0" algn="just" eaLnBrk="0" fontAlgn="base" hangingPunct="0">
              <a:spcBef>
                <a:spcPct val="0"/>
              </a:spcBef>
              <a:spcAft>
                <a:spcPct val="0"/>
              </a:spcAft>
            </a:pPr>
            <a:r>
              <a:rPr lang="en-US" sz="2400" b="1">
                <a:solidFill>
                  <a:schemeClr val="tx1"/>
                </a:solidFill>
                <a:ea typeface="Times New Roman" pitchFamily="18" charset="0"/>
                <a:cs typeface="Arial" pitchFamily="34" charset="0"/>
              </a:rPr>
              <a:t>c.</a:t>
            </a:r>
            <a:r>
              <a:rPr lang="en-US" sz="2400">
                <a:solidFill>
                  <a:schemeClr val="tx1"/>
                </a:solidFill>
                <a:ea typeface="Times New Roman" pitchFamily="18" charset="0"/>
                <a:cs typeface="Arial" pitchFamily="34" charset="0"/>
              </a:rPr>
              <a:t> a = ?: 4 s đầu		</a:t>
            </a:r>
            <a:r>
              <a:rPr lang="en-US" sz="2400" b="1">
                <a:solidFill>
                  <a:schemeClr val="tx1"/>
                </a:solidFill>
                <a:ea typeface="Times New Roman" pitchFamily="18" charset="0"/>
                <a:cs typeface="Arial" pitchFamily="34" charset="0"/>
              </a:rPr>
              <a:t>d.</a:t>
            </a:r>
            <a:r>
              <a:rPr lang="en-US" sz="2400">
                <a:solidFill>
                  <a:schemeClr val="tx1"/>
                </a:solidFill>
                <a:ea typeface="Times New Roman" pitchFamily="18" charset="0"/>
                <a:cs typeface="Arial" pitchFamily="34" charset="0"/>
              </a:rPr>
              <a:t> a = ? từ giây thứ 4 đến giây thứ 6.</a:t>
            </a:r>
          </a:p>
          <a:p>
            <a:pPr lvl="0" algn="ctr" eaLnBrk="0" fontAlgn="base" hangingPunct="0">
              <a:spcBef>
                <a:spcPct val="0"/>
              </a:spcBef>
              <a:spcAft>
                <a:spcPct val="0"/>
              </a:spcAft>
            </a:pPr>
            <a:r>
              <a:rPr lang="en-US" sz="2400">
                <a:solidFill>
                  <a:schemeClr val="tx1"/>
                </a:solidFill>
                <a:ea typeface="Times New Roman" pitchFamily="18" charset="0"/>
                <a:cs typeface="Arial" pitchFamily="34" charset="0"/>
              </a:rPr>
              <a:t>Kiểm tra kết quả của câu b và câu c bằng cách dùng công thức.</a:t>
            </a:r>
            <a:endParaRPr lang="en-US" sz="2400" dirty="0">
              <a:solidFill>
                <a:schemeClr val="tx1"/>
              </a:solidFill>
              <a:cs typeface="Arial" pitchFamily="34" charset="0"/>
            </a:endParaRPr>
          </a:p>
        </p:txBody>
      </p:sp>
      <mc:AlternateContent xmlns:mc="http://schemas.openxmlformats.org/markup-compatibility/2006" xmlns:a14="http://schemas.microsoft.com/office/drawing/2010/main">
        <mc:Choice Requires="a14">
          <p:sp>
            <p:nvSpPr>
              <p:cNvPr id="6" name="Rectangle 1" descr="n179 Fb Dinh Thu Huyen">
                <a:extLst>
                  <a:ext uri="{FF2B5EF4-FFF2-40B4-BE49-F238E27FC236}">
                    <a16:creationId xmlns:a16="http://schemas.microsoft.com/office/drawing/2014/main" id="{BB1765DA-BB1C-F564-94CE-3405B53D0F28}"/>
                  </a:ext>
                </a:extLst>
              </p:cNvPr>
              <p:cNvSpPr>
                <a:spLocks noChangeArrowheads="1"/>
              </p:cNvSpPr>
              <p:nvPr/>
            </p:nvSpPr>
            <p:spPr bwMode="auto">
              <a:xfrm>
                <a:off x="2195934" y="2250030"/>
                <a:ext cx="4825264" cy="17635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sz="2800" b="1" i="0" u="none" strike="noStrike" cap="none" normalizeH="0" baseline="0">
                    <a:ln>
                      <a:noFill/>
                    </a:ln>
                    <a:solidFill>
                      <a:schemeClr val="tx1"/>
                    </a:solidFill>
                    <a:effectLst/>
                    <a:ea typeface="Times New Roman" pitchFamily="18" charset="0"/>
                    <a:cs typeface="Arial" pitchFamily="34" charset="0"/>
                  </a:rPr>
                  <a:t>c. </a:t>
                </a:r>
                <a:r>
                  <a:rPr kumimoji="0" lang="fr-FR" sz="2800" b="0" i="0" u="none" strike="noStrike" cap="none" normalizeH="0" baseline="0">
                    <a:ln>
                      <a:noFill/>
                    </a:ln>
                    <a:solidFill>
                      <a:schemeClr val="tx1"/>
                    </a:solidFill>
                    <a:effectLst/>
                    <a:ea typeface="Times New Roman" pitchFamily="18" charset="0"/>
                    <a:cs typeface="Arial" pitchFamily="34" charset="0"/>
                  </a:rPr>
                  <a:t>Gia tốc của chuyển động trong 4 giây đầu:</a:t>
                </a:r>
                <a:endParaRPr kumimoji="0" lang="en-US" sz="2800" b="0" i="0" u="none" strike="noStrike" cap="none" normalizeH="0" baseline="0">
                  <a:ln>
                    <a:noFill/>
                  </a:ln>
                  <a:solidFill>
                    <a:schemeClr val="tx1"/>
                  </a:solidFill>
                  <a:effectLst/>
                  <a:ea typeface="Times New Roman" pitchFamily="18" charset="0"/>
                  <a:cs typeface="Arial" pitchFamily="34" charset="0"/>
                </a:endParaRPr>
              </a:p>
              <a:p>
                <a:pPr lvl="0"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𝑎</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 </m:t>
                      </m:r>
                      <m:f>
                        <m:fPr>
                          <m:ctrlPr>
                            <a:rPr kumimoji="0" lang="fr-FR" sz="2800" b="0" i="1" u="none" strike="noStrike" cap="none" normalizeH="0" baseline="0" smtClean="0">
                              <a:ln>
                                <a:noFill/>
                              </a:ln>
                              <a:solidFill>
                                <a:schemeClr val="tx1"/>
                              </a:solidFill>
                              <a:effectLst/>
                              <a:latin typeface="Cambria Math" panose="02040503050406030204" pitchFamily="18" charset="0"/>
                              <a:cs typeface="Arial" pitchFamily="34" charset="0"/>
                            </a:rPr>
                          </m:ctrlPr>
                        </m:fPr>
                        <m:num>
                          <m:r>
                            <m:rPr>
                              <m:sty m:val="p"/>
                            </m:rPr>
                            <a:rPr lang="en-US" sz="2800">
                              <a:latin typeface="Cambria Math" panose="02040503050406030204" pitchFamily="18" charset="0"/>
                              <a:ea typeface="Times New Roman" pitchFamily="18" charset="0"/>
                              <a:cs typeface="Arial" pitchFamily="34" charset="0"/>
                            </a:rPr>
                            <m:t>Δ</m:t>
                          </m:r>
                          <m:r>
                            <a:rPr lang="fr-FR" sz="2800" i="1">
                              <a:latin typeface="Cambria Math" panose="02040503050406030204" pitchFamily="18" charset="0"/>
                              <a:ea typeface="Times New Roman" pitchFamily="18" charset="0"/>
                              <a:cs typeface="Arial" pitchFamily="34" charset="0"/>
                            </a:rPr>
                            <m:t>𝑣</m:t>
                          </m:r>
                        </m:num>
                        <m:den>
                          <m:r>
                            <m:rPr>
                              <m:sty m:val="p"/>
                            </m:rPr>
                            <a:rPr lang="en-US" sz="2800">
                              <a:latin typeface="Cambria Math" panose="02040503050406030204" pitchFamily="18" charset="0"/>
                              <a:ea typeface="Times New Roman" pitchFamily="18" charset="0"/>
                              <a:cs typeface="Arial" pitchFamily="34" charset="0"/>
                            </a:rPr>
                            <m:t>Δ</m:t>
                          </m:r>
                          <m:r>
                            <a:rPr lang="fr-FR" sz="2800" i="1">
                              <a:latin typeface="Cambria Math" panose="02040503050406030204" pitchFamily="18" charset="0"/>
                              <a:ea typeface="Times New Roman" pitchFamily="18" charset="0"/>
                              <a:cs typeface="Arial" pitchFamily="34" charset="0"/>
                            </a:rPr>
                            <m:t>𝑡</m:t>
                          </m:r>
                        </m:den>
                      </m:f>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m:t>
                      </m:r>
                      <m:f>
                        <m:fPr>
                          <m:ctrlPr>
                            <a:rPr kumimoji="0" lang="fr-FR" sz="2800" b="0" i="1" u="none" strike="noStrike" cap="none" normalizeH="0" baseline="0" smtClean="0">
                              <a:ln>
                                <a:noFill/>
                              </a:ln>
                              <a:solidFill>
                                <a:schemeClr val="tx1"/>
                              </a:solidFill>
                              <a:effectLst/>
                              <a:latin typeface="Cambria Math" panose="02040503050406030204" pitchFamily="18" charset="0"/>
                              <a:cs typeface="Arial" pitchFamily="34" charset="0"/>
                            </a:rPr>
                          </m:ctrlPr>
                        </m:fPr>
                        <m:num>
                          <m:r>
                            <a:rPr lang="fr-FR" sz="2800" i="1">
                              <a:latin typeface="Cambria Math" panose="02040503050406030204" pitchFamily="18" charset="0"/>
                              <a:ea typeface="Times New Roman" pitchFamily="18" charset="0"/>
                              <a:cs typeface="Arial" pitchFamily="34" charset="0"/>
                            </a:rPr>
                            <m:t>8 − 0</m:t>
                          </m:r>
                        </m:num>
                        <m:den>
                          <m:r>
                            <a:rPr lang="fr-FR" sz="2800" i="1">
                              <a:latin typeface="Cambria Math" panose="02040503050406030204" pitchFamily="18" charset="0"/>
                              <a:ea typeface="Times New Roman" pitchFamily="18" charset="0"/>
                              <a:cs typeface="Arial" pitchFamily="34" charset="0"/>
                            </a:rPr>
                            <m:t>4 − 0</m:t>
                          </m:r>
                        </m:den>
                      </m:f>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2(</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𝑚</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𝑠</m:t>
                      </m:r>
                      <m:r>
                        <a:rPr kumimoji="0" lang="fr-FR" sz="28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oMath>
                  </m:oMathPara>
                </a14:m>
                <a:endParaRPr kumimoji="0" lang="en-US" sz="2800" b="0" i="0" u="none" strike="noStrike" cap="none" normalizeH="0" baseline="0">
                  <a:ln>
                    <a:noFill/>
                  </a:ln>
                  <a:solidFill>
                    <a:schemeClr val="tx1"/>
                  </a:solidFill>
                  <a:effectLst/>
                  <a:ea typeface="Times New Roman" pitchFamily="18" charset="0"/>
                  <a:cs typeface="Arial" pitchFamily="34" charset="0"/>
                </a:endParaRPr>
              </a:p>
            </p:txBody>
          </p:sp>
        </mc:Choice>
        <mc:Fallback xmlns="">
          <p:sp>
            <p:nvSpPr>
              <p:cNvPr id="6" name="Rectangle 1" descr="n179 Fb Dinh Thu Huyen">
                <a:extLst>
                  <a:ext uri="{FF2B5EF4-FFF2-40B4-BE49-F238E27FC236}">
                    <a16:creationId xmlns:a16="http://schemas.microsoft.com/office/drawing/2014/main" id="{BB1765DA-BB1C-F564-94CE-3405B53D0F28}"/>
                  </a:ext>
                </a:extLst>
              </p:cNvPr>
              <p:cNvSpPr>
                <a:spLocks noRot="1" noChangeAspect="1" noMove="1" noResize="1" noEditPoints="1" noAdjustHandles="1" noChangeArrowheads="1" noChangeShapeType="1" noTextEdit="1"/>
              </p:cNvSpPr>
              <p:nvPr/>
            </p:nvSpPr>
            <p:spPr bwMode="auto">
              <a:xfrm>
                <a:off x="2195934" y="2250030"/>
                <a:ext cx="4825264" cy="1763560"/>
              </a:xfrm>
              <a:prstGeom prst="rect">
                <a:avLst/>
              </a:prstGeom>
              <a:blipFill>
                <a:blip r:embed="rId3"/>
                <a:stretch>
                  <a:fillRect l="-2525" t="-2768" r="-2525"/>
                </a:stretch>
              </a:blipFill>
              <a:ln w="9525">
                <a:noFill/>
                <a:miter lim="800000"/>
                <a:headEnd/>
                <a:tailEnd/>
              </a:ln>
              <a:effectLst/>
            </p:spPr>
            <p:txBody>
              <a:bodyPr/>
              <a:lstStyle/>
              <a:p>
                <a:r>
                  <a:rPr lang="en-US">
                    <a:noFill/>
                  </a:rPr>
                  <a:t> </a:t>
                </a:r>
              </a:p>
            </p:txBody>
          </p:sp>
        </mc:Fallback>
      </mc:AlternateContent>
      <p:sp>
        <p:nvSpPr>
          <p:cNvPr id="11" name="Rectangle 1" descr="n179 Fb Dinh Thu Huyen">
            <a:extLst>
              <a:ext uri="{FF2B5EF4-FFF2-40B4-BE49-F238E27FC236}">
                <a16:creationId xmlns:a16="http://schemas.microsoft.com/office/drawing/2014/main" id="{1174F5B1-8BC7-110C-464A-2E7FE79A21DD}"/>
              </a:ext>
            </a:extLst>
          </p:cNvPr>
          <p:cNvSpPr>
            <a:spLocks noChangeArrowheads="1"/>
          </p:cNvSpPr>
          <p:nvPr/>
        </p:nvSpPr>
        <p:spPr bwMode="auto">
          <a:xfrm>
            <a:off x="2190688" y="4189020"/>
            <a:ext cx="4854726"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sz="2800" b="1" i="0" u="none" strike="noStrike" cap="none" normalizeH="0" baseline="0">
                <a:ln>
                  <a:noFill/>
                </a:ln>
                <a:solidFill>
                  <a:schemeClr val="tx1"/>
                </a:solidFill>
                <a:effectLst/>
                <a:ea typeface="Times New Roman" pitchFamily="18" charset="0"/>
                <a:cs typeface="Arial" pitchFamily="34" charset="0"/>
              </a:rPr>
              <a:t>d. </a:t>
            </a:r>
            <a:r>
              <a:rPr kumimoji="0" lang="fr-FR" sz="2800" b="0" i="0" u="none" strike="noStrike" cap="none" normalizeH="0" baseline="0">
                <a:ln>
                  <a:noFill/>
                </a:ln>
                <a:solidFill>
                  <a:schemeClr val="tx1"/>
                </a:solidFill>
                <a:effectLst/>
                <a:ea typeface="Times New Roman" pitchFamily="18" charset="0"/>
                <a:cs typeface="Arial" pitchFamily="34" charset="0"/>
              </a:rPr>
              <a:t>Gia tốc của chuyển động từ giây thứ 4 đến giây thứ 6:</a:t>
            </a:r>
          </a:p>
        </p:txBody>
      </p:sp>
      <mc:AlternateContent xmlns:mc="http://schemas.openxmlformats.org/markup-compatibility/2006" xmlns:a14="http://schemas.microsoft.com/office/drawing/2010/main">
        <mc:Choice Requires="a14">
          <p:sp>
            <p:nvSpPr>
              <p:cNvPr id="12" name="Rectangle 1" descr="n179 Fb Dinh Thu Huyen">
                <a:extLst>
                  <a:ext uri="{FF2B5EF4-FFF2-40B4-BE49-F238E27FC236}">
                    <a16:creationId xmlns:a16="http://schemas.microsoft.com/office/drawing/2014/main" id="{5BFBA9FD-3AEA-2654-7E97-33935894FEAF}"/>
                  </a:ext>
                </a:extLst>
              </p:cNvPr>
              <p:cNvSpPr>
                <a:spLocks noChangeArrowheads="1"/>
              </p:cNvSpPr>
              <p:nvPr/>
            </p:nvSpPr>
            <p:spPr bwMode="auto">
              <a:xfrm>
                <a:off x="2190688" y="5137151"/>
                <a:ext cx="5349156" cy="9017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𝑎</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 </m:t>
                      </m:r>
                      <m:f>
                        <m:fPr>
                          <m:ctrlPr>
                            <a:rPr kumimoji="0" lang="fr-FR" sz="2800" b="0" i="1" u="none" strike="noStrike" cap="none" normalizeH="0" baseline="0" smtClean="0">
                              <a:ln>
                                <a:noFill/>
                              </a:ln>
                              <a:solidFill>
                                <a:schemeClr val="tx1"/>
                              </a:solidFill>
                              <a:effectLst/>
                              <a:latin typeface="Cambria Math" panose="02040503050406030204" pitchFamily="18" charset="0"/>
                              <a:cs typeface="Arial" pitchFamily="34" charset="0"/>
                            </a:rPr>
                          </m:ctrlPr>
                        </m:fPr>
                        <m:num>
                          <m:r>
                            <m:rPr>
                              <m:sty m:val="p"/>
                            </m:rPr>
                            <a:rPr lang="en-US" sz="2800">
                              <a:latin typeface="Cambria Math" panose="02040503050406030204" pitchFamily="18" charset="0"/>
                              <a:ea typeface="Times New Roman" pitchFamily="18" charset="0"/>
                              <a:cs typeface="Arial" pitchFamily="34" charset="0"/>
                            </a:rPr>
                            <m:t>Δ</m:t>
                          </m:r>
                          <m:r>
                            <a:rPr lang="fr-FR" sz="2800" i="1">
                              <a:latin typeface="Cambria Math" panose="02040503050406030204" pitchFamily="18" charset="0"/>
                              <a:ea typeface="Times New Roman" pitchFamily="18" charset="0"/>
                              <a:cs typeface="Arial" pitchFamily="34" charset="0"/>
                            </a:rPr>
                            <m:t>𝑣</m:t>
                          </m:r>
                        </m:num>
                        <m:den>
                          <m:r>
                            <m:rPr>
                              <m:sty m:val="p"/>
                            </m:rPr>
                            <a:rPr lang="en-US" sz="2800">
                              <a:latin typeface="Cambria Math" panose="02040503050406030204" pitchFamily="18" charset="0"/>
                              <a:ea typeface="Times New Roman" pitchFamily="18" charset="0"/>
                              <a:cs typeface="Arial" pitchFamily="34" charset="0"/>
                            </a:rPr>
                            <m:t>Δ</m:t>
                          </m:r>
                          <m:r>
                            <a:rPr lang="fr-FR" sz="2800" i="1">
                              <a:latin typeface="Cambria Math" panose="02040503050406030204" pitchFamily="18" charset="0"/>
                              <a:ea typeface="Times New Roman" pitchFamily="18" charset="0"/>
                              <a:cs typeface="Arial" pitchFamily="34" charset="0"/>
                            </a:rPr>
                            <m:t>𝑡</m:t>
                          </m:r>
                        </m:den>
                      </m:f>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m:t>
                      </m:r>
                      <m:f>
                        <m:fPr>
                          <m:ctrlPr>
                            <a:rPr kumimoji="0" lang="fr-FR" sz="2800" b="0" i="1" u="none" strike="noStrike" cap="none" normalizeH="0" baseline="0" smtClean="0">
                              <a:ln>
                                <a:noFill/>
                              </a:ln>
                              <a:solidFill>
                                <a:schemeClr val="tx1"/>
                              </a:solidFill>
                              <a:effectLst/>
                              <a:latin typeface="Cambria Math" panose="02040503050406030204" pitchFamily="18" charset="0"/>
                              <a:cs typeface="Arial" pitchFamily="34" charset="0"/>
                            </a:rPr>
                          </m:ctrlPr>
                        </m:fPr>
                        <m:num>
                          <m:r>
                            <a:rPr kumimoji="0" lang="en-US" sz="2800" b="0" i="1" u="none" strike="noStrike" cap="none" normalizeH="0" baseline="0" smtClean="0">
                              <a:ln>
                                <a:noFill/>
                              </a:ln>
                              <a:solidFill>
                                <a:schemeClr val="tx1"/>
                              </a:solidFill>
                              <a:effectLst/>
                              <a:latin typeface="Cambria Math" panose="02040503050406030204" pitchFamily="18" charset="0"/>
                              <a:cs typeface="Arial" pitchFamily="34" charset="0"/>
                            </a:rPr>
                            <m:t>−4</m:t>
                          </m:r>
                          <m:r>
                            <a:rPr lang="fr-FR" sz="2800" i="1">
                              <a:latin typeface="Cambria Math" panose="02040503050406030204" pitchFamily="18" charset="0"/>
                              <a:ea typeface="Times New Roman" pitchFamily="18" charset="0"/>
                              <a:cs typeface="Arial" pitchFamily="34" charset="0"/>
                            </a:rPr>
                            <m:t> − 0</m:t>
                          </m:r>
                        </m:num>
                        <m:den>
                          <m:r>
                            <a:rPr lang="en-US" sz="2800" b="0" i="1" smtClean="0">
                              <a:latin typeface="Cambria Math" panose="02040503050406030204" pitchFamily="18" charset="0"/>
                              <a:ea typeface="Times New Roman" pitchFamily="18" charset="0"/>
                              <a:cs typeface="Arial" pitchFamily="34" charset="0"/>
                            </a:rPr>
                            <m:t>6</m:t>
                          </m:r>
                          <m:r>
                            <a:rPr lang="fr-FR" sz="2800" i="1">
                              <a:latin typeface="Cambria Math" panose="02040503050406030204" pitchFamily="18" charset="0"/>
                              <a:ea typeface="Times New Roman" pitchFamily="18" charset="0"/>
                              <a:cs typeface="Arial" pitchFamily="34" charset="0"/>
                            </a:rPr>
                            <m:t> −</m:t>
                          </m:r>
                          <m:r>
                            <a:rPr lang="en-US" sz="2800" b="0" i="1" smtClean="0">
                              <a:latin typeface="Cambria Math" panose="02040503050406030204" pitchFamily="18" charset="0"/>
                              <a:ea typeface="Times New Roman" pitchFamily="18" charset="0"/>
                              <a:cs typeface="Arial" pitchFamily="34" charset="0"/>
                            </a:rPr>
                            <m:t>4</m:t>
                          </m:r>
                        </m:den>
                      </m:f>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r>
                        <a:rPr kumimoji="0" lang="en-US"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𝑚</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𝑠</m:t>
                      </m:r>
                      <m:r>
                        <a:rPr kumimoji="0" lang="fr-FR" sz="28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oMath>
                  </m:oMathPara>
                </a14:m>
                <a:endParaRPr kumimoji="0" lang="en-US" sz="2800" b="0" i="0" u="none" strike="noStrike" cap="none" normalizeH="0" baseline="0">
                  <a:ln>
                    <a:noFill/>
                  </a:ln>
                  <a:solidFill>
                    <a:schemeClr val="tx1"/>
                  </a:solidFill>
                  <a:effectLst/>
                  <a:ea typeface="Times New Roman" pitchFamily="18" charset="0"/>
                  <a:cs typeface="Arial" pitchFamily="34" charset="0"/>
                </a:endParaRPr>
              </a:p>
            </p:txBody>
          </p:sp>
        </mc:Choice>
        <mc:Fallback xmlns="">
          <p:sp>
            <p:nvSpPr>
              <p:cNvPr id="12" name="Rectangle 1" descr="n179 Fb Dinh Thu Huyen">
                <a:extLst>
                  <a:ext uri="{FF2B5EF4-FFF2-40B4-BE49-F238E27FC236}">
                    <a16:creationId xmlns:a16="http://schemas.microsoft.com/office/drawing/2014/main" id="{5BFBA9FD-3AEA-2654-7E97-33935894FEAF}"/>
                  </a:ext>
                </a:extLst>
              </p:cNvPr>
              <p:cNvSpPr>
                <a:spLocks noRot="1" noChangeAspect="1" noMove="1" noResize="1" noEditPoints="1" noAdjustHandles="1" noChangeArrowheads="1" noChangeShapeType="1" noTextEdit="1"/>
              </p:cNvSpPr>
              <p:nvPr/>
            </p:nvSpPr>
            <p:spPr bwMode="auto">
              <a:xfrm>
                <a:off x="2190688" y="5137151"/>
                <a:ext cx="5349156" cy="901785"/>
              </a:xfrm>
              <a:prstGeom prst="rect">
                <a:avLst/>
              </a:prstGeom>
              <a:blipFill>
                <a:blip r:embed="rId4"/>
                <a:stretch>
                  <a:fillRect/>
                </a:stretch>
              </a:blipFill>
              <a:ln w="9525">
                <a:noFill/>
                <a:miter lim="800000"/>
                <a:headEnd/>
                <a:tailEnd/>
              </a:ln>
              <a:effectLst/>
            </p:spPr>
            <p:txBody>
              <a:bodyPr/>
              <a:lstStyle/>
              <a:p>
                <a:r>
                  <a:rPr lang="en-US">
                    <a:noFill/>
                  </a:rPr>
                  <a:t> </a:t>
                </a:r>
              </a:p>
            </p:txBody>
          </p:sp>
        </mc:Fallback>
      </mc:AlternateContent>
      <p:sp>
        <p:nvSpPr>
          <p:cNvPr id="13" name="Right Triangle 12" descr="n179 Fb Dinh Thu Huyen">
            <a:extLst>
              <a:ext uri="{FF2B5EF4-FFF2-40B4-BE49-F238E27FC236}">
                <a16:creationId xmlns:a16="http://schemas.microsoft.com/office/drawing/2014/main" id="{909BEFA4-8451-0A50-CBC2-C9C6A814D43A}"/>
              </a:ext>
            </a:extLst>
          </p:cNvPr>
          <p:cNvSpPr/>
          <p:nvPr/>
        </p:nvSpPr>
        <p:spPr>
          <a:xfrm>
            <a:off x="7903318" y="2642742"/>
            <a:ext cx="1417320" cy="1417320"/>
          </a:xfrm>
          <a:prstGeom prst="rtTriangle">
            <a:avLst/>
          </a:prstGeom>
          <a:solidFill>
            <a:schemeClr val="accent1">
              <a:alpha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descr="n179 Fb Dinh Thu Huyen">
            <a:extLst>
              <a:ext uri="{FF2B5EF4-FFF2-40B4-BE49-F238E27FC236}">
                <a16:creationId xmlns:a16="http://schemas.microsoft.com/office/drawing/2014/main" id="{DF0DAB28-A053-50F0-E07B-149BD24B1F49}"/>
              </a:ext>
            </a:extLst>
          </p:cNvPr>
          <p:cNvSpPr/>
          <p:nvPr/>
        </p:nvSpPr>
        <p:spPr>
          <a:xfrm rot="10800000">
            <a:off x="9430045" y="4120309"/>
            <a:ext cx="684759" cy="68580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descr="n179 Fb Dinh Thu Huyen">
            <a:extLst>
              <a:ext uri="{FF2B5EF4-FFF2-40B4-BE49-F238E27FC236}">
                <a16:creationId xmlns:a16="http://schemas.microsoft.com/office/drawing/2014/main" id="{04C454B8-1D01-B193-74A7-C6043D8ED7E0}"/>
              </a:ext>
            </a:extLst>
          </p:cNvPr>
          <p:cNvGrpSpPr/>
          <p:nvPr/>
        </p:nvGrpSpPr>
        <p:grpSpPr>
          <a:xfrm>
            <a:off x="7062793" y="1537997"/>
            <a:ext cx="5387842" cy="3469502"/>
            <a:chOff x="5539713" y="1872772"/>
            <a:chExt cx="5387842" cy="3469502"/>
          </a:xfrm>
        </p:grpSpPr>
        <p:grpSp>
          <p:nvGrpSpPr>
            <p:cNvPr id="16" name="Group 15">
              <a:extLst>
                <a:ext uri="{FF2B5EF4-FFF2-40B4-BE49-F238E27FC236}">
                  <a16:creationId xmlns:a16="http://schemas.microsoft.com/office/drawing/2014/main" id="{31F954BA-36D5-3901-095E-6A09A482E033}"/>
                </a:ext>
              </a:extLst>
            </p:cNvPr>
            <p:cNvGrpSpPr/>
            <p:nvPr/>
          </p:nvGrpSpPr>
          <p:grpSpPr>
            <a:xfrm>
              <a:off x="5539713" y="1872772"/>
              <a:ext cx="5387842" cy="3469502"/>
              <a:chOff x="4310199" y="1982657"/>
              <a:chExt cx="5387842" cy="3469502"/>
            </a:xfrm>
          </p:grpSpPr>
          <p:pic>
            <p:nvPicPr>
              <p:cNvPr id="21" name="Content Placeholder 4">
                <a:extLst>
                  <a:ext uri="{FF2B5EF4-FFF2-40B4-BE49-F238E27FC236}">
                    <a16:creationId xmlns:a16="http://schemas.microsoft.com/office/drawing/2014/main" id="{877DDC87-B320-AA7C-A92F-2378799FED1B}"/>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55690" r="66237" b="1862"/>
              <a:stretch/>
            </p:blipFill>
            <p:spPr>
              <a:xfrm>
                <a:off x="5131688" y="2659902"/>
                <a:ext cx="3767422" cy="2664286"/>
              </a:xfrm>
              <a:prstGeom prst="rect">
                <a:avLst/>
              </a:prstGeom>
            </p:spPr>
          </p:pic>
          <p:grpSp>
            <p:nvGrpSpPr>
              <p:cNvPr id="22" name="Group 21">
                <a:extLst>
                  <a:ext uri="{FF2B5EF4-FFF2-40B4-BE49-F238E27FC236}">
                    <a16:creationId xmlns:a16="http://schemas.microsoft.com/office/drawing/2014/main" id="{C415684D-47FA-FC38-6BBC-96A25B46D31C}"/>
                  </a:ext>
                </a:extLst>
              </p:cNvPr>
              <p:cNvGrpSpPr/>
              <p:nvPr/>
            </p:nvGrpSpPr>
            <p:grpSpPr>
              <a:xfrm>
                <a:off x="4310199" y="1982657"/>
                <a:ext cx="5387842" cy="3469502"/>
                <a:chOff x="8989148" y="4645264"/>
                <a:chExt cx="3907190" cy="1845880"/>
              </a:xfrm>
            </p:grpSpPr>
            <p:cxnSp>
              <p:nvCxnSpPr>
                <p:cNvPr id="36" name="Straight Arrow Connector 35">
                  <a:extLst>
                    <a:ext uri="{FF2B5EF4-FFF2-40B4-BE49-F238E27FC236}">
                      <a16:creationId xmlns:a16="http://schemas.microsoft.com/office/drawing/2014/main" id="{6A962844-388C-72E4-6D85-52B137D72686}"/>
                    </a:ext>
                  </a:extLst>
                </p:cNvPr>
                <p:cNvCxnSpPr>
                  <a:cxnSpLocks/>
                </p:cNvCxnSpPr>
                <p:nvPr/>
              </p:nvCxnSpPr>
              <p:spPr>
                <a:xfrm flipV="1">
                  <a:off x="9479761" y="6004444"/>
                  <a:ext cx="3116619" cy="147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F903117-2A98-3903-69DB-FFA526171E43}"/>
                    </a:ext>
                  </a:extLst>
                </p:cNvPr>
                <p:cNvCxnSpPr>
                  <a:cxnSpLocks/>
                </p:cNvCxnSpPr>
                <p:nvPr/>
              </p:nvCxnSpPr>
              <p:spPr>
                <a:xfrm flipH="1" flipV="1">
                  <a:off x="9584871" y="4822530"/>
                  <a:ext cx="0" cy="155676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6FC0CF6-1B7B-5168-C0CF-A355E59AE0F0}"/>
                    </a:ext>
                  </a:extLst>
                </p:cNvPr>
                <p:cNvSpPr txBox="1"/>
                <p:nvPr/>
              </p:nvSpPr>
              <p:spPr>
                <a:xfrm rot="16200000">
                  <a:off x="8359268" y="5275144"/>
                  <a:ext cx="1605711" cy="345952"/>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Vận tốc (m/s)</a:t>
                  </a:r>
                  <a:endParaRPr lang="en-US" sz="2500" baseline="-25000">
                    <a:solidFill>
                      <a:schemeClr val="accent1"/>
                    </a:solidFill>
                  </a:endParaRPr>
                </a:p>
              </p:txBody>
            </p:sp>
            <p:sp>
              <p:nvSpPr>
                <p:cNvPr id="39" name="TextBox 38">
                  <a:extLst>
                    <a:ext uri="{FF2B5EF4-FFF2-40B4-BE49-F238E27FC236}">
                      <a16:creationId xmlns:a16="http://schemas.microsoft.com/office/drawing/2014/main" id="{2ED76BC2-0278-C7EA-71FD-CA2BA86314D7}"/>
                    </a:ext>
                  </a:extLst>
                </p:cNvPr>
                <p:cNvSpPr txBox="1"/>
                <p:nvPr/>
              </p:nvSpPr>
              <p:spPr>
                <a:xfrm>
                  <a:off x="12065346" y="6014090"/>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23" name="TextBox 22">
                <a:extLst>
                  <a:ext uri="{FF2B5EF4-FFF2-40B4-BE49-F238E27FC236}">
                    <a16:creationId xmlns:a16="http://schemas.microsoft.com/office/drawing/2014/main" id="{A62F6384-1C00-D624-7E78-86A10DC7BF38}"/>
                  </a:ext>
                </a:extLst>
              </p:cNvPr>
              <p:cNvSpPr txBox="1"/>
              <p:nvPr/>
            </p:nvSpPr>
            <p:spPr>
              <a:xfrm>
                <a:off x="4444026" y="391859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24" name="TextBox 23">
                <a:extLst>
                  <a:ext uri="{FF2B5EF4-FFF2-40B4-BE49-F238E27FC236}">
                    <a16:creationId xmlns:a16="http://schemas.microsoft.com/office/drawing/2014/main" id="{977125EC-A2AB-F9BD-7879-2346280BE375}"/>
                  </a:ext>
                </a:extLst>
              </p:cNvPr>
              <p:cNvSpPr txBox="1"/>
              <p:nvPr/>
            </p:nvSpPr>
            <p:spPr>
              <a:xfrm>
                <a:off x="4653907" y="3521246"/>
                <a:ext cx="519156"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25" name="TextBox 24">
                <a:extLst>
                  <a:ext uri="{FF2B5EF4-FFF2-40B4-BE49-F238E27FC236}">
                    <a16:creationId xmlns:a16="http://schemas.microsoft.com/office/drawing/2014/main" id="{B5765BAF-A1FD-3A41-99C5-ACC1C45B1C21}"/>
                  </a:ext>
                </a:extLst>
              </p:cNvPr>
              <p:cNvSpPr txBox="1"/>
              <p:nvPr/>
            </p:nvSpPr>
            <p:spPr>
              <a:xfrm>
                <a:off x="4688946" y="3144552"/>
                <a:ext cx="43816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26" name="TextBox 25">
                <a:extLst>
                  <a:ext uri="{FF2B5EF4-FFF2-40B4-BE49-F238E27FC236}">
                    <a16:creationId xmlns:a16="http://schemas.microsoft.com/office/drawing/2014/main" id="{B5ADCB8D-C516-AD6B-1CC1-8A9197CEB165}"/>
                  </a:ext>
                </a:extLst>
              </p:cNvPr>
              <p:cNvSpPr txBox="1"/>
              <p:nvPr/>
            </p:nvSpPr>
            <p:spPr>
              <a:xfrm>
                <a:off x="5610268"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27" name="TextBox 26">
                <a:extLst>
                  <a:ext uri="{FF2B5EF4-FFF2-40B4-BE49-F238E27FC236}">
                    <a16:creationId xmlns:a16="http://schemas.microsoft.com/office/drawing/2014/main" id="{7D225203-A71C-0E59-0657-A25AD56EB9F8}"/>
                  </a:ext>
                </a:extLst>
              </p:cNvPr>
              <p:cNvSpPr txBox="1"/>
              <p:nvPr/>
            </p:nvSpPr>
            <p:spPr>
              <a:xfrm>
                <a:off x="7861336" y="4524723"/>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sp>
            <p:nvSpPr>
              <p:cNvPr id="28" name="TextBox 27">
                <a:extLst>
                  <a:ext uri="{FF2B5EF4-FFF2-40B4-BE49-F238E27FC236}">
                    <a16:creationId xmlns:a16="http://schemas.microsoft.com/office/drawing/2014/main" id="{41BB46E3-249D-2B0D-F790-D3380F2954D1}"/>
                  </a:ext>
                </a:extLst>
              </p:cNvPr>
              <p:cNvSpPr txBox="1"/>
              <p:nvPr/>
            </p:nvSpPr>
            <p:spPr>
              <a:xfrm>
                <a:off x="5224895"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29" name="TextBox 28">
                <a:extLst>
                  <a:ext uri="{FF2B5EF4-FFF2-40B4-BE49-F238E27FC236}">
                    <a16:creationId xmlns:a16="http://schemas.microsoft.com/office/drawing/2014/main" id="{0E082522-A24A-DFAD-DC63-512A3650F3BE}"/>
                  </a:ext>
                </a:extLst>
              </p:cNvPr>
              <p:cNvSpPr txBox="1"/>
              <p:nvPr/>
            </p:nvSpPr>
            <p:spPr>
              <a:xfrm>
                <a:off x="5986648" y="4511588"/>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30" name="TextBox 29">
                <a:extLst>
                  <a:ext uri="{FF2B5EF4-FFF2-40B4-BE49-F238E27FC236}">
                    <a16:creationId xmlns:a16="http://schemas.microsoft.com/office/drawing/2014/main" id="{AFD2A4D9-78E0-A65C-460B-84B62B9303FD}"/>
                  </a:ext>
                </a:extLst>
              </p:cNvPr>
              <p:cNvSpPr txBox="1"/>
              <p:nvPr/>
            </p:nvSpPr>
            <p:spPr>
              <a:xfrm>
                <a:off x="6351477" y="4537346"/>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31" name="TextBox 30">
                <a:extLst>
                  <a:ext uri="{FF2B5EF4-FFF2-40B4-BE49-F238E27FC236}">
                    <a16:creationId xmlns:a16="http://schemas.microsoft.com/office/drawing/2014/main" id="{24712D14-8255-E1DB-C283-67E0A27F600D}"/>
                  </a:ext>
                </a:extLst>
              </p:cNvPr>
              <p:cNvSpPr txBox="1"/>
              <p:nvPr/>
            </p:nvSpPr>
            <p:spPr>
              <a:xfrm>
                <a:off x="6724750" y="4521214"/>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5</a:t>
                </a:r>
              </a:p>
            </p:txBody>
          </p:sp>
          <p:sp>
            <p:nvSpPr>
              <p:cNvPr id="32" name="TextBox 31">
                <a:extLst>
                  <a:ext uri="{FF2B5EF4-FFF2-40B4-BE49-F238E27FC236}">
                    <a16:creationId xmlns:a16="http://schemas.microsoft.com/office/drawing/2014/main" id="{3D01CFBD-2D70-9C96-BBCD-5D6ABAEE4B89}"/>
                  </a:ext>
                </a:extLst>
              </p:cNvPr>
              <p:cNvSpPr txBox="1"/>
              <p:nvPr/>
            </p:nvSpPr>
            <p:spPr>
              <a:xfrm>
                <a:off x="7098155"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33" name="TextBox 32">
                <a:extLst>
                  <a:ext uri="{FF2B5EF4-FFF2-40B4-BE49-F238E27FC236}">
                    <a16:creationId xmlns:a16="http://schemas.microsoft.com/office/drawing/2014/main" id="{6246AA86-2E9F-E981-FD55-190A3CDDAEF5}"/>
                  </a:ext>
                </a:extLst>
              </p:cNvPr>
              <p:cNvSpPr txBox="1"/>
              <p:nvPr/>
            </p:nvSpPr>
            <p:spPr>
              <a:xfrm>
                <a:off x="7453859"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7</a:t>
                </a:r>
              </a:p>
            </p:txBody>
          </p:sp>
          <p:sp>
            <p:nvSpPr>
              <p:cNvPr id="34" name="TextBox 33">
                <a:extLst>
                  <a:ext uri="{FF2B5EF4-FFF2-40B4-BE49-F238E27FC236}">
                    <a16:creationId xmlns:a16="http://schemas.microsoft.com/office/drawing/2014/main" id="{A4BC77F0-FA2F-4BB5-F336-B534B9EEB187}"/>
                  </a:ext>
                </a:extLst>
              </p:cNvPr>
              <p:cNvSpPr txBox="1"/>
              <p:nvPr/>
            </p:nvSpPr>
            <p:spPr>
              <a:xfrm>
                <a:off x="8213206" y="452626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9</a:t>
                </a:r>
              </a:p>
            </p:txBody>
          </p:sp>
          <p:sp>
            <p:nvSpPr>
              <p:cNvPr id="35" name="TextBox 34">
                <a:extLst>
                  <a:ext uri="{FF2B5EF4-FFF2-40B4-BE49-F238E27FC236}">
                    <a16:creationId xmlns:a16="http://schemas.microsoft.com/office/drawing/2014/main" id="{1C266A2A-A80A-B85D-9204-E149A4E9CC7E}"/>
                  </a:ext>
                </a:extLst>
              </p:cNvPr>
              <p:cNvSpPr txBox="1"/>
              <p:nvPr/>
            </p:nvSpPr>
            <p:spPr>
              <a:xfrm>
                <a:off x="4686559" y="2802069"/>
                <a:ext cx="43816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grpSp>
        <p:sp>
          <p:nvSpPr>
            <p:cNvPr id="17" name="TextBox 16">
              <a:extLst>
                <a:ext uri="{FF2B5EF4-FFF2-40B4-BE49-F238E27FC236}">
                  <a16:creationId xmlns:a16="http://schemas.microsoft.com/office/drawing/2014/main" id="{DABA75BB-B56D-CDF3-8CEE-62841F24AA86}"/>
                </a:ext>
              </a:extLst>
            </p:cNvPr>
            <p:cNvSpPr txBox="1"/>
            <p:nvPr/>
          </p:nvSpPr>
          <p:spPr>
            <a:xfrm>
              <a:off x="5978202" y="4361630"/>
              <a:ext cx="501900"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grpSp>
          <p:nvGrpSpPr>
            <p:cNvPr id="18" name="Group 17">
              <a:extLst>
                <a:ext uri="{FF2B5EF4-FFF2-40B4-BE49-F238E27FC236}">
                  <a16:creationId xmlns:a16="http://schemas.microsoft.com/office/drawing/2014/main" id="{D9D4A8A8-13F2-EBB2-1C9C-D5D7E0462952}"/>
                </a:ext>
              </a:extLst>
            </p:cNvPr>
            <p:cNvGrpSpPr/>
            <p:nvPr/>
          </p:nvGrpSpPr>
          <p:grpSpPr>
            <a:xfrm>
              <a:off x="6364477" y="2949761"/>
              <a:ext cx="3327816" cy="2225708"/>
              <a:chOff x="6364477" y="2949761"/>
              <a:chExt cx="3327816" cy="2225708"/>
            </a:xfrm>
          </p:grpSpPr>
          <p:cxnSp>
            <p:nvCxnSpPr>
              <p:cNvPr id="19" name="Straight Connector 18">
                <a:extLst>
                  <a:ext uri="{FF2B5EF4-FFF2-40B4-BE49-F238E27FC236}">
                    <a16:creationId xmlns:a16="http://schemas.microsoft.com/office/drawing/2014/main" id="{07B64BA2-44DB-7CF0-77E9-E616586229C9}"/>
                  </a:ext>
                </a:extLst>
              </p:cNvPr>
              <p:cNvCxnSpPr>
                <a:cxnSpLocks/>
              </p:cNvCxnSpPr>
              <p:nvPr/>
            </p:nvCxnSpPr>
            <p:spPr>
              <a:xfrm>
                <a:off x="8595013" y="5175469"/>
                <a:ext cx="10972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E8EB9F6-37E0-EC72-39FC-03CF607B99A5}"/>
                  </a:ext>
                </a:extLst>
              </p:cNvPr>
              <p:cNvCxnSpPr>
                <a:cxnSpLocks/>
              </p:cNvCxnSpPr>
              <p:nvPr/>
            </p:nvCxnSpPr>
            <p:spPr>
              <a:xfrm>
                <a:off x="6364477" y="2949761"/>
                <a:ext cx="2239675" cy="222570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40" name="Rectangle 39" descr="n179 Fb Dinh Thu Huyen">
            <a:extLst>
              <a:ext uri="{FF2B5EF4-FFF2-40B4-BE49-F238E27FC236}">
                <a16:creationId xmlns:a16="http://schemas.microsoft.com/office/drawing/2014/main" id="{063257F9-A2CA-B1D7-09E5-2B1DC56C553F}"/>
              </a:ext>
            </a:extLst>
          </p:cNvPr>
          <p:cNvSpPr/>
          <p:nvPr/>
        </p:nvSpPr>
        <p:spPr>
          <a:xfrm>
            <a:off x="10106627" y="4120308"/>
            <a:ext cx="1113823" cy="7315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n179 Fb Dinh Thu Huyen">
            <a:extLst>
              <a:ext uri="{FF2B5EF4-FFF2-40B4-BE49-F238E27FC236}">
                <a16:creationId xmlns:a16="http://schemas.microsoft.com/office/drawing/2014/main" id="{4C928E64-B4A4-9A92-93F2-6FE7618462C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4662" y="5087270"/>
            <a:ext cx="1658611" cy="15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98431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ight Triangle 87" descr="n179 Fb Dinh Thu Huyen">
            <a:extLst>
              <a:ext uri="{FF2B5EF4-FFF2-40B4-BE49-F238E27FC236}">
                <a16:creationId xmlns:a16="http://schemas.microsoft.com/office/drawing/2014/main" id="{13E1AA27-92B2-06E0-F045-D853E2558DA2}"/>
              </a:ext>
            </a:extLst>
          </p:cNvPr>
          <p:cNvSpPr/>
          <p:nvPr/>
        </p:nvSpPr>
        <p:spPr>
          <a:xfrm>
            <a:off x="7903318" y="2642742"/>
            <a:ext cx="1417320" cy="1417320"/>
          </a:xfrm>
          <a:prstGeom prst="rtTriangle">
            <a:avLst/>
          </a:prstGeom>
          <a:solidFill>
            <a:schemeClr val="accent1">
              <a:alpha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ight Triangle 88" descr="n179 Fb Dinh Thu Huyen">
            <a:extLst>
              <a:ext uri="{FF2B5EF4-FFF2-40B4-BE49-F238E27FC236}">
                <a16:creationId xmlns:a16="http://schemas.microsoft.com/office/drawing/2014/main" id="{8151746D-D0E3-E4B0-0E94-9959AE1796CF}"/>
              </a:ext>
            </a:extLst>
          </p:cNvPr>
          <p:cNvSpPr/>
          <p:nvPr/>
        </p:nvSpPr>
        <p:spPr>
          <a:xfrm rot="10800000">
            <a:off x="9430045" y="4120309"/>
            <a:ext cx="684759" cy="68580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descr="n179 Fb Dinh Thu Huyen">
            <a:extLst>
              <a:ext uri="{FF2B5EF4-FFF2-40B4-BE49-F238E27FC236}">
                <a16:creationId xmlns:a16="http://schemas.microsoft.com/office/drawing/2014/main" id="{CD640B99-8CAA-4310-4C7C-D9338C3E529F}"/>
              </a:ext>
            </a:extLst>
          </p:cNvPr>
          <p:cNvSpPr>
            <a:spLocks/>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rPr>
              <a:t>Phiếu học tập số 2: </a:t>
            </a: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p:txBody>
      </p:sp>
      <p:pic>
        <p:nvPicPr>
          <p:cNvPr id="4" name="Picture 2" descr="n179 Fb Dinh Thu Huyen">
            <a:extLst>
              <a:ext uri="{FF2B5EF4-FFF2-40B4-BE49-F238E27FC236}">
                <a16:creationId xmlns:a16="http://schemas.microsoft.com/office/drawing/2014/main" id="{2E5B5BB3-514D-1DBB-7480-30728E5D1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descr="n179 Fb Dinh Thu Huyen">
            <a:extLst>
              <a:ext uri="{FF2B5EF4-FFF2-40B4-BE49-F238E27FC236}">
                <a16:creationId xmlns:a16="http://schemas.microsoft.com/office/drawing/2014/main" id="{DFF061FB-2BD4-13B4-9546-5D68C15C226A}"/>
              </a:ext>
            </a:extLst>
          </p:cNvPr>
          <p:cNvSpPr txBox="1"/>
          <p:nvPr/>
        </p:nvSpPr>
        <p:spPr>
          <a:xfrm>
            <a:off x="2195934" y="260980"/>
            <a:ext cx="9884905" cy="1569660"/>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fontAlgn="base">
              <a:spcBef>
                <a:spcPct val="0"/>
              </a:spcBef>
              <a:spcAft>
                <a:spcPct val="0"/>
              </a:spcAft>
            </a:pPr>
            <a:r>
              <a:rPr lang="en-US" sz="2400" b="1">
                <a:solidFill>
                  <a:schemeClr val="tx1"/>
                </a:solidFill>
                <a:ea typeface="Times New Roman" pitchFamily="18" charset="0"/>
                <a:cs typeface="Arial" pitchFamily="34" charset="0"/>
              </a:rPr>
              <a:t>Câu 4.</a:t>
            </a:r>
            <a:r>
              <a:rPr lang="en-US" sz="2400">
                <a:solidFill>
                  <a:schemeClr val="tx1"/>
                </a:solidFill>
                <a:ea typeface="Times New Roman" pitchFamily="18" charset="0"/>
                <a:cs typeface="Arial" pitchFamily="34" charset="0"/>
              </a:rPr>
              <a:t> Hãy dùng đồ thị (v – t) vẽ ở hình 9.4 để:</a:t>
            </a:r>
          </a:p>
          <a:p>
            <a:pPr lvl="0" algn="just" eaLnBrk="0" fontAlgn="base" hangingPunct="0">
              <a:spcBef>
                <a:spcPct val="0"/>
              </a:spcBef>
              <a:spcAft>
                <a:spcPct val="0"/>
              </a:spcAft>
            </a:pPr>
            <a:r>
              <a:rPr lang="en-US" sz="2400" b="1">
                <a:solidFill>
                  <a:schemeClr val="tx1"/>
                </a:solidFill>
                <a:ea typeface="Times New Roman" pitchFamily="18" charset="0"/>
                <a:cs typeface="Arial" pitchFamily="34" charset="0"/>
              </a:rPr>
              <a:t>a.</a:t>
            </a:r>
            <a:r>
              <a:rPr lang="en-US" sz="2400">
                <a:solidFill>
                  <a:schemeClr val="tx1"/>
                </a:solidFill>
                <a:ea typeface="Times New Roman" pitchFamily="18" charset="0"/>
                <a:cs typeface="Arial" pitchFamily="34" charset="0"/>
              </a:rPr>
              <a:t> Mô tả chuyển động		</a:t>
            </a:r>
            <a:r>
              <a:rPr lang="en-US" sz="2400" b="1">
                <a:solidFill>
                  <a:schemeClr val="tx1"/>
                </a:solidFill>
                <a:ea typeface="Times New Roman" pitchFamily="18" charset="0"/>
                <a:cs typeface="Arial" pitchFamily="34" charset="0"/>
              </a:rPr>
              <a:t>b.</a:t>
            </a:r>
            <a:r>
              <a:rPr lang="en-US" sz="2400">
                <a:solidFill>
                  <a:schemeClr val="tx1"/>
                </a:solidFill>
                <a:ea typeface="Times New Roman" pitchFamily="18" charset="0"/>
                <a:cs typeface="Arial" pitchFamily="34" charset="0"/>
              </a:rPr>
              <a:t> d = ?: 4 s đầu, 2 s tiếp theo và 3 s cuối</a:t>
            </a:r>
          </a:p>
          <a:p>
            <a:pPr lvl="0" algn="just" eaLnBrk="0" fontAlgn="base" hangingPunct="0">
              <a:spcBef>
                <a:spcPct val="0"/>
              </a:spcBef>
              <a:spcAft>
                <a:spcPct val="0"/>
              </a:spcAft>
            </a:pPr>
            <a:r>
              <a:rPr lang="en-US" sz="2400" b="1">
                <a:solidFill>
                  <a:schemeClr val="tx1"/>
                </a:solidFill>
                <a:ea typeface="Times New Roman" pitchFamily="18" charset="0"/>
                <a:cs typeface="Arial" pitchFamily="34" charset="0"/>
              </a:rPr>
              <a:t>c.</a:t>
            </a:r>
            <a:r>
              <a:rPr lang="en-US" sz="2400">
                <a:solidFill>
                  <a:schemeClr val="tx1"/>
                </a:solidFill>
                <a:ea typeface="Times New Roman" pitchFamily="18" charset="0"/>
                <a:cs typeface="Arial" pitchFamily="34" charset="0"/>
              </a:rPr>
              <a:t> a = ?: 4 s đầu		</a:t>
            </a:r>
            <a:r>
              <a:rPr lang="en-US" sz="2400" b="1">
                <a:solidFill>
                  <a:schemeClr val="tx1"/>
                </a:solidFill>
                <a:ea typeface="Times New Roman" pitchFamily="18" charset="0"/>
                <a:cs typeface="Arial" pitchFamily="34" charset="0"/>
              </a:rPr>
              <a:t>d.</a:t>
            </a:r>
            <a:r>
              <a:rPr lang="en-US" sz="2400">
                <a:solidFill>
                  <a:schemeClr val="tx1"/>
                </a:solidFill>
                <a:ea typeface="Times New Roman" pitchFamily="18" charset="0"/>
                <a:cs typeface="Arial" pitchFamily="34" charset="0"/>
              </a:rPr>
              <a:t> a = ? từ giây thứ 4 đến giây thứ 6.</a:t>
            </a:r>
          </a:p>
          <a:p>
            <a:pPr lvl="0" algn="ctr" eaLnBrk="0" fontAlgn="base" hangingPunct="0">
              <a:spcBef>
                <a:spcPct val="0"/>
              </a:spcBef>
              <a:spcAft>
                <a:spcPct val="0"/>
              </a:spcAft>
            </a:pPr>
            <a:r>
              <a:rPr lang="en-US" sz="2400">
                <a:solidFill>
                  <a:schemeClr val="tx1"/>
                </a:solidFill>
                <a:ea typeface="Times New Roman" pitchFamily="18" charset="0"/>
                <a:cs typeface="Arial" pitchFamily="34" charset="0"/>
              </a:rPr>
              <a:t>Kiểm tra kết quả của câu b và câu c bằng cách dùng công thức.</a:t>
            </a:r>
            <a:endParaRPr lang="en-US" sz="2400" dirty="0">
              <a:solidFill>
                <a:schemeClr val="tx1"/>
              </a:solidFill>
              <a:cs typeface="Arial" pitchFamily="34" charset="0"/>
            </a:endParaRPr>
          </a:p>
        </p:txBody>
      </p:sp>
      <p:grpSp>
        <p:nvGrpSpPr>
          <p:cNvPr id="8" name="Group 7" descr="n179 Fb Dinh Thu Huyen">
            <a:extLst>
              <a:ext uri="{FF2B5EF4-FFF2-40B4-BE49-F238E27FC236}">
                <a16:creationId xmlns:a16="http://schemas.microsoft.com/office/drawing/2014/main" id="{E84A9B85-DB47-4DF1-6E98-37113C84827D}"/>
              </a:ext>
            </a:extLst>
          </p:cNvPr>
          <p:cNvGrpSpPr/>
          <p:nvPr/>
        </p:nvGrpSpPr>
        <p:grpSpPr>
          <a:xfrm>
            <a:off x="7062793" y="1537997"/>
            <a:ext cx="5387842" cy="3469502"/>
            <a:chOff x="5539713" y="1872772"/>
            <a:chExt cx="5387842" cy="3469502"/>
          </a:xfrm>
        </p:grpSpPr>
        <p:grpSp>
          <p:nvGrpSpPr>
            <p:cNvPr id="9" name="Group 8">
              <a:extLst>
                <a:ext uri="{FF2B5EF4-FFF2-40B4-BE49-F238E27FC236}">
                  <a16:creationId xmlns:a16="http://schemas.microsoft.com/office/drawing/2014/main" id="{327F4914-965D-BE76-E877-8ADB2AB855C4}"/>
                </a:ext>
              </a:extLst>
            </p:cNvPr>
            <p:cNvGrpSpPr/>
            <p:nvPr/>
          </p:nvGrpSpPr>
          <p:grpSpPr>
            <a:xfrm>
              <a:off x="5539713" y="1872772"/>
              <a:ext cx="5387842" cy="3469502"/>
              <a:chOff x="4310199" y="1982657"/>
              <a:chExt cx="5387842" cy="3469502"/>
            </a:xfrm>
          </p:grpSpPr>
          <p:pic>
            <p:nvPicPr>
              <p:cNvPr id="63" name="Content Placeholder 4">
                <a:extLst>
                  <a:ext uri="{FF2B5EF4-FFF2-40B4-BE49-F238E27FC236}">
                    <a16:creationId xmlns:a16="http://schemas.microsoft.com/office/drawing/2014/main" id="{3AD3C116-F203-7DE1-3C6F-E7C96E230FE8}"/>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55690" r="66237" b="1862"/>
              <a:stretch/>
            </p:blipFill>
            <p:spPr>
              <a:xfrm>
                <a:off x="5131688" y="2659902"/>
                <a:ext cx="3767422" cy="2664286"/>
              </a:xfrm>
              <a:prstGeom prst="rect">
                <a:avLst/>
              </a:prstGeom>
            </p:spPr>
          </p:pic>
          <p:grpSp>
            <p:nvGrpSpPr>
              <p:cNvPr id="64" name="Group 63">
                <a:extLst>
                  <a:ext uri="{FF2B5EF4-FFF2-40B4-BE49-F238E27FC236}">
                    <a16:creationId xmlns:a16="http://schemas.microsoft.com/office/drawing/2014/main" id="{07BC57A0-4DD5-712C-6CE6-E769303B7D20}"/>
                  </a:ext>
                </a:extLst>
              </p:cNvPr>
              <p:cNvGrpSpPr/>
              <p:nvPr/>
            </p:nvGrpSpPr>
            <p:grpSpPr>
              <a:xfrm>
                <a:off x="4310199" y="1982657"/>
                <a:ext cx="5387842" cy="3469502"/>
                <a:chOff x="8989148" y="4645264"/>
                <a:chExt cx="3907190" cy="1845880"/>
              </a:xfrm>
            </p:grpSpPr>
            <p:cxnSp>
              <p:nvCxnSpPr>
                <p:cNvPr id="78" name="Straight Arrow Connector 77">
                  <a:extLst>
                    <a:ext uri="{FF2B5EF4-FFF2-40B4-BE49-F238E27FC236}">
                      <a16:creationId xmlns:a16="http://schemas.microsoft.com/office/drawing/2014/main" id="{3ACBAFDD-9D07-B5F0-AB8B-DEEDB52450D9}"/>
                    </a:ext>
                  </a:extLst>
                </p:cNvPr>
                <p:cNvCxnSpPr>
                  <a:cxnSpLocks/>
                </p:cNvCxnSpPr>
                <p:nvPr/>
              </p:nvCxnSpPr>
              <p:spPr>
                <a:xfrm flipV="1">
                  <a:off x="9479761" y="6004444"/>
                  <a:ext cx="3116619" cy="147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E551F498-7F75-AD81-270B-6AE277719D88}"/>
                    </a:ext>
                  </a:extLst>
                </p:cNvPr>
                <p:cNvCxnSpPr>
                  <a:cxnSpLocks/>
                </p:cNvCxnSpPr>
                <p:nvPr/>
              </p:nvCxnSpPr>
              <p:spPr>
                <a:xfrm flipH="1" flipV="1">
                  <a:off x="9584871" y="4822530"/>
                  <a:ext cx="0" cy="155676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E950F99F-47D5-DC14-311E-D86F628E30CA}"/>
                    </a:ext>
                  </a:extLst>
                </p:cNvPr>
                <p:cNvSpPr txBox="1"/>
                <p:nvPr/>
              </p:nvSpPr>
              <p:spPr>
                <a:xfrm rot="16200000">
                  <a:off x="8359268" y="5275144"/>
                  <a:ext cx="1605711" cy="345952"/>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Vận tốc (m/s)</a:t>
                  </a:r>
                  <a:endParaRPr lang="en-US" sz="2500" baseline="-25000">
                    <a:solidFill>
                      <a:schemeClr val="accent1"/>
                    </a:solidFill>
                  </a:endParaRPr>
                </a:p>
              </p:txBody>
            </p:sp>
            <p:sp>
              <p:nvSpPr>
                <p:cNvPr id="81" name="TextBox 80">
                  <a:extLst>
                    <a:ext uri="{FF2B5EF4-FFF2-40B4-BE49-F238E27FC236}">
                      <a16:creationId xmlns:a16="http://schemas.microsoft.com/office/drawing/2014/main" id="{DA8D6BAF-8541-65B9-1EC6-99E5484CBB2A}"/>
                    </a:ext>
                  </a:extLst>
                </p:cNvPr>
                <p:cNvSpPr txBox="1"/>
                <p:nvPr/>
              </p:nvSpPr>
              <p:spPr>
                <a:xfrm>
                  <a:off x="12065346" y="6014090"/>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65" name="TextBox 64">
                <a:extLst>
                  <a:ext uri="{FF2B5EF4-FFF2-40B4-BE49-F238E27FC236}">
                    <a16:creationId xmlns:a16="http://schemas.microsoft.com/office/drawing/2014/main" id="{86569A50-1447-CA9D-E3DC-119907932259}"/>
                  </a:ext>
                </a:extLst>
              </p:cNvPr>
              <p:cNvSpPr txBox="1"/>
              <p:nvPr/>
            </p:nvSpPr>
            <p:spPr>
              <a:xfrm>
                <a:off x="4444026" y="391859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66" name="TextBox 65">
                <a:extLst>
                  <a:ext uri="{FF2B5EF4-FFF2-40B4-BE49-F238E27FC236}">
                    <a16:creationId xmlns:a16="http://schemas.microsoft.com/office/drawing/2014/main" id="{01625150-AA4E-BC9C-E8EF-1A354B2C585A}"/>
                  </a:ext>
                </a:extLst>
              </p:cNvPr>
              <p:cNvSpPr txBox="1"/>
              <p:nvPr/>
            </p:nvSpPr>
            <p:spPr>
              <a:xfrm>
                <a:off x="4653907" y="3521246"/>
                <a:ext cx="519156"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67" name="TextBox 66">
                <a:extLst>
                  <a:ext uri="{FF2B5EF4-FFF2-40B4-BE49-F238E27FC236}">
                    <a16:creationId xmlns:a16="http://schemas.microsoft.com/office/drawing/2014/main" id="{580D2767-52C7-1B7F-F78B-C5D71D931A5D}"/>
                  </a:ext>
                </a:extLst>
              </p:cNvPr>
              <p:cNvSpPr txBox="1"/>
              <p:nvPr/>
            </p:nvSpPr>
            <p:spPr>
              <a:xfrm>
                <a:off x="4688946" y="3144552"/>
                <a:ext cx="43816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69" name="TextBox 68">
                <a:extLst>
                  <a:ext uri="{FF2B5EF4-FFF2-40B4-BE49-F238E27FC236}">
                    <a16:creationId xmlns:a16="http://schemas.microsoft.com/office/drawing/2014/main" id="{7484E350-0621-D1DD-43AC-8FB7BAC0F8D3}"/>
                  </a:ext>
                </a:extLst>
              </p:cNvPr>
              <p:cNvSpPr txBox="1"/>
              <p:nvPr/>
            </p:nvSpPr>
            <p:spPr>
              <a:xfrm>
                <a:off x="5610268"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70" name="TextBox 69">
                <a:extLst>
                  <a:ext uri="{FF2B5EF4-FFF2-40B4-BE49-F238E27FC236}">
                    <a16:creationId xmlns:a16="http://schemas.microsoft.com/office/drawing/2014/main" id="{1D5DF169-9189-464E-3CE3-1EF8EC3F6866}"/>
                  </a:ext>
                </a:extLst>
              </p:cNvPr>
              <p:cNvSpPr txBox="1"/>
              <p:nvPr/>
            </p:nvSpPr>
            <p:spPr>
              <a:xfrm>
                <a:off x="7861336" y="4524723"/>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sp>
            <p:nvSpPr>
              <p:cNvPr id="71" name="TextBox 70">
                <a:extLst>
                  <a:ext uri="{FF2B5EF4-FFF2-40B4-BE49-F238E27FC236}">
                    <a16:creationId xmlns:a16="http://schemas.microsoft.com/office/drawing/2014/main" id="{0DB82516-01DA-C4EC-919F-B77A87193C36}"/>
                  </a:ext>
                </a:extLst>
              </p:cNvPr>
              <p:cNvSpPr txBox="1"/>
              <p:nvPr/>
            </p:nvSpPr>
            <p:spPr>
              <a:xfrm>
                <a:off x="5224895"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72" name="TextBox 71">
                <a:extLst>
                  <a:ext uri="{FF2B5EF4-FFF2-40B4-BE49-F238E27FC236}">
                    <a16:creationId xmlns:a16="http://schemas.microsoft.com/office/drawing/2014/main" id="{0B74A06E-4F57-4FB7-3A04-D66196075B09}"/>
                  </a:ext>
                </a:extLst>
              </p:cNvPr>
              <p:cNvSpPr txBox="1"/>
              <p:nvPr/>
            </p:nvSpPr>
            <p:spPr>
              <a:xfrm>
                <a:off x="5986648" y="4511588"/>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73" name="TextBox 72">
                <a:extLst>
                  <a:ext uri="{FF2B5EF4-FFF2-40B4-BE49-F238E27FC236}">
                    <a16:creationId xmlns:a16="http://schemas.microsoft.com/office/drawing/2014/main" id="{89A6FEE2-9E74-4BD1-8620-BFBC8819012D}"/>
                  </a:ext>
                </a:extLst>
              </p:cNvPr>
              <p:cNvSpPr txBox="1"/>
              <p:nvPr/>
            </p:nvSpPr>
            <p:spPr>
              <a:xfrm>
                <a:off x="6351477" y="4537346"/>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74" name="TextBox 73">
                <a:extLst>
                  <a:ext uri="{FF2B5EF4-FFF2-40B4-BE49-F238E27FC236}">
                    <a16:creationId xmlns:a16="http://schemas.microsoft.com/office/drawing/2014/main" id="{6B9C083B-A36D-76F9-F573-70377E39E7E8}"/>
                  </a:ext>
                </a:extLst>
              </p:cNvPr>
              <p:cNvSpPr txBox="1"/>
              <p:nvPr/>
            </p:nvSpPr>
            <p:spPr>
              <a:xfrm>
                <a:off x="6724750" y="4521214"/>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5</a:t>
                </a:r>
              </a:p>
            </p:txBody>
          </p:sp>
          <p:sp>
            <p:nvSpPr>
              <p:cNvPr id="75" name="TextBox 74">
                <a:extLst>
                  <a:ext uri="{FF2B5EF4-FFF2-40B4-BE49-F238E27FC236}">
                    <a16:creationId xmlns:a16="http://schemas.microsoft.com/office/drawing/2014/main" id="{EA508721-ED56-5801-D46A-310207C8A853}"/>
                  </a:ext>
                </a:extLst>
              </p:cNvPr>
              <p:cNvSpPr txBox="1"/>
              <p:nvPr/>
            </p:nvSpPr>
            <p:spPr>
              <a:xfrm>
                <a:off x="7098155"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76" name="TextBox 75">
                <a:extLst>
                  <a:ext uri="{FF2B5EF4-FFF2-40B4-BE49-F238E27FC236}">
                    <a16:creationId xmlns:a16="http://schemas.microsoft.com/office/drawing/2014/main" id="{58653AFA-C6F2-2360-6694-CB10DD867C10}"/>
                  </a:ext>
                </a:extLst>
              </p:cNvPr>
              <p:cNvSpPr txBox="1"/>
              <p:nvPr/>
            </p:nvSpPr>
            <p:spPr>
              <a:xfrm>
                <a:off x="7453859"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7</a:t>
                </a:r>
              </a:p>
            </p:txBody>
          </p:sp>
          <p:sp>
            <p:nvSpPr>
              <p:cNvPr id="77" name="TextBox 76">
                <a:extLst>
                  <a:ext uri="{FF2B5EF4-FFF2-40B4-BE49-F238E27FC236}">
                    <a16:creationId xmlns:a16="http://schemas.microsoft.com/office/drawing/2014/main" id="{1C1BC452-4971-EF07-9CDC-659A71B52829}"/>
                  </a:ext>
                </a:extLst>
              </p:cNvPr>
              <p:cNvSpPr txBox="1"/>
              <p:nvPr/>
            </p:nvSpPr>
            <p:spPr>
              <a:xfrm>
                <a:off x="8213206" y="452626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9</a:t>
                </a:r>
              </a:p>
            </p:txBody>
          </p:sp>
          <p:sp>
            <p:nvSpPr>
              <p:cNvPr id="83" name="TextBox 82">
                <a:extLst>
                  <a:ext uri="{FF2B5EF4-FFF2-40B4-BE49-F238E27FC236}">
                    <a16:creationId xmlns:a16="http://schemas.microsoft.com/office/drawing/2014/main" id="{ECBE9F2E-54AA-1AAA-402E-52CFCE461DA6}"/>
                  </a:ext>
                </a:extLst>
              </p:cNvPr>
              <p:cNvSpPr txBox="1"/>
              <p:nvPr/>
            </p:nvSpPr>
            <p:spPr>
              <a:xfrm>
                <a:off x="4686559" y="2802069"/>
                <a:ext cx="43816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grpSp>
        <p:sp>
          <p:nvSpPr>
            <p:cNvPr id="10" name="TextBox 9">
              <a:extLst>
                <a:ext uri="{FF2B5EF4-FFF2-40B4-BE49-F238E27FC236}">
                  <a16:creationId xmlns:a16="http://schemas.microsoft.com/office/drawing/2014/main" id="{3D256243-D4CD-9E9B-9F0C-93B9092141C1}"/>
                </a:ext>
              </a:extLst>
            </p:cNvPr>
            <p:cNvSpPr txBox="1"/>
            <p:nvPr/>
          </p:nvSpPr>
          <p:spPr>
            <a:xfrm>
              <a:off x="5978202" y="4361630"/>
              <a:ext cx="501900"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grpSp>
          <p:nvGrpSpPr>
            <p:cNvPr id="56" name="Group 55">
              <a:extLst>
                <a:ext uri="{FF2B5EF4-FFF2-40B4-BE49-F238E27FC236}">
                  <a16:creationId xmlns:a16="http://schemas.microsoft.com/office/drawing/2014/main" id="{191E768C-CECE-FDA4-7ECE-9D0C9B478E53}"/>
                </a:ext>
              </a:extLst>
            </p:cNvPr>
            <p:cNvGrpSpPr/>
            <p:nvPr/>
          </p:nvGrpSpPr>
          <p:grpSpPr>
            <a:xfrm>
              <a:off x="6364477" y="2949761"/>
              <a:ext cx="3327816" cy="2225708"/>
              <a:chOff x="6364477" y="2949761"/>
              <a:chExt cx="3327816" cy="2225708"/>
            </a:xfrm>
          </p:grpSpPr>
          <p:cxnSp>
            <p:nvCxnSpPr>
              <p:cNvPr id="58" name="Straight Connector 57">
                <a:extLst>
                  <a:ext uri="{FF2B5EF4-FFF2-40B4-BE49-F238E27FC236}">
                    <a16:creationId xmlns:a16="http://schemas.microsoft.com/office/drawing/2014/main" id="{5A467ECD-BE66-851F-5A21-939B2D8F4548}"/>
                  </a:ext>
                </a:extLst>
              </p:cNvPr>
              <p:cNvCxnSpPr>
                <a:cxnSpLocks/>
              </p:cNvCxnSpPr>
              <p:nvPr/>
            </p:nvCxnSpPr>
            <p:spPr>
              <a:xfrm>
                <a:off x="8595013" y="5175469"/>
                <a:ext cx="10972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FB7ACB6-E63E-3154-B09D-13C130D8ED2E}"/>
                  </a:ext>
                </a:extLst>
              </p:cNvPr>
              <p:cNvCxnSpPr>
                <a:cxnSpLocks/>
              </p:cNvCxnSpPr>
              <p:nvPr/>
            </p:nvCxnSpPr>
            <p:spPr>
              <a:xfrm>
                <a:off x="6364477" y="2949761"/>
                <a:ext cx="2239675" cy="222570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90" name="Rectangle 89" descr="n179 Fb Dinh Thu Huyen">
            <a:extLst>
              <a:ext uri="{FF2B5EF4-FFF2-40B4-BE49-F238E27FC236}">
                <a16:creationId xmlns:a16="http://schemas.microsoft.com/office/drawing/2014/main" id="{03CA2560-67F7-C1C8-9D3C-CC11FFDD220D}"/>
              </a:ext>
            </a:extLst>
          </p:cNvPr>
          <p:cNvSpPr/>
          <p:nvPr/>
        </p:nvSpPr>
        <p:spPr>
          <a:xfrm>
            <a:off x="10106627" y="4120308"/>
            <a:ext cx="1113823" cy="7315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 descr="n179 Fb Dinh Thu Huyen">
            <a:extLst>
              <a:ext uri="{FF2B5EF4-FFF2-40B4-BE49-F238E27FC236}">
                <a16:creationId xmlns:a16="http://schemas.microsoft.com/office/drawing/2014/main" id="{BB1765DA-BB1C-F564-94CE-3405B53D0F28}"/>
              </a:ext>
            </a:extLst>
          </p:cNvPr>
          <p:cNvSpPr>
            <a:spLocks noChangeArrowheads="1"/>
          </p:cNvSpPr>
          <p:nvPr/>
        </p:nvSpPr>
        <p:spPr bwMode="auto">
          <a:xfrm>
            <a:off x="2092369" y="1918334"/>
            <a:ext cx="5432219"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sz="2600" b="1" i="0" u="none" strike="noStrike" cap="none" normalizeH="0" baseline="0">
                <a:ln>
                  <a:noFill/>
                </a:ln>
                <a:solidFill>
                  <a:schemeClr val="tx1"/>
                </a:solidFill>
                <a:effectLst/>
                <a:ea typeface="Times New Roman" pitchFamily="18" charset="0"/>
                <a:cs typeface="Arial" pitchFamily="34" charset="0"/>
              </a:rPr>
              <a:t>* Kiểm tra kết quả bằng công thức:</a:t>
            </a:r>
            <a:endParaRPr kumimoji="0" lang="fr-FR" sz="2600" b="0" i="0" u="none" strike="noStrike" cap="none" normalizeH="0" baseline="0">
              <a:ln>
                <a:noFill/>
              </a:ln>
              <a:solidFill>
                <a:schemeClr val="tx1"/>
              </a:solidFill>
              <a:effectLs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2600" b="0" i="0" u="none" strike="noStrike" cap="none" normalizeH="0" baseline="0">
                <a:ln>
                  <a:noFill/>
                </a:ln>
                <a:solidFill>
                  <a:schemeClr val="tx1"/>
                </a:solidFill>
                <a:effectLst/>
                <a:ea typeface="Times New Roman" pitchFamily="18" charset="0"/>
                <a:cs typeface="Arial" pitchFamily="34" charset="0"/>
              </a:rPr>
              <a:t>Độ dịch chuyển:</a:t>
            </a:r>
            <a:endParaRPr kumimoji="0" lang="en-US" sz="2600" b="0" i="0" u="none" strike="noStrike" cap="none" normalizeH="0" baseline="0">
              <a:ln>
                <a:noFill/>
              </a:ln>
              <a:solidFill>
                <a:schemeClr val="tx1"/>
              </a:solidFill>
              <a:effectLst/>
              <a:ea typeface="Times New Roman" pitchFamily="18" charset="0"/>
              <a:cs typeface="Arial" pitchFamily="34" charset="0"/>
            </a:endParaRPr>
          </a:p>
        </p:txBody>
      </p:sp>
      <mc:AlternateContent xmlns:mc="http://schemas.openxmlformats.org/markup-compatibility/2006" xmlns:a14="http://schemas.microsoft.com/office/drawing/2010/main">
        <mc:Choice Requires="a14">
          <p:sp>
            <p:nvSpPr>
              <p:cNvPr id="3" name="Rectangle 1" descr="n179 Fb Dinh Thu Huyen">
                <a:extLst>
                  <a:ext uri="{FF2B5EF4-FFF2-40B4-BE49-F238E27FC236}">
                    <a16:creationId xmlns:a16="http://schemas.microsoft.com/office/drawing/2014/main" id="{663802C2-C81F-682C-7137-597577011E52}"/>
                  </a:ext>
                </a:extLst>
              </p:cNvPr>
              <p:cNvSpPr>
                <a:spLocks noChangeArrowheads="1"/>
              </p:cNvSpPr>
              <p:nvPr/>
            </p:nvSpPr>
            <p:spPr bwMode="auto">
              <a:xfrm>
                <a:off x="2314582" y="2727091"/>
                <a:ext cx="5076179" cy="23907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fr-FR" sz="2600">
                    <a:ea typeface="Times New Roman" pitchFamily="18" charset="0"/>
                    <a:cs typeface="Arial" pitchFamily="34" charset="0"/>
                  </a:rPr>
                  <a:t>+</a:t>
                </a:r>
                <a:r>
                  <a:rPr kumimoji="0" lang="fr-FR" sz="2600" b="0" i="0" u="none" strike="noStrike" cap="none" normalizeH="0" baseline="0">
                    <a:ln>
                      <a:noFill/>
                    </a:ln>
                    <a:solidFill>
                      <a:schemeClr val="tx1"/>
                    </a:solidFill>
                    <a:effectLst/>
                    <a:ea typeface="Times New Roman" pitchFamily="18" charset="0"/>
                    <a:cs typeface="Arial" pitchFamily="34" charset="0"/>
                  </a:rPr>
                  <a:t> Trong 4 giây đầu: </a:t>
                </a:r>
              </a:p>
              <a:p>
                <a:pPr marL="0" marR="0" lvl="0" indent="0" algn="just"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left"/>
                    </m:oMathParaPr>
                    <m:oMath xmlns:m="http://schemas.openxmlformats.org/officeDocument/2006/math">
                      <m:r>
                        <a:rPr kumimoji="0" lang="en-US"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𝑑</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1</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 </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0</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𝑡</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1</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 </m:t>
                      </m:r>
                      <m:f>
                        <m:fPr>
                          <m:ctrlPr>
                            <a:rPr kumimoji="0" lang="fr-FR" sz="2600" b="0" i="1" u="none" strike="noStrike" cap="none" normalizeH="0" baseline="0" smtClean="0">
                              <a:ln>
                                <a:noFill/>
                              </a:ln>
                              <a:solidFill>
                                <a:schemeClr val="tx1"/>
                              </a:solidFill>
                              <a:effectLst/>
                              <a:latin typeface="Cambria Math" panose="02040503050406030204" pitchFamily="18" charset="0"/>
                              <a:cs typeface="Arial" pitchFamily="34" charset="0"/>
                            </a:rPr>
                          </m:ctrlPr>
                        </m:fPr>
                        <m:num>
                          <m:r>
                            <a:rPr kumimoji="0" lang="en-US" sz="2600" b="0" i="1" u="none" strike="noStrike" cap="none" normalizeH="0" baseline="0" smtClean="0">
                              <a:ln>
                                <a:noFill/>
                              </a:ln>
                              <a:solidFill>
                                <a:schemeClr val="tx1"/>
                              </a:solidFill>
                              <a:effectLst/>
                              <a:latin typeface="Cambria Math" panose="02040503050406030204" pitchFamily="18" charset="0"/>
                              <a:cs typeface="Arial" pitchFamily="34" charset="0"/>
                            </a:rPr>
                            <m:t>1</m:t>
                          </m:r>
                        </m:num>
                        <m:den>
                          <m:r>
                            <a:rPr kumimoji="0" lang="en-US" sz="2600" b="0" i="1" u="none" strike="noStrike" cap="none" normalizeH="0" baseline="0" smtClean="0">
                              <a:ln>
                                <a:noFill/>
                              </a:ln>
                              <a:solidFill>
                                <a:schemeClr val="tx1"/>
                              </a:solidFill>
                              <a:effectLst/>
                              <a:latin typeface="Cambria Math" panose="02040503050406030204" pitchFamily="18" charset="0"/>
                              <a:cs typeface="Arial" pitchFamily="34" charset="0"/>
                            </a:rPr>
                            <m:t>2</m:t>
                          </m:r>
                        </m:den>
                      </m:f>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𝑎</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1</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𝑡</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m:t>
                      </m:r>
                    </m:oMath>
                  </m:oMathPara>
                </a14:m>
                <a:endParaRPr kumimoji="0" lang="fr-FR" sz="2600" b="0" i="0" u="none" strike="noStrike" cap="none" normalizeH="0" baseline="0">
                  <a:ln>
                    <a:noFill/>
                  </a:ln>
                  <a:solidFill>
                    <a:schemeClr val="tx1"/>
                  </a:solidFill>
                  <a:effectLst/>
                  <a:ea typeface="Times New Roman" pitchFamily="18" charset="0"/>
                  <a:cs typeface="Arial" pitchFamily="34" charset="0"/>
                </a:endParaRPr>
              </a:p>
              <a:p>
                <a:pPr lvl="0" algn="just"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0.4 +</m:t>
                      </m:r>
                      <m:f>
                        <m:fPr>
                          <m:ctrlPr>
                            <a:rPr lang="fr-FR" sz="2600" i="1">
                              <a:latin typeface="Cambria Math" panose="02040503050406030204" pitchFamily="18" charset="0"/>
                              <a:cs typeface="Arial" pitchFamily="34" charset="0"/>
                            </a:rPr>
                          </m:ctrlPr>
                        </m:fPr>
                        <m:num>
                          <m:r>
                            <a:rPr lang="en-US" sz="2600" i="1">
                              <a:latin typeface="Cambria Math" panose="02040503050406030204" pitchFamily="18" charset="0"/>
                              <a:cs typeface="Arial" pitchFamily="34" charset="0"/>
                            </a:rPr>
                            <m:t>1</m:t>
                          </m:r>
                        </m:num>
                        <m:den>
                          <m:r>
                            <a:rPr lang="en-US" sz="2600" i="1">
                              <a:latin typeface="Cambria Math" panose="02040503050406030204" pitchFamily="18" charset="0"/>
                              <a:cs typeface="Arial" pitchFamily="34" charset="0"/>
                            </a:rPr>
                            <m:t>2</m:t>
                          </m:r>
                        </m:den>
                      </m:f>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.2.4</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 16 (</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𝑚</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oMath>
                  </m:oMathPara>
                </a14:m>
                <a:endParaRPr kumimoji="0" lang="en-US" sz="2600" b="0" i="0" u="none" strike="noStrike" cap="none" normalizeH="0" baseline="0">
                  <a:ln>
                    <a:noFill/>
                  </a:ln>
                  <a:solidFill>
                    <a:schemeClr val="tx1"/>
                  </a:solidFill>
                  <a:effectLs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2600" b="0" i="0" u="none" strike="noStrike" cap="none" normalizeH="0" baseline="0">
                    <a:ln>
                      <a:noFill/>
                    </a:ln>
                    <a:solidFill>
                      <a:schemeClr val="tx1"/>
                    </a:solidFill>
                    <a:effectLst/>
                    <a:ea typeface="Times New Roman" pitchFamily="18" charset="0"/>
                    <a:cs typeface="Arial" pitchFamily="34" charset="0"/>
                  </a:rPr>
                  <a:t>+ Trong 2 giây tiếp theo: </a:t>
                </a:r>
              </a:p>
            </p:txBody>
          </p:sp>
        </mc:Choice>
        <mc:Fallback xmlns="">
          <p:sp>
            <p:nvSpPr>
              <p:cNvPr id="3" name="Rectangle 1" descr="n179 Fb Dinh Thu Huyen">
                <a:extLst>
                  <a:ext uri="{FF2B5EF4-FFF2-40B4-BE49-F238E27FC236}">
                    <a16:creationId xmlns:a16="http://schemas.microsoft.com/office/drawing/2014/main" id="{663802C2-C81F-682C-7137-597577011E52}"/>
                  </a:ext>
                </a:extLst>
              </p:cNvPr>
              <p:cNvSpPr>
                <a:spLocks noRot="1" noChangeAspect="1" noMove="1" noResize="1" noEditPoints="1" noAdjustHandles="1" noChangeArrowheads="1" noChangeShapeType="1" noTextEdit="1"/>
              </p:cNvSpPr>
              <p:nvPr/>
            </p:nvSpPr>
            <p:spPr bwMode="auto">
              <a:xfrm>
                <a:off x="2314582" y="2727091"/>
                <a:ext cx="5076179" cy="2390783"/>
              </a:xfrm>
              <a:prstGeom prst="rect">
                <a:avLst/>
              </a:prstGeom>
              <a:blipFill>
                <a:blip r:embed="rId5"/>
                <a:stretch>
                  <a:fillRect l="-2163" t="-1527" b="-6107"/>
                </a:stretch>
              </a:blipFill>
              <a:ln w="9525">
                <a:noFill/>
                <a:miter lim="800000"/>
                <a:headEnd/>
                <a:tailEnd/>
              </a:ln>
              <a:effectLst/>
            </p:spPr>
            <p:txBody>
              <a:bodyPr/>
              <a:lstStyle/>
              <a:p>
                <a:r>
                  <a:rPr lang="en-US">
                    <a:noFill/>
                  </a:rPr>
                  <a:t> </a:t>
                </a:r>
              </a:p>
            </p:txBody>
          </p:sp>
        </mc:Fallback>
      </mc:AlternateContent>
      <p:sp>
        <p:nvSpPr>
          <p:cNvPr id="5" name="Rectangle 1" descr="n179 Fb Dinh Thu Huyen">
            <a:extLst>
              <a:ext uri="{FF2B5EF4-FFF2-40B4-BE49-F238E27FC236}">
                <a16:creationId xmlns:a16="http://schemas.microsoft.com/office/drawing/2014/main" id="{FB244786-1BEA-F900-886E-306AD4E9C194}"/>
              </a:ext>
            </a:extLst>
          </p:cNvPr>
          <p:cNvSpPr>
            <a:spLocks noChangeArrowheads="1"/>
          </p:cNvSpPr>
          <p:nvPr/>
        </p:nvSpPr>
        <p:spPr bwMode="auto">
          <a:xfrm>
            <a:off x="2314582" y="5958886"/>
            <a:ext cx="7667392"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fr-FR" sz="2600">
                <a:ea typeface="Times New Roman" pitchFamily="18" charset="0"/>
                <a:cs typeface="Arial" pitchFamily="34" charset="0"/>
              </a:rPr>
              <a:t>+</a:t>
            </a:r>
            <a:r>
              <a:rPr kumimoji="0" lang="fr-FR" sz="2600" b="0" i="0" u="none" strike="noStrike" cap="none" normalizeH="0" baseline="0">
                <a:ln>
                  <a:noFill/>
                </a:ln>
                <a:solidFill>
                  <a:schemeClr val="tx1"/>
                </a:solidFill>
                <a:effectLst/>
                <a:ea typeface="Times New Roman" pitchFamily="18" charset="0"/>
                <a:cs typeface="Arial" pitchFamily="34" charset="0"/>
              </a:rPr>
              <a:t> Trong 3 giây cuối: d</a:t>
            </a:r>
            <a:r>
              <a:rPr kumimoji="0" lang="fr-FR" sz="2600" b="0" i="0" u="none" strike="noStrike" cap="none" normalizeH="0" baseline="-30000">
                <a:ln>
                  <a:noFill/>
                </a:ln>
                <a:solidFill>
                  <a:schemeClr val="tx1"/>
                </a:solidFill>
                <a:effectLst/>
                <a:ea typeface="Times New Roman" pitchFamily="18" charset="0"/>
                <a:cs typeface="Arial" pitchFamily="34" charset="0"/>
              </a:rPr>
              <a:t>3</a:t>
            </a:r>
            <a:r>
              <a:rPr kumimoji="0" lang="fr-FR" sz="2600" b="0" i="0" u="none" strike="noStrike" cap="none" normalizeH="0" baseline="0">
                <a:ln>
                  <a:noFill/>
                </a:ln>
                <a:solidFill>
                  <a:schemeClr val="tx1"/>
                </a:solidFill>
                <a:effectLst/>
                <a:ea typeface="Times New Roman" pitchFamily="18" charset="0"/>
                <a:cs typeface="Arial" pitchFamily="34" charset="0"/>
              </a:rPr>
              <a:t> = v</a:t>
            </a:r>
            <a:r>
              <a:rPr kumimoji="0" lang="fr-FR" sz="2600" b="0" i="0" u="none" strike="noStrike" cap="none" normalizeH="0" baseline="-30000">
                <a:ln>
                  <a:noFill/>
                </a:ln>
                <a:solidFill>
                  <a:schemeClr val="tx1"/>
                </a:solidFill>
                <a:effectLst/>
                <a:ea typeface="Times New Roman" pitchFamily="18" charset="0"/>
                <a:cs typeface="Arial" pitchFamily="34" charset="0"/>
              </a:rPr>
              <a:t>3</a:t>
            </a:r>
            <a:r>
              <a:rPr kumimoji="0" lang="fr-FR" sz="2600" b="0" i="0" u="none" strike="noStrike" cap="none" normalizeH="0" baseline="0">
                <a:ln>
                  <a:noFill/>
                </a:ln>
                <a:solidFill>
                  <a:schemeClr val="tx1"/>
                </a:solidFill>
                <a:effectLst/>
                <a:ea typeface="Times New Roman" pitchFamily="18" charset="0"/>
                <a:cs typeface="Arial" pitchFamily="34" charset="0"/>
              </a:rPr>
              <a:t>.t = −4.3 = −12 (m)</a:t>
            </a:r>
            <a:endParaRPr kumimoji="0" lang="en-US" sz="2600" b="0" i="0" u="none" strike="noStrike" cap="none" normalizeH="0" baseline="0">
              <a:ln>
                <a:noFill/>
              </a:ln>
              <a:solidFill>
                <a:schemeClr val="tx1"/>
              </a:solidFill>
              <a:effectLs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600" b="1" i="0" u="none" strike="noStrike" cap="none" normalizeH="0" baseline="0">
                <a:ln>
                  <a:noFill/>
                </a:ln>
                <a:solidFill>
                  <a:schemeClr val="tx1"/>
                </a:solidFill>
                <a:effectLst/>
                <a:ea typeface="Times New Roman" pitchFamily="18" charset="0"/>
                <a:cs typeface="Arial" pitchFamily="34" charset="0"/>
                <a:sym typeface="Symbol" pitchFamily="18" charset="2"/>
              </a:rPr>
              <a:t></a:t>
            </a:r>
            <a:r>
              <a:rPr kumimoji="0" lang="fr-FR" sz="2600" b="1" i="0" u="none" strike="noStrike" cap="none" normalizeH="0" baseline="0">
                <a:ln>
                  <a:noFill/>
                </a:ln>
                <a:solidFill>
                  <a:schemeClr val="tx1"/>
                </a:solidFill>
                <a:effectLst/>
                <a:ea typeface="Times New Roman" pitchFamily="18" charset="0"/>
                <a:cs typeface="Arial" pitchFamily="34" charset="0"/>
              </a:rPr>
              <a:t> Trùng với kết quả khi dùng đồ thị.</a:t>
            </a:r>
            <a:endParaRPr kumimoji="0" lang="fr-FR" sz="2600" b="1" i="0" u="none" strike="noStrike" cap="none" normalizeH="0" baseline="0" dirty="0">
              <a:ln>
                <a:noFill/>
              </a:ln>
              <a:solidFill>
                <a:schemeClr val="tx1"/>
              </a:solidFill>
              <a:effectLst/>
              <a:ea typeface="Times New Roman" pitchFamily="18" charset="0"/>
              <a:cs typeface="Arial" pitchFamily="34" charset="0"/>
              <a:sym typeface="Symbol" pitchFamily="18" charset="2"/>
            </a:endParaRPr>
          </a:p>
        </p:txBody>
      </p:sp>
      <mc:AlternateContent xmlns:mc="http://schemas.openxmlformats.org/markup-compatibility/2006" xmlns:a14="http://schemas.microsoft.com/office/drawing/2010/main">
        <mc:Choice Requires="a14">
          <p:sp>
            <p:nvSpPr>
              <p:cNvPr id="11" name="Rectangle 1" descr="n179 Fb Dinh Thu Huyen">
                <a:extLst>
                  <a:ext uri="{FF2B5EF4-FFF2-40B4-BE49-F238E27FC236}">
                    <a16:creationId xmlns:a16="http://schemas.microsoft.com/office/drawing/2014/main" id="{28630EB2-56A3-B527-3769-8904A3A1FF71}"/>
                  </a:ext>
                </a:extLst>
              </p:cNvPr>
              <p:cNvSpPr>
                <a:spLocks noChangeArrowheads="1"/>
              </p:cNvSpPr>
              <p:nvPr/>
            </p:nvSpPr>
            <p:spPr bwMode="auto">
              <a:xfrm>
                <a:off x="2476619" y="5160864"/>
                <a:ext cx="9440001" cy="8414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𝑑</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 </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0</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𝑡</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m:t>
                      </m:r>
                      <m:f>
                        <m:fPr>
                          <m:ctrlPr>
                            <a:rPr lang="fr-FR" sz="2600" i="1">
                              <a:latin typeface="Cambria Math" panose="02040503050406030204" pitchFamily="18" charset="0"/>
                              <a:cs typeface="Arial" pitchFamily="34" charset="0"/>
                            </a:rPr>
                          </m:ctrlPr>
                        </m:fPr>
                        <m:num>
                          <m:r>
                            <a:rPr lang="en-US" sz="2600" i="1">
                              <a:latin typeface="Cambria Math" panose="02040503050406030204" pitchFamily="18" charset="0"/>
                              <a:cs typeface="Arial" pitchFamily="34" charset="0"/>
                            </a:rPr>
                            <m:t>1</m:t>
                          </m:r>
                        </m:num>
                        <m:den>
                          <m:r>
                            <a:rPr lang="en-US" sz="2600" i="1">
                              <a:latin typeface="Cambria Math" panose="02040503050406030204" pitchFamily="18" charset="0"/>
                              <a:cs typeface="Arial" pitchFamily="34" charset="0"/>
                            </a:rPr>
                            <m:t>2</m:t>
                          </m:r>
                        </m:den>
                      </m:f>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𝑎</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𝑡</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 0.2 +</m:t>
                      </m:r>
                      <m:f>
                        <m:fPr>
                          <m:ctrlPr>
                            <a:rPr lang="fr-FR" sz="2600" i="1">
                              <a:latin typeface="Cambria Math" panose="02040503050406030204" pitchFamily="18" charset="0"/>
                              <a:cs typeface="Arial" pitchFamily="34" charset="0"/>
                            </a:rPr>
                          </m:ctrlPr>
                        </m:fPr>
                        <m:num>
                          <m:r>
                            <a:rPr lang="en-US" sz="2600" i="1">
                              <a:latin typeface="Cambria Math" panose="02040503050406030204" pitchFamily="18" charset="0"/>
                              <a:cs typeface="Arial" pitchFamily="34" charset="0"/>
                            </a:rPr>
                            <m:t>1</m:t>
                          </m:r>
                        </m:num>
                        <m:den>
                          <m:r>
                            <a:rPr lang="en-US" sz="2600" i="1">
                              <a:latin typeface="Cambria Math" panose="02040503050406030204" pitchFamily="18" charset="0"/>
                              <a:cs typeface="Arial" pitchFamily="34" charset="0"/>
                            </a:rPr>
                            <m:t>2</m:t>
                          </m:r>
                        </m:den>
                      </m:f>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.(−2).2</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 −4 (</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𝑚</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oMath>
                  </m:oMathPara>
                </a14:m>
                <a:endParaRPr kumimoji="0" lang="en-US" sz="2600" b="0" i="0" u="none" strike="noStrike" cap="none" normalizeH="0" baseline="0">
                  <a:ln>
                    <a:noFill/>
                  </a:ln>
                  <a:solidFill>
                    <a:schemeClr val="tx1"/>
                  </a:solidFill>
                  <a:effectLst/>
                  <a:ea typeface="Times New Roman" pitchFamily="18" charset="0"/>
                  <a:cs typeface="Arial" pitchFamily="34" charset="0"/>
                </a:endParaRPr>
              </a:p>
            </p:txBody>
          </p:sp>
        </mc:Choice>
        <mc:Fallback xmlns="">
          <p:sp>
            <p:nvSpPr>
              <p:cNvPr id="11" name="Rectangle 1" descr="n179 Fb Dinh Thu Huyen">
                <a:extLst>
                  <a:ext uri="{FF2B5EF4-FFF2-40B4-BE49-F238E27FC236}">
                    <a16:creationId xmlns:a16="http://schemas.microsoft.com/office/drawing/2014/main" id="{28630EB2-56A3-B527-3769-8904A3A1FF71}"/>
                  </a:ext>
                </a:extLst>
              </p:cNvPr>
              <p:cNvSpPr>
                <a:spLocks noRot="1" noChangeAspect="1" noMove="1" noResize="1" noEditPoints="1" noAdjustHandles="1" noChangeArrowheads="1" noChangeShapeType="1" noTextEdit="1"/>
              </p:cNvSpPr>
              <p:nvPr/>
            </p:nvSpPr>
            <p:spPr bwMode="auto">
              <a:xfrm>
                <a:off x="2476619" y="5160864"/>
                <a:ext cx="9440001" cy="841449"/>
              </a:xfrm>
              <a:prstGeom prst="rect">
                <a:avLst/>
              </a:prstGeom>
              <a:blipFill>
                <a:blip r:embed="rId6"/>
                <a:stretch>
                  <a:fillRect/>
                </a:stretch>
              </a:blipFill>
              <a:ln w="9525">
                <a:noFill/>
                <a:miter lim="800000"/>
                <a:headEnd/>
                <a:tailEnd/>
              </a:ln>
              <a:effectLst/>
            </p:spPr>
            <p:txBody>
              <a:bodyPr/>
              <a:lstStyle/>
              <a:p>
                <a:r>
                  <a:rPr lang="en-US">
                    <a:noFill/>
                  </a:rPr>
                  <a:t> </a:t>
                </a:r>
              </a:p>
            </p:txBody>
          </p:sp>
        </mc:Fallback>
      </mc:AlternateContent>
      <p:pic>
        <p:nvPicPr>
          <p:cNvPr id="12" name="Picture 2" descr="n179 Fb Dinh Thu Huyen">
            <a:extLst>
              <a:ext uri="{FF2B5EF4-FFF2-40B4-BE49-F238E27FC236}">
                <a16:creationId xmlns:a16="http://schemas.microsoft.com/office/drawing/2014/main" id="{1E26647E-715E-63F1-9B8E-8AB404A84E8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4662" y="5087270"/>
            <a:ext cx="1658611" cy="15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34849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wipe(left)">
                                      <p:cBhvr>
                                        <p:cTn id="37" dur="5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wipe(left)">
                                      <p:cBhvr>
                                        <p:cTn id="4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7" descr="n179 Fb Dinh Thu Huyen"/>
          <p:cNvSpPr/>
          <p:nvPr/>
        </p:nvSpPr>
        <p:spPr>
          <a:xfrm>
            <a:off x="1049311" y="424765"/>
            <a:ext cx="10103371" cy="1014291"/>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algn="ctr" eaLnBrk="0" fontAlgn="base" hangingPunct="0">
              <a:spcBef>
                <a:spcPct val="0"/>
              </a:spcBef>
              <a:spcAft>
                <a:spcPct val="0"/>
              </a:spcAft>
            </a:pPr>
            <a:r>
              <a:rPr lang="fr-FR" sz="4800">
                <a:latin typeface="Arial" panose="020B0604020202020204" pitchFamily="34" charset="0"/>
                <a:ea typeface="Times New Roman" panose="02020603050405020304" pitchFamily="18" charset="0"/>
                <a:cs typeface="Arial" panose="020B0604020202020204" pitchFamily="34" charset="0"/>
              </a:rPr>
              <a:t>Thế nào là chuyển động biến đổi?</a:t>
            </a:r>
            <a:endParaRPr lang="fr-FR" sz="4800" dirty="0">
              <a:solidFill>
                <a:schemeClr val="tx1"/>
              </a:solidFill>
              <a:latin typeface="Arial" panose="020B0604020202020204" pitchFamily="34" charset="0"/>
              <a:ea typeface="Times New Roman" pitchFamily="18" charset="0"/>
              <a:cs typeface="Arial" pitchFamily="34" charset="0"/>
            </a:endParaRPr>
          </a:p>
        </p:txBody>
      </p:sp>
      <p:pic>
        <p:nvPicPr>
          <p:cNvPr id="9" name="Picture 8" descr="n179 Fb Dinh Thu Huyen">
            <a:hlinkClick r:id="rId5"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pic>
        <p:nvPicPr>
          <p:cNvPr id="2" name="Thay lốp xe F1 trong 1,98 giây" descr="n179 Fb Dinh Thu Huyen">
            <a:hlinkClick r:id="" action="ppaction://media"/>
            <a:extLst>
              <a:ext uri="{FF2B5EF4-FFF2-40B4-BE49-F238E27FC236}">
                <a16:creationId xmlns:a16="http://schemas.microsoft.com/office/drawing/2014/main" id="{F6E8EEB9-2D4C-421E-FAAE-DE410280849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591330" y="3098752"/>
            <a:ext cx="6466189" cy="36372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descr="n179 Fb Dinh Thu Huyen">
            <a:extLst>
              <a:ext uri="{FF2B5EF4-FFF2-40B4-BE49-F238E27FC236}">
                <a16:creationId xmlns:a16="http://schemas.microsoft.com/office/drawing/2014/main" id="{8ADC9F32-89CF-C5D2-C76E-D3989F70A4E1}"/>
              </a:ext>
            </a:extLst>
          </p:cNvPr>
          <p:cNvSpPr/>
          <p:nvPr/>
        </p:nvSpPr>
        <p:spPr>
          <a:xfrm>
            <a:off x="1044314" y="1649655"/>
            <a:ext cx="10103371" cy="1014291"/>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algn="just" eaLnBrk="0" fontAlgn="base" hangingPunct="0">
              <a:spcBef>
                <a:spcPct val="0"/>
              </a:spcBef>
              <a:spcAft>
                <a:spcPct val="0"/>
              </a:spcAft>
            </a:pPr>
            <a:r>
              <a:rPr lang="fr-FR" sz="4000" b="1" i="1">
                <a:solidFill>
                  <a:schemeClr val="tx1"/>
                </a:solidFill>
                <a:latin typeface="Arial" pitchFamily="34" charset="0"/>
                <a:ea typeface="Times New Roman" pitchFamily="18" charset="0"/>
                <a:cs typeface="Arial" pitchFamily="34" charset="0"/>
              </a:rPr>
              <a:t>Trả lời:</a:t>
            </a:r>
            <a:r>
              <a:rPr lang="fr-FR" sz="4000">
                <a:solidFill>
                  <a:schemeClr val="tx1"/>
                </a:solidFill>
                <a:latin typeface="Arial" pitchFamily="34" charset="0"/>
                <a:ea typeface="Times New Roman" pitchFamily="18" charset="0"/>
                <a:cs typeface="Arial" pitchFamily="34" charset="0"/>
              </a:rPr>
              <a:t> là chuyển động có vận tốc thay đổi.</a:t>
            </a:r>
            <a:endParaRPr lang="en-US" sz="40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05683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par>
                                <p:cTn id="12" presetID="1" presetClass="mediacall" presetSubtype="0" fill="hold" nodeType="withEffect">
                                  <p:stCondLst>
                                    <p:cond delay="0"/>
                                  </p:stCondLst>
                                  <p:childTnLst>
                                    <p:cmd type="call" cmd="playFrom(0.0)">
                                      <p:cBhvr>
                                        <p:cTn id="13" dur="22082" fill="hold"/>
                                        <p:tgtEl>
                                          <p:spTgt spid="2"/>
                                        </p:tgtEl>
                                      </p:cBhvr>
                                    </p:cmd>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
                                        </p:tgtEl>
                                        <p:attrNameLst>
                                          <p:attrName>ppt_y</p:attrName>
                                        </p:attrNameLst>
                                      </p:cBhvr>
                                      <p:tavLst>
                                        <p:tav tm="0">
                                          <p:val>
                                            <p:strVal val="#ppt_y"/>
                                          </p:val>
                                        </p:tav>
                                        <p:tav tm="100000">
                                          <p:val>
                                            <p:strVal val="#ppt_y"/>
                                          </p:val>
                                        </p:tav>
                                      </p:tavLst>
                                    </p:anim>
                                    <p:anim calcmode="lin" valueType="num">
                                      <p:cBhvr>
                                        <p:cTn id="20"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childTnLst>
        </p:cTn>
      </p:par>
    </p:tnLst>
    <p:bldLst>
      <p:bldP spid="8"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Shape 48" descr="n179 Fb Dinh Thu Huyen">
            <a:extLst>
              <a:ext uri="{FF2B5EF4-FFF2-40B4-BE49-F238E27FC236}">
                <a16:creationId xmlns:a16="http://schemas.microsoft.com/office/drawing/2014/main" id="{5BBBBD68-77E1-1617-DE05-38781F7F7359}"/>
              </a:ext>
            </a:extLst>
          </p:cNvPr>
          <p:cNvSpPr/>
          <p:nvPr/>
        </p:nvSpPr>
        <p:spPr>
          <a:xfrm>
            <a:off x="8274570" y="1678898"/>
            <a:ext cx="2713220" cy="3237876"/>
          </a:xfrm>
          <a:custGeom>
            <a:avLst/>
            <a:gdLst>
              <a:gd name="connsiteX0" fmla="*/ 0 w 2713220"/>
              <a:gd name="connsiteY0" fmla="*/ 3237876 h 3237876"/>
              <a:gd name="connsiteX1" fmla="*/ 0 w 2713220"/>
              <a:gd name="connsiteY1" fmla="*/ 2428407 h 3237876"/>
              <a:gd name="connsiteX2" fmla="*/ 2713220 w 2713220"/>
              <a:gd name="connsiteY2" fmla="*/ 0 h 3237876"/>
              <a:gd name="connsiteX3" fmla="*/ 2713220 w 2713220"/>
              <a:gd name="connsiteY3" fmla="*/ 3207895 h 3237876"/>
              <a:gd name="connsiteX4" fmla="*/ 0 w 2713220"/>
              <a:gd name="connsiteY4" fmla="*/ 3237876 h 3237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220" h="3237876">
                <a:moveTo>
                  <a:pt x="0" y="3237876"/>
                </a:moveTo>
                <a:lnTo>
                  <a:pt x="0" y="2428407"/>
                </a:lnTo>
                <a:lnTo>
                  <a:pt x="2713220" y="0"/>
                </a:lnTo>
                <a:lnTo>
                  <a:pt x="2713220" y="3207895"/>
                </a:lnTo>
                <a:lnTo>
                  <a:pt x="0" y="3237876"/>
                </a:lnTo>
                <a:close/>
              </a:path>
            </a:pathLst>
          </a:cu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Freeform: Shape 1043" descr="n179 Fb Dinh Thu Huyen">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6" name="Oval 1045" descr="n179 Fb Dinh Thu Huyen">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Freeform: Shape 1047" descr="n179 Fb Dinh Thu Huyen">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050" name="Straight Connector 1049" descr="n179 Fb Dinh Thu Huyen">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052" name="Freeform: Shape 1051" descr="n179 Fb Dinh Thu Huyen">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1054" name="Freeform: Shape 1053" descr="n179 Fb Dinh Thu Huyen">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56" name="Freeform: Shape 1055" descr="n179 Fb Dinh Thu Huyen">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pic>
        <p:nvPicPr>
          <p:cNvPr id="1026" name="Picture 2" descr="n179 Fb Dinh Thu Huyen">
            <a:extLst>
              <a:ext uri="{FF2B5EF4-FFF2-40B4-BE49-F238E27FC236}">
                <a16:creationId xmlns:a16="http://schemas.microsoft.com/office/drawing/2014/main" id="{D4E52DC0-167C-46DD-B203-ADEDFDEB9C5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064841" y="5718944"/>
            <a:ext cx="1066800" cy="100012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descr="n179 Fb Dinh Thu Huyen">
            <a:extLst>
              <a:ext uri="{FF2B5EF4-FFF2-40B4-BE49-F238E27FC236}">
                <a16:creationId xmlns:a16="http://schemas.microsoft.com/office/drawing/2014/main" id="{2036D560-C7AE-6B98-5A05-E51146573EBB}"/>
              </a:ext>
            </a:extLst>
          </p:cNvPr>
          <p:cNvSpPr txBox="1"/>
          <p:nvPr/>
        </p:nvSpPr>
        <p:spPr>
          <a:xfrm>
            <a:off x="313905" y="276421"/>
            <a:ext cx="6225836" cy="1207604"/>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000" b="1">
                <a:latin typeface="UVN Phuong Tay" panose="04040805070802020D02" pitchFamily="82" charset="0"/>
                <a:ea typeface="Times New Roman" pitchFamily="18" charset="0"/>
                <a:cs typeface="Arial" pitchFamily="34" charset="0"/>
              </a:rPr>
              <a:t>IV</a:t>
            </a:r>
            <a:r>
              <a:rPr kumimoji="0" lang="en-US" sz="4000" b="1" i="0" u="none" strike="noStrike" cap="none" normalizeH="0" baseline="0">
                <a:ln>
                  <a:noFill/>
                </a:ln>
                <a:solidFill>
                  <a:schemeClr val="tx1"/>
                </a:solidFill>
                <a:effectLst/>
                <a:latin typeface="UVN Phuong Tay" panose="04040805070802020D02" pitchFamily="82" charset="0"/>
                <a:ea typeface="Times New Roman" pitchFamily="18" charset="0"/>
                <a:cs typeface="Arial" pitchFamily="34" charset="0"/>
              </a:rPr>
              <a:t>. Độ dịch chuyển của chuyển động thẳng biến đổi đều</a:t>
            </a:r>
            <a:endParaRPr kumimoji="0" lang="en-US" sz="4000" b="0" i="0" u="none" strike="noStrike" cap="none" normalizeH="0" baseline="0">
              <a:ln>
                <a:noFill/>
              </a:ln>
              <a:solidFill>
                <a:schemeClr val="tx1"/>
              </a:solidFill>
              <a:effectLst/>
              <a:latin typeface="UVN Phuong Tay" panose="04040805070802020D02" pitchFamily="82" charset="0"/>
              <a:ea typeface="Times New Roman" pitchFamily="18" charset="0"/>
              <a:cs typeface="Arial" pitchFamily="34" charset="0"/>
            </a:endParaRPr>
          </a:p>
        </p:txBody>
      </p:sp>
      <p:sp>
        <p:nvSpPr>
          <p:cNvPr id="150529" name="Rectangle 1" descr="n179 Fb Dinh Thu Huyen"/>
          <p:cNvSpPr>
            <a:spLocks noChangeArrowheads="1"/>
          </p:cNvSpPr>
          <p:nvPr/>
        </p:nvSpPr>
        <p:spPr bwMode="auto">
          <a:xfrm>
            <a:off x="322166" y="1997782"/>
            <a:ext cx="6427437" cy="1384995"/>
          </a:xfrm>
          <a:prstGeom prst="rect">
            <a:avLst/>
          </a:prstGeom>
          <a:noFill/>
          <a:ln w="28575">
            <a:solidFill>
              <a:schemeClr val="accent1"/>
            </a:solidFill>
            <a:prstDash val="sysDash"/>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sz="2800" b="0" i="0" u="none" strike="noStrike" cap="none" normalizeH="0" baseline="0">
                <a:ln>
                  <a:noFill/>
                </a:ln>
                <a:solidFill>
                  <a:schemeClr val="tx1"/>
                </a:solidFill>
                <a:effectLst/>
                <a:latin typeface="Arial" pitchFamily="34" charset="0"/>
                <a:ea typeface="Times New Roman" pitchFamily="18" charset="0"/>
                <a:cs typeface="Arial" pitchFamily="34" charset="0"/>
              </a:rPr>
              <a:t>Độ </a:t>
            </a:r>
            <a:r>
              <a:rPr kumimoji="0" lang="pt-BR" sz="2800" b="0" i="0" u="none" strike="noStrike" cap="none" normalizeH="0" baseline="0" dirty="0">
                <a:ln>
                  <a:noFill/>
                </a:ln>
                <a:solidFill>
                  <a:schemeClr val="tx1"/>
                </a:solidFill>
                <a:effectLst/>
                <a:latin typeface="Arial" pitchFamily="34" charset="0"/>
                <a:ea typeface="Times New Roman" pitchFamily="18" charset="0"/>
                <a:cs typeface="Arial" pitchFamily="34" charset="0"/>
              </a:rPr>
              <a:t>lớn độ dịch chuyển bằng diện tích của hình giới hạn bởi các cạnh có độ dài là v và t</a:t>
            </a:r>
            <a:r>
              <a:rPr kumimoji="0" lang="pt-BR" sz="2800" b="0" i="0" u="none" strike="noStrike" cap="none" normalizeH="0" baseline="-30000" dirty="0">
                <a:ln>
                  <a:noFill/>
                </a:ln>
                <a:solidFill>
                  <a:schemeClr val="tx1"/>
                </a:solidFill>
                <a:effectLst/>
                <a:latin typeface="Arial" pitchFamily="34" charset="0"/>
                <a:ea typeface="Times New Roman" pitchFamily="18" charset="0"/>
                <a:cs typeface="Arial" pitchFamily="34" charset="0"/>
              </a:rPr>
              <a:t>1</a:t>
            </a:r>
            <a:r>
              <a:rPr kumimoji="0" lang="pt-BR" sz="2800" b="0" i="0" u="none" strike="noStrike" cap="none" normalizeH="0" baseline="0" dirty="0">
                <a:ln>
                  <a:noFill/>
                </a:ln>
                <a:solidFill>
                  <a:schemeClr val="tx1"/>
                </a:solidFill>
                <a:effectLst/>
                <a:latin typeface="Arial" pitchFamily="34" charset="0"/>
                <a:ea typeface="Times New Roman" pitchFamily="18" charset="0"/>
                <a:cs typeface="Arial" pitchFamily="34" charset="0"/>
              </a:rPr>
              <a:t>, t</a:t>
            </a:r>
            <a:r>
              <a:rPr kumimoji="0" lang="pt-BR" sz="2800" b="0" i="0" u="none" strike="noStrike" cap="none" normalizeH="0" baseline="-30000" dirty="0">
                <a:ln>
                  <a:noFill/>
                </a:ln>
                <a:solidFill>
                  <a:schemeClr val="tx1"/>
                </a:solidFill>
                <a:effectLst/>
                <a:latin typeface="Arial" pitchFamily="34" charset="0"/>
                <a:ea typeface="Times New Roman" pitchFamily="18" charset="0"/>
                <a:cs typeface="Arial" pitchFamily="34" charset="0"/>
              </a:rPr>
              <a:t>2</a:t>
            </a:r>
            <a:r>
              <a:rPr kumimoji="0" lang="pt-BR" sz="2800" b="0" i="0" u="none" strike="noStrike" cap="none" normalizeH="0" baseline="0" dirty="0">
                <a:ln>
                  <a:noFill/>
                </a:ln>
                <a:solidFill>
                  <a:schemeClr val="tx1"/>
                </a:solidFill>
                <a:effectLst/>
                <a:latin typeface="Arial" pitchFamily="34" charset="0"/>
                <a:ea typeface="Times New Roman" pitchFamily="18" charset="0"/>
                <a:cs typeface="Arial" pitchFamily="34" charset="0"/>
              </a:rPr>
              <a:t> đối với trục </a:t>
            </a:r>
            <a:r>
              <a:rPr kumimoji="0" lang="pt-BR" sz="2800" b="0" i="0" u="none" strike="noStrike" cap="none" normalizeH="0" baseline="0">
                <a:ln>
                  <a:noFill/>
                </a:ln>
                <a:solidFill>
                  <a:schemeClr val="tx1"/>
                </a:solidFill>
                <a:effectLst/>
                <a:latin typeface="Arial" pitchFamily="34" charset="0"/>
                <a:ea typeface="Times New Roman" pitchFamily="18" charset="0"/>
                <a:cs typeface="Arial" pitchFamily="34" charset="0"/>
              </a:rPr>
              <a:t>hoành.</a:t>
            </a:r>
            <a:endParaRPr kumimoji="0" lang="en-US" sz="28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p:txBody>
      </p:sp>
      <p:grpSp>
        <p:nvGrpSpPr>
          <p:cNvPr id="6" name="Group 5" descr="n179 Fb Dinh Thu Huyen">
            <a:extLst>
              <a:ext uri="{FF2B5EF4-FFF2-40B4-BE49-F238E27FC236}">
                <a16:creationId xmlns:a16="http://schemas.microsoft.com/office/drawing/2014/main" id="{2A630368-FC03-43CC-FC1F-CAAB9EEB24D6}"/>
              </a:ext>
            </a:extLst>
          </p:cNvPr>
          <p:cNvGrpSpPr/>
          <p:nvPr/>
        </p:nvGrpSpPr>
        <p:grpSpPr>
          <a:xfrm>
            <a:off x="7287517" y="941990"/>
            <a:ext cx="5030684" cy="4934748"/>
            <a:chOff x="5613950" y="797119"/>
            <a:chExt cx="4046730" cy="4499909"/>
          </a:xfrm>
        </p:grpSpPr>
        <p:grpSp>
          <p:nvGrpSpPr>
            <p:cNvPr id="9" name="Group 8">
              <a:extLst>
                <a:ext uri="{FF2B5EF4-FFF2-40B4-BE49-F238E27FC236}">
                  <a16:creationId xmlns:a16="http://schemas.microsoft.com/office/drawing/2014/main" id="{65DF0E1F-35DA-1EF4-7497-A3202AD0F8ED}"/>
                </a:ext>
              </a:extLst>
            </p:cNvPr>
            <p:cNvGrpSpPr/>
            <p:nvPr/>
          </p:nvGrpSpPr>
          <p:grpSpPr>
            <a:xfrm>
              <a:off x="5664784" y="797119"/>
              <a:ext cx="3995896" cy="4499909"/>
              <a:chOff x="4435270" y="907004"/>
              <a:chExt cx="3995896" cy="4499909"/>
            </a:xfrm>
          </p:grpSpPr>
          <p:pic>
            <p:nvPicPr>
              <p:cNvPr id="25" name="Content Placeholder 4">
                <a:extLst>
                  <a:ext uri="{FF2B5EF4-FFF2-40B4-BE49-F238E27FC236}">
                    <a16:creationId xmlns:a16="http://schemas.microsoft.com/office/drawing/2014/main" id="{28D821A1-576A-0AE7-CC38-D57100914A9C}"/>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49701" r="79412" b="1861"/>
              <a:stretch/>
            </p:blipFill>
            <p:spPr>
              <a:xfrm>
                <a:off x="5156630" y="1506519"/>
                <a:ext cx="2297227" cy="3040282"/>
              </a:xfrm>
              <a:prstGeom prst="rect">
                <a:avLst/>
              </a:prstGeom>
            </p:spPr>
          </p:pic>
          <p:grpSp>
            <p:nvGrpSpPr>
              <p:cNvPr id="26" name="Group 25">
                <a:extLst>
                  <a:ext uri="{FF2B5EF4-FFF2-40B4-BE49-F238E27FC236}">
                    <a16:creationId xmlns:a16="http://schemas.microsoft.com/office/drawing/2014/main" id="{8BDDD71D-F42F-614B-3C49-821CA249EA8D}"/>
                  </a:ext>
                </a:extLst>
              </p:cNvPr>
              <p:cNvGrpSpPr/>
              <p:nvPr/>
            </p:nvGrpSpPr>
            <p:grpSpPr>
              <a:xfrm>
                <a:off x="4870218" y="907004"/>
                <a:ext cx="3560948" cy="4499909"/>
                <a:chOff x="9395240" y="4072988"/>
                <a:chExt cx="2582344" cy="2394087"/>
              </a:xfrm>
            </p:grpSpPr>
            <p:cxnSp>
              <p:nvCxnSpPr>
                <p:cNvPr id="29" name="Straight Arrow Connector 28">
                  <a:extLst>
                    <a:ext uri="{FF2B5EF4-FFF2-40B4-BE49-F238E27FC236}">
                      <a16:creationId xmlns:a16="http://schemas.microsoft.com/office/drawing/2014/main" id="{B36283AB-7B92-333A-5080-BD40BE9315A1}"/>
                    </a:ext>
                  </a:extLst>
                </p:cNvPr>
                <p:cNvCxnSpPr>
                  <a:cxnSpLocks/>
                </p:cNvCxnSpPr>
                <p:nvPr/>
              </p:nvCxnSpPr>
              <p:spPr>
                <a:xfrm flipV="1">
                  <a:off x="9479761" y="5997727"/>
                  <a:ext cx="2080304" cy="819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9ABD2A0-6DC5-E489-6A00-C5D997A80424}"/>
                    </a:ext>
                  </a:extLst>
                </p:cNvPr>
                <p:cNvCxnSpPr>
                  <a:cxnSpLocks/>
                </p:cNvCxnSpPr>
                <p:nvPr/>
              </p:nvCxnSpPr>
              <p:spPr>
                <a:xfrm flipH="1" flipV="1">
                  <a:off x="9596381" y="4242946"/>
                  <a:ext cx="4819" cy="179796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15D710A-4DB3-4EFE-F226-B00DC6FC19C3}"/>
                    </a:ext>
                  </a:extLst>
                </p:cNvPr>
                <p:cNvSpPr txBox="1"/>
                <p:nvPr/>
              </p:nvSpPr>
              <p:spPr>
                <a:xfrm>
                  <a:off x="9395240" y="4072988"/>
                  <a:ext cx="722414" cy="231442"/>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v (m/s)</a:t>
                  </a:r>
                  <a:endParaRPr lang="en-US" sz="2500" baseline="-25000"/>
                </a:p>
              </p:txBody>
            </p:sp>
            <p:sp>
              <p:nvSpPr>
                <p:cNvPr id="32" name="TextBox 31">
                  <a:extLst>
                    <a:ext uri="{FF2B5EF4-FFF2-40B4-BE49-F238E27FC236}">
                      <a16:creationId xmlns:a16="http://schemas.microsoft.com/office/drawing/2014/main" id="{4EE7BDE4-3B9C-B918-F953-7A22A5C376C6}"/>
                    </a:ext>
                  </a:extLst>
                </p:cNvPr>
                <p:cNvSpPr txBox="1"/>
                <p:nvPr/>
              </p:nvSpPr>
              <p:spPr>
                <a:xfrm>
                  <a:off x="11146592" y="5990021"/>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27" name="TextBox 26">
                <a:extLst>
                  <a:ext uri="{FF2B5EF4-FFF2-40B4-BE49-F238E27FC236}">
                    <a16:creationId xmlns:a16="http://schemas.microsoft.com/office/drawing/2014/main" id="{773E583C-B684-3C60-9201-B3B385D547DA}"/>
                  </a:ext>
                </a:extLst>
              </p:cNvPr>
              <p:cNvSpPr txBox="1"/>
              <p:nvPr/>
            </p:nvSpPr>
            <p:spPr>
              <a:xfrm>
                <a:off x="4435270" y="3484503"/>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0</a:t>
                </a:r>
              </a:p>
            </p:txBody>
          </p:sp>
          <p:sp>
            <p:nvSpPr>
              <p:cNvPr id="28" name="TextBox 27">
                <a:extLst>
                  <a:ext uri="{FF2B5EF4-FFF2-40B4-BE49-F238E27FC236}">
                    <a16:creationId xmlns:a16="http://schemas.microsoft.com/office/drawing/2014/main" id="{64741663-A89E-C15C-DFC1-2F506A82DED9}"/>
                  </a:ext>
                </a:extLst>
              </p:cNvPr>
              <p:cNvSpPr txBox="1"/>
              <p:nvPr/>
            </p:nvSpPr>
            <p:spPr>
              <a:xfrm>
                <a:off x="4900490" y="4496916"/>
                <a:ext cx="558128"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r>
                  <a:rPr lang="en-US" sz="2500" baseline="-25000">
                    <a:latin typeface="Arial" panose="020B0604020202020204" pitchFamily="34" charset="0"/>
                    <a:cs typeface="Arial" panose="020B0604020202020204" pitchFamily="34" charset="0"/>
                  </a:rPr>
                  <a:t>1</a:t>
                </a:r>
              </a:p>
            </p:txBody>
          </p:sp>
        </p:grpSp>
        <p:sp>
          <p:nvSpPr>
            <p:cNvPr id="10" name="TextBox 9">
              <a:extLst>
                <a:ext uri="{FF2B5EF4-FFF2-40B4-BE49-F238E27FC236}">
                  <a16:creationId xmlns:a16="http://schemas.microsoft.com/office/drawing/2014/main" id="{CC2E1316-A72E-BF1B-F0FC-B1AD41FB1A79}"/>
                </a:ext>
              </a:extLst>
            </p:cNvPr>
            <p:cNvSpPr txBox="1"/>
            <p:nvPr/>
          </p:nvSpPr>
          <p:spPr>
            <a:xfrm>
              <a:off x="5613950" y="4171130"/>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cxnSp>
          <p:nvCxnSpPr>
            <p:cNvPr id="15" name="Straight Connector 14">
              <a:extLst>
                <a:ext uri="{FF2B5EF4-FFF2-40B4-BE49-F238E27FC236}">
                  <a16:creationId xmlns:a16="http://schemas.microsoft.com/office/drawing/2014/main" id="{A06C96D5-24C1-C840-2C3B-63572B0E46A7}"/>
                </a:ext>
              </a:extLst>
            </p:cNvPr>
            <p:cNvCxnSpPr>
              <a:cxnSpLocks/>
            </p:cNvCxnSpPr>
            <p:nvPr/>
          </p:nvCxnSpPr>
          <p:spPr>
            <a:xfrm flipV="1">
              <a:off x="6383718" y="1420129"/>
              <a:ext cx="2230373" cy="7675"/>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0BAEE64-D53C-62C4-0902-FCEBD071B536}"/>
                </a:ext>
              </a:extLst>
            </p:cNvPr>
            <p:cNvCxnSpPr>
              <a:cxnSpLocks/>
            </p:cNvCxnSpPr>
            <p:nvPr/>
          </p:nvCxnSpPr>
          <p:spPr>
            <a:xfrm flipV="1">
              <a:off x="8606733" y="1382432"/>
              <a:ext cx="7358" cy="3040282"/>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BB2A8EB-079F-9082-BF0F-37130806B196}"/>
                </a:ext>
              </a:extLst>
            </p:cNvPr>
            <p:cNvSpPr txBox="1"/>
            <p:nvPr/>
          </p:nvSpPr>
          <p:spPr>
            <a:xfrm>
              <a:off x="6096679" y="1201106"/>
              <a:ext cx="276103"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endParaRPr lang="en-US" sz="2500" baseline="-2500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87EFFC22-938E-0073-9688-2208B8F3C801}"/>
                </a:ext>
              </a:extLst>
            </p:cNvPr>
            <p:cNvSpPr txBox="1"/>
            <p:nvPr/>
          </p:nvSpPr>
          <p:spPr>
            <a:xfrm>
              <a:off x="8326026" y="4378247"/>
              <a:ext cx="558128"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r>
                <a:rPr lang="en-US" sz="2500" baseline="-25000">
                  <a:latin typeface="Arial" panose="020B0604020202020204" pitchFamily="34" charset="0"/>
                  <a:cs typeface="Arial" panose="020B0604020202020204" pitchFamily="34" charset="0"/>
                </a:rPr>
                <a:t>2</a:t>
              </a:r>
            </a:p>
          </p:txBody>
        </p:sp>
        <p:cxnSp>
          <p:nvCxnSpPr>
            <p:cNvPr id="24" name="Straight Connector 23">
              <a:extLst>
                <a:ext uri="{FF2B5EF4-FFF2-40B4-BE49-F238E27FC236}">
                  <a16:creationId xmlns:a16="http://schemas.microsoft.com/office/drawing/2014/main" id="{13A4A891-2492-442C-84F7-045BACC2791A}"/>
                </a:ext>
              </a:extLst>
            </p:cNvPr>
            <p:cNvCxnSpPr>
              <a:cxnSpLocks/>
            </p:cNvCxnSpPr>
            <p:nvPr/>
          </p:nvCxnSpPr>
          <p:spPr>
            <a:xfrm flipV="1">
              <a:off x="6409068" y="1420129"/>
              <a:ext cx="2205023" cy="22297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1" name="Hexagon 50" descr="n179 Fb Dinh Thu Huyen">
                <a:extLst>
                  <a:ext uri="{FF2B5EF4-FFF2-40B4-BE49-F238E27FC236}">
                    <a16:creationId xmlns:a16="http://schemas.microsoft.com/office/drawing/2014/main" id="{93BCFCF5-78C3-6332-6768-9C48893BE865}"/>
                  </a:ext>
                </a:extLst>
              </p:cNvPr>
              <p:cNvSpPr/>
              <p:nvPr/>
            </p:nvSpPr>
            <p:spPr>
              <a:xfrm>
                <a:off x="846400" y="4100315"/>
                <a:ext cx="5185318" cy="1712579"/>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lang="pt-BR" sz="3600" b="1" i="1" smtClean="0">
                          <a:solidFill>
                            <a:schemeClr val="bg1"/>
                          </a:solidFill>
                          <a:latin typeface="Cambria Math" panose="02040503050406030204" pitchFamily="18" charset="0"/>
                          <a:ea typeface="Times New Roman" pitchFamily="18" charset="0"/>
                          <a:cs typeface="Arial" pitchFamily="34" charset="0"/>
                        </a:rPr>
                        <m:t>𝒅</m:t>
                      </m:r>
                      <m:r>
                        <a:rPr lang="pt-BR" sz="3600" b="1" i="1" smtClean="0">
                          <a:solidFill>
                            <a:schemeClr val="bg1"/>
                          </a:solidFill>
                          <a:latin typeface="Cambria Math" panose="02040503050406030204" pitchFamily="18" charset="0"/>
                          <a:ea typeface="Times New Roman" pitchFamily="18" charset="0"/>
                          <a:cs typeface="Arial" pitchFamily="34" charset="0"/>
                        </a:rPr>
                        <m:t> = </m:t>
                      </m:r>
                      <m:r>
                        <a:rPr lang="pt-BR" sz="3600" b="1" i="1" dirty="0">
                          <a:solidFill>
                            <a:schemeClr val="bg1"/>
                          </a:solidFill>
                          <a:latin typeface="Cambria Math" panose="02040503050406030204" pitchFamily="18" charset="0"/>
                          <a:ea typeface="Times New Roman" pitchFamily="18" charset="0"/>
                          <a:cs typeface="Arial" pitchFamily="34" charset="0"/>
                        </a:rPr>
                        <m:t>𝒗</m:t>
                      </m:r>
                      <m:r>
                        <a:rPr lang="pt-BR" sz="3600" b="1" i="1" baseline="-30000" dirty="0">
                          <a:solidFill>
                            <a:schemeClr val="bg1"/>
                          </a:solidFill>
                          <a:latin typeface="Cambria Math" panose="02040503050406030204" pitchFamily="18" charset="0"/>
                          <a:ea typeface="Times New Roman" pitchFamily="18" charset="0"/>
                          <a:cs typeface="Arial" pitchFamily="34" charset="0"/>
                        </a:rPr>
                        <m:t>𝟎</m:t>
                      </m:r>
                      <m:r>
                        <a:rPr lang="pt-BR" sz="3600" b="1" i="1" dirty="0">
                          <a:solidFill>
                            <a:schemeClr val="bg1"/>
                          </a:solidFill>
                          <a:latin typeface="Cambria Math" panose="02040503050406030204" pitchFamily="18" charset="0"/>
                          <a:ea typeface="Times New Roman" pitchFamily="18" charset="0"/>
                          <a:cs typeface="Arial" pitchFamily="34" charset="0"/>
                        </a:rPr>
                        <m:t>𝒕</m:t>
                      </m:r>
                      <m:r>
                        <a:rPr lang="pt-BR" sz="3600" b="1" i="1" dirty="0">
                          <a:solidFill>
                            <a:schemeClr val="bg1"/>
                          </a:solidFill>
                          <a:latin typeface="Cambria Math" panose="02040503050406030204" pitchFamily="18" charset="0"/>
                          <a:ea typeface="Times New Roman" pitchFamily="18" charset="0"/>
                          <a:cs typeface="Arial" pitchFamily="34" charset="0"/>
                        </a:rPr>
                        <m:t> + </m:t>
                      </m:r>
                      <m:f>
                        <m:fPr>
                          <m:ctrlPr>
                            <a:rPr lang="pt-BR" sz="3600" b="1" i="1" dirty="0">
                              <a:solidFill>
                                <a:schemeClr val="bg1"/>
                              </a:solidFill>
                              <a:latin typeface="Cambria Math" panose="02040503050406030204" pitchFamily="18" charset="0"/>
                              <a:cs typeface="Arial" pitchFamily="34" charset="0"/>
                            </a:rPr>
                          </m:ctrlPr>
                        </m:fPr>
                        <m:num>
                          <m:r>
                            <a:rPr lang="en-US" sz="3600" b="1" i="1" dirty="0">
                              <a:solidFill>
                                <a:schemeClr val="bg1"/>
                              </a:solidFill>
                              <a:latin typeface="Cambria Math" panose="02040503050406030204" pitchFamily="18" charset="0"/>
                              <a:cs typeface="Arial" pitchFamily="34" charset="0"/>
                            </a:rPr>
                            <m:t>𝟏</m:t>
                          </m:r>
                        </m:num>
                        <m:den>
                          <m:r>
                            <a:rPr lang="en-US" sz="3600" b="1" i="1" dirty="0">
                              <a:solidFill>
                                <a:schemeClr val="bg1"/>
                              </a:solidFill>
                              <a:latin typeface="Cambria Math" panose="02040503050406030204" pitchFamily="18" charset="0"/>
                              <a:cs typeface="Arial" pitchFamily="34" charset="0"/>
                            </a:rPr>
                            <m:t>𝟐</m:t>
                          </m:r>
                        </m:den>
                      </m:f>
                      <m:r>
                        <a:rPr lang="pt-BR" sz="3600" b="1" i="1" dirty="0">
                          <a:solidFill>
                            <a:schemeClr val="bg1"/>
                          </a:solidFill>
                          <a:latin typeface="Cambria Math" panose="02040503050406030204" pitchFamily="18" charset="0"/>
                          <a:ea typeface="Times New Roman" pitchFamily="18" charset="0"/>
                          <a:cs typeface="Arial" pitchFamily="34" charset="0"/>
                        </a:rPr>
                        <m:t> </m:t>
                      </m:r>
                      <m:r>
                        <a:rPr lang="pt-BR" sz="3600" b="1" i="1" dirty="0">
                          <a:solidFill>
                            <a:schemeClr val="bg1"/>
                          </a:solidFill>
                          <a:latin typeface="Cambria Math" panose="02040503050406030204" pitchFamily="18" charset="0"/>
                          <a:ea typeface="Times New Roman" pitchFamily="18" charset="0"/>
                          <a:cs typeface="Arial" pitchFamily="34" charset="0"/>
                        </a:rPr>
                        <m:t>𝒂𝒕</m:t>
                      </m:r>
                      <m:r>
                        <a:rPr lang="pt-BR" sz="3600" b="1" i="1" baseline="30000" dirty="0">
                          <a:solidFill>
                            <a:schemeClr val="bg1"/>
                          </a:solidFill>
                          <a:latin typeface="Cambria Math" panose="02040503050406030204" pitchFamily="18" charset="0"/>
                          <a:ea typeface="Times New Roman" pitchFamily="18" charset="0"/>
                          <a:cs typeface="Arial" pitchFamily="34" charset="0"/>
                        </a:rPr>
                        <m:t>𝟐</m:t>
                      </m:r>
                    </m:oMath>
                  </m:oMathPara>
                </a14:m>
                <a:endParaRPr lang="en-US" sz="3600" b="1" dirty="0">
                  <a:solidFill>
                    <a:schemeClr val="bg1"/>
                  </a:solidFill>
                  <a:latin typeface="Arial" pitchFamily="34" charset="0"/>
                  <a:ea typeface="Times New Roman" pitchFamily="18" charset="0"/>
                  <a:cs typeface="Arial" pitchFamily="34" charset="0"/>
                </a:endParaRPr>
              </a:p>
              <a:p>
                <a:pPr lvl="0"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lang="pt-BR" sz="3600" b="1" i="1" dirty="0">
                          <a:solidFill>
                            <a:schemeClr val="bg1"/>
                          </a:solidFill>
                          <a:latin typeface="Cambria Math" panose="02040503050406030204" pitchFamily="18" charset="0"/>
                          <a:ea typeface="Times New Roman" pitchFamily="18" charset="0"/>
                          <a:cs typeface="Arial" pitchFamily="34" charset="0"/>
                        </a:rPr>
                        <m:t>𝒗</m:t>
                      </m:r>
                      <m:r>
                        <a:rPr lang="pt-BR" sz="3600" b="1" i="1" baseline="30000" dirty="0">
                          <a:solidFill>
                            <a:schemeClr val="bg1"/>
                          </a:solidFill>
                          <a:latin typeface="Cambria Math" panose="02040503050406030204" pitchFamily="18" charset="0"/>
                          <a:ea typeface="Times New Roman" pitchFamily="18" charset="0"/>
                          <a:cs typeface="Arial" pitchFamily="34" charset="0"/>
                        </a:rPr>
                        <m:t>𝟐</m:t>
                      </m:r>
                      <m:r>
                        <a:rPr lang="pt-BR" sz="3600" b="1" i="1" dirty="0">
                          <a:solidFill>
                            <a:schemeClr val="bg1"/>
                          </a:solidFill>
                          <a:latin typeface="Cambria Math" panose="02040503050406030204" pitchFamily="18" charset="0"/>
                          <a:ea typeface="Times New Roman" pitchFamily="18" charset="0"/>
                          <a:cs typeface="Arial" pitchFamily="34" charset="0"/>
                        </a:rPr>
                        <m:t> − </m:t>
                      </m:r>
                      <m:r>
                        <a:rPr lang="pt-BR" sz="3600" b="1" i="1" dirty="0">
                          <a:solidFill>
                            <a:schemeClr val="bg1"/>
                          </a:solidFill>
                          <a:latin typeface="Cambria Math" panose="02040503050406030204" pitchFamily="18" charset="0"/>
                          <a:ea typeface="Times New Roman" pitchFamily="18" charset="0"/>
                          <a:cs typeface="Arial" pitchFamily="34" charset="0"/>
                        </a:rPr>
                        <m:t>𝒗</m:t>
                      </m:r>
                      <m:r>
                        <a:rPr lang="pt-BR" sz="3600" b="1" i="1" baseline="30000" dirty="0">
                          <a:solidFill>
                            <a:schemeClr val="bg1"/>
                          </a:solidFill>
                          <a:latin typeface="Cambria Math" panose="02040503050406030204" pitchFamily="18" charset="0"/>
                          <a:ea typeface="Times New Roman" pitchFamily="18" charset="0"/>
                          <a:cs typeface="Arial" pitchFamily="34" charset="0"/>
                        </a:rPr>
                        <m:t>𝟐</m:t>
                      </m:r>
                      <m:r>
                        <a:rPr lang="pt-BR" sz="3600" b="1" i="1" baseline="-30000" dirty="0">
                          <a:solidFill>
                            <a:schemeClr val="bg1"/>
                          </a:solidFill>
                          <a:latin typeface="Cambria Math" panose="02040503050406030204" pitchFamily="18" charset="0"/>
                          <a:ea typeface="Times New Roman" pitchFamily="18" charset="0"/>
                          <a:cs typeface="Arial" pitchFamily="34" charset="0"/>
                        </a:rPr>
                        <m:t>𝟎</m:t>
                      </m:r>
                      <m:r>
                        <a:rPr lang="pt-BR" sz="3600" b="1" i="1" dirty="0">
                          <a:solidFill>
                            <a:schemeClr val="bg1"/>
                          </a:solidFill>
                          <a:latin typeface="Cambria Math" panose="02040503050406030204" pitchFamily="18" charset="0"/>
                          <a:ea typeface="Times New Roman" pitchFamily="18" charset="0"/>
                          <a:cs typeface="Arial" pitchFamily="34" charset="0"/>
                        </a:rPr>
                        <m:t> = </m:t>
                      </m:r>
                      <m:r>
                        <a:rPr lang="pt-BR" sz="3600" b="1" i="1" dirty="0">
                          <a:solidFill>
                            <a:schemeClr val="bg1"/>
                          </a:solidFill>
                          <a:latin typeface="Cambria Math" panose="02040503050406030204" pitchFamily="18" charset="0"/>
                          <a:ea typeface="Times New Roman" pitchFamily="18" charset="0"/>
                          <a:cs typeface="Arial" pitchFamily="34" charset="0"/>
                        </a:rPr>
                        <m:t>𝟐</m:t>
                      </m:r>
                      <m:r>
                        <a:rPr lang="pt-BR" sz="3600" b="1" i="1" dirty="0">
                          <a:solidFill>
                            <a:schemeClr val="bg1"/>
                          </a:solidFill>
                          <a:latin typeface="Cambria Math" panose="02040503050406030204" pitchFamily="18" charset="0"/>
                          <a:ea typeface="Times New Roman" pitchFamily="18" charset="0"/>
                          <a:cs typeface="Arial" pitchFamily="34" charset="0"/>
                        </a:rPr>
                        <m:t>𝒂</m:t>
                      </m:r>
                      <m:r>
                        <a:rPr lang="pt-BR" sz="3600" b="1" i="1" dirty="0">
                          <a:solidFill>
                            <a:schemeClr val="bg1"/>
                          </a:solidFill>
                          <a:latin typeface="Cambria Math" panose="02040503050406030204" pitchFamily="18" charset="0"/>
                          <a:ea typeface="Times New Roman" pitchFamily="18" charset="0"/>
                          <a:cs typeface="Arial" pitchFamily="34" charset="0"/>
                        </a:rPr>
                        <m:t>.</m:t>
                      </m:r>
                      <m:r>
                        <a:rPr lang="pt-BR" sz="3600" b="1" i="1" dirty="0">
                          <a:solidFill>
                            <a:schemeClr val="bg1"/>
                          </a:solidFill>
                          <a:latin typeface="Cambria Math" panose="02040503050406030204" pitchFamily="18" charset="0"/>
                          <a:ea typeface="Times New Roman" pitchFamily="18" charset="0"/>
                          <a:cs typeface="Arial" pitchFamily="34" charset="0"/>
                        </a:rPr>
                        <m:t>𝒅</m:t>
                      </m:r>
                    </m:oMath>
                  </m:oMathPara>
                </a14:m>
                <a:endParaRPr lang="pt-BR" sz="3600" b="1" dirty="0">
                  <a:solidFill>
                    <a:schemeClr val="bg1"/>
                  </a:solidFill>
                  <a:latin typeface="Arial" pitchFamily="34" charset="0"/>
                  <a:cs typeface="Arial" pitchFamily="34" charset="0"/>
                </a:endParaRPr>
              </a:p>
            </p:txBody>
          </p:sp>
        </mc:Choice>
        <mc:Fallback xmlns="">
          <p:sp>
            <p:nvSpPr>
              <p:cNvPr id="51" name="Hexagon 50" descr="n179 Fb Dinh Thu Huyen">
                <a:extLst>
                  <a:ext uri="{FF2B5EF4-FFF2-40B4-BE49-F238E27FC236}">
                    <a16:creationId xmlns:a16="http://schemas.microsoft.com/office/drawing/2014/main" id="{93BCFCF5-78C3-6332-6768-9C48893BE865}"/>
                  </a:ext>
                </a:extLst>
              </p:cNvPr>
              <p:cNvSpPr>
                <a:spLocks noRot="1" noChangeAspect="1" noMove="1" noResize="1" noEditPoints="1" noAdjustHandles="1" noChangeArrowheads="1" noChangeShapeType="1" noTextEdit="1"/>
              </p:cNvSpPr>
              <p:nvPr/>
            </p:nvSpPr>
            <p:spPr>
              <a:xfrm>
                <a:off x="846400" y="4100315"/>
                <a:ext cx="5185318" cy="1712579"/>
              </a:xfrm>
              <a:prstGeom prst="hexagon">
                <a:avLst/>
              </a:prstGeom>
              <a:blipFill>
                <a:blip r:embed="rId5"/>
                <a:stretch>
                  <a:fillRect/>
                </a:stretch>
              </a:blipFill>
            </p:spPr>
            <p:txBody>
              <a:bodyPr/>
              <a:lstStyle/>
              <a:p>
                <a:r>
                  <a:rPr lang="en-US">
                    <a:noFill/>
                  </a:rPr>
                  <a:t> </a:t>
                </a:r>
              </a:p>
            </p:txBody>
          </p:sp>
        </mc:Fallback>
      </mc:AlternateContent>
      <p:pic>
        <p:nvPicPr>
          <p:cNvPr id="52" name="Picture 4" descr="n179 Fb Dinh Thu Huyen">
            <a:extLst>
              <a:ext uri="{FF2B5EF4-FFF2-40B4-BE49-F238E27FC236}">
                <a16:creationId xmlns:a16="http://schemas.microsoft.com/office/drawing/2014/main" id="{94621B11-9870-5458-360C-296B5B160FCD}"/>
              </a:ext>
            </a:extLst>
          </p:cNvPr>
          <p:cNvPicPr>
            <a:picLocks noChangeAspect="1" noChangeArrowheads="1"/>
          </p:cNvPicPr>
          <p:nvPr/>
        </p:nvPicPr>
        <p:blipFill>
          <a:blip r:embed="rId6" cstate="print">
            <a:extLst>
              <a:ext uri="{BEBA8EAE-BF5A-486C-A8C5-ECC9F3942E4B}">
                <a14:imgProps xmlns:a14="http://schemas.microsoft.com/office/drawing/2010/main">
                  <a14:imgLayer>
                    <a14:imgEffect>
                      <a14:backgroundRemoval t="3158" b="96184" l="10000" r="90000">
                        <a14:foregroundMark x1="61889" y1="8421" x2="61889" y2="8421"/>
                        <a14:foregroundMark x1="62222" y1="5132" x2="62222" y2="5132"/>
                        <a14:foregroundMark x1="62111" y1="3289" x2="62111" y2="3289"/>
                        <a14:foregroundMark x1="25556" y1="91842" x2="25556" y2="92368"/>
                        <a14:foregroundMark x1="24444" y1="96184" x2="24444" y2="961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5" y="5707861"/>
            <a:ext cx="1294879" cy="1157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8889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heel(1)">
                                      <p:cBhvr>
                                        <p:cTn id="7" dur="1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0529"/>
                                        </p:tgtEl>
                                        <p:attrNameLst>
                                          <p:attrName>style.visibility</p:attrName>
                                        </p:attrNameLst>
                                      </p:cBhvr>
                                      <p:to>
                                        <p:strVal val="visible"/>
                                      </p:to>
                                    </p:set>
                                    <p:anim calcmode="lin" valueType="num">
                                      <p:cBhvr>
                                        <p:cTn id="12" dur="500" fill="hold"/>
                                        <p:tgtEl>
                                          <p:spTgt spid="150529"/>
                                        </p:tgtEl>
                                        <p:attrNameLst>
                                          <p:attrName>ppt_w</p:attrName>
                                        </p:attrNameLst>
                                      </p:cBhvr>
                                      <p:tavLst>
                                        <p:tav tm="0">
                                          <p:val>
                                            <p:fltVal val="0"/>
                                          </p:val>
                                        </p:tav>
                                        <p:tav tm="100000">
                                          <p:val>
                                            <p:strVal val="#ppt_w"/>
                                          </p:val>
                                        </p:tav>
                                      </p:tavLst>
                                    </p:anim>
                                    <p:anim calcmode="lin" valueType="num">
                                      <p:cBhvr>
                                        <p:cTn id="13" dur="500" fill="hold"/>
                                        <p:tgtEl>
                                          <p:spTgt spid="150529"/>
                                        </p:tgtEl>
                                        <p:attrNameLst>
                                          <p:attrName>ppt_h</p:attrName>
                                        </p:attrNameLst>
                                      </p:cBhvr>
                                      <p:tavLst>
                                        <p:tav tm="0">
                                          <p:val>
                                            <p:fltVal val="0"/>
                                          </p:val>
                                        </p:tav>
                                        <p:tav tm="100000">
                                          <p:val>
                                            <p:strVal val="#ppt_h"/>
                                          </p:val>
                                        </p:tav>
                                      </p:tavLst>
                                    </p:anim>
                                    <p:animEffect transition="in" filter="fade">
                                      <p:cBhvr>
                                        <p:cTn id="14" dur="500"/>
                                        <p:tgtEl>
                                          <p:spTgt spid="15052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p:cTn id="19" dur="500" fill="hold"/>
                                        <p:tgtEl>
                                          <p:spTgt spid="51"/>
                                        </p:tgtEl>
                                        <p:attrNameLst>
                                          <p:attrName>ppt_w</p:attrName>
                                        </p:attrNameLst>
                                      </p:cBhvr>
                                      <p:tavLst>
                                        <p:tav tm="0">
                                          <p:val>
                                            <p:fltVal val="0"/>
                                          </p:val>
                                        </p:tav>
                                        <p:tav tm="100000">
                                          <p:val>
                                            <p:strVal val="#ppt_w"/>
                                          </p:val>
                                        </p:tav>
                                      </p:tavLst>
                                    </p:anim>
                                    <p:anim calcmode="lin" valueType="num">
                                      <p:cBhvr>
                                        <p:cTn id="20" dur="500" fill="hold"/>
                                        <p:tgtEl>
                                          <p:spTgt spid="51"/>
                                        </p:tgtEl>
                                        <p:attrNameLst>
                                          <p:attrName>ppt_h</p:attrName>
                                        </p:attrNameLst>
                                      </p:cBhvr>
                                      <p:tavLst>
                                        <p:tav tm="0">
                                          <p:val>
                                            <p:fltVal val="0"/>
                                          </p:val>
                                        </p:tav>
                                        <p:tav tm="100000">
                                          <p:val>
                                            <p:strVal val="#ppt_h"/>
                                          </p:val>
                                        </p:tav>
                                      </p:tavLst>
                                    </p:anim>
                                    <p:animEffect transition="in" filter="fade">
                                      <p:cBhvr>
                                        <p:cTn id="2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150529" grpId="0" animBg="1"/>
      <p:bldP spid="5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descr="n179 Fb Dinh Thu Huyen">
            <a:extLst>
              <a:ext uri="{FF2B5EF4-FFF2-40B4-BE49-F238E27FC236}">
                <a16:creationId xmlns:a16="http://schemas.microsoft.com/office/drawing/2014/main" id="{DC391370-D292-42F6-BDBF-85D6B84D7FC5}"/>
              </a:ext>
            </a:extLst>
          </p:cNvPr>
          <p:cNvSpPr txBox="1"/>
          <p:nvPr/>
        </p:nvSpPr>
        <p:spPr>
          <a:xfrm>
            <a:off x="1213225" y="148673"/>
            <a:ext cx="3810528" cy="862069"/>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en-US" sz="3600" b="0" i="0" u="none" strike="noStrike" kern="1200" cap="none" spc="0" normalizeH="0" baseline="0" noProof="0" dirty="0">
                <a:ln w="0"/>
                <a:solidFill>
                  <a:schemeClr val="tx1"/>
                </a:solidFill>
                <a:effectLst>
                  <a:outerShdw blurRad="38100" dist="19050" dir="2700000" algn="tl" rotWithShape="0">
                    <a:prstClr val="black">
                      <a:alpha val="40000"/>
                    </a:prstClr>
                  </a:outerShdw>
                </a:effectLst>
                <a:uLnTx/>
                <a:uFillTx/>
                <a:latin typeface="UVN Phuong Tay" panose="04040805070802020D02" pitchFamily="82" charset="0"/>
                <a:ea typeface="+mj-ea"/>
                <a:cs typeface="+mj-cs"/>
              </a:rPr>
              <a:t>NỘI</a:t>
            </a:r>
            <a:r>
              <a:rPr kumimoji="0" lang="en-US" sz="3600" b="0" i="0" u="none" strike="noStrike" kern="1200" cap="none" spc="0" normalizeH="0" noProof="0" dirty="0">
                <a:ln w="0"/>
                <a:solidFill>
                  <a:schemeClr val="tx1"/>
                </a:solidFill>
                <a:effectLst>
                  <a:outerShdw blurRad="38100" dist="19050" dir="2700000" algn="tl" rotWithShape="0">
                    <a:prstClr val="black">
                      <a:alpha val="40000"/>
                    </a:prstClr>
                  </a:outerShdw>
                </a:effectLst>
                <a:uLnTx/>
                <a:uFillTx/>
                <a:latin typeface="UVN Phuong Tay" panose="04040805070802020D02" pitchFamily="82" charset="0"/>
                <a:ea typeface="+mj-ea"/>
                <a:cs typeface="+mj-cs"/>
              </a:rPr>
              <a:t> DUNG CẦN NẮM </a:t>
            </a:r>
            <a:endParaRPr kumimoji="0" lang="en-US" sz="3600" b="0" i="0" u="none" strike="noStrike" kern="1200" cap="none" spc="0" normalizeH="0" baseline="0" noProof="0" dirty="0">
              <a:ln w="0"/>
              <a:solidFill>
                <a:schemeClr val="tx1"/>
              </a:solidFill>
              <a:effectLst>
                <a:outerShdw blurRad="38100" dist="19050" dir="2700000" algn="tl" rotWithShape="0">
                  <a:prstClr val="black">
                    <a:alpha val="40000"/>
                  </a:prstClr>
                </a:outerShdw>
              </a:effectLst>
              <a:uLnTx/>
              <a:uFillTx/>
              <a:latin typeface="UVN Phuong Tay" panose="04040805070802020D02" pitchFamily="82" charset="0"/>
              <a:ea typeface="+mj-ea"/>
              <a:cs typeface="+mj-cs"/>
            </a:endParaRPr>
          </a:p>
        </p:txBody>
      </p:sp>
      <p:pic>
        <p:nvPicPr>
          <p:cNvPr id="1026" name="Picture 2" descr="n179 Fb Dinh Thu Huyen">
            <a:extLst>
              <a:ext uri="{FF2B5EF4-FFF2-40B4-BE49-F238E27FC236}">
                <a16:creationId xmlns:a16="http://schemas.microsoft.com/office/drawing/2014/main" id="{D4E52DC0-167C-46DD-B203-ADEDFDEB9C5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371" y="10617"/>
            <a:ext cx="1066800" cy="1000125"/>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descr="n179 Fb Dinh Thu Huyen">
            <a:extLst>
              <a:ext uri="{FF2B5EF4-FFF2-40B4-BE49-F238E27FC236}">
                <a16:creationId xmlns:a16="http://schemas.microsoft.com/office/drawing/2014/main" id="{5D427E46-C52F-C9D0-CE58-66B3C8652F24}"/>
              </a:ext>
            </a:extLst>
          </p:cNvPr>
          <p:cNvSpPr/>
          <p:nvPr/>
        </p:nvSpPr>
        <p:spPr>
          <a:xfrm>
            <a:off x="-375098" y="4345544"/>
            <a:ext cx="2020824" cy="2020826"/>
          </a:xfrm>
          <a:prstGeom prst="ellipse">
            <a:avLst/>
          </a:prstGeom>
          <a:solidFill>
            <a:srgbClr val="FFE9A3"/>
          </a:solidFill>
          <a:ln w="127000">
            <a:solidFill>
              <a:srgbClr val="FFD4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n179 Fb Dinh Thu Huyen">
            <a:extLst>
              <a:ext uri="{FF2B5EF4-FFF2-40B4-BE49-F238E27FC236}">
                <a16:creationId xmlns:a16="http://schemas.microsoft.com/office/drawing/2014/main" id="{014F446F-3481-46B3-A41F-7761CACD713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158" b="96184" l="10000" r="90000">
                        <a14:foregroundMark x1="61889" y1="8421" x2="61889" y2="8421"/>
                        <a14:foregroundMark x1="62222" y1="5132" x2="62222" y2="5132"/>
                        <a14:foregroundMark x1="62111" y1="3289" x2="62111" y2="3289"/>
                        <a14:foregroundMark x1="25556" y1="91842" x2="25556" y2="92368"/>
                        <a14:foregroundMark x1="24444" y1="96184" x2="24444" y2="96184"/>
                      </a14:backgroundRemoval>
                    </a14:imgEffect>
                  </a14:imgLayer>
                </a14:imgProps>
              </a:ext>
              <a:ext uri="{28A0092B-C50C-407E-A947-70E740481C1C}">
                <a14:useLocalDpi xmlns:a14="http://schemas.microsoft.com/office/drawing/2010/main" val="0"/>
              </a:ext>
            </a:extLst>
          </a:blip>
          <a:stretch>
            <a:fillRect/>
          </a:stretch>
        </p:blipFill>
        <p:spPr bwMode="auto">
          <a:xfrm flipH="1">
            <a:off x="141017" y="4876739"/>
            <a:ext cx="1072208" cy="9584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descr="n179 Fb Dinh Thu Huyen">
            <a:extLst>
              <a:ext uri="{FF2B5EF4-FFF2-40B4-BE49-F238E27FC236}">
                <a16:creationId xmlns:a16="http://schemas.microsoft.com/office/drawing/2014/main" id="{D40E9368-ACDE-32FD-93C2-44FEB5FF0BAD}"/>
              </a:ext>
            </a:extLst>
          </p:cNvPr>
          <p:cNvSpPr>
            <a:spLocks noChangeArrowheads="1"/>
          </p:cNvSpPr>
          <p:nvPr/>
        </p:nvSpPr>
        <p:spPr bwMode="auto">
          <a:xfrm>
            <a:off x="141016" y="1132423"/>
            <a:ext cx="10069783"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90513" marR="0" lvl="0" indent="-290513" algn="just" defTabSz="914400" rtl="0" eaLnBrk="1" fontAlgn="base" latinLnBrk="0" hangingPunct="1">
              <a:lnSpc>
                <a:spcPct val="100000"/>
              </a:lnSpc>
              <a:spcBef>
                <a:spcPct val="0"/>
              </a:spcBef>
              <a:spcAft>
                <a:spcPct val="0"/>
              </a:spcAft>
              <a:buClrTx/>
              <a:buSzTx/>
              <a:buFontTx/>
              <a:buNone/>
              <a:tabLst/>
            </a:pPr>
            <a:r>
              <a:rPr lang="en-US" sz="3200">
                <a:latin typeface="UVN Phuong Tay" panose="04040805070802020D02" pitchFamily="82" charset="0"/>
                <a:ea typeface="Times New Roman" pitchFamily="18" charset="0"/>
                <a:cs typeface="Arial" pitchFamily="34" charset="0"/>
              </a:rPr>
              <a:t>I. </a:t>
            </a:r>
            <a:r>
              <a:rPr kumimoji="0" lang="en-US" sz="3200" i="0" u="none" strike="noStrike" cap="none" normalizeH="0" baseline="0">
                <a:ln>
                  <a:noFill/>
                </a:ln>
                <a:solidFill>
                  <a:schemeClr val="tx1"/>
                </a:solidFill>
                <a:effectLst/>
                <a:latin typeface="UVN Phuong Tay" panose="04040805070802020D02" pitchFamily="82" charset="0"/>
                <a:ea typeface="Times New Roman" pitchFamily="18" charset="0"/>
                <a:cs typeface="Arial" pitchFamily="34" charset="0"/>
              </a:rPr>
              <a:t>Gia </a:t>
            </a:r>
            <a:r>
              <a:rPr kumimoji="0" lang="en-US" sz="3200" i="0" u="none" strike="noStrike" cap="none" normalizeH="0" baseline="0" dirty="0" err="1">
                <a:ln>
                  <a:noFill/>
                </a:ln>
                <a:solidFill>
                  <a:schemeClr val="tx1"/>
                </a:solidFill>
                <a:effectLst/>
                <a:latin typeface="UVN Phuong Tay" panose="04040805070802020D02" pitchFamily="82" charset="0"/>
                <a:ea typeface="Times New Roman" pitchFamily="18" charset="0"/>
                <a:cs typeface="Arial" pitchFamily="34" charset="0"/>
              </a:rPr>
              <a:t>tốc</a:t>
            </a:r>
            <a:r>
              <a:rPr kumimoji="0" lang="en-US" sz="3200" i="0" u="none" strike="noStrike" cap="none" normalizeH="0" baseline="0" dirty="0">
                <a:ln>
                  <a:noFill/>
                </a:ln>
                <a:solidFill>
                  <a:schemeClr val="tx1"/>
                </a:solidFill>
                <a:effectLst/>
                <a:latin typeface="UVN Phuong Tay" panose="04040805070802020D02" pitchFamily="82" charset="0"/>
                <a:ea typeface="Times New Roman" pitchFamily="18" charset="0"/>
                <a:cs typeface="Arial" pitchFamily="34" charset="0"/>
              </a:rPr>
              <a:t> </a:t>
            </a:r>
            <a:r>
              <a:rPr kumimoji="0" lang="en-US" sz="3200" i="0" u="none" strike="noStrike" cap="none" normalizeH="0" baseline="0" dirty="0" err="1">
                <a:ln>
                  <a:noFill/>
                </a:ln>
                <a:solidFill>
                  <a:schemeClr val="tx1"/>
                </a:solidFill>
                <a:effectLst/>
                <a:latin typeface="UVN Phuong Tay" panose="04040805070802020D02" pitchFamily="82" charset="0"/>
                <a:ea typeface="Times New Roman" pitchFamily="18" charset="0"/>
                <a:cs typeface="Arial" pitchFamily="34" charset="0"/>
              </a:rPr>
              <a:t>của</a:t>
            </a:r>
            <a:r>
              <a:rPr kumimoji="0" lang="en-US" sz="3200" i="0" u="none" strike="noStrike" cap="none" normalizeH="0" baseline="0" dirty="0">
                <a:ln>
                  <a:noFill/>
                </a:ln>
                <a:solidFill>
                  <a:schemeClr val="tx1"/>
                </a:solidFill>
                <a:effectLst/>
                <a:latin typeface="UVN Phuong Tay" panose="04040805070802020D02" pitchFamily="82" charset="0"/>
                <a:ea typeface="Times New Roman" pitchFamily="18" charset="0"/>
                <a:cs typeface="Arial" pitchFamily="34" charset="0"/>
              </a:rPr>
              <a:t> </a:t>
            </a:r>
            <a:r>
              <a:rPr kumimoji="0" lang="en-US" sz="3200" i="0" u="none" strike="noStrike" cap="none" normalizeH="0" baseline="0" dirty="0" err="1">
                <a:ln>
                  <a:noFill/>
                </a:ln>
                <a:solidFill>
                  <a:schemeClr val="tx1"/>
                </a:solidFill>
                <a:effectLst/>
                <a:latin typeface="UVN Phuong Tay" panose="04040805070802020D02" pitchFamily="82" charset="0"/>
                <a:ea typeface="Times New Roman" pitchFamily="18" charset="0"/>
                <a:cs typeface="Arial" pitchFamily="34" charset="0"/>
              </a:rPr>
              <a:t>chuyển</a:t>
            </a:r>
            <a:r>
              <a:rPr kumimoji="0" lang="en-US" sz="3200" i="0" u="none" strike="noStrike" cap="none" normalizeH="0" baseline="0" dirty="0">
                <a:ln>
                  <a:noFill/>
                </a:ln>
                <a:solidFill>
                  <a:schemeClr val="tx1"/>
                </a:solidFill>
                <a:effectLst/>
                <a:latin typeface="UVN Phuong Tay" panose="04040805070802020D02" pitchFamily="82" charset="0"/>
                <a:ea typeface="Times New Roman" pitchFamily="18" charset="0"/>
                <a:cs typeface="Arial" pitchFamily="34" charset="0"/>
              </a:rPr>
              <a:t> </a:t>
            </a:r>
            <a:r>
              <a:rPr kumimoji="0" lang="en-US" sz="3200" i="0" u="none" strike="noStrike" cap="none" normalizeH="0" baseline="0" dirty="0" err="1">
                <a:ln>
                  <a:noFill/>
                </a:ln>
                <a:solidFill>
                  <a:schemeClr val="tx1"/>
                </a:solidFill>
                <a:effectLst/>
                <a:latin typeface="UVN Phuong Tay" panose="04040805070802020D02" pitchFamily="82" charset="0"/>
                <a:ea typeface="Times New Roman" pitchFamily="18" charset="0"/>
                <a:cs typeface="Arial" pitchFamily="34" charset="0"/>
              </a:rPr>
              <a:t>động</a:t>
            </a:r>
            <a:r>
              <a:rPr kumimoji="0" lang="en-US" sz="3200" i="0" u="none" strike="noStrike" cap="none" normalizeH="0" baseline="0" dirty="0">
                <a:ln>
                  <a:noFill/>
                </a:ln>
                <a:solidFill>
                  <a:schemeClr val="tx1"/>
                </a:solidFill>
                <a:effectLst/>
                <a:latin typeface="UVN Phuong Tay" panose="04040805070802020D02" pitchFamily="82" charset="0"/>
                <a:ea typeface="Times New Roman" pitchFamily="18" charset="0"/>
                <a:cs typeface="Arial" pitchFamily="34" charset="0"/>
              </a:rPr>
              <a:t> </a:t>
            </a:r>
            <a:r>
              <a:rPr kumimoji="0" lang="en-US" sz="3200" i="0" u="none" strike="noStrike" cap="none" normalizeH="0" baseline="0" dirty="0" err="1">
                <a:ln>
                  <a:noFill/>
                </a:ln>
                <a:solidFill>
                  <a:schemeClr val="tx1"/>
                </a:solidFill>
                <a:effectLst/>
                <a:latin typeface="UVN Phuong Tay" panose="04040805070802020D02" pitchFamily="82" charset="0"/>
                <a:ea typeface="Times New Roman" pitchFamily="18" charset="0"/>
                <a:cs typeface="Arial" pitchFamily="34" charset="0"/>
              </a:rPr>
              <a:t>thẳng</a:t>
            </a:r>
            <a:r>
              <a:rPr kumimoji="0" lang="en-US" sz="3200" i="0" u="none" strike="noStrike" cap="none" normalizeH="0" baseline="0" dirty="0">
                <a:ln>
                  <a:noFill/>
                </a:ln>
                <a:solidFill>
                  <a:schemeClr val="tx1"/>
                </a:solidFill>
                <a:effectLst/>
                <a:latin typeface="UVN Phuong Tay" panose="04040805070802020D02" pitchFamily="82" charset="0"/>
                <a:ea typeface="Times New Roman" pitchFamily="18" charset="0"/>
                <a:cs typeface="Arial" pitchFamily="34" charset="0"/>
              </a:rPr>
              <a:t> </a:t>
            </a:r>
            <a:r>
              <a:rPr kumimoji="0" lang="en-US" sz="3200" i="0" u="none" strike="noStrike" cap="none" normalizeH="0" baseline="0" dirty="0" err="1">
                <a:ln>
                  <a:noFill/>
                </a:ln>
                <a:solidFill>
                  <a:schemeClr val="tx1"/>
                </a:solidFill>
                <a:effectLst/>
                <a:latin typeface="UVN Phuong Tay" panose="04040805070802020D02" pitchFamily="82" charset="0"/>
                <a:ea typeface="Times New Roman" pitchFamily="18" charset="0"/>
                <a:cs typeface="Arial" pitchFamily="34" charset="0"/>
              </a:rPr>
              <a:t>biến</a:t>
            </a:r>
            <a:r>
              <a:rPr kumimoji="0" lang="en-US" sz="3200" i="0" u="none" strike="noStrike" cap="none" normalizeH="0" baseline="0" dirty="0">
                <a:ln>
                  <a:noFill/>
                </a:ln>
                <a:solidFill>
                  <a:schemeClr val="tx1"/>
                </a:solidFill>
                <a:effectLst/>
                <a:latin typeface="UVN Phuong Tay" panose="04040805070802020D02" pitchFamily="82" charset="0"/>
                <a:ea typeface="Times New Roman" pitchFamily="18" charset="0"/>
                <a:cs typeface="Arial" pitchFamily="34" charset="0"/>
              </a:rPr>
              <a:t> </a:t>
            </a:r>
            <a:r>
              <a:rPr kumimoji="0" lang="en-US" sz="3200" i="0" u="none" strike="noStrike" cap="none" normalizeH="0" baseline="0" dirty="0" err="1">
                <a:ln>
                  <a:noFill/>
                </a:ln>
                <a:solidFill>
                  <a:schemeClr val="tx1"/>
                </a:solidFill>
                <a:effectLst/>
                <a:latin typeface="UVN Phuong Tay" panose="04040805070802020D02" pitchFamily="82" charset="0"/>
                <a:ea typeface="Times New Roman" pitchFamily="18" charset="0"/>
                <a:cs typeface="Arial" pitchFamily="34" charset="0"/>
              </a:rPr>
              <a:t>đổi</a:t>
            </a:r>
            <a:r>
              <a:rPr kumimoji="0" lang="en-US" sz="3200" i="0" u="none" strike="noStrike" cap="none" normalizeH="0" baseline="0" dirty="0">
                <a:ln>
                  <a:noFill/>
                </a:ln>
                <a:solidFill>
                  <a:schemeClr val="tx1"/>
                </a:solidFill>
                <a:effectLst/>
                <a:latin typeface="UVN Phuong Tay" panose="04040805070802020D02" pitchFamily="82" charset="0"/>
                <a:ea typeface="Times New Roman" pitchFamily="18" charset="0"/>
                <a:cs typeface="Arial" pitchFamily="34" charset="0"/>
              </a:rPr>
              <a:t> </a:t>
            </a:r>
            <a:r>
              <a:rPr kumimoji="0" lang="en-US" sz="3200" i="0" u="none" strike="noStrike" cap="none" normalizeH="0" baseline="0" err="1">
                <a:ln>
                  <a:noFill/>
                </a:ln>
                <a:solidFill>
                  <a:schemeClr val="tx1"/>
                </a:solidFill>
                <a:effectLst/>
                <a:latin typeface="UVN Phuong Tay" panose="04040805070802020D02" pitchFamily="82" charset="0"/>
                <a:ea typeface="Times New Roman" pitchFamily="18" charset="0"/>
                <a:cs typeface="Arial" pitchFamily="34" charset="0"/>
              </a:rPr>
              <a:t>đều</a:t>
            </a:r>
            <a:r>
              <a:rPr kumimoji="0" lang="en-US" sz="3200" i="0" u="none" strike="noStrike" cap="none" normalizeH="0" baseline="0">
                <a:ln>
                  <a:noFill/>
                </a:ln>
                <a:solidFill>
                  <a:schemeClr val="tx1"/>
                </a:solidFill>
                <a:effectLst/>
                <a:latin typeface="UVN Phuong Tay" panose="04040805070802020D02" pitchFamily="82" charset="0"/>
                <a:ea typeface="Times New Roman" pitchFamily="18" charset="0"/>
                <a:cs typeface="Arial" pitchFamily="34" charset="0"/>
              </a:rPr>
              <a:t>:</a:t>
            </a:r>
            <a:endParaRPr kumimoji="0" lang="en-US" sz="3200" i="0" u="none" strike="noStrike" cap="none" normalizeH="0" baseline="0" dirty="0">
              <a:ln>
                <a:noFill/>
              </a:ln>
              <a:solidFill>
                <a:schemeClr val="tx1"/>
              </a:solidFill>
              <a:effectLst/>
              <a:latin typeface="UVN Phuong Tay" panose="04040805070802020D02" pitchFamily="82" charset="0"/>
              <a:cs typeface="Arial" pitchFamily="34" charset="0"/>
            </a:endParaRPr>
          </a:p>
        </p:txBody>
      </p:sp>
      <p:sp>
        <p:nvSpPr>
          <p:cNvPr id="3" name="Hexagon 2" descr="n179 Fb Dinh Thu Huyen">
            <a:extLst>
              <a:ext uri="{FF2B5EF4-FFF2-40B4-BE49-F238E27FC236}">
                <a16:creationId xmlns:a16="http://schemas.microsoft.com/office/drawing/2014/main" id="{E8CEAED2-55B2-C58B-D4D2-DC3840EC3317}"/>
              </a:ext>
            </a:extLst>
          </p:cNvPr>
          <p:cNvSpPr/>
          <p:nvPr/>
        </p:nvSpPr>
        <p:spPr>
          <a:xfrm>
            <a:off x="6571135" y="1740654"/>
            <a:ext cx="4114800" cy="1040647"/>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ea typeface="Times New Roman" panose="02020603050405020304" pitchFamily="18" charset="0"/>
              </a:rPr>
              <a:t>không đổi theo thời gian.</a:t>
            </a:r>
          </a:p>
        </p:txBody>
      </p:sp>
      <mc:AlternateContent xmlns:mc="http://schemas.openxmlformats.org/markup-compatibility/2006" xmlns:a14="http://schemas.microsoft.com/office/drawing/2010/main">
        <mc:Choice Requires="a14">
          <p:sp>
            <p:nvSpPr>
              <p:cNvPr id="4" name="Hexagon 3" descr="n179 Fb Dinh Thu Huyen">
                <a:extLst>
                  <a:ext uri="{FF2B5EF4-FFF2-40B4-BE49-F238E27FC236}">
                    <a16:creationId xmlns:a16="http://schemas.microsoft.com/office/drawing/2014/main" id="{FA044241-6839-254F-658F-84CACA99A72C}"/>
                  </a:ext>
                </a:extLst>
              </p:cNvPr>
              <p:cNvSpPr/>
              <p:nvPr/>
            </p:nvSpPr>
            <p:spPr>
              <a:xfrm>
                <a:off x="2072640" y="1740655"/>
                <a:ext cx="4023360" cy="1040646"/>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
                    </m:oMathParaPr>
                    <m:oMath xmlns:m="http://schemas.openxmlformats.org/officeDocument/2006/math">
                      <m:r>
                        <a:rPr lang="en-US" sz="2800" b="1" i="1" smtClean="0">
                          <a:solidFill>
                            <a:schemeClr val="bg1"/>
                          </a:solidFill>
                          <a:latin typeface="Cambria Math" panose="02040503050406030204" pitchFamily="18" charset="0"/>
                        </a:rPr>
                        <m:t>𝒂</m:t>
                      </m:r>
                      <m:r>
                        <a:rPr lang="en-US" sz="2800" b="1" i="1" smtClean="0">
                          <a:solidFill>
                            <a:schemeClr val="bg1"/>
                          </a:solidFill>
                          <a:latin typeface="Cambria Math" panose="02040503050406030204" pitchFamily="18" charset="0"/>
                        </a:rPr>
                        <m:t>=</m:t>
                      </m:r>
                      <m:f>
                        <m:fPr>
                          <m:ctrlPr>
                            <a:rPr lang="en-US" sz="2800" b="1" i="1">
                              <a:solidFill>
                                <a:schemeClr val="bg1"/>
                              </a:solidFill>
                              <a:latin typeface="Cambria Math" panose="02040503050406030204" pitchFamily="18" charset="0"/>
                            </a:rPr>
                          </m:ctrlPr>
                        </m:fPr>
                        <m:num>
                          <m:r>
                            <a:rPr lang="en-US" sz="2800" b="1" i="1">
                              <a:solidFill>
                                <a:schemeClr val="bg1"/>
                              </a:solidFill>
                              <a:latin typeface="Cambria Math" panose="02040503050406030204" pitchFamily="18" charset="0"/>
                            </a:rPr>
                            <m:t>𝜟</m:t>
                          </m:r>
                          <m:r>
                            <a:rPr lang="en-US" sz="2800" b="1" i="1">
                              <a:solidFill>
                                <a:schemeClr val="bg1"/>
                              </a:solidFill>
                              <a:latin typeface="Cambria Math" panose="02040503050406030204" pitchFamily="18" charset="0"/>
                            </a:rPr>
                            <m:t>𝒗</m:t>
                          </m:r>
                        </m:num>
                        <m:den>
                          <m:r>
                            <a:rPr lang="en-US" sz="2800" b="1" i="1">
                              <a:solidFill>
                                <a:schemeClr val="bg1"/>
                              </a:solidFill>
                              <a:latin typeface="Cambria Math" panose="02040503050406030204" pitchFamily="18" charset="0"/>
                            </a:rPr>
                            <m:t>𝜟</m:t>
                          </m:r>
                          <m:r>
                            <a:rPr lang="en-US" sz="2800" b="1" i="1">
                              <a:solidFill>
                                <a:schemeClr val="bg1"/>
                              </a:solidFill>
                              <a:latin typeface="Cambria Math" panose="02040503050406030204" pitchFamily="18" charset="0"/>
                            </a:rPr>
                            <m:t>𝒕</m:t>
                          </m:r>
                        </m:den>
                      </m:f>
                      <m:r>
                        <a:rPr lang="en-US" sz="2800" b="1" i="1">
                          <a:solidFill>
                            <a:schemeClr val="bg1"/>
                          </a:solidFill>
                          <a:latin typeface="Cambria Math" panose="02040503050406030204" pitchFamily="18" charset="0"/>
                        </a:rPr>
                        <m:t>=</m:t>
                      </m:r>
                      <m:r>
                        <a:rPr lang="en-US" sz="2800" b="1" i="1" smtClean="0">
                          <a:solidFill>
                            <a:schemeClr val="bg1"/>
                          </a:solidFill>
                          <a:latin typeface="Cambria Math" panose="02040503050406030204" pitchFamily="18" charset="0"/>
                        </a:rPr>
                        <m:t>𝒉</m:t>
                      </m:r>
                      <m:r>
                        <a:rPr lang="en-US" sz="2800" b="1" i="1" smtClean="0">
                          <a:solidFill>
                            <a:schemeClr val="bg1"/>
                          </a:solidFill>
                          <a:latin typeface="Cambria Math" panose="02040503050406030204" pitchFamily="18" charset="0"/>
                        </a:rPr>
                        <m:t>ằ</m:t>
                      </m:r>
                      <m:r>
                        <a:rPr lang="en-US" sz="2800" b="1" i="1" smtClean="0">
                          <a:solidFill>
                            <a:schemeClr val="bg1"/>
                          </a:solidFill>
                          <a:latin typeface="Cambria Math" panose="02040503050406030204" pitchFamily="18" charset="0"/>
                        </a:rPr>
                        <m:t>𝒏𝒈</m:t>
                      </m:r>
                      <m:r>
                        <a:rPr lang="en-US" sz="2800" b="1" i="1" smtClean="0">
                          <a:solidFill>
                            <a:schemeClr val="bg1"/>
                          </a:solidFill>
                          <a:latin typeface="Cambria Math" panose="02040503050406030204" pitchFamily="18" charset="0"/>
                        </a:rPr>
                        <m:t> </m:t>
                      </m:r>
                      <m:r>
                        <a:rPr lang="en-US" sz="2800" b="1" i="1" smtClean="0">
                          <a:solidFill>
                            <a:schemeClr val="bg1"/>
                          </a:solidFill>
                          <a:latin typeface="Cambria Math" panose="02040503050406030204" pitchFamily="18" charset="0"/>
                        </a:rPr>
                        <m:t>𝒔</m:t>
                      </m:r>
                      <m:r>
                        <a:rPr lang="en-US" sz="2800" b="1" i="1" smtClean="0">
                          <a:solidFill>
                            <a:schemeClr val="bg1"/>
                          </a:solidFill>
                          <a:latin typeface="Cambria Math" panose="02040503050406030204" pitchFamily="18" charset="0"/>
                        </a:rPr>
                        <m:t>ố</m:t>
                      </m:r>
                    </m:oMath>
                  </m:oMathPara>
                </a14:m>
                <a:endParaRPr lang="en-US" sz="2800" b="1">
                  <a:solidFill>
                    <a:schemeClr val="bg1"/>
                  </a:solidFill>
                  <a:latin typeface="Arial" panose="020B0604020202020204" pitchFamily="34" charset="0"/>
                  <a:cs typeface="Arial" panose="020B0604020202020204" pitchFamily="34" charset="0"/>
                </a:endParaRPr>
              </a:p>
            </p:txBody>
          </p:sp>
        </mc:Choice>
        <mc:Fallback xmlns="">
          <p:sp>
            <p:nvSpPr>
              <p:cNvPr id="4" name="Hexagon 3" descr="n179 Fb Dinh Thu Huyen">
                <a:extLst>
                  <a:ext uri="{FF2B5EF4-FFF2-40B4-BE49-F238E27FC236}">
                    <a16:creationId xmlns:a16="http://schemas.microsoft.com/office/drawing/2014/main" id="{FA044241-6839-254F-658F-84CACA99A72C}"/>
                  </a:ext>
                </a:extLst>
              </p:cNvPr>
              <p:cNvSpPr>
                <a:spLocks noRot="1" noChangeAspect="1" noMove="1" noResize="1" noEditPoints="1" noAdjustHandles="1" noChangeArrowheads="1" noChangeShapeType="1" noTextEdit="1"/>
              </p:cNvSpPr>
              <p:nvPr/>
            </p:nvSpPr>
            <p:spPr>
              <a:xfrm>
                <a:off x="2072640" y="1740655"/>
                <a:ext cx="4023360" cy="1040646"/>
              </a:xfrm>
              <a:prstGeom prst="hexagon">
                <a:avLst/>
              </a:prstGeom>
              <a:blipFill>
                <a:blip r:embed="rId5"/>
                <a:stretch>
                  <a:fillRect/>
                </a:stretch>
              </a:blipFill>
            </p:spPr>
            <p:txBody>
              <a:bodyPr/>
              <a:lstStyle/>
              <a:p>
                <a:r>
                  <a:rPr lang="en-US">
                    <a:noFill/>
                  </a:rPr>
                  <a:t> </a:t>
                </a:r>
              </a:p>
            </p:txBody>
          </p:sp>
        </mc:Fallback>
      </mc:AlternateContent>
      <p:sp>
        <p:nvSpPr>
          <p:cNvPr id="5" name="TextBox 4" descr="n179 Fb Dinh Thu Huyen">
            <a:extLst>
              <a:ext uri="{FF2B5EF4-FFF2-40B4-BE49-F238E27FC236}">
                <a16:creationId xmlns:a16="http://schemas.microsoft.com/office/drawing/2014/main" id="{9FFD14F7-C40A-A232-DEEA-C4F163B08A83}"/>
              </a:ext>
            </a:extLst>
          </p:cNvPr>
          <p:cNvSpPr txBox="1"/>
          <p:nvPr/>
        </p:nvSpPr>
        <p:spPr>
          <a:xfrm>
            <a:off x="141016" y="2778204"/>
            <a:ext cx="11269934" cy="616900"/>
          </a:xfrm>
          <a:prstGeom prst="rect">
            <a:avLst/>
          </a:prstGeom>
          <a:noFill/>
        </p:spPr>
        <p:txBody>
          <a:bodyPr wrap="square">
            <a:spAutoFit/>
          </a:bodyPr>
          <a:lstStyle/>
          <a:p>
            <a:pPr algn="just">
              <a:lnSpc>
                <a:spcPct val="115000"/>
              </a:lnSpc>
            </a:pPr>
            <a:r>
              <a:rPr lang="en-US" sz="3200" dirty="0">
                <a:ln w="0"/>
                <a:latin typeface="UVN Phuong Tay" panose="04040805070802020D02" pitchFamily="82" charset="0"/>
                <a:ea typeface="Times New Roman" panose="02020603050405020304" pitchFamily="18" charset="0"/>
              </a:rPr>
              <a:t>II. </a:t>
            </a:r>
            <a:r>
              <a:rPr lang="en-US" sz="3200" dirty="0" err="1">
                <a:ln w="0"/>
                <a:latin typeface="UVN Phuong Tay" panose="04040805070802020D02" pitchFamily="82" charset="0"/>
                <a:ea typeface="Times New Roman" panose="02020603050405020304" pitchFamily="18" charset="0"/>
              </a:rPr>
              <a:t>Vận</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tốc</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tức</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thời</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của</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chuyển</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động</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thẳng</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biến</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đổi</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đều</a:t>
            </a:r>
            <a:endParaRPr lang="en-US" sz="3200" dirty="0">
              <a:ln w="0"/>
              <a:latin typeface="UVN Phuong Tay" panose="04040805070802020D02" pitchFamily="82"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Hexagon 5" descr="n179 Fb Dinh Thu Huyen">
                <a:extLst>
                  <a:ext uri="{FF2B5EF4-FFF2-40B4-BE49-F238E27FC236}">
                    <a16:creationId xmlns:a16="http://schemas.microsoft.com/office/drawing/2014/main" id="{2D510D1E-E6D0-1E47-4BA1-BE6E5209C4CB}"/>
                  </a:ext>
                </a:extLst>
              </p:cNvPr>
              <p:cNvSpPr/>
              <p:nvPr/>
            </p:nvSpPr>
            <p:spPr>
              <a:xfrm>
                <a:off x="3839661" y="3405901"/>
                <a:ext cx="4512677" cy="70811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
                    </m:oMathParaPr>
                    <m:oMath xmlns:m="http://schemas.openxmlformats.org/officeDocument/2006/math">
                      <m:sSub>
                        <m:sSubPr>
                          <m:ctrlPr>
                            <a:rPr lang="en-US" sz="2800" b="1" i="1" smtClean="0">
                              <a:solidFill>
                                <a:schemeClr val="bg1"/>
                              </a:solidFill>
                              <a:latin typeface="Cambria Math" panose="02040503050406030204" pitchFamily="18" charset="0"/>
                              <a:ea typeface="Times New Roman" panose="02020603050405020304" pitchFamily="18" charset="0"/>
                            </a:rPr>
                          </m:ctrlPr>
                        </m:sSubPr>
                        <m:e>
                          <m:r>
                            <a:rPr lang="en-US" sz="2800" b="1" i="1">
                              <a:solidFill>
                                <a:schemeClr val="bg1"/>
                              </a:solidFill>
                              <a:latin typeface="Cambria Math" panose="02040503050406030204" pitchFamily="18" charset="0"/>
                              <a:ea typeface="Times New Roman" panose="02020603050405020304" pitchFamily="18" charset="0"/>
                            </a:rPr>
                            <m:t>𝒗</m:t>
                          </m:r>
                        </m:e>
                        <m:sub>
                          <m:r>
                            <a:rPr lang="en-US" sz="2800" b="1" i="1">
                              <a:solidFill>
                                <a:schemeClr val="bg1"/>
                              </a:solidFill>
                              <a:latin typeface="Cambria Math" panose="02040503050406030204" pitchFamily="18" charset="0"/>
                              <a:ea typeface="Times New Roman" panose="02020603050405020304" pitchFamily="18" charset="0"/>
                            </a:rPr>
                            <m:t>𝒕</m:t>
                          </m:r>
                        </m:sub>
                      </m:sSub>
                      <m:r>
                        <a:rPr lang="en-US" sz="2800" b="1" i="1">
                          <a:solidFill>
                            <a:schemeClr val="bg1"/>
                          </a:solidFill>
                          <a:latin typeface="Cambria Math" panose="02040503050406030204" pitchFamily="18" charset="0"/>
                          <a:ea typeface="Times New Roman" panose="02020603050405020304" pitchFamily="18" charset="0"/>
                        </a:rPr>
                        <m:t>=</m:t>
                      </m:r>
                      <m:sSub>
                        <m:sSubPr>
                          <m:ctrlPr>
                            <a:rPr lang="en-US" sz="2800" b="1" i="1">
                              <a:solidFill>
                                <a:schemeClr val="bg1"/>
                              </a:solidFill>
                              <a:latin typeface="Cambria Math" panose="02040503050406030204" pitchFamily="18" charset="0"/>
                              <a:ea typeface="Times New Roman" panose="02020603050405020304" pitchFamily="18" charset="0"/>
                            </a:rPr>
                          </m:ctrlPr>
                        </m:sSubPr>
                        <m:e>
                          <m:r>
                            <a:rPr lang="en-US" sz="2800" b="1" i="1">
                              <a:solidFill>
                                <a:schemeClr val="bg1"/>
                              </a:solidFill>
                              <a:latin typeface="Cambria Math" panose="02040503050406030204" pitchFamily="18" charset="0"/>
                              <a:ea typeface="Times New Roman" panose="02020603050405020304" pitchFamily="18" charset="0"/>
                            </a:rPr>
                            <m:t>𝒗</m:t>
                          </m:r>
                        </m:e>
                        <m:sub>
                          <m:r>
                            <a:rPr lang="en-US" sz="2800" b="1" i="1">
                              <a:solidFill>
                                <a:schemeClr val="bg1"/>
                              </a:solidFill>
                              <a:latin typeface="Cambria Math" panose="02040503050406030204" pitchFamily="18" charset="0"/>
                              <a:ea typeface="Times New Roman" panose="02020603050405020304" pitchFamily="18" charset="0"/>
                            </a:rPr>
                            <m:t>𝟎</m:t>
                          </m:r>
                        </m:sub>
                      </m:sSub>
                      <m:r>
                        <a:rPr lang="en-US" sz="2800" b="1" i="1">
                          <a:solidFill>
                            <a:schemeClr val="bg1"/>
                          </a:solidFill>
                          <a:latin typeface="Cambria Math" panose="02040503050406030204" pitchFamily="18" charset="0"/>
                          <a:ea typeface="Times New Roman" panose="02020603050405020304" pitchFamily="18" charset="0"/>
                        </a:rPr>
                        <m:t>+</m:t>
                      </m:r>
                      <m:r>
                        <a:rPr lang="en-US" sz="2800" b="1" i="1">
                          <a:solidFill>
                            <a:schemeClr val="bg1"/>
                          </a:solidFill>
                          <a:latin typeface="Cambria Math" panose="02040503050406030204" pitchFamily="18" charset="0"/>
                          <a:ea typeface="Times New Roman" panose="02020603050405020304" pitchFamily="18" charset="0"/>
                        </a:rPr>
                        <m:t>𝒂</m:t>
                      </m:r>
                      <m:r>
                        <a:rPr lang="en-US" sz="2800" b="1" i="1">
                          <a:solidFill>
                            <a:schemeClr val="bg1"/>
                          </a:solidFill>
                          <a:latin typeface="Cambria Math" panose="02040503050406030204" pitchFamily="18" charset="0"/>
                          <a:ea typeface="Times New Roman" panose="02020603050405020304" pitchFamily="18" charset="0"/>
                        </a:rPr>
                        <m:t>(</m:t>
                      </m:r>
                      <m:r>
                        <a:rPr lang="en-US" sz="2800" b="1" i="1">
                          <a:solidFill>
                            <a:schemeClr val="bg1"/>
                          </a:solidFill>
                          <a:latin typeface="Cambria Math" panose="02040503050406030204" pitchFamily="18" charset="0"/>
                          <a:ea typeface="Times New Roman" panose="02020603050405020304" pitchFamily="18" charset="0"/>
                        </a:rPr>
                        <m:t>𝒕</m:t>
                      </m:r>
                      <m:r>
                        <a:rPr lang="en-US" sz="2800" b="1" i="1">
                          <a:solidFill>
                            <a:schemeClr val="bg1"/>
                          </a:solidFill>
                          <a:latin typeface="Cambria Math" panose="02040503050406030204" pitchFamily="18" charset="0"/>
                          <a:ea typeface="Times New Roman" panose="02020603050405020304" pitchFamily="18" charset="0"/>
                        </a:rPr>
                        <m:t>−</m:t>
                      </m:r>
                      <m:sSub>
                        <m:sSubPr>
                          <m:ctrlPr>
                            <a:rPr lang="en-US" sz="2800" b="1" i="1">
                              <a:solidFill>
                                <a:schemeClr val="bg1"/>
                              </a:solidFill>
                              <a:latin typeface="Cambria Math" panose="02040503050406030204" pitchFamily="18" charset="0"/>
                              <a:ea typeface="Times New Roman" panose="02020603050405020304" pitchFamily="18" charset="0"/>
                            </a:rPr>
                          </m:ctrlPr>
                        </m:sSubPr>
                        <m:e>
                          <m:r>
                            <a:rPr lang="en-US" sz="2800" b="1" i="1">
                              <a:solidFill>
                                <a:schemeClr val="bg1"/>
                              </a:solidFill>
                              <a:latin typeface="Cambria Math" panose="02040503050406030204" pitchFamily="18" charset="0"/>
                              <a:ea typeface="Times New Roman" panose="02020603050405020304" pitchFamily="18" charset="0"/>
                            </a:rPr>
                            <m:t>𝒕</m:t>
                          </m:r>
                        </m:e>
                        <m:sub>
                          <m:r>
                            <a:rPr lang="en-US" sz="2800" b="1" i="1">
                              <a:solidFill>
                                <a:schemeClr val="bg1"/>
                              </a:solidFill>
                              <a:latin typeface="Cambria Math" panose="02040503050406030204" pitchFamily="18" charset="0"/>
                              <a:ea typeface="Times New Roman" panose="02020603050405020304" pitchFamily="18" charset="0"/>
                            </a:rPr>
                            <m:t>𝟎</m:t>
                          </m:r>
                        </m:sub>
                      </m:sSub>
                      <m:r>
                        <a:rPr lang="en-US" sz="2800" b="1" i="1">
                          <a:solidFill>
                            <a:schemeClr val="bg1"/>
                          </a:solidFill>
                          <a:latin typeface="Cambria Math" panose="02040503050406030204" pitchFamily="18" charset="0"/>
                          <a:ea typeface="Times New Roman" panose="02020603050405020304" pitchFamily="18" charset="0"/>
                        </a:rPr>
                        <m:t>)</m:t>
                      </m:r>
                    </m:oMath>
                  </m:oMathPara>
                </a14:m>
                <a:endParaRPr lang="en-US" sz="2800" b="1">
                  <a:solidFill>
                    <a:schemeClr val="bg1"/>
                  </a:solidFill>
                  <a:latin typeface="Arial" panose="020B0604020202020204" pitchFamily="34" charset="0"/>
                  <a:cs typeface="Arial" panose="020B0604020202020204" pitchFamily="34" charset="0"/>
                </a:endParaRPr>
              </a:p>
            </p:txBody>
          </p:sp>
        </mc:Choice>
        <mc:Fallback xmlns="">
          <p:sp>
            <p:nvSpPr>
              <p:cNvPr id="6" name="Hexagon 5" descr="n179 Fb Dinh Thu Huyen">
                <a:extLst>
                  <a:ext uri="{FF2B5EF4-FFF2-40B4-BE49-F238E27FC236}">
                    <a16:creationId xmlns:a16="http://schemas.microsoft.com/office/drawing/2014/main" id="{2D510D1E-E6D0-1E47-4BA1-BE6E5209C4CB}"/>
                  </a:ext>
                </a:extLst>
              </p:cNvPr>
              <p:cNvSpPr>
                <a:spLocks noRot="1" noChangeAspect="1" noMove="1" noResize="1" noEditPoints="1" noAdjustHandles="1" noChangeArrowheads="1" noChangeShapeType="1" noTextEdit="1"/>
              </p:cNvSpPr>
              <p:nvPr/>
            </p:nvSpPr>
            <p:spPr>
              <a:xfrm>
                <a:off x="3839661" y="3405901"/>
                <a:ext cx="4512677" cy="708110"/>
              </a:xfrm>
              <a:prstGeom prst="hexagon">
                <a:avLst/>
              </a:prstGeom>
              <a:blipFill>
                <a:blip r:embed="rId6"/>
                <a:stretch>
                  <a:fillRect/>
                </a:stretch>
              </a:blipFill>
            </p:spPr>
            <p:txBody>
              <a:bodyPr/>
              <a:lstStyle/>
              <a:p>
                <a:r>
                  <a:rPr lang="en-US">
                    <a:noFill/>
                  </a:rPr>
                  <a:t> </a:t>
                </a:r>
              </a:p>
            </p:txBody>
          </p:sp>
        </mc:Fallback>
      </mc:AlternateContent>
      <p:sp>
        <p:nvSpPr>
          <p:cNvPr id="8" name="TextBox 7" descr="n179 Fb Dinh Thu Huyen">
            <a:extLst>
              <a:ext uri="{FF2B5EF4-FFF2-40B4-BE49-F238E27FC236}">
                <a16:creationId xmlns:a16="http://schemas.microsoft.com/office/drawing/2014/main" id="{88A89F1F-3E7D-5DDA-5507-9051FAD2609E}"/>
              </a:ext>
            </a:extLst>
          </p:cNvPr>
          <p:cNvSpPr txBox="1"/>
          <p:nvPr/>
        </p:nvSpPr>
        <p:spPr>
          <a:xfrm>
            <a:off x="1760026" y="4151949"/>
            <a:ext cx="10405257" cy="616900"/>
          </a:xfrm>
          <a:prstGeom prst="rect">
            <a:avLst/>
          </a:prstGeom>
          <a:noFill/>
        </p:spPr>
        <p:txBody>
          <a:bodyPr wrap="square">
            <a:spAutoFit/>
          </a:bodyPr>
          <a:lstStyle/>
          <a:p>
            <a:pPr algn="ctr">
              <a:lnSpc>
                <a:spcPct val="115000"/>
              </a:lnSpc>
            </a:pPr>
            <a:r>
              <a:rPr lang="en-US" sz="3200" dirty="0">
                <a:ln w="0"/>
                <a:latin typeface="UVN Phuong Tay" panose="04040805070802020D02" pitchFamily="82" charset="0"/>
                <a:ea typeface="Times New Roman" panose="02020603050405020304" pitchFamily="18" charset="0"/>
              </a:rPr>
              <a:t>III. </a:t>
            </a:r>
            <a:r>
              <a:rPr lang="en-US" sz="3200" dirty="0" err="1">
                <a:ln w="0"/>
                <a:latin typeface="UVN Phuong Tay" panose="04040805070802020D02" pitchFamily="82" charset="0"/>
                <a:ea typeface="Times New Roman" panose="02020603050405020304" pitchFamily="18" charset="0"/>
              </a:rPr>
              <a:t>Đồ</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thị</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vận</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tốc</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thời</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gian</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của</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chuyển</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động</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thẳng</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biến</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đổi</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đều</a:t>
            </a:r>
            <a:endParaRPr lang="en-US" sz="3200" dirty="0">
              <a:ln w="0"/>
              <a:latin typeface="UVN Phuong Tay" panose="04040805070802020D02" pitchFamily="82" charset="0"/>
              <a:ea typeface="Times New Roman" panose="02020603050405020304" pitchFamily="18" charset="0"/>
            </a:endParaRPr>
          </a:p>
        </p:txBody>
      </p:sp>
      <p:sp>
        <p:nvSpPr>
          <p:cNvPr id="9" name="TextBox 8" descr="n179 Fb Dinh Thu Huyen">
            <a:extLst>
              <a:ext uri="{FF2B5EF4-FFF2-40B4-BE49-F238E27FC236}">
                <a16:creationId xmlns:a16="http://schemas.microsoft.com/office/drawing/2014/main" id="{0D8063E9-1CB0-A32A-59E6-C18D95653D1B}"/>
              </a:ext>
            </a:extLst>
          </p:cNvPr>
          <p:cNvSpPr txBox="1"/>
          <p:nvPr/>
        </p:nvSpPr>
        <p:spPr>
          <a:xfrm>
            <a:off x="1760025" y="4716945"/>
            <a:ext cx="10405257" cy="616899"/>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200">
                <a:latin typeface="UVN Phuong Tay" panose="04040805070802020D02" pitchFamily="82" charset="0"/>
                <a:ea typeface="Times New Roman" pitchFamily="18" charset="0"/>
                <a:cs typeface="Arial" pitchFamily="34" charset="0"/>
              </a:rPr>
              <a:t>IV</a:t>
            </a:r>
            <a:r>
              <a:rPr kumimoji="0" lang="en-US" sz="3200" i="0" u="none" strike="noStrike" cap="none" normalizeH="0" baseline="0">
                <a:ln>
                  <a:noFill/>
                </a:ln>
                <a:solidFill>
                  <a:schemeClr val="tx1"/>
                </a:solidFill>
                <a:effectLst/>
                <a:latin typeface="UVN Phuong Tay" panose="04040805070802020D02" pitchFamily="82" charset="0"/>
                <a:ea typeface="Times New Roman" pitchFamily="18" charset="0"/>
                <a:cs typeface="Arial" pitchFamily="34" charset="0"/>
              </a:rPr>
              <a:t>. Độ dịch chuyển của chuyển động thẳng biến đổi đều</a:t>
            </a:r>
          </a:p>
        </p:txBody>
      </p:sp>
      <mc:AlternateContent xmlns:mc="http://schemas.openxmlformats.org/markup-compatibility/2006" xmlns:a14="http://schemas.microsoft.com/office/drawing/2010/main">
        <mc:Choice Requires="a14">
          <p:sp>
            <p:nvSpPr>
              <p:cNvPr id="10" name="Hexagon 9" descr="n179 Fb Dinh Thu Huyen">
                <a:extLst>
                  <a:ext uri="{FF2B5EF4-FFF2-40B4-BE49-F238E27FC236}">
                    <a16:creationId xmlns:a16="http://schemas.microsoft.com/office/drawing/2014/main" id="{AB0A8ED5-71D0-6BEA-FDFC-4F08D77159E5}"/>
                  </a:ext>
                </a:extLst>
              </p:cNvPr>
              <p:cNvSpPr/>
              <p:nvPr/>
            </p:nvSpPr>
            <p:spPr>
              <a:xfrm>
                <a:off x="3839661" y="5339091"/>
                <a:ext cx="4512678" cy="1411844"/>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lang="pt-BR" sz="2800" b="1" i="1" smtClean="0">
                          <a:solidFill>
                            <a:schemeClr val="bg1"/>
                          </a:solidFill>
                          <a:latin typeface="Cambria Math" panose="02040503050406030204" pitchFamily="18" charset="0"/>
                          <a:ea typeface="Times New Roman" pitchFamily="18" charset="0"/>
                          <a:cs typeface="Arial" pitchFamily="34" charset="0"/>
                        </a:rPr>
                        <m:t>𝒅</m:t>
                      </m:r>
                      <m:r>
                        <a:rPr lang="pt-BR" sz="2800" b="1" i="1" smtClean="0">
                          <a:solidFill>
                            <a:schemeClr val="bg1"/>
                          </a:solidFill>
                          <a:latin typeface="Cambria Math" panose="02040503050406030204" pitchFamily="18" charset="0"/>
                          <a:ea typeface="Times New Roman" pitchFamily="18" charset="0"/>
                          <a:cs typeface="Arial" pitchFamily="34" charset="0"/>
                        </a:rPr>
                        <m:t> = </m:t>
                      </m:r>
                      <m:r>
                        <a:rPr lang="pt-BR" sz="2800" b="1" i="1" dirty="0">
                          <a:solidFill>
                            <a:schemeClr val="bg1"/>
                          </a:solidFill>
                          <a:latin typeface="Cambria Math" panose="02040503050406030204" pitchFamily="18" charset="0"/>
                          <a:ea typeface="Times New Roman" pitchFamily="18" charset="0"/>
                          <a:cs typeface="Arial" pitchFamily="34" charset="0"/>
                        </a:rPr>
                        <m:t>𝒗</m:t>
                      </m:r>
                      <m:r>
                        <a:rPr lang="pt-BR" sz="2800" b="1" i="1" baseline="-30000" dirty="0">
                          <a:solidFill>
                            <a:schemeClr val="bg1"/>
                          </a:solidFill>
                          <a:latin typeface="Cambria Math" panose="02040503050406030204" pitchFamily="18" charset="0"/>
                          <a:ea typeface="Times New Roman" pitchFamily="18" charset="0"/>
                          <a:cs typeface="Arial" pitchFamily="34" charset="0"/>
                        </a:rPr>
                        <m:t>𝟎</m:t>
                      </m:r>
                      <m:r>
                        <a:rPr lang="pt-BR" sz="2800" b="1" i="1" dirty="0">
                          <a:solidFill>
                            <a:schemeClr val="bg1"/>
                          </a:solidFill>
                          <a:latin typeface="Cambria Math" panose="02040503050406030204" pitchFamily="18" charset="0"/>
                          <a:ea typeface="Times New Roman" pitchFamily="18" charset="0"/>
                          <a:cs typeface="Arial" pitchFamily="34" charset="0"/>
                        </a:rPr>
                        <m:t>𝒕</m:t>
                      </m:r>
                      <m:r>
                        <a:rPr lang="pt-BR" sz="2800" b="1" i="1" dirty="0">
                          <a:solidFill>
                            <a:schemeClr val="bg1"/>
                          </a:solidFill>
                          <a:latin typeface="Cambria Math" panose="02040503050406030204" pitchFamily="18" charset="0"/>
                          <a:ea typeface="Times New Roman" pitchFamily="18" charset="0"/>
                          <a:cs typeface="Arial" pitchFamily="34" charset="0"/>
                        </a:rPr>
                        <m:t> + </m:t>
                      </m:r>
                      <m:f>
                        <m:fPr>
                          <m:ctrlPr>
                            <a:rPr lang="pt-BR" sz="2800" b="1" i="1" dirty="0">
                              <a:solidFill>
                                <a:schemeClr val="bg1"/>
                              </a:solidFill>
                              <a:latin typeface="Cambria Math" panose="02040503050406030204" pitchFamily="18" charset="0"/>
                              <a:cs typeface="Arial" pitchFamily="34" charset="0"/>
                            </a:rPr>
                          </m:ctrlPr>
                        </m:fPr>
                        <m:num>
                          <m:r>
                            <a:rPr lang="en-US" sz="2800" b="1" i="1" dirty="0">
                              <a:solidFill>
                                <a:schemeClr val="bg1"/>
                              </a:solidFill>
                              <a:latin typeface="Cambria Math" panose="02040503050406030204" pitchFamily="18" charset="0"/>
                              <a:cs typeface="Arial" pitchFamily="34" charset="0"/>
                            </a:rPr>
                            <m:t>𝟏</m:t>
                          </m:r>
                        </m:num>
                        <m:den>
                          <m:r>
                            <a:rPr lang="en-US" sz="2800" b="1" i="1" dirty="0">
                              <a:solidFill>
                                <a:schemeClr val="bg1"/>
                              </a:solidFill>
                              <a:latin typeface="Cambria Math" panose="02040503050406030204" pitchFamily="18" charset="0"/>
                              <a:cs typeface="Arial" pitchFamily="34" charset="0"/>
                            </a:rPr>
                            <m:t>𝟐</m:t>
                          </m:r>
                        </m:den>
                      </m:f>
                      <m:r>
                        <a:rPr lang="pt-BR" sz="2800" b="1" i="1" dirty="0">
                          <a:solidFill>
                            <a:schemeClr val="bg1"/>
                          </a:solidFill>
                          <a:latin typeface="Cambria Math" panose="02040503050406030204" pitchFamily="18" charset="0"/>
                          <a:ea typeface="Times New Roman" pitchFamily="18" charset="0"/>
                          <a:cs typeface="Arial" pitchFamily="34" charset="0"/>
                        </a:rPr>
                        <m:t> </m:t>
                      </m:r>
                      <m:r>
                        <a:rPr lang="pt-BR" sz="2800" b="1" i="1" dirty="0">
                          <a:solidFill>
                            <a:schemeClr val="bg1"/>
                          </a:solidFill>
                          <a:latin typeface="Cambria Math" panose="02040503050406030204" pitchFamily="18" charset="0"/>
                          <a:ea typeface="Times New Roman" pitchFamily="18" charset="0"/>
                          <a:cs typeface="Arial" pitchFamily="34" charset="0"/>
                        </a:rPr>
                        <m:t>𝒂𝒕</m:t>
                      </m:r>
                      <m:r>
                        <a:rPr lang="pt-BR" sz="2800" b="1" i="1" baseline="30000" dirty="0">
                          <a:solidFill>
                            <a:schemeClr val="bg1"/>
                          </a:solidFill>
                          <a:latin typeface="Cambria Math" panose="02040503050406030204" pitchFamily="18" charset="0"/>
                          <a:ea typeface="Times New Roman" pitchFamily="18" charset="0"/>
                          <a:cs typeface="Arial" pitchFamily="34" charset="0"/>
                        </a:rPr>
                        <m:t>𝟐</m:t>
                      </m:r>
                    </m:oMath>
                  </m:oMathPara>
                </a14:m>
                <a:endParaRPr lang="en-US" sz="2800" b="1" dirty="0">
                  <a:solidFill>
                    <a:schemeClr val="bg1"/>
                  </a:solidFill>
                  <a:latin typeface="Arial" pitchFamily="34" charset="0"/>
                  <a:ea typeface="Times New Roman" pitchFamily="18" charset="0"/>
                  <a:cs typeface="Arial" pitchFamily="34" charset="0"/>
                </a:endParaRPr>
              </a:p>
              <a:p>
                <a:pPr lvl="0"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lang="pt-BR" sz="2800" b="1" i="1" dirty="0">
                          <a:solidFill>
                            <a:schemeClr val="bg1"/>
                          </a:solidFill>
                          <a:latin typeface="Cambria Math" panose="02040503050406030204" pitchFamily="18" charset="0"/>
                          <a:ea typeface="Times New Roman" pitchFamily="18" charset="0"/>
                          <a:cs typeface="Arial" pitchFamily="34" charset="0"/>
                        </a:rPr>
                        <m:t>𝒗</m:t>
                      </m:r>
                      <m:r>
                        <a:rPr lang="pt-BR" sz="2800" b="1" i="1" baseline="30000" dirty="0">
                          <a:solidFill>
                            <a:schemeClr val="bg1"/>
                          </a:solidFill>
                          <a:latin typeface="Cambria Math" panose="02040503050406030204" pitchFamily="18" charset="0"/>
                          <a:ea typeface="Times New Roman" pitchFamily="18" charset="0"/>
                          <a:cs typeface="Arial" pitchFamily="34" charset="0"/>
                        </a:rPr>
                        <m:t>𝟐</m:t>
                      </m:r>
                      <m:r>
                        <a:rPr lang="pt-BR" sz="2800" b="1" i="1" dirty="0">
                          <a:solidFill>
                            <a:schemeClr val="bg1"/>
                          </a:solidFill>
                          <a:latin typeface="Cambria Math" panose="02040503050406030204" pitchFamily="18" charset="0"/>
                          <a:ea typeface="Times New Roman" pitchFamily="18" charset="0"/>
                          <a:cs typeface="Arial" pitchFamily="34" charset="0"/>
                        </a:rPr>
                        <m:t> − </m:t>
                      </m:r>
                      <m:r>
                        <a:rPr lang="pt-BR" sz="2800" b="1" i="1" dirty="0">
                          <a:solidFill>
                            <a:schemeClr val="bg1"/>
                          </a:solidFill>
                          <a:latin typeface="Cambria Math" panose="02040503050406030204" pitchFamily="18" charset="0"/>
                          <a:ea typeface="Times New Roman" pitchFamily="18" charset="0"/>
                          <a:cs typeface="Arial" pitchFamily="34" charset="0"/>
                        </a:rPr>
                        <m:t>𝒗</m:t>
                      </m:r>
                      <m:r>
                        <a:rPr lang="pt-BR" sz="2800" b="1" i="1" baseline="30000" dirty="0">
                          <a:solidFill>
                            <a:schemeClr val="bg1"/>
                          </a:solidFill>
                          <a:latin typeface="Cambria Math" panose="02040503050406030204" pitchFamily="18" charset="0"/>
                          <a:ea typeface="Times New Roman" pitchFamily="18" charset="0"/>
                          <a:cs typeface="Arial" pitchFamily="34" charset="0"/>
                        </a:rPr>
                        <m:t>𝟐</m:t>
                      </m:r>
                      <m:r>
                        <a:rPr lang="pt-BR" sz="2800" b="1" i="1" baseline="-30000" dirty="0">
                          <a:solidFill>
                            <a:schemeClr val="bg1"/>
                          </a:solidFill>
                          <a:latin typeface="Cambria Math" panose="02040503050406030204" pitchFamily="18" charset="0"/>
                          <a:ea typeface="Times New Roman" pitchFamily="18" charset="0"/>
                          <a:cs typeface="Arial" pitchFamily="34" charset="0"/>
                        </a:rPr>
                        <m:t>𝟎</m:t>
                      </m:r>
                      <m:r>
                        <a:rPr lang="pt-BR" sz="2800" b="1" i="1" dirty="0">
                          <a:solidFill>
                            <a:schemeClr val="bg1"/>
                          </a:solidFill>
                          <a:latin typeface="Cambria Math" panose="02040503050406030204" pitchFamily="18" charset="0"/>
                          <a:ea typeface="Times New Roman" pitchFamily="18" charset="0"/>
                          <a:cs typeface="Arial" pitchFamily="34" charset="0"/>
                        </a:rPr>
                        <m:t> = </m:t>
                      </m:r>
                      <m:r>
                        <a:rPr lang="pt-BR" sz="2800" b="1" i="1" dirty="0">
                          <a:solidFill>
                            <a:schemeClr val="bg1"/>
                          </a:solidFill>
                          <a:latin typeface="Cambria Math" panose="02040503050406030204" pitchFamily="18" charset="0"/>
                          <a:ea typeface="Times New Roman" pitchFamily="18" charset="0"/>
                          <a:cs typeface="Arial" pitchFamily="34" charset="0"/>
                        </a:rPr>
                        <m:t>𝟐</m:t>
                      </m:r>
                      <m:r>
                        <a:rPr lang="pt-BR" sz="2800" b="1" i="1" dirty="0">
                          <a:solidFill>
                            <a:schemeClr val="bg1"/>
                          </a:solidFill>
                          <a:latin typeface="Cambria Math" panose="02040503050406030204" pitchFamily="18" charset="0"/>
                          <a:ea typeface="Times New Roman" pitchFamily="18" charset="0"/>
                          <a:cs typeface="Arial" pitchFamily="34" charset="0"/>
                        </a:rPr>
                        <m:t>𝒂</m:t>
                      </m:r>
                      <m:r>
                        <a:rPr lang="pt-BR" sz="2800" b="1" i="1" dirty="0">
                          <a:solidFill>
                            <a:schemeClr val="bg1"/>
                          </a:solidFill>
                          <a:latin typeface="Cambria Math" panose="02040503050406030204" pitchFamily="18" charset="0"/>
                          <a:ea typeface="Times New Roman" pitchFamily="18" charset="0"/>
                          <a:cs typeface="Arial" pitchFamily="34" charset="0"/>
                        </a:rPr>
                        <m:t>.</m:t>
                      </m:r>
                      <m:r>
                        <a:rPr lang="pt-BR" sz="2800" b="1" i="1" dirty="0">
                          <a:solidFill>
                            <a:schemeClr val="bg1"/>
                          </a:solidFill>
                          <a:latin typeface="Cambria Math" panose="02040503050406030204" pitchFamily="18" charset="0"/>
                          <a:ea typeface="Times New Roman" pitchFamily="18" charset="0"/>
                          <a:cs typeface="Arial" pitchFamily="34" charset="0"/>
                        </a:rPr>
                        <m:t>𝒅</m:t>
                      </m:r>
                    </m:oMath>
                  </m:oMathPara>
                </a14:m>
                <a:endParaRPr lang="pt-BR" sz="2800" b="1" dirty="0">
                  <a:solidFill>
                    <a:schemeClr val="bg1"/>
                  </a:solidFill>
                  <a:latin typeface="Arial" pitchFamily="34" charset="0"/>
                  <a:cs typeface="Arial" pitchFamily="34" charset="0"/>
                </a:endParaRPr>
              </a:p>
            </p:txBody>
          </p:sp>
        </mc:Choice>
        <mc:Fallback xmlns="">
          <p:sp>
            <p:nvSpPr>
              <p:cNvPr id="10" name="Hexagon 9" descr="n179 Fb Dinh Thu Huyen">
                <a:extLst>
                  <a:ext uri="{FF2B5EF4-FFF2-40B4-BE49-F238E27FC236}">
                    <a16:creationId xmlns:a16="http://schemas.microsoft.com/office/drawing/2014/main" id="{AB0A8ED5-71D0-6BEA-FDFC-4F08D77159E5}"/>
                  </a:ext>
                </a:extLst>
              </p:cNvPr>
              <p:cNvSpPr>
                <a:spLocks noRot="1" noChangeAspect="1" noMove="1" noResize="1" noEditPoints="1" noAdjustHandles="1" noChangeArrowheads="1" noChangeShapeType="1" noTextEdit="1"/>
              </p:cNvSpPr>
              <p:nvPr/>
            </p:nvSpPr>
            <p:spPr>
              <a:xfrm>
                <a:off x="3839661" y="5339091"/>
                <a:ext cx="4512678" cy="1411844"/>
              </a:xfrm>
              <a:prstGeom prst="hexagon">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85294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1+#ppt_w/2"/>
                                          </p:val>
                                        </p:tav>
                                        <p:tav tm="100000">
                                          <p:val>
                                            <p:strVal val="#ppt_x"/>
                                          </p:val>
                                        </p:tav>
                                      </p:tavLst>
                                    </p:anim>
                                    <p:anim calcmode="lin" valueType="num">
                                      <p:cBhvr additive="base">
                                        <p:cTn id="3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1+#ppt_w/2"/>
                                          </p:val>
                                        </p:tav>
                                        <p:tav tm="100000">
                                          <p:val>
                                            <p:strVal val="#ppt_x"/>
                                          </p:val>
                                        </p:tav>
                                      </p:tavLst>
                                    </p:anim>
                                    <p:anim calcmode="lin" valueType="num">
                                      <p:cBhvr additive="base">
                                        <p:cTn id="45"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anim calcmode="lin" valueType="num">
                                      <p:cBhvr>
                                        <p:cTn id="51" dur="1000" fill="hold"/>
                                        <p:tgtEl>
                                          <p:spTgt spid="10"/>
                                        </p:tgtEl>
                                        <p:attrNameLst>
                                          <p:attrName>ppt_x</p:attrName>
                                        </p:attrNameLst>
                                      </p:cBhvr>
                                      <p:tavLst>
                                        <p:tav tm="0">
                                          <p:val>
                                            <p:strVal val="#ppt_x"/>
                                          </p:val>
                                        </p:tav>
                                        <p:tav tm="100000">
                                          <p:val>
                                            <p:strVal val="#ppt_x"/>
                                          </p:val>
                                        </p:tav>
                                      </p:tavLst>
                                    </p:anim>
                                    <p:anim calcmode="lin" valueType="num">
                                      <p:cBhvr>
                                        <p:cTn id="5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p:bldP spid="6" grpId="0" animBg="1"/>
      <p:bldP spid="8" grpId="0"/>
      <p:bldP spid="9" grpId="0"/>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179 Fb Dinh Thu Huyen">
            <a:extLst>
              <a:ext uri="{FF2B5EF4-FFF2-40B4-BE49-F238E27FC236}">
                <a16:creationId xmlns:a16="http://schemas.microsoft.com/office/drawing/2014/main" id="{A4E39B29-DB40-4064-BB82-1D45736937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1"/>
            <a:ext cx="1219199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n179 Fb Dinh Thu Huyen">
            <a:extLst>
              <a:ext uri="{FF2B5EF4-FFF2-40B4-BE49-F238E27FC236}">
                <a16:creationId xmlns:a16="http://schemas.microsoft.com/office/drawing/2014/main" id="{B158F699-9A9D-4058-8B63-02D680DFD549}"/>
              </a:ext>
            </a:extLst>
          </p:cNvPr>
          <p:cNvSpPr txBox="1"/>
          <p:nvPr/>
        </p:nvSpPr>
        <p:spPr>
          <a:xfrm>
            <a:off x="-1" y="0"/>
            <a:ext cx="12192002" cy="1174168"/>
          </a:xfrm>
          <a:prstGeom prst="rect">
            <a:avLst/>
          </a:prstGeom>
          <a:solidFill>
            <a:srgbClr val="FFFF00"/>
          </a:solidFill>
        </p:spPr>
        <p:txBody>
          <a:bodyPr wrap="square">
            <a:spAutoFit/>
          </a:bodyPr>
          <a:lstStyle/>
          <a:p>
            <a:pPr algn="ctr">
              <a:lnSpc>
                <a:spcPct val="115000"/>
              </a:lnSpc>
            </a:pPr>
            <a:r>
              <a:rPr lang="en-US" sz="66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Luyện</a:t>
            </a:r>
            <a:r>
              <a:rPr lang="en-US" sz="66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6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tập</a:t>
            </a:r>
            <a:endParaRPr lang="en-US" sz="72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endParaRPr>
          </a:p>
        </p:txBody>
      </p:sp>
      <p:sp>
        <p:nvSpPr>
          <p:cNvPr id="5" name="Rectangle 4" descr="n179 Fb Dinh Thu Huyen">
            <a:extLst>
              <a:ext uri="{FF2B5EF4-FFF2-40B4-BE49-F238E27FC236}">
                <a16:creationId xmlns:a16="http://schemas.microsoft.com/office/drawing/2014/main" id="{3B35AAB4-6A7E-5420-8045-F0244BEF6A45}"/>
              </a:ext>
            </a:extLst>
          </p:cNvPr>
          <p:cNvSpPr>
            <a:spLocks/>
          </p:cNvSpPr>
          <p:nvPr/>
        </p:nvSpPr>
        <p:spPr>
          <a:xfrm>
            <a:off x="156319" y="4911294"/>
            <a:ext cx="1753692" cy="1752877"/>
          </a:xfrm>
          <a:prstGeom prst="rect">
            <a:avLst/>
          </a:prstGeom>
          <a:solidFill>
            <a:srgbClr val="FFC000">
              <a:alpha val="70000"/>
            </a:srgbClr>
          </a:solidFill>
        </p:spPr>
        <p:txBody>
          <a:bodyPr wrap="square" lIns="91440" tIns="45720" rIns="91440" bIns="45720" anchor="ctr">
            <a:noAutofit/>
          </a:bodyPr>
          <a:lstStyle/>
          <a:p>
            <a:pPr algn="ctr"/>
            <a:r>
              <a:rPr lang="en-US" sz="5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Nhiệm</a:t>
            </a: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 </a:t>
            </a:r>
            <a:r>
              <a:rPr lang="en-US" sz="5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vụ</a:t>
            </a: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 </a:t>
            </a:r>
          </a:p>
        </p:txBody>
      </p:sp>
      <p:sp>
        <p:nvSpPr>
          <p:cNvPr id="6" name="TextBox 5" descr="n179 Fb Dinh Thu Huyen">
            <a:extLst>
              <a:ext uri="{FF2B5EF4-FFF2-40B4-BE49-F238E27FC236}">
                <a16:creationId xmlns:a16="http://schemas.microsoft.com/office/drawing/2014/main" id="{BF85551A-9F00-8338-D57A-E9706717D9A7}"/>
              </a:ext>
            </a:extLst>
          </p:cNvPr>
          <p:cNvSpPr txBox="1"/>
          <p:nvPr/>
        </p:nvSpPr>
        <p:spPr>
          <a:xfrm>
            <a:off x="2132924" y="4911294"/>
            <a:ext cx="9884905" cy="1752876"/>
          </a:xfrm>
          <a:prstGeom prst="rect">
            <a:avLst/>
          </a:prstGeom>
          <a:solidFill>
            <a:srgbClr val="FFD44B">
              <a:alpha val="70000"/>
            </a:srgbClr>
          </a:solidFill>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r>
              <a:rPr lang="en-US" sz="3200" b="1" dirty="0" err="1">
                <a:effectLst/>
                <a:ea typeface="Times New Roman" panose="02020603050405020304" pitchFamily="18" charset="0"/>
                <a:cs typeface="Times New Roman" panose="02020603050405020304" pitchFamily="18" charset="0"/>
              </a:rPr>
              <a:t>Vận</a:t>
            </a:r>
            <a:r>
              <a:rPr lang="en-US" sz="3200" b="1" dirty="0">
                <a:effectLst/>
                <a:ea typeface="Times New Roman" panose="02020603050405020304" pitchFamily="18" charset="0"/>
                <a:cs typeface="Times New Roman" panose="02020603050405020304" pitchFamily="18" charset="0"/>
              </a:rPr>
              <a:t> </a:t>
            </a:r>
            <a:r>
              <a:rPr lang="en-US" sz="3200" b="1" dirty="0" err="1">
                <a:effectLst/>
                <a:ea typeface="Times New Roman" panose="02020603050405020304" pitchFamily="18" charset="0"/>
                <a:cs typeface="Times New Roman" panose="02020603050405020304" pitchFamily="18" charset="0"/>
              </a:rPr>
              <a:t>dụng</a:t>
            </a:r>
            <a:r>
              <a:rPr lang="en-US" sz="3200" b="1" dirty="0">
                <a:effectLst/>
                <a:ea typeface="Times New Roman" panose="02020603050405020304" pitchFamily="18" charset="0"/>
                <a:cs typeface="Times New Roman" panose="02020603050405020304" pitchFamily="18" charset="0"/>
              </a:rPr>
              <a:t> </a:t>
            </a:r>
            <a:r>
              <a:rPr lang="en-US" sz="3200" b="1" dirty="0" err="1">
                <a:effectLst/>
                <a:ea typeface="Times New Roman" panose="02020603050405020304" pitchFamily="18" charset="0"/>
                <a:cs typeface="Times New Roman" panose="02020603050405020304" pitchFamily="18" charset="0"/>
              </a:rPr>
              <a:t>kiến</a:t>
            </a:r>
            <a:r>
              <a:rPr lang="en-US" sz="3200" b="1" dirty="0">
                <a:effectLst/>
                <a:ea typeface="Times New Roman" panose="02020603050405020304" pitchFamily="18" charset="0"/>
                <a:cs typeface="Times New Roman" panose="02020603050405020304" pitchFamily="18" charset="0"/>
              </a:rPr>
              <a:t> </a:t>
            </a:r>
            <a:r>
              <a:rPr lang="en-US" sz="3200" b="1" dirty="0" err="1">
                <a:effectLst/>
                <a:ea typeface="Times New Roman" panose="02020603050405020304" pitchFamily="18" charset="0"/>
                <a:cs typeface="Times New Roman" panose="02020603050405020304" pitchFamily="18" charset="0"/>
              </a:rPr>
              <a:t>thức</a:t>
            </a:r>
            <a:r>
              <a:rPr lang="en-US" sz="3200" b="1" dirty="0">
                <a:effectLst/>
                <a:ea typeface="Times New Roman" panose="02020603050405020304" pitchFamily="18" charset="0"/>
                <a:cs typeface="Times New Roman" panose="02020603050405020304" pitchFamily="18" charset="0"/>
              </a:rPr>
              <a:t> </a:t>
            </a:r>
            <a:r>
              <a:rPr lang="en-US" sz="3200" b="1" dirty="0" err="1">
                <a:effectLst/>
                <a:ea typeface="Times New Roman" panose="02020603050405020304" pitchFamily="18" charset="0"/>
                <a:cs typeface="Times New Roman" panose="02020603050405020304" pitchFamily="18" charset="0"/>
              </a:rPr>
              <a:t>đã</a:t>
            </a:r>
            <a:r>
              <a:rPr lang="en-US" sz="3200" b="1" dirty="0">
                <a:effectLst/>
                <a:ea typeface="Times New Roman" panose="02020603050405020304" pitchFamily="18" charset="0"/>
                <a:cs typeface="Times New Roman" panose="02020603050405020304" pitchFamily="18" charset="0"/>
              </a:rPr>
              <a:t> </a:t>
            </a:r>
            <a:r>
              <a:rPr lang="en-US" sz="3200" b="1" dirty="0" err="1">
                <a:effectLst/>
                <a:ea typeface="Times New Roman" panose="02020603050405020304" pitchFamily="18" charset="0"/>
                <a:cs typeface="Times New Roman" panose="02020603050405020304" pitchFamily="18" charset="0"/>
              </a:rPr>
              <a:t>học</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hoàn</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thành</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các</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bài</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tập</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trong</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phiếu</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học</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tập</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số</a:t>
            </a:r>
            <a:r>
              <a:rPr lang="en-US" sz="3200" b="1" dirty="0">
                <a:ea typeface="Times New Roman" panose="02020603050405020304" pitchFamily="18" charset="0"/>
                <a:cs typeface="Times New Roman" panose="02020603050405020304" pitchFamily="18" charset="0"/>
              </a:rPr>
              <a:t> 4</a:t>
            </a:r>
            <a:endParaRPr lang="en-US" sz="3200" b="1" dirty="0">
              <a:cs typeface="Times New Roman" panose="02020603050405020304" pitchFamily="18" charset="0"/>
            </a:endParaRPr>
          </a:p>
        </p:txBody>
      </p:sp>
    </p:spTree>
    <p:extLst>
      <p:ext uri="{BB962C8B-B14F-4D97-AF65-F5344CB8AC3E}">
        <p14:creationId xmlns:p14="http://schemas.microsoft.com/office/powerpoint/2010/main" val="392181133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3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30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30000">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3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30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30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179 Fb Dinh Thu Huyen">
            <a:extLst>
              <a:ext uri="{FF2B5EF4-FFF2-40B4-BE49-F238E27FC236}">
                <a16:creationId xmlns:a16="http://schemas.microsoft.com/office/drawing/2014/main" id="{43D7EA65-B43A-417E-9130-1548C8E3A6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3719" y="1051499"/>
            <a:ext cx="2658279" cy="19389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descr="n179 Fb Dinh Thu Huyen">
            <a:extLst>
              <a:ext uri="{FF2B5EF4-FFF2-40B4-BE49-F238E27FC236}">
                <a16:creationId xmlns:a16="http://schemas.microsoft.com/office/drawing/2014/main" id="{92286141-78E6-42B0-A12A-0A086BE2D0B4}"/>
              </a:ext>
            </a:extLst>
          </p:cNvPr>
          <p:cNvSpPr/>
          <p:nvPr/>
        </p:nvSpPr>
        <p:spPr>
          <a:xfrm>
            <a:off x="0" y="-919"/>
            <a:ext cx="12192000" cy="923330"/>
          </a:xfrm>
          <a:prstGeom prst="rect">
            <a:avLst/>
          </a:prstGeom>
          <a:solidFill>
            <a:srgbClr val="FFC000"/>
          </a:solidFill>
        </p:spPr>
        <p:txBody>
          <a:bodyPr wrap="squar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UVN Thang Vu" panose="03090702030407020404" pitchFamily="66" charset="0"/>
              </a:rPr>
              <a:t>BÀI TẬP 1:</a:t>
            </a:r>
          </a:p>
        </p:txBody>
      </p:sp>
      <p:grpSp>
        <p:nvGrpSpPr>
          <p:cNvPr id="34" name="Group 33" descr="n179 Fb Dinh Thu Huyen">
            <a:extLst>
              <a:ext uri="{FF2B5EF4-FFF2-40B4-BE49-F238E27FC236}">
                <a16:creationId xmlns:a16="http://schemas.microsoft.com/office/drawing/2014/main" id="{2931FEAA-69D0-E640-70A4-B2C878858333}"/>
              </a:ext>
            </a:extLst>
          </p:cNvPr>
          <p:cNvGrpSpPr/>
          <p:nvPr/>
        </p:nvGrpSpPr>
        <p:grpSpPr>
          <a:xfrm>
            <a:off x="6553192" y="3016780"/>
            <a:ext cx="5861443" cy="2852796"/>
            <a:chOff x="5486392" y="3655724"/>
            <a:chExt cx="5861443" cy="2852796"/>
          </a:xfrm>
        </p:grpSpPr>
        <p:grpSp>
          <p:nvGrpSpPr>
            <p:cNvPr id="35" name="Group 34">
              <a:extLst>
                <a:ext uri="{FF2B5EF4-FFF2-40B4-BE49-F238E27FC236}">
                  <a16:creationId xmlns:a16="http://schemas.microsoft.com/office/drawing/2014/main" id="{3CB39B0C-9FC1-8DE5-78A8-788FE8AD41D3}"/>
                </a:ext>
              </a:extLst>
            </p:cNvPr>
            <p:cNvGrpSpPr/>
            <p:nvPr/>
          </p:nvGrpSpPr>
          <p:grpSpPr>
            <a:xfrm>
              <a:off x="5486392" y="3655724"/>
              <a:ext cx="5861443" cy="2852796"/>
              <a:chOff x="5370097" y="2521390"/>
              <a:chExt cx="5861443" cy="2852796"/>
            </a:xfrm>
          </p:grpSpPr>
          <p:grpSp>
            <p:nvGrpSpPr>
              <p:cNvPr id="37" name="Group 36">
                <a:extLst>
                  <a:ext uri="{FF2B5EF4-FFF2-40B4-BE49-F238E27FC236}">
                    <a16:creationId xmlns:a16="http://schemas.microsoft.com/office/drawing/2014/main" id="{0E52E2BC-3723-188C-627A-59B44E4A20E1}"/>
                  </a:ext>
                </a:extLst>
              </p:cNvPr>
              <p:cNvGrpSpPr/>
              <p:nvPr/>
            </p:nvGrpSpPr>
            <p:grpSpPr>
              <a:xfrm>
                <a:off x="5370097" y="2521390"/>
                <a:ext cx="5861443" cy="2852796"/>
                <a:chOff x="4140583" y="2631275"/>
                <a:chExt cx="5861443" cy="2852796"/>
              </a:xfrm>
            </p:grpSpPr>
            <p:pic>
              <p:nvPicPr>
                <p:cNvPr id="47" name="Content Placeholder 4">
                  <a:extLst>
                    <a:ext uri="{FF2B5EF4-FFF2-40B4-BE49-F238E27FC236}">
                      <a16:creationId xmlns:a16="http://schemas.microsoft.com/office/drawing/2014/main" id="{9EDAE8BF-9223-D4C0-32DD-13892554056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60585" r="66237" b="1861"/>
                <a:stretch/>
              </p:blipFill>
              <p:spPr>
                <a:xfrm>
                  <a:off x="5131688" y="2920584"/>
                  <a:ext cx="3767422" cy="2365503"/>
                </a:xfrm>
                <a:prstGeom prst="rect">
                  <a:avLst/>
                </a:prstGeom>
              </p:spPr>
            </p:pic>
            <p:grpSp>
              <p:nvGrpSpPr>
                <p:cNvPr id="48" name="Group 47">
                  <a:extLst>
                    <a:ext uri="{FF2B5EF4-FFF2-40B4-BE49-F238E27FC236}">
                      <a16:creationId xmlns:a16="http://schemas.microsoft.com/office/drawing/2014/main" id="{09202F12-992C-F0FC-1EF9-41494BCF5BB0}"/>
                    </a:ext>
                  </a:extLst>
                </p:cNvPr>
                <p:cNvGrpSpPr/>
                <p:nvPr/>
              </p:nvGrpSpPr>
              <p:grpSpPr>
                <a:xfrm>
                  <a:off x="4140583" y="2631275"/>
                  <a:ext cx="5861443" cy="2740557"/>
                  <a:chOff x="8866137" y="4990357"/>
                  <a:chExt cx="4250634" cy="1458061"/>
                </a:xfrm>
              </p:grpSpPr>
              <p:cxnSp>
                <p:nvCxnSpPr>
                  <p:cNvPr id="62" name="Straight Arrow Connector 61">
                    <a:extLst>
                      <a:ext uri="{FF2B5EF4-FFF2-40B4-BE49-F238E27FC236}">
                        <a16:creationId xmlns:a16="http://schemas.microsoft.com/office/drawing/2014/main" id="{F973D08A-48E2-BFF0-1D1E-B03604AD7223}"/>
                      </a:ext>
                    </a:extLst>
                  </p:cNvPr>
                  <p:cNvCxnSpPr>
                    <a:cxnSpLocks/>
                  </p:cNvCxnSpPr>
                  <p:nvPr/>
                </p:nvCxnSpPr>
                <p:spPr>
                  <a:xfrm flipV="1">
                    <a:off x="9479761" y="5996198"/>
                    <a:ext cx="3309772" cy="147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66964A7-962B-35BC-D15E-00AC5E87EEFC}"/>
                      </a:ext>
                    </a:extLst>
                  </p:cNvPr>
                  <p:cNvCxnSpPr>
                    <a:cxnSpLocks/>
                  </p:cNvCxnSpPr>
                  <p:nvPr/>
                </p:nvCxnSpPr>
                <p:spPr>
                  <a:xfrm flipH="1" flipV="1">
                    <a:off x="9584871" y="5019638"/>
                    <a:ext cx="16329" cy="136217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7456" name="TextBox 147455">
                    <a:extLst>
                      <a:ext uri="{FF2B5EF4-FFF2-40B4-BE49-F238E27FC236}">
                        <a16:creationId xmlns:a16="http://schemas.microsoft.com/office/drawing/2014/main" id="{D7AB057B-814C-BDE8-F842-5A93D10D4802}"/>
                      </a:ext>
                    </a:extLst>
                  </p:cNvPr>
                  <p:cNvSpPr txBox="1"/>
                  <p:nvPr/>
                </p:nvSpPr>
                <p:spPr>
                  <a:xfrm rot="16200000">
                    <a:off x="8339789" y="5516705"/>
                    <a:ext cx="1398648" cy="345952"/>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Vận tốc (m/s)</a:t>
                    </a:r>
                    <a:endParaRPr lang="en-US" sz="2500" baseline="-25000">
                      <a:solidFill>
                        <a:schemeClr val="accent1"/>
                      </a:solidFill>
                    </a:endParaRPr>
                  </a:p>
                </p:txBody>
              </p:sp>
              <p:sp>
                <p:nvSpPr>
                  <p:cNvPr id="147458" name="TextBox 147457">
                    <a:extLst>
                      <a:ext uri="{FF2B5EF4-FFF2-40B4-BE49-F238E27FC236}">
                        <a16:creationId xmlns:a16="http://schemas.microsoft.com/office/drawing/2014/main" id="{7BA9BA6B-464E-F202-4DF3-0D273BA71E5C}"/>
                      </a:ext>
                    </a:extLst>
                  </p:cNvPr>
                  <p:cNvSpPr txBox="1"/>
                  <p:nvPr/>
                </p:nvSpPr>
                <p:spPr>
                  <a:xfrm>
                    <a:off x="12285779" y="5971364"/>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49" name="TextBox 48">
                  <a:extLst>
                    <a:ext uri="{FF2B5EF4-FFF2-40B4-BE49-F238E27FC236}">
                      <a16:creationId xmlns:a16="http://schemas.microsoft.com/office/drawing/2014/main" id="{9DC4E1D3-4DD6-5608-304A-1A3013F1D83A}"/>
                    </a:ext>
                  </a:extLst>
                </p:cNvPr>
                <p:cNvSpPr txBox="1"/>
                <p:nvPr/>
              </p:nvSpPr>
              <p:spPr>
                <a:xfrm>
                  <a:off x="4444026" y="384239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50" name="TextBox 49">
                  <a:extLst>
                    <a:ext uri="{FF2B5EF4-FFF2-40B4-BE49-F238E27FC236}">
                      <a16:creationId xmlns:a16="http://schemas.microsoft.com/office/drawing/2014/main" id="{A339E965-604A-58D7-A8C3-81466EE4AC5A}"/>
                    </a:ext>
                  </a:extLst>
                </p:cNvPr>
                <p:cNvSpPr txBox="1"/>
                <p:nvPr/>
              </p:nvSpPr>
              <p:spPr>
                <a:xfrm>
                  <a:off x="4404567" y="3521246"/>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1" name="TextBox 50">
                  <a:extLst>
                    <a:ext uri="{FF2B5EF4-FFF2-40B4-BE49-F238E27FC236}">
                      <a16:creationId xmlns:a16="http://schemas.microsoft.com/office/drawing/2014/main" id="{15F86962-D86C-A6AC-7039-6DE7EEDAEB3F}"/>
                    </a:ext>
                  </a:extLst>
                </p:cNvPr>
                <p:cNvSpPr txBox="1"/>
                <p:nvPr/>
              </p:nvSpPr>
              <p:spPr>
                <a:xfrm>
                  <a:off x="4435270" y="3144552"/>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52" name="TextBox 51">
                  <a:extLst>
                    <a:ext uri="{FF2B5EF4-FFF2-40B4-BE49-F238E27FC236}">
                      <a16:creationId xmlns:a16="http://schemas.microsoft.com/office/drawing/2014/main" id="{919D6180-B09B-65C6-7B1D-D49EDC5027EB}"/>
                    </a:ext>
                  </a:extLst>
                </p:cNvPr>
                <p:cNvSpPr txBox="1"/>
                <p:nvPr/>
              </p:nvSpPr>
              <p:spPr>
                <a:xfrm>
                  <a:off x="4395310" y="5007017"/>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3" name="TextBox 52">
                  <a:extLst>
                    <a:ext uri="{FF2B5EF4-FFF2-40B4-BE49-F238E27FC236}">
                      <a16:creationId xmlns:a16="http://schemas.microsoft.com/office/drawing/2014/main" id="{BDF41AE0-5190-05FB-206A-D53662694A9B}"/>
                    </a:ext>
                  </a:extLst>
                </p:cNvPr>
                <p:cNvSpPr txBox="1"/>
                <p:nvPr/>
              </p:nvSpPr>
              <p:spPr>
                <a:xfrm>
                  <a:off x="5610268"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4" name="TextBox 53">
                  <a:extLst>
                    <a:ext uri="{FF2B5EF4-FFF2-40B4-BE49-F238E27FC236}">
                      <a16:creationId xmlns:a16="http://schemas.microsoft.com/office/drawing/2014/main" id="{56F27077-993A-1760-AA02-F6A97A4363B7}"/>
                    </a:ext>
                  </a:extLst>
                </p:cNvPr>
                <p:cNvSpPr txBox="1"/>
                <p:nvPr/>
              </p:nvSpPr>
              <p:spPr>
                <a:xfrm>
                  <a:off x="7861336" y="4524723"/>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sp>
              <p:nvSpPr>
                <p:cNvPr id="55" name="TextBox 54">
                  <a:extLst>
                    <a:ext uri="{FF2B5EF4-FFF2-40B4-BE49-F238E27FC236}">
                      <a16:creationId xmlns:a16="http://schemas.microsoft.com/office/drawing/2014/main" id="{8C30FDD0-9E45-9CDC-B1D4-41930FAF5182}"/>
                    </a:ext>
                  </a:extLst>
                </p:cNvPr>
                <p:cNvSpPr txBox="1"/>
                <p:nvPr/>
              </p:nvSpPr>
              <p:spPr>
                <a:xfrm>
                  <a:off x="5224895"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56" name="TextBox 55">
                  <a:extLst>
                    <a:ext uri="{FF2B5EF4-FFF2-40B4-BE49-F238E27FC236}">
                      <a16:creationId xmlns:a16="http://schemas.microsoft.com/office/drawing/2014/main" id="{104EF361-FADD-B23F-0CD1-DF7A7E4BFD52}"/>
                    </a:ext>
                  </a:extLst>
                </p:cNvPr>
                <p:cNvSpPr txBox="1"/>
                <p:nvPr/>
              </p:nvSpPr>
              <p:spPr>
                <a:xfrm>
                  <a:off x="5986648" y="4511588"/>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57" name="TextBox 56">
                  <a:extLst>
                    <a:ext uri="{FF2B5EF4-FFF2-40B4-BE49-F238E27FC236}">
                      <a16:creationId xmlns:a16="http://schemas.microsoft.com/office/drawing/2014/main" id="{82675408-225C-56C6-9259-EC4E8B2CD1D2}"/>
                    </a:ext>
                  </a:extLst>
                </p:cNvPr>
                <p:cNvSpPr txBox="1"/>
                <p:nvPr/>
              </p:nvSpPr>
              <p:spPr>
                <a:xfrm>
                  <a:off x="6351477" y="4537346"/>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58" name="TextBox 57">
                  <a:extLst>
                    <a:ext uri="{FF2B5EF4-FFF2-40B4-BE49-F238E27FC236}">
                      <a16:creationId xmlns:a16="http://schemas.microsoft.com/office/drawing/2014/main" id="{F94E875B-6ECE-F882-7254-4097350FD6D5}"/>
                    </a:ext>
                  </a:extLst>
                </p:cNvPr>
                <p:cNvSpPr txBox="1"/>
                <p:nvPr/>
              </p:nvSpPr>
              <p:spPr>
                <a:xfrm>
                  <a:off x="6724750" y="4521214"/>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5</a:t>
                  </a:r>
                </a:p>
              </p:txBody>
            </p:sp>
            <p:sp>
              <p:nvSpPr>
                <p:cNvPr id="59" name="TextBox 58">
                  <a:extLst>
                    <a:ext uri="{FF2B5EF4-FFF2-40B4-BE49-F238E27FC236}">
                      <a16:creationId xmlns:a16="http://schemas.microsoft.com/office/drawing/2014/main" id="{2953F999-E12C-D58D-96E4-2CA0223CFF52}"/>
                    </a:ext>
                  </a:extLst>
                </p:cNvPr>
                <p:cNvSpPr txBox="1"/>
                <p:nvPr/>
              </p:nvSpPr>
              <p:spPr>
                <a:xfrm>
                  <a:off x="7098155"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60" name="TextBox 59">
                  <a:extLst>
                    <a:ext uri="{FF2B5EF4-FFF2-40B4-BE49-F238E27FC236}">
                      <a16:creationId xmlns:a16="http://schemas.microsoft.com/office/drawing/2014/main" id="{C8113BFE-C596-9F61-ECCF-6DD0735EDF47}"/>
                    </a:ext>
                  </a:extLst>
                </p:cNvPr>
                <p:cNvSpPr txBox="1"/>
                <p:nvPr/>
              </p:nvSpPr>
              <p:spPr>
                <a:xfrm>
                  <a:off x="7453859"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7</a:t>
                  </a:r>
                </a:p>
              </p:txBody>
            </p:sp>
            <p:sp>
              <p:nvSpPr>
                <p:cNvPr id="61" name="TextBox 60">
                  <a:extLst>
                    <a:ext uri="{FF2B5EF4-FFF2-40B4-BE49-F238E27FC236}">
                      <a16:creationId xmlns:a16="http://schemas.microsoft.com/office/drawing/2014/main" id="{76197E3F-2DF5-6AD1-6888-4EECA93E0759}"/>
                    </a:ext>
                  </a:extLst>
                </p:cNvPr>
                <p:cNvSpPr txBox="1"/>
                <p:nvPr/>
              </p:nvSpPr>
              <p:spPr>
                <a:xfrm>
                  <a:off x="8213206" y="452626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9</a:t>
                  </a:r>
                </a:p>
              </p:txBody>
            </p:sp>
          </p:grpSp>
          <p:sp>
            <p:nvSpPr>
              <p:cNvPr id="38" name="TextBox 37">
                <a:extLst>
                  <a:ext uri="{FF2B5EF4-FFF2-40B4-BE49-F238E27FC236}">
                    <a16:creationId xmlns:a16="http://schemas.microsoft.com/office/drawing/2014/main" id="{3823B05D-CE65-4537-9BDE-295BFBAF91C4}"/>
                  </a:ext>
                </a:extLst>
              </p:cNvPr>
              <p:cNvSpPr txBox="1"/>
              <p:nvPr/>
            </p:nvSpPr>
            <p:spPr>
              <a:xfrm>
                <a:off x="5613950" y="4171130"/>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sp>
            <p:nvSpPr>
              <p:cNvPr id="39" name="TextBox 38">
                <a:extLst>
                  <a:ext uri="{FF2B5EF4-FFF2-40B4-BE49-F238E27FC236}">
                    <a16:creationId xmlns:a16="http://schemas.microsoft.com/office/drawing/2014/main" id="{3F67EB8D-9962-AD10-2C0A-4A5BBA266DF3}"/>
                  </a:ext>
                </a:extLst>
              </p:cNvPr>
              <p:cNvSpPr txBox="1"/>
              <p:nvPr/>
            </p:nvSpPr>
            <p:spPr>
              <a:xfrm>
                <a:off x="9824293" y="4368287"/>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10</a:t>
                </a:r>
              </a:p>
            </p:txBody>
          </p:sp>
          <p:sp>
            <p:nvSpPr>
              <p:cNvPr id="40" name="TextBox 39">
                <a:extLst>
                  <a:ext uri="{FF2B5EF4-FFF2-40B4-BE49-F238E27FC236}">
                    <a16:creationId xmlns:a16="http://schemas.microsoft.com/office/drawing/2014/main" id="{707D5B64-FD84-0E0D-EEFC-D73D971819FB}"/>
                  </a:ext>
                </a:extLst>
              </p:cNvPr>
              <p:cNvSpPr txBox="1"/>
              <p:nvPr/>
            </p:nvSpPr>
            <p:spPr>
              <a:xfrm>
                <a:off x="5592551" y="4567741"/>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grpSp>
            <p:nvGrpSpPr>
              <p:cNvPr id="41" name="Group 40">
                <a:extLst>
                  <a:ext uri="{FF2B5EF4-FFF2-40B4-BE49-F238E27FC236}">
                    <a16:creationId xmlns:a16="http://schemas.microsoft.com/office/drawing/2014/main" id="{FA737927-A2DA-6A80-8389-34C2446EA981}"/>
                  </a:ext>
                </a:extLst>
              </p:cNvPr>
              <p:cNvGrpSpPr/>
              <p:nvPr/>
            </p:nvGrpSpPr>
            <p:grpSpPr>
              <a:xfrm>
                <a:off x="6361200" y="3303431"/>
                <a:ext cx="3726360" cy="1461790"/>
                <a:chOff x="6361200" y="3303431"/>
                <a:chExt cx="3726360" cy="1461790"/>
              </a:xfrm>
            </p:grpSpPr>
            <p:cxnSp>
              <p:nvCxnSpPr>
                <p:cNvPr id="42" name="Straight Connector 41">
                  <a:extLst>
                    <a:ext uri="{FF2B5EF4-FFF2-40B4-BE49-F238E27FC236}">
                      <a16:creationId xmlns:a16="http://schemas.microsoft.com/office/drawing/2014/main" id="{71985E81-46B5-28BA-D2EF-9A4614D44F99}"/>
                    </a:ext>
                  </a:extLst>
                </p:cNvPr>
                <p:cNvCxnSpPr>
                  <a:cxnSpLocks/>
                </p:cNvCxnSpPr>
                <p:nvPr/>
              </p:nvCxnSpPr>
              <p:spPr>
                <a:xfrm>
                  <a:off x="6361200" y="4009846"/>
                  <a:ext cx="76640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C943F87-CD00-6969-7619-84B194CD7A58}"/>
                    </a:ext>
                  </a:extLst>
                </p:cNvPr>
                <p:cNvCxnSpPr>
                  <a:cxnSpLocks/>
                </p:cNvCxnSpPr>
                <p:nvPr/>
              </p:nvCxnSpPr>
              <p:spPr>
                <a:xfrm>
                  <a:off x="7847670" y="3303431"/>
                  <a:ext cx="1130564" cy="109827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3FD169C-1822-F9EA-03A2-A7EE2D212CBF}"/>
                    </a:ext>
                  </a:extLst>
                </p:cNvPr>
                <p:cNvCxnSpPr>
                  <a:cxnSpLocks/>
                </p:cNvCxnSpPr>
                <p:nvPr/>
              </p:nvCxnSpPr>
              <p:spPr>
                <a:xfrm>
                  <a:off x="8971356" y="4407079"/>
                  <a:ext cx="398558" cy="77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FA9696D-33CA-FCB2-CEF7-85755679390E}"/>
                    </a:ext>
                  </a:extLst>
                </p:cNvPr>
                <p:cNvCxnSpPr>
                  <a:cxnSpLocks/>
                </p:cNvCxnSpPr>
                <p:nvPr/>
              </p:nvCxnSpPr>
              <p:spPr>
                <a:xfrm>
                  <a:off x="9343555" y="4407079"/>
                  <a:ext cx="367659" cy="34553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65E46CB-D1B0-3233-1482-216B05378A20}"/>
                    </a:ext>
                  </a:extLst>
                </p:cNvPr>
                <p:cNvCxnSpPr>
                  <a:cxnSpLocks/>
                </p:cNvCxnSpPr>
                <p:nvPr/>
              </p:nvCxnSpPr>
              <p:spPr>
                <a:xfrm>
                  <a:off x="9704698" y="4758565"/>
                  <a:ext cx="382862" cy="665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cxnSp>
          <p:nvCxnSpPr>
            <p:cNvPr id="36" name="Straight Connector 35">
              <a:extLst>
                <a:ext uri="{FF2B5EF4-FFF2-40B4-BE49-F238E27FC236}">
                  <a16:creationId xmlns:a16="http://schemas.microsoft.com/office/drawing/2014/main" id="{1516A7A3-F63B-DDED-9D3A-F6B590AD637A}"/>
                </a:ext>
              </a:extLst>
            </p:cNvPr>
            <p:cNvCxnSpPr>
              <a:cxnSpLocks/>
            </p:cNvCxnSpPr>
            <p:nvPr/>
          </p:nvCxnSpPr>
          <p:spPr>
            <a:xfrm flipV="1">
              <a:off x="7235141" y="4414282"/>
              <a:ext cx="728824" cy="7338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47459" name="TextBox 147458" descr="n179 Fb Dinh Thu Huyen">
            <a:extLst>
              <a:ext uri="{FF2B5EF4-FFF2-40B4-BE49-F238E27FC236}">
                <a16:creationId xmlns:a16="http://schemas.microsoft.com/office/drawing/2014/main" id="{63AC61D0-1E6D-1E8F-CE04-7499BD34A5E4}"/>
              </a:ext>
            </a:extLst>
          </p:cNvPr>
          <p:cNvSpPr txBox="1"/>
          <p:nvPr/>
        </p:nvSpPr>
        <p:spPr>
          <a:xfrm>
            <a:off x="1" y="1041251"/>
            <a:ext cx="9510764" cy="1938992"/>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fontAlgn="base">
              <a:spcBef>
                <a:spcPct val="0"/>
              </a:spcBef>
              <a:spcAft>
                <a:spcPct val="0"/>
              </a:spcAft>
            </a:pPr>
            <a:r>
              <a:rPr lang="en-US" sz="2400">
                <a:ea typeface="Times New Roman" pitchFamily="18" charset="0"/>
                <a:cs typeface="Arial" pitchFamily="34" charset="0"/>
              </a:rPr>
              <a:t>Đồ thị vận tốc – thời gian ở Hình 9.5 mô tả chuyển động của một chú chó con đang chạy trong một ngõ thẳng và hẹp.</a:t>
            </a:r>
          </a:p>
          <a:p>
            <a:pPr lvl="0" algn="just" eaLnBrk="0" fontAlgn="base" hangingPunct="0">
              <a:spcBef>
                <a:spcPct val="0"/>
              </a:spcBef>
              <a:spcAft>
                <a:spcPct val="0"/>
              </a:spcAft>
            </a:pPr>
            <a:r>
              <a:rPr lang="en-US" sz="2400" b="1">
                <a:ea typeface="Times New Roman" pitchFamily="18" charset="0"/>
                <a:cs typeface="Arial" pitchFamily="34" charset="0"/>
              </a:rPr>
              <a:t>a.</a:t>
            </a:r>
            <a:r>
              <a:rPr lang="en-US" sz="2400">
                <a:ea typeface="Times New Roman" pitchFamily="18" charset="0"/>
                <a:cs typeface="Arial" pitchFamily="34" charset="0"/>
              </a:rPr>
              <a:t> Hãy mô tả chuyển động của chú chó.</a:t>
            </a:r>
            <a:endParaRPr lang="en-US" sz="2400" b="1">
              <a:ea typeface="Times New Roman" pitchFamily="18" charset="0"/>
              <a:cs typeface="Arial" pitchFamily="34" charset="0"/>
            </a:endParaRPr>
          </a:p>
          <a:p>
            <a:pPr lvl="0" algn="just" eaLnBrk="0" fontAlgn="base" hangingPunct="0">
              <a:spcBef>
                <a:spcPct val="0"/>
              </a:spcBef>
              <a:spcAft>
                <a:spcPct val="0"/>
              </a:spcAft>
            </a:pPr>
            <a:r>
              <a:rPr lang="en-US" sz="2400" b="1">
                <a:ea typeface="Times New Roman" pitchFamily="18" charset="0"/>
                <a:cs typeface="Arial" pitchFamily="34" charset="0"/>
              </a:rPr>
              <a:t>b.</a:t>
            </a:r>
            <a:r>
              <a:rPr lang="en-US" sz="2400">
                <a:ea typeface="Times New Roman" pitchFamily="18" charset="0"/>
                <a:cs typeface="Arial" pitchFamily="34" charset="0"/>
              </a:rPr>
              <a:t> Tính quãng đường đi được và độ dịch chuyển của chú chó sau: 2s; 4s; 7s và 10s bằng đồ thị và bằng công thức.</a:t>
            </a:r>
            <a:r>
              <a:rPr lang="en-US" sz="2400">
                <a:cs typeface="Arial" pitchFamily="34" charset="0"/>
              </a:rPr>
              <a:t> </a:t>
            </a:r>
            <a:endParaRPr lang="en-US" sz="2400" dirty="0">
              <a:cs typeface="Arial" pitchFamily="34" charset="0"/>
            </a:endParaRPr>
          </a:p>
        </p:txBody>
      </p:sp>
      <p:sp>
        <p:nvSpPr>
          <p:cNvPr id="147461" name="TextBox 147460" descr="n179 Fb Dinh Thu Huyen">
            <a:extLst>
              <a:ext uri="{FF2B5EF4-FFF2-40B4-BE49-F238E27FC236}">
                <a16:creationId xmlns:a16="http://schemas.microsoft.com/office/drawing/2014/main" id="{8CB9B541-708B-BFB5-CE69-F6C2E9038910}"/>
              </a:ext>
            </a:extLst>
          </p:cNvPr>
          <p:cNvSpPr txBox="1"/>
          <p:nvPr/>
        </p:nvSpPr>
        <p:spPr>
          <a:xfrm>
            <a:off x="104931" y="3196659"/>
            <a:ext cx="6503924" cy="2677656"/>
          </a:xfrm>
          <a:prstGeom prst="rect">
            <a:avLst/>
          </a:prstGeom>
          <a:noFill/>
        </p:spPr>
        <p:txBody>
          <a:bodyPr wrap="square">
            <a:spAutoFit/>
          </a:bodyPr>
          <a:lstStyle/>
          <a:p>
            <a:pPr algn="just"/>
            <a:r>
              <a:rPr lang="en-US" sz="2400" b="1">
                <a:effectLst/>
                <a:ea typeface="Times New Roman" panose="02020603050405020304" pitchFamily="18" charset="0"/>
              </a:rPr>
              <a:t>a.</a:t>
            </a:r>
            <a:r>
              <a:rPr lang="en-US" sz="2400">
                <a:effectLst/>
                <a:ea typeface="Times New Roman" panose="02020603050405020304" pitchFamily="18" charset="0"/>
              </a:rPr>
              <a:t> Mô tả chuyển động:</a:t>
            </a:r>
          </a:p>
          <a:p>
            <a:pPr algn="just"/>
            <a:r>
              <a:rPr lang="en-US" sz="2400">
                <a:effectLst/>
                <a:ea typeface="Times New Roman" panose="02020603050405020304" pitchFamily="18" charset="0"/>
              </a:rPr>
              <a:t>- Trong 2 giây đầu tiên: chuyển động thẳng đều với vận tốc 1 m/s.</a:t>
            </a:r>
          </a:p>
          <a:p>
            <a:pPr algn="just"/>
            <a:r>
              <a:rPr lang="en-US" sz="2400">
                <a:effectLst/>
                <a:ea typeface="Times New Roman" panose="02020603050405020304" pitchFamily="18" charset="0"/>
              </a:rPr>
              <a:t>- Từ giây thứ 2 đến giây thứ 4: chuyển động nhanh dần đều</a:t>
            </a:r>
          </a:p>
          <a:p>
            <a:pPr algn="just"/>
            <a:r>
              <a:rPr lang="en-US" sz="2400">
                <a:effectLst/>
                <a:ea typeface="Times New Roman" panose="02020603050405020304" pitchFamily="18" charset="0"/>
              </a:rPr>
              <a:t>- Từ giây 4 đến giây 7: chuyển động chậm dần</a:t>
            </a:r>
          </a:p>
          <a:p>
            <a:pPr algn="just"/>
            <a:r>
              <a:rPr lang="en-US" sz="2400">
                <a:effectLst/>
                <a:ea typeface="Times New Roman" panose="02020603050405020304" pitchFamily="18" charset="0"/>
              </a:rPr>
              <a:t>- Từ giây 4 đến giây 8: dừng lại</a:t>
            </a:r>
          </a:p>
        </p:txBody>
      </p:sp>
      <p:sp>
        <p:nvSpPr>
          <p:cNvPr id="147462" name="TextBox 147461" descr="n179 Fb Dinh Thu Huyen">
            <a:extLst>
              <a:ext uri="{FF2B5EF4-FFF2-40B4-BE49-F238E27FC236}">
                <a16:creationId xmlns:a16="http://schemas.microsoft.com/office/drawing/2014/main" id="{F3520C5C-F77C-290F-7F03-937B4076D288}"/>
              </a:ext>
            </a:extLst>
          </p:cNvPr>
          <p:cNvSpPr txBox="1"/>
          <p:nvPr/>
        </p:nvSpPr>
        <p:spPr>
          <a:xfrm>
            <a:off x="113003" y="5765959"/>
            <a:ext cx="10440006" cy="830997"/>
          </a:xfrm>
          <a:prstGeom prst="rect">
            <a:avLst/>
          </a:prstGeom>
          <a:noFill/>
        </p:spPr>
        <p:txBody>
          <a:bodyPr wrap="square">
            <a:spAutoFit/>
          </a:bodyPr>
          <a:lstStyle/>
          <a:p>
            <a:pPr algn="just"/>
            <a:r>
              <a:rPr lang="en-US" sz="2400">
                <a:effectLst/>
                <a:ea typeface="Times New Roman" panose="02020603050405020304" pitchFamily="18" charset="0"/>
              </a:rPr>
              <a:t>- Từ giây 8 đến giây 9: chuyển động nhanh dần theo chiều âm</a:t>
            </a:r>
          </a:p>
          <a:p>
            <a:pPr algn="just"/>
            <a:r>
              <a:rPr lang="en-US" sz="2400">
                <a:effectLst/>
                <a:ea typeface="Times New Roman" panose="02020603050405020304" pitchFamily="18" charset="0"/>
              </a:rPr>
              <a:t>- Từ giây 9 đến giây 10 chuyển động thẳng đều với vận tốc -1 m/s.</a:t>
            </a:r>
          </a:p>
        </p:txBody>
      </p:sp>
    </p:spTree>
    <p:extLst>
      <p:ext uri="{BB962C8B-B14F-4D97-AF65-F5344CB8AC3E}">
        <p14:creationId xmlns:p14="http://schemas.microsoft.com/office/powerpoint/2010/main" val="15396175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7459">
                                            <p:txEl>
                                              <p:pRg st="0" end="0"/>
                                            </p:txEl>
                                          </p:spTgt>
                                        </p:tgtEl>
                                        <p:attrNameLst>
                                          <p:attrName>style.visibility</p:attrName>
                                        </p:attrNameLst>
                                      </p:cBhvr>
                                      <p:to>
                                        <p:strVal val="visible"/>
                                      </p:to>
                                    </p:set>
                                    <p:animEffect transition="in" filter="fade">
                                      <p:cBhvr>
                                        <p:cTn id="7" dur="500"/>
                                        <p:tgtEl>
                                          <p:spTgt spid="14745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7459">
                                            <p:txEl>
                                              <p:pRg st="1" end="1"/>
                                            </p:txEl>
                                          </p:spTgt>
                                        </p:tgtEl>
                                        <p:attrNameLst>
                                          <p:attrName>style.visibility</p:attrName>
                                        </p:attrNameLst>
                                      </p:cBhvr>
                                      <p:to>
                                        <p:strVal val="visible"/>
                                      </p:to>
                                    </p:set>
                                    <p:animEffect transition="in" filter="fade">
                                      <p:cBhvr>
                                        <p:cTn id="11" dur="500"/>
                                        <p:tgtEl>
                                          <p:spTgt spid="147459">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7459">
                                            <p:txEl>
                                              <p:pRg st="2" end="2"/>
                                            </p:txEl>
                                          </p:spTgt>
                                        </p:tgtEl>
                                        <p:attrNameLst>
                                          <p:attrName>style.visibility</p:attrName>
                                        </p:attrNameLst>
                                      </p:cBhvr>
                                      <p:to>
                                        <p:strVal val="visible"/>
                                      </p:to>
                                    </p:set>
                                    <p:animEffect transition="in" filter="fade">
                                      <p:cBhvr>
                                        <p:cTn id="15" dur="500"/>
                                        <p:tgtEl>
                                          <p:spTgt spid="14745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7461">
                                            <p:txEl>
                                              <p:pRg st="0" end="0"/>
                                            </p:txEl>
                                          </p:spTgt>
                                        </p:tgtEl>
                                        <p:attrNameLst>
                                          <p:attrName>style.visibility</p:attrName>
                                        </p:attrNameLst>
                                      </p:cBhvr>
                                      <p:to>
                                        <p:strVal val="visible"/>
                                      </p:to>
                                    </p:set>
                                    <p:animEffect transition="in" filter="wipe(left)">
                                      <p:cBhvr>
                                        <p:cTn id="20" dur="500"/>
                                        <p:tgtEl>
                                          <p:spTgt spid="14746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7461">
                                            <p:txEl>
                                              <p:pRg st="1" end="1"/>
                                            </p:txEl>
                                          </p:spTgt>
                                        </p:tgtEl>
                                        <p:attrNameLst>
                                          <p:attrName>style.visibility</p:attrName>
                                        </p:attrNameLst>
                                      </p:cBhvr>
                                      <p:to>
                                        <p:strVal val="visible"/>
                                      </p:to>
                                    </p:set>
                                    <p:animEffect transition="in" filter="wipe(left)">
                                      <p:cBhvr>
                                        <p:cTn id="25" dur="500"/>
                                        <p:tgtEl>
                                          <p:spTgt spid="14746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7461">
                                            <p:txEl>
                                              <p:pRg st="2" end="2"/>
                                            </p:txEl>
                                          </p:spTgt>
                                        </p:tgtEl>
                                        <p:attrNameLst>
                                          <p:attrName>style.visibility</p:attrName>
                                        </p:attrNameLst>
                                      </p:cBhvr>
                                      <p:to>
                                        <p:strVal val="visible"/>
                                      </p:to>
                                    </p:set>
                                    <p:animEffect transition="in" filter="wipe(left)">
                                      <p:cBhvr>
                                        <p:cTn id="30" dur="500"/>
                                        <p:tgtEl>
                                          <p:spTgt spid="14746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7461">
                                            <p:txEl>
                                              <p:pRg st="3" end="3"/>
                                            </p:txEl>
                                          </p:spTgt>
                                        </p:tgtEl>
                                        <p:attrNameLst>
                                          <p:attrName>style.visibility</p:attrName>
                                        </p:attrNameLst>
                                      </p:cBhvr>
                                      <p:to>
                                        <p:strVal val="visible"/>
                                      </p:to>
                                    </p:set>
                                    <p:animEffect transition="in" filter="wipe(left)">
                                      <p:cBhvr>
                                        <p:cTn id="35" dur="500"/>
                                        <p:tgtEl>
                                          <p:spTgt spid="147461">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7461">
                                            <p:txEl>
                                              <p:pRg st="4" end="4"/>
                                            </p:txEl>
                                          </p:spTgt>
                                        </p:tgtEl>
                                        <p:attrNameLst>
                                          <p:attrName>style.visibility</p:attrName>
                                        </p:attrNameLst>
                                      </p:cBhvr>
                                      <p:to>
                                        <p:strVal val="visible"/>
                                      </p:to>
                                    </p:set>
                                    <p:animEffect transition="in" filter="wipe(left)">
                                      <p:cBhvr>
                                        <p:cTn id="40" dur="500"/>
                                        <p:tgtEl>
                                          <p:spTgt spid="147461">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47462">
                                            <p:txEl>
                                              <p:pRg st="0" end="0"/>
                                            </p:txEl>
                                          </p:spTgt>
                                        </p:tgtEl>
                                        <p:attrNameLst>
                                          <p:attrName>style.visibility</p:attrName>
                                        </p:attrNameLst>
                                      </p:cBhvr>
                                      <p:to>
                                        <p:strVal val="visible"/>
                                      </p:to>
                                    </p:set>
                                    <p:animEffect transition="in" filter="wipe(left)">
                                      <p:cBhvr>
                                        <p:cTn id="45" dur="500"/>
                                        <p:tgtEl>
                                          <p:spTgt spid="14746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47462">
                                            <p:txEl>
                                              <p:pRg st="1" end="1"/>
                                            </p:txEl>
                                          </p:spTgt>
                                        </p:tgtEl>
                                        <p:attrNameLst>
                                          <p:attrName>style.visibility</p:attrName>
                                        </p:attrNameLst>
                                      </p:cBhvr>
                                      <p:to>
                                        <p:strVal val="visible"/>
                                      </p:to>
                                    </p:set>
                                    <p:animEffect transition="in" filter="wipe(left)">
                                      <p:cBhvr>
                                        <p:cTn id="50" dur="500"/>
                                        <p:tgtEl>
                                          <p:spTgt spid="14746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179 Fb Dinh Thu Huyen">
            <a:extLst>
              <a:ext uri="{FF2B5EF4-FFF2-40B4-BE49-F238E27FC236}">
                <a16:creationId xmlns:a16="http://schemas.microsoft.com/office/drawing/2014/main" id="{43D7EA65-B43A-417E-9130-1548C8E3A6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3719" y="1051499"/>
            <a:ext cx="2658279" cy="19389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descr="n179 Fb Dinh Thu Huyen">
            <a:extLst>
              <a:ext uri="{FF2B5EF4-FFF2-40B4-BE49-F238E27FC236}">
                <a16:creationId xmlns:a16="http://schemas.microsoft.com/office/drawing/2014/main" id="{92286141-78E6-42B0-A12A-0A086BE2D0B4}"/>
              </a:ext>
            </a:extLst>
          </p:cNvPr>
          <p:cNvSpPr/>
          <p:nvPr/>
        </p:nvSpPr>
        <p:spPr>
          <a:xfrm>
            <a:off x="0" y="-919"/>
            <a:ext cx="12192000" cy="923330"/>
          </a:xfrm>
          <a:prstGeom prst="rect">
            <a:avLst/>
          </a:prstGeom>
          <a:solidFill>
            <a:srgbClr val="FFC000"/>
          </a:solidFill>
        </p:spPr>
        <p:txBody>
          <a:bodyPr wrap="squar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UVN Thang Vu" panose="03090702030407020404" pitchFamily="66" charset="0"/>
              </a:rPr>
              <a:t>BÀI TẬP 1:</a:t>
            </a:r>
          </a:p>
        </p:txBody>
      </p:sp>
      <p:grpSp>
        <p:nvGrpSpPr>
          <p:cNvPr id="34" name="Group 33" descr="n179 Fb Dinh Thu Huyen">
            <a:extLst>
              <a:ext uri="{FF2B5EF4-FFF2-40B4-BE49-F238E27FC236}">
                <a16:creationId xmlns:a16="http://schemas.microsoft.com/office/drawing/2014/main" id="{2931FEAA-69D0-E640-70A4-B2C878858333}"/>
              </a:ext>
            </a:extLst>
          </p:cNvPr>
          <p:cNvGrpSpPr/>
          <p:nvPr/>
        </p:nvGrpSpPr>
        <p:grpSpPr>
          <a:xfrm>
            <a:off x="6643132" y="3016780"/>
            <a:ext cx="5771509" cy="2852796"/>
            <a:chOff x="5576332" y="3655724"/>
            <a:chExt cx="5771509" cy="2852796"/>
          </a:xfrm>
        </p:grpSpPr>
        <p:grpSp>
          <p:nvGrpSpPr>
            <p:cNvPr id="35" name="Group 34">
              <a:extLst>
                <a:ext uri="{FF2B5EF4-FFF2-40B4-BE49-F238E27FC236}">
                  <a16:creationId xmlns:a16="http://schemas.microsoft.com/office/drawing/2014/main" id="{3CB39B0C-9FC1-8DE5-78A8-788FE8AD41D3}"/>
                </a:ext>
              </a:extLst>
            </p:cNvPr>
            <p:cNvGrpSpPr/>
            <p:nvPr/>
          </p:nvGrpSpPr>
          <p:grpSpPr>
            <a:xfrm>
              <a:off x="5576332" y="3655724"/>
              <a:ext cx="5771509" cy="2852796"/>
              <a:chOff x="5460037" y="2521390"/>
              <a:chExt cx="5771509" cy="2852796"/>
            </a:xfrm>
          </p:grpSpPr>
          <p:grpSp>
            <p:nvGrpSpPr>
              <p:cNvPr id="37" name="Group 36">
                <a:extLst>
                  <a:ext uri="{FF2B5EF4-FFF2-40B4-BE49-F238E27FC236}">
                    <a16:creationId xmlns:a16="http://schemas.microsoft.com/office/drawing/2014/main" id="{0E52E2BC-3723-188C-627A-59B44E4A20E1}"/>
                  </a:ext>
                </a:extLst>
              </p:cNvPr>
              <p:cNvGrpSpPr/>
              <p:nvPr/>
            </p:nvGrpSpPr>
            <p:grpSpPr>
              <a:xfrm>
                <a:off x="5460037" y="2521390"/>
                <a:ext cx="5771509" cy="2852796"/>
                <a:chOff x="4230523" y="2631275"/>
                <a:chExt cx="5771509" cy="2852796"/>
              </a:xfrm>
            </p:grpSpPr>
            <p:pic>
              <p:nvPicPr>
                <p:cNvPr id="47" name="Content Placeholder 4">
                  <a:extLst>
                    <a:ext uri="{FF2B5EF4-FFF2-40B4-BE49-F238E27FC236}">
                      <a16:creationId xmlns:a16="http://schemas.microsoft.com/office/drawing/2014/main" id="{9EDAE8BF-9223-D4C0-32DD-13892554056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60585" r="66237" b="1861"/>
                <a:stretch/>
              </p:blipFill>
              <p:spPr>
                <a:xfrm>
                  <a:off x="5131688" y="2920584"/>
                  <a:ext cx="3767422" cy="2365503"/>
                </a:xfrm>
                <a:prstGeom prst="rect">
                  <a:avLst/>
                </a:prstGeom>
              </p:spPr>
            </p:pic>
            <p:grpSp>
              <p:nvGrpSpPr>
                <p:cNvPr id="48" name="Group 47">
                  <a:extLst>
                    <a:ext uri="{FF2B5EF4-FFF2-40B4-BE49-F238E27FC236}">
                      <a16:creationId xmlns:a16="http://schemas.microsoft.com/office/drawing/2014/main" id="{09202F12-992C-F0FC-1EF9-41494BCF5BB0}"/>
                    </a:ext>
                  </a:extLst>
                </p:cNvPr>
                <p:cNvGrpSpPr/>
                <p:nvPr/>
              </p:nvGrpSpPr>
              <p:grpSpPr>
                <a:xfrm>
                  <a:off x="4230523" y="2631275"/>
                  <a:ext cx="5771509" cy="2740557"/>
                  <a:chOff x="8931357" y="4990357"/>
                  <a:chExt cx="4185414" cy="1458061"/>
                </a:xfrm>
              </p:grpSpPr>
              <p:cxnSp>
                <p:nvCxnSpPr>
                  <p:cNvPr id="62" name="Straight Arrow Connector 61">
                    <a:extLst>
                      <a:ext uri="{FF2B5EF4-FFF2-40B4-BE49-F238E27FC236}">
                        <a16:creationId xmlns:a16="http://schemas.microsoft.com/office/drawing/2014/main" id="{F973D08A-48E2-BFF0-1D1E-B03604AD7223}"/>
                      </a:ext>
                    </a:extLst>
                  </p:cNvPr>
                  <p:cNvCxnSpPr>
                    <a:cxnSpLocks/>
                  </p:cNvCxnSpPr>
                  <p:nvPr/>
                </p:nvCxnSpPr>
                <p:spPr>
                  <a:xfrm flipV="1">
                    <a:off x="9479761" y="5996198"/>
                    <a:ext cx="3309772" cy="147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66964A7-962B-35BC-D15E-00AC5E87EEFC}"/>
                      </a:ext>
                    </a:extLst>
                  </p:cNvPr>
                  <p:cNvCxnSpPr>
                    <a:cxnSpLocks/>
                  </p:cNvCxnSpPr>
                  <p:nvPr/>
                </p:nvCxnSpPr>
                <p:spPr>
                  <a:xfrm flipH="1" flipV="1">
                    <a:off x="9584871" y="5019638"/>
                    <a:ext cx="16329" cy="136217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7456" name="TextBox 147455">
                    <a:extLst>
                      <a:ext uri="{FF2B5EF4-FFF2-40B4-BE49-F238E27FC236}">
                        <a16:creationId xmlns:a16="http://schemas.microsoft.com/office/drawing/2014/main" id="{D7AB057B-814C-BDE8-F842-5A93D10D4802}"/>
                      </a:ext>
                    </a:extLst>
                  </p:cNvPr>
                  <p:cNvSpPr txBox="1"/>
                  <p:nvPr/>
                </p:nvSpPr>
                <p:spPr>
                  <a:xfrm rot="16200000">
                    <a:off x="8405009" y="5516705"/>
                    <a:ext cx="1398648" cy="345952"/>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Vận tốc (m/s)</a:t>
                    </a:r>
                    <a:endParaRPr lang="en-US" sz="2500" baseline="-25000">
                      <a:solidFill>
                        <a:schemeClr val="accent1"/>
                      </a:solidFill>
                    </a:endParaRPr>
                  </a:p>
                </p:txBody>
              </p:sp>
              <p:sp>
                <p:nvSpPr>
                  <p:cNvPr id="147458" name="TextBox 147457">
                    <a:extLst>
                      <a:ext uri="{FF2B5EF4-FFF2-40B4-BE49-F238E27FC236}">
                        <a16:creationId xmlns:a16="http://schemas.microsoft.com/office/drawing/2014/main" id="{7BA9BA6B-464E-F202-4DF3-0D273BA71E5C}"/>
                      </a:ext>
                    </a:extLst>
                  </p:cNvPr>
                  <p:cNvSpPr txBox="1"/>
                  <p:nvPr/>
                </p:nvSpPr>
                <p:spPr>
                  <a:xfrm>
                    <a:off x="12285779" y="5971364"/>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49" name="TextBox 48">
                  <a:extLst>
                    <a:ext uri="{FF2B5EF4-FFF2-40B4-BE49-F238E27FC236}">
                      <a16:creationId xmlns:a16="http://schemas.microsoft.com/office/drawing/2014/main" id="{9DC4E1D3-4DD6-5608-304A-1A3013F1D83A}"/>
                    </a:ext>
                  </a:extLst>
                </p:cNvPr>
                <p:cNvSpPr txBox="1"/>
                <p:nvPr/>
              </p:nvSpPr>
              <p:spPr>
                <a:xfrm>
                  <a:off x="4444026" y="384239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50" name="TextBox 49">
                  <a:extLst>
                    <a:ext uri="{FF2B5EF4-FFF2-40B4-BE49-F238E27FC236}">
                      <a16:creationId xmlns:a16="http://schemas.microsoft.com/office/drawing/2014/main" id="{A339E965-604A-58D7-A8C3-81466EE4AC5A}"/>
                    </a:ext>
                  </a:extLst>
                </p:cNvPr>
                <p:cNvSpPr txBox="1"/>
                <p:nvPr/>
              </p:nvSpPr>
              <p:spPr>
                <a:xfrm>
                  <a:off x="4404567" y="3521246"/>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1" name="TextBox 50">
                  <a:extLst>
                    <a:ext uri="{FF2B5EF4-FFF2-40B4-BE49-F238E27FC236}">
                      <a16:creationId xmlns:a16="http://schemas.microsoft.com/office/drawing/2014/main" id="{15F86962-D86C-A6AC-7039-6DE7EEDAEB3F}"/>
                    </a:ext>
                  </a:extLst>
                </p:cNvPr>
                <p:cNvSpPr txBox="1"/>
                <p:nvPr/>
              </p:nvSpPr>
              <p:spPr>
                <a:xfrm>
                  <a:off x="4435270" y="3144552"/>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52" name="TextBox 51">
                  <a:extLst>
                    <a:ext uri="{FF2B5EF4-FFF2-40B4-BE49-F238E27FC236}">
                      <a16:creationId xmlns:a16="http://schemas.microsoft.com/office/drawing/2014/main" id="{919D6180-B09B-65C6-7B1D-D49EDC5027EB}"/>
                    </a:ext>
                  </a:extLst>
                </p:cNvPr>
                <p:cNvSpPr txBox="1"/>
                <p:nvPr/>
              </p:nvSpPr>
              <p:spPr>
                <a:xfrm>
                  <a:off x="4395310" y="5007017"/>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3" name="TextBox 52">
                  <a:extLst>
                    <a:ext uri="{FF2B5EF4-FFF2-40B4-BE49-F238E27FC236}">
                      <a16:creationId xmlns:a16="http://schemas.microsoft.com/office/drawing/2014/main" id="{BDF41AE0-5190-05FB-206A-D53662694A9B}"/>
                    </a:ext>
                  </a:extLst>
                </p:cNvPr>
                <p:cNvSpPr txBox="1"/>
                <p:nvPr/>
              </p:nvSpPr>
              <p:spPr>
                <a:xfrm>
                  <a:off x="5610268"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4" name="TextBox 53">
                  <a:extLst>
                    <a:ext uri="{FF2B5EF4-FFF2-40B4-BE49-F238E27FC236}">
                      <a16:creationId xmlns:a16="http://schemas.microsoft.com/office/drawing/2014/main" id="{56F27077-993A-1760-AA02-F6A97A4363B7}"/>
                    </a:ext>
                  </a:extLst>
                </p:cNvPr>
                <p:cNvSpPr txBox="1"/>
                <p:nvPr/>
              </p:nvSpPr>
              <p:spPr>
                <a:xfrm>
                  <a:off x="7861336" y="4524723"/>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sp>
              <p:nvSpPr>
                <p:cNvPr id="55" name="TextBox 54">
                  <a:extLst>
                    <a:ext uri="{FF2B5EF4-FFF2-40B4-BE49-F238E27FC236}">
                      <a16:creationId xmlns:a16="http://schemas.microsoft.com/office/drawing/2014/main" id="{8C30FDD0-9E45-9CDC-B1D4-41930FAF5182}"/>
                    </a:ext>
                  </a:extLst>
                </p:cNvPr>
                <p:cNvSpPr txBox="1"/>
                <p:nvPr/>
              </p:nvSpPr>
              <p:spPr>
                <a:xfrm>
                  <a:off x="5224895"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56" name="TextBox 55">
                  <a:extLst>
                    <a:ext uri="{FF2B5EF4-FFF2-40B4-BE49-F238E27FC236}">
                      <a16:creationId xmlns:a16="http://schemas.microsoft.com/office/drawing/2014/main" id="{104EF361-FADD-B23F-0CD1-DF7A7E4BFD52}"/>
                    </a:ext>
                  </a:extLst>
                </p:cNvPr>
                <p:cNvSpPr txBox="1"/>
                <p:nvPr/>
              </p:nvSpPr>
              <p:spPr>
                <a:xfrm>
                  <a:off x="5986648" y="4511588"/>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57" name="TextBox 56">
                  <a:extLst>
                    <a:ext uri="{FF2B5EF4-FFF2-40B4-BE49-F238E27FC236}">
                      <a16:creationId xmlns:a16="http://schemas.microsoft.com/office/drawing/2014/main" id="{82675408-225C-56C6-9259-EC4E8B2CD1D2}"/>
                    </a:ext>
                  </a:extLst>
                </p:cNvPr>
                <p:cNvSpPr txBox="1"/>
                <p:nvPr/>
              </p:nvSpPr>
              <p:spPr>
                <a:xfrm>
                  <a:off x="6351477" y="4537346"/>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58" name="TextBox 57">
                  <a:extLst>
                    <a:ext uri="{FF2B5EF4-FFF2-40B4-BE49-F238E27FC236}">
                      <a16:creationId xmlns:a16="http://schemas.microsoft.com/office/drawing/2014/main" id="{F94E875B-6ECE-F882-7254-4097350FD6D5}"/>
                    </a:ext>
                  </a:extLst>
                </p:cNvPr>
                <p:cNvSpPr txBox="1"/>
                <p:nvPr/>
              </p:nvSpPr>
              <p:spPr>
                <a:xfrm>
                  <a:off x="6724750" y="4521214"/>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5</a:t>
                  </a:r>
                </a:p>
              </p:txBody>
            </p:sp>
            <p:sp>
              <p:nvSpPr>
                <p:cNvPr id="59" name="TextBox 58">
                  <a:extLst>
                    <a:ext uri="{FF2B5EF4-FFF2-40B4-BE49-F238E27FC236}">
                      <a16:creationId xmlns:a16="http://schemas.microsoft.com/office/drawing/2014/main" id="{2953F999-E12C-D58D-96E4-2CA0223CFF52}"/>
                    </a:ext>
                  </a:extLst>
                </p:cNvPr>
                <p:cNvSpPr txBox="1"/>
                <p:nvPr/>
              </p:nvSpPr>
              <p:spPr>
                <a:xfrm>
                  <a:off x="7098155"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60" name="TextBox 59">
                  <a:extLst>
                    <a:ext uri="{FF2B5EF4-FFF2-40B4-BE49-F238E27FC236}">
                      <a16:creationId xmlns:a16="http://schemas.microsoft.com/office/drawing/2014/main" id="{C8113BFE-C596-9F61-ECCF-6DD0735EDF47}"/>
                    </a:ext>
                  </a:extLst>
                </p:cNvPr>
                <p:cNvSpPr txBox="1"/>
                <p:nvPr/>
              </p:nvSpPr>
              <p:spPr>
                <a:xfrm>
                  <a:off x="7453859"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7</a:t>
                  </a:r>
                </a:p>
              </p:txBody>
            </p:sp>
            <p:sp>
              <p:nvSpPr>
                <p:cNvPr id="61" name="TextBox 60">
                  <a:extLst>
                    <a:ext uri="{FF2B5EF4-FFF2-40B4-BE49-F238E27FC236}">
                      <a16:creationId xmlns:a16="http://schemas.microsoft.com/office/drawing/2014/main" id="{76197E3F-2DF5-6AD1-6888-4EECA93E0759}"/>
                    </a:ext>
                  </a:extLst>
                </p:cNvPr>
                <p:cNvSpPr txBox="1"/>
                <p:nvPr/>
              </p:nvSpPr>
              <p:spPr>
                <a:xfrm>
                  <a:off x="8213206" y="452626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9</a:t>
                  </a:r>
                </a:p>
              </p:txBody>
            </p:sp>
          </p:grpSp>
          <p:sp>
            <p:nvSpPr>
              <p:cNvPr id="38" name="TextBox 37">
                <a:extLst>
                  <a:ext uri="{FF2B5EF4-FFF2-40B4-BE49-F238E27FC236}">
                    <a16:creationId xmlns:a16="http://schemas.microsoft.com/office/drawing/2014/main" id="{3823B05D-CE65-4537-9BDE-295BFBAF91C4}"/>
                  </a:ext>
                </a:extLst>
              </p:cNvPr>
              <p:cNvSpPr txBox="1"/>
              <p:nvPr/>
            </p:nvSpPr>
            <p:spPr>
              <a:xfrm>
                <a:off x="5613950" y="4171130"/>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sp>
            <p:nvSpPr>
              <p:cNvPr id="39" name="TextBox 38">
                <a:extLst>
                  <a:ext uri="{FF2B5EF4-FFF2-40B4-BE49-F238E27FC236}">
                    <a16:creationId xmlns:a16="http://schemas.microsoft.com/office/drawing/2014/main" id="{3F67EB8D-9962-AD10-2C0A-4A5BBA266DF3}"/>
                  </a:ext>
                </a:extLst>
              </p:cNvPr>
              <p:cNvSpPr txBox="1"/>
              <p:nvPr/>
            </p:nvSpPr>
            <p:spPr>
              <a:xfrm>
                <a:off x="9824293" y="4368287"/>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10</a:t>
                </a:r>
              </a:p>
            </p:txBody>
          </p:sp>
          <p:sp>
            <p:nvSpPr>
              <p:cNvPr id="40" name="TextBox 39">
                <a:extLst>
                  <a:ext uri="{FF2B5EF4-FFF2-40B4-BE49-F238E27FC236}">
                    <a16:creationId xmlns:a16="http://schemas.microsoft.com/office/drawing/2014/main" id="{707D5B64-FD84-0E0D-EEFC-D73D971819FB}"/>
                  </a:ext>
                </a:extLst>
              </p:cNvPr>
              <p:cNvSpPr txBox="1"/>
              <p:nvPr/>
            </p:nvSpPr>
            <p:spPr>
              <a:xfrm>
                <a:off x="5592551" y="4567741"/>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grpSp>
            <p:nvGrpSpPr>
              <p:cNvPr id="41" name="Group 40">
                <a:extLst>
                  <a:ext uri="{FF2B5EF4-FFF2-40B4-BE49-F238E27FC236}">
                    <a16:creationId xmlns:a16="http://schemas.microsoft.com/office/drawing/2014/main" id="{FA737927-A2DA-6A80-8389-34C2446EA981}"/>
                  </a:ext>
                </a:extLst>
              </p:cNvPr>
              <p:cNvGrpSpPr/>
              <p:nvPr/>
            </p:nvGrpSpPr>
            <p:grpSpPr>
              <a:xfrm>
                <a:off x="6361200" y="3303431"/>
                <a:ext cx="3726360" cy="1461790"/>
                <a:chOff x="6361200" y="3303431"/>
                <a:chExt cx="3726360" cy="1461790"/>
              </a:xfrm>
            </p:grpSpPr>
            <p:cxnSp>
              <p:nvCxnSpPr>
                <p:cNvPr id="42" name="Straight Connector 41">
                  <a:extLst>
                    <a:ext uri="{FF2B5EF4-FFF2-40B4-BE49-F238E27FC236}">
                      <a16:creationId xmlns:a16="http://schemas.microsoft.com/office/drawing/2014/main" id="{71985E81-46B5-28BA-D2EF-9A4614D44F99}"/>
                    </a:ext>
                  </a:extLst>
                </p:cNvPr>
                <p:cNvCxnSpPr>
                  <a:cxnSpLocks/>
                </p:cNvCxnSpPr>
                <p:nvPr/>
              </p:nvCxnSpPr>
              <p:spPr>
                <a:xfrm>
                  <a:off x="6361200" y="4009846"/>
                  <a:ext cx="76640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C943F87-CD00-6969-7619-84B194CD7A58}"/>
                    </a:ext>
                  </a:extLst>
                </p:cNvPr>
                <p:cNvCxnSpPr>
                  <a:cxnSpLocks/>
                </p:cNvCxnSpPr>
                <p:nvPr/>
              </p:nvCxnSpPr>
              <p:spPr>
                <a:xfrm>
                  <a:off x="7847670" y="3303431"/>
                  <a:ext cx="1130564" cy="109827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3FD169C-1822-F9EA-03A2-A7EE2D212CBF}"/>
                    </a:ext>
                  </a:extLst>
                </p:cNvPr>
                <p:cNvCxnSpPr>
                  <a:cxnSpLocks/>
                </p:cNvCxnSpPr>
                <p:nvPr/>
              </p:nvCxnSpPr>
              <p:spPr>
                <a:xfrm>
                  <a:off x="8971356" y="4407079"/>
                  <a:ext cx="398558" cy="77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FA9696D-33CA-FCB2-CEF7-85755679390E}"/>
                    </a:ext>
                  </a:extLst>
                </p:cNvPr>
                <p:cNvCxnSpPr>
                  <a:cxnSpLocks/>
                </p:cNvCxnSpPr>
                <p:nvPr/>
              </p:nvCxnSpPr>
              <p:spPr>
                <a:xfrm>
                  <a:off x="9343555" y="4407079"/>
                  <a:ext cx="367659" cy="34553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65E46CB-D1B0-3233-1482-216B05378A20}"/>
                    </a:ext>
                  </a:extLst>
                </p:cNvPr>
                <p:cNvCxnSpPr>
                  <a:cxnSpLocks/>
                </p:cNvCxnSpPr>
                <p:nvPr/>
              </p:nvCxnSpPr>
              <p:spPr>
                <a:xfrm>
                  <a:off x="9704698" y="4758565"/>
                  <a:ext cx="382862" cy="665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cxnSp>
          <p:nvCxnSpPr>
            <p:cNvPr id="36" name="Straight Connector 35">
              <a:extLst>
                <a:ext uri="{FF2B5EF4-FFF2-40B4-BE49-F238E27FC236}">
                  <a16:creationId xmlns:a16="http://schemas.microsoft.com/office/drawing/2014/main" id="{1516A7A3-F63B-DDED-9D3A-F6B590AD637A}"/>
                </a:ext>
              </a:extLst>
            </p:cNvPr>
            <p:cNvCxnSpPr>
              <a:cxnSpLocks/>
            </p:cNvCxnSpPr>
            <p:nvPr/>
          </p:nvCxnSpPr>
          <p:spPr>
            <a:xfrm flipV="1">
              <a:off x="7235141" y="4414282"/>
              <a:ext cx="728824" cy="7338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47459" name="TextBox 147458" descr="n179 Fb Dinh Thu Huyen">
            <a:extLst>
              <a:ext uri="{FF2B5EF4-FFF2-40B4-BE49-F238E27FC236}">
                <a16:creationId xmlns:a16="http://schemas.microsoft.com/office/drawing/2014/main" id="{63AC61D0-1E6D-1E8F-CE04-7499BD34A5E4}"/>
              </a:ext>
            </a:extLst>
          </p:cNvPr>
          <p:cNvSpPr txBox="1"/>
          <p:nvPr/>
        </p:nvSpPr>
        <p:spPr>
          <a:xfrm>
            <a:off x="1" y="1041251"/>
            <a:ext cx="9510764" cy="1938992"/>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fontAlgn="base">
              <a:spcBef>
                <a:spcPct val="0"/>
              </a:spcBef>
              <a:spcAft>
                <a:spcPct val="0"/>
              </a:spcAft>
            </a:pPr>
            <a:r>
              <a:rPr lang="en-US" sz="2400">
                <a:ea typeface="Times New Roman" pitchFamily="18" charset="0"/>
                <a:cs typeface="Arial" pitchFamily="34" charset="0"/>
              </a:rPr>
              <a:t>Đồ thị vận tốc – thời gian ở Hình 9.5 mô tả chuyển động của một chú chó con đang chạy trong một ngõ thẳng và hẹp.</a:t>
            </a:r>
          </a:p>
          <a:p>
            <a:pPr lvl="0" algn="just" eaLnBrk="0" fontAlgn="base" hangingPunct="0">
              <a:spcBef>
                <a:spcPct val="0"/>
              </a:spcBef>
              <a:spcAft>
                <a:spcPct val="0"/>
              </a:spcAft>
            </a:pPr>
            <a:r>
              <a:rPr lang="en-US" sz="2400" b="1">
                <a:ea typeface="Times New Roman" pitchFamily="18" charset="0"/>
                <a:cs typeface="Arial" pitchFamily="34" charset="0"/>
              </a:rPr>
              <a:t>a.</a:t>
            </a:r>
            <a:r>
              <a:rPr lang="en-US" sz="2400">
                <a:ea typeface="Times New Roman" pitchFamily="18" charset="0"/>
                <a:cs typeface="Arial" pitchFamily="34" charset="0"/>
              </a:rPr>
              <a:t> Hãy mô tả chuyển động của chú chó.</a:t>
            </a:r>
            <a:endParaRPr lang="en-US" sz="2400" b="1">
              <a:ea typeface="Times New Roman" pitchFamily="18" charset="0"/>
              <a:cs typeface="Arial" pitchFamily="34" charset="0"/>
            </a:endParaRPr>
          </a:p>
          <a:p>
            <a:pPr lvl="0" algn="just" eaLnBrk="0" fontAlgn="base" hangingPunct="0">
              <a:spcBef>
                <a:spcPct val="0"/>
              </a:spcBef>
              <a:spcAft>
                <a:spcPct val="0"/>
              </a:spcAft>
            </a:pPr>
            <a:r>
              <a:rPr lang="en-US" sz="2400" b="1">
                <a:ea typeface="Times New Roman" pitchFamily="18" charset="0"/>
                <a:cs typeface="Arial" pitchFamily="34" charset="0"/>
              </a:rPr>
              <a:t>b.</a:t>
            </a:r>
            <a:r>
              <a:rPr lang="en-US" sz="2400">
                <a:ea typeface="Times New Roman" pitchFamily="18" charset="0"/>
                <a:cs typeface="Arial" pitchFamily="34" charset="0"/>
              </a:rPr>
              <a:t> Tính quãng đường đi được và độ dịch chuyển của chú chó sau: 2s; 4s; 7s và 10s bằng đồ thị và bằng công thức.</a:t>
            </a:r>
            <a:r>
              <a:rPr lang="en-US" sz="2400">
                <a:cs typeface="Arial" pitchFamily="34" charset="0"/>
              </a:rPr>
              <a:t> </a:t>
            </a:r>
            <a:endParaRPr lang="en-US" sz="2400" dirty="0">
              <a:cs typeface="Arial" pitchFamily="34" charset="0"/>
            </a:endParaRPr>
          </a:p>
        </p:txBody>
      </p:sp>
      <p:sp>
        <p:nvSpPr>
          <p:cNvPr id="4" name="TextBox 3" descr="n179 Fb Dinh Thu Huyen">
            <a:extLst>
              <a:ext uri="{FF2B5EF4-FFF2-40B4-BE49-F238E27FC236}">
                <a16:creationId xmlns:a16="http://schemas.microsoft.com/office/drawing/2014/main" id="{14EE39D5-335F-3B3A-91C7-4E78FD8AEBBE}"/>
              </a:ext>
            </a:extLst>
          </p:cNvPr>
          <p:cNvSpPr txBox="1"/>
          <p:nvPr/>
        </p:nvSpPr>
        <p:spPr>
          <a:xfrm>
            <a:off x="-1" y="3056389"/>
            <a:ext cx="6797046" cy="3465244"/>
          </a:xfrm>
          <a:prstGeom prst="rect">
            <a:avLst/>
          </a:prstGeom>
          <a:noFill/>
        </p:spPr>
        <p:txBody>
          <a:bodyPr wrap="square">
            <a:spAutoFit/>
          </a:bodyPr>
          <a:lstStyle/>
          <a:p>
            <a:pPr algn="just">
              <a:lnSpc>
                <a:spcPct val="115000"/>
              </a:lnSpc>
            </a:pPr>
            <a:r>
              <a:rPr lang="en-US" sz="2400" b="1">
                <a:effectLst/>
                <a:ea typeface="Times New Roman" panose="02020603050405020304" pitchFamily="18" charset="0"/>
              </a:rPr>
              <a:t>b.</a:t>
            </a:r>
            <a:r>
              <a:rPr lang="en-US" sz="2400">
                <a:effectLst/>
                <a:ea typeface="Times New Roman" panose="02020603050405020304" pitchFamily="18" charset="0"/>
              </a:rPr>
              <a:t> Quãng đường đi được và độ dịch chuyển:</a:t>
            </a:r>
          </a:p>
          <a:p>
            <a:pPr algn="just">
              <a:lnSpc>
                <a:spcPct val="115000"/>
              </a:lnSpc>
            </a:pPr>
            <a:r>
              <a:rPr lang="en-US" sz="2400" b="1">
                <a:effectLst/>
                <a:ea typeface="Times New Roman" panose="02020603050405020304" pitchFamily="18" charset="0"/>
              </a:rPr>
              <a:t>- Sau 2 giây: </a:t>
            </a:r>
            <a:r>
              <a:rPr lang="en-US" sz="2400">
                <a:effectLst/>
                <a:ea typeface="Times New Roman" panose="02020603050405020304" pitchFamily="18" charset="0"/>
              </a:rPr>
              <a:t>s</a:t>
            </a:r>
            <a:r>
              <a:rPr lang="en-US" sz="2400" baseline="-25000">
                <a:effectLst/>
                <a:ea typeface="Times New Roman" panose="02020603050405020304" pitchFamily="18" charset="0"/>
              </a:rPr>
              <a:t>1</a:t>
            </a:r>
            <a:r>
              <a:rPr lang="en-US" sz="2400">
                <a:effectLst/>
                <a:ea typeface="Times New Roman" panose="02020603050405020304" pitchFamily="18" charset="0"/>
              </a:rPr>
              <a:t> = d</a:t>
            </a:r>
            <a:r>
              <a:rPr lang="en-US" sz="2400" baseline="-25000">
                <a:effectLst/>
                <a:ea typeface="Times New Roman" panose="02020603050405020304" pitchFamily="18" charset="0"/>
              </a:rPr>
              <a:t>1</a:t>
            </a:r>
            <a:r>
              <a:rPr lang="en-US" sz="2400">
                <a:effectLst/>
                <a:ea typeface="Times New Roman" panose="02020603050405020304" pitchFamily="18" charset="0"/>
              </a:rPr>
              <a:t> = v</a:t>
            </a:r>
            <a:r>
              <a:rPr lang="en-US" sz="2400" baseline="-25000">
                <a:effectLst/>
                <a:ea typeface="Times New Roman" panose="02020603050405020304" pitchFamily="18" charset="0"/>
              </a:rPr>
              <a:t>1</a:t>
            </a:r>
            <a:r>
              <a:rPr lang="en-US" sz="2400">
                <a:effectLst/>
                <a:ea typeface="Times New Roman" panose="02020603050405020304" pitchFamily="18" charset="0"/>
              </a:rPr>
              <a:t>.t</a:t>
            </a:r>
            <a:r>
              <a:rPr lang="en-US" sz="2400" baseline="-25000">
                <a:effectLst/>
                <a:ea typeface="Times New Roman" panose="02020603050405020304" pitchFamily="18" charset="0"/>
              </a:rPr>
              <a:t>1</a:t>
            </a:r>
            <a:r>
              <a:rPr lang="en-US" sz="2400">
                <a:effectLst/>
                <a:ea typeface="Times New Roman" panose="02020603050405020304" pitchFamily="18" charset="0"/>
              </a:rPr>
              <a:t> = 1.2 = 2(m/s) </a:t>
            </a:r>
          </a:p>
          <a:p>
            <a:pPr algn="just">
              <a:lnSpc>
                <a:spcPct val="115000"/>
              </a:lnSpc>
            </a:pPr>
            <a:r>
              <a:rPr lang="en-US" sz="2400" b="1">
                <a:effectLst/>
                <a:ea typeface="Times New Roman" panose="02020603050405020304" pitchFamily="18" charset="0"/>
              </a:rPr>
              <a:t>- Sau 4 giây: </a:t>
            </a:r>
            <a:r>
              <a:rPr lang="en-US" sz="2400">
                <a:effectLst/>
                <a:ea typeface="Times New Roman" panose="02020603050405020304" pitchFamily="18" charset="0"/>
              </a:rPr>
              <a:t>s</a:t>
            </a:r>
            <a:r>
              <a:rPr lang="en-US" sz="2400" baseline="-25000">
                <a:effectLst/>
                <a:ea typeface="Times New Roman" panose="02020603050405020304" pitchFamily="18" charset="0"/>
              </a:rPr>
              <a:t>2</a:t>
            </a:r>
            <a:r>
              <a:rPr lang="en-US" sz="2400">
                <a:effectLst/>
                <a:ea typeface="Times New Roman" panose="02020603050405020304" pitchFamily="18" charset="0"/>
              </a:rPr>
              <a:t> = d</a:t>
            </a:r>
            <a:r>
              <a:rPr lang="en-US" sz="2400" baseline="-25000">
                <a:effectLst/>
                <a:ea typeface="Times New Roman" panose="02020603050405020304" pitchFamily="18" charset="0"/>
              </a:rPr>
              <a:t>2</a:t>
            </a:r>
            <a:r>
              <a:rPr lang="en-US" sz="2400">
                <a:effectLst/>
                <a:ea typeface="Times New Roman" panose="02020603050405020304" pitchFamily="18" charset="0"/>
              </a:rPr>
              <a:t> = s</a:t>
            </a:r>
            <a:r>
              <a:rPr lang="en-US" sz="2400" baseline="-25000">
                <a:effectLst/>
                <a:ea typeface="Times New Roman" panose="02020603050405020304" pitchFamily="18" charset="0"/>
              </a:rPr>
              <a:t>1</a:t>
            </a:r>
            <a:r>
              <a:rPr lang="en-US" sz="2400">
                <a:effectLst/>
                <a:ea typeface="Times New Roman" panose="02020603050405020304" pitchFamily="18" charset="0"/>
              </a:rPr>
              <a:t> + ½ .(1 + 3).2 = 2 + 4 = 6(m)s</a:t>
            </a:r>
          </a:p>
          <a:p>
            <a:pPr algn="just">
              <a:lnSpc>
                <a:spcPct val="115000"/>
              </a:lnSpc>
            </a:pPr>
            <a:r>
              <a:rPr lang="en-US" sz="2400" b="1">
                <a:effectLst/>
                <a:ea typeface="Times New Roman" panose="02020603050405020304" pitchFamily="18" charset="0"/>
              </a:rPr>
              <a:t>- Sau 7 giây:</a:t>
            </a:r>
          </a:p>
          <a:p>
            <a:pPr algn="ctr">
              <a:lnSpc>
                <a:spcPct val="115000"/>
              </a:lnSpc>
            </a:pPr>
            <a:r>
              <a:rPr lang="en-US" sz="2400">
                <a:effectLst/>
                <a:ea typeface="Times New Roman" panose="02020603050405020304" pitchFamily="18" charset="0"/>
              </a:rPr>
              <a:t>s</a:t>
            </a:r>
            <a:r>
              <a:rPr lang="en-US" sz="2400" baseline="-25000">
                <a:effectLst/>
                <a:ea typeface="Times New Roman" panose="02020603050405020304" pitchFamily="18" charset="0"/>
              </a:rPr>
              <a:t>3</a:t>
            </a:r>
            <a:r>
              <a:rPr lang="en-US" sz="2400">
                <a:effectLst/>
                <a:ea typeface="Times New Roman" panose="02020603050405020304" pitchFamily="18" charset="0"/>
              </a:rPr>
              <a:t> = d</a:t>
            </a:r>
            <a:r>
              <a:rPr lang="en-US" sz="2400" baseline="-25000">
                <a:effectLst/>
                <a:ea typeface="Times New Roman" panose="02020603050405020304" pitchFamily="18" charset="0"/>
              </a:rPr>
              <a:t>3</a:t>
            </a:r>
            <a:r>
              <a:rPr lang="en-US" sz="2400">
                <a:effectLst/>
                <a:ea typeface="Times New Roman" panose="02020603050405020304" pitchFamily="18" charset="0"/>
              </a:rPr>
              <a:t> = s</a:t>
            </a:r>
            <a:r>
              <a:rPr lang="en-US" sz="2400" baseline="-25000">
                <a:effectLst/>
                <a:ea typeface="Times New Roman" panose="02020603050405020304" pitchFamily="18" charset="0"/>
              </a:rPr>
              <a:t>2</a:t>
            </a:r>
            <a:r>
              <a:rPr lang="en-US" sz="2400">
                <a:effectLst/>
                <a:ea typeface="Times New Roman" panose="02020603050405020304" pitchFamily="18" charset="0"/>
              </a:rPr>
              <a:t> + ½ .3.(7 − 4) = 6 + 4,5 = 10,5(m)</a:t>
            </a:r>
          </a:p>
          <a:p>
            <a:pPr algn="just">
              <a:lnSpc>
                <a:spcPct val="115000"/>
              </a:lnSpc>
            </a:pPr>
            <a:r>
              <a:rPr lang="en-US" sz="2400" b="1">
                <a:effectLst/>
                <a:ea typeface="Times New Roman" panose="02020603050405020304" pitchFamily="18" charset="0"/>
              </a:rPr>
              <a:t>- Sau 10 giây:</a:t>
            </a:r>
          </a:p>
          <a:p>
            <a:pPr algn="just">
              <a:lnSpc>
                <a:spcPct val="115000"/>
              </a:lnSpc>
            </a:pPr>
            <a:r>
              <a:rPr lang="en-US" sz="2400">
                <a:effectLst/>
                <a:ea typeface="Times New Roman" panose="02020603050405020304" pitchFamily="18" charset="0"/>
              </a:rPr>
              <a:t>+ Quãng đường: s</a:t>
            </a:r>
            <a:r>
              <a:rPr lang="en-US" sz="2400" baseline="-25000">
                <a:effectLst/>
                <a:ea typeface="Times New Roman" panose="02020603050405020304" pitchFamily="18" charset="0"/>
              </a:rPr>
              <a:t>4</a:t>
            </a:r>
            <a:r>
              <a:rPr lang="en-US" sz="2400">
                <a:effectLst/>
                <a:ea typeface="Times New Roman" panose="02020603050405020304" pitchFamily="18" charset="0"/>
              </a:rPr>
              <a:t> = s</a:t>
            </a:r>
            <a:r>
              <a:rPr lang="en-US" sz="2400" baseline="-25000">
                <a:effectLst/>
                <a:ea typeface="Times New Roman" panose="02020603050405020304" pitchFamily="18" charset="0"/>
              </a:rPr>
              <a:t>3</a:t>
            </a:r>
            <a:r>
              <a:rPr lang="en-US" sz="2400">
                <a:effectLst/>
                <a:ea typeface="Times New Roman" panose="02020603050405020304" pitchFamily="18" charset="0"/>
              </a:rPr>
              <a:t> + s′ = 10,5 + 0,5 + 1 = 12(m)</a:t>
            </a:r>
          </a:p>
          <a:p>
            <a:pPr algn="just">
              <a:lnSpc>
                <a:spcPct val="115000"/>
              </a:lnSpc>
            </a:pPr>
            <a:r>
              <a:rPr lang="en-US" sz="2400">
                <a:effectLst/>
                <a:ea typeface="Times New Roman" panose="02020603050405020304" pitchFamily="18" charset="0"/>
              </a:rPr>
              <a:t>+ Độ dịch chuyển: d</a:t>
            </a:r>
            <a:r>
              <a:rPr lang="en-US" sz="2400" baseline="-25000">
                <a:effectLst/>
                <a:ea typeface="Times New Roman" panose="02020603050405020304" pitchFamily="18" charset="0"/>
              </a:rPr>
              <a:t>4</a:t>
            </a:r>
            <a:r>
              <a:rPr lang="en-US" sz="2400">
                <a:effectLst/>
                <a:ea typeface="Times New Roman" panose="02020603050405020304" pitchFamily="18" charset="0"/>
              </a:rPr>
              <a:t> = d</a:t>
            </a:r>
            <a:r>
              <a:rPr lang="en-US" sz="2400" baseline="-25000">
                <a:effectLst/>
                <a:ea typeface="Times New Roman" panose="02020603050405020304" pitchFamily="18" charset="0"/>
              </a:rPr>
              <a:t>3</a:t>
            </a:r>
            <a:r>
              <a:rPr lang="en-US" sz="2400">
                <a:effectLst/>
                <a:ea typeface="Times New Roman" panose="02020603050405020304" pitchFamily="18" charset="0"/>
              </a:rPr>
              <a:t> + d′ = 10,5 − 0,5 – 1 = 9(m)</a:t>
            </a:r>
          </a:p>
        </p:txBody>
      </p:sp>
    </p:spTree>
    <p:extLst>
      <p:ext uri="{BB962C8B-B14F-4D97-AF65-F5344CB8AC3E}">
        <p14:creationId xmlns:p14="http://schemas.microsoft.com/office/powerpoint/2010/main" val="8894625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left)">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left)">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179 Fb Dinh Thu Huyen">
            <a:extLst>
              <a:ext uri="{FF2B5EF4-FFF2-40B4-BE49-F238E27FC236}">
                <a16:creationId xmlns:a16="http://schemas.microsoft.com/office/drawing/2014/main" id="{43D7EA65-B43A-417E-9130-1548C8E3A6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3719" y="1051499"/>
            <a:ext cx="2658279" cy="19389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descr="n179 Fb Dinh Thu Huyen">
            <a:extLst>
              <a:ext uri="{FF2B5EF4-FFF2-40B4-BE49-F238E27FC236}">
                <a16:creationId xmlns:a16="http://schemas.microsoft.com/office/drawing/2014/main" id="{92286141-78E6-42B0-A12A-0A086BE2D0B4}"/>
              </a:ext>
            </a:extLst>
          </p:cNvPr>
          <p:cNvSpPr/>
          <p:nvPr/>
        </p:nvSpPr>
        <p:spPr>
          <a:xfrm>
            <a:off x="0" y="-919"/>
            <a:ext cx="12192000" cy="923330"/>
          </a:xfrm>
          <a:prstGeom prst="rect">
            <a:avLst/>
          </a:prstGeom>
          <a:solidFill>
            <a:srgbClr val="FFC000"/>
          </a:solidFill>
        </p:spPr>
        <p:txBody>
          <a:bodyPr wrap="squar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UVN Thang Vu" panose="03090702030407020404" pitchFamily="66" charset="0"/>
              </a:rPr>
              <a:t>BÀI TẬP 1:</a:t>
            </a:r>
          </a:p>
        </p:txBody>
      </p:sp>
      <p:grpSp>
        <p:nvGrpSpPr>
          <p:cNvPr id="34" name="Group 33" descr="n179 Fb Dinh Thu Huyen">
            <a:extLst>
              <a:ext uri="{FF2B5EF4-FFF2-40B4-BE49-F238E27FC236}">
                <a16:creationId xmlns:a16="http://schemas.microsoft.com/office/drawing/2014/main" id="{2931FEAA-69D0-E640-70A4-B2C878858333}"/>
              </a:ext>
            </a:extLst>
          </p:cNvPr>
          <p:cNvGrpSpPr/>
          <p:nvPr/>
        </p:nvGrpSpPr>
        <p:grpSpPr>
          <a:xfrm>
            <a:off x="6643132" y="3016780"/>
            <a:ext cx="5771509" cy="2852796"/>
            <a:chOff x="5576332" y="3655724"/>
            <a:chExt cx="5771509" cy="2852796"/>
          </a:xfrm>
        </p:grpSpPr>
        <p:grpSp>
          <p:nvGrpSpPr>
            <p:cNvPr id="35" name="Group 34">
              <a:extLst>
                <a:ext uri="{FF2B5EF4-FFF2-40B4-BE49-F238E27FC236}">
                  <a16:creationId xmlns:a16="http://schemas.microsoft.com/office/drawing/2014/main" id="{3CB39B0C-9FC1-8DE5-78A8-788FE8AD41D3}"/>
                </a:ext>
              </a:extLst>
            </p:cNvPr>
            <p:cNvGrpSpPr/>
            <p:nvPr/>
          </p:nvGrpSpPr>
          <p:grpSpPr>
            <a:xfrm>
              <a:off x="5576332" y="3655724"/>
              <a:ext cx="5771509" cy="2852796"/>
              <a:chOff x="5460037" y="2521390"/>
              <a:chExt cx="5771509" cy="2852796"/>
            </a:xfrm>
          </p:grpSpPr>
          <p:grpSp>
            <p:nvGrpSpPr>
              <p:cNvPr id="37" name="Group 36">
                <a:extLst>
                  <a:ext uri="{FF2B5EF4-FFF2-40B4-BE49-F238E27FC236}">
                    <a16:creationId xmlns:a16="http://schemas.microsoft.com/office/drawing/2014/main" id="{0E52E2BC-3723-188C-627A-59B44E4A20E1}"/>
                  </a:ext>
                </a:extLst>
              </p:cNvPr>
              <p:cNvGrpSpPr/>
              <p:nvPr/>
            </p:nvGrpSpPr>
            <p:grpSpPr>
              <a:xfrm>
                <a:off x="5460037" y="2521390"/>
                <a:ext cx="5771509" cy="2852796"/>
                <a:chOff x="4230523" y="2631275"/>
                <a:chExt cx="5771509" cy="2852796"/>
              </a:xfrm>
            </p:grpSpPr>
            <p:pic>
              <p:nvPicPr>
                <p:cNvPr id="47" name="Content Placeholder 4">
                  <a:extLst>
                    <a:ext uri="{FF2B5EF4-FFF2-40B4-BE49-F238E27FC236}">
                      <a16:creationId xmlns:a16="http://schemas.microsoft.com/office/drawing/2014/main" id="{9EDAE8BF-9223-D4C0-32DD-13892554056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60585" r="66237" b="1861"/>
                <a:stretch/>
              </p:blipFill>
              <p:spPr>
                <a:xfrm>
                  <a:off x="5131688" y="2920584"/>
                  <a:ext cx="3767422" cy="2365503"/>
                </a:xfrm>
                <a:prstGeom prst="rect">
                  <a:avLst/>
                </a:prstGeom>
              </p:spPr>
            </p:pic>
            <p:grpSp>
              <p:nvGrpSpPr>
                <p:cNvPr id="48" name="Group 47">
                  <a:extLst>
                    <a:ext uri="{FF2B5EF4-FFF2-40B4-BE49-F238E27FC236}">
                      <a16:creationId xmlns:a16="http://schemas.microsoft.com/office/drawing/2014/main" id="{09202F12-992C-F0FC-1EF9-41494BCF5BB0}"/>
                    </a:ext>
                  </a:extLst>
                </p:cNvPr>
                <p:cNvGrpSpPr/>
                <p:nvPr/>
              </p:nvGrpSpPr>
              <p:grpSpPr>
                <a:xfrm>
                  <a:off x="4230523" y="2631275"/>
                  <a:ext cx="5771509" cy="2740557"/>
                  <a:chOff x="8931357" y="4990357"/>
                  <a:chExt cx="4185414" cy="1458061"/>
                </a:xfrm>
              </p:grpSpPr>
              <p:cxnSp>
                <p:nvCxnSpPr>
                  <p:cNvPr id="62" name="Straight Arrow Connector 61">
                    <a:extLst>
                      <a:ext uri="{FF2B5EF4-FFF2-40B4-BE49-F238E27FC236}">
                        <a16:creationId xmlns:a16="http://schemas.microsoft.com/office/drawing/2014/main" id="{F973D08A-48E2-BFF0-1D1E-B03604AD7223}"/>
                      </a:ext>
                    </a:extLst>
                  </p:cNvPr>
                  <p:cNvCxnSpPr>
                    <a:cxnSpLocks/>
                  </p:cNvCxnSpPr>
                  <p:nvPr/>
                </p:nvCxnSpPr>
                <p:spPr>
                  <a:xfrm flipV="1">
                    <a:off x="9479761" y="5996198"/>
                    <a:ext cx="3309772" cy="147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66964A7-962B-35BC-D15E-00AC5E87EEFC}"/>
                      </a:ext>
                    </a:extLst>
                  </p:cNvPr>
                  <p:cNvCxnSpPr>
                    <a:cxnSpLocks/>
                  </p:cNvCxnSpPr>
                  <p:nvPr/>
                </p:nvCxnSpPr>
                <p:spPr>
                  <a:xfrm flipH="1" flipV="1">
                    <a:off x="9584871" y="5019638"/>
                    <a:ext cx="16329" cy="136217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7456" name="TextBox 147455">
                    <a:extLst>
                      <a:ext uri="{FF2B5EF4-FFF2-40B4-BE49-F238E27FC236}">
                        <a16:creationId xmlns:a16="http://schemas.microsoft.com/office/drawing/2014/main" id="{D7AB057B-814C-BDE8-F842-5A93D10D4802}"/>
                      </a:ext>
                    </a:extLst>
                  </p:cNvPr>
                  <p:cNvSpPr txBox="1"/>
                  <p:nvPr/>
                </p:nvSpPr>
                <p:spPr>
                  <a:xfrm rot="16200000">
                    <a:off x="8405009" y="5516705"/>
                    <a:ext cx="1398648" cy="345952"/>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Vận tốc (m/s)</a:t>
                    </a:r>
                    <a:endParaRPr lang="en-US" sz="2500" baseline="-25000">
                      <a:solidFill>
                        <a:schemeClr val="accent1"/>
                      </a:solidFill>
                    </a:endParaRPr>
                  </a:p>
                </p:txBody>
              </p:sp>
              <p:sp>
                <p:nvSpPr>
                  <p:cNvPr id="147458" name="TextBox 147457">
                    <a:extLst>
                      <a:ext uri="{FF2B5EF4-FFF2-40B4-BE49-F238E27FC236}">
                        <a16:creationId xmlns:a16="http://schemas.microsoft.com/office/drawing/2014/main" id="{7BA9BA6B-464E-F202-4DF3-0D273BA71E5C}"/>
                      </a:ext>
                    </a:extLst>
                  </p:cNvPr>
                  <p:cNvSpPr txBox="1"/>
                  <p:nvPr/>
                </p:nvSpPr>
                <p:spPr>
                  <a:xfrm>
                    <a:off x="12285779" y="5971364"/>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49" name="TextBox 48">
                  <a:extLst>
                    <a:ext uri="{FF2B5EF4-FFF2-40B4-BE49-F238E27FC236}">
                      <a16:creationId xmlns:a16="http://schemas.microsoft.com/office/drawing/2014/main" id="{9DC4E1D3-4DD6-5608-304A-1A3013F1D83A}"/>
                    </a:ext>
                  </a:extLst>
                </p:cNvPr>
                <p:cNvSpPr txBox="1"/>
                <p:nvPr/>
              </p:nvSpPr>
              <p:spPr>
                <a:xfrm>
                  <a:off x="4444026" y="384239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50" name="TextBox 49">
                  <a:extLst>
                    <a:ext uri="{FF2B5EF4-FFF2-40B4-BE49-F238E27FC236}">
                      <a16:creationId xmlns:a16="http://schemas.microsoft.com/office/drawing/2014/main" id="{A339E965-604A-58D7-A8C3-81466EE4AC5A}"/>
                    </a:ext>
                  </a:extLst>
                </p:cNvPr>
                <p:cNvSpPr txBox="1"/>
                <p:nvPr/>
              </p:nvSpPr>
              <p:spPr>
                <a:xfrm>
                  <a:off x="4404567" y="3521246"/>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1" name="TextBox 50">
                  <a:extLst>
                    <a:ext uri="{FF2B5EF4-FFF2-40B4-BE49-F238E27FC236}">
                      <a16:creationId xmlns:a16="http://schemas.microsoft.com/office/drawing/2014/main" id="{15F86962-D86C-A6AC-7039-6DE7EEDAEB3F}"/>
                    </a:ext>
                  </a:extLst>
                </p:cNvPr>
                <p:cNvSpPr txBox="1"/>
                <p:nvPr/>
              </p:nvSpPr>
              <p:spPr>
                <a:xfrm>
                  <a:off x="4435270" y="3144552"/>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52" name="TextBox 51">
                  <a:extLst>
                    <a:ext uri="{FF2B5EF4-FFF2-40B4-BE49-F238E27FC236}">
                      <a16:creationId xmlns:a16="http://schemas.microsoft.com/office/drawing/2014/main" id="{919D6180-B09B-65C6-7B1D-D49EDC5027EB}"/>
                    </a:ext>
                  </a:extLst>
                </p:cNvPr>
                <p:cNvSpPr txBox="1"/>
                <p:nvPr/>
              </p:nvSpPr>
              <p:spPr>
                <a:xfrm>
                  <a:off x="4395310" y="5007017"/>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3" name="TextBox 52">
                  <a:extLst>
                    <a:ext uri="{FF2B5EF4-FFF2-40B4-BE49-F238E27FC236}">
                      <a16:creationId xmlns:a16="http://schemas.microsoft.com/office/drawing/2014/main" id="{BDF41AE0-5190-05FB-206A-D53662694A9B}"/>
                    </a:ext>
                  </a:extLst>
                </p:cNvPr>
                <p:cNvSpPr txBox="1"/>
                <p:nvPr/>
              </p:nvSpPr>
              <p:spPr>
                <a:xfrm>
                  <a:off x="5610268"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4" name="TextBox 53">
                  <a:extLst>
                    <a:ext uri="{FF2B5EF4-FFF2-40B4-BE49-F238E27FC236}">
                      <a16:creationId xmlns:a16="http://schemas.microsoft.com/office/drawing/2014/main" id="{56F27077-993A-1760-AA02-F6A97A4363B7}"/>
                    </a:ext>
                  </a:extLst>
                </p:cNvPr>
                <p:cNvSpPr txBox="1"/>
                <p:nvPr/>
              </p:nvSpPr>
              <p:spPr>
                <a:xfrm>
                  <a:off x="7861336" y="4524723"/>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sp>
              <p:nvSpPr>
                <p:cNvPr id="55" name="TextBox 54">
                  <a:extLst>
                    <a:ext uri="{FF2B5EF4-FFF2-40B4-BE49-F238E27FC236}">
                      <a16:creationId xmlns:a16="http://schemas.microsoft.com/office/drawing/2014/main" id="{8C30FDD0-9E45-9CDC-B1D4-41930FAF5182}"/>
                    </a:ext>
                  </a:extLst>
                </p:cNvPr>
                <p:cNvSpPr txBox="1"/>
                <p:nvPr/>
              </p:nvSpPr>
              <p:spPr>
                <a:xfrm>
                  <a:off x="5224895"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56" name="TextBox 55">
                  <a:extLst>
                    <a:ext uri="{FF2B5EF4-FFF2-40B4-BE49-F238E27FC236}">
                      <a16:creationId xmlns:a16="http://schemas.microsoft.com/office/drawing/2014/main" id="{104EF361-FADD-B23F-0CD1-DF7A7E4BFD52}"/>
                    </a:ext>
                  </a:extLst>
                </p:cNvPr>
                <p:cNvSpPr txBox="1"/>
                <p:nvPr/>
              </p:nvSpPr>
              <p:spPr>
                <a:xfrm>
                  <a:off x="5986648" y="4511588"/>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57" name="TextBox 56">
                  <a:extLst>
                    <a:ext uri="{FF2B5EF4-FFF2-40B4-BE49-F238E27FC236}">
                      <a16:creationId xmlns:a16="http://schemas.microsoft.com/office/drawing/2014/main" id="{82675408-225C-56C6-9259-EC4E8B2CD1D2}"/>
                    </a:ext>
                  </a:extLst>
                </p:cNvPr>
                <p:cNvSpPr txBox="1"/>
                <p:nvPr/>
              </p:nvSpPr>
              <p:spPr>
                <a:xfrm>
                  <a:off x="6351477" y="4537346"/>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58" name="TextBox 57">
                  <a:extLst>
                    <a:ext uri="{FF2B5EF4-FFF2-40B4-BE49-F238E27FC236}">
                      <a16:creationId xmlns:a16="http://schemas.microsoft.com/office/drawing/2014/main" id="{F94E875B-6ECE-F882-7254-4097350FD6D5}"/>
                    </a:ext>
                  </a:extLst>
                </p:cNvPr>
                <p:cNvSpPr txBox="1"/>
                <p:nvPr/>
              </p:nvSpPr>
              <p:spPr>
                <a:xfrm>
                  <a:off x="6724750" y="4521214"/>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5</a:t>
                  </a:r>
                </a:p>
              </p:txBody>
            </p:sp>
            <p:sp>
              <p:nvSpPr>
                <p:cNvPr id="59" name="TextBox 58">
                  <a:extLst>
                    <a:ext uri="{FF2B5EF4-FFF2-40B4-BE49-F238E27FC236}">
                      <a16:creationId xmlns:a16="http://schemas.microsoft.com/office/drawing/2014/main" id="{2953F999-E12C-D58D-96E4-2CA0223CFF52}"/>
                    </a:ext>
                  </a:extLst>
                </p:cNvPr>
                <p:cNvSpPr txBox="1"/>
                <p:nvPr/>
              </p:nvSpPr>
              <p:spPr>
                <a:xfrm>
                  <a:off x="7098155"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60" name="TextBox 59">
                  <a:extLst>
                    <a:ext uri="{FF2B5EF4-FFF2-40B4-BE49-F238E27FC236}">
                      <a16:creationId xmlns:a16="http://schemas.microsoft.com/office/drawing/2014/main" id="{C8113BFE-C596-9F61-ECCF-6DD0735EDF47}"/>
                    </a:ext>
                  </a:extLst>
                </p:cNvPr>
                <p:cNvSpPr txBox="1"/>
                <p:nvPr/>
              </p:nvSpPr>
              <p:spPr>
                <a:xfrm>
                  <a:off x="7453859"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7</a:t>
                  </a:r>
                </a:p>
              </p:txBody>
            </p:sp>
            <p:sp>
              <p:nvSpPr>
                <p:cNvPr id="61" name="TextBox 60">
                  <a:extLst>
                    <a:ext uri="{FF2B5EF4-FFF2-40B4-BE49-F238E27FC236}">
                      <a16:creationId xmlns:a16="http://schemas.microsoft.com/office/drawing/2014/main" id="{76197E3F-2DF5-6AD1-6888-4EECA93E0759}"/>
                    </a:ext>
                  </a:extLst>
                </p:cNvPr>
                <p:cNvSpPr txBox="1"/>
                <p:nvPr/>
              </p:nvSpPr>
              <p:spPr>
                <a:xfrm>
                  <a:off x="8213206" y="452626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9</a:t>
                  </a:r>
                </a:p>
              </p:txBody>
            </p:sp>
          </p:grpSp>
          <p:sp>
            <p:nvSpPr>
              <p:cNvPr id="38" name="TextBox 37">
                <a:extLst>
                  <a:ext uri="{FF2B5EF4-FFF2-40B4-BE49-F238E27FC236}">
                    <a16:creationId xmlns:a16="http://schemas.microsoft.com/office/drawing/2014/main" id="{3823B05D-CE65-4537-9BDE-295BFBAF91C4}"/>
                  </a:ext>
                </a:extLst>
              </p:cNvPr>
              <p:cNvSpPr txBox="1"/>
              <p:nvPr/>
            </p:nvSpPr>
            <p:spPr>
              <a:xfrm>
                <a:off x="5613950" y="4171130"/>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sp>
            <p:nvSpPr>
              <p:cNvPr id="39" name="TextBox 38">
                <a:extLst>
                  <a:ext uri="{FF2B5EF4-FFF2-40B4-BE49-F238E27FC236}">
                    <a16:creationId xmlns:a16="http://schemas.microsoft.com/office/drawing/2014/main" id="{3F67EB8D-9962-AD10-2C0A-4A5BBA266DF3}"/>
                  </a:ext>
                </a:extLst>
              </p:cNvPr>
              <p:cNvSpPr txBox="1"/>
              <p:nvPr/>
            </p:nvSpPr>
            <p:spPr>
              <a:xfrm>
                <a:off x="9824293" y="4368287"/>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10</a:t>
                </a:r>
              </a:p>
            </p:txBody>
          </p:sp>
          <p:sp>
            <p:nvSpPr>
              <p:cNvPr id="40" name="TextBox 39">
                <a:extLst>
                  <a:ext uri="{FF2B5EF4-FFF2-40B4-BE49-F238E27FC236}">
                    <a16:creationId xmlns:a16="http://schemas.microsoft.com/office/drawing/2014/main" id="{707D5B64-FD84-0E0D-EEFC-D73D971819FB}"/>
                  </a:ext>
                </a:extLst>
              </p:cNvPr>
              <p:cNvSpPr txBox="1"/>
              <p:nvPr/>
            </p:nvSpPr>
            <p:spPr>
              <a:xfrm>
                <a:off x="5592551" y="4567741"/>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grpSp>
            <p:nvGrpSpPr>
              <p:cNvPr id="41" name="Group 40">
                <a:extLst>
                  <a:ext uri="{FF2B5EF4-FFF2-40B4-BE49-F238E27FC236}">
                    <a16:creationId xmlns:a16="http://schemas.microsoft.com/office/drawing/2014/main" id="{FA737927-A2DA-6A80-8389-34C2446EA981}"/>
                  </a:ext>
                </a:extLst>
              </p:cNvPr>
              <p:cNvGrpSpPr/>
              <p:nvPr/>
            </p:nvGrpSpPr>
            <p:grpSpPr>
              <a:xfrm>
                <a:off x="6361200" y="3303431"/>
                <a:ext cx="3726360" cy="1461790"/>
                <a:chOff x="6361200" y="3303431"/>
                <a:chExt cx="3726360" cy="1461790"/>
              </a:xfrm>
            </p:grpSpPr>
            <p:cxnSp>
              <p:nvCxnSpPr>
                <p:cNvPr id="42" name="Straight Connector 41">
                  <a:extLst>
                    <a:ext uri="{FF2B5EF4-FFF2-40B4-BE49-F238E27FC236}">
                      <a16:creationId xmlns:a16="http://schemas.microsoft.com/office/drawing/2014/main" id="{71985E81-46B5-28BA-D2EF-9A4614D44F99}"/>
                    </a:ext>
                  </a:extLst>
                </p:cNvPr>
                <p:cNvCxnSpPr>
                  <a:cxnSpLocks/>
                </p:cNvCxnSpPr>
                <p:nvPr/>
              </p:nvCxnSpPr>
              <p:spPr>
                <a:xfrm>
                  <a:off x="6361200" y="4009846"/>
                  <a:ext cx="76640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C943F87-CD00-6969-7619-84B194CD7A58}"/>
                    </a:ext>
                  </a:extLst>
                </p:cNvPr>
                <p:cNvCxnSpPr>
                  <a:cxnSpLocks/>
                </p:cNvCxnSpPr>
                <p:nvPr/>
              </p:nvCxnSpPr>
              <p:spPr>
                <a:xfrm>
                  <a:off x="7847670" y="3303431"/>
                  <a:ext cx="1130564" cy="109827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3FD169C-1822-F9EA-03A2-A7EE2D212CBF}"/>
                    </a:ext>
                  </a:extLst>
                </p:cNvPr>
                <p:cNvCxnSpPr>
                  <a:cxnSpLocks/>
                </p:cNvCxnSpPr>
                <p:nvPr/>
              </p:nvCxnSpPr>
              <p:spPr>
                <a:xfrm>
                  <a:off x="8971356" y="4407079"/>
                  <a:ext cx="398558" cy="77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FA9696D-33CA-FCB2-CEF7-85755679390E}"/>
                    </a:ext>
                  </a:extLst>
                </p:cNvPr>
                <p:cNvCxnSpPr>
                  <a:cxnSpLocks/>
                </p:cNvCxnSpPr>
                <p:nvPr/>
              </p:nvCxnSpPr>
              <p:spPr>
                <a:xfrm>
                  <a:off x="9343555" y="4407079"/>
                  <a:ext cx="367659" cy="34553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65E46CB-D1B0-3233-1482-216B05378A20}"/>
                    </a:ext>
                  </a:extLst>
                </p:cNvPr>
                <p:cNvCxnSpPr>
                  <a:cxnSpLocks/>
                </p:cNvCxnSpPr>
                <p:nvPr/>
              </p:nvCxnSpPr>
              <p:spPr>
                <a:xfrm>
                  <a:off x="9704698" y="4758565"/>
                  <a:ext cx="382862" cy="665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cxnSp>
          <p:nvCxnSpPr>
            <p:cNvPr id="36" name="Straight Connector 35">
              <a:extLst>
                <a:ext uri="{FF2B5EF4-FFF2-40B4-BE49-F238E27FC236}">
                  <a16:creationId xmlns:a16="http://schemas.microsoft.com/office/drawing/2014/main" id="{1516A7A3-F63B-DDED-9D3A-F6B590AD637A}"/>
                </a:ext>
              </a:extLst>
            </p:cNvPr>
            <p:cNvCxnSpPr>
              <a:cxnSpLocks/>
            </p:cNvCxnSpPr>
            <p:nvPr/>
          </p:nvCxnSpPr>
          <p:spPr>
            <a:xfrm flipV="1">
              <a:off x="7235141" y="4414282"/>
              <a:ext cx="728824" cy="7338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47459" name="TextBox 147458" descr="n179 Fb Dinh Thu Huyen">
            <a:extLst>
              <a:ext uri="{FF2B5EF4-FFF2-40B4-BE49-F238E27FC236}">
                <a16:creationId xmlns:a16="http://schemas.microsoft.com/office/drawing/2014/main" id="{63AC61D0-1E6D-1E8F-CE04-7499BD34A5E4}"/>
              </a:ext>
            </a:extLst>
          </p:cNvPr>
          <p:cNvSpPr txBox="1"/>
          <p:nvPr/>
        </p:nvSpPr>
        <p:spPr>
          <a:xfrm>
            <a:off x="1" y="1041251"/>
            <a:ext cx="9510764" cy="1938992"/>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fontAlgn="base">
              <a:spcBef>
                <a:spcPct val="0"/>
              </a:spcBef>
              <a:spcAft>
                <a:spcPct val="0"/>
              </a:spcAft>
            </a:pPr>
            <a:r>
              <a:rPr lang="en-US" sz="2400">
                <a:ea typeface="Times New Roman" pitchFamily="18" charset="0"/>
                <a:cs typeface="Arial" pitchFamily="34" charset="0"/>
              </a:rPr>
              <a:t>Đồ thị vận tốc – thời gian ở Hình 9.5 mô tả chuyển động của một chú chó con đang chạy trong một ngõ thẳng và hẹp.</a:t>
            </a:r>
          </a:p>
          <a:p>
            <a:pPr lvl="0" algn="just" eaLnBrk="0" fontAlgn="base" hangingPunct="0">
              <a:spcBef>
                <a:spcPct val="0"/>
              </a:spcBef>
              <a:spcAft>
                <a:spcPct val="0"/>
              </a:spcAft>
            </a:pPr>
            <a:r>
              <a:rPr lang="en-US" sz="2400" b="1">
                <a:ea typeface="Times New Roman" pitchFamily="18" charset="0"/>
                <a:cs typeface="Arial" pitchFamily="34" charset="0"/>
              </a:rPr>
              <a:t>a.</a:t>
            </a:r>
            <a:r>
              <a:rPr lang="en-US" sz="2400">
                <a:ea typeface="Times New Roman" pitchFamily="18" charset="0"/>
                <a:cs typeface="Arial" pitchFamily="34" charset="0"/>
              </a:rPr>
              <a:t> Hãy mô tả chuyển động của chú chó.</a:t>
            </a:r>
            <a:endParaRPr lang="en-US" sz="2400" b="1">
              <a:ea typeface="Times New Roman" pitchFamily="18" charset="0"/>
              <a:cs typeface="Arial" pitchFamily="34" charset="0"/>
            </a:endParaRPr>
          </a:p>
          <a:p>
            <a:pPr lvl="0" algn="just" eaLnBrk="0" fontAlgn="base" hangingPunct="0">
              <a:spcBef>
                <a:spcPct val="0"/>
              </a:spcBef>
              <a:spcAft>
                <a:spcPct val="0"/>
              </a:spcAft>
            </a:pPr>
            <a:r>
              <a:rPr lang="en-US" sz="2400" b="1">
                <a:ea typeface="Times New Roman" pitchFamily="18" charset="0"/>
                <a:cs typeface="Arial" pitchFamily="34" charset="0"/>
              </a:rPr>
              <a:t>b.</a:t>
            </a:r>
            <a:r>
              <a:rPr lang="en-US" sz="2400">
                <a:ea typeface="Times New Roman" pitchFamily="18" charset="0"/>
                <a:cs typeface="Arial" pitchFamily="34" charset="0"/>
              </a:rPr>
              <a:t> Tính quãng đường đi được và độ dịch chuyển của chú chó sau: 2s; 4s; 7s và 10s bằng đồ thị và bằng công thức.</a:t>
            </a:r>
            <a:r>
              <a:rPr lang="en-US" sz="2400">
                <a:cs typeface="Arial" pitchFamily="34" charset="0"/>
              </a:rPr>
              <a:t> </a:t>
            </a:r>
            <a:endParaRPr lang="en-US" sz="2400" dirty="0">
              <a:cs typeface="Arial" pitchFamily="34" charset="0"/>
            </a:endParaRPr>
          </a:p>
        </p:txBody>
      </p:sp>
      <p:sp>
        <p:nvSpPr>
          <p:cNvPr id="5" name="TextBox 4" descr="n179 Fb Dinh Thu Huyen">
            <a:extLst>
              <a:ext uri="{FF2B5EF4-FFF2-40B4-BE49-F238E27FC236}">
                <a16:creationId xmlns:a16="http://schemas.microsoft.com/office/drawing/2014/main" id="{B9D3C9FC-04C7-47EE-CBA7-B7500AE62CD1}"/>
              </a:ext>
            </a:extLst>
          </p:cNvPr>
          <p:cNvSpPr txBox="1"/>
          <p:nvPr/>
        </p:nvSpPr>
        <p:spPr>
          <a:xfrm>
            <a:off x="23102" y="3016779"/>
            <a:ext cx="6662551" cy="3046988"/>
          </a:xfrm>
          <a:prstGeom prst="rect">
            <a:avLst/>
          </a:prstGeom>
          <a:noFill/>
        </p:spPr>
        <p:txBody>
          <a:bodyPr wrap="square">
            <a:spAutoFit/>
          </a:bodyPr>
          <a:lstStyle/>
          <a:p>
            <a:pPr algn="just"/>
            <a:r>
              <a:rPr lang="en-US" sz="2400" b="1">
                <a:effectLst/>
                <a:ea typeface="Times New Roman" panose="02020603050405020304" pitchFamily="18" charset="0"/>
              </a:rPr>
              <a:t>* Kiểm tra bằng công thức:</a:t>
            </a:r>
            <a:endParaRPr lang="en-US" sz="2400">
              <a:effectLst/>
              <a:ea typeface="Times New Roman" panose="02020603050405020304" pitchFamily="18" charset="0"/>
            </a:endParaRPr>
          </a:p>
          <a:p>
            <a:pPr algn="just"/>
            <a:r>
              <a:rPr lang="en-US" sz="2400">
                <a:effectLst/>
                <a:ea typeface="Times New Roman" panose="02020603050405020304" pitchFamily="18" charset="0"/>
              </a:rPr>
              <a:t>- Sau 2 giây: s</a:t>
            </a:r>
            <a:r>
              <a:rPr lang="en-US" sz="2400" baseline="-25000">
                <a:effectLst/>
                <a:ea typeface="Times New Roman" panose="02020603050405020304" pitchFamily="18" charset="0"/>
              </a:rPr>
              <a:t>1</a:t>
            </a:r>
            <a:r>
              <a:rPr lang="en-US" sz="2400">
                <a:effectLst/>
                <a:ea typeface="Times New Roman" panose="02020603050405020304" pitchFamily="18" charset="0"/>
              </a:rPr>
              <a:t> = d</a:t>
            </a:r>
            <a:r>
              <a:rPr lang="en-US" sz="2400" baseline="-25000">
                <a:effectLst/>
                <a:ea typeface="Times New Roman" panose="02020603050405020304" pitchFamily="18" charset="0"/>
              </a:rPr>
              <a:t>1</a:t>
            </a:r>
            <a:r>
              <a:rPr lang="en-US" sz="2400">
                <a:effectLst/>
                <a:ea typeface="Times New Roman" panose="02020603050405020304" pitchFamily="18" charset="0"/>
              </a:rPr>
              <a:t> = v</a:t>
            </a:r>
            <a:r>
              <a:rPr lang="en-US" sz="2400" baseline="-25000">
                <a:effectLst/>
                <a:ea typeface="Times New Roman" panose="02020603050405020304" pitchFamily="18" charset="0"/>
              </a:rPr>
              <a:t>1</a:t>
            </a:r>
            <a:r>
              <a:rPr lang="en-US" sz="2400">
                <a:effectLst/>
                <a:ea typeface="Times New Roman" panose="02020603050405020304" pitchFamily="18" charset="0"/>
              </a:rPr>
              <a:t>.t</a:t>
            </a:r>
            <a:r>
              <a:rPr lang="en-US" sz="2400" baseline="-25000">
                <a:effectLst/>
                <a:ea typeface="Times New Roman" panose="02020603050405020304" pitchFamily="18" charset="0"/>
              </a:rPr>
              <a:t>1</a:t>
            </a:r>
            <a:r>
              <a:rPr lang="en-US" sz="2400">
                <a:effectLst/>
                <a:ea typeface="Times New Roman" panose="02020603050405020304" pitchFamily="18" charset="0"/>
              </a:rPr>
              <a:t> = 1.2 = 2 (m/s)</a:t>
            </a:r>
          </a:p>
          <a:p>
            <a:pPr algn="just"/>
            <a:r>
              <a:rPr lang="en-US" sz="2400">
                <a:effectLst/>
                <a:ea typeface="Times New Roman" panose="02020603050405020304" pitchFamily="18" charset="0"/>
              </a:rPr>
              <a:t>- Sau 4 giây: a = Δv/Δt = (3−1)/(4−2) = 2/2 = 1 (m/s</a:t>
            </a:r>
            <a:r>
              <a:rPr lang="en-US" sz="2400" baseline="30000">
                <a:effectLst/>
                <a:ea typeface="Times New Roman" panose="02020603050405020304" pitchFamily="18" charset="0"/>
              </a:rPr>
              <a:t>2</a:t>
            </a:r>
            <a:r>
              <a:rPr lang="en-US" sz="2400">
                <a:effectLst/>
                <a:ea typeface="Times New Roman" panose="02020603050405020304" pitchFamily="18" charset="0"/>
              </a:rPr>
              <a:t>)</a:t>
            </a:r>
          </a:p>
          <a:p>
            <a:pPr algn="ctr"/>
            <a:r>
              <a:rPr lang="en-US" sz="2400">
                <a:effectLst/>
                <a:ea typeface="Times New Roman" panose="02020603050405020304" pitchFamily="18" charset="0"/>
              </a:rPr>
              <a:t>s</a:t>
            </a:r>
            <a:r>
              <a:rPr lang="en-US" sz="2400" baseline="-25000">
                <a:effectLst/>
                <a:ea typeface="Times New Roman" panose="02020603050405020304" pitchFamily="18" charset="0"/>
              </a:rPr>
              <a:t>2</a:t>
            </a:r>
            <a:r>
              <a:rPr lang="en-US" sz="2400">
                <a:effectLst/>
                <a:ea typeface="Times New Roman" panose="02020603050405020304" pitchFamily="18" charset="0"/>
              </a:rPr>
              <a:t> = d</a:t>
            </a:r>
            <a:r>
              <a:rPr lang="en-US" sz="2400" baseline="-25000">
                <a:effectLst/>
                <a:ea typeface="Times New Roman" panose="02020603050405020304" pitchFamily="18" charset="0"/>
              </a:rPr>
              <a:t>2</a:t>
            </a:r>
            <a:r>
              <a:rPr lang="en-US" sz="2400">
                <a:effectLst/>
                <a:ea typeface="Times New Roman" panose="02020603050405020304" pitchFamily="18" charset="0"/>
              </a:rPr>
              <a:t> = d</a:t>
            </a:r>
            <a:r>
              <a:rPr lang="en-US" sz="2400" baseline="-25000">
                <a:effectLst/>
                <a:ea typeface="Times New Roman" panose="02020603050405020304" pitchFamily="18" charset="0"/>
              </a:rPr>
              <a:t>1</a:t>
            </a:r>
            <a:r>
              <a:rPr lang="en-US" sz="2400">
                <a:effectLst/>
                <a:ea typeface="Times New Roman" panose="02020603050405020304" pitchFamily="18" charset="0"/>
              </a:rPr>
              <a:t> + v</a:t>
            </a:r>
            <a:r>
              <a:rPr lang="en-US" sz="2400" baseline="-25000">
                <a:effectLst/>
                <a:ea typeface="Times New Roman" panose="02020603050405020304" pitchFamily="18" charset="0"/>
              </a:rPr>
              <a:t>1</a:t>
            </a:r>
            <a:r>
              <a:rPr lang="en-US" sz="2400">
                <a:effectLst/>
                <a:ea typeface="Times New Roman" panose="02020603050405020304" pitchFamily="18" charset="0"/>
              </a:rPr>
              <a:t>.t</a:t>
            </a:r>
            <a:r>
              <a:rPr lang="en-US" sz="2400" baseline="-25000">
                <a:effectLst/>
                <a:ea typeface="Times New Roman" panose="02020603050405020304" pitchFamily="18" charset="0"/>
              </a:rPr>
              <a:t>1</a:t>
            </a:r>
            <a:r>
              <a:rPr lang="en-US" sz="2400">
                <a:effectLst/>
                <a:ea typeface="Times New Roman" panose="02020603050405020304" pitchFamily="18" charset="0"/>
              </a:rPr>
              <a:t> + ½ .a</a:t>
            </a:r>
            <a:r>
              <a:rPr lang="en-US" sz="2400" baseline="-25000">
                <a:effectLst/>
                <a:ea typeface="Times New Roman" panose="02020603050405020304" pitchFamily="18" charset="0"/>
              </a:rPr>
              <a:t>1</a:t>
            </a:r>
            <a:r>
              <a:rPr lang="en-US" sz="2400">
                <a:effectLst/>
                <a:ea typeface="Times New Roman" panose="02020603050405020304" pitchFamily="18" charset="0"/>
              </a:rPr>
              <a:t>.t</a:t>
            </a:r>
            <a:r>
              <a:rPr lang="en-US" sz="2400" baseline="30000">
                <a:effectLst/>
                <a:ea typeface="Times New Roman" panose="02020603050405020304" pitchFamily="18" charset="0"/>
              </a:rPr>
              <a:t>2</a:t>
            </a:r>
            <a:r>
              <a:rPr lang="en-US" sz="2400">
                <a:effectLst/>
                <a:ea typeface="Times New Roman" panose="02020603050405020304" pitchFamily="18" charset="0"/>
              </a:rPr>
              <a:t> = 2 + 1.2 + ½ .1.2</a:t>
            </a:r>
            <a:r>
              <a:rPr lang="en-US" sz="2400" baseline="30000">
                <a:effectLst/>
                <a:ea typeface="Times New Roman" panose="02020603050405020304" pitchFamily="18" charset="0"/>
              </a:rPr>
              <a:t>2</a:t>
            </a:r>
            <a:r>
              <a:rPr lang="en-US" sz="2400">
                <a:effectLst/>
                <a:ea typeface="Times New Roman" panose="02020603050405020304" pitchFamily="18" charset="0"/>
              </a:rPr>
              <a:t> = 6 (m)</a:t>
            </a:r>
          </a:p>
          <a:p>
            <a:pPr algn="just"/>
            <a:r>
              <a:rPr lang="en-US" sz="2400">
                <a:effectLst/>
                <a:ea typeface="Times New Roman" panose="02020603050405020304" pitchFamily="18" charset="0"/>
              </a:rPr>
              <a:t>- Sau 7 giây: a = Δv/Δt = (0−3)/(7−4) = 2/2 = −1(m/s</a:t>
            </a:r>
            <a:r>
              <a:rPr lang="en-US" sz="2400" baseline="30000">
                <a:effectLst/>
                <a:ea typeface="Times New Roman" panose="02020603050405020304" pitchFamily="18" charset="0"/>
              </a:rPr>
              <a:t>2</a:t>
            </a:r>
            <a:r>
              <a:rPr lang="en-US" sz="2400">
                <a:effectLst/>
                <a:ea typeface="Times New Roman" panose="02020603050405020304" pitchFamily="18" charset="0"/>
              </a:rPr>
              <a:t>)</a:t>
            </a:r>
          </a:p>
          <a:p>
            <a:pPr marL="228600" indent="-228600" algn="just"/>
            <a:r>
              <a:rPr lang="en-US" sz="2400">
                <a:effectLst/>
                <a:ea typeface="Times New Roman" panose="02020603050405020304" pitchFamily="18" charset="0"/>
              </a:rPr>
              <a:t>+ Quãng đường và độ dịch chuyển từ giây 4 đến giây 7 là:</a:t>
            </a:r>
          </a:p>
          <a:p>
            <a:pPr algn="ctr"/>
            <a:r>
              <a:rPr lang="en-US" sz="2400">
                <a:effectLst/>
                <a:ea typeface="Times New Roman" panose="02020603050405020304" pitchFamily="18" charset="0"/>
              </a:rPr>
              <a:t>d′ = s′ = v</a:t>
            </a:r>
            <a:r>
              <a:rPr lang="en-US" sz="2400" baseline="-25000">
                <a:effectLst/>
                <a:ea typeface="Times New Roman" panose="02020603050405020304" pitchFamily="18" charset="0"/>
              </a:rPr>
              <a:t>0</a:t>
            </a:r>
            <a:r>
              <a:rPr lang="en-US" sz="2400">
                <a:effectLst/>
                <a:ea typeface="Times New Roman" panose="02020603050405020304" pitchFamily="18" charset="0"/>
              </a:rPr>
              <a:t>.t + ½ .at</a:t>
            </a:r>
            <a:r>
              <a:rPr lang="en-US" sz="2400" baseline="30000">
                <a:effectLst/>
                <a:ea typeface="Times New Roman" panose="02020603050405020304" pitchFamily="18" charset="0"/>
              </a:rPr>
              <a:t>2</a:t>
            </a:r>
            <a:r>
              <a:rPr lang="en-US" sz="2400">
                <a:effectLst/>
                <a:ea typeface="Times New Roman" panose="02020603050405020304" pitchFamily="18" charset="0"/>
              </a:rPr>
              <a:t> = 3.3 + ½.(−1).(7−4)</a:t>
            </a:r>
            <a:r>
              <a:rPr lang="en-US" sz="2400" baseline="30000">
                <a:effectLst/>
                <a:ea typeface="Times New Roman" panose="02020603050405020304" pitchFamily="18" charset="0"/>
              </a:rPr>
              <a:t>2</a:t>
            </a:r>
            <a:r>
              <a:rPr lang="en-US" sz="2400">
                <a:effectLst/>
                <a:ea typeface="Times New Roman" panose="02020603050405020304" pitchFamily="18" charset="0"/>
              </a:rPr>
              <a:t> = 4,5 (m)</a:t>
            </a:r>
          </a:p>
        </p:txBody>
      </p:sp>
      <p:sp>
        <p:nvSpPr>
          <p:cNvPr id="6" name="TextBox 5" descr="n179 Fb Dinh Thu Huyen">
            <a:extLst>
              <a:ext uri="{FF2B5EF4-FFF2-40B4-BE49-F238E27FC236}">
                <a16:creationId xmlns:a16="http://schemas.microsoft.com/office/drawing/2014/main" id="{C02A6EF6-4E00-46EF-B55E-9B66E7106CFC}"/>
              </a:ext>
            </a:extLst>
          </p:cNvPr>
          <p:cNvSpPr txBox="1"/>
          <p:nvPr/>
        </p:nvSpPr>
        <p:spPr>
          <a:xfrm>
            <a:off x="0" y="6022708"/>
            <a:ext cx="12192000" cy="488980"/>
          </a:xfrm>
          <a:prstGeom prst="rect">
            <a:avLst/>
          </a:prstGeom>
          <a:noFill/>
        </p:spPr>
        <p:txBody>
          <a:bodyPr wrap="square">
            <a:spAutoFit/>
          </a:bodyPr>
          <a:lstStyle/>
          <a:p>
            <a:pPr algn="just">
              <a:lnSpc>
                <a:spcPct val="115000"/>
              </a:lnSpc>
            </a:pPr>
            <a:r>
              <a:rPr lang="en-US" sz="2400">
                <a:effectLst/>
                <a:ea typeface="Times New Roman" panose="02020603050405020304" pitchFamily="18" charset="0"/>
                <a:sym typeface="Symbol" panose="05050102010706020507" pitchFamily="18" charset="2"/>
              </a:rPr>
              <a:t></a:t>
            </a:r>
            <a:r>
              <a:rPr lang="en-US" sz="2400">
                <a:effectLst/>
                <a:ea typeface="Times New Roman" panose="02020603050405020304" pitchFamily="18" charset="0"/>
              </a:rPr>
              <a:t> Quãng đường và độ dịch chuyển đi được sau 7 giây là: d</a:t>
            </a:r>
            <a:r>
              <a:rPr lang="en-US" sz="2400" baseline="-25000">
                <a:effectLst/>
                <a:ea typeface="Times New Roman" panose="02020603050405020304" pitchFamily="18" charset="0"/>
              </a:rPr>
              <a:t>3</a:t>
            </a:r>
            <a:r>
              <a:rPr lang="en-US" sz="2400">
                <a:effectLst/>
                <a:ea typeface="Times New Roman" panose="02020603050405020304" pitchFamily="18" charset="0"/>
              </a:rPr>
              <a:t> = s</a:t>
            </a:r>
            <a:r>
              <a:rPr lang="en-US" sz="2400" baseline="-25000">
                <a:effectLst/>
                <a:ea typeface="Times New Roman" panose="02020603050405020304" pitchFamily="18" charset="0"/>
              </a:rPr>
              <a:t>3</a:t>
            </a:r>
            <a:r>
              <a:rPr lang="en-US" sz="2400">
                <a:effectLst/>
                <a:ea typeface="Times New Roman" panose="02020603050405020304" pitchFamily="18" charset="0"/>
              </a:rPr>
              <a:t> = d</a:t>
            </a:r>
            <a:r>
              <a:rPr lang="en-US" sz="2400" baseline="-25000">
                <a:effectLst/>
                <a:ea typeface="Times New Roman" panose="02020603050405020304" pitchFamily="18" charset="0"/>
              </a:rPr>
              <a:t>2</a:t>
            </a:r>
            <a:r>
              <a:rPr lang="en-US" sz="2400">
                <a:effectLst/>
                <a:ea typeface="Times New Roman" panose="02020603050405020304" pitchFamily="18" charset="0"/>
              </a:rPr>
              <a:t> + d′ = 6 + 4,5 = 10,5(m)</a:t>
            </a:r>
          </a:p>
        </p:txBody>
      </p:sp>
    </p:spTree>
    <p:extLst>
      <p:ext uri="{BB962C8B-B14F-4D97-AF65-F5344CB8AC3E}">
        <p14:creationId xmlns:p14="http://schemas.microsoft.com/office/powerpoint/2010/main" val="416971599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left)">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179 Fb Dinh Thu Huyen">
            <a:extLst>
              <a:ext uri="{FF2B5EF4-FFF2-40B4-BE49-F238E27FC236}">
                <a16:creationId xmlns:a16="http://schemas.microsoft.com/office/drawing/2014/main" id="{43D7EA65-B43A-417E-9130-1548C8E3A6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3719" y="1051499"/>
            <a:ext cx="2658279" cy="19389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descr="n179 Fb Dinh Thu Huyen">
            <a:extLst>
              <a:ext uri="{FF2B5EF4-FFF2-40B4-BE49-F238E27FC236}">
                <a16:creationId xmlns:a16="http://schemas.microsoft.com/office/drawing/2014/main" id="{92286141-78E6-42B0-A12A-0A086BE2D0B4}"/>
              </a:ext>
            </a:extLst>
          </p:cNvPr>
          <p:cNvSpPr/>
          <p:nvPr/>
        </p:nvSpPr>
        <p:spPr>
          <a:xfrm>
            <a:off x="0" y="-919"/>
            <a:ext cx="12192000" cy="923330"/>
          </a:xfrm>
          <a:prstGeom prst="rect">
            <a:avLst/>
          </a:prstGeom>
          <a:solidFill>
            <a:srgbClr val="FFC000"/>
          </a:solidFill>
        </p:spPr>
        <p:txBody>
          <a:bodyPr wrap="squar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UVN Thang Vu" panose="03090702030407020404" pitchFamily="66" charset="0"/>
              </a:rPr>
              <a:t>BÀI TẬP 1:</a:t>
            </a:r>
          </a:p>
        </p:txBody>
      </p:sp>
      <p:grpSp>
        <p:nvGrpSpPr>
          <p:cNvPr id="34" name="Group 33" descr="n179 Fb Dinh Thu Huyen">
            <a:extLst>
              <a:ext uri="{FF2B5EF4-FFF2-40B4-BE49-F238E27FC236}">
                <a16:creationId xmlns:a16="http://schemas.microsoft.com/office/drawing/2014/main" id="{2931FEAA-69D0-E640-70A4-B2C878858333}"/>
              </a:ext>
            </a:extLst>
          </p:cNvPr>
          <p:cNvGrpSpPr/>
          <p:nvPr/>
        </p:nvGrpSpPr>
        <p:grpSpPr>
          <a:xfrm>
            <a:off x="6643132" y="3016780"/>
            <a:ext cx="5771509" cy="2852796"/>
            <a:chOff x="5576332" y="3655724"/>
            <a:chExt cx="5771509" cy="2852796"/>
          </a:xfrm>
        </p:grpSpPr>
        <p:grpSp>
          <p:nvGrpSpPr>
            <p:cNvPr id="35" name="Group 34">
              <a:extLst>
                <a:ext uri="{FF2B5EF4-FFF2-40B4-BE49-F238E27FC236}">
                  <a16:creationId xmlns:a16="http://schemas.microsoft.com/office/drawing/2014/main" id="{3CB39B0C-9FC1-8DE5-78A8-788FE8AD41D3}"/>
                </a:ext>
              </a:extLst>
            </p:cNvPr>
            <p:cNvGrpSpPr/>
            <p:nvPr/>
          </p:nvGrpSpPr>
          <p:grpSpPr>
            <a:xfrm>
              <a:off x="5576332" y="3655724"/>
              <a:ext cx="5771509" cy="2852796"/>
              <a:chOff x="5460037" y="2521390"/>
              <a:chExt cx="5771509" cy="2852796"/>
            </a:xfrm>
          </p:grpSpPr>
          <p:grpSp>
            <p:nvGrpSpPr>
              <p:cNvPr id="37" name="Group 36">
                <a:extLst>
                  <a:ext uri="{FF2B5EF4-FFF2-40B4-BE49-F238E27FC236}">
                    <a16:creationId xmlns:a16="http://schemas.microsoft.com/office/drawing/2014/main" id="{0E52E2BC-3723-188C-627A-59B44E4A20E1}"/>
                  </a:ext>
                </a:extLst>
              </p:cNvPr>
              <p:cNvGrpSpPr/>
              <p:nvPr/>
            </p:nvGrpSpPr>
            <p:grpSpPr>
              <a:xfrm>
                <a:off x="5460037" y="2521390"/>
                <a:ext cx="5771509" cy="2852796"/>
                <a:chOff x="4230523" y="2631275"/>
                <a:chExt cx="5771509" cy="2852796"/>
              </a:xfrm>
            </p:grpSpPr>
            <p:pic>
              <p:nvPicPr>
                <p:cNvPr id="47" name="Content Placeholder 4">
                  <a:extLst>
                    <a:ext uri="{FF2B5EF4-FFF2-40B4-BE49-F238E27FC236}">
                      <a16:creationId xmlns:a16="http://schemas.microsoft.com/office/drawing/2014/main" id="{9EDAE8BF-9223-D4C0-32DD-13892554056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60585" r="66237" b="1861"/>
                <a:stretch/>
              </p:blipFill>
              <p:spPr>
                <a:xfrm>
                  <a:off x="5131688" y="2920584"/>
                  <a:ext cx="3767422" cy="2365503"/>
                </a:xfrm>
                <a:prstGeom prst="rect">
                  <a:avLst/>
                </a:prstGeom>
              </p:spPr>
            </p:pic>
            <p:grpSp>
              <p:nvGrpSpPr>
                <p:cNvPr id="48" name="Group 47">
                  <a:extLst>
                    <a:ext uri="{FF2B5EF4-FFF2-40B4-BE49-F238E27FC236}">
                      <a16:creationId xmlns:a16="http://schemas.microsoft.com/office/drawing/2014/main" id="{09202F12-992C-F0FC-1EF9-41494BCF5BB0}"/>
                    </a:ext>
                  </a:extLst>
                </p:cNvPr>
                <p:cNvGrpSpPr/>
                <p:nvPr/>
              </p:nvGrpSpPr>
              <p:grpSpPr>
                <a:xfrm>
                  <a:off x="4230523" y="2631275"/>
                  <a:ext cx="5771509" cy="2740557"/>
                  <a:chOff x="8931357" y="4990357"/>
                  <a:chExt cx="4185414" cy="1458061"/>
                </a:xfrm>
              </p:grpSpPr>
              <p:cxnSp>
                <p:nvCxnSpPr>
                  <p:cNvPr id="62" name="Straight Arrow Connector 61">
                    <a:extLst>
                      <a:ext uri="{FF2B5EF4-FFF2-40B4-BE49-F238E27FC236}">
                        <a16:creationId xmlns:a16="http://schemas.microsoft.com/office/drawing/2014/main" id="{F973D08A-48E2-BFF0-1D1E-B03604AD7223}"/>
                      </a:ext>
                    </a:extLst>
                  </p:cNvPr>
                  <p:cNvCxnSpPr>
                    <a:cxnSpLocks/>
                  </p:cNvCxnSpPr>
                  <p:nvPr/>
                </p:nvCxnSpPr>
                <p:spPr>
                  <a:xfrm flipV="1">
                    <a:off x="9479761" y="5996198"/>
                    <a:ext cx="3309772" cy="147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66964A7-962B-35BC-D15E-00AC5E87EEFC}"/>
                      </a:ext>
                    </a:extLst>
                  </p:cNvPr>
                  <p:cNvCxnSpPr>
                    <a:cxnSpLocks/>
                  </p:cNvCxnSpPr>
                  <p:nvPr/>
                </p:nvCxnSpPr>
                <p:spPr>
                  <a:xfrm flipH="1" flipV="1">
                    <a:off x="9584871" y="5019638"/>
                    <a:ext cx="16329" cy="136217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7456" name="TextBox 147455">
                    <a:extLst>
                      <a:ext uri="{FF2B5EF4-FFF2-40B4-BE49-F238E27FC236}">
                        <a16:creationId xmlns:a16="http://schemas.microsoft.com/office/drawing/2014/main" id="{D7AB057B-814C-BDE8-F842-5A93D10D4802}"/>
                      </a:ext>
                    </a:extLst>
                  </p:cNvPr>
                  <p:cNvSpPr txBox="1"/>
                  <p:nvPr/>
                </p:nvSpPr>
                <p:spPr>
                  <a:xfrm rot="16200000">
                    <a:off x="8405009" y="5516705"/>
                    <a:ext cx="1398648" cy="345952"/>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Vận tốc (m/s)</a:t>
                    </a:r>
                    <a:endParaRPr lang="en-US" sz="2500" baseline="-25000">
                      <a:solidFill>
                        <a:schemeClr val="accent1"/>
                      </a:solidFill>
                    </a:endParaRPr>
                  </a:p>
                </p:txBody>
              </p:sp>
              <p:sp>
                <p:nvSpPr>
                  <p:cNvPr id="147458" name="TextBox 147457">
                    <a:extLst>
                      <a:ext uri="{FF2B5EF4-FFF2-40B4-BE49-F238E27FC236}">
                        <a16:creationId xmlns:a16="http://schemas.microsoft.com/office/drawing/2014/main" id="{7BA9BA6B-464E-F202-4DF3-0D273BA71E5C}"/>
                      </a:ext>
                    </a:extLst>
                  </p:cNvPr>
                  <p:cNvSpPr txBox="1"/>
                  <p:nvPr/>
                </p:nvSpPr>
                <p:spPr>
                  <a:xfrm>
                    <a:off x="12285779" y="5971364"/>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49" name="TextBox 48">
                  <a:extLst>
                    <a:ext uri="{FF2B5EF4-FFF2-40B4-BE49-F238E27FC236}">
                      <a16:creationId xmlns:a16="http://schemas.microsoft.com/office/drawing/2014/main" id="{9DC4E1D3-4DD6-5608-304A-1A3013F1D83A}"/>
                    </a:ext>
                  </a:extLst>
                </p:cNvPr>
                <p:cNvSpPr txBox="1"/>
                <p:nvPr/>
              </p:nvSpPr>
              <p:spPr>
                <a:xfrm>
                  <a:off x="4444026" y="384239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50" name="TextBox 49">
                  <a:extLst>
                    <a:ext uri="{FF2B5EF4-FFF2-40B4-BE49-F238E27FC236}">
                      <a16:creationId xmlns:a16="http://schemas.microsoft.com/office/drawing/2014/main" id="{A339E965-604A-58D7-A8C3-81466EE4AC5A}"/>
                    </a:ext>
                  </a:extLst>
                </p:cNvPr>
                <p:cNvSpPr txBox="1"/>
                <p:nvPr/>
              </p:nvSpPr>
              <p:spPr>
                <a:xfrm>
                  <a:off x="4404567" y="3521246"/>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1" name="TextBox 50">
                  <a:extLst>
                    <a:ext uri="{FF2B5EF4-FFF2-40B4-BE49-F238E27FC236}">
                      <a16:creationId xmlns:a16="http://schemas.microsoft.com/office/drawing/2014/main" id="{15F86962-D86C-A6AC-7039-6DE7EEDAEB3F}"/>
                    </a:ext>
                  </a:extLst>
                </p:cNvPr>
                <p:cNvSpPr txBox="1"/>
                <p:nvPr/>
              </p:nvSpPr>
              <p:spPr>
                <a:xfrm>
                  <a:off x="4435270" y="3144552"/>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52" name="TextBox 51">
                  <a:extLst>
                    <a:ext uri="{FF2B5EF4-FFF2-40B4-BE49-F238E27FC236}">
                      <a16:creationId xmlns:a16="http://schemas.microsoft.com/office/drawing/2014/main" id="{919D6180-B09B-65C6-7B1D-D49EDC5027EB}"/>
                    </a:ext>
                  </a:extLst>
                </p:cNvPr>
                <p:cNvSpPr txBox="1"/>
                <p:nvPr/>
              </p:nvSpPr>
              <p:spPr>
                <a:xfrm>
                  <a:off x="4395310" y="5007017"/>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3" name="TextBox 52">
                  <a:extLst>
                    <a:ext uri="{FF2B5EF4-FFF2-40B4-BE49-F238E27FC236}">
                      <a16:creationId xmlns:a16="http://schemas.microsoft.com/office/drawing/2014/main" id="{BDF41AE0-5190-05FB-206A-D53662694A9B}"/>
                    </a:ext>
                  </a:extLst>
                </p:cNvPr>
                <p:cNvSpPr txBox="1"/>
                <p:nvPr/>
              </p:nvSpPr>
              <p:spPr>
                <a:xfrm>
                  <a:off x="5610268"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4" name="TextBox 53">
                  <a:extLst>
                    <a:ext uri="{FF2B5EF4-FFF2-40B4-BE49-F238E27FC236}">
                      <a16:creationId xmlns:a16="http://schemas.microsoft.com/office/drawing/2014/main" id="{56F27077-993A-1760-AA02-F6A97A4363B7}"/>
                    </a:ext>
                  </a:extLst>
                </p:cNvPr>
                <p:cNvSpPr txBox="1"/>
                <p:nvPr/>
              </p:nvSpPr>
              <p:spPr>
                <a:xfrm>
                  <a:off x="7861336" y="4524723"/>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sp>
              <p:nvSpPr>
                <p:cNvPr id="55" name="TextBox 54">
                  <a:extLst>
                    <a:ext uri="{FF2B5EF4-FFF2-40B4-BE49-F238E27FC236}">
                      <a16:creationId xmlns:a16="http://schemas.microsoft.com/office/drawing/2014/main" id="{8C30FDD0-9E45-9CDC-B1D4-41930FAF5182}"/>
                    </a:ext>
                  </a:extLst>
                </p:cNvPr>
                <p:cNvSpPr txBox="1"/>
                <p:nvPr/>
              </p:nvSpPr>
              <p:spPr>
                <a:xfrm>
                  <a:off x="5224895"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56" name="TextBox 55">
                  <a:extLst>
                    <a:ext uri="{FF2B5EF4-FFF2-40B4-BE49-F238E27FC236}">
                      <a16:creationId xmlns:a16="http://schemas.microsoft.com/office/drawing/2014/main" id="{104EF361-FADD-B23F-0CD1-DF7A7E4BFD52}"/>
                    </a:ext>
                  </a:extLst>
                </p:cNvPr>
                <p:cNvSpPr txBox="1"/>
                <p:nvPr/>
              </p:nvSpPr>
              <p:spPr>
                <a:xfrm>
                  <a:off x="5986648" y="4511588"/>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57" name="TextBox 56">
                  <a:extLst>
                    <a:ext uri="{FF2B5EF4-FFF2-40B4-BE49-F238E27FC236}">
                      <a16:creationId xmlns:a16="http://schemas.microsoft.com/office/drawing/2014/main" id="{82675408-225C-56C6-9259-EC4E8B2CD1D2}"/>
                    </a:ext>
                  </a:extLst>
                </p:cNvPr>
                <p:cNvSpPr txBox="1"/>
                <p:nvPr/>
              </p:nvSpPr>
              <p:spPr>
                <a:xfrm>
                  <a:off x="6351477" y="4537346"/>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58" name="TextBox 57">
                  <a:extLst>
                    <a:ext uri="{FF2B5EF4-FFF2-40B4-BE49-F238E27FC236}">
                      <a16:creationId xmlns:a16="http://schemas.microsoft.com/office/drawing/2014/main" id="{F94E875B-6ECE-F882-7254-4097350FD6D5}"/>
                    </a:ext>
                  </a:extLst>
                </p:cNvPr>
                <p:cNvSpPr txBox="1"/>
                <p:nvPr/>
              </p:nvSpPr>
              <p:spPr>
                <a:xfrm>
                  <a:off x="6724750" y="4521214"/>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5</a:t>
                  </a:r>
                </a:p>
              </p:txBody>
            </p:sp>
            <p:sp>
              <p:nvSpPr>
                <p:cNvPr id="59" name="TextBox 58">
                  <a:extLst>
                    <a:ext uri="{FF2B5EF4-FFF2-40B4-BE49-F238E27FC236}">
                      <a16:creationId xmlns:a16="http://schemas.microsoft.com/office/drawing/2014/main" id="{2953F999-E12C-D58D-96E4-2CA0223CFF52}"/>
                    </a:ext>
                  </a:extLst>
                </p:cNvPr>
                <p:cNvSpPr txBox="1"/>
                <p:nvPr/>
              </p:nvSpPr>
              <p:spPr>
                <a:xfrm>
                  <a:off x="7098155"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60" name="TextBox 59">
                  <a:extLst>
                    <a:ext uri="{FF2B5EF4-FFF2-40B4-BE49-F238E27FC236}">
                      <a16:creationId xmlns:a16="http://schemas.microsoft.com/office/drawing/2014/main" id="{C8113BFE-C596-9F61-ECCF-6DD0735EDF47}"/>
                    </a:ext>
                  </a:extLst>
                </p:cNvPr>
                <p:cNvSpPr txBox="1"/>
                <p:nvPr/>
              </p:nvSpPr>
              <p:spPr>
                <a:xfrm>
                  <a:off x="7453859"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7</a:t>
                  </a:r>
                </a:p>
              </p:txBody>
            </p:sp>
            <p:sp>
              <p:nvSpPr>
                <p:cNvPr id="61" name="TextBox 60">
                  <a:extLst>
                    <a:ext uri="{FF2B5EF4-FFF2-40B4-BE49-F238E27FC236}">
                      <a16:creationId xmlns:a16="http://schemas.microsoft.com/office/drawing/2014/main" id="{76197E3F-2DF5-6AD1-6888-4EECA93E0759}"/>
                    </a:ext>
                  </a:extLst>
                </p:cNvPr>
                <p:cNvSpPr txBox="1"/>
                <p:nvPr/>
              </p:nvSpPr>
              <p:spPr>
                <a:xfrm>
                  <a:off x="8213206" y="452626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9</a:t>
                  </a:r>
                </a:p>
              </p:txBody>
            </p:sp>
          </p:grpSp>
          <p:sp>
            <p:nvSpPr>
              <p:cNvPr id="38" name="TextBox 37">
                <a:extLst>
                  <a:ext uri="{FF2B5EF4-FFF2-40B4-BE49-F238E27FC236}">
                    <a16:creationId xmlns:a16="http://schemas.microsoft.com/office/drawing/2014/main" id="{3823B05D-CE65-4537-9BDE-295BFBAF91C4}"/>
                  </a:ext>
                </a:extLst>
              </p:cNvPr>
              <p:cNvSpPr txBox="1"/>
              <p:nvPr/>
            </p:nvSpPr>
            <p:spPr>
              <a:xfrm>
                <a:off x="5613950" y="4171130"/>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sp>
            <p:nvSpPr>
              <p:cNvPr id="39" name="TextBox 38">
                <a:extLst>
                  <a:ext uri="{FF2B5EF4-FFF2-40B4-BE49-F238E27FC236}">
                    <a16:creationId xmlns:a16="http://schemas.microsoft.com/office/drawing/2014/main" id="{3F67EB8D-9962-AD10-2C0A-4A5BBA266DF3}"/>
                  </a:ext>
                </a:extLst>
              </p:cNvPr>
              <p:cNvSpPr txBox="1"/>
              <p:nvPr/>
            </p:nvSpPr>
            <p:spPr>
              <a:xfrm>
                <a:off x="9824293" y="4368287"/>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10</a:t>
                </a:r>
              </a:p>
            </p:txBody>
          </p:sp>
          <p:sp>
            <p:nvSpPr>
              <p:cNvPr id="40" name="TextBox 39">
                <a:extLst>
                  <a:ext uri="{FF2B5EF4-FFF2-40B4-BE49-F238E27FC236}">
                    <a16:creationId xmlns:a16="http://schemas.microsoft.com/office/drawing/2014/main" id="{707D5B64-FD84-0E0D-EEFC-D73D971819FB}"/>
                  </a:ext>
                </a:extLst>
              </p:cNvPr>
              <p:cNvSpPr txBox="1"/>
              <p:nvPr/>
            </p:nvSpPr>
            <p:spPr>
              <a:xfrm>
                <a:off x="5592551" y="4567741"/>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grpSp>
            <p:nvGrpSpPr>
              <p:cNvPr id="41" name="Group 40">
                <a:extLst>
                  <a:ext uri="{FF2B5EF4-FFF2-40B4-BE49-F238E27FC236}">
                    <a16:creationId xmlns:a16="http://schemas.microsoft.com/office/drawing/2014/main" id="{FA737927-A2DA-6A80-8389-34C2446EA981}"/>
                  </a:ext>
                </a:extLst>
              </p:cNvPr>
              <p:cNvGrpSpPr/>
              <p:nvPr/>
            </p:nvGrpSpPr>
            <p:grpSpPr>
              <a:xfrm>
                <a:off x="6361200" y="3303431"/>
                <a:ext cx="3726360" cy="1461790"/>
                <a:chOff x="6361200" y="3303431"/>
                <a:chExt cx="3726360" cy="1461790"/>
              </a:xfrm>
            </p:grpSpPr>
            <p:cxnSp>
              <p:nvCxnSpPr>
                <p:cNvPr id="42" name="Straight Connector 41">
                  <a:extLst>
                    <a:ext uri="{FF2B5EF4-FFF2-40B4-BE49-F238E27FC236}">
                      <a16:creationId xmlns:a16="http://schemas.microsoft.com/office/drawing/2014/main" id="{71985E81-46B5-28BA-D2EF-9A4614D44F99}"/>
                    </a:ext>
                  </a:extLst>
                </p:cNvPr>
                <p:cNvCxnSpPr>
                  <a:cxnSpLocks/>
                </p:cNvCxnSpPr>
                <p:nvPr/>
              </p:nvCxnSpPr>
              <p:spPr>
                <a:xfrm>
                  <a:off x="6361200" y="4009846"/>
                  <a:ext cx="76640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C943F87-CD00-6969-7619-84B194CD7A58}"/>
                    </a:ext>
                  </a:extLst>
                </p:cNvPr>
                <p:cNvCxnSpPr>
                  <a:cxnSpLocks/>
                </p:cNvCxnSpPr>
                <p:nvPr/>
              </p:nvCxnSpPr>
              <p:spPr>
                <a:xfrm>
                  <a:off x="7847670" y="3303431"/>
                  <a:ext cx="1130564" cy="109827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3FD169C-1822-F9EA-03A2-A7EE2D212CBF}"/>
                    </a:ext>
                  </a:extLst>
                </p:cNvPr>
                <p:cNvCxnSpPr>
                  <a:cxnSpLocks/>
                </p:cNvCxnSpPr>
                <p:nvPr/>
              </p:nvCxnSpPr>
              <p:spPr>
                <a:xfrm>
                  <a:off x="8971356" y="4407079"/>
                  <a:ext cx="398558" cy="77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FA9696D-33CA-FCB2-CEF7-85755679390E}"/>
                    </a:ext>
                  </a:extLst>
                </p:cNvPr>
                <p:cNvCxnSpPr>
                  <a:cxnSpLocks/>
                </p:cNvCxnSpPr>
                <p:nvPr/>
              </p:nvCxnSpPr>
              <p:spPr>
                <a:xfrm>
                  <a:off x="9343555" y="4407079"/>
                  <a:ext cx="367659" cy="34553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65E46CB-D1B0-3233-1482-216B05378A20}"/>
                    </a:ext>
                  </a:extLst>
                </p:cNvPr>
                <p:cNvCxnSpPr>
                  <a:cxnSpLocks/>
                </p:cNvCxnSpPr>
                <p:nvPr/>
              </p:nvCxnSpPr>
              <p:spPr>
                <a:xfrm>
                  <a:off x="9704698" y="4758565"/>
                  <a:ext cx="382862" cy="665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cxnSp>
          <p:nvCxnSpPr>
            <p:cNvPr id="36" name="Straight Connector 35">
              <a:extLst>
                <a:ext uri="{FF2B5EF4-FFF2-40B4-BE49-F238E27FC236}">
                  <a16:creationId xmlns:a16="http://schemas.microsoft.com/office/drawing/2014/main" id="{1516A7A3-F63B-DDED-9D3A-F6B590AD637A}"/>
                </a:ext>
              </a:extLst>
            </p:cNvPr>
            <p:cNvCxnSpPr>
              <a:cxnSpLocks/>
            </p:cNvCxnSpPr>
            <p:nvPr/>
          </p:nvCxnSpPr>
          <p:spPr>
            <a:xfrm flipV="1">
              <a:off x="7235141" y="4414282"/>
              <a:ext cx="728824" cy="7338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47459" name="TextBox 147458" descr="n179 Fb Dinh Thu Huyen">
            <a:extLst>
              <a:ext uri="{FF2B5EF4-FFF2-40B4-BE49-F238E27FC236}">
                <a16:creationId xmlns:a16="http://schemas.microsoft.com/office/drawing/2014/main" id="{63AC61D0-1E6D-1E8F-CE04-7499BD34A5E4}"/>
              </a:ext>
            </a:extLst>
          </p:cNvPr>
          <p:cNvSpPr txBox="1"/>
          <p:nvPr/>
        </p:nvSpPr>
        <p:spPr>
          <a:xfrm>
            <a:off x="1" y="1041251"/>
            <a:ext cx="9510764" cy="1938992"/>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fontAlgn="base">
              <a:spcBef>
                <a:spcPct val="0"/>
              </a:spcBef>
              <a:spcAft>
                <a:spcPct val="0"/>
              </a:spcAft>
            </a:pPr>
            <a:r>
              <a:rPr lang="en-US" sz="2400">
                <a:ea typeface="Times New Roman" pitchFamily="18" charset="0"/>
                <a:cs typeface="Arial" pitchFamily="34" charset="0"/>
              </a:rPr>
              <a:t>Đồ thị vận tốc – thời gian ở Hình 9.5 mô tả chuyển động của một chú chó con đang chạy trong một ngõ thẳng và hẹp.</a:t>
            </a:r>
          </a:p>
          <a:p>
            <a:pPr lvl="0" algn="just" eaLnBrk="0" fontAlgn="base" hangingPunct="0">
              <a:spcBef>
                <a:spcPct val="0"/>
              </a:spcBef>
              <a:spcAft>
                <a:spcPct val="0"/>
              </a:spcAft>
            </a:pPr>
            <a:r>
              <a:rPr lang="en-US" sz="2400" b="1">
                <a:ea typeface="Times New Roman" pitchFamily="18" charset="0"/>
                <a:cs typeface="Arial" pitchFamily="34" charset="0"/>
              </a:rPr>
              <a:t>a.</a:t>
            </a:r>
            <a:r>
              <a:rPr lang="en-US" sz="2400">
                <a:ea typeface="Times New Roman" pitchFamily="18" charset="0"/>
                <a:cs typeface="Arial" pitchFamily="34" charset="0"/>
              </a:rPr>
              <a:t> Hãy mô tả chuyển động của chú chó.</a:t>
            </a:r>
            <a:endParaRPr lang="en-US" sz="2400" b="1">
              <a:ea typeface="Times New Roman" pitchFamily="18" charset="0"/>
              <a:cs typeface="Arial" pitchFamily="34" charset="0"/>
            </a:endParaRPr>
          </a:p>
          <a:p>
            <a:pPr lvl="0" algn="just" eaLnBrk="0" fontAlgn="base" hangingPunct="0">
              <a:spcBef>
                <a:spcPct val="0"/>
              </a:spcBef>
              <a:spcAft>
                <a:spcPct val="0"/>
              </a:spcAft>
            </a:pPr>
            <a:r>
              <a:rPr lang="en-US" sz="2400" b="1">
                <a:ea typeface="Times New Roman" pitchFamily="18" charset="0"/>
                <a:cs typeface="Arial" pitchFamily="34" charset="0"/>
              </a:rPr>
              <a:t>b.</a:t>
            </a:r>
            <a:r>
              <a:rPr lang="en-US" sz="2400">
                <a:ea typeface="Times New Roman" pitchFamily="18" charset="0"/>
                <a:cs typeface="Arial" pitchFamily="34" charset="0"/>
              </a:rPr>
              <a:t> Tính quãng đường đi được và độ dịch chuyển của chú chó sau: 2s; 4s; 7s và 10s bằng đồ thị và bằng công thức.</a:t>
            </a:r>
            <a:r>
              <a:rPr lang="en-US" sz="2400">
                <a:cs typeface="Arial" pitchFamily="34" charset="0"/>
              </a:rPr>
              <a:t> </a:t>
            </a:r>
            <a:endParaRPr lang="en-US" sz="2400" dirty="0">
              <a:cs typeface="Arial" pitchFamily="34" charset="0"/>
            </a:endParaRPr>
          </a:p>
        </p:txBody>
      </p:sp>
      <p:sp>
        <p:nvSpPr>
          <p:cNvPr id="5" name="TextBox 4" descr="n179 Fb Dinh Thu Huyen">
            <a:extLst>
              <a:ext uri="{FF2B5EF4-FFF2-40B4-BE49-F238E27FC236}">
                <a16:creationId xmlns:a16="http://schemas.microsoft.com/office/drawing/2014/main" id="{B9D3C9FC-04C7-47EE-CBA7-B7500AE62CD1}"/>
              </a:ext>
            </a:extLst>
          </p:cNvPr>
          <p:cNvSpPr txBox="1"/>
          <p:nvPr/>
        </p:nvSpPr>
        <p:spPr>
          <a:xfrm>
            <a:off x="23102" y="3016779"/>
            <a:ext cx="6849385" cy="3046988"/>
          </a:xfrm>
          <a:prstGeom prst="rect">
            <a:avLst/>
          </a:prstGeom>
          <a:noFill/>
        </p:spPr>
        <p:txBody>
          <a:bodyPr wrap="square">
            <a:spAutoFit/>
          </a:bodyPr>
          <a:lstStyle/>
          <a:p>
            <a:pPr algn="just"/>
            <a:r>
              <a:rPr lang="en-US" sz="2400" b="1">
                <a:effectLst/>
                <a:ea typeface="Times New Roman" panose="02020603050405020304" pitchFamily="18" charset="0"/>
              </a:rPr>
              <a:t>* Kiểm tra bằng công thức:</a:t>
            </a:r>
            <a:endParaRPr lang="en-US" sz="2400">
              <a:effectLst/>
              <a:ea typeface="Times New Roman" panose="02020603050405020304" pitchFamily="18" charset="0"/>
            </a:endParaRPr>
          </a:p>
          <a:p>
            <a:pPr algn="just"/>
            <a:r>
              <a:rPr lang="en-US" sz="2400">
                <a:effectLst/>
                <a:ea typeface="Times New Roman" panose="02020603050405020304" pitchFamily="18" charset="0"/>
              </a:rPr>
              <a:t>- Sau 10 giây:</a:t>
            </a:r>
          </a:p>
          <a:p>
            <a:pPr algn="just"/>
            <a:r>
              <a:rPr lang="en-US" sz="2400">
                <a:effectLst/>
                <a:ea typeface="Times New Roman" panose="02020603050405020304" pitchFamily="18" charset="0"/>
              </a:rPr>
              <a:t>+ Từ giây 7 – 8: đứng yên</a:t>
            </a:r>
          </a:p>
          <a:p>
            <a:pPr algn="just"/>
            <a:r>
              <a:rPr lang="en-US" sz="2400">
                <a:effectLst/>
                <a:ea typeface="Times New Roman" panose="02020603050405020304" pitchFamily="18" charset="0"/>
              </a:rPr>
              <a:t>+ Từ giây 8 – 9:  a = (−1−0)/(9−8) = −1(m/s</a:t>
            </a:r>
            <a:r>
              <a:rPr lang="en-US" sz="2400" baseline="30000">
                <a:effectLst/>
                <a:ea typeface="Times New Roman" panose="02020603050405020304" pitchFamily="18" charset="0"/>
              </a:rPr>
              <a:t>2</a:t>
            </a:r>
            <a:r>
              <a:rPr lang="en-US" sz="2400">
                <a:effectLst/>
                <a:ea typeface="Times New Roman" panose="02020603050405020304" pitchFamily="18" charset="0"/>
              </a:rPr>
              <a:t>)</a:t>
            </a:r>
          </a:p>
          <a:p>
            <a:pPr algn="ctr"/>
            <a:r>
              <a:rPr lang="en-US" sz="2400">
                <a:effectLst/>
                <a:ea typeface="Times New Roman" panose="02020603050405020304" pitchFamily="18" charset="0"/>
              </a:rPr>
              <a:t>d = v</a:t>
            </a:r>
            <a:r>
              <a:rPr lang="en-US" sz="2400" baseline="-25000">
                <a:effectLst/>
                <a:ea typeface="Times New Roman" panose="02020603050405020304" pitchFamily="18" charset="0"/>
              </a:rPr>
              <a:t>0</a:t>
            </a:r>
            <a:r>
              <a:rPr lang="en-US" sz="2400">
                <a:effectLst/>
                <a:ea typeface="Times New Roman" panose="02020603050405020304" pitchFamily="18" charset="0"/>
              </a:rPr>
              <a:t>.t + ½.at</a:t>
            </a:r>
            <a:r>
              <a:rPr lang="en-US" sz="2400" baseline="30000">
                <a:effectLst/>
                <a:ea typeface="Times New Roman" panose="02020603050405020304" pitchFamily="18" charset="0"/>
              </a:rPr>
              <a:t>2</a:t>
            </a:r>
            <a:r>
              <a:rPr lang="en-US" sz="2400">
                <a:effectLst/>
                <a:ea typeface="Times New Roman" panose="02020603050405020304" pitchFamily="18" charset="0"/>
              </a:rPr>
              <a:t> = 0.1 + ½.(−1).1</a:t>
            </a:r>
            <a:r>
              <a:rPr lang="en-US" sz="2400" baseline="30000">
                <a:effectLst/>
                <a:ea typeface="Times New Roman" panose="02020603050405020304" pitchFamily="18" charset="0"/>
              </a:rPr>
              <a:t>2</a:t>
            </a:r>
            <a:r>
              <a:rPr lang="en-US" sz="2400">
                <a:effectLst/>
                <a:ea typeface="Times New Roman" panose="02020603050405020304" pitchFamily="18" charset="0"/>
              </a:rPr>
              <a:t> = −0,5(m) </a:t>
            </a:r>
            <a:r>
              <a:rPr lang="en-US" sz="2400">
                <a:effectLst/>
                <a:ea typeface="Times New Roman" panose="02020603050405020304" pitchFamily="18" charset="0"/>
                <a:sym typeface="Symbol" panose="05050102010706020507" pitchFamily="18" charset="2"/>
              </a:rPr>
              <a:t></a:t>
            </a:r>
            <a:r>
              <a:rPr lang="en-US" sz="2400">
                <a:effectLst/>
                <a:ea typeface="Times New Roman" panose="02020603050405020304" pitchFamily="18" charset="0"/>
              </a:rPr>
              <a:t> s = 0,5m</a:t>
            </a:r>
          </a:p>
          <a:p>
            <a:pPr algn="just"/>
            <a:r>
              <a:rPr lang="en-US" sz="2400">
                <a:effectLst/>
                <a:ea typeface="Times New Roman" panose="02020603050405020304" pitchFamily="18" charset="0"/>
              </a:rPr>
              <a:t>+ Từ giây 9 – 10: d = vt = −1.1 = −1(m) </a:t>
            </a:r>
            <a:r>
              <a:rPr lang="en-US" sz="2400">
                <a:effectLst/>
                <a:ea typeface="Times New Roman" panose="02020603050405020304" pitchFamily="18" charset="0"/>
                <a:sym typeface="Symbol" panose="05050102010706020507" pitchFamily="18" charset="2"/>
              </a:rPr>
              <a:t></a:t>
            </a:r>
            <a:r>
              <a:rPr lang="en-US" sz="2400">
                <a:effectLst/>
                <a:ea typeface="Times New Roman" panose="02020603050405020304" pitchFamily="18" charset="0"/>
              </a:rPr>
              <a:t> s = 1m</a:t>
            </a:r>
          </a:p>
          <a:p>
            <a:pPr algn="just"/>
            <a:r>
              <a:rPr lang="en-US" sz="2400" b="1">
                <a:effectLst/>
                <a:ea typeface="Times New Roman" panose="02020603050405020304" pitchFamily="18" charset="0"/>
              </a:rPr>
              <a:t>Suy ra: </a:t>
            </a:r>
            <a:r>
              <a:rPr lang="en-US" sz="2400">
                <a:effectLst/>
                <a:ea typeface="Times New Roman" panose="02020603050405020304" pitchFamily="18" charset="0"/>
              </a:rPr>
              <a:t>độ dịch chuyển và quãng đường đi được sau 10 giây lần lượt là:</a:t>
            </a:r>
          </a:p>
        </p:txBody>
      </p:sp>
      <p:sp>
        <p:nvSpPr>
          <p:cNvPr id="2" name="TextBox 1" descr="n179 Fb Dinh Thu Huyen">
            <a:extLst>
              <a:ext uri="{FF2B5EF4-FFF2-40B4-BE49-F238E27FC236}">
                <a16:creationId xmlns:a16="http://schemas.microsoft.com/office/drawing/2014/main" id="{CD5100A9-CD2F-6E39-0E03-D886987776C6}"/>
              </a:ext>
            </a:extLst>
          </p:cNvPr>
          <p:cNvSpPr txBox="1"/>
          <p:nvPr/>
        </p:nvSpPr>
        <p:spPr>
          <a:xfrm>
            <a:off x="1213283" y="5950803"/>
            <a:ext cx="5108501" cy="830997"/>
          </a:xfrm>
          <a:prstGeom prst="rect">
            <a:avLst/>
          </a:prstGeom>
          <a:noFill/>
        </p:spPr>
        <p:txBody>
          <a:bodyPr wrap="square">
            <a:spAutoFit/>
          </a:bodyPr>
          <a:lstStyle/>
          <a:p>
            <a:pPr algn="just"/>
            <a:r>
              <a:rPr lang="en-US" sz="2400">
                <a:effectLst/>
                <a:ea typeface="Times New Roman" panose="02020603050405020304" pitchFamily="18" charset="0"/>
              </a:rPr>
              <a:t>d</a:t>
            </a:r>
            <a:r>
              <a:rPr lang="en-US" sz="2400" baseline="-25000">
                <a:effectLst/>
                <a:ea typeface="Times New Roman" panose="02020603050405020304" pitchFamily="18" charset="0"/>
              </a:rPr>
              <a:t>4</a:t>
            </a:r>
            <a:r>
              <a:rPr lang="en-US" sz="2400">
                <a:effectLst/>
                <a:ea typeface="Times New Roman" panose="02020603050405020304" pitchFamily="18" charset="0"/>
              </a:rPr>
              <a:t> = d</a:t>
            </a:r>
            <a:r>
              <a:rPr lang="en-US" sz="2400" baseline="-25000">
                <a:effectLst/>
                <a:ea typeface="Times New Roman" panose="02020603050405020304" pitchFamily="18" charset="0"/>
              </a:rPr>
              <a:t>3</a:t>
            </a:r>
            <a:r>
              <a:rPr lang="en-US" sz="2400">
                <a:effectLst/>
                <a:ea typeface="Times New Roman" panose="02020603050405020304" pitchFamily="18" charset="0"/>
              </a:rPr>
              <a:t> − 0,5 – 1 = 10,5 − 0,5 – 1 = 9(m)</a:t>
            </a:r>
          </a:p>
          <a:p>
            <a:pPr algn="just"/>
            <a:r>
              <a:rPr lang="en-US" sz="2400">
                <a:effectLst/>
                <a:ea typeface="Times New Roman" panose="02020603050405020304" pitchFamily="18" charset="0"/>
              </a:rPr>
              <a:t>s</a:t>
            </a:r>
            <a:r>
              <a:rPr lang="en-US" sz="2400" baseline="-25000">
                <a:effectLst/>
                <a:ea typeface="Times New Roman" panose="02020603050405020304" pitchFamily="18" charset="0"/>
              </a:rPr>
              <a:t>4</a:t>
            </a:r>
            <a:r>
              <a:rPr lang="en-US" sz="2400">
                <a:effectLst/>
                <a:ea typeface="Times New Roman" panose="02020603050405020304" pitchFamily="18" charset="0"/>
              </a:rPr>
              <a:t> = s</a:t>
            </a:r>
            <a:r>
              <a:rPr lang="en-US" sz="2400" baseline="-25000">
                <a:effectLst/>
                <a:ea typeface="Times New Roman" panose="02020603050405020304" pitchFamily="18" charset="0"/>
              </a:rPr>
              <a:t>3</a:t>
            </a:r>
            <a:r>
              <a:rPr lang="en-US" sz="2400">
                <a:effectLst/>
                <a:ea typeface="Times New Roman" panose="02020603050405020304" pitchFamily="18" charset="0"/>
              </a:rPr>
              <a:t> − 0,5 – 1 = 10,5 + 0,5 + 1 = 12(m)</a:t>
            </a:r>
          </a:p>
        </p:txBody>
      </p:sp>
      <p:sp>
        <p:nvSpPr>
          <p:cNvPr id="4" name="TextBox 3" descr="n179 Fb Dinh Thu Huyen">
            <a:extLst>
              <a:ext uri="{FF2B5EF4-FFF2-40B4-BE49-F238E27FC236}">
                <a16:creationId xmlns:a16="http://schemas.microsoft.com/office/drawing/2014/main" id="{09233162-EC68-DF49-6D02-30D8D4836473}"/>
              </a:ext>
            </a:extLst>
          </p:cNvPr>
          <p:cNvSpPr txBox="1"/>
          <p:nvPr/>
        </p:nvSpPr>
        <p:spPr>
          <a:xfrm>
            <a:off x="7564063" y="5865010"/>
            <a:ext cx="3219189" cy="830997"/>
          </a:xfrm>
          <a:prstGeom prst="rect">
            <a:avLst/>
          </a:prstGeom>
          <a:noFill/>
          <a:ln w="28575">
            <a:solidFill>
              <a:schemeClr val="accent1"/>
            </a:solidFill>
            <a:prstDash val="sysDash"/>
          </a:ln>
        </p:spPr>
        <p:txBody>
          <a:bodyPr wrap="square">
            <a:spAutoFit/>
          </a:bodyPr>
          <a:lstStyle/>
          <a:p>
            <a:pPr marL="342900" indent="-342900" algn="just"/>
            <a:r>
              <a:rPr lang="en-US" sz="2400" b="1">
                <a:effectLst/>
                <a:ea typeface="Times New Roman" panose="02020603050405020304" pitchFamily="18" charset="0"/>
                <a:sym typeface="Symbol" panose="05050102010706020507" pitchFamily="18" charset="2"/>
              </a:rPr>
              <a:t></a:t>
            </a:r>
            <a:r>
              <a:rPr lang="en-US" sz="2400" b="1">
                <a:effectLst/>
                <a:ea typeface="Times New Roman" panose="02020603050405020304" pitchFamily="18" charset="0"/>
              </a:rPr>
              <a:t> Kiểm tra thấy các kết quả trùng nhau.</a:t>
            </a:r>
          </a:p>
        </p:txBody>
      </p:sp>
    </p:spTree>
    <p:extLst>
      <p:ext uri="{BB962C8B-B14F-4D97-AF65-F5344CB8AC3E}">
        <p14:creationId xmlns:p14="http://schemas.microsoft.com/office/powerpoint/2010/main" val="37566871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left)">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left)">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left)">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wipe(left)">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wipe(left)">
                                      <p:cBhvr>
                                        <p:cTn id="37" dur="500"/>
                                        <p:tgtEl>
                                          <p:spTgt spid="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animEffect transition="in" filter="wipe(left)">
                                      <p:cBhvr>
                                        <p:cTn id="42" dur="500"/>
                                        <p:tgtEl>
                                          <p:spTgt spid="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Effect transition="in" filter="fade">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179 Fb Dinh Thu Huyen">
            <a:extLst>
              <a:ext uri="{FF2B5EF4-FFF2-40B4-BE49-F238E27FC236}">
                <a16:creationId xmlns:a16="http://schemas.microsoft.com/office/drawing/2014/main" id="{288AE627-5319-8A0B-98D2-B9FB1A5863D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475" t="12685" r="10082" b="13545"/>
          <a:stretch/>
        </p:blipFill>
        <p:spPr bwMode="auto">
          <a:xfrm>
            <a:off x="10384124" y="1330094"/>
            <a:ext cx="1788826" cy="16822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descr="n179 Fb Dinh Thu Huyen">
            <a:extLst>
              <a:ext uri="{FF2B5EF4-FFF2-40B4-BE49-F238E27FC236}">
                <a16:creationId xmlns:a16="http://schemas.microsoft.com/office/drawing/2014/main" id="{92286141-78E6-42B0-A12A-0A086BE2D0B4}"/>
              </a:ext>
            </a:extLst>
          </p:cNvPr>
          <p:cNvSpPr/>
          <p:nvPr/>
        </p:nvSpPr>
        <p:spPr>
          <a:xfrm>
            <a:off x="0" y="5798"/>
            <a:ext cx="12192000" cy="923330"/>
          </a:xfrm>
          <a:prstGeom prst="rect">
            <a:avLst/>
          </a:prstGeom>
          <a:solidFill>
            <a:srgbClr val="FFC000"/>
          </a:solidFill>
        </p:spPr>
        <p:txBody>
          <a:bodyPr wrap="squar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UVN Thang Vu" panose="03090702030407020404" pitchFamily="66" charset="0"/>
              </a:rPr>
              <a:t>BÀI TẬP 2:</a:t>
            </a:r>
          </a:p>
        </p:txBody>
      </p:sp>
      <p:sp>
        <p:nvSpPr>
          <p:cNvPr id="2" name="TextBox 1" descr="n179 Fb Dinh Thu Huyen">
            <a:extLst>
              <a:ext uri="{FF2B5EF4-FFF2-40B4-BE49-F238E27FC236}">
                <a16:creationId xmlns:a16="http://schemas.microsoft.com/office/drawing/2014/main" id="{94730D16-B089-D761-FA7A-737BBACEE1E0}"/>
              </a:ext>
            </a:extLst>
          </p:cNvPr>
          <p:cNvSpPr txBox="1"/>
          <p:nvPr/>
        </p:nvSpPr>
        <p:spPr>
          <a:xfrm>
            <a:off x="0" y="1041251"/>
            <a:ext cx="10403174" cy="2308324"/>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fontAlgn="base">
              <a:spcBef>
                <a:spcPct val="0"/>
              </a:spcBef>
              <a:spcAft>
                <a:spcPct val="0"/>
              </a:spcAft>
            </a:pPr>
            <a:r>
              <a:rPr lang="en-US" sz="2400">
                <a:solidFill>
                  <a:schemeClr val="tx1"/>
                </a:solidFill>
                <a:ea typeface="Times New Roman" pitchFamily="18" charset="0"/>
                <a:cs typeface="Arial" pitchFamily="34" charset="0"/>
              </a:rPr>
              <a:t>Một vận động viên đua xe đạp đường dài vượt qua vạch đích với tốc độ 10 m/s. Sau đó vận động viên này đi chậm dần đều thêm 20 m mới dừng lại. Coi chuyển động của vận động viên là thẳng.</a:t>
            </a:r>
          </a:p>
          <a:p>
            <a:pPr lvl="0" algn="just" eaLnBrk="0" fontAlgn="base" hangingPunct="0">
              <a:spcBef>
                <a:spcPct val="0"/>
              </a:spcBef>
              <a:spcAft>
                <a:spcPct val="0"/>
              </a:spcAft>
            </a:pPr>
            <a:r>
              <a:rPr lang="en-US" sz="2400" b="1">
                <a:solidFill>
                  <a:schemeClr val="tx1"/>
                </a:solidFill>
                <a:ea typeface="Times New Roman" pitchFamily="18" charset="0"/>
                <a:cs typeface="Arial" pitchFamily="34" charset="0"/>
              </a:rPr>
              <a:t>a.</a:t>
            </a:r>
            <a:r>
              <a:rPr lang="en-US" sz="2400">
                <a:solidFill>
                  <a:schemeClr val="tx1"/>
                </a:solidFill>
                <a:ea typeface="Times New Roman" pitchFamily="18" charset="0"/>
                <a:cs typeface="Arial" pitchFamily="34" charset="0"/>
              </a:rPr>
              <a:t> Tính gia tốc của vận động viên trong đoạn đường sau khi qua vạch đích.</a:t>
            </a:r>
          </a:p>
          <a:p>
            <a:pPr lvl="0" algn="just" eaLnBrk="0" fontAlgn="base" hangingPunct="0">
              <a:spcBef>
                <a:spcPct val="0"/>
              </a:spcBef>
              <a:spcAft>
                <a:spcPct val="0"/>
              </a:spcAft>
            </a:pPr>
            <a:r>
              <a:rPr lang="en-US" sz="2400" b="1">
                <a:solidFill>
                  <a:schemeClr val="tx1"/>
                </a:solidFill>
                <a:ea typeface="Times New Roman" pitchFamily="18" charset="0"/>
                <a:cs typeface="Arial" pitchFamily="34" charset="0"/>
              </a:rPr>
              <a:t>b.</a:t>
            </a:r>
            <a:r>
              <a:rPr lang="en-US" sz="2400">
                <a:solidFill>
                  <a:schemeClr val="tx1"/>
                </a:solidFill>
                <a:ea typeface="Times New Roman" pitchFamily="18" charset="0"/>
                <a:cs typeface="Arial" pitchFamily="34" charset="0"/>
              </a:rPr>
              <a:t> Tính thời gian vận động viên đó cần để dừng lại kể từ khi cán đích.</a:t>
            </a:r>
          </a:p>
          <a:p>
            <a:pPr lvl="0" algn="just" eaLnBrk="0" fontAlgn="base" hangingPunct="0">
              <a:spcBef>
                <a:spcPct val="0"/>
              </a:spcBef>
              <a:spcAft>
                <a:spcPct val="0"/>
              </a:spcAft>
            </a:pPr>
            <a:r>
              <a:rPr lang="en-US" sz="2400" b="1">
                <a:solidFill>
                  <a:schemeClr val="tx1"/>
                </a:solidFill>
                <a:ea typeface="Times New Roman" pitchFamily="18" charset="0"/>
                <a:cs typeface="Arial" pitchFamily="34" charset="0"/>
              </a:rPr>
              <a:t>c.</a:t>
            </a:r>
            <a:r>
              <a:rPr lang="en-US" sz="2400">
                <a:solidFill>
                  <a:schemeClr val="tx1"/>
                </a:solidFill>
                <a:ea typeface="Times New Roman" pitchFamily="18" charset="0"/>
                <a:cs typeface="Arial" pitchFamily="34" charset="0"/>
              </a:rPr>
              <a:t> Tính vận tốc trung bình của người đó trên quãng đường dừng xe.</a:t>
            </a:r>
            <a:endParaRPr lang="en-US" sz="2400" dirty="0">
              <a:solidFill>
                <a:schemeClr val="tx1"/>
              </a:solidFill>
              <a:cs typeface="Arial" pitchFamily="34" charset="0"/>
            </a:endParaRPr>
          </a:p>
        </p:txBody>
      </p:sp>
      <mc:AlternateContent xmlns:mc="http://schemas.openxmlformats.org/markup-compatibility/2006" xmlns:a14="http://schemas.microsoft.com/office/drawing/2010/main">
        <mc:Choice Requires="a14">
          <p:sp>
            <p:nvSpPr>
              <p:cNvPr id="8" name="TextBox 7" descr="n179 Fb Dinh Thu Huyen">
                <a:extLst>
                  <a:ext uri="{FF2B5EF4-FFF2-40B4-BE49-F238E27FC236}">
                    <a16:creationId xmlns:a16="http://schemas.microsoft.com/office/drawing/2014/main" id="{BD36C0DF-C613-12C9-2159-DC206781B0B8}"/>
                  </a:ext>
                </a:extLst>
              </p:cNvPr>
              <p:cNvSpPr txBox="1"/>
              <p:nvPr/>
            </p:nvSpPr>
            <p:spPr>
              <a:xfrm>
                <a:off x="485775" y="3508426"/>
                <a:ext cx="11220450" cy="3066480"/>
              </a:xfrm>
              <a:prstGeom prst="rect">
                <a:avLst/>
              </a:prstGeom>
              <a:noFill/>
            </p:spPr>
            <p:txBody>
              <a:bodyPr wrap="square">
                <a:spAutoFit/>
              </a:bodyPr>
              <a:lstStyle/>
              <a:p>
                <a:pPr algn="just">
                  <a:lnSpc>
                    <a:spcPct val="115000"/>
                  </a:lnSpc>
                </a:pPr>
                <a:r>
                  <a:rPr lang="en-US" sz="2400" b="1">
                    <a:solidFill>
                      <a:schemeClr val="tx1"/>
                    </a:solidFill>
                    <a:effectLst/>
                    <a:ea typeface="Times New Roman" panose="02020603050405020304" pitchFamily="18" charset="0"/>
                  </a:rPr>
                  <a:t>a. </a:t>
                </a:r>
                <a:r>
                  <a:rPr lang="en-US" sz="2400">
                    <a:solidFill>
                      <a:schemeClr val="tx1"/>
                    </a:solidFill>
                    <a:effectLst/>
                    <a:ea typeface="Times New Roman" panose="02020603050405020304" pitchFamily="18" charset="0"/>
                  </a:rPr>
                  <a:t>Gia tốc của vận động viên trong đoạn đường sau khi qua vạch đích là:</a:t>
                </a:r>
              </a:p>
              <a:p>
                <a:pPr algn="ctr">
                  <a:lnSpc>
                    <a:spcPct val="115000"/>
                  </a:lnSpc>
                </a:pPr>
                <a:r>
                  <a:rPr lang="en-US" sz="2400">
                    <a:solidFill>
                      <a:schemeClr val="tx1"/>
                    </a:solidFill>
                    <a:effectLst/>
                    <a:ea typeface="Times New Roman" panose="02020603050405020304" pitchFamily="18" charset="0"/>
                  </a:rPr>
                  <a:t>v</a:t>
                </a:r>
                <a:r>
                  <a:rPr lang="en-US" sz="2400" baseline="30000">
                    <a:solidFill>
                      <a:schemeClr val="tx1"/>
                    </a:solidFill>
                    <a:effectLst/>
                    <a:ea typeface="Times New Roman" panose="02020603050405020304" pitchFamily="18" charset="0"/>
                  </a:rPr>
                  <a:t>2</a:t>
                </a:r>
                <a:r>
                  <a:rPr lang="en-US" sz="2400">
                    <a:solidFill>
                      <a:schemeClr val="tx1"/>
                    </a:solidFill>
                    <a:effectLst/>
                    <a:ea typeface="Times New Roman" panose="02020603050405020304" pitchFamily="18" charset="0"/>
                  </a:rPr>
                  <a:t> − v</a:t>
                </a:r>
                <a:r>
                  <a:rPr lang="en-US" sz="2400" baseline="30000">
                    <a:solidFill>
                      <a:schemeClr val="tx1"/>
                    </a:solidFill>
                    <a:effectLst/>
                    <a:ea typeface="Times New Roman" panose="02020603050405020304" pitchFamily="18" charset="0"/>
                  </a:rPr>
                  <a:t>2</a:t>
                </a:r>
                <a:r>
                  <a:rPr lang="en-US" sz="2400" baseline="-25000">
                    <a:solidFill>
                      <a:schemeClr val="tx1"/>
                    </a:solidFill>
                    <a:effectLst/>
                    <a:ea typeface="Times New Roman" panose="02020603050405020304" pitchFamily="18" charset="0"/>
                  </a:rPr>
                  <a:t>0</a:t>
                </a:r>
                <a:r>
                  <a:rPr lang="en-US" sz="2400">
                    <a:solidFill>
                      <a:schemeClr val="tx1"/>
                    </a:solidFill>
                    <a:effectLst/>
                    <a:ea typeface="Times New Roman" panose="02020603050405020304" pitchFamily="18" charset="0"/>
                  </a:rPr>
                  <a:t> = 2a.d  </a:t>
                </a:r>
                <a:endParaRPr lang="en-US" sz="2400">
                  <a:solidFill>
                    <a:schemeClr val="tx1"/>
                  </a:solidFill>
                  <a:ea typeface="Times New Roman" panose="02020603050405020304" pitchFamily="18" charset="0"/>
                  <a:sym typeface="Symbol" panose="05050102010706020507" pitchFamily="18" charset="2"/>
                </a:endParaRPr>
              </a:p>
              <a:p>
                <a:pPr algn="ctr">
                  <a:lnSpc>
                    <a:spcPct val="115000"/>
                  </a:lnSpc>
                </a:pPr>
                <a14:m>
                  <m:oMathPara xmlns:m="http://schemas.openxmlformats.org/officeDocument/2006/math">
                    <m:oMathParaPr>
                      <m:jc m:val="centerGroup"/>
                    </m:oMathParaPr>
                    <m:oMath xmlns:m="http://schemas.openxmlformats.org/officeDocument/2006/math">
                      <m:r>
                        <a:rPr lang="en-US" sz="240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sym typeface="Symbol" panose="05050102010706020507" pitchFamily="18" charset="2"/>
                        </a:rPr>
                        <m:t></m:t>
                      </m:r>
                      <m:r>
                        <a:rPr lang="en-US" sz="2400" b="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sym typeface="Symbol" panose="05050102010706020507" pitchFamily="18" charset="2"/>
                        </a:rPr>
                        <m:t> </m:t>
                      </m:r>
                      <m:r>
                        <a:rPr lang="en-US" sz="240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40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a:solidFill>
                                <a:schemeClr val="tx1"/>
                              </a:solidFill>
                              <a:effectLst/>
                              <a:latin typeface="Cambria Math" panose="02040503050406030204" pitchFamily="18" charset="0"/>
                            </a:rPr>
                          </m:ctrlPr>
                        </m:fPr>
                        <m:num>
                          <m:sSubSup>
                            <m:sSubSupPr>
                              <m:ctrlPr>
                                <a:rPr lang="en-US" sz="2400" i="1">
                                  <a:solidFill>
                                    <a:schemeClr val="tx1"/>
                                  </a:solidFill>
                                  <a:effectLst/>
                                  <a:latin typeface="Cambria Math" panose="02040503050406030204" pitchFamily="18" charset="0"/>
                                </a:rPr>
                              </m:ctrlPr>
                            </m:sSubSupPr>
                            <m:e>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up>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bSup>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bSup>
                            <m:sSubSupPr>
                              <m:ctrlPr>
                                <a:rPr lang="en-US" sz="2400" i="1">
                                  <a:solidFill>
                                    <a:schemeClr val="tx1"/>
                                  </a:solidFill>
                                  <a:effectLst/>
                                  <a:latin typeface="Cambria Math" panose="02040503050406030204" pitchFamily="18" charset="0"/>
                                </a:rPr>
                              </m:ctrlPr>
                            </m:sSubSupPr>
                            <m:e>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0</m:t>
                              </m:r>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up>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bSup>
                        </m:num>
                        <m:den>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400" b="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𝑑</m:t>
                          </m:r>
                        </m:den>
                      </m:f>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=−2,5</m:t>
                      </m:r>
                      <m:r>
                        <a:rPr lang="en-US" sz="2400" b="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b="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b="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sSup>
                            <m:sSupPr>
                              <m:ctrlPr>
                                <a:rPr lang="en-US" sz="2400" b="0" i="1" smtClean="0">
                                  <a:solidFill>
                                    <a:schemeClr val="tx1"/>
                                  </a:solidFill>
                                  <a:effectLst/>
                                  <a:latin typeface="Cambria Math" panose="02040503050406030204" pitchFamily="18" charset="0"/>
                                  <a:cs typeface="Times New Roman" panose="02020603050405020304" pitchFamily="18" charset="0"/>
                                </a:rPr>
                              </m:ctrlPr>
                            </m:sSupPr>
                            <m:e>
                              <m:r>
                                <a:rPr lang="en-US" sz="2400" b="0" i="1" smtClean="0">
                                  <a:solidFill>
                                    <a:schemeClr val="tx1"/>
                                  </a:solidFill>
                                  <a:effectLst/>
                                  <a:latin typeface="Cambria Math" panose="02040503050406030204" pitchFamily="18" charset="0"/>
                                  <a:cs typeface="Times New Roman" panose="02020603050405020304" pitchFamily="18" charset="0"/>
                                </a:rPr>
                                <m:t>𝑠</m:t>
                              </m:r>
                            </m:e>
                            <m:sup>
                              <m:r>
                                <a:rPr lang="en-US" sz="2400" b="0" i="1" smtClean="0">
                                  <a:solidFill>
                                    <a:schemeClr val="tx1"/>
                                  </a:solidFill>
                                  <a:effectLst/>
                                  <a:latin typeface="Cambria Math" panose="02040503050406030204" pitchFamily="18" charset="0"/>
                                  <a:cs typeface="Times New Roman" panose="02020603050405020304" pitchFamily="18" charset="0"/>
                                </a:rPr>
                                <m:t>2</m:t>
                              </m:r>
                            </m:sup>
                          </m:sSup>
                        </m:den>
                      </m:f>
                      <m:r>
                        <a:rPr lang="en-US" sz="2400" b="0" i="1" smtClean="0">
                          <a:solidFill>
                            <a:schemeClr val="tx1"/>
                          </a:solidFill>
                          <a:effectLst/>
                          <a:latin typeface="Cambria Math" panose="02040503050406030204" pitchFamily="18" charset="0"/>
                          <a:cs typeface="Times New Roman" panose="02020603050405020304" pitchFamily="18" charset="0"/>
                        </a:rPr>
                        <m:t>)</m:t>
                      </m:r>
                    </m:oMath>
                  </m:oMathPara>
                </a14:m>
                <a:endParaRPr lang="en-US" sz="2400">
                  <a:solidFill>
                    <a:schemeClr val="tx1"/>
                  </a:solidFill>
                  <a:effectLst/>
                  <a:ea typeface="Times New Roman" panose="02020603050405020304" pitchFamily="18" charset="0"/>
                </a:endParaRPr>
              </a:p>
              <a:p>
                <a:pPr algn="just">
                  <a:lnSpc>
                    <a:spcPct val="115000"/>
                  </a:lnSpc>
                </a:pPr>
                <a:r>
                  <a:rPr lang="en-US" sz="2400" b="1">
                    <a:solidFill>
                      <a:schemeClr val="tx1"/>
                    </a:solidFill>
                    <a:effectLst/>
                    <a:ea typeface="Times New Roman" panose="02020603050405020304" pitchFamily="18" charset="0"/>
                  </a:rPr>
                  <a:t>b. </a:t>
                </a:r>
                <a:r>
                  <a:rPr lang="en-US" sz="2400">
                    <a:solidFill>
                      <a:schemeClr val="tx1"/>
                    </a:solidFill>
                    <a:effectLst/>
                    <a:ea typeface="Times New Roman" panose="02020603050405020304" pitchFamily="18" charset="0"/>
                  </a:rPr>
                  <a:t>Thời gian vận động viên đó cần để dừng lại kể từ khi cán đích là:</a:t>
                </a:r>
              </a:p>
              <a:p>
                <a:pPr algn="ctr">
                  <a:lnSpc>
                    <a:spcPct val="115000"/>
                  </a:lnSpc>
                </a:pPr>
                <a:r>
                  <a:rPr lang="en-US" sz="2400">
                    <a:solidFill>
                      <a:schemeClr val="tx1"/>
                    </a:solidFill>
                    <a:effectLst/>
                    <a:ea typeface="Times New Roman" panose="02020603050405020304" pitchFamily="18" charset="0"/>
                  </a:rPr>
                  <a:t>a = Δv/Δt </a:t>
                </a:r>
                <a:r>
                  <a:rPr lang="en-US" sz="2400">
                    <a:solidFill>
                      <a:schemeClr val="tx1"/>
                    </a:solidFill>
                    <a:effectLst/>
                    <a:ea typeface="Times New Roman" panose="02020603050405020304" pitchFamily="18" charset="0"/>
                    <a:cs typeface="Cambria Math" panose="02040503050406030204" pitchFamily="18" charset="0"/>
                  </a:rPr>
                  <a:t>⇔ </a:t>
                </a:r>
                <a:r>
                  <a:rPr lang="en-US" sz="2400">
                    <a:solidFill>
                      <a:schemeClr val="tx1"/>
                    </a:solidFill>
                    <a:effectLst/>
                    <a:ea typeface="Times New Roman" panose="02020603050405020304" pitchFamily="18" charset="0"/>
                  </a:rPr>
                  <a:t>Δt = Δv/a = (0−10)/−2,5 = 4 (s)</a:t>
                </a:r>
              </a:p>
              <a:p>
                <a:pPr algn="just">
                  <a:lnSpc>
                    <a:spcPct val="115000"/>
                  </a:lnSpc>
                </a:pPr>
                <a:r>
                  <a:rPr lang="en-US" sz="2400" b="1">
                    <a:solidFill>
                      <a:schemeClr val="tx1"/>
                    </a:solidFill>
                    <a:effectLst/>
                    <a:ea typeface="Times New Roman" panose="02020603050405020304" pitchFamily="18" charset="0"/>
                  </a:rPr>
                  <a:t>c. </a:t>
                </a:r>
                <a:r>
                  <a:rPr lang="en-US" sz="2400">
                    <a:solidFill>
                      <a:schemeClr val="tx1"/>
                    </a:solidFill>
                    <a:effectLst/>
                    <a:ea typeface="Times New Roman" panose="02020603050405020304" pitchFamily="18" charset="0"/>
                  </a:rPr>
                  <a:t>Vận tốc trung bình của người đó trên quãng đường dừng xe là: v = d/t = 20/4 = 5(m/s)</a:t>
                </a:r>
              </a:p>
            </p:txBody>
          </p:sp>
        </mc:Choice>
        <mc:Fallback xmlns="">
          <p:sp>
            <p:nvSpPr>
              <p:cNvPr id="8" name="TextBox 7" descr="n179 Fb Dinh Thu Huyen">
                <a:extLst>
                  <a:ext uri="{FF2B5EF4-FFF2-40B4-BE49-F238E27FC236}">
                    <a16:creationId xmlns:a16="http://schemas.microsoft.com/office/drawing/2014/main" id="{BD36C0DF-C613-12C9-2159-DC206781B0B8}"/>
                  </a:ext>
                </a:extLst>
              </p:cNvPr>
              <p:cNvSpPr txBox="1">
                <a:spLocks noRot="1" noChangeAspect="1" noMove="1" noResize="1" noEditPoints="1" noAdjustHandles="1" noChangeArrowheads="1" noChangeShapeType="1" noTextEdit="1"/>
              </p:cNvSpPr>
              <p:nvPr/>
            </p:nvSpPr>
            <p:spPr>
              <a:xfrm>
                <a:off x="485775" y="3508426"/>
                <a:ext cx="11220450" cy="3066480"/>
              </a:xfrm>
              <a:prstGeom prst="rect">
                <a:avLst/>
              </a:prstGeom>
              <a:blipFill>
                <a:blip r:embed="rId3"/>
                <a:stretch>
                  <a:fillRect l="-870" t="-596" b="-2982"/>
                </a:stretch>
              </a:blipFill>
            </p:spPr>
            <p:txBody>
              <a:bodyPr/>
              <a:lstStyle/>
              <a:p>
                <a:r>
                  <a:rPr lang="en-US">
                    <a:noFill/>
                  </a:rPr>
                  <a:t> </a:t>
                </a:r>
              </a:p>
            </p:txBody>
          </p:sp>
        </mc:Fallback>
      </mc:AlternateContent>
    </p:spTree>
    <p:extLst>
      <p:ext uri="{BB962C8B-B14F-4D97-AF65-F5344CB8AC3E}">
        <p14:creationId xmlns:p14="http://schemas.microsoft.com/office/powerpoint/2010/main" val="6820321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left)">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wipe(left)">
                                      <p:cBhvr>
                                        <p:cTn id="29" dur="500"/>
                                        <p:tgtEl>
                                          <p:spTgt spid="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wipe(left)">
                                      <p:cBhvr>
                                        <p:cTn id="34" dur="500"/>
                                        <p:tgtEl>
                                          <p:spTgt spid="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wipe(left)">
                                      <p:cBhvr>
                                        <p:cTn id="39" dur="500"/>
                                        <p:tgtEl>
                                          <p:spTgt spid="8">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8">
                                            <p:txEl>
                                              <p:pRg st="4" end="4"/>
                                            </p:txEl>
                                          </p:spTgt>
                                        </p:tgtEl>
                                        <p:attrNameLst>
                                          <p:attrName>style.visibility</p:attrName>
                                        </p:attrNameLst>
                                      </p:cBhvr>
                                      <p:to>
                                        <p:strVal val="visible"/>
                                      </p:to>
                                    </p:set>
                                    <p:animEffect transition="in" filter="wipe(left)">
                                      <p:cBhvr>
                                        <p:cTn id="44" dur="500"/>
                                        <p:tgtEl>
                                          <p:spTgt spid="8">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animEffect transition="in" filter="wipe(left)">
                                      <p:cBhvr>
                                        <p:cTn id="49"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179 Fb Dinh Thu Huyen">
            <a:extLst>
              <a:ext uri="{FF2B5EF4-FFF2-40B4-BE49-F238E27FC236}">
                <a16:creationId xmlns:a16="http://schemas.microsoft.com/office/drawing/2014/main" id="{B158F699-9A9D-4058-8B63-02D680DFD549}"/>
              </a:ext>
            </a:extLst>
          </p:cNvPr>
          <p:cNvSpPr txBox="1"/>
          <p:nvPr/>
        </p:nvSpPr>
        <p:spPr>
          <a:xfrm>
            <a:off x="-1" y="0"/>
            <a:ext cx="12192002" cy="1174168"/>
          </a:xfrm>
          <a:prstGeom prst="rect">
            <a:avLst/>
          </a:prstGeom>
          <a:solidFill>
            <a:srgbClr val="FFFF00"/>
          </a:solidFill>
        </p:spPr>
        <p:txBody>
          <a:bodyPr wrap="square">
            <a:spAutoFit/>
          </a:bodyPr>
          <a:lstStyle/>
          <a:p>
            <a:pPr algn="ctr">
              <a:lnSpc>
                <a:spcPct val="115000"/>
              </a:lnSpc>
            </a:pPr>
            <a:r>
              <a:rPr lang="en-US" sz="66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Vận</a:t>
            </a:r>
            <a:r>
              <a:rPr lang="en-US" sz="66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6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dụng</a:t>
            </a:r>
            <a:endParaRPr lang="en-US" sz="72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endParaRPr>
          </a:p>
        </p:txBody>
      </p:sp>
      <p:grpSp>
        <p:nvGrpSpPr>
          <p:cNvPr id="2" name="Group 4" descr="n179 Fb Dinh Thu Huyen">
            <a:extLst>
              <a:ext uri="{FF2B5EF4-FFF2-40B4-BE49-F238E27FC236}">
                <a16:creationId xmlns:a16="http://schemas.microsoft.com/office/drawing/2014/main" id="{65C03444-0798-FF90-991C-9D7EBD3FC573}"/>
              </a:ext>
            </a:extLst>
          </p:cNvPr>
          <p:cNvGrpSpPr/>
          <p:nvPr/>
        </p:nvGrpSpPr>
        <p:grpSpPr>
          <a:xfrm>
            <a:off x="-2305050" y="1775895"/>
            <a:ext cx="2025398" cy="4122678"/>
            <a:chOff x="-34194" y="396447"/>
            <a:chExt cx="2025398" cy="6298993"/>
          </a:xfrm>
        </p:grpSpPr>
        <p:sp>
          <p:nvSpPr>
            <p:cNvPr id="6" name="Rectangle 5">
              <a:extLst>
                <a:ext uri="{FF2B5EF4-FFF2-40B4-BE49-F238E27FC236}">
                  <a16:creationId xmlns:a16="http://schemas.microsoft.com/office/drawing/2014/main" id="{3B2F6928-DF0C-297C-6D91-D8BE383D7145}"/>
                </a:ext>
              </a:extLst>
            </p:cNvPr>
            <p:cNvSpPr/>
            <p:nvPr/>
          </p:nvSpPr>
          <p:spPr>
            <a:xfrm>
              <a:off x="237512" y="396447"/>
              <a:ext cx="1753692" cy="6298993"/>
            </a:xfrm>
            <a:prstGeom prst="rect">
              <a:avLst/>
            </a:prstGeom>
            <a:solidFill>
              <a:srgbClr val="FFC000"/>
            </a:solidFill>
          </p:spPr>
          <p:txBody>
            <a:bodyPr wrap="square" lIns="91440" tIns="45720" rIns="91440" bIns="45720" anchor="ctr">
              <a:noAutofit/>
            </a:bodyPr>
            <a:lstStyle/>
            <a:p>
              <a:pPr algn="ctr"/>
              <a:endParaRPr lang="en-US" sz="5400" b="1" dirty="0">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endParaRPr>
            </a:p>
            <a:p>
              <a:pPr algn="ctr"/>
              <a:r>
                <a:rPr lang="en-US" sz="5400" b="1" dirty="0" err="1">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Nhiệm</a:t>
              </a:r>
              <a:r>
                <a:rPr lang="en-US" sz="5400" b="1" dirty="0">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 </a:t>
              </a:r>
              <a:r>
                <a:rPr lang="en-US" sz="5400" b="1" dirty="0" err="1">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vụ</a:t>
              </a:r>
              <a:r>
                <a:rPr lang="en-US" sz="5400" b="1" dirty="0">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a:t>
              </a:r>
            </a:p>
          </p:txBody>
        </p:sp>
        <p:pic>
          <p:nvPicPr>
            <p:cNvPr id="7" name="Picture 2" descr="Hình ảnh Giáo Viên Giảng Bài Mắt đen Sách đỏ Nhân Vật Hoạt Hình PNG , Mắt  đen, Giáo Viên Giảng Bài, Trí PNG miễn phí tải tập tin PSDComment và Vector">
              <a:extLst>
                <a:ext uri="{FF2B5EF4-FFF2-40B4-BE49-F238E27FC236}">
                  <a16:creationId xmlns:a16="http://schemas.microsoft.com/office/drawing/2014/main" id="{3F6F1DB1-05F0-4A12-2E54-1B893B2F3DF3}"/>
                </a:ext>
              </a:extLst>
            </p:cNvPr>
            <p:cNvPicPr>
              <a:picLocks noChangeAspect="1" noChangeArrowheads="1"/>
            </p:cNvPicPr>
            <p:nvPr/>
          </p:nvPicPr>
          <p:blipFill>
            <a:blip r:embed="rId2" cstate="print">
              <a:extLst>
                <a:ext uri="{BEBA8EAE-BF5A-486C-A8C5-ECC9F3942E4B}">
                  <a14:imgProps xmlns:a14="http://schemas.microsoft.com/office/drawing/2010/main">
                    <a14:imgLayer>
                      <a14:imgEffect>
                        <a14:backgroundRemoval t="6000" b="94250" l="10000" r="90000">
                          <a14:foregroundMark x1="46750" y1="10667" x2="46750" y2="10667"/>
                          <a14:foregroundMark x1="52417" y1="7250" x2="49250" y2="6750"/>
                          <a14:foregroundMark x1="57417" y1="6083" x2="55917" y2="14167"/>
                          <a14:foregroundMark x1="55917" y1="14167" x2="52250" y2="13667"/>
                          <a14:foregroundMark x1="55583" y1="13833" x2="54500" y2="28667"/>
                          <a14:foregroundMark x1="54500" y1="28667" x2="55667" y2="28833"/>
                          <a14:foregroundMark x1="52750" y1="26500" x2="52917" y2="26667"/>
                          <a14:foregroundMark x1="52917" y1="26500" x2="54333" y2="34500"/>
                          <a14:foregroundMark x1="54333" y1="34500" x2="55833" y2="33750"/>
                          <a14:foregroundMark x1="56000" y1="30000" x2="54167" y2="32000"/>
                          <a14:foregroundMark x1="56667" y1="79250" x2="60500" y2="89917"/>
                          <a14:foregroundMark x1="60500" y1="89917" x2="61667" y2="88667"/>
                          <a14:foregroundMark x1="59917" y1="90000" x2="65750" y2="93833"/>
                          <a14:foregroundMark x1="49083" y1="91000" x2="51500" y2="94250"/>
                        </a14:backgroundRemoval>
                      </a14:imgEffect>
                    </a14:imgLayer>
                  </a14:imgProps>
                </a:ext>
                <a:ext uri="{28A0092B-C50C-407E-A947-70E740481C1C}">
                  <a14:useLocalDpi xmlns:a14="http://schemas.microsoft.com/office/drawing/2010/main" val="0"/>
                </a:ext>
              </a:extLst>
            </a:blip>
            <a:srcRect/>
            <a:stretch>
              <a:fillRect/>
            </a:stretch>
          </p:blipFill>
          <p:spPr bwMode="auto">
            <a:xfrm>
              <a:off x="-34194" y="902525"/>
              <a:ext cx="2025398" cy="202539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n179 Fb Dinh Thu Huyen">
            <a:extLst>
              <a:ext uri="{FF2B5EF4-FFF2-40B4-BE49-F238E27FC236}">
                <a16:creationId xmlns:a16="http://schemas.microsoft.com/office/drawing/2014/main" id="{C2E8765F-A4C4-49BD-A0B1-D057B6C633A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42227" y="1174168"/>
            <a:ext cx="5707546" cy="5707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167934"/>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descr="n179 Fb Dinh Thu Huyen">
            <a:extLst>
              <a:ext uri="{FF2B5EF4-FFF2-40B4-BE49-F238E27FC236}">
                <a16:creationId xmlns:a16="http://schemas.microsoft.com/office/drawing/2014/main" id="{9BC38A04-DE78-4311-94EA-F60B58557A41}"/>
              </a:ext>
            </a:extLst>
          </p:cNvPr>
          <p:cNvSpPr txBox="1"/>
          <p:nvPr/>
        </p:nvSpPr>
        <p:spPr>
          <a:xfrm>
            <a:off x="2206957" y="1280594"/>
            <a:ext cx="9736755" cy="457200"/>
          </a:xfrm>
          <a:prstGeom prst="rect">
            <a:avLst/>
          </a:prstGeom>
          <a:solidFill>
            <a:srgbClr val="FFD44B"/>
          </a:solidFill>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just">
              <a:lnSpc>
                <a:spcPct val="120000"/>
              </a:lnSpc>
            </a:pPr>
            <a:r>
              <a:rPr lang="en-US" sz="2400" dirty="0"/>
              <a:t>H</a:t>
            </a:r>
            <a:r>
              <a:rPr lang="en-US" sz="2400"/>
              <a:t>ọc </a:t>
            </a:r>
            <a:r>
              <a:rPr lang="en-US" sz="2400" dirty="0" err="1"/>
              <a:t>bài</a:t>
            </a:r>
            <a:r>
              <a:rPr lang="en-US" sz="2400" dirty="0"/>
              <a:t> </a:t>
            </a:r>
            <a:r>
              <a:rPr lang="en-US" sz="2400" dirty="0" err="1"/>
              <a:t>và</a:t>
            </a:r>
            <a:r>
              <a:rPr lang="en-US" sz="2400" dirty="0"/>
              <a:t> </a:t>
            </a:r>
            <a:r>
              <a:rPr lang="en-US" sz="2400" dirty="0" err="1"/>
              <a:t>làm</a:t>
            </a:r>
            <a:r>
              <a:rPr lang="en-US" sz="2400" dirty="0"/>
              <a:t> </a:t>
            </a:r>
            <a:r>
              <a:rPr lang="en-US" sz="2400" dirty="0" err="1"/>
              <a:t>bài</a:t>
            </a:r>
            <a:r>
              <a:rPr lang="en-US" sz="2400" dirty="0"/>
              <a:t> </a:t>
            </a:r>
            <a:r>
              <a:rPr lang="en-US" sz="2400" dirty="0" err="1"/>
              <a:t>tập</a:t>
            </a:r>
            <a:r>
              <a:rPr lang="en-US" sz="2400" dirty="0"/>
              <a:t> </a:t>
            </a:r>
            <a:r>
              <a:rPr lang="en-US" sz="2400" dirty="0" err="1"/>
              <a:t>trang</a:t>
            </a:r>
            <a:r>
              <a:rPr lang="en-US" sz="2400" dirty="0"/>
              <a:t> 43 SGK.</a:t>
            </a:r>
            <a:endParaRPr lang="vi-VN" sz="2400" b="1" dirty="0">
              <a:solidFill>
                <a:schemeClr val="tx1"/>
              </a:solidFill>
              <a:cs typeface="Times New Roman" panose="02020603050405020304" pitchFamily="18" charset="0"/>
            </a:endParaRPr>
          </a:p>
        </p:txBody>
      </p:sp>
      <p:grpSp>
        <p:nvGrpSpPr>
          <p:cNvPr id="2" name="Group 16" descr="n179 Fb Dinh Thu Huyen">
            <a:extLst>
              <a:ext uri="{FF2B5EF4-FFF2-40B4-BE49-F238E27FC236}">
                <a16:creationId xmlns:a16="http://schemas.microsoft.com/office/drawing/2014/main" id="{B316C617-2212-4D4A-83FC-7557A29854AE}"/>
              </a:ext>
            </a:extLst>
          </p:cNvPr>
          <p:cNvGrpSpPr/>
          <p:nvPr/>
        </p:nvGrpSpPr>
        <p:grpSpPr>
          <a:xfrm>
            <a:off x="0" y="1280593"/>
            <a:ext cx="2025398" cy="5209469"/>
            <a:chOff x="-34194" y="396443"/>
            <a:chExt cx="2025398" cy="7959489"/>
          </a:xfrm>
        </p:grpSpPr>
        <p:sp>
          <p:nvSpPr>
            <p:cNvPr id="3" name="Rectangle 2">
              <a:extLst>
                <a:ext uri="{FF2B5EF4-FFF2-40B4-BE49-F238E27FC236}">
                  <a16:creationId xmlns:a16="http://schemas.microsoft.com/office/drawing/2014/main" id="{92286141-78E6-42B0-A12A-0A086BE2D0B4}"/>
                </a:ext>
              </a:extLst>
            </p:cNvPr>
            <p:cNvSpPr/>
            <p:nvPr/>
          </p:nvSpPr>
          <p:spPr>
            <a:xfrm>
              <a:off x="237512" y="396443"/>
              <a:ext cx="1753692" cy="7959489"/>
            </a:xfrm>
            <a:prstGeom prst="rect">
              <a:avLst/>
            </a:prstGeom>
            <a:solidFill>
              <a:srgbClr val="FFC000"/>
            </a:solidFill>
          </p:spPr>
          <p:txBody>
            <a:bodyPr wrap="square" lIns="91440" tIns="45720" rIns="91440" bIns="45720" anchor="ctr">
              <a:noAutofit/>
            </a:bodyPr>
            <a:lstStyle/>
            <a:p>
              <a:pPr algn="ctr"/>
              <a:endParaRPr lang="en-US" sz="5400" b="1" dirty="0">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endParaRPr>
            </a:p>
            <a:p>
              <a:pPr algn="ctr"/>
              <a:r>
                <a:rPr lang="en-US" sz="5400" b="1" dirty="0" err="1">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Nhiệm</a:t>
              </a:r>
              <a:r>
                <a:rPr lang="en-US" sz="5400" b="1" dirty="0">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 </a:t>
              </a:r>
              <a:r>
                <a:rPr lang="en-US" sz="5400" b="1" dirty="0" err="1">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vụ</a:t>
              </a:r>
              <a:r>
                <a:rPr lang="en-US" sz="5400" b="1" dirty="0">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a:t>
              </a:r>
            </a:p>
          </p:txBody>
        </p:sp>
        <p:pic>
          <p:nvPicPr>
            <p:cNvPr id="1026" name="Picture 2" descr="Hình ảnh Giáo Viên Giảng Bài Mắt đen Sách đỏ Nhân Vật Hoạt Hình PNG , Mắt  đen, Giáo Viên Giảng Bài, Trí PNG miễn phí tải tập tin PSDComment và Vector">
              <a:extLst>
                <a:ext uri="{FF2B5EF4-FFF2-40B4-BE49-F238E27FC236}">
                  <a16:creationId xmlns:a16="http://schemas.microsoft.com/office/drawing/2014/main" id="{108F004E-9A5D-4154-AD77-3B125E22B75F}"/>
                </a:ext>
              </a:extLst>
            </p:cNvPr>
            <p:cNvPicPr>
              <a:picLocks noChangeAspect="1" noChangeArrowheads="1"/>
            </p:cNvPicPr>
            <p:nvPr/>
          </p:nvPicPr>
          <p:blipFill>
            <a:blip r:embed="rId2" cstate="print">
              <a:extLst>
                <a:ext uri="{BEBA8EAE-BF5A-486C-A8C5-ECC9F3942E4B}">
                  <a14:imgProps xmlns:a14="http://schemas.microsoft.com/office/drawing/2010/main">
                    <a14:imgLayer>
                      <a14:imgEffect>
                        <a14:backgroundRemoval t="6000" b="94250" l="10000" r="90000">
                          <a14:foregroundMark x1="46750" y1="10667" x2="46750" y2="10667"/>
                          <a14:foregroundMark x1="52417" y1="7250" x2="49250" y2="6750"/>
                          <a14:foregroundMark x1="57417" y1="6083" x2="55917" y2="14167"/>
                          <a14:foregroundMark x1="55917" y1="14167" x2="52250" y2="13667"/>
                          <a14:foregroundMark x1="55583" y1="13833" x2="54500" y2="28667"/>
                          <a14:foregroundMark x1="54500" y1="28667" x2="55667" y2="28833"/>
                          <a14:foregroundMark x1="52750" y1="26500" x2="52917" y2="26667"/>
                          <a14:foregroundMark x1="52917" y1="26500" x2="54333" y2="34500"/>
                          <a14:foregroundMark x1="54333" y1="34500" x2="55833" y2="33750"/>
                          <a14:foregroundMark x1="56000" y1="30000" x2="54167" y2="32000"/>
                          <a14:foregroundMark x1="56667" y1="79250" x2="60500" y2="89917"/>
                          <a14:foregroundMark x1="60500" y1="89917" x2="61667" y2="88667"/>
                          <a14:foregroundMark x1="59917" y1="90000" x2="65750" y2="93833"/>
                          <a14:foregroundMark x1="49083" y1="91000" x2="51500" y2="94250"/>
                        </a14:backgroundRemoval>
                      </a14:imgEffect>
                    </a14:imgLayer>
                  </a14:imgProps>
                </a:ext>
                <a:ext uri="{28A0092B-C50C-407E-A947-70E740481C1C}">
                  <a14:useLocalDpi xmlns:a14="http://schemas.microsoft.com/office/drawing/2010/main" val="0"/>
                </a:ext>
              </a:extLst>
            </a:blip>
            <a:srcRect/>
            <a:stretch>
              <a:fillRect/>
            </a:stretch>
          </p:blipFill>
          <p:spPr bwMode="auto">
            <a:xfrm>
              <a:off x="-34194" y="902525"/>
              <a:ext cx="2025398" cy="202539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descr="n179 Fb Dinh Thu Huyen">
            <a:extLst>
              <a:ext uri="{FF2B5EF4-FFF2-40B4-BE49-F238E27FC236}">
                <a16:creationId xmlns:a16="http://schemas.microsoft.com/office/drawing/2014/main" id="{F3C3EEBA-F13E-47C5-920D-3EF40582B93B}"/>
              </a:ext>
            </a:extLst>
          </p:cNvPr>
          <p:cNvSpPr txBox="1"/>
          <p:nvPr/>
        </p:nvSpPr>
        <p:spPr>
          <a:xfrm>
            <a:off x="2230375" y="1816373"/>
            <a:ext cx="9713337" cy="830997"/>
          </a:xfrm>
          <a:prstGeom prst="rect">
            <a:avLst/>
          </a:prstGeom>
          <a:solidFill>
            <a:srgbClr val="FFD44B"/>
          </a:solidFill>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just"/>
            <a:r>
              <a:rPr lang="en-US" sz="2400" b="1" dirty="0" err="1"/>
              <a:t>Bài</a:t>
            </a:r>
            <a:r>
              <a:rPr lang="en-US" sz="2400" b="1" dirty="0"/>
              <a:t> 1.</a:t>
            </a:r>
            <a:r>
              <a:rPr lang="en-US" sz="2400" dirty="0"/>
              <a:t> </a:t>
            </a:r>
            <a:r>
              <a:rPr lang="en-US" sz="2400" dirty="0" err="1"/>
              <a:t>Xét</a:t>
            </a:r>
            <a:r>
              <a:rPr lang="en-US" sz="2400" dirty="0"/>
              <a:t> </a:t>
            </a:r>
            <a:r>
              <a:rPr lang="en-US" sz="2400" dirty="0" err="1"/>
              <a:t>một</a:t>
            </a:r>
            <a:r>
              <a:rPr lang="en-US" sz="2400" dirty="0"/>
              <a:t> </a:t>
            </a:r>
            <a:r>
              <a:rPr lang="en-US" sz="2400" dirty="0" err="1"/>
              <a:t>vận</a:t>
            </a:r>
            <a:r>
              <a:rPr lang="en-US" sz="2400" dirty="0"/>
              <a:t> </a:t>
            </a:r>
            <a:r>
              <a:rPr lang="en-US" sz="2400" dirty="0" err="1"/>
              <a:t>động</a:t>
            </a:r>
            <a:r>
              <a:rPr lang="en-US" sz="2400" dirty="0"/>
              <a:t> </a:t>
            </a:r>
            <a:r>
              <a:rPr lang="en-US" sz="2400" dirty="0" err="1"/>
              <a:t>viên</a:t>
            </a:r>
            <a:r>
              <a:rPr lang="en-US" sz="2400" dirty="0"/>
              <a:t> </a:t>
            </a:r>
            <a:r>
              <a:rPr lang="en-US" sz="2400" dirty="0" err="1"/>
              <a:t>chạy</a:t>
            </a:r>
            <a:r>
              <a:rPr lang="en-US" sz="2400" dirty="0"/>
              <a:t> </a:t>
            </a:r>
            <a:r>
              <a:rPr lang="en-US" sz="2400" dirty="0" err="1"/>
              <a:t>xe</a:t>
            </a:r>
            <a:r>
              <a:rPr lang="en-US" sz="2400" dirty="0"/>
              <a:t> </a:t>
            </a:r>
            <a:r>
              <a:rPr lang="en-US" sz="2400" dirty="0" err="1"/>
              <a:t>đạp</a:t>
            </a:r>
            <a:r>
              <a:rPr lang="en-US" sz="2400" dirty="0"/>
              <a:t> </a:t>
            </a:r>
            <a:r>
              <a:rPr lang="en-US" sz="2400" err="1"/>
              <a:t>trên</a:t>
            </a:r>
            <a:r>
              <a:rPr lang="en-US" sz="2400"/>
              <a:t> 1 </a:t>
            </a:r>
            <a:r>
              <a:rPr lang="en-US" sz="2400" dirty="0" err="1"/>
              <a:t>đoạn</a:t>
            </a:r>
            <a:r>
              <a:rPr lang="en-US" sz="2400" dirty="0"/>
              <a:t> </a:t>
            </a:r>
            <a:r>
              <a:rPr lang="en-US" sz="2400" dirty="0" err="1"/>
              <a:t>đường</a:t>
            </a:r>
            <a:r>
              <a:rPr lang="en-US" sz="2400" dirty="0"/>
              <a:t> </a:t>
            </a:r>
            <a:r>
              <a:rPr lang="en-US" sz="2400" dirty="0" err="1"/>
              <a:t>thẳng</a:t>
            </a:r>
            <a:r>
              <a:rPr lang="en-US" sz="2400" dirty="0"/>
              <a:t>. </a:t>
            </a:r>
            <a:r>
              <a:rPr lang="en-US" sz="2400" dirty="0" err="1"/>
              <a:t>Vận</a:t>
            </a:r>
            <a:r>
              <a:rPr lang="en-US" sz="2400" dirty="0"/>
              <a:t> </a:t>
            </a:r>
            <a:r>
              <a:rPr lang="en-US" sz="2400" dirty="0" err="1"/>
              <a:t>tốc</a:t>
            </a:r>
            <a:r>
              <a:rPr lang="en-US" sz="2400" dirty="0"/>
              <a:t> </a:t>
            </a:r>
            <a:r>
              <a:rPr lang="en-US" sz="2400" dirty="0" err="1"/>
              <a:t>của</a:t>
            </a:r>
            <a:r>
              <a:rPr lang="en-US" sz="2400" dirty="0"/>
              <a:t> </a:t>
            </a:r>
            <a:r>
              <a:rPr lang="en-US" sz="2400" dirty="0" err="1"/>
              <a:t>vận</a:t>
            </a:r>
            <a:r>
              <a:rPr lang="en-US" sz="2400" dirty="0"/>
              <a:t> </a:t>
            </a:r>
            <a:r>
              <a:rPr lang="en-US" sz="2400" dirty="0" err="1"/>
              <a:t>động</a:t>
            </a:r>
            <a:r>
              <a:rPr lang="en-US" sz="2400" dirty="0"/>
              <a:t> </a:t>
            </a:r>
            <a:r>
              <a:rPr lang="en-US" sz="2400" dirty="0" err="1"/>
              <a:t>viên</a:t>
            </a:r>
            <a:r>
              <a:rPr lang="en-US" sz="2400" dirty="0"/>
              <a:t> </a:t>
            </a:r>
            <a:r>
              <a:rPr lang="en-US" sz="2400" dirty="0" err="1"/>
              <a:t>này</a:t>
            </a:r>
            <a:r>
              <a:rPr lang="en-US" sz="2400" dirty="0"/>
              <a:t> </a:t>
            </a:r>
            <a:r>
              <a:rPr lang="en-US" sz="2400" dirty="0" err="1"/>
              <a:t>tại</a:t>
            </a:r>
            <a:r>
              <a:rPr lang="en-US" sz="2400" dirty="0"/>
              <a:t> </a:t>
            </a:r>
            <a:r>
              <a:rPr lang="en-US" sz="2400" dirty="0" err="1"/>
              <a:t>mỗi</a:t>
            </a:r>
            <a:r>
              <a:rPr lang="en-US" sz="2400" dirty="0"/>
              <a:t> </a:t>
            </a:r>
            <a:r>
              <a:rPr lang="en-US" sz="2400" dirty="0" err="1"/>
              <a:t>thời</a:t>
            </a:r>
            <a:r>
              <a:rPr lang="en-US" sz="2400" dirty="0"/>
              <a:t> </a:t>
            </a:r>
            <a:r>
              <a:rPr lang="en-US" sz="2400" dirty="0" err="1"/>
              <a:t>điểm</a:t>
            </a:r>
            <a:r>
              <a:rPr lang="en-US" sz="2400" dirty="0"/>
              <a:t> </a:t>
            </a:r>
            <a:r>
              <a:rPr lang="en-US" sz="2400" dirty="0" err="1"/>
              <a:t>được</a:t>
            </a:r>
            <a:r>
              <a:rPr lang="en-US" sz="2400" dirty="0"/>
              <a:t> </a:t>
            </a:r>
            <a:r>
              <a:rPr lang="en-US" sz="2400" dirty="0" err="1"/>
              <a:t>ghi</a:t>
            </a:r>
            <a:r>
              <a:rPr lang="en-US" sz="2400" dirty="0"/>
              <a:t> </a:t>
            </a:r>
            <a:r>
              <a:rPr lang="en-US" sz="2400" dirty="0" err="1"/>
              <a:t>lại</a:t>
            </a:r>
            <a:r>
              <a:rPr lang="en-US" sz="2400" dirty="0"/>
              <a:t> </a:t>
            </a:r>
            <a:r>
              <a:rPr lang="en-US" sz="2400" dirty="0" err="1"/>
              <a:t>trong</a:t>
            </a:r>
            <a:r>
              <a:rPr lang="en-US" sz="2400" dirty="0"/>
              <a:t> </a:t>
            </a:r>
            <a:r>
              <a:rPr lang="en-US" sz="2400" dirty="0" err="1"/>
              <a:t>bảng</a:t>
            </a:r>
            <a:r>
              <a:rPr lang="en-US" sz="2400" dirty="0"/>
              <a:t> </a:t>
            </a:r>
            <a:r>
              <a:rPr lang="en-US" sz="2400" dirty="0" err="1"/>
              <a:t>dưới</a:t>
            </a:r>
            <a:r>
              <a:rPr lang="en-US" sz="2400" dirty="0"/>
              <a:t> </a:t>
            </a:r>
            <a:r>
              <a:rPr lang="en-US" sz="2400" dirty="0" err="1"/>
              <a:t>đây</a:t>
            </a:r>
            <a:r>
              <a:rPr lang="en-US" sz="2400" dirty="0"/>
              <a:t>.</a:t>
            </a:r>
            <a:endParaRPr lang="vi-VN" sz="2400" b="1" dirty="0">
              <a:solidFill>
                <a:srgbClr val="FF0000"/>
              </a:solidFill>
              <a:cs typeface="Times New Roman" panose="02020603050405020304" pitchFamily="18" charset="0"/>
            </a:endParaRPr>
          </a:p>
        </p:txBody>
      </p:sp>
      <p:sp>
        <p:nvSpPr>
          <p:cNvPr id="11" name="TextBox 10" descr="n179 Fb Dinh Thu Huyen">
            <a:extLst>
              <a:ext uri="{FF2B5EF4-FFF2-40B4-BE49-F238E27FC236}">
                <a16:creationId xmlns:a16="http://schemas.microsoft.com/office/drawing/2014/main" id="{A59E05AC-B19C-ACA1-AC29-FACF2EB090DD}"/>
              </a:ext>
            </a:extLst>
          </p:cNvPr>
          <p:cNvSpPr txBox="1"/>
          <p:nvPr/>
        </p:nvSpPr>
        <p:spPr>
          <a:xfrm>
            <a:off x="-1" y="0"/>
            <a:ext cx="12192002" cy="1075872"/>
          </a:xfrm>
          <a:prstGeom prst="rect">
            <a:avLst/>
          </a:prstGeom>
          <a:solidFill>
            <a:srgbClr val="FFFF00"/>
          </a:solidFill>
        </p:spPr>
        <p:txBody>
          <a:bodyPr wrap="square">
            <a:spAutoFit/>
          </a:bodyPr>
          <a:lstStyle/>
          <a:p>
            <a:pPr algn="ctr">
              <a:lnSpc>
                <a:spcPct val="115000"/>
              </a:lnSpc>
            </a:pPr>
            <a:r>
              <a:rPr lang="en-US" sz="600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Vận dụng</a:t>
            </a:r>
            <a:endParaRPr lang="en-US" sz="66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endParaRPr>
          </a:p>
        </p:txBody>
      </p:sp>
      <p:pic>
        <p:nvPicPr>
          <p:cNvPr id="15" name="Picture 14" descr="n179 Fb Dinh Thu Huy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7528" y="2731539"/>
            <a:ext cx="3737734" cy="1599196"/>
          </a:xfrm>
          <a:prstGeom prst="rect">
            <a:avLst/>
          </a:prstGeom>
          <a:noFill/>
        </p:spPr>
      </p:pic>
      <p:sp>
        <p:nvSpPr>
          <p:cNvPr id="10" name="TextBox 9" descr="n179 Fb Dinh Thu Huyen">
            <a:extLst>
              <a:ext uri="{FF2B5EF4-FFF2-40B4-BE49-F238E27FC236}">
                <a16:creationId xmlns:a16="http://schemas.microsoft.com/office/drawing/2014/main" id="{7193B010-42E9-4FB7-9EB2-15091B92F7AD}"/>
              </a:ext>
            </a:extLst>
          </p:cNvPr>
          <p:cNvSpPr txBox="1"/>
          <p:nvPr/>
        </p:nvSpPr>
        <p:spPr>
          <a:xfrm>
            <a:off x="2206957" y="6032863"/>
            <a:ext cx="9736755" cy="457200"/>
          </a:xfrm>
          <a:prstGeom prst="rect">
            <a:avLst/>
          </a:prstGeom>
          <a:solidFill>
            <a:srgbClr val="FFD44B"/>
          </a:solidFill>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just"/>
            <a:r>
              <a:rPr lang="nl-NL" sz="2400" dirty="0"/>
              <a:t>Xem trước bài 10: Sự rơi tự do</a:t>
            </a:r>
            <a:endParaRPr lang="vi-VN" sz="2400" b="1" dirty="0">
              <a:solidFill>
                <a:srgbClr val="FF0000"/>
              </a:solidFill>
              <a:cs typeface="Times New Roman" panose="02020603050405020304" pitchFamily="18" charset="0"/>
            </a:endParaRPr>
          </a:p>
        </p:txBody>
      </p:sp>
      <p:graphicFrame>
        <p:nvGraphicFramePr>
          <p:cNvPr id="5" name="Table 6" descr="n179 Fb Dinh Thu Huyen">
            <a:extLst>
              <a:ext uri="{FF2B5EF4-FFF2-40B4-BE49-F238E27FC236}">
                <a16:creationId xmlns:a16="http://schemas.microsoft.com/office/drawing/2014/main" id="{1D39E24B-8AF8-1C8B-B4FD-DB31F5A03B26}"/>
              </a:ext>
            </a:extLst>
          </p:cNvPr>
          <p:cNvGraphicFramePr>
            <a:graphicFrameLocks noGrp="1"/>
          </p:cNvGraphicFramePr>
          <p:nvPr>
            <p:extLst>
              <p:ext uri="{D42A27DB-BD31-4B8C-83A1-F6EECF244321}">
                <p14:modId xmlns:p14="http://schemas.microsoft.com/office/powerpoint/2010/main" val="2898427242"/>
              </p:ext>
            </p:extLst>
          </p:nvPr>
        </p:nvGraphicFramePr>
        <p:xfrm>
          <a:off x="2226004" y="2695633"/>
          <a:ext cx="5956558" cy="741680"/>
        </p:xfrm>
        <a:graphic>
          <a:graphicData uri="http://schemas.openxmlformats.org/drawingml/2006/table">
            <a:tbl>
              <a:tblPr firstRow="1" bandRow="1">
                <a:tableStyleId>{5C22544A-7EE6-4342-B048-85BDC9FD1C3A}</a:tableStyleId>
              </a:tblPr>
              <a:tblGrid>
                <a:gridCol w="798328">
                  <a:extLst>
                    <a:ext uri="{9D8B030D-6E8A-4147-A177-3AD203B41FA5}">
                      <a16:colId xmlns:a16="http://schemas.microsoft.com/office/drawing/2014/main" val="1431898048"/>
                    </a:ext>
                  </a:extLst>
                </a:gridCol>
                <a:gridCol w="468930">
                  <a:extLst>
                    <a:ext uri="{9D8B030D-6E8A-4147-A177-3AD203B41FA5}">
                      <a16:colId xmlns:a16="http://schemas.microsoft.com/office/drawing/2014/main" val="2423740171"/>
                    </a:ext>
                  </a:extLst>
                </a:gridCol>
                <a:gridCol w="468930">
                  <a:extLst>
                    <a:ext uri="{9D8B030D-6E8A-4147-A177-3AD203B41FA5}">
                      <a16:colId xmlns:a16="http://schemas.microsoft.com/office/drawing/2014/main" val="1929538083"/>
                    </a:ext>
                  </a:extLst>
                </a:gridCol>
                <a:gridCol w="468930">
                  <a:extLst>
                    <a:ext uri="{9D8B030D-6E8A-4147-A177-3AD203B41FA5}">
                      <a16:colId xmlns:a16="http://schemas.microsoft.com/office/drawing/2014/main" val="563787599"/>
                    </a:ext>
                  </a:extLst>
                </a:gridCol>
                <a:gridCol w="468930">
                  <a:extLst>
                    <a:ext uri="{9D8B030D-6E8A-4147-A177-3AD203B41FA5}">
                      <a16:colId xmlns:a16="http://schemas.microsoft.com/office/drawing/2014/main" val="1730988816"/>
                    </a:ext>
                  </a:extLst>
                </a:gridCol>
                <a:gridCol w="468930">
                  <a:extLst>
                    <a:ext uri="{9D8B030D-6E8A-4147-A177-3AD203B41FA5}">
                      <a16:colId xmlns:a16="http://schemas.microsoft.com/office/drawing/2014/main" val="353582475"/>
                    </a:ext>
                  </a:extLst>
                </a:gridCol>
                <a:gridCol w="468930">
                  <a:extLst>
                    <a:ext uri="{9D8B030D-6E8A-4147-A177-3AD203B41FA5}">
                      <a16:colId xmlns:a16="http://schemas.microsoft.com/office/drawing/2014/main" val="3099958073"/>
                    </a:ext>
                  </a:extLst>
                </a:gridCol>
                <a:gridCol w="468930">
                  <a:extLst>
                    <a:ext uri="{9D8B030D-6E8A-4147-A177-3AD203B41FA5}">
                      <a16:colId xmlns:a16="http://schemas.microsoft.com/office/drawing/2014/main" val="3253873743"/>
                    </a:ext>
                  </a:extLst>
                </a:gridCol>
                <a:gridCol w="468930">
                  <a:extLst>
                    <a:ext uri="{9D8B030D-6E8A-4147-A177-3AD203B41FA5}">
                      <a16:colId xmlns:a16="http://schemas.microsoft.com/office/drawing/2014/main" val="2413100859"/>
                    </a:ext>
                  </a:extLst>
                </a:gridCol>
                <a:gridCol w="468930">
                  <a:extLst>
                    <a:ext uri="{9D8B030D-6E8A-4147-A177-3AD203B41FA5}">
                      <a16:colId xmlns:a16="http://schemas.microsoft.com/office/drawing/2014/main" val="2084719394"/>
                    </a:ext>
                  </a:extLst>
                </a:gridCol>
                <a:gridCol w="468930">
                  <a:extLst>
                    <a:ext uri="{9D8B030D-6E8A-4147-A177-3AD203B41FA5}">
                      <a16:colId xmlns:a16="http://schemas.microsoft.com/office/drawing/2014/main" val="114230333"/>
                    </a:ext>
                  </a:extLst>
                </a:gridCol>
                <a:gridCol w="468930">
                  <a:extLst>
                    <a:ext uri="{9D8B030D-6E8A-4147-A177-3AD203B41FA5}">
                      <a16:colId xmlns:a16="http://schemas.microsoft.com/office/drawing/2014/main" val="246861883"/>
                    </a:ext>
                  </a:extLst>
                </a:gridCol>
              </a:tblGrid>
              <a:tr h="370840">
                <a:tc>
                  <a:txBody>
                    <a:bodyPr/>
                    <a:lstStyle/>
                    <a:p>
                      <a:pPr marL="0" indent="0" algn="ctr">
                        <a:lnSpc>
                          <a:spcPct val="115000"/>
                        </a:lnSpc>
                      </a:pPr>
                      <a:r>
                        <a:rPr lang="en-US" sz="1600" b="1">
                          <a:solidFill>
                            <a:srgbClr val="000000"/>
                          </a:solidFill>
                          <a:effectLst/>
                          <a:latin typeface="Times New Roman" panose="02020603050405020304" pitchFamily="18" charset="0"/>
                          <a:ea typeface="Times New Roman" panose="02020603050405020304" pitchFamily="18" charset="0"/>
                        </a:rPr>
                        <a:t>t (s)</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solidFill>
                  </a:tcPr>
                </a:tc>
                <a:tc>
                  <a:txBody>
                    <a:bodyPr/>
                    <a:lstStyle/>
                    <a:p>
                      <a:pPr marL="38100" indent="19050" algn="ctr">
                        <a:lnSpc>
                          <a:spcPct val="115000"/>
                        </a:lnSpc>
                      </a:pPr>
                      <a:r>
                        <a:rPr lang="en-US" sz="1600" b="0">
                          <a:solidFill>
                            <a:srgbClr val="000000"/>
                          </a:solidFill>
                          <a:effectLst/>
                          <a:latin typeface="Times New Roman" panose="02020603050405020304" pitchFamily="18" charset="0"/>
                          <a:ea typeface="Times New Roman" panose="02020603050405020304" pitchFamily="18" charset="0"/>
                        </a:rPr>
                        <a:t>0</a:t>
                      </a:r>
                      <a:endParaRPr lang="en-US" sz="1600" b="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38100" indent="-76200" algn="ctr">
                        <a:lnSpc>
                          <a:spcPct val="115000"/>
                        </a:lnSpc>
                      </a:pPr>
                      <a:r>
                        <a:rPr lang="en-US" sz="1600" b="0">
                          <a:solidFill>
                            <a:srgbClr val="000000"/>
                          </a:solidFill>
                          <a:effectLst/>
                          <a:latin typeface="Times New Roman" panose="02020603050405020304" pitchFamily="18" charset="0"/>
                          <a:ea typeface="Times New Roman" panose="02020603050405020304" pitchFamily="18" charset="0"/>
                        </a:rPr>
                        <a:t>5</a:t>
                      </a:r>
                      <a:endParaRPr lang="en-US" sz="1600" b="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indent="0" algn="ctr">
                        <a:lnSpc>
                          <a:spcPct val="115000"/>
                        </a:lnSpc>
                      </a:pPr>
                      <a:r>
                        <a:rPr lang="en-US" sz="1600" b="0">
                          <a:solidFill>
                            <a:srgbClr val="000000"/>
                          </a:solidFill>
                          <a:effectLst/>
                          <a:latin typeface="Times New Roman" panose="02020603050405020304" pitchFamily="18" charset="0"/>
                          <a:ea typeface="Times New Roman" panose="02020603050405020304" pitchFamily="18" charset="0"/>
                        </a:rPr>
                        <a:t>10</a:t>
                      </a:r>
                      <a:endParaRPr lang="en-US" sz="1600" b="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indent="0" algn="ctr">
                        <a:lnSpc>
                          <a:spcPct val="115000"/>
                        </a:lnSpc>
                      </a:pPr>
                      <a:r>
                        <a:rPr lang="en-US" sz="1600" b="0">
                          <a:solidFill>
                            <a:srgbClr val="000000"/>
                          </a:solidFill>
                          <a:effectLst/>
                          <a:latin typeface="Times New Roman" panose="02020603050405020304" pitchFamily="18" charset="0"/>
                          <a:ea typeface="Times New Roman" panose="02020603050405020304" pitchFamily="18" charset="0"/>
                        </a:rPr>
                        <a:t>15</a:t>
                      </a:r>
                      <a:endParaRPr lang="en-US" sz="1600" b="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indent="0" algn="ctr">
                        <a:lnSpc>
                          <a:spcPct val="115000"/>
                        </a:lnSpc>
                      </a:pPr>
                      <a:r>
                        <a:rPr lang="en-US" sz="1600" b="0">
                          <a:solidFill>
                            <a:srgbClr val="000000"/>
                          </a:solidFill>
                          <a:effectLst/>
                          <a:latin typeface="Times New Roman" panose="02020603050405020304" pitchFamily="18" charset="0"/>
                          <a:ea typeface="Times New Roman" panose="02020603050405020304" pitchFamily="18" charset="0"/>
                        </a:rPr>
                        <a:t>20</a:t>
                      </a:r>
                      <a:endParaRPr lang="en-US" sz="1600" b="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indent="0" algn="ctr">
                        <a:lnSpc>
                          <a:spcPct val="115000"/>
                        </a:lnSpc>
                      </a:pPr>
                      <a:r>
                        <a:rPr lang="en-US" sz="1600" b="0">
                          <a:solidFill>
                            <a:srgbClr val="000000"/>
                          </a:solidFill>
                          <a:effectLst/>
                          <a:latin typeface="Times New Roman" panose="02020603050405020304" pitchFamily="18" charset="0"/>
                          <a:ea typeface="Times New Roman" panose="02020603050405020304" pitchFamily="18" charset="0"/>
                        </a:rPr>
                        <a:t>25</a:t>
                      </a:r>
                      <a:endParaRPr lang="en-US" sz="1600" b="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indent="0" algn="ctr">
                        <a:lnSpc>
                          <a:spcPct val="115000"/>
                        </a:lnSpc>
                      </a:pPr>
                      <a:r>
                        <a:rPr lang="en-US" sz="1600" b="0">
                          <a:solidFill>
                            <a:srgbClr val="000000"/>
                          </a:solidFill>
                          <a:effectLst/>
                          <a:latin typeface="Times New Roman" panose="02020603050405020304" pitchFamily="18" charset="0"/>
                          <a:ea typeface="Times New Roman" panose="02020603050405020304" pitchFamily="18" charset="0"/>
                        </a:rPr>
                        <a:t>30</a:t>
                      </a:r>
                      <a:endParaRPr lang="en-US" sz="1600" b="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indent="0" algn="ctr">
                        <a:lnSpc>
                          <a:spcPct val="115000"/>
                        </a:lnSpc>
                      </a:pPr>
                      <a:r>
                        <a:rPr lang="en-US" sz="1600" b="0">
                          <a:solidFill>
                            <a:srgbClr val="000000"/>
                          </a:solidFill>
                          <a:effectLst/>
                          <a:latin typeface="Times New Roman" panose="02020603050405020304" pitchFamily="18" charset="0"/>
                          <a:ea typeface="Times New Roman" panose="02020603050405020304" pitchFamily="18" charset="0"/>
                        </a:rPr>
                        <a:t>35</a:t>
                      </a:r>
                      <a:endParaRPr lang="en-US" sz="1600" b="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19050" indent="-38100" algn="ctr">
                        <a:lnSpc>
                          <a:spcPct val="115000"/>
                        </a:lnSpc>
                      </a:pPr>
                      <a:r>
                        <a:rPr lang="en-US" sz="1600" b="0">
                          <a:solidFill>
                            <a:srgbClr val="000000"/>
                          </a:solidFill>
                          <a:effectLst/>
                          <a:latin typeface="Times New Roman" panose="02020603050405020304" pitchFamily="18" charset="0"/>
                          <a:ea typeface="Times New Roman" panose="02020603050405020304" pitchFamily="18" charset="0"/>
                        </a:rPr>
                        <a:t>40</a:t>
                      </a:r>
                      <a:endParaRPr lang="en-US" sz="1600" b="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19050" indent="-38100" algn="ctr">
                        <a:lnSpc>
                          <a:spcPct val="115000"/>
                        </a:lnSpc>
                      </a:pPr>
                      <a:r>
                        <a:rPr lang="en-US" sz="1600" b="0">
                          <a:solidFill>
                            <a:srgbClr val="000000"/>
                          </a:solidFill>
                          <a:effectLst/>
                          <a:latin typeface="Times New Roman" panose="02020603050405020304" pitchFamily="18" charset="0"/>
                          <a:ea typeface="Times New Roman" panose="02020603050405020304" pitchFamily="18" charset="0"/>
                        </a:rPr>
                        <a:t>45</a:t>
                      </a:r>
                      <a:endParaRPr lang="en-US" sz="1600" b="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19050" indent="-38100" algn="ctr">
                        <a:lnSpc>
                          <a:spcPct val="115000"/>
                        </a:lnSpc>
                      </a:pPr>
                      <a:r>
                        <a:rPr lang="en-US" sz="1600" b="0">
                          <a:solidFill>
                            <a:srgbClr val="000000"/>
                          </a:solidFill>
                          <a:effectLst/>
                          <a:latin typeface="Times New Roman" panose="02020603050405020304" pitchFamily="18" charset="0"/>
                          <a:ea typeface="Times New Roman" panose="02020603050405020304" pitchFamily="18" charset="0"/>
                        </a:rPr>
                        <a:t>50</a:t>
                      </a:r>
                      <a:endParaRPr lang="en-US" sz="1600" b="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2084051651"/>
                  </a:ext>
                </a:extLst>
              </a:tr>
              <a:tr h="370840">
                <a:tc>
                  <a:txBody>
                    <a:bodyPr/>
                    <a:lstStyle/>
                    <a:p>
                      <a:pPr marL="19050" indent="-38100" algn="ctr">
                        <a:lnSpc>
                          <a:spcPct val="115000"/>
                        </a:lnSpc>
                      </a:pPr>
                      <a:r>
                        <a:rPr lang="en-US" sz="1600" b="1">
                          <a:solidFill>
                            <a:srgbClr val="000000"/>
                          </a:solidFill>
                          <a:effectLst/>
                          <a:latin typeface="Times New Roman" panose="02020603050405020304" pitchFamily="18" charset="0"/>
                          <a:ea typeface="Times New Roman" panose="02020603050405020304" pitchFamily="18" charset="0"/>
                        </a:rPr>
                        <a:t>v (m/s)</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solidFill>
                  </a:tcPr>
                </a:tc>
                <a:tc>
                  <a:txBody>
                    <a:bodyPr/>
                    <a:lstStyle/>
                    <a:p>
                      <a:pPr marL="57150" indent="-19050" algn="ctr">
                        <a:lnSpc>
                          <a:spcPct val="115000"/>
                        </a:lnSpc>
                      </a:pPr>
                      <a:r>
                        <a:rPr lang="en-US" sz="1600">
                          <a:solidFill>
                            <a:srgbClr val="000000"/>
                          </a:solidFill>
                          <a:effectLst/>
                          <a:latin typeface="Times New Roman" panose="02020603050405020304" pitchFamily="18" charset="0"/>
                          <a:ea typeface="Times New Roman" panose="02020603050405020304" pitchFamily="18" charset="0"/>
                        </a:rPr>
                        <a:t>5</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indent="19050" algn="ctr">
                        <a:lnSpc>
                          <a:spcPct val="115000"/>
                        </a:lnSpc>
                      </a:pPr>
                      <a:r>
                        <a:rPr lang="en-US" sz="1600">
                          <a:solidFill>
                            <a:srgbClr val="000000"/>
                          </a:solidFill>
                          <a:effectLst/>
                          <a:latin typeface="Times New Roman" panose="02020603050405020304" pitchFamily="18" charset="0"/>
                          <a:ea typeface="Times New Roman" panose="02020603050405020304" pitchFamily="18" charset="0"/>
                        </a:rPr>
                        <a:t>5</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19050" indent="-38100" algn="ctr">
                        <a:lnSpc>
                          <a:spcPct val="115000"/>
                        </a:lnSpc>
                      </a:pPr>
                      <a:r>
                        <a:rPr lang="en-US" sz="1600">
                          <a:solidFill>
                            <a:srgbClr val="000000"/>
                          </a:solidFill>
                          <a:effectLst/>
                          <a:latin typeface="Times New Roman" panose="02020603050405020304" pitchFamily="18" charset="0"/>
                          <a:ea typeface="Times New Roman" panose="02020603050405020304" pitchFamily="18" charset="0"/>
                        </a:rPr>
                        <a:t>8</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indent="0" algn="ctr">
                        <a:lnSpc>
                          <a:spcPct val="115000"/>
                        </a:lnSpc>
                      </a:pPr>
                      <a:r>
                        <a:rPr lang="en-US" sz="1600">
                          <a:solidFill>
                            <a:srgbClr val="000000"/>
                          </a:solidFill>
                          <a:effectLst/>
                          <a:latin typeface="Times New Roman" panose="02020603050405020304" pitchFamily="18" charset="0"/>
                          <a:ea typeface="Times New Roman" panose="02020603050405020304" pitchFamily="18" charset="0"/>
                        </a:rPr>
                        <a:t>9</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19050" indent="-38100" algn="ctr">
                        <a:lnSpc>
                          <a:spcPct val="115000"/>
                        </a:lnSpc>
                      </a:pPr>
                      <a:r>
                        <a:rPr lang="en-US" sz="1600">
                          <a:solidFill>
                            <a:srgbClr val="000000"/>
                          </a:solidFill>
                          <a:effectLst/>
                          <a:latin typeface="Times New Roman" panose="02020603050405020304" pitchFamily="18" charset="0"/>
                          <a:ea typeface="Times New Roman" panose="02020603050405020304" pitchFamily="18" charset="0"/>
                        </a:rPr>
                        <a:t>10</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indent="0" algn="ctr">
                        <a:lnSpc>
                          <a:spcPct val="115000"/>
                        </a:lnSpc>
                      </a:pPr>
                      <a:r>
                        <a:rPr lang="en-US" sz="1600">
                          <a:solidFill>
                            <a:srgbClr val="000000"/>
                          </a:solidFill>
                          <a:effectLst/>
                          <a:latin typeface="Times New Roman" panose="02020603050405020304" pitchFamily="18" charset="0"/>
                          <a:ea typeface="Times New Roman" panose="02020603050405020304" pitchFamily="18" charset="0"/>
                        </a:rPr>
                        <a:t>10</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indent="38100" algn="ctr">
                        <a:lnSpc>
                          <a:spcPct val="115000"/>
                        </a:lnSpc>
                      </a:pPr>
                      <a:r>
                        <a:rPr lang="en-US" sz="1600">
                          <a:solidFill>
                            <a:srgbClr val="000000"/>
                          </a:solidFill>
                          <a:effectLst/>
                          <a:latin typeface="Times New Roman" panose="02020603050405020304" pitchFamily="18" charset="0"/>
                          <a:ea typeface="Times New Roman" panose="02020603050405020304" pitchFamily="18" charset="0"/>
                        </a:rPr>
                        <a:t>10</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indent="0" algn="ctr">
                        <a:lnSpc>
                          <a:spcPct val="115000"/>
                        </a:lnSpc>
                      </a:pPr>
                      <a:r>
                        <a:rPr lang="en-US" sz="1600">
                          <a:solidFill>
                            <a:srgbClr val="000000"/>
                          </a:solidFill>
                          <a:effectLst/>
                          <a:latin typeface="Times New Roman" panose="02020603050405020304" pitchFamily="18" charset="0"/>
                          <a:ea typeface="Times New Roman" panose="02020603050405020304" pitchFamily="18" charset="0"/>
                        </a:rPr>
                        <a:t>12</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19050" indent="-38100" algn="ctr">
                        <a:lnSpc>
                          <a:spcPct val="115000"/>
                        </a:lnSpc>
                      </a:pPr>
                      <a:r>
                        <a:rPr lang="en-US" sz="1600">
                          <a:solidFill>
                            <a:srgbClr val="000000"/>
                          </a:solidFill>
                          <a:effectLst/>
                          <a:latin typeface="Times New Roman" panose="02020603050405020304" pitchFamily="18" charset="0"/>
                          <a:ea typeface="Times New Roman" panose="02020603050405020304" pitchFamily="18" charset="0"/>
                        </a:rPr>
                        <a:t>14</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19050" indent="-38100" algn="ctr">
                        <a:lnSpc>
                          <a:spcPct val="115000"/>
                        </a:lnSpc>
                      </a:pPr>
                      <a:r>
                        <a:rPr lang="en-US" sz="1600">
                          <a:solidFill>
                            <a:srgbClr val="000000"/>
                          </a:solidFill>
                          <a:effectLst/>
                          <a:latin typeface="Times New Roman" panose="02020603050405020304" pitchFamily="18" charset="0"/>
                          <a:ea typeface="Times New Roman" panose="02020603050405020304" pitchFamily="18" charset="0"/>
                        </a:rPr>
                        <a:t>16</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57150" indent="-19050" algn="ctr">
                        <a:lnSpc>
                          <a:spcPct val="115000"/>
                        </a:lnSpc>
                      </a:pPr>
                      <a:r>
                        <a:rPr lang="en-US" sz="1600">
                          <a:solidFill>
                            <a:srgbClr val="000000"/>
                          </a:solidFill>
                          <a:effectLst/>
                          <a:latin typeface="Times New Roman" panose="02020603050405020304" pitchFamily="18" charset="0"/>
                          <a:ea typeface="Times New Roman" panose="02020603050405020304" pitchFamily="18" charset="0"/>
                        </a:rPr>
                        <a:t>16</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2210377995"/>
                  </a:ext>
                </a:extLst>
              </a:tr>
            </a:tbl>
          </a:graphicData>
        </a:graphic>
      </p:graphicFrame>
      <p:sp>
        <p:nvSpPr>
          <p:cNvPr id="7" name="TextBox 6" descr="n179 Fb Dinh Thu Huyen">
            <a:extLst>
              <a:ext uri="{FF2B5EF4-FFF2-40B4-BE49-F238E27FC236}">
                <a16:creationId xmlns:a16="http://schemas.microsoft.com/office/drawing/2014/main" id="{C47836BF-13F7-8556-503A-B5DC59E1CAFA}"/>
              </a:ext>
            </a:extLst>
          </p:cNvPr>
          <p:cNvSpPr txBox="1"/>
          <p:nvPr/>
        </p:nvSpPr>
        <p:spPr>
          <a:xfrm>
            <a:off x="2206956" y="4394052"/>
            <a:ext cx="9713336" cy="1569660"/>
          </a:xfrm>
          <a:prstGeom prst="rect">
            <a:avLst/>
          </a:prstGeom>
          <a:solidFill>
            <a:srgbClr val="FFD44B"/>
          </a:solidFill>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just"/>
            <a:r>
              <a:rPr lang="en-US" sz="2400" b="1"/>
              <a:t>Bài </a:t>
            </a:r>
            <a:r>
              <a:rPr lang="en-US" sz="2400" b="1" dirty="0"/>
              <a:t>2.</a:t>
            </a:r>
            <a:r>
              <a:rPr lang="en-US" sz="2400" dirty="0"/>
              <a:t> </a:t>
            </a:r>
            <a:r>
              <a:rPr lang="en-US" sz="2400" dirty="0" err="1"/>
              <a:t>Một</a:t>
            </a:r>
            <a:r>
              <a:rPr lang="en-US" sz="2400" dirty="0"/>
              <a:t> </a:t>
            </a:r>
            <a:r>
              <a:rPr lang="en-US" sz="2400" dirty="0" err="1"/>
              <a:t>người</a:t>
            </a:r>
            <a:r>
              <a:rPr lang="en-US" sz="2400" dirty="0"/>
              <a:t> </a:t>
            </a:r>
            <a:r>
              <a:rPr lang="en-US" sz="2400" dirty="0" err="1"/>
              <a:t>chạy</a:t>
            </a:r>
            <a:r>
              <a:rPr lang="en-US" sz="2400" dirty="0"/>
              <a:t> </a:t>
            </a:r>
            <a:r>
              <a:rPr lang="en-US" sz="2400" dirty="0" err="1"/>
              <a:t>xe</a:t>
            </a:r>
            <a:r>
              <a:rPr lang="en-US" sz="2400" dirty="0"/>
              <a:t> </a:t>
            </a:r>
            <a:r>
              <a:rPr lang="en-US" sz="2400" dirty="0" err="1"/>
              <a:t>máy</a:t>
            </a:r>
            <a:r>
              <a:rPr lang="en-US" sz="2400" dirty="0"/>
              <a:t> </a:t>
            </a:r>
            <a:r>
              <a:rPr lang="en-US" sz="2400" err="1"/>
              <a:t>theo</a:t>
            </a:r>
            <a:r>
              <a:rPr lang="en-US" sz="2400"/>
              <a:t> 1 </a:t>
            </a:r>
            <a:r>
              <a:rPr lang="en-US" sz="2400" dirty="0" err="1"/>
              <a:t>đường</a:t>
            </a:r>
            <a:r>
              <a:rPr lang="en-US" sz="2400" dirty="0"/>
              <a:t> </a:t>
            </a:r>
            <a:r>
              <a:rPr lang="en-US" sz="2400" dirty="0" err="1"/>
              <a:t>thẳng</a:t>
            </a:r>
            <a:r>
              <a:rPr lang="en-US" sz="2400" dirty="0"/>
              <a:t> </a:t>
            </a:r>
            <a:r>
              <a:rPr lang="en-US" sz="2400" dirty="0" err="1"/>
              <a:t>và</a:t>
            </a:r>
            <a:r>
              <a:rPr lang="en-US" sz="2400" dirty="0"/>
              <a:t> </a:t>
            </a:r>
            <a:r>
              <a:rPr lang="en-US" sz="2400" dirty="0" err="1"/>
              <a:t>có</a:t>
            </a:r>
            <a:r>
              <a:rPr lang="en-US" sz="2400" dirty="0"/>
              <a:t> </a:t>
            </a:r>
            <a:r>
              <a:rPr lang="en-US" sz="2400" dirty="0" err="1"/>
              <a:t>vận</a:t>
            </a:r>
            <a:r>
              <a:rPr lang="en-US" sz="2400" dirty="0"/>
              <a:t> </a:t>
            </a:r>
            <a:r>
              <a:rPr lang="en-US" sz="2400" dirty="0" err="1"/>
              <a:t>tốc</a:t>
            </a:r>
            <a:r>
              <a:rPr lang="en-US" sz="2400" dirty="0"/>
              <a:t> </a:t>
            </a:r>
            <a:r>
              <a:rPr lang="en-US" sz="2400" dirty="0" err="1"/>
              <a:t>theo</a:t>
            </a:r>
            <a:r>
              <a:rPr lang="en-US" sz="2400" dirty="0"/>
              <a:t> </a:t>
            </a:r>
            <a:r>
              <a:rPr lang="en-US" sz="2400" dirty="0" err="1"/>
              <a:t>thời</a:t>
            </a:r>
            <a:r>
              <a:rPr lang="en-US" sz="2400" dirty="0"/>
              <a:t> </a:t>
            </a:r>
            <a:r>
              <a:rPr lang="en-US" sz="2400" dirty="0" err="1"/>
              <a:t>gian</a:t>
            </a:r>
            <a:r>
              <a:rPr lang="en-US" sz="2400" dirty="0"/>
              <a:t> </a:t>
            </a:r>
            <a:r>
              <a:rPr lang="en-US" sz="2400" dirty="0" err="1"/>
              <a:t>được</a:t>
            </a:r>
            <a:r>
              <a:rPr lang="en-US" sz="2400" dirty="0"/>
              <a:t> </a:t>
            </a:r>
            <a:r>
              <a:rPr lang="en-US" sz="2400" dirty="0" err="1"/>
              <a:t>biểu</a:t>
            </a:r>
            <a:r>
              <a:rPr lang="en-US" sz="2400" dirty="0"/>
              <a:t> </a:t>
            </a:r>
            <a:r>
              <a:rPr lang="en-US" sz="2400" dirty="0" err="1"/>
              <a:t>diễn</a:t>
            </a:r>
            <a:r>
              <a:rPr lang="en-US" sz="2400" dirty="0"/>
              <a:t> </a:t>
            </a:r>
            <a:r>
              <a:rPr lang="en-US" sz="2400" dirty="0" err="1"/>
              <a:t>bởi</a:t>
            </a:r>
            <a:r>
              <a:rPr lang="en-US" sz="2400" dirty="0"/>
              <a:t> </a:t>
            </a:r>
            <a:r>
              <a:rPr lang="en-US" sz="2400" dirty="0" err="1"/>
              <a:t>đồ</a:t>
            </a:r>
            <a:r>
              <a:rPr lang="en-US" sz="2400" dirty="0"/>
              <a:t> </a:t>
            </a:r>
            <a:r>
              <a:rPr lang="en-US" sz="2400" err="1"/>
              <a:t>thị</a:t>
            </a:r>
            <a:r>
              <a:rPr lang="en-US" sz="2400"/>
              <a:t> (</a:t>
            </a:r>
            <a:r>
              <a:rPr lang="en-US" sz="2400" dirty="0"/>
              <a:t>v – t) </a:t>
            </a:r>
            <a:r>
              <a:rPr lang="en-US" sz="2400" dirty="0" err="1"/>
              <a:t>như</a:t>
            </a:r>
            <a:r>
              <a:rPr lang="en-US" sz="2400" dirty="0"/>
              <a:t> </a:t>
            </a:r>
            <a:r>
              <a:rPr lang="en-US" sz="2400" dirty="0" err="1"/>
              <a:t>vẽ</a:t>
            </a:r>
            <a:r>
              <a:rPr lang="en-US" sz="2400" dirty="0"/>
              <a:t>. </a:t>
            </a:r>
            <a:r>
              <a:rPr lang="en-US" sz="2400" dirty="0" err="1"/>
              <a:t>Xác</a:t>
            </a:r>
            <a:r>
              <a:rPr lang="en-US" sz="2400" dirty="0"/>
              <a:t> </a:t>
            </a:r>
            <a:r>
              <a:rPr lang="en-US" sz="2400" err="1"/>
              <a:t>định</a:t>
            </a:r>
            <a:r>
              <a:rPr lang="en-US" sz="2400"/>
              <a:t>:</a:t>
            </a:r>
          </a:p>
          <a:p>
            <a:pPr algn="just"/>
            <a:r>
              <a:rPr lang="en-US" sz="2400" b="1"/>
              <a:t>a.</a:t>
            </a:r>
            <a:r>
              <a:rPr lang="en-US" sz="2400"/>
              <a:t> Gia tốc của người này tại các thời điểm 1 s, 2 s và 4 s.</a:t>
            </a:r>
          </a:p>
          <a:p>
            <a:pPr algn="just"/>
            <a:r>
              <a:rPr lang="en-US" sz="2400" b="1"/>
              <a:t>b.</a:t>
            </a:r>
            <a:r>
              <a:rPr lang="en-US" sz="2400"/>
              <a:t> Độ dịch chuyển của người này từ khi bắt đầu chạy đến thời điểm 4 s.</a:t>
            </a:r>
          </a:p>
        </p:txBody>
      </p:sp>
      <p:sp>
        <p:nvSpPr>
          <p:cNvPr id="14" name="TextBox 13" descr="n179 Fb Dinh Thu Huyen">
            <a:extLst>
              <a:ext uri="{FF2B5EF4-FFF2-40B4-BE49-F238E27FC236}">
                <a16:creationId xmlns:a16="http://schemas.microsoft.com/office/drawing/2014/main" id="{F3C3EEBA-F13E-47C5-920D-3EF40582B93B}"/>
              </a:ext>
            </a:extLst>
          </p:cNvPr>
          <p:cNvSpPr txBox="1"/>
          <p:nvPr/>
        </p:nvSpPr>
        <p:spPr>
          <a:xfrm>
            <a:off x="2206956" y="3499738"/>
            <a:ext cx="5956558" cy="830997"/>
          </a:xfrm>
          <a:prstGeom prst="rect">
            <a:avLst/>
          </a:prstGeom>
          <a:solidFill>
            <a:srgbClr val="FFD44B"/>
          </a:solidFill>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just"/>
            <a:r>
              <a:rPr lang="en-US" sz="2400" dirty="0" err="1"/>
              <a:t>Hãy</a:t>
            </a:r>
            <a:r>
              <a:rPr lang="en-US" sz="2400" dirty="0"/>
              <a:t> </a:t>
            </a:r>
            <a:r>
              <a:rPr lang="en-US" sz="2400" dirty="0" err="1"/>
              <a:t>vẽ</a:t>
            </a:r>
            <a:r>
              <a:rPr lang="en-US" sz="2400" dirty="0"/>
              <a:t> </a:t>
            </a:r>
            <a:r>
              <a:rPr lang="en-US" sz="2400" dirty="0" err="1"/>
              <a:t>đồ</a:t>
            </a:r>
            <a:r>
              <a:rPr lang="en-US" sz="2400" dirty="0"/>
              <a:t> </a:t>
            </a:r>
            <a:r>
              <a:rPr lang="en-US" sz="2400" dirty="0" err="1"/>
              <a:t>thị</a:t>
            </a:r>
            <a:r>
              <a:rPr lang="en-US" sz="2400" dirty="0"/>
              <a:t> </a:t>
            </a:r>
            <a:r>
              <a:rPr lang="en-US" sz="2400" dirty="0" err="1"/>
              <a:t>vận</a:t>
            </a:r>
            <a:r>
              <a:rPr lang="en-US" sz="2400" dirty="0"/>
              <a:t> </a:t>
            </a:r>
            <a:r>
              <a:rPr lang="en-US" sz="2400" dirty="0" err="1"/>
              <a:t>tốc</a:t>
            </a:r>
            <a:r>
              <a:rPr lang="en-US" sz="2400" dirty="0"/>
              <a:t> – </a:t>
            </a:r>
            <a:r>
              <a:rPr lang="en-US" sz="2400" dirty="0" err="1"/>
              <a:t>thời</a:t>
            </a:r>
            <a:r>
              <a:rPr lang="en-US" sz="2400" dirty="0"/>
              <a:t> </a:t>
            </a:r>
            <a:r>
              <a:rPr lang="en-US" sz="2400" dirty="0" err="1"/>
              <a:t>gian</a:t>
            </a:r>
            <a:r>
              <a:rPr lang="en-US" sz="2400" dirty="0"/>
              <a:t> </a:t>
            </a:r>
            <a:r>
              <a:rPr lang="en-US" sz="2400" dirty="0" err="1"/>
              <a:t>và</a:t>
            </a:r>
            <a:r>
              <a:rPr lang="en-US" sz="2400" dirty="0"/>
              <a:t> </a:t>
            </a:r>
            <a:r>
              <a:rPr lang="en-US" sz="2400" dirty="0" err="1"/>
              <a:t>mô</a:t>
            </a:r>
            <a:r>
              <a:rPr lang="en-US" sz="2400" dirty="0"/>
              <a:t> </a:t>
            </a:r>
            <a:r>
              <a:rPr lang="en-US" sz="2400" dirty="0" err="1"/>
              <a:t>tả</a:t>
            </a:r>
            <a:r>
              <a:rPr lang="en-US" sz="2400" dirty="0"/>
              <a:t> </a:t>
            </a:r>
            <a:r>
              <a:rPr lang="en-US" sz="2400" dirty="0" err="1"/>
              <a:t>tính</a:t>
            </a:r>
            <a:r>
              <a:rPr lang="en-US" sz="2400" dirty="0"/>
              <a:t> </a:t>
            </a:r>
            <a:r>
              <a:rPr lang="en-US" sz="2400" dirty="0" err="1"/>
              <a:t>chất</a:t>
            </a:r>
            <a:r>
              <a:rPr lang="en-US" sz="2400" dirty="0"/>
              <a:t> </a:t>
            </a:r>
            <a:r>
              <a:rPr lang="en-US" sz="2400" dirty="0" err="1"/>
              <a:t>chuyển</a:t>
            </a:r>
            <a:r>
              <a:rPr lang="en-US" sz="2400" dirty="0"/>
              <a:t> </a:t>
            </a:r>
            <a:r>
              <a:rPr lang="en-US" sz="2400" dirty="0" err="1"/>
              <a:t>động</a:t>
            </a:r>
            <a:r>
              <a:rPr lang="en-US" sz="2400" dirty="0"/>
              <a:t> </a:t>
            </a:r>
            <a:r>
              <a:rPr lang="en-US" sz="2400" dirty="0" err="1"/>
              <a:t>của</a:t>
            </a:r>
            <a:r>
              <a:rPr lang="en-US" sz="2400" dirty="0"/>
              <a:t> </a:t>
            </a:r>
            <a:r>
              <a:rPr lang="en-US" sz="2400" dirty="0" err="1"/>
              <a:t>vận</a:t>
            </a:r>
            <a:r>
              <a:rPr lang="en-US" sz="2400" dirty="0"/>
              <a:t> </a:t>
            </a:r>
            <a:r>
              <a:rPr lang="en-US" sz="2400" dirty="0" err="1"/>
              <a:t>động</a:t>
            </a:r>
            <a:r>
              <a:rPr lang="en-US" sz="2400" dirty="0"/>
              <a:t> </a:t>
            </a:r>
            <a:r>
              <a:rPr lang="en-US" sz="2400" err="1"/>
              <a:t>viên</a:t>
            </a:r>
            <a:r>
              <a:rPr lang="en-US" sz="2400"/>
              <a:t> này</a:t>
            </a:r>
            <a:endParaRPr lang="en-US" sz="2400" dirty="0"/>
          </a:p>
        </p:txBody>
      </p:sp>
      <p:pic>
        <p:nvPicPr>
          <p:cNvPr id="4" name="Picture 2" descr="n179 Fb Dinh Thu Huyen">
            <a:extLst>
              <a:ext uri="{FF2B5EF4-FFF2-40B4-BE49-F238E27FC236}">
                <a16:creationId xmlns:a16="http://schemas.microsoft.com/office/drawing/2014/main" id="{2E7EEFD7-CD51-9580-DC44-C715C77E5D13}"/>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9000" y="1"/>
            <a:ext cx="1142999" cy="1075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590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bg/>
                                          </p:spTgt>
                                        </p:tgtEl>
                                        <p:attrNameLst>
                                          <p:attrName>style.visibility</p:attrName>
                                        </p:attrNameLst>
                                      </p:cBhvr>
                                      <p:to>
                                        <p:strVal val="visible"/>
                                      </p:to>
                                    </p:set>
                                    <p:animEffect transition="in" filter="fade">
                                      <p:cBhvr>
                                        <p:cTn id="15" dur="500"/>
                                        <p:tgtEl>
                                          <p:spTgt spid="9">
                                            <p:bg/>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bg/>
                                          </p:spTgt>
                                        </p:tgtEl>
                                        <p:attrNameLst>
                                          <p:attrName>style.visibility</p:attrName>
                                        </p:attrNameLst>
                                      </p:cBhvr>
                                      <p:to>
                                        <p:strVal val="visible"/>
                                      </p:to>
                                    </p:set>
                                    <p:animEffect transition="in" filter="fade">
                                      <p:cBhvr>
                                        <p:cTn id="28" dur="500"/>
                                        <p:tgtEl>
                                          <p:spTgt spid="14">
                                            <p:bg/>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fade">
                                      <p:cBhvr>
                                        <p:cTn id="31" dur="500"/>
                                        <p:tgtEl>
                                          <p:spTgt spid="14">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bg/>
                                          </p:spTgt>
                                        </p:tgtEl>
                                        <p:attrNameLst>
                                          <p:attrName>style.visibility</p:attrName>
                                        </p:attrNameLst>
                                      </p:cBhvr>
                                      <p:to>
                                        <p:strVal val="visible"/>
                                      </p:to>
                                    </p:set>
                                    <p:animEffect transition="in" filter="fade">
                                      <p:cBhvr>
                                        <p:cTn id="36" dur="500"/>
                                        <p:tgtEl>
                                          <p:spTgt spid="7">
                                            <p:bg/>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fade">
                                      <p:cBhvr>
                                        <p:cTn id="43" dur="500"/>
                                        <p:tgtEl>
                                          <p:spTgt spid="7">
                                            <p:txEl>
                                              <p:pRg st="0" end="0"/>
                                            </p:txEl>
                                          </p:spTgt>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7">
                                            <p:txEl>
                                              <p:pRg st="1" end="1"/>
                                            </p:txEl>
                                          </p:spTgt>
                                        </p:tgtEl>
                                        <p:attrNameLst>
                                          <p:attrName>style.visibility</p:attrName>
                                        </p:attrNameLst>
                                      </p:cBhvr>
                                      <p:to>
                                        <p:strVal val="visible"/>
                                      </p:to>
                                    </p:set>
                                    <p:animEffect transition="in" filter="fade">
                                      <p:cBhvr>
                                        <p:cTn id="47" dur="500"/>
                                        <p:tgtEl>
                                          <p:spTgt spid="7">
                                            <p:txEl>
                                              <p:pRg st="1" end="1"/>
                                            </p:txEl>
                                          </p:spTgt>
                                        </p:tgtEl>
                                      </p:cBhvr>
                                    </p:animEffect>
                                  </p:childTnLst>
                                </p:cTn>
                              </p:par>
                            </p:childTnLst>
                          </p:cTn>
                        </p:par>
                        <p:par>
                          <p:cTn id="48" fill="hold">
                            <p:stCondLst>
                              <p:cond delay="1500"/>
                            </p:stCondLst>
                            <p:childTnLst>
                              <p:par>
                                <p:cTn id="49" presetID="10" presetClass="entr" presetSubtype="0" fill="hold" grpId="0" nodeType="afterEffect">
                                  <p:stCondLst>
                                    <p:cond delay="0"/>
                                  </p:stCondLst>
                                  <p:childTnLst>
                                    <p:set>
                                      <p:cBhvr>
                                        <p:cTn id="50" dur="1" fill="hold">
                                          <p:stCondLst>
                                            <p:cond delay="0"/>
                                          </p:stCondLst>
                                        </p:cTn>
                                        <p:tgtEl>
                                          <p:spTgt spid="7">
                                            <p:txEl>
                                              <p:pRg st="2" end="2"/>
                                            </p:txEl>
                                          </p:spTgt>
                                        </p:tgtEl>
                                        <p:attrNameLst>
                                          <p:attrName>style.visibility</p:attrName>
                                        </p:attrNameLst>
                                      </p:cBhvr>
                                      <p:to>
                                        <p:strVal val="visible"/>
                                      </p:to>
                                    </p:set>
                                    <p:animEffect transition="in" filter="fade">
                                      <p:cBhvr>
                                        <p:cTn id="51" dur="500"/>
                                        <p:tgtEl>
                                          <p:spTgt spid="7">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bg/>
                                          </p:spTgt>
                                        </p:tgtEl>
                                        <p:attrNameLst>
                                          <p:attrName>style.visibility</p:attrName>
                                        </p:attrNameLst>
                                      </p:cBhvr>
                                      <p:to>
                                        <p:strVal val="visible"/>
                                      </p:to>
                                    </p:set>
                                    <p:animEffect transition="in" filter="fade">
                                      <p:cBhvr>
                                        <p:cTn id="56" dur="500"/>
                                        <p:tgtEl>
                                          <p:spTgt spid="10">
                                            <p:bg/>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0">
                                            <p:txEl>
                                              <p:pRg st="0" end="0"/>
                                            </p:txEl>
                                          </p:spTgt>
                                        </p:tgtEl>
                                        <p:attrNameLst>
                                          <p:attrName>style.visibility</p:attrName>
                                        </p:attrNameLst>
                                      </p:cBhvr>
                                      <p:to>
                                        <p:strVal val="visible"/>
                                      </p:to>
                                    </p:set>
                                    <p:animEffect transition="in" filter="fade">
                                      <p:cBhvr>
                                        <p:cTn id="5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9" grpId="0" build="p" animBg="1"/>
      <p:bldP spid="10" grpId="0" uiExpand="1" build="p" animBg="1"/>
      <p:bldP spid="7" grpId="0" uiExpand="1" build="p" animBg="1"/>
      <p:bldP spid="14"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descr="n179 Fb Dinh Thu Huyen"/>
          <p:cNvSpPr/>
          <p:nvPr/>
        </p:nvSpPr>
        <p:spPr>
          <a:xfrm>
            <a:off x="1079292" y="109971"/>
            <a:ext cx="10043410" cy="2054948"/>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algn="just" fontAlgn="base">
              <a:spcBef>
                <a:spcPct val="0"/>
              </a:spcBef>
              <a:spcAft>
                <a:spcPct val="0"/>
              </a:spcAft>
            </a:pPr>
            <a:r>
              <a:rPr lang="fr-FR" sz="4000">
                <a:solidFill>
                  <a:schemeClr val="bg1"/>
                </a:solidFill>
                <a:latin typeface="Arial" pitchFamily="34" charset="0"/>
                <a:ea typeface="Times New Roman" pitchFamily="18" charset="0"/>
                <a:cs typeface="Arial" pitchFamily="34" charset="0"/>
              </a:rPr>
              <a:t>Đại lượng nào đặc trưng cho sự biến thiên nhanh chậm của vận tốc? Kí hiệu và đơn vị của đại lượng này?</a:t>
            </a:r>
            <a:endParaRPr lang="en-US" sz="4000" dirty="0">
              <a:solidFill>
                <a:schemeClr val="bg1"/>
              </a:solidFill>
              <a:latin typeface="Arial" pitchFamily="34" charset="0"/>
              <a:cs typeface="Arial" pitchFamily="34" charset="0"/>
            </a:endParaRPr>
          </a:p>
        </p:txBody>
      </p:sp>
      <p:pic>
        <p:nvPicPr>
          <p:cNvPr id="4" name="Picture 3" descr="n179 Fb Dinh Thu Huyen">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sp>
        <p:nvSpPr>
          <p:cNvPr id="2" name="Rectangle 1" descr="n179 Fb Dinh Thu Huyen">
            <a:extLst>
              <a:ext uri="{FF2B5EF4-FFF2-40B4-BE49-F238E27FC236}">
                <a16:creationId xmlns:a16="http://schemas.microsoft.com/office/drawing/2014/main" id="{EEDDC66D-0AE0-8E55-E18F-5921C325AB63}"/>
              </a:ext>
            </a:extLst>
          </p:cNvPr>
          <p:cNvSpPr/>
          <p:nvPr/>
        </p:nvSpPr>
        <p:spPr>
          <a:xfrm>
            <a:off x="2893102" y="2638134"/>
            <a:ext cx="9114019" cy="2054948"/>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algn="just" eaLnBrk="0" fontAlgn="base" hangingPunct="0">
              <a:spcBef>
                <a:spcPct val="0"/>
              </a:spcBef>
              <a:spcAft>
                <a:spcPct val="0"/>
              </a:spcAft>
            </a:pPr>
            <a:r>
              <a:rPr lang="fr-FR" sz="3600" b="1" i="1">
                <a:solidFill>
                  <a:schemeClr val="tx1"/>
                </a:solidFill>
                <a:latin typeface="Arial" pitchFamily="34" charset="0"/>
                <a:ea typeface="Times New Roman" pitchFamily="18" charset="0"/>
                <a:cs typeface="Arial" pitchFamily="34" charset="0"/>
              </a:rPr>
              <a:t>Trả lời: </a:t>
            </a:r>
            <a:r>
              <a:rPr lang="fr-FR" sz="3600">
                <a:solidFill>
                  <a:schemeClr val="tx1"/>
                </a:solidFill>
                <a:latin typeface="Arial" pitchFamily="34" charset="0"/>
                <a:ea typeface="Times New Roman" pitchFamily="18" charset="0"/>
                <a:cs typeface="Arial" pitchFamily="34" charset="0"/>
              </a:rPr>
              <a:t>Đại lượng đặc trưng cho sự biến thiên nhanh chậm của vận tốc là gia tốc. </a:t>
            </a:r>
          </a:p>
          <a:p>
            <a:pPr lvl="0" algn="just" eaLnBrk="0" fontAlgn="base" hangingPunct="0">
              <a:spcBef>
                <a:spcPct val="0"/>
              </a:spcBef>
              <a:spcAft>
                <a:spcPct val="0"/>
              </a:spcAft>
            </a:pPr>
            <a:r>
              <a:rPr lang="fr-FR" sz="3600">
                <a:solidFill>
                  <a:schemeClr val="tx1"/>
                </a:solidFill>
                <a:latin typeface="Arial" pitchFamily="34" charset="0"/>
                <a:ea typeface="Times New Roman" pitchFamily="18" charset="0"/>
                <a:cs typeface="Arial" pitchFamily="34" charset="0"/>
              </a:rPr>
              <a:t>Kí hiệu: a. Đơn vị: m/s</a:t>
            </a:r>
            <a:r>
              <a:rPr lang="fr-FR" sz="3600" baseline="30000">
                <a:solidFill>
                  <a:schemeClr val="tx1"/>
                </a:solidFill>
                <a:latin typeface="Arial" pitchFamily="34" charset="0"/>
                <a:ea typeface="Times New Roman" pitchFamily="18" charset="0"/>
                <a:cs typeface="Arial" pitchFamily="34" charset="0"/>
              </a:rPr>
              <a:t>2</a:t>
            </a:r>
            <a:endParaRPr lang="en-US" sz="36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14927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
                                        </p:tgtEl>
                                        <p:attrNameLst>
                                          <p:attrName>ppt_y</p:attrName>
                                        </p:attrNameLst>
                                      </p:cBhvr>
                                      <p:tavLst>
                                        <p:tav tm="0">
                                          <p:val>
                                            <p:strVal val="#ppt_y"/>
                                          </p:val>
                                        </p:tav>
                                        <p:tav tm="100000">
                                          <p:val>
                                            <p:strVal val="#ppt_y"/>
                                          </p:val>
                                        </p:tav>
                                      </p:tavLst>
                                    </p:anim>
                                    <p:anim calcmode="lin" valueType="num">
                                      <p:cBhvr>
                                        <p:cTn id="1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0" name="Group 19" descr="n179 Fb Dinh Thu Huyen">
            <a:extLst>
              <a:ext uri="{FF2B5EF4-FFF2-40B4-BE49-F238E27FC236}">
                <a16:creationId xmlns:a16="http://schemas.microsoft.com/office/drawing/2014/main" id="{42CE0C40-49E3-4974-A24B-496530B70697}"/>
              </a:ext>
            </a:extLst>
          </p:cNvPr>
          <p:cNvGrpSpPr/>
          <p:nvPr/>
        </p:nvGrpSpPr>
        <p:grpSpPr>
          <a:xfrm>
            <a:off x="1492829" y="673077"/>
            <a:ext cx="9092403" cy="5511846"/>
            <a:chOff x="1492829" y="673077"/>
            <a:chExt cx="9092403" cy="5511846"/>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16017"/>
            <a:stretch>
              <a:fillRect/>
            </a:stretch>
          </p:blipFill>
          <p:spPr>
            <a:xfrm rot="5266926">
              <a:off x="3283108" y="-1117202"/>
              <a:ext cx="5511846" cy="9092403"/>
            </a:xfrm>
            <a:prstGeom prst="rect">
              <a:avLst/>
            </a:prstGeom>
          </p:spPr>
        </p:pic>
        <p:sp>
          <p:nvSpPr>
            <p:cNvPr id="4" name="TextBox 4"/>
            <p:cNvSpPr txBox="1"/>
            <p:nvPr/>
          </p:nvSpPr>
          <p:spPr>
            <a:xfrm>
              <a:off x="2211816" y="1909362"/>
              <a:ext cx="7675586" cy="2419380"/>
            </a:xfrm>
            <a:prstGeom prst="rect">
              <a:avLst/>
            </a:prstGeom>
          </p:spPr>
          <p:txBody>
            <a:bodyPr wrap="square" lIns="0" tIns="0" rIns="0" bIns="0" rtlCol="0" anchor="t">
              <a:spAutoFit/>
            </a:bodyPr>
            <a:lstStyle/>
            <a:p>
              <a:pPr marL="0" marR="0" lvl="0" indent="0" algn="ctr" defTabSz="609630" rtl="0" eaLnBrk="1" fontAlgn="auto" latinLnBrk="0" hangingPunct="1">
                <a:lnSpc>
                  <a:spcPts val="10001"/>
                </a:lnSpc>
                <a:spcBef>
                  <a:spcPts val="0"/>
                </a:spcBef>
                <a:spcAft>
                  <a:spcPts val="0"/>
                </a:spcAft>
                <a:buClrTx/>
                <a:buSzTx/>
                <a:buFontTx/>
                <a:buNone/>
                <a:tabLst/>
                <a:defRPr/>
              </a:pPr>
              <a:r>
                <a:rPr kumimoji="0" lang="en-US" sz="6000" b="0" i="0" u="none" strike="noStrike" kern="1200" cap="none" spc="0" normalizeH="0" baseline="0" noProof="0">
                  <a:ln>
                    <a:noFill/>
                  </a:ln>
                  <a:solidFill>
                    <a:srgbClr val="073A64"/>
                  </a:solidFill>
                  <a:effectLst/>
                  <a:uLnTx/>
                  <a:uFillTx/>
                  <a:latin typeface="Arial" panose="020B0604020202020204" pitchFamily="34" charset="0"/>
                  <a:ea typeface="+mn-ea"/>
                  <a:cs typeface="Arial" panose="020B0604020202020204" pitchFamily="34" charset="0"/>
                </a:rPr>
                <a:t>Cảm ơn quý thầy cô cùng các em học sinh</a:t>
              </a:r>
            </a:p>
          </p:txBody>
        </p:sp>
      </p:grpSp>
      <p:grpSp>
        <p:nvGrpSpPr>
          <p:cNvPr id="7" name="Group 7" descr="n179 Fb Dinh Thu Huyen"/>
          <p:cNvGrpSpPr/>
          <p:nvPr/>
        </p:nvGrpSpPr>
        <p:grpSpPr>
          <a:xfrm rot="-478870">
            <a:off x="393051" y="2452857"/>
            <a:ext cx="1993063" cy="2166427"/>
            <a:chOff x="0" y="0"/>
            <a:chExt cx="3986127" cy="4332854"/>
          </a:xfrm>
        </p:grpSpPr>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20180">
              <a:off x="271082" y="237528"/>
              <a:ext cx="3443962" cy="3857799"/>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20180">
              <a:off x="562007" y="1290698"/>
              <a:ext cx="2583726" cy="930141"/>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20180">
              <a:off x="1271942" y="2708351"/>
              <a:ext cx="1431860" cy="695103"/>
            </a:xfrm>
            <a:prstGeom prst="rect">
              <a:avLst/>
            </a:prstGeom>
          </p:spPr>
        </p:pic>
      </p:grpSp>
      <p:grpSp>
        <p:nvGrpSpPr>
          <p:cNvPr id="11" name="Group 11" descr="n179 Fb Dinh Thu Huyen"/>
          <p:cNvGrpSpPr/>
          <p:nvPr/>
        </p:nvGrpSpPr>
        <p:grpSpPr>
          <a:xfrm rot="-923913">
            <a:off x="9600454" y="3523425"/>
            <a:ext cx="1995569" cy="1589199"/>
            <a:chOff x="0" y="0"/>
            <a:chExt cx="3991139" cy="3178398"/>
          </a:xfrm>
        </p:grpSpPr>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0"/>
              <a:ext cx="3991139" cy="3178398"/>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80587" y="1150719"/>
              <a:ext cx="2229966" cy="490593"/>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01858" y="1448447"/>
              <a:ext cx="987423" cy="664266"/>
            </a:xfrm>
            <a:prstGeom prst="rect">
              <a:avLst/>
            </a:prstGeom>
          </p:spPr>
        </p:pic>
      </p:grpSp>
      <p:pic>
        <p:nvPicPr>
          <p:cNvPr id="19" name="Picture 19" descr="n179 Fb Dinh Thu Huyen"/>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0680161">
            <a:off x="9227628" y="1497081"/>
            <a:ext cx="1941665" cy="540136"/>
          </a:xfrm>
          <a:prstGeom prst="rect">
            <a:avLst/>
          </a:prstGeom>
        </p:spPr>
      </p:pic>
    </p:spTree>
    <p:extLst>
      <p:ext uri="{BB962C8B-B14F-4D97-AF65-F5344CB8AC3E}">
        <p14:creationId xmlns:p14="http://schemas.microsoft.com/office/powerpoint/2010/main" val="684227904"/>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7"/>
                                        </p:tgtEl>
                                        <p:attrNameLst>
                                          <p:attrName>r</p:attrName>
                                        </p:attrNameLst>
                                      </p:cBhvr>
                                    </p:animRot>
                                    <p:animRot by="-240000">
                                      <p:cBhvr>
                                        <p:cTn id="24" dur="200" fill="hold">
                                          <p:stCondLst>
                                            <p:cond delay="200"/>
                                          </p:stCondLst>
                                        </p:cTn>
                                        <p:tgtEl>
                                          <p:spTgt spid="7"/>
                                        </p:tgtEl>
                                        <p:attrNameLst>
                                          <p:attrName>r</p:attrName>
                                        </p:attrNameLst>
                                      </p:cBhvr>
                                    </p:animRot>
                                    <p:animRot by="240000">
                                      <p:cBhvr>
                                        <p:cTn id="25" dur="200" fill="hold">
                                          <p:stCondLst>
                                            <p:cond delay="400"/>
                                          </p:stCondLst>
                                        </p:cTn>
                                        <p:tgtEl>
                                          <p:spTgt spid="7"/>
                                        </p:tgtEl>
                                        <p:attrNameLst>
                                          <p:attrName>r</p:attrName>
                                        </p:attrNameLst>
                                      </p:cBhvr>
                                    </p:animRot>
                                    <p:animRot by="-240000">
                                      <p:cBhvr>
                                        <p:cTn id="26" dur="200" fill="hold">
                                          <p:stCondLst>
                                            <p:cond delay="600"/>
                                          </p:stCondLst>
                                        </p:cTn>
                                        <p:tgtEl>
                                          <p:spTgt spid="7"/>
                                        </p:tgtEl>
                                        <p:attrNameLst>
                                          <p:attrName>r</p:attrName>
                                        </p:attrNameLst>
                                      </p:cBhvr>
                                    </p:animRot>
                                    <p:animRot by="120000">
                                      <p:cBhvr>
                                        <p:cTn id="27" dur="200" fill="hold">
                                          <p:stCondLst>
                                            <p:cond delay="800"/>
                                          </p:stCondLst>
                                        </p:cTn>
                                        <p:tgtEl>
                                          <p:spTgt spid="7"/>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11"/>
                                        </p:tgtEl>
                                        <p:attrNameLst>
                                          <p:attrName>r</p:attrName>
                                        </p:attrNameLst>
                                      </p:cBhvr>
                                    </p:animRot>
                                    <p:animRot by="-240000">
                                      <p:cBhvr>
                                        <p:cTn id="30" dur="200" fill="hold">
                                          <p:stCondLst>
                                            <p:cond delay="200"/>
                                          </p:stCondLst>
                                        </p:cTn>
                                        <p:tgtEl>
                                          <p:spTgt spid="11"/>
                                        </p:tgtEl>
                                        <p:attrNameLst>
                                          <p:attrName>r</p:attrName>
                                        </p:attrNameLst>
                                      </p:cBhvr>
                                    </p:animRot>
                                    <p:animRot by="240000">
                                      <p:cBhvr>
                                        <p:cTn id="31" dur="200" fill="hold">
                                          <p:stCondLst>
                                            <p:cond delay="400"/>
                                          </p:stCondLst>
                                        </p:cTn>
                                        <p:tgtEl>
                                          <p:spTgt spid="11"/>
                                        </p:tgtEl>
                                        <p:attrNameLst>
                                          <p:attrName>r</p:attrName>
                                        </p:attrNameLst>
                                      </p:cBhvr>
                                    </p:animRot>
                                    <p:animRot by="-240000">
                                      <p:cBhvr>
                                        <p:cTn id="32" dur="200" fill="hold">
                                          <p:stCondLst>
                                            <p:cond delay="600"/>
                                          </p:stCondLst>
                                        </p:cTn>
                                        <p:tgtEl>
                                          <p:spTgt spid="11"/>
                                        </p:tgtEl>
                                        <p:attrNameLst>
                                          <p:attrName>r</p:attrName>
                                        </p:attrNameLst>
                                      </p:cBhvr>
                                    </p:animRot>
                                    <p:animRot by="120000">
                                      <p:cBhvr>
                                        <p:cTn id="33"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descr="n179 Fb Dinh Thu Huyen"/>
          <p:cNvSpPr/>
          <p:nvPr/>
        </p:nvSpPr>
        <p:spPr>
          <a:xfrm>
            <a:off x="1079292" y="319835"/>
            <a:ext cx="10058400" cy="1583919"/>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algn="just" eaLnBrk="0" fontAlgn="base" hangingPunct="0">
              <a:spcBef>
                <a:spcPct val="0"/>
              </a:spcBef>
              <a:spcAft>
                <a:spcPct val="0"/>
              </a:spcAft>
            </a:pPr>
            <a:r>
              <a:rPr lang="fr-FR" sz="4800">
                <a:solidFill>
                  <a:schemeClr val="bg1"/>
                </a:solidFill>
                <a:latin typeface="Arial" pitchFamily="34" charset="0"/>
                <a:ea typeface="Times New Roman" pitchFamily="18" charset="0"/>
                <a:cs typeface="Arial" pitchFamily="34" charset="0"/>
              </a:rPr>
              <a:t>Em hãy nêu một ví dụ, vật chuyển động có tốc độ liên tục thay đổi?</a:t>
            </a:r>
            <a:endParaRPr lang="en-US" sz="4800" dirty="0">
              <a:solidFill>
                <a:schemeClr val="bg1"/>
              </a:solidFill>
              <a:latin typeface="Arial" pitchFamily="34" charset="0"/>
              <a:cs typeface="Arial" pitchFamily="34" charset="0"/>
            </a:endParaRPr>
          </a:p>
        </p:txBody>
      </p:sp>
      <p:pic>
        <p:nvPicPr>
          <p:cNvPr id="4" name="Picture 3" descr="n179 Fb Dinh Thu Huyen">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sp>
        <p:nvSpPr>
          <p:cNvPr id="2" name="Rectangle 1" descr="n179 Fb Dinh Thu Huyen">
            <a:extLst>
              <a:ext uri="{FF2B5EF4-FFF2-40B4-BE49-F238E27FC236}">
                <a16:creationId xmlns:a16="http://schemas.microsoft.com/office/drawing/2014/main" id="{9A47D5CF-66DC-4237-0996-F913C6271F25}"/>
              </a:ext>
            </a:extLst>
          </p:cNvPr>
          <p:cNvSpPr/>
          <p:nvPr/>
        </p:nvSpPr>
        <p:spPr>
          <a:xfrm>
            <a:off x="2578308" y="2283546"/>
            <a:ext cx="9278912" cy="1583919"/>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algn="just" eaLnBrk="0" fontAlgn="base" hangingPunct="0">
              <a:spcBef>
                <a:spcPct val="0"/>
              </a:spcBef>
              <a:spcAft>
                <a:spcPct val="0"/>
              </a:spcAft>
            </a:pPr>
            <a:r>
              <a:rPr lang="fr-FR" sz="4800" b="1" i="1">
                <a:solidFill>
                  <a:schemeClr val="tx1"/>
                </a:solidFill>
                <a:latin typeface="Arial" pitchFamily="34" charset="0"/>
                <a:ea typeface="Times New Roman" pitchFamily="18" charset="0"/>
                <a:cs typeface="Arial" pitchFamily="34" charset="0"/>
              </a:rPr>
              <a:t>Trả lời:</a:t>
            </a:r>
            <a:r>
              <a:rPr lang="fr-FR" sz="4800">
                <a:solidFill>
                  <a:schemeClr val="tx1"/>
                </a:solidFill>
                <a:latin typeface="Arial" pitchFamily="34" charset="0"/>
                <a:ea typeface="Times New Roman" pitchFamily="18" charset="0"/>
                <a:cs typeface="Arial" pitchFamily="34" charset="0"/>
              </a:rPr>
              <a:t> xe bắt đầu chuyển động, tốc độ của xe tăng dần.</a:t>
            </a:r>
            <a:endParaRPr lang="en-US" sz="4800" dirty="0">
              <a:solidFill>
                <a:schemeClr val="tx1"/>
              </a:solidFill>
              <a:latin typeface="Arial" pitchFamily="34" charset="0"/>
              <a:cs typeface="Arial" pitchFamily="34" charset="0"/>
            </a:endParaRPr>
          </a:p>
        </p:txBody>
      </p:sp>
      <p:pic>
        <p:nvPicPr>
          <p:cNvPr id="1026" name="Picture 2" descr="n179 Fb Dinh Thu Huyen">
            <a:extLst>
              <a:ext uri="{FF2B5EF4-FFF2-40B4-BE49-F238E27FC236}">
                <a16:creationId xmlns:a16="http://schemas.microsoft.com/office/drawing/2014/main" id="{AD05620C-5C02-41E0-150C-FBCB57EDBBB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2163" b="20364"/>
          <a:stretch/>
        </p:blipFill>
        <p:spPr bwMode="auto">
          <a:xfrm>
            <a:off x="6268902" y="4247257"/>
            <a:ext cx="5848148" cy="2520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41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
                                        </p:tgtEl>
                                        <p:attrNameLst>
                                          <p:attrName>ppt_y</p:attrName>
                                        </p:attrNameLst>
                                      </p:cBhvr>
                                      <p:tavLst>
                                        <p:tav tm="0">
                                          <p:val>
                                            <p:strVal val="#ppt_y"/>
                                          </p:val>
                                        </p:tav>
                                        <p:tav tm="100000">
                                          <p:val>
                                            <p:strVal val="#ppt_y"/>
                                          </p:val>
                                        </p:tav>
                                      </p:tavLst>
                                    </p:anim>
                                    <p:anim calcmode="lin" valueType="num">
                                      <p:cBhvr>
                                        <p:cTn id="1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
                                        </p:tgtEl>
                                      </p:cBhvr>
                                    </p:animEffect>
                                  </p:childTnLst>
                                </p:cTn>
                              </p:par>
                              <p:par>
                                <p:cTn id="21" presetID="10"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descr="n179 Fb Dinh Thu Huyen">
            <a:extLst>
              <a:ext uri="{FF2B5EF4-FFF2-40B4-BE49-F238E27FC236}">
                <a16:creationId xmlns:a16="http://schemas.microsoft.com/office/drawing/2014/main" id="{5E69144D-FE62-064B-7B7A-5DE8A0DF585F}"/>
              </a:ext>
            </a:extLst>
          </p:cNvPr>
          <p:cNvSpPr/>
          <p:nvPr/>
        </p:nvSpPr>
        <p:spPr>
          <a:xfrm>
            <a:off x="2998032" y="3429000"/>
            <a:ext cx="9070014" cy="313669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algn="ctr" fontAlgn="base">
              <a:spcBef>
                <a:spcPct val="0"/>
              </a:spcBef>
              <a:spcAft>
                <a:spcPct val="0"/>
              </a:spcAft>
            </a:pPr>
            <a:r>
              <a:rPr lang="fr-FR" sz="3200" b="1" i="1">
                <a:solidFill>
                  <a:schemeClr val="tx1"/>
                </a:solidFill>
                <a:latin typeface="Arial" pitchFamily="34" charset="0"/>
                <a:ea typeface="Times New Roman" pitchFamily="18" charset="0"/>
                <a:cs typeface="Arial" pitchFamily="34" charset="0"/>
              </a:rPr>
              <a:t>Trả lời:</a:t>
            </a:r>
            <a:r>
              <a:rPr lang="fr-FR" sz="3200">
                <a:solidFill>
                  <a:schemeClr val="tx1"/>
                </a:solidFill>
                <a:latin typeface="Arial" pitchFamily="34" charset="0"/>
                <a:ea typeface="Times New Roman" pitchFamily="18" charset="0"/>
                <a:cs typeface="Arial" pitchFamily="34" charset="0"/>
              </a:rPr>
              <a:t> </a:t>
            </a:r>
          </a:p>
          <a:p>
            <a:pPr lvl="0" algn="just" fontAlgn="base">
              <a:spcBef>
                <a:spcPct val="0"/>
              </a:spcBef>
              <a:spcAft>
                <a:spcPct val="0"/>
              </a:spcAft>
            </a:pPr>
            <a:r>
              <a:rPr lang="fr-FR" sz="3200" b="1">
                <a:solidFill>
                  <a:schemeClr val="tx1"/>
                </a:solidFill>
                <a:latin typeface="Arial" pitchFamily="34" charset="0"/>
                <a:ea typeface="Times New Roman" pitchFamily="18" charset="0"/>
                <a:cs typeface="Arial" pitchFamily="34" charset="0"/>
              </a:rPr>
              <a:t>+ Giống nhau: </a:t>
            </a:r>
            <a:r>
              <a:rPr lang="fr-FR" sz="3200">
                <a:solidFill>
                  <a:schemeClr val="tx1"/>
                </a:solidFill>
                <a:latin typeface="Arial" pitchFamily="34" charset="0"/>
                <a:ea typeface="Times New Roman" pitchFamily="18" charset="0"/>
                <a:cs typeface="Arial" pitchFamily="34" charset="0"/>
              </a:rPr>
              <a:t>Vận tốc đều thay đổi một lượng bằng nhau sau những khoảng thời gian bằng nhau.</a:t>
            </a:r>
            <a:endParaRPr lang="en-US" sz="3200">
              <a:solidFill>
                <a:schemeClr val="tx1"/>
              </a:solidFill>
              <a:latin typeface="Arial" pitchFamily="34" charset="0"/>
              <a:cs typeface="Arial" pitchFamily="34" charset="0"/>
            </a:endParaRPr>
          </a:p>
          <a:p>
            <a:pPr lvl="0" algn="just" eaLnBrk="0" fontAlgn="base" hangingPunct="0">
              <a:spcBef>
                <a:spcPct val="0"/>
              </a:spcBef>
              <a:spcAft>
                <a:spcPct val="0"/>
              </a:spcAft>
            </a:pPr>
            <a:r>
              <a:rPr lang="fr-FR" sz="3200" b="1">
                <a:solidFill>
                  <a:schemeClr val="tx1"/>
                </a:solidFill>
                <a:latin typeface="Arial" pitchFamily="34" charset="0"/>
                <a:ea typeface="Times New Roman" pitchFamily="18" charset="0"/>
                <a:cs typeface="Arial" pitchFamily="34" charset="0"/>
              </a:rPr>
              <a:t>+ Khác nhau: </a:t>
            </a:r>
            <a:r>
              <a:rPr lang="fr-FR" sz="3200">
                <a:solidFill>
                  <a:schemeClr val="tx1"/>
                </a:solidFill>
                <a:latin typeface="Arial" pitchFamily="34" charset="0"/>
                <a:ea typeface="Times New Roman" pitchFamily="18" charset="0"/>
                <a:cs typeface="Arial" pitchFamily="34" charset="0"/>
              </a:rPr>
              <a:t>Xe ô tô chuyển động nhanh dần, vận động viên chuyển động chậm dần.</a:t>
            </a:r>
            <a:endParaRPr lang="fr-FR" sz="3200" dirty="0">
              <a:solidFill>
                <a:schemeClr val="tx1"/>
              </a:solidFill>
              <a:latin typeface="Arial" pitchFamily="34" charset="0"/>
              <a:cs typeface="Arial" pitchFamily="34" charset="0"/>
            </a:endParaRPr>
          </a:p>
        </p:txBody>
      </p:sp>
      <p:sp>
        <p:nvSpPr>
          <p:cNvPr id="8" name="Rectangle 7" descr="n179 Fb Dinh Thu Huyen"/>
          <p:cNvSpPr/>
          <p:nvPr/>
        </p:nvSpPr>
        <p:spPr>
          <a:xfrm>
            <a:off x="123954" y="139954"/>
            <a:ext cx="5482367" cy="3018115"/>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algn="just" fontAlgn="base">
              <a:spcBef>
                <a:spcPct val="0"/>
              </a:spcBef>
              <a:spcAft>
                <a:spcPct val="0"/>
              </a:spcAft>
            </a:pPr>
            <a:r>
              <a:rPr lang="fr-FR" sz="3200">
                <a:solidFill>
                  <a:schemeClr val="bg1"/>
                </a:solidFill>
                <a:latin typeface="Arial" pitchFamily="34" charset="0"/>
                <a:ea typeface="Times New Roman" pitchFamily="18" charset="0"/>
                <a:cs typeface="Arial" pitchFamily="34" charset="0"/>
              </a:rPr>
              <a:t>Hình bên dưới mô tả sự thay đổi vị tri và vận tốc của ô tô, người sau những khoảng thời gian bằng nhau. Hai chuyển động này có gì giống nhau, khác nhau?</a:t>
            </a:r>
            <a:endParaRPr lang="fr-FR" sz="3200" dirty="0">
              <a:solidFill>
                <a:schemeClr val="bg1"/>
              </a:solidFill>
              <a:latin typeface="Arial" pitchFamily="34" charset="0"/>
              <a:cs typeface="Arial" pitchFamily="34" charset="0"/>
            </a:endParaRPr>
          </a:p>
        </p:txBody>
      </p:sp>
      <p:pic>
        <p:nvPicPr>
          <p:cNvPr id="4" name="Picture 3" descr="n179 Fb Dinh Thu Huyen">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699932"/>
            <a:ext cx="3761493" cy="3215218"/>
          </a:xfrm>
          <a:prstGeom prst="rect">
            <a:avLst/>
          </a:prstGeom>
        </p:spPr>
      </p:pic>
      <p:pic>
        <p:nvPicPr>
          <p:cNvPr id="2" name="Picture 1" descr="n179 Fb Dinh Thu Huyen">
            <a:extLst>
              <a:ext uri="{FF2B5EF4-FFF2-40B4-BE49-F238E27FC236}">
                <a16:creationId xmlns:a16="http://schemas.microsoft.com/office/drawing/2014/main" id="{B329982C-48A8-89E5-337D-11B5CAB7C0CC}"/>
              </a:ext>
            </a:extLst>
          </p:cNvPr>
          <p:cNvPicPr/>
          <p:nvPr/>
        </p:nvPicPr>
        <p:blipFill>
          <a:blip r:embed="rId6"/>
          <a:stretch>
            <a:fillRect/>
          </a:stretch>
        </p:blipFill>
        <p:spPr>
          <a:xfrm>
            <a:off x="5726243" y="179421"/>
            <a:ext cx="6341803" cy="2938533"/>
          </a:xfrm>
          <a:prstGeom prst="rect">
            <a:avLst/>
          </a:prstGeom>
        </p:spPr>
      </p:pic>
    </p:spTree>
    <p:extLst>
      <p:ext uri="{BB962C8B-B14F-4D97-AF65-F5344CB8AC3E}">
        <p14:creationId xmlns:p14="http://schemas.microsoft.com/office/powerpoint/2010/main" val="266561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gtEl>
                                        <p:attrNameLst>
                                          <p:attrName>ppt_y</p:attrName>
                                        </p:attrNameLst>
                                      </p:cBhvr>
                                      <p:tavLst>
                                        <p:tav tm="0">
                                          <p:val>
                                            <p:strVal val="#ppt_y"/>
                                          </p:val>
                                        </p:tav>
                                        <p:tav tm="100000">
                                          <p:val>
                                            <p:strVal val="#ppt_y"/>
                                          </p:val>
                                        </p:tav>
                                      </p:tavLst>
                                    </p:anim>
                                    <p:anim calcmode="lin" valueType="num">
                                      <p:cBhvr>
                                        <p:cTn id="18"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n179 Fb Dinh Thu Huyen">
            <a:extLst>
              <a:ext uri="{FF2B5EF4-FFF2-40B4-BE49-F238E27FC236}">
                <a16:creationId xmlns:a16="http://schemas.microsoft.com/office/drawing/2014/main" id="{95278129-1D07-4035-B01F-415783FFF73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661" y="2193236"/>
            <a:ext cx="12204661" cy="466476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descr="n179 Fb Dinh Thu Huyen">
            <a:extLst>
              <a:ext uri="{FF2B5EF4-FFF2-40B4-BE49-F238E27FC236}">
                <a16:creationId xmlns:a16="http://schemas.microsoft.com/office/drawing/2014/main" id="{67DDA31A-6DCF-44D9-B3A4-39E7CD77E1B9}"/>
              </a:ext>
            </a:extLst>
          </p:cNvPr>
          <p:cNvGrpSpPr/>
          <p:nvPr/>
        </p:nvGrpSpPr>
        <p:grpSpPr>
          <a:xfrm>
            <a:off x="574813" y="176259"/>
            <a:ext cx="11042374" cy="2231703"/>
            <a:chOff x="909298" y="60859"/>
            <a:chExt cx="2535870" cy="2978174"/>
          </a:xfrm>
          <a:solidFill>
            <a:srgbClr val="00B050">
              <a:alpha val="89000"/>
            </a:srgbClr>
          </a:solidFill>
        </p:grpSpPr>
        <p:sp>
          <p:nvSpPr>
            <p:cNvPr id="8" name="Rectangle: Rounded Corners 7">
              <a:extLst>
                <a:ext uri="{FF2B5EF4-FFF2-40B4-BE49-F238E27FC236}">
                  <a16:creationId xmlns:a16="http://schemas.microsoft.com/office/drawing/2014/main" id="{5283FDBA-DD9C-4E56-9AC7-709FD5BD9AFB}"/>
                </a:ext>
              </a:extLst>
            </p:cNvPr>
            <p:cNvSpPr/>
            <p:nvPr/>
          </p:nvSpPr>
          <p:spPr>
            <a:xfrm>
              <a:off x="909298" y="60859"/>
              <a:ext cx="2535870" cy="2978174"/>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a:p>
          </p:txBody>
        </p:sp>
        <p:sp>
          <p:nvSpPr>
            <p:cNvPr id="10" name="TextBox 9">
              <a:extLst>
                <a:ext uri="{FF2B5EF4-FFF2-40B4-BE49-F238E27FC236}">
                  <a16:creationId xmlns:a16="http://schemas.microsoft.com/office/drawing/2014/main" id="{942C9057-CD8F-4309-9BAA-29386EE4763D}"/>
                </a:ext>
              </a:extLst>
            </p:cNvPr>
            <p:cNvSpPr txBox="1"/>
            <p:nvPr/>
          </p:nvSpPr>
          <p:spPr>
            <a:xfrm>
              <a:off x="958354" y="232837"/>
              <a:ext cx="2462504" cy="2682451"/>
            </a:xfrm>
            <a:prstGeom prst="rect">
              <a:avLst/>
            </a:prstGeom>
            <a:noFill/>
          </p:spPr>
          <p:txBody>
            <a:bodyPr wrap="square" rtlCol="0">
              <a:spAutoFit/>
            </a:bodyPr>
            <a:lstStyle/>
            <a:p>
              <a:pPr algn="ctr">
                <a:lnSpc>
                  <a:spcPct val="115000"/>
                </a:lnSpc>
                <a:spcBef>
                  <a:spcPts val="600"/>
                </a:spcBef>
              </a:pPr>
              <a:r>
                <a:rPr lang="en-US" sz="5400" b="1" dirty="0">
                  <a:ln w="6600">
                    <a:solidFill>
                      <a:schemeClr val="accent2"/>
                    </a:solidFill>
                    <a:prstDash val="solid"/>
                  </a:ln>
                  <a:solidFill>
                    <a:srgbClr val="FFFFFF"/>
                  </a:solidFill>
                  <a:effectLst>
                    <a:glow rad="228600">
                      <a:schemeClr val="accent3">
                        <a:satMod val="175000"/>
                        <a:alpha val="40000"/>
                      </a:schemeClr>
                    </a:glow>
                    <a:outerShdw dist="38100" dir="2700000" algn="tl" rotWithShape="0">
                      <a:schemeClr val="accent2"/>
                    </a:outerShdw>
                  </a:effectLst>
                  <a:latin typeface="UVN Phuong Tay" panose="04040805070802020D02" pitchFamily="82" charset="0"/>
                  <a:ea typeface="Times New Roman" panose="02020603050405020304" pitchFamily="18" charset="0"/>
                </a:rPr>
                <a:t>BÀI  9</a:t>
              </a:r>
              <a:r>
                <a:rPr lang="en-US" sz="5400" b="1">
                  <a:ln w="6600">
                    <a:solidFill>
                      <a:schemeClr val="accent2"/>
                    </a:solidFill>
                    <a:prstDash val="solid"/>
                  </a:ln>
                  <a:solidFill>
                    <a:srgbClr val="FFFFFF"/>
                  </a:solidFill>
                  <a:effectLst>
                    <a:glow rad="228600">
                      <a:schemeClr val="accent3">
                        <a:satMod val="175000"/>
                        <a:alpha val="40000"/>
                      </a:schemeClr>
                    </a:glow>
                    <a:outerShdw dist="38100" dir="2700000" algn="tl" rotWithShape="0">
                      <a:schemeClr val="accent2"/>
                    </a:outerShdw>
                  </a:effectLst>
                  <a:latin typeface="UVN Phuong Tay" panose="04040805070802020D02" pitchFamily="82" charset="0"/>
                  <a:ea typeface="Times New Roman" panose="02020603050405020304" pitchFamily="18" charset="0"/>
                </a:rPr>
                <a:t>. </a:t>
              </a:r>
            </a:p>
            <a:p>
              <a:pPr algn="ctr">
                <a:lnSpc>
                  <a:spcPct val="115000"/>
                </a:lnSpc>
                <a:spcBef>
                  <a:spcPts val="600"/>
                </a:spcBef>
              </a:pPr>
              <a:r>
                <a:rPr lang="en-US" sz="5400" b="1">
                  <a:ln w="6600">
                    <a:solidFill>
                      <a:schemeClr val="accent2"/>
                    </a:solidFill>
                    <a:prstDash val="solid"/>
                  </a:ln>
                  <a:solidFill>
                    <a:srgbClr val="FFFFFF"/>
                  </a:solidFill>
                  <a:effectLst>
                    <a:glow rad="228600">
                      <a:schemeClr val="accent3">
                        <a:satMod val="175000"/>
                        <a:alpha val="40000"/>
                      </a:schemeClr>
                    </a:glow>
                    <a:outerShdw dist="38100" dir="2700000" algn="tl" rotWithShape="0">
                      <a:schemeClr val="accent2"/>
                    </a:outerShdw>
                  </a:effectLst>
                  <a:latin typeface="UVN Phuong Tay" panose="04040805070802020D02" pitchFamily="82" charset="0"/>
                  <a:ea typeface="Times New Roman" panose="02020603050405020304" pitchFamily="18" charset="0"/>
                </a:rPr>
                <a:t>CHUYỂN </a:t>
              </a:r>
              <a:r>
                <a:rPr lang="en-US" sz="5400" b="1" dirty="0">
                  <a:ln w="6600">
                    <a:solidFill>
                      <a:schemeClr val="accent2"/>
                    </a:solidFill>
                    <a:prstDash val="solid"/>
                  </a:ln>
                  <a:solidFill>
                    <a:srgbClr val="FFFFFF"/>
                  </a:solidFill>
                  <a:effectLst>
                    <a:glow rad="228600">
                      <a:schemeClr val="accent3">
                        <a:satMod val="175000"/>
                        <a:alpha val="40000"/>
                      </a:schemeClr>
                    </a:glow>
                    <a:outerShdw dist="38100" dir="2700000" algn="tl" rotWithShape="0">
                      <a:schemeClr val="accent2"/>
                    </a:outerShdw>
                  </a:effectLst>
                  <a:latin typeface="UVN Phuong Tay" panose="04040805070802020D02" pitchFamily="82" charset="0"/>
                  <a:ea typeface="Times New Roman" panose="02020603050405020304" pitchFamily="18" charset="0"/>
                </a:rPr>
                <a:t>ĐỘNG THẲNG BIẾN ĐỔI ĐỀU</a:t>
              </a:r>
            </a:p>
          </p:txBody>
        </p:sp>
      </p:grpSp>
      <p:grpSp>
        <p:nvGrpSpPr>
          <p:cNvPr id="11" name="Group 10" descr="n179 Fb Dinh Thu Huyen">
            <a:extLst>
              <a:ext uri="{FF2B5EF4-FFF2-40B4-BE49-F238E27FC236}">
                <a16:creationId xmlns:a16="http://schemas.microsoft.com/office/drawing/2014/main" id="{406663B2-4E16-4356-8DB7-05042E652B08}"/>
              </a:ext>
            </a:extLst>
          </p:cNvPr>
          <p:cNvGrpSpPr/>
          <p:nvPr/>
        </p:nvGrpSpPr>
        <p:grpSpPr>
          <a:xfrm>
            <a:off x="105300" y="2146911"/>
            <a:ext cx="12160448" cy="1468209"/>
            <a:chOff x="585652" y="2398637"/>
            <a:chExt cx="7186107" cy="1468209"/>
          </a:xfrm>
          <a:solidFill>
            <a:srgbClr val="00B050">
              <a:alpha val="92157"/>
            </a:srgbClr>
          </a:solidFill>
        </p:grpSpPr>
        <p:grpSp>
          <p:nvGrpSpPr>
            <p:cNvPr id="12" name="Group 11">
              <a:extLst>
                <a:ext uri="{FF2B5EF4-FFF2-40B4-BE49-F238E27FC236}">
                  <a16:creationId xmlns:a16="http://schemas.microsoft.com/office/drawing/2014/main" id="{95674F69-8265-4A60-AFB5-0FAEB8995B02}"/>
                </a:ext>
              </a:extLst>
            </p:cNvPr>
            <p:cNvGrpSpPr/>
            <p:nvPr/>
          </p:nvGrpSpPr>
          <p:grpSpPr>
            <a:xfrm>
              <a:off x="585652" y="2398637"/>
              <a:ext cx="7186107" cy="1411364"/>
              <a:chOff x="494212" y="1792761"/>
              <a:chExt cx="3257960" cy="2560720"/>
            </a:xfrm>
            <a:grpFill/>
          </p:grpSpPr>
          <p:grpSp>
            <p:nvGrpSpPr>
              <p:cNvPr id="14" name="Group 13">
                <a:extLst>
                  <a:ext uri="{FF2B5EF4-FFF2-40B4-BE49-F238E27FC236}">
                    <a16:creationId xmlns:a16="http://schemas.microsoft.com/office/drawing/2014/main" id="{6506D950-F7F5-4BD2-9BE1-C7702E99003B}"/>
                  </a:ext>
                </a:extLst>
              </p:cNvPr>
              <p:cNvGrpSpPr/>
              <p:nvPr/>
            </p:nvGrpSpPr>
            <p:grpSpPr>
              <a:xfrm>
                <a:off x="494212" y="2527124"/>
                <a:ext cx="3228973" cy="1826357"/>
                <a:chOff x="936172" y="2151203"/>
                <a:chExt cx="3228973" cy="1766056"/>
              </a:xfrm>
              <a:grpFill/>
            </p:grpSpPr>
            <p:sp>
              <p:nvSpPr>
                <p:cNvPr id="18" name="Rectangle: Rounded Corners 17">
                  <a:extLst>
                    <a:ext uri="{FF2B5EF4-FFF2-40B4-BE49-F238E27FC236}">
                      <a16:creationId xmlns:a16="http://schemas.microsoft.com/office/drawing/2014/main" id="{43DB362E-394B-432A-93C3-2E38FD26E1D2}"/>
                    </a:ext>
                  </a:extLst>
                </p:cNvPr>
                <p:cNvSpPr/>
                <p:nvPr/>
              </p:nvSpPr>
              <p:spPr>
                <a:xfrm>
                  <a:off x="936172" y="2151203"/>
                  <a:ext cx="3228973" cy="17660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bg1"/>
                    </a:solidFill>
                  </a:endParaRPr>
                </a:p>
              </p:txBody>
            </p:sp>
            <p:sp>
              <p:nvSpPr>
                <p:cNvPr id="19" name="TextBox 18">
                  <a:extLst>
                    <a:ext uri="{FF2B5EF4-FFF2-40B4-BE49-F238E27FC236}">
                      <a16:creationId xmlns:a16="http://schemas.microsoft.com/office/drawing/2014/main" id="{EF55BEEE-5373-43DC-9D01-02D9C1A33EEE}"/>
                    </a:ext>
                  </a:extLst>
                </p:cNvPr>
                <p:cNvSpPr txBox="1"/>
                <p:nvPr/>
              </p:nvSpPr>
              <p:spPr>
                <a:xfrm>
                  <a:off x="1313810" y="2467250"/>
                  <a:ext cx="2851334" cy="1133958"/>
                </a:xfrm>
                <a:prstGeom prst="rect">
                  <a:avLst/>
                </a:prstGeom>
                <a:noFill/>
                <a:ln>
                  <a:noFill/>
                </a:ln>
              </p:spPr>
              <p:txBody>
                <a:bodyPr wrap="square" rtlCol="0">
                  <a:spAutoFit/>
                </a:bodyPr>
                <a:lstStyle/>
                <a:p>
                  <a:pPr algn="ctr"/>
                  <a:r>
                    <a:rPr lang="fr-FR" sz="3600" b="1">
                      <a:solidFill>
                        <a:schemeClr val="bg1"/>
                      </a:solidFill>
                      <a:cs typeface="Times New Roman" panose="02020603050405020304" pitchFamily="18" charset="0"/>
                    </a:rPr>
                    <a:t>Gia tốc của chuyển </a:t>
                  </a:r>
                  <a:r>
                    <a:rPr lang="fr-FR" sz="3600" b="1" dirty="0" err="1">
                      <a:solidFill>
                        <a:schemeClr val="bg1"/>
                      </a:solidFill>
                      <a:cs typeface="Times New Roman" panose="02020603050405020304" pitchFamily="18" charset="0"/>
                    </a:rPr>
                    <a:t>động</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thẳng</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biến</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đổi</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đều</a:t>
                  </a:r>
                  <a:endParaRPr lang="fr-FR" sz="3600" b="1" dirty="0">
                    <a:solidFill>
                      <a:schemeClr val="bg1"/>
                    </a:solidFill>
                    <a:cs typeface="Times New Roman" panose="02020603050405020304" pitchFamily="18" charset="0"/>
                  </a:endParaRPr>
                </a:p>
              </p:txBody>
            </p:sp>
          </p:grpSp>
          <p:grpSp>
            <p:nvGrpSpPr>
              <p:cNvPr id="15" name="Group 14">
                <a:extLst>
                  <a:ext uri="{FF2B5EF4-FFF2-40B4-BE49-F238E27FC236}">
                    <a16:creationId xmlns:a16="http://schemas.microsoft.com/office/drawing/2014/main" id="{2038EC5D-1066-46D9-917F-616DA25554F1}"/>
                  </a:ext>
                </a:extLst>
              </p:cNvPr>
              <p:cNvGrpSpPr/>
              <p:nvPr/>
            </p:nvGrpSpPr>
            <p:grpSpPr>
              <a:xfrm>
                <a:off x="3449769" y="1792761"/>
                <a:ext cx="302403" cy="1306539"/>
                <a:chOff x="3891729" y="1416839"/>
                <a:chExt cx="302403" cy="1306539"/>
              </a:xfrm>
              <a:grpFill/>
            </p:grpSpPr>
            <p:sp>
              <p:nvSpPr>
                <p:cNvPr id="16" name="Oval 15">
                  <a:extLst>
                    <a:ext uri="{FF2B5EF4-FFF2-40B4-BE49-F238E27FC236}">
                      <a16:creationId xmlns:a16="http://schemas.microsoft.com/office/drawing/2014/main" id="{B7A04332-DC16-4028-9A30-9DDE4FAA054C}"/>
                    </a:ext>
                  </a:extLst>
                </p:cNvPr>
                <p:cNvSpPr/>
                <p:nvPr/>
              </p:nvSpPr>
              <p:spPr>
                <a:xfrm>
                  <a:off x="3927543" y="1426529"/>
                  <a:ext cx="234779" cy="1296849"/>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bg1"/>
                    </a:solidFill>
                  </a:endParaRPr>
                </a:p>
              </p:txBody>
            </p:sp>
            <p:sp>
              <p:nvSpPr>
                <p:cNvPr id="17" name="TextBox 16">
                  <a:extLst>
                    <a:ext uri="{FF2B5EF4-FFF2-40B4-BE49-F238E27FC236}">
                      <a16:creationId xmlns:a16="http://schemas.microsoft.com/office/drawing/2014/main" id="{6B6D5312-B553-44C7-8742-14C6292DFE92}"/>
                    </a:ext>
                  </a:extLst>
                </p:cNvPr>
                <p:cNvSpPr txBox="1"/>
                <p:nvPr/>
              </p:nvSpPr>
              <p:spPr>
                <a:xfrm>
                  <a:off x="3891729" y="1416839"/>
                  <a:ext cx="302403" cy="1172676"/>
                </a:xfrm>
                <a:prstGeom prst="rect">
                  <a:avLst/>
                </a:prstGeom>
                <a:noFill/>
              </p:spPr>
              <p:txBody>
                <a:bodyPr wrap="square" rtlCol="0">
                  <a:spAutoFit/>
                </a:bodyPr>
                <a:lstStyle/>
                <a:p>
                  <a:pPr algn="ctr"/>
                  <a:r>
                    <a:rPr lang="fr-FR" sz="3600" b="1" dirty="0">
                      <a:solidFill>
                        <a:schemeClr val="bg1"/>
                      </a:solidFill>
                    </a:rPr>
                    <a:t>I</a:t>
                  </a:r>
                </a:p>
              </p:txBody>
            </p:sp>
          </p:grpSp>
        </p:grpSp>
        <p:pic>
          <p:nvPicPr>
            <p:cNvPr id="13" name="Graphic 12" descr="Gears">
              <a:extLst>
                <a:ext uri="{FF2B5EF4-FFF2-40B4-BE49-F238E27FC236}">
                  <a16:creationId xmlns:a16="http://schemas.microsoft.com/office/drawing/2014/main" id="{8A413B85-CBA5-4ECA-B5F3-06A7584B76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2512" y="2726220"/>
              <a:ext cx="891304" cy="1140626"/>
            </a:xfrm>
            <a:prstGeom prst="rect">
              <a:avLst/>
            </a:prstGeom>
          </p:spPr>
        </p:pic>
      </p:grpSp>
      <p:grpSp>
        <p:nvGrpSpPr>
          <p:cNvPr id="20" name="Group 19" descr="n179 Fb Dinh Thu Huyen">
            <a:extLst>
              <a:ext uri="{FF2B5EF4-FFF2-40B4-BE49-F238E27FC236}">
                <a16:creationId xmlns:a16="http://schemas.microsoft.com/office/drawing/2014/main" id="{C5CF84C5-16AA-4133-B236-5D9B24D2BC01}"/>
              </a:ext>
            </a:extLst>
          </p:cNvPr>
          <p:cNvGrpSpPr/>
          <p:nvPr/>
        </p:nvGrpSpPr>
        <p:grpSpPr>
          <a:xfrm>
            <a:off x="99621" y="3208743"/>
            <a:ext cx="12182155" cy="1489028"/>
            <a:chOff x="534367" y="2377818"/>
            <a:chExt cx="7111802" cy="1489028"/>
          </a:xfrm>
          <a:solidFill>
            <a:srgbClr val="00B050">
              <a:alpha val="92157"/>
            </a:srgbClr>
          </a:solidFill>
        </p:grpSpPr>
        <p:grpSp>
          <p:nvGrpSpPr>
            <p:cNvPr id="21" name="Group 20">
              <a:extLst>
                <a:ext uri="{FF2B5EF4-FFF2-40B4-BE49-F238E27FC236}">
                  <a16:creationId xmlns:a16="http://schemas.microsoft.com/office/drawing/2014/main" id="{72E90B08-1257-4BBF-AEAA-8BD4FEA31BDF}"/>
                </a:ext>
              </a:extLst>
            </p:cNvPr>
            <p:cNvGrpSpPr/>
            <p:nvPr/>
          </p:nvGrpSpPr>
          <p:grpSpPr>
            <a:xfrm>
              <a:off x="534367" y="2377818"/>
              <a:ext cx="7111802" cy="1432182"/>
              <a:chOff x="470961" y="1754988"/>
              <a:chExt cx="3224273" cy="2598493"/>
            </a:xfrm>
            <a:grpFill/>
          </p:grpSpPr>
          <p:grpSp>
            <p:nvGrpSpPr>
              <p:cNvPr id="23" name="Group 22">
                <a:extLst>
                  <a:ext uri="{FF2B5EF4-FFF2-40B4-BE49-F238E27FC236}">
                    <a16:creationId xmlns:a16="http://schemas.microsoft.com/office/drawing/2014/main" id="{765D8A46-36A9-4102-B091-04959DE8F05D}"/>
                  </a:ext>
                </a:extLst>
              </p:cNvPr>
              <p:cNvGrpSpPr/>
              <p:nvPr/>
            </p:nvGrpSpPr>
            <p:grpSpPr>
              <a:xfrm>
                <a:off x="470961" y="2527124"/>
                <a:ext cx="3191393" cy="1826357"/>
                <a:chOff x="912921" y="2151203"/>
                <a:chExt cx="3191393" cy="1766056"/>
              </a:xfrm>
              <a:grpFill/>
            </p:grpSpPr>
            <p:sp>
              <p:nvSpPr>
                <p:cNvPr id="27" name="Rectangle: Rounded Corners 26">
                  <a:extLst>
                    <a:ext uri="{FF2B5EF4-FFF2-40B4-BE49-F238E27FC236}">
                      <a16:creationId xmlns:a16="http://schemas.microsoft.com/office/drawing/2014/main" id="{9AC503DC-222C-4297-A5E4-EBB0EFD6BCE9}"/>
                    </a:ext>
                  </a:extLst>
                </p:cNvPr>
                <p:cNvSpPr/>
                <p:nvPr/>
              </p:nvSpPr>
              <p:spPr>
                <a:xfrm>
                  <a:off x="912921" y="2151203"/>
                  <a:ext cx="3191393" cy="17660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bg1"/>
                    </a:solidFill>
                  </a:endParaRPr>
                </a:p>
              </p:txBody>
            </p:sp>
            <p:sp>
              <p:nvSpPr>
                <p:cNvPr id="28" name="TextBox 27">
                  <a:extLst>
                    <a:ext uri="{FF2B5EF4-FFF2-40B4-BE49-F238E27FC236}">
                      <a16:creationId xmlns:a16="http://schemas.microsoft.com/office/drawing/2014/main" id="{33A6E02D-DA7A-488C-BC5C-9A0368450AD0}"/>
                    </a:ext>
                  </a:extLst>
                </p:cNvPr>
                <p:cNvSpPr txBox="1"/>
                <p:nvPr/>
              </p:nvSpPr>
              <p:spPr>
                <a:xfrm>
                  <a:off x="1285408" y="2467250"/>
                  <a:ext cx="2713100" cy="1133958"/>
                </a:xfrm>
                <a:prstGeom prst="rect">
                  <a:avLst/>
                </a:prstGeom>
                <a:noFill/>
                <a:ln>
                  <a:noFill/>
                </a:ln>
              </p:spPr>
              <p:txBody>
                <a:bodyPr wrap="square" rtlCol="0">
                  <a:spAutoFit/>
                </a:bodyPr>
                <a:lstStyle/>
                <a:p>
                  <a:pPr algn="ctr"/>
                  <a:r>
                    <a:rPr lang="fr-FR" sz="3600" b="1">
                      <a:solidFill>
                        <a:schemeClr val="bg1"/>
                      </a:solidFill>
                      <a:cs typeface="Times New Roman" panose="02020603050405020304" pitchFamily="18" charset="0"/>
                    </a:rPr>
                    <a:t>Vận </a:t>
                  </a:r>
                  <a:r>
                    <a:rPr lang="fr-FR" sz="3600" b="1" dirty="0" err="1">
                      <a:solidFill>
                        <a:schemeClr val="bg1"/>
                      </a:solidFill>
                      <a:cs typeface="Times New Roman" panose="02020603050405020304" pitchFamily="18" charset="0"/>
                    </a:rPr>
                    <a:t>tốc</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tức</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thời</a:t>
                  </a:r>
                  <a:r>
                    <a:rPr lang="fr-FR" sz="3600" b="1" dirty="0">
                      <a:solidFill>
                        <a:schemeClr val="bg1"/>
                      </a:solidFill>
                      <a:cs typeface="Times New Roman" panose="02020603050405020304" pitchFamily="18" charset="0"/>
                    </a:rPr>
                    <a:t> </a:t>
                  </a:r>
                  <a:r>
                    <a:rPr lang="fr-FR" sz="3600" b="1">
                      <a:solidFill>
                        <a:schemeClr val="bg1"/>
                      </a:solidFill>
                      <a:cs typeface="Times New Roman" panose="02020603050405020304" pitchFamily="18" charset="0"/>
                    </a:rPr>
                    <a:t>– Đồ </a:t>
                  </a:r>
                  <a:r>
                    <a:rPr lang="fr-FR" sz="3600" b="1" dirty="0" err="1">
                      <a:solidFill>
                        <a:schemeClr val="bg1"/>
                      </a:solidFill>
                      <a:cs typeface="Times New Roman" panose="02020603050405020304" pitchFamily="18" charset="0"/>
                    </a:rPr>
                    <a:t>thị</a:t>
                  </a:r>
                  <a:r>
                    <a:rPr lang="fr-FR" sz="3600" b="1" dirty="0">
                      <a:solidFill>
                        <a:schemeClr val="bg1"/>
                      </a:solidFill>
                      <a:cs typeface="Times New Roman" panose="02020603050405020304" pitchFamily="18" charset="0"/>
                    </a:rPr>
                    <a:t> v-t</a:t>
                  </a:r>
                </a:p>
              </p:txBody>
            </p:sp>
          </p:grpSp>
          <p:grpSp>
            <p:nvGrpSpPr>
              <p:cNvPr id="24" name="Group 23">
                <a:extLst>
                  <a:ext uri="{FF2B5EF4-FFF2-40B4-BE49-F238E27FC236}">
                    <a16:creationId xmlns:a16="http://schemas.microsoft.com/office/drawing/2014/main" id="{C286AB6A-29D7-4EAE-9571-D1063C165394}"/>
                  </a:ext>
                </a:extLst>
              </p:cNvPr>
              <p:cNvGrpSpPr/>
              <p:nvPr/>
            </p:nvGrpSpPr>
            <p:grpSpPr>
              <a:xfrm>
                <a:off x="3396491" y="1754988"/>
                <a:ext cx="298743" cy="1322733"/>
                <a:chOff x="3838451" y="1379066"/>
                <a:chExt cx="298743" cy="1322733"/>
              </a:xfrm>
              <a:grpFill/>
            </p:grpSpPr>
            <p:sp>
              <p:nvSpPr>
                <p:cNvPr id="25" name="Oval 24">
                  <a:extLst>
                    <a:ext uri="{FF2B5EF4-FFF2-40B4-BE49-F238E27FC236}">
                      <a16:creationId xmlns:a16="http://schemas.microsoft.com/office/drawing/2014/main" id="{DDF9233E-6C75-4BC0-9140-9533F7508C22}"/>
                    </a:ext>
                  </a:extLst>
                </p:cNvPr>
                <p:cNvSpPr/>
                <p:nvPr/>
              </p:nvSpPr>
              <p:spPr>
                <a:xfrm>
                  <a:off x="3870456" y="1404950"/>
                  <a:ext cx="233854" cy="1296849"/>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bg1"/>
                    </a:solidFill>
                  </a:endParaRPr>
                </a:p>
              </p:txBody>
            </p:sp>
            <p:sp>
              <p:nvSpPr>
                <p:cNvPr id="26" name="TextBox 25">
                  <a:extLst>
                    <a:ext uri="{FF2B5EF4-FFF2-40B4-BE49-F238E27FC236}">
                      <a16:creationId xmlns:a16="http://schemas.microsoft.com/office/drawing/2014/main" id="{2A0EE194-DA29-4754-847A-BD10E9E39944}"/>
                    </a:ext>
                  </a:extLst>
                </p:cNvPr>
                <p:cNvSpPr txBox="1"/>
                <p:nvPr/>
              </p:nvSpPr>
              <p:spPr>
                <a:xfrm>
                  <a:off x="3838451" y="1379066"/>
                  <a:ext cx="298743" cy="1172676"/>
                </a:xfrm>
                <a:prstGeom prst="rect">
                  <a:avLst/>
                </a:prstGeom>
                <a:noFill/>
              </p:spPr>
              <p:txBody>
                <a:bodyPr wrap="square" rtlCol="0">
                  <a:spAutoFit/>
                </a:bodyPr>
                <a:lstStyle/>
                <a:p>
                  <a:pPr algn="ctr"/>
                  <a:r>
                    <a:rPr lang="fr-FR" sz="3600" b="1" dirty="0">
                      <a:solidFill>
                        <a:schemeClr val="bg1"/>
                      </a:solidFill>
                    </a:rPr>
                    <a:t>II</a:t>
                  </a:r>
                </a:p>
              </p:txBody>
            </p:sp>
          </p:grpSp>
        </p:grpSp>
        <p:pic>
          <p:nvPicPr>
            <p:cNvPr id="22" name="Graphic 21" descr="Gears">
              <a:extLst>
                <a:ext uri="{FF2B5EF4-FFF2-40B4-BE49-F238E27FC236}">
                  <a16:creationId xmlns:a16="http://schemas.microsoft.com/office/drawing/2014/main" id="{8F30ACA5-426F-4314-BC1A-26F2CF7F12A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2512" y="2726220"/>
              <a:ext cx="761343" cy="1140626"/>
            </a:xfrm>
            <a:prstGeom prst="rect">
              <a:avLst/>
            </a:prstGeom>
          </p:spPr>
        </p:pic>
      </p:grpSp>
      <p:grpSp>
        <p:nvGrpSpPr>
          <p:cNvPr id="29" name="Group 28" descr="n179 Fb Dinh Thu Huyen">
            <a:extLst>
              <a:ext uri="{FF2B5EF4-FFF2-40B4-BE49-F238E27FC236}">
                <a16:creationId xmlns:a16="http://schemas.microsoft.com/office/drawing/2014/main" id="{CAC04082-512F-4292-8000-CDBCB05289CD}"/>
              </a:ext>
            </a:extLst>
          </p:cNvPr>
          <p:cNvGrpSpPr/>
          <p:nvPr/>
        </p:nvGrpSpPr>
        <p:grpSpPr>
          <a:xfrm>
            <a:off x="149111" y="4368809"/>
            <a:ext cx="12053326" cy="1462867"/>
            <a:chOff x="585652" y="2403978"/>
            <a:chExt cx="7148368" cy="1462867"/>
          </a:xfrm>
          <a:solidFill>
            <a:srgbClr val="00B050">
              <a:alpha val="92157"/>
            </a:srgbClr>
          </a:solidFill>
        </p:grpSpPr>
        <p:grpSp>
          <p:nvGrpSpPr>
            <p:cNvPr id="30" name="Group 29">
              <a:extLst>
                <a:ext uri="{FF2B5EF4-FFF2-40B4-BE49-F238E27FC236}">
                  <a16:creationId xmlns:a16="http://schemas.microsoft.com/office/drawing/2014/main" id="{A4451B9B-420E-4605-B9B6-4B109AE50D42}"/>
                </a:ext>
              </a:extLst>
            </p:cNvPr>
            <p:cNvGrpSpPr/>
            <p:nvPr/>
          </p:nvGrpSpPr>
          <p:grpSpPr>
            <a:xfrm>
              <a:off x="585652" y="2403978"/>
              <a:ext cx="7148368" cy="1406022"/>
              <a:chOff x="494212" y="1802452"/>
              <a:chExt cx="3240851" cy="2551030"/>
            </a:xfrm>
            <a:grpFill/>
          </p:grpSpPr>
          <p:grpSp>
            <p:nvGrpSpPr>
              <p:cNvPr id="32" name="Group 31">
                <a:extLst>
                  <a:ext uri="{FF2B5EF4-FFF2-40B4-BE49-F238E27FC236}">
                    <a16:creationId xmlns:a16="http://schemas.microsoft.com/office/drawing/2014/main" id="{EAA4377C-2817-4458-ADCF-AD309CDC3E66}"/>
                  </a:ext>
                </a:extLst>
              </p:cNvPr>
              <p:cNvGrpSpPr/>
              <p:nvPr/>
            </p:nvGrpSpPr>
            <p:grpSpPr>
              <a:xfrm>
                <a:off x="494212" y="2527124"/>
                <a:ext cx="3228973" cy="1826358"/>
                <a:chOff x="936172" y="2151203"/>
                <a:chExt cx="3228973" cy="1766056"/>
              </a:xfrm>
              <a:grpFill/>
            </p:grpSpPr>
            <p:sp>
              <p:nvSpPr>
                <p:cNvPr id="36" name="Rectangle: Rounded Corners 35">
                  <a:extLst>
                    <a:ext uri="{FF2B5EF4-FFF2-40B4-BE49-F238E27FC236}">
                      <a16:creationId xmlns:a16="http://schemas.microsoft.com/office/drawing/2014/main" id="{B19EDC8B-4F15-4FD1-849A-8291C91BB959}"/>
                    </a:ext>
                  </a:extLst>
                </p:cNvPr>
                <p:cNvSpPr/>
                <p:nvPr/>
              </p:nvSpPr>
              <p:spPr>
                <a:xfrm>
                  <a:off x="936172" y="2151203"/>
                  <a:ext cx="3228973" cy="17660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bg1"/>
                    </a:solidFill>
                  </a:endParaRPr>
                </a:p>
              </p:txBody>
            </p:sp>
            <p:sp>
              <p:nvSpPr>
                <p:cNvPr id="37" name="TextBox 36">
                  <a:extLst>
                    <a:ext uri="{FF2B5EF4-FFF2-40B4-BE49-F238E27FC236}">
                      <a16:creationId xmlns:a16="http://schemas.microsoft.com/office/drawing/2014/main" id="{E5CD6DA0-FEF5-4426-8D0C-B6AEBF2E690E}"/>
                    </a:ext>
                  </a:extLst>
                </p:cNvPr>
                <p:cNvSpPr txBox="1"/>
                <p:nvPr/>
              </p:nvSpPr>
              <p:spPr>
                <a:xfrm>
                  <a:off x="1275114" y="2525321"/>
                  <a:ext cx="2803664" cy="1133958"/>
                </a:xfrm>
                <a:prstGeom prst="rect">
                  <a:avLst/>
                </a:prstGeom>
                <a:noFill/>
                <a:ln>
                  <a:noFill/>
                </a:ln>
              </p:spPr>
              <p:txBody>
                <a:bodyPr wrap="square" rtlCol="0">
                  <a:spAutoFit/>
                </a:bodyPr>
                <a:lstStyle/>
                <a:p>
                  <a:pPr algn="ctr"/>
                  <a:r>
                    <a:rPr lang="fr-FR" sz="3600" b="1">
                      <a:solidFill>
                        <a:schemeClr val="bg1"/>
                      </a:solidFill>
                      <a:cs typeface="Times New Roman" panose="02020603050405020304" pitchFamily="18" charset="0"/>
                    </a:rPr>
                    <a:t>Độ </a:t>
                  </a:r>
                  <a:r>
                    <a:rPr lang="fr-FR" sz="3600" b="1" dirty="0" err="1">
                      <a:solidFill>
                        <a:schemeClr val="bg1"/>
                      </a:solidFill>
                      <a:cs typeface="Times New Roman" panose="02020603050405020304" pitchFamily="18" charset="0"/>
                    </a:rPr>
                    <a:t>dịch</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chuyển</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của</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chuyển</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động</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thẳng</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biến</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đổi</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đều</a:t>
                  </a:r>
                  <a:endParaRPr lang="fr-FR" sz="3600" b="1" dirty="0">
                    <a:solidFill>
                      <a:schemeClr val="bg1"/>
                    </a:solidFill>
                    <a:cs typeface="Times New Roman" panose="02020603050405020304" pitchFamily="18" charset="0"/>
                  </a:endParaRPr>
                </a:p>
              </p:txBody>
            </p:sp>
          </p:grpSp>
          <p:grpSp>
            <p:nvGrpSpPr>
              <p:cNvPr id="33" name="Group 32">
                <a:extLst>
                  <a:ext uri="{FF2B5EF4-FFF2-40B4-BE49-F238E27FC236}">
                    <a16:creationId xmlns:a16="http://schemas.microsoft.com/office/drawing/2014/main" id="{D8476488-D924-494F-89D7-4BD96459D68F}"/>
                  </a:ext>
                </a:extLst>
              </p:cNvPr>
              <p:cNvGrpSpPr/>
              <p:nvPr/>
            </p:nvGrpSpPr>
            <p:grpSpPr>
              <a:xfrm>
                <a:off x="3451922" y="1802452"/>
                <a:ext cx="283141" cy="1296849"/>
                <a:chOff x="3893882" y="1426530"/>
                <a:chExt cx="283141" cy="1296849"/>
              </a:xfrm>
              <a:grpFill/>
            </p:grpSpPr>
            <p:sp>
              <p:nvSpPr>
                <p:cNvPr id="34" name="Oval 33">
                  <a:extLst>
                    <a:ext uri="{FF2B5EF4-FFF2-40B4-BE49-F238E27FC236}">
                      <a16:creationId xmlns:a16="http://schemas.microsoft.com/office/drawing/2014/main" id="{C03843D6-03DD-47D9-936E-BDD87CCAEFCD}"/>
                    </a:ext>
                  </a:extLst>
                </p:cNvPr>
                <p:cNvSpPr/>
                <p:nvPr/>
              </p:nvSpPr>
              <p:spPr>
                <a:xfrm>
                  <a:off x="3896827" y="1426530"/>
                  <a:ext cx="255904" cy="1296849"/>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bg1"/>
                    </a:solidFill>
                  </a:endParaRPr>
                </a:p>
              </p:txBody>
            </p:sp>
            <p:sp>
              <p:nvSpPr>
                <p:cNvPr id="35" name="TextBox 34">
                  <a:extLst>
                    <a:ext uri="{FF2B5EF4-FFF2-40B4-BE49-F238E27FC236}">
                      <a16:creationId xmlns:a16="http://schemas.microsoft.com/office/drawing/2014/main" id="{34FC228B-AF06-4CC1-8DE0-AF831ACA3893}"/>
                    </a:ext>
                  </a:extLst>
                </p:cNvPr>
                <p:cNvSpPr txBox="1"/>
                <p:nvPr/>
              </p:nvSpPr>
              <p:spPr>
                <a:xfrm>
                  <a:off x="3893882" y="1439016"/>
                  <a:ext cx="283141" cy="1172676"/>
                </a:xfrm>
                <a:prstGeom prst="rect">
                  <a:avLst/>
                </a:prstGeom>
                <a:noFill/>
              </p:spPr>
              <p:txBody>
                <a:bodyPr wrap="square" rtlCol="0">
                  <a:spAutoFit/>
                </a:bodyPr>
                <a:lstStyle/>
                <a:p>
                  <a:pPr algn="ctr"/>
                  <a:r>
                    <a:rPr lang="fr-FR" sz="3600" b="1" dirty="0">
                      <a:solidFill>
                        <a:schemeClr val="bg1"/>
                      </a:solidFill>
                    </a:rPr>
                    <a:t>III</a:t>
                  </a:r>
                </a:p>
              </p:txBody>
            </p:sp>
          </p:grpSp>
        </p:grpSp>
        <p:pic>
          <p:nvPicPr>
            <p:cNvPr id="31" name="Graphic 30" descr="Gears">
              <a:extLst>
                <a:ext uri="{FF2B5EF4-FFF2-40B4-BE49-F238E27FC236}">
                  <a16:creationId xmlns:a16="http://schemas.microsoft.com/office/drawing/2014/main" id="{BE929917-46CA-49A5-932C-77A9F4A3329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2512" y="2803386"/>
              <a:ext cx="857874" cy="1063459"/>
            </a:xfrm>
            <a:prstGeom prst="rect">
              <a:avLst/>
            </a:prstGeom>
          </p:spPr>
        </p:pic>
      </p:grpSp>
      <p:grpSp>
        <p:nvGrpSpPr>
          <p:cNvPr id="38" name="Group 37" descr="n179 Fb Dinh Thu Huyen">
            <a:extLst>
              <a:ext uri="{FF2B5EF4-FFF2-40B4-BE49-F238E27FC236}">
                <a16:creationId xmlns:a16="http://schemas.microsoft.com/office/drawing/2014/main" id="{F715A8B7-BA86-406F-A4B0-F6EF9212989E}"/>
              </a:ext>
            </a:extLst>
          </p:cNvPr>
          <p:cNvGrpSpPr/>
          <p:nvPr/>
        </p:nvGrpSpPr>
        <p:grpSpPr>
          <a:xfrm>
            <a:off x="119839" y="5474646"/>
            <a:ext cx="12279590" cy="1462868"/>
            <a:chOff x="585652" y="2403978"/>
            <a:chExt cx="7278622" cy="1462868"/>
          </a:xfrm>
          <a:solidFill>
            <a:srgbClr val="00B050">
              <a:alpha val="92157"/>
            </a:srgbClr>
          </a:solidFill>
        </p:grpSpPr>
        <p:grpSp>
          <p:nvGrpSpPr>
            <p:cNvPr id="39" name="Group 38">
              <a:extLst>
                <a:ext uri="{FF2B5EF4-FFF2-40B4-BE49-F238E27FC236}">
                  <a16:creationId xmlns:a16="http://schemas.microsoft.com/office/drawing/2014/main" id="{BF9FF4DF-8BAE-48E5-B8EE-2C3083F409C7}"/>
                </a:ext>
              </a:extLst>
            </p:cNvPr>
            <p:cNvGrpSpPr/>
            <p:nvPr/>
          </p:nvGrpSpPr>
          <p:grpSpPr>
            <a:xfrm>
              <a:off x="585652" y="2403978"/>
              <a:ext cx="7278622" cy="1406022"/>
              <a:chOff x="494212" y="1802452"/>
              <a:chExt cx="3299904" cy="2551029"/>
            </a:xfrm>
            <a:grpFill/>
          </p:grpSpPr>
          <p:grpSp>
            <p:nvGrpSpPr>
              <p:cNvPr id="41" name="Group 40">
                <a:extLst>
                  <a:ext uri="{FF2B5EF4-FFF2-40B4-BE49-F238E27FC236}">
                    <a16:creationId xmlns:a16="http://schemas.microsoft.com/office/drawing/2014/main" id="{09D8B103-1158-485B-99B7-3681202A42DF}"/>
                  </a:ext>
                </a:extLst>
              </p:cNvPr>
              <p:cNvGrpSpPr/>
              <p:nvPr/>
            </p:nvGrpSpPr>
            <p:grpSpPr>
              <a:xfrm>
                <a:off x="494212" y="2527124"/>
                <a:ext cx="3228973" cy="1826357"/>
                <a:chOff x="936172" y="2151203"/>
                <a:chExt cx="3228973" cy="1766056"/>
              </a:xfrm>
              <a:grpFill/>
            </p:grpSpPr>
            <p:sp>
              <p:nvSpPr>
                <p:cNvPr id="45" name="Rectangle: Rounded Corners 44">
                  <a:extLst>
                    <a:ext uri="{FF2B5EF4-FFF2-40B4-BE49-F238E27FC236}">
                      <a16:creationId xmlns:a16="http://schemas.microsoft.com/office/drawing/2014/main" id="{4DF21DCF-4446-4971-BD69-27197921928E}"/>
                    </a:ext>
                  </a:extLst>
                </p:cNvPr>
                <p:cNvSpPr/>
                <p:nvPr/>
              </p:nvSpPr>
              <p:spPr>
                <a:xfrm>
                  <a:off x="936172" y="2151203"/>
                  <a:ext cx="3228973" cy="17660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bg1"/>
                    </a:solidFill>
                  </a:endParaRPr>
                </a:p>
              </p:txBody>
            </p:sp>
            <p:sp>
              <p:nvSpPr>
                <p:cNvPr id="46" name="TextBox 45">
                  <a:extLst>
                    <a:ext uri="{FF2B5EF4-FFF2-40B4-BE49-F238E27FC236}">
                      <a16:creationId xmlns:a16="http://schemas.microsoft.com/office/drawing/2014/main" id="{AA293CEF-82C6-426B-AC53-5051A785B31B}"/>
                    </a:ext>
                  </a:extLst>
                </p:cNvPr>
                <p:cNvSpPr txBox="1"/>
                <p:nvPr/>
              </p:nvSpPr>
              <p:spPr>
                <a:xfrm>
                  <a:off x="1436306" y="2467250"/>
                  <a:ext cx="2642472" cy="1133958"/>
                </a:xfrm>
                <a:prstGeom prst="rect">
                  <a:avLst/>
                </a:prstGeom>
                <a:noFill/>
                <a:ln>
                  <a:noFill/>
                </a:ln>
              </p:spPr>
              <p:txBody>
                <a:bodyPr wrap="square" rtlCol="0">
                  <a:spAutoFit/>
                </a:bodyPr>
                <a:lstStyle/>
                <a:p>
                  <a:pPr algn="ctr"/>
                  <a:r>
                    <a:rPr lang="fr-FR" sz="3600" b="1" dirty="0" err="1">
                      <a:solidFill>
                        <a:schemeClr val="bg1"/>
                      </a:solidFill>
                      <a:cs typeface="Times New Roman" panose="02020603050405020304" pitchFamily="18" charset="0"/>
                    </a:rPr>
                    <a:t>Luyện</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tập</a:t>
                  </a:r>
                  <a:r>
                    <a:rPr lang="fr-FR" sz="3600" b="1" dirty="0">
                      <a:solidFill>
                        <a:schemeClr val="bg1"/>
                      </a:solidFill>
                      <a:cs typeface="Times New Roman" panose="02020603050405020304" pitchFamily="18" charset="0"/>
                    </a:rPr>
                    <a:t> – </a:t>
                  </a:r>
                  <a:r>
                    <a:rPr lang="fr-FR" sz="3600" b="1" dirty="0" err="1">
                      <a:solidFill>
                        <a:schemeClr val="bg1"/>
                      </a:solidFill>
                      <a:cs typeface="Times New Roman" panose="02020603050405020304" pitchFamily="18" charset="0"/>
                    </a:rPr>
                    <a:t>Vận</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dụng</a:t>
                  </a:r>
                  <a:endParaRPr lang="fr-FR" sz="3600" b="1" dirty="0">
                    <a:solidFill>
                      <a:schemeClr val="bg1"/>
                    </a:solidFill>
                    <a:cs typeface="Times New Roman" panose="02020603050405020304" pitchFamily="18" charset="0"/>
                  </a:endParaRPr>
                </a:p>
              </p:txBody>
            </p:sp>
          </p:grpSp>
          <p:grpSp>
            <p:nvGrpSpPr>
              <p:cNvPr id="42" name="Group 41">
                <a:extLst>
                  <a:ext uri="{FF2B5EF4-FFF2-40B4-BE49-F238E27FC236}">
                    <a16:creationId xmlns:a16="http://schemas.microsoft.com/office/drawing/2014/main" id="{1922FECB-63F4-4BFA-BE77-06C23471B5EA}"/>
                  </a:ext>
                </a:extLst>
              </p:cNvPr>
              <p:cNvGrpSpPr/>
              <p:nvPr/>
            </p:nvGrpSpPr>
            <p:grpSpPr>
              <a:xfrm>
                <a:off x="3427630" y="1802452"/>
                <a:ext cx="366486" cy="1296849"/>
                <a:chOff x="3869590" y="1426530"/>
                <a:chExt cx="366486" cy="1296849"/>
              </a:xfrm>
              <a:grpFill/>
            </p:grpSpPr>
            <p:sp>
              <p:nvSpPr>
                <p:cNvPr id="43" name="Oval 42">
                  <a:extLst>
                    <a:ext uri="{FF2B5EF4-FFF2-40B4-BE49-F238E27FC236}">
                      <a16:creationId xmlns:a16="http://schemas.microsoft.com/office/drawing/2014/main" id="{6D8927AE-5130-4BFA-866C-D3528AEE8DAF}"/>
                    </a:ext>
                  </a:extLst>
                </p:cNvPr>
                <p:cNvSpPr/>
                <p:nvPr/>
              </p:nvSpPr>
              <p:spPr>
                <a:xfrm>
                  <a:off x="3896827" y="1426530"/>
                  <a:ext cx="282988" cy="1296849"/>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bg1"/>
                    </a:solidFill>
                  </a:endParaRPr>
                </a:p>
              </p:txBody>
            </p:sp>
            <p:sp>
              <p:nvSpPr>
                <p:cNvPr id="44" name="TextBox 43">
                  <a:extLst>
                    <a:ext uri="{FF2B5EF4-FFF2-40B4-BE49-F238E27FC236}">
                      <a16:creationId xmlns:a16="http://schemas.microsoft.com/office/drawing/2014/main" id="{36F1B1AC-DB00-4F55-90E1-782750B32169}"/>
                    </a:ext>
                  </a:extLst>
                </p:cNvPr>
                <p:cNvSpPr txBox="1"/>
                <p:nvPr/>
              </p:nvSpPr>
              <p:spPr>
                <a:xfrm>
                  <a:off x="3869590" y="1439016"/>
                  <a:ext cx="366486" cy="1172676"/>
                </a:xfrm>
                <a:prstGeom prst="rect">
                  <a:avLst/>
                </a:prstGeom>
                <a:noFill/>
              </p:spPr>
              <p:txBody>
                <a:bodyPr wrap="square" rtlCol="0">
                  <a:spAutoFit/>
                </a:bodyPr>
                <a:lstStyle/>
                <a:p>
                  <a:pPr algn="ctr"/>
                  <a:r>
                    <a:rPr lang="fr-FR" sz="3600" b="1" dirty="0">
                      <a:solidFill>
                        <a:schemeClr val="bg1"/>
                      </a:solidFill>
                    </a:rPr>
                    <a:t>IV</a:t>
                  </a:r>
                </a:p>
              </p:txBody>
            </p:sp>
          </p:grpSp>
        </p:grpSp>
        <p:pic>
          <p:nvPicPr>
            <p:cNvPr id="40" name="Graphic 39" descr="Gears">
              <a:extLst>
                <a:ext uri="{FF2B5EF4-FFF2-40B4-BE49-F238E27FC236}">
                  <a16:creationId xmlns:a16="http://schemas.microsoft.com/office/drawing/2014/main" id="{50D65A6D-91A2-42FB-A1DE-2F042855177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2513" y="2726220"/>
              <a:ext cx="814899" cy="1140626"/>
            </a:xfrm>
            <a:prstGeom prst="rect">
              <a:avLst/>
            </a:prstGeom>
          </p:spPr>
        </p:pic>
      </p:grpSp>
    </p:spTree>
    <p:extLst>
      <p:ext uri="{BB962C8B-B14F-4D97-AF65-F5344CB8AC3E}">
        <p14:creationId xmlns:p14="http://schemas.microsoft.com/office/powerpoint/2010/main" val="415378951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1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1000">
                                          <p:cBhvr additive="base">
                                            <p:cTn id="7" dur="2000" fill="hold"/>
                                            <p:tgtEl>
                                              <p:spTgt spid="6"/>
                                            </p:tgtEl>
                                            <p:attrNameLst>
                                              <p:attrName>ppt_x</p:attrName>
                                            </p:attrNameLst>
                                          </p:cBhvr>
                                          <p:tavLst>
                                            <p:tav tm="0">
                                              <p:val>
                                                <p:strVal val="#ppt_x"/>
                                              </p:val>
                                            </p:tav>
                                            <p:tav tm="100000">
                                              <p:val>
                                                <p:strVal val="#ppt_x"/>
                                              </p:val>
                                            </p:tav>
                                          </p:tavLst>
                                        </p:anim>
                                        <p:anim calcmode="lin" valueType="num" p14:bounceEnd="71000">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fill="hold"/>
                                            <p:tgtEl>
                                              <p:spTgt spid="38"/>
                                            </p:tgtEl>
                                            <p:attrNameLst>
                                              <p:attrName>ppt_x</p:attrName>
                                            </p:attrNameLst>
                                          </p:cBhvr>
                                          <p:tavLst>
                                            <p:tav tm="0">
                                              <p:val>
                                                <p:strVal val="#ppt_x"/>
                                              </p:val>
                                            </p:tav>
                                            <p:tav tm="100000">
                                              <p:val>
                                                <p:strVal val="#ppt_x"/>
                                              </p:val>
                                            </p:tav>
                                          </p:tavLst>
                                        </p:anim>
                                        <p:anim calcmode="lin" valueType="num">
                                          <p:cBhvr additive="base">
                                            <p:cTn id="3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fill="hold"/>
                                            <p:tgtEl>
                                              <p:spTgt spid="38"/>
                                            </p:tgtEl>
                                            <p:attrNameLst>
                                              <p:attrName>ppt_x</p:attrName>
                                            </p:attrNameLst>
                                          </p:cBhvr>
                                          <p:tavLst>
                                            <p:tav tm="0">
                                              <p:val>
                                                <p:strVal val="#ppt_x"/>
                                              </p:val>
                                            </p:tav>
                                            <p:tav tm="100000">
                                              <p:val>
                                                <p:strVal val="#ppt_x"/>
                                              </p:val>
                                            </p:tav>
                                          </p:tavLst>
                                        </p:anim>
                                        <p:anim calcmode="lin" valueType="num">
                                          <p:cBhvr additive="base">
                                            <p:cTn id="3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179 Fb Dinh Thu Huyen">
            <a:extLst>
              <a:ext uri="{FF2B5EF4-FFF2-40B4-BE49-F238E27FC236}">
                <a16:creationId xmlns:a16="http://schemas.microsoft.com/office/drawing/2014/main" id="{830E323D-6B80-4EBE-A792-3D89AE2CA4F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00515" y="2137701"/>
            <a:ext cx="7492181" cy="56191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n179 Fb Dinh Thu Huyen">
            <a:extLst>
              <a:ext uri="{FF2B5EF4-FFF2-40B4-BE49-F238E27FC236}">
                <a16:creationId xmlns:a16="http://schemas.microsoft.com/office/drawing/2014/main" id="{B158F699-9A9D-4058-8B63-02D680DFD549}"/>
              </a:ext>
            </a:extLst>
          </p:cNvPr>
          <p:cNvSpPr txBox="1"/>
          <p:nvPr/>
        </p:nvSpPr>
        <p:spPr>
          <a:xfrm>
            <a:off x="-1" y="0"/>
            <a:ext cx="12192002" cy="2215991"/>
          </a:xfrm>
          <a:prstGeom prst="rect">
            <a:avLst/>
          </a:prstGeom>
          <a:solidFill>
            <a:srgbClr val="FFFF00"/>
          </a:solidFill>
        </p:spPr>
        <p:txBody>
          <a:bodyPr wrap="square">
            <a:spAutoFit/>
          </a:bodyPr>
          <a:lstStyle/>
          <a:p>
            <a:pPr algn="ctr">
              <a:lnSpc>
                <a:spcPct val="115000"/>
              </a:lnSpc>
            </a:pP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I.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Gia</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tốc</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của</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chuyển</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động</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thẳng</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biến</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đổi</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đều</a:t>
            </a:r>
            <a:endParaRPr lang="en-US" sz="66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endParaRPr>
          </a:p>
        </p:txBody>
      </p:sp>
    </p:spTree>
    <p:extLst>
      <p:ext uri="{BB962C8B-B14F-4D97-AF65-F5344CB8AC3E}">
        <p14:creationId xmlns:p14="http://schemas.microsoft.com/office/powerpoint/2010/main" val="318006033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n179 Fb Dinh Thu Huyen">
            <a:extLst>
              <a:ext uri="{FF2B5EF4-FFF2-40B4-BE49-F238E27FC236}">
                <a16:creationId xmlns:a16="http://schemas.microsoft.com/office/drawing/2014/main" id="{92286141-78E6-42B0-A12A-0A086BE2D0B4}"/>
              </a:ext>
            </a:extLst>
          </p:cNvPr>
          <p:cNvSpPr>
            <a:spLocks/>
          </p:cNvSpPr>
          <p:nvPr/>
        </p:nvSpPr>
        <p:spPr>
          <a:xfrm>
            <a:off x="237512" y="260979"/>
            <a:ext cx="1753692" cy="6379663"/>
          </a:xfrm>
          <a:prstGeom prst="rect">
            <a:avLst/>
          </a:prstGeom>
          <a:solidFill>
            <a:srgbClr val="FFC000"/>
          </a:solidFill>
        </p:spPr>
        <p:txBody>
          <a:bodyPr wrap="square" lIns="91440" tIns="45720" rIns="91440" bIns="45720" anchor="ctr">
            <a:noAutofit/>
          </a:bodyPr>
          <a:lstStyle/>
          <a:p>
            <a:pPr algn="ctr"/>
            <a:endPar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endParaRPr>
          </a:p>
          <a:p>
            <a:pPr algn="ctr"/>
            <a:r>
              <a:rPr lang="en-US" sz="4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Phiếu học tập số 1</a:t>
            </a: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 </a:t>
            </a:r>
          </a:p>
        </p:txBody>
      </p:sp>
      <p:pic>
        <p:nvPicPr>
          <p:cNvPr id="2050" name="Picture 2" descr="n179 Fb Dinh Thu Huyen">
            <a:extLst>
              <a:ext uri="{FF2B5EF4-FFF2-40B4-BE49-F238E27FC236}">
                <a16:creationId xmlns:a16="http://schemas.microsoft.com/office/drawing/2014/main" id="{A82B0B36-9A49-4359-BDBD-7F2ADDE18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descr="n179 Fb Dinh Thu Huyen">
            <a:extLst>
              <a:ext uri="{FF2B5EF4-FFF2-40B4-BE49-F238E27FC236}">
                <a16:creationId xmlns:a16="http://schemas.microsoft.com/office/drawing/2014/main" id="{9BC38A04-DE78-4311-94EA-F60B58557A41}"/>
              </a:ext>
            </a:extLst>
          </p:cNvPr>
          <p:cNvSpPr txBox="1"/>
          <p:nvPr/>
        </p:nvSpPr>
        <p:spPr>
          <a:xfrm>
            <a:off x="2113614" y="260980"/>
            <a:ext cx="9967226" cy="3108543"/>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800" b="1" dirty="0" err="1"/>
              <a:t>Câu</a:t>
            </a:r>
            <a:r>
              <a:rPr lang="en-US" sz="2800" b="1" dirty="0"/>
              <a:t> 1:</a:t>
            </a:r>
            <a:r>
              <a:rPr lang="en-US" sz="2800" dirty="0"/>
              <a:t> </a:t>
            </a:r>
            <a:r>
              <a:rPr lang="en-US" sz="2800" dirty="0" err="1"/>
              <a:t>Như</a:t>
            </a:r>
            <a:r>
              <a:rPr lang="en-US" sz="2800" dirty="0"/>
              <a:t> </a:t>
            </a:r>
            <a:r>
              <a:rPr lang="en-US" sz="2800" dirty="0" err="1"/>
              <a:t>thế</a:t>
            </a:r>
            <a:r>
              <a:rPr lang="en-US" sz="2800" dirty="0"/>
              <a:t> </a:t>
            </a:r>
            <a:r>
              <a:rPr lang="en-US" sz="2800" dirty="0" err="1"/>
              <a:t>nào</a:t>
            </a:r>
            <a:r>
              <a:rPr lang="en-US" sz="2800" dirty="0"/>
              <a:t> </a:t>
            </a:r>
            <a:r>
              <a:rPr lang="en-US" sz="2800" dirty="0" err="1"/>
              <a:t>là</a:t>
            </a:r>
            <a:r>
              <a:rPr lang="en-US" sz="2800" dirty="0"/>
              <a:t> </a:t>
            </a:r>
            <a:r>
              <a:rPr lang="en-US" sz="2800" dirty="0" err="1"/>
              <a:t>chuyển</a:t>
            </a:r>
            <a:r>
              <a:rPr lang="en-US" sz="2800" dirty="0"/>
              <a:t> </a:t>
            </a:r>
            <a:r>
              <a:rPr lang="en-US" sz="2800" dirty="0" err="1"/>
              <a:t>động</a:t>
            </a:r>
            <a:r>
              <a:rPr lang="en-US" sz="2800" dirty="0"/>
              <a:t> </a:t>
            </a:r>
            <a:r>
              <a:rPr lang="en-US" sz="2800" dirty="0" err="1"/>
              <a:t>thẳng</a:t>
            </a:r>
            <a:r>
              <a:rPr lang="en-US" sz="2800" dirty="0"/>
              <a:t> </a:t>
            </a:r>
            <a:r>
              <a:rPr lang="en-US" sz="2800" dirty="0" err="1"/>
              <a:t>biến</a:t>
            </a:r>
            <a:r>
              <a:rPr lang="en-US" sz="2800" dirty="0"/>
              <a:t> </a:t>
            </a:r>
            <a:r>
              <a:rPr lang="en-US" sz="2800" dirty="0" err="1"/>
              <a:t>đổi</a:t>
            </a:r>
            <a:r>
              <a:rPr lang="en-US" sz="2800" dirty="0"/>
              <a:t> </a:t>
            </a:r>
            <a:r>
              <a:rPr lang="en-US" sz="2800" dirty="0" err="1"/>
              <a:t>đều</a:t>
            </a:r>
            <a:r>
              <a:rPr lang="en-US" sz="2800" dirty="0"/>
              <a:t>? </a:t>
            </a:r>
            <a:r>
              <a:rPr lang="en-US" sz="2800" dirty="0" err="1"/>
              <a:t>Như</a:t>
            </a:r>
            <a:r>
              <a:rPr lang="en-US" sz="2800" dirty="0"/>
              <a:t> </a:t>
            </a:r>
            <a:r>
              <a:rPr lang="en-US" sz="2800" dirty="0" err="1"/>
              <a:t>thế</a:t>
            </a:r>
            <a:r>
              <a:rPr lang="en-US" sz="2800" dirty="0"/>
              <a:t> </a:t>
            </a:r>
            <a:r>
              <a:rPr lang="en-US" sz="2800" dirty="0" err="1"/>
              <a:t>nào</a:t>
            </a:r>
            <a:r>
              <a:rPr lang="en-US" sz="2800" dirty="0"/>
              <a:t> </a:t>
            </a:r>
            <a:r>
              <a:rPr lang="en-US" sz="2800" dirty="0" err="1"/>
              <a:t>là</a:t>
            </a:r>
            <a:r>
              <a:rPr lang="en-US" sz="2800" dirty="0"/>
              <a:t> </a:t>
            </a:r>
            <a:r>
              <a:rPr lang="en-US" sz="2800" dirty="0" err="1"/>
              <a:t>chuyển</a:t>
            </a:r>
            <a:r>
              <a:rPr lang="en-US" sz="2800" dirty="0"/>
              <a:t> </a:t>
            </a:r>
            <a:r>
              <a:rPr lang="en-US" sz="2800" dirty="0" err="1"/>
              <a:t>động</a:t>
            </a:r>
            <a:r>
              <a:rPr lang="en-US" sz="2800" dirty="0"/>
              <a:t> </a:t>
            </a:r>
            <a:r>
              <a:rPr lang="en-US" sz="2800" dirty="0" err="1"/>
              <a:t>thẳng</a:t>
            </a:r>
            <a:r>
              <a:rPr lang="en-US" sz="2800" dirty="0"/>
              <a:t> </a:t>
            </a:r>
            <a:r>
              <a:rPr lang="en-US" sz="2800" dirty="0" err="1"/>
              <a:t>nhanh</a:t>
            </a:r>
            <a:r>
              <a:rPr lang="en-US" sz="2800" dirty="0"/>
              <a:t> </a:t>
            </a:r>
            <a:r>
              <a:rPr lang="en-US" sz="2800" dirty="0" err="1"/>
              <a:t>dần</a:t>
            </a:r>
            <a:r>
              <a:rPr lang="en-US" sz="2800" dirty="0"/>
              <a:t> </a:t>
            </a:r>
            <a:r>
              <a:rPr lang="en-US" sz="2800" dirty="0" err="1"/>
              <a:t>đều</a:t>
            </a:r>
            <a:r>
              <a:rPr lang="en-US" sz="2800" dirty="0"/>
              <a:t>, </a:t>
            </a:r>
            <a:r>
              <a:rPr lang="en-US" sz="2800" dirty="0" err="1"/>
              <a:t>chậm</a:t>
            </a:r>
            <a:r>
              <a:rPr lang="en-US" sz="2800" dirty="0"/>
              <a:t> </a:t>
            </a:r>
            <a:r>
              <a:rPr lang="en-US" sz="2800" dirty="0" err="1"/>
              <a:t>dần</a:t>
            </a:r>
            <a:r>
              <a:rPr lang="en-US" sz="2800" dirty="0"/>
              <a:t> </a:t>
            </a:r>
            <a:r>
              <a:rPr lang="en-US" sz="2800" dirty="0" err="1"/>
              <a:t>đều</a:t>
            </a:r>
            <a:r>
              <a:rPr lang="en-US" sz="2800" dirty="0"/>
              <a:t>?</a:t>
            </a:r>
          </a:p>
          <a:p>
            <a:pPr algn="just"/>
            <a:r>
              <a:rPr lang="en-US" sz="2800" b="1" dirty="0" err="1"/>
              <a:t>Câu</a:t>
            </a:r>
            <a:r>
              <a:rPr lang="en-US" sz="2800" b="1" dirty="0"/>
              <a:t> 2:</a:t>
            </a:r>
            <a:r>
              <a:rPr lang="en-US" sz="2800" dirty="0"/>
              <a:t> </a:t>
            </a:r>
            <a:r>
              <a:rPr lang="en-US" sz="2800" dirty="0" err="1"/>
              <a:t>Gia</a:t>
            </a:r>
            <a:r>
              <a:rPr lang="en-US" sz="2800" dirty="0"/>
              <a:t> </a:t>
            </a:r>
            <a:r>
              <a:rPr lang="en-US" sz="2800" dirty="0" err="1"/>
              <a:t>tốc</a:t>
            </a:r>
            <a:r>
              <a:rPr lang="en-US" sz="2800" dirty="0"/>
              <a:t> </a:t>
            </a:r>
            <a:r>
              <a:rPr lang="en-US" sz="2800" dirty="0" err="1"/>
              <a:t>trong</a:t>
            </a:r>
            <a:r>
              <a:rPr lang="en-US" sz="2800" dirty="0"/>
              <a:t> </a:t>
            </a:r>
            <a:r>
              <a:rPr lang="en-US" sz="2800" dirty="0" err="1"/>
              <a:t>chuyển</a:t>
            </a:r>
            <a:r>
              <a:rPr lang="en-US" sz="2800" dirty="0"/>
              <a:t> </a:t>
            </a:r>
            <a:r>
              <a:rPr lang="en-US" sz="2800" dirty="0" err="1"/>
              <a:t>động</a:t>
            </a:r>
            <a:r>
              <a:rPr lang="en-US" sz="2800" dirty="0"/>
              <a:t> </a:t>
            </a:r>
            <a:r>
              <a:rPr lang="en-US" sz="2800" dirty="0" err="1"/>
              <a:t>thẳng</a:t>
            </a:r>
            <a:r>
              <a:rPr lang="en-US" sz="2800" dirty="0"/>
              <a:t> </a:t>
            </a:r>
            <a:r>
              <a:rPr lang="en-US" sz="2800" dirty="0" err="1"/>
              <a:t>biến</a:t>
            </a:r>
            <a:r>
              <a:rPr lang="en-US" sz="2800" dirty="0"/>
              <a:t> </a:t>
            </a:r>
            <a:r>
              <a:rPr lang="en-US" sz="2800" dirty="0" err="1"/>
              <a:t>đổi</a:t>
            </a:r>
            <a:r>
              <a:rPr lang="en-US" sz="2800" dirty="0"/>
              <a:t> </a:t>
            </a:r>
            <a:r>
              <a:rPr lang="en-US" sz="2800" dirty="0" err="1"/>
              <a:t>đều</a:t>
            </a:r>
            <a:r>
              <a:rPr lang="en-US" sz="2800" dirty="0"/>
              <a:t> </a:t>
            </a:r>
            <a:r>
              <a:rPr lang="en-US" sz="2800" dirty="0" err="1"/>
              <a:t>có</a:t>
            </a:r>
            <a:r>
              <a:rPr lang="en-US" sz="2800" dirty="0"/>
              <a:t> </a:t>
            </a:r>
            <a:r>
              <a:rPr lang="en-US" sz="2800" dirty="0" err="1"/>
              <a:t>đặc</a:t>
            </a:r>
            <a:r>
              <a:rPr lang="en-US" sz="2800" dirty="0"/>
              <a:t> </a:t>
            </a:r>
            <a:r>
              <a:rPr lang="en-US" sz="2800" dirty="0" err="1"/>
              <a:t>điểm</a:t>
            </a:r>
            <a:r>
              <a:rPr lang="en-US" sz="2800" dirty="0"/>
              <a:t> </a:t>
            </a:r>
            <a:r>
              <a:rPr lang="en-US" sz="2800" dirty="0" err="1"/>
              <a:t>gì</a:t>
            </a:r>
            <a:r>
              <a:rPr lang="en-US" sz="2800" dirty="0"/>
              <a:t>?</a:t>
            </a:r>
          </a:p>
          <a:p>
            <a:pPr algn="just"/>
            <a:r>
              <a:rPr lang="en-US" sz="2800" b="1" dirty="0" err="1"/>
              <a:t>Câu</a:t>
            </a:r>
            <a:r>
              <a:rPr lang="en-US" sz="2800" b="1" dirty="0"/>
              <a:t> </a:t>
            </a:r>
            <a:r>
              <a:rPr lang="en-US" sz="2800" b="1"/>
              <a:t>3: </a:t>
            </a:r>
            <a:r>
              <a:rPr lang="en-US" sz="2800"/>
              <a:t>Tính </a:t>
            </a:r>
            <a:r>
              <a:rPr lang="en-US" sz="2800" dirty="0" err="1"/>
              <a:t>gia</a:t>
            </a:r>
            <a:r>
              <a:rPr lang="en-US" sz="2800" dirty="0"/>
              <a:t> </a:t>
            </a:r>
            <a:r>
              <a:rPr lang="en-US" sz="2800" dirty="0" err="1"/>
              <a:t>tốc</a:t>
            </a:r>
            <a:r>
              <a:rPr lang="en-US" sz="2800" dirty="0"/>
              <a:t> </a:t>
            </a:r>
            <a:r>
              <a:rPr lang="en-US" sz="2800" dirty="0" err="1"/>
              <a:t>của</a:t>
            </a:r>
            <a:r>
              <a:rPr lang="en-US" sz="2800" dirty="0"/>
              <a:t> </a:t>
            </a:r>
            <a:r>
              <a:rPr lang="en-US" sz="2800" dirty="0" err="1"/>
              <a:t>các</a:t>
            </a:r>
            <a:r>
              <a:rPr lang="en-US" sz="2800" dirty="0"/>
              <a:t> </a:t>
            </a:r>
            <a:r>
              <a:rPr lang="en-US" sz="2800" dirty="0" err="1"/>
              <a:t>chuyển</a:t>
            </a:r>
            <a:r>
              <a:rPr lang="en-US" sz="2800" dirty="0"/>
              <a:t> </a:t>
            </a:r>
            <a:r>
              <a:rPr lang="en-US" sz="2800" dirty="0" err="1"/>
              <a:t>động</a:t>
            </a:r>
            <a:r>
              <a:rPr lang="en-US" sz="2800" dirty="0"/>
              <a:t> </a:t>
            </a:r>
            <a:r>
              <a:rPr lang="en-US" sz="2800" dirty="0" err="1"/>
              <a:t>trong</a:t>
            </a:r>
            <a:r>
              <a:rPr lang="en-US" sz="2800" dirty="0"/>
              <a:t> </a:t>
            </a:r>
            <a:r>
              <a:rPr lang="en-US" sz="2800" dirty="0" err="1"/>
              <a:t>hình</a:t>
            </a:r>
            <a:r>
              <a:rPr lang="en-US" sz="2800" dirty="0"/>
              <a:t> </a:t>
            </a:r>
            <a:r>
              <a:rPr lang="en-US" sz="2800" dirty="0" err="1"/>
              <a:t>vẽ</a:t>
            </a:r>
            <a:r>
              <a:rPr lang="en-US" sz="2800" dirty="0"/>
              <a:t> a, b. </a:t>
            </a:r>
            <a:r>
              <a:rPr lang="en-US" sz="2800" dirty="0" err="1"/>
              <a:t>Các</a:t>
            </a:r>
            <a:r>
              <a:rPr lang="en-US" sz="2800" dirty="0"/>
              <a:t> </a:t>
            </a:r>
            <a:r>
              <a:rPr lang="en-US" sz="2800" dirty="0" err="1"/>
              <a:t>chuyển</a:t>
            </a:r>
            <a:r>
              <a:rPr lang="en-US" sz="2800" dirty="0"/>
              <a:t> </a:t>
            </a:r>
            <a:r>
              <a:rPr lang="en-US" sz="2800" dirty="0" err="1"/>
              <a:t>động</a:t>
            </a:r>
            <a:r>
              <a:rPr lang="en-US" sz="2800" dirty="0"/>
              <a:t> </a:t>
            </a:r>
            <a:r>
              <a:rPr lang="en-US" sz="2800" dirty="0" err="1"/>
              <a:t>trong</a:t>
            </a:r>
            <a:r>
              <a:rPr lang="en-US" sz="2800" dirty="0"/>
              <a:t> </a:t>
            </a:r>
            <a:r>
              <a:rPr lang="en-US" sz="2800" dirty="0" err="1"/>
              <a:t>hình</a:t>
            </a:r>
            <a:r>
              <a:rPr lang="en-US" sz="2800" dirty="0"/>
              <a:t> </a:t>
            </a:r>
            <a:r>
              <a:rPr lang="en-US" sz="2800" dirty="0" err="1"/>
              <a:t>vẽ</a:t>
            </a:r>
            <a:r>
              <a:rPr lang="en-US" sz="2800" dirty="0"/>
              <a:t> </a:t>
            </a:r>
            <a:r>
              <a:rPr lang="en-US" sz="2800" dirty="0" err="1"/>
              <a:t>có</a:t>
            </a:r>
            <a:r>
              <a:rPr lang="en-US" sz="2800" dirty="0"/>
              <a:t> </a:t>
            </a:r>
            <a:r>
              <a:rPr lang="en-US" sz="2800" dirty="0" err="1"/>
              <a:t>phải</a:t>
            </a:r>
            <a:r>
              <a:rPr lang="en-US" sz="2800" dirty="0"/>
              <a:t> </a:t>
            </a:r>
            <a:r>
              <a:rPr lang="en-US" sz="2800" dirty="0" err="1"/>
              <a:t>là</a:t>
            </a:r>
            <a:r>
              <a:rPr lang="en-US" sz="2800" dirty="0"/>
              <a:t> </a:t>
            </a:r>
            <a:r>
              <a:rPr lang="en-US" sz="2800" dirty="0" err="1"/>
              <a:t>chuyển</a:t>
            </a:r>
            <a:r>
              <a:rPr lang="en-US" sz="2800" dirty="0"/>
              <a:t> </a:t>
            </a:r>
            <a:r>
              <a:rPr lang="en-US" sz="2800" dirty="0" err="1"/>
              <a:t>động</a:t>
            </a:r>
            <a:r>
              <a:rPr lang="en-US" sz="2800" dirty="0"/>
              <a:t> </a:t>
            </a:r>
            <a:r>
              <a:rPr lang="en-US" sz="2800" dirty="0" err="1"/>
              <a:t>thẳng</a:t>
            </a:r>
            <a:r>
              <a:rPr lang="en-US" sz="2800" dirty="0"/>
              <a:t> </a:t>
            </a:r>
            <a:r>
              <a:rPr lang="en-US" sz="2800" dirty="0" err="1"/>
              <a:t>biến</a:t>
            </a:r>
            <a:r>
              <a:rPr lang="en-US" sz="2800" dirty="0"/>
              <a:t> </a:t>
            </a:r>
            <a:r>
              <a:rPr lang="en-US" sz="2800" dirty="0" err="1"/>
              <a:t>đổi</a:t>
            </a:r>
            <a:r>
              <a:rPr lang="en-US" sz="2800" dirty="0"/>
              <a:t> </a:t>
            </a:r>
            <a:r>
              <a:rPr lang="en-US" sz="2800" dirty="0" err="1"/>
              <a:t>đều</a:t>
            </a:r>
            <a:r>
              <a:rPr lang="en-US" sz="2800" dirty="0"/>
              <a:t> hay </a:t>
            </a:r>
            <a:r>
              <a:rPr lang="en-US" sz="2800" dirty="0" err="1"/>
              <a:t>không</a:t>
            </a:r>
            <a:r>
              <a:rPr lang="en-US" sz="2800" dirty="0"/>
              <a:t>.</a:t>
            </a:r>
          </a:p>
        </p:txBody>
      </p:sp>
      <p:pic>
        <p:nvPicPr>
          <p:cNvPr id="12" name="Picture 11" descr="n179 Fb Dinh Thu Huyen"/>
          <p:cNvPicPr/>
          <p:nvPr/>
        </p:nvPicPr>
        <p:blipFill>
          <a:blip r:embed="rId3"/>
          <a:stretch>
            <a:fillRect/>
          </a:stretch>
        </p:blipFill>
        <p:spPr>
          <a:xfrm>
            <a:off x="3387778" y="3532100"/>
            <a:ext cx="6850504" cy="3108542"/>
          </a:xfrm>
          <a:prstGeom prst="rect">
            <a:avLst/>
          </a:prstGeom>
        </p:spPr>
      </p:pic>
      <p:pic>
        <p:nvPicPr>
          <p:cNvPr id="2" name="Picture 2" descr="n179 Fb Dinh Thu Huyen">
            <a:extLst>
              <a:ext uri="{FF2B5EF4-FFF2-40B4-BE49-F238E27FC236}">
                <a16:creationId xmlns:a16="http://schemas.microsoft.com/office/drawing/2014/main" id="{C9FE1036-F68B-82BE-04C8-1E9D6E72143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662" y="5087270"/>
            <a:ext cx="1658611" cy="15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81860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 Id="rId4" Type="http://schemas.microsoft.com/office/2011/relationships/webextension" Target="webextension4.xml"/></Relationships>
</file>

<file path=ppt/webextensions/taskpanes.xml><?xml version="1.0" encoding="utf-8"?>
<wetp:taskpanes xmlns:wetp="http://schemas.microsoft.com/office/webextensions/taskpanes/2010/11">
  <wetp:taskpane dockstate="right" visibility="0" width="438" row="2">
    <wetp:webextensionref xmlns:r="http://schemas.openxmlformats.org/officeDocument/2006/relationships" r:id="rId1"/>
  </wetp:taskpane>
  <wetp:taskpane dockstate="right" visibility="0" width="438" row="3">
    <wetp:webextensionref xmlns:r="http://schemas.openxmlformats.org/officeDocument/2006/relationships" r:id="rId2"/>
  </wetp:taskpane>
  <wetp:taskpane dockstate="right" visibility="0" width="438" row="4">
    <wetp:webextensionref xmlns:r="http://schemas.openxmlformats.org/officeDocument/2006/relationships" r:id="rId3"/>
  </wetp:taskpane>
  <wetp:taskpane dockstate="right" visibility="0" width="438" row="0">
    <wetp:webextensionref xmlns:r="http://schemas.openxmlformats.org/officeDocument/2006/relationships" r:id="rId4"/>
  </wetp:taskpane>
</wetp:taskpanes>
</file>

<file path=ppt/webextensions/webextension1.xml><?xml version="1.0" encoding="utf-8"?>
<we:webextension xmlns:we="http://schemas.microsoft.com/office/webextensions/webextension/2010/11" id="{80700CB6-D411-4175-A502-DCC49B67099E}">
  <we:reference id="wa104187975" version="1.0.0.1" store="en-US" storeType="OMEX"/>
  <we:alternateReferences>
    <we:reference id="WA104187975" version="1.0.0.1" store="WA104187975"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7A51B906-EA1C-47A3-A9A0-E03FF3B68761}">
  <we:reference id="wa104006972" version="1.0.0.0" store="en-US" storeType="OMEX"/>
  <we:alternateReferences>
    <we:reference id="WA104006972" version="1.0.0.0" store="WA104006972"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62F90185-9BCD-468B-BFA5-DFCA14711EA9}">
  <we:reference id="wa104178772" version="1.0.0.0" store="en-US" storeType="OMEX"/>
  <we:alternateReferences>
    <we:reference id="WA104178772" version="1.0.0.0" store="WA104178772" storeType="OMEX"/>
  </we:alternateReferences>
  <we:properties/>
  <we:bindings/>
  <we:snapshot xmlns:r="http://schemas.openxmlformats.org/officeDocument/2006/relationships"/>
</we:webextension>
</file>

<file path=ppt/webextensions/webextension4.xml><?xml version="1.0" encoding="utf-8"?>
<we:webextension xmlns:we="http://schemas.microsoft.com/office/webextensions/webextension/2010/11" id="{D79578FD-B222-4BE3-A787-B6E55B28C7DC}">
  <we:reference id="wa104380121" version="2.0.0.0" store="en-US" storeType="OMEX"/>
  <we:alternateReferences>
    <we:reference id="wa104380121" version="2.0.0.0" store="WA10438012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4142</TotalTime>
  <Words>4632</Words>
  <Application>Microsoft Office PowerPoint</Application>
  <PresentationFormat>Widescreen</PresentationFormat>
  <Paragraphs>570</Paragraphs>
  <Slides>40</Slides>
  <Notes>2</Notes>
  <HiddenSlides>0</HiddenSlides>
  <MMClips>4</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40</vt:i4>
      </vt:variant>
    </vt:vector>
  </HeadingPairs>
  <TitlesOfParts>
    <vt:vector size="53" baseType="lpstr">
      <vt:lpstr>Tahoma</vt:lpstr>
      <vt:lpstr>Calibri Light</vt:lpstr>
      <vt:lpstr>UVN Phuong Tay</vt:lpstr>
      <vt:lpstr>Cambria Math</vt:lpstr>
      <vt:lpstr>UVN Thang Vu</vt:lpstr>
      <vt:lpstr>Wingdings</vt:lpstr>
      <vt:lpstr>游明朝</vt:lpstr>
      <vt:lpstr>Calibri</vt:lpstr>
      <vt:lpstr>Arial</vt:lpstr>
      <vt:lpstr>Britannic Bold</vt:lpstr>
      <vt:lpstr>Times New Roman</vt:lpstr>
      <vt:lpstr>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 GIANG</dc:creator>
  <cp:lastModifiedBy>Phương Lê Văn</cp:lastModifiedBy>
  <cp:revision>278</cp:revision>
  <dcterms:created xsi:type="dcterms:W3CDTF">2018-10-29T09:59:25Z</dcterms:created>
  <dcterms:modified xsi:type="dcterms:W3CDTF">2025-04-02T02:12:39Z</dcterms:modified>
</cp:coreProperties>
</file>