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6" r:id="rId11"/>
    <p:sldId id="265"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2/24/2024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2/24/2024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2/24/2024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2/24/2024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2/24/2024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2/24/2024</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1D8BD707-D9CF-40AE-B4C6-C98DA3205C09}" type="datetimeFigureOut">
              <a:rPr lang="en-US" smtClean="0"/>
              <a:pPr/>
              <a:t>2/24/2024</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00200" y="978665"/>
            <a:ext cx="5943600" cy="1107996"/>
          </a:xfrm>
          <a:prstGeom prst="rect">
            <a:avLst/>
          </a:prstGeom>
        </p:spPr>
        <p:txBody>
          <a:bodyPr wrap="square">
            <a:spAutoFit/>
          </a:bodyPr>
          <a:lstStyle/>
          <a:p>
            <a:pPr algn="ctr"/>
            <a:r>
              <a:rPr lang="en-US" sz="2200" b="1">
                <a:latin typeface="Times New Roman" pitchFamily="18" charset="0"/>
                <a:cs typeface="Times New Roman" pitchFamily="18" charset="0"/>
              </a:rPr>
              <a:t>CHỦ ĐỀ: 9    </a:t>
            </a:r>
            <a:endParaRPr lang="en-US" sz="2200" b="1" smtClean="0">
              <a:latin typeface="Times New Roman" pitchFamily="18" charset="0"/>
              <a:cs typeface="Times New Roman" pitchFamily="18" charset="0"/>
            </a:endParaRPr>
          </a:p>
          <a:p>
            <a:pPr algn="ctr"/>
            <a:r>
              <a:rPr lang="en-US" sz="2200" b="1" smtClean="0">
                <a:latin typeface="Times New Roman" pitchFamily="18" charset="0"/>
                <a:cs typeface="Times New Roman" pitchFamily="18" charset="0"/>
              </a:rPr>
              <a:t>RÈN </a:t>
            </a:r>
            <a:r>
              <a:rPr lang="en-US" sz="2200" b="1">
                <a:latin typeface="Times New Roman" pitchFamily="18" charset="0"/>
                <a:cs typeface="Times New Roman" pitchFamily="18" charset="0"/>
              </a:rPr>
              <a:t>LUYỆN PHẨM CHẤT NĂNG LỰC PHÙ HỢP VỚI NHÓM NGHỀ LỰA CHỌN</a:t>
            </a:r>
            <a:endParaRPr lang="en-US" sz="2200">
              <a:latin typeface="Times New Roman" pitchFamily="18" charset="0"/>
              <a:cs typeface="Times New Roman" pitchFamily="18" charset="0"/>
            </a:endParaRPr>
          </a:p>
        </p:txBody>
      </p:sp>
      <p:pic>
        <p:nvPicPr>
          <p:cNvPr id="1026" name="Picture 2" descr="https://gapama.edu.vn/wp-content/uploads/2022/07/mat-ma-holland_2-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77115" y="3733800"/>
            <a:ext cx="3520565" cy="31242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JobWay - Wake up your job - CHA MẸ HÃY GIẢI BÀI TOÁN HƯỚNG NGHIỆP CHO CON  BẰNG TAM GIÁC CHỌN NGHỀ Lý thuyết này lần đầu tiên được xây dựng bởi"/>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5418" y="2209800"/>
            <a:ext cx="2721052" cy="2445504"/>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CNG TC HNG NGHIP TS L Th Thanh"/>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72" y="4489933"/>
            <a:ext cx="3157422" cy="23680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561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438400" y="457200"/>
            <a:ext cx="3969998" cy="369332"/>
          </a:xfrm>
          <a:prstGeom prst="rect">
            <a:avLst/>
          </a:prstGeom>
        </p:spPr>
        <p:txBody>
          <a:bodyPr wrap="none">
            <a:spAutoFit/>
          </a:bodyPr>
          <a:lstStyle/>
          <a:p>
            <a:r>
              <a:rPr lang="en-US">
                <a:latin typeface="Times New Roman" pitchFamily="18" charset="0"/>
                <a:cs typeface="Times New Roman" pitchFamily="18" charset="0"/>
              </a:rPr>
              <a:t>KẾ HOẠCH RÈN LUYỆN BẢN THÂN</a:t>
            </a:r>
          </a:p>
        </p:txBody>
      </p:sp>
      <p:sp>
        <p:nvSpPr>
          <p:cNvPr id="6" name="Rectangle 1"/>
          <p:cNvSpPr>
            <a:spLocks noChangeArrowheads="1"/>
          </p:cNvSpPr>
          <p:nvPr/>
        </p:nvSpPr>
        <p:spPr bwMode="auto">
          <a:xfrm>
            <a:off x="1836" y="826532"/>
            <a:ext cx="9142164"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Nắm</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vững</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kiến</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thức</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môn</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học</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giảng</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dạy</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lựa</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chọn</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nhóm</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môn</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học</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theo</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chuyên</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ngành</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giảng</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dạy</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tích</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cực</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đọc</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tìm</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tòi</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và</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giải</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đề</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en-US" sz="3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Kĩ</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năng</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giao</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tiếp</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chủ</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động</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tham</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gia</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các</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hoạt</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động</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giao</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lưu</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kết</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bạn</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với</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nhiều</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người</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tâm</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thế</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cởi</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mở</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trước</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mọi</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người</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en-US" sz="3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Xử</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lí</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tình</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huống</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bình</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tĩnh</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trước</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tình</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huống</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xảy</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ra</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giữ</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cái</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đầu</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lạnh</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en-US" sz="3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Có</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trách</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nhiệm</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Đúng</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hạn</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tập</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trung</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hoàn</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thiện</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công</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việc</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từ</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những</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điều</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nhỏ</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nhất</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en-US" sz="3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Công</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bằng</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Không</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phân</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biệt</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đối</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xử</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công</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bằng</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công</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tâm</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đúng</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sai</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ngay</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cả</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trong</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cuộc</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sông</a:t>
            </a:r>
            <a:r>
              <a:rPr kumimoji="0" lang="en-US"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en-US" sz="3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val="14047224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184666"/>
            <a:ext cx="8458200" cy="954107"/>
          </a:xfrm>
          <a:prstGeom prst="rect">
            <a:avLst/>
          </a:prstGeom>
        </p:spPr>
        <p:txBody>
          <a:bodyPr wrap="square">
            <a:spAutoFit/>
          </a:bodyPr>
          <a:lstStyle/>
          <a:p>
            <a:pPr algn="ctr"/>
            <a:r>
              <a:rPr lang="en-US" sz="2800" b="1" dirty="0" err="1"/>
              <a:t>Đề</a:t>
            </a:r>
            <a:r>
              <a:rPr lang="en-US" sz="2800" b="1" dirty="0"/>
              <a:t> </a:t>
            </a:r>
            <a:r>
              <a:rPr lang="en-US" sz="2800" b="1" dirty="0" err="1"/>
              <a:t>xuất</a:t>
            </a:r>
            <a:r>
              <a:rPr lang="en-US" sz="2800" b="1" dirty="0"/>
              <a:t> </a:t>
            </a:r>
            <a:r>
              <a:rPr lang="en-US" sz="2800" b="1" dirty="0" err="1"/>
              <a:t>giải</a:t>
            </a:r>
            <a:r>
              <a:rPr lang="en-US" sz="2800" b="1" dirty="0"/>
              <a:t> </a:t>
            </a:r>
            <a:r>
              <a:rPr lang="en-US" sz="2800" b="1" dirty="0" err="1"/>
              <a:t>pháp</a:t>
            </a:r>
            <a:r>
              <a:rPr lang="en-US" sz="2800" b="1" dirty="0"/>
              <a:t> </a:t>
            </a:r>
            <a:r>
              <a:rPr lang="en-US" sz="2800" b="1" dirty="0" err="1"/>
              <a:t>học</a:t>
            </a:r>
            <a:r>
              <a:rPr lang="en-US" sz="2800" b="1" dirty="0"/>
              <a:t> </a:t>
            </a:r>
            <a:r>
              <a:rPr lang="en-US" sz="2800" b="1" dirty="0" err="1"/>
              <a:t>tập</a:t>
            </a:r>
            <a:r>
              <a:rPr lang="en-US" sz="2800" b="1" dirty="0"/>
              <a:t>, </a:t>
            </a:r>
            <a:r>
              <a:rPr lang="en-US" sz="2800" b="1" dirty="0" err="1"/>
              <a:t>rèn</a:t>
            </a:r>
            <a:r>
              <a:rPr lang="en-US" sz="2800" b="1" dirty="0"/>
              <a:t> </a:t>
            </a:r>
            <a:r>
              <a:rPr lang="en-US" sz="2800" b="1" dirty="0" err="1"/>
              <a:t>luyện</a:t>
            </a:r>
            <a:r>
              <a:rPr lang="en-US" sz="2800" b="1" dirty="0"/>
              <a:t> </a:t>
            </a:r>
            <a:r>
              <a:rPr lang="en-US" sz="2800" b="1" dirty="0" err="1"/>
              <a:t>theo</a:t>
            </a:r>
            <a:r>
              <a:rPr lang="en-US" sz="2800" b="1" dirty="0"/>
              <a:t> </a:t>
            </a:r>
            <a:r>
              <a:rPr lang="en-US" sz="2800" b="1" dirty="0" err="1"/>
              <a:t>nhóm</a:t>
            </a:r>
            <a:r>
              <a:rPr lang="en-US" sz="2800" b="1" dirty="0"/>
              <a:t> </a:t>
            </a:r>
            <a:r>
              <a:rPr lang="en-US" sz="2800" b="1" dirty="0" err="1"/>
              <a:t>nghề</a:t>
            </a:r>
            <a:r>
              <a:rPr lang="en-US" sz="2800" b="1" dirty="0"/>
              <a:t>/</a:t>
            </a:r>
            <a:r>
              <a:rPr lang="en-US" sz="2800" b="1" dirty="0" err="1"/>
              <a:t>nghề</a:t>
            </a:r>
            <a:r>
              <a:rPr lang="en-US" sz="2800" b="1" dirty="0"/>
              <a:t> </a:t>
            </a:r>
            <a:r>
              <a:rPr lang="en-US" sz="2800" b="1" dirty="0" err="1"/>
              <a:t>lựa</a:t>
            </a:r>
            <a:r>
              <a:rPr lang="en-US" sz="2800" b="1" dirty="0"/>
              <a:t> </a:t>
            </a:r>
            <a:r>
              <a:rPr lang="en-US" sz="2800" b="1" dirty="0" err="1"/>
              <a:t>chọn</a:t>
            </a:r>
            <a:r>
              <a:rPr lang="en-US" sz="2800" b="1" dirty="0"/>
              <a:t> </a:t>
            </a:r>
            <a:endParaRPr lang="en-US" sz="2800" dirty="0"/>
          </a:p>
        </p:txBody>
      </p:sp>
      <p:graphicFrame>
        <p:nvGraphicFramePr>
          <p:cNvPr id="5" name="Table 4"/>
          <p:cNvGraphicFramePr>
            <a:graphicFrameLocks noGrp="1"/>
          </p:cNvGraphicFramePr>
          <p:nvPr>
            <p:extLst>
              <p:ext uri="{D42A27DB-BD31-4B8C-83A1-F6EECF244321}">
                <p14:modId xmlns:p14="http://schemas.microsoft.com/office/powerpoint/2010/main" val="2332085663"/>
              </p:ext>
            </p:extLst>
          </p:nvPr>
        </p:nvGraphicFramePr>
        <p:xfrm>
          <a:off x="152400" y="1524000"/>
          <a:ext cx="8458200" cy="6059170"/>
        </p:xfrm>
        <a:graphic>
          <a:graphicData uri="http://schemas.openxmlformats.org/drawingml/2006/table">
            <a:tbl>
              <a:tblPr firstRow="1" firstCol="1" bandRow="1">
                <a:tableStyleId>{5C22544A-7EE6-4342-B048-85BDC9FD1C3A}</a:tableStyleId>
              </a:tblPr>
              <a:tblGrid>
                <a:gridCol w="1651490">
                  <a:extLst>
                    <a:ext uri="{9D8B030D-6E8A-4147-A177-3AD203B41FA5}">
                      <a16:colId xmlns:a16="http://schemas.microsoft.com/office/drawing/2014/main" val="20000"/>
                    </a:ext>
                  </a:extLst>
                </a:gridCol>
                <a:gridCol w="1651490">
                  <a:extLst>
                    <a:ext uri="{9D8B030D-6E8A-4147-A177-3AD203B41FA5}">
                      <a16:colId xmlns:a16="http://schemas.microsoft.com/office/drawing/2014/main" val="20001"/>
                    </a:ext>
                  </a:extLst>
                </a:gridCol>
                <a:gridCol w="2577610">
                  <a:extLst>
                    <a:ext uri="{9D8B030D-6E8A-4147-A177-3AD203B41FA5}">
                      <a16:colId xmlns:a16="http://schemas.microsoft.com/office/drawing/2014/main" val="20002"/>
                    </a:ext>
                  </a:extLst>
                </a:gridCol>
                <a:gridCol w="2577610">
                  <a:extLst>
                    <a:ext uri="{9D8B030D-6E8A-4147-A177-3AD203B41FA5}">
                      <a16:colId xmlns:a16="http://schemas.microsoft.com/office/drawing/2014/main" val="20003"/>
                    </a:ext>
                  </a:extLst>
                </a:gridCol>
              </a:tblGrid>
              <a:tr h="482377">
                <a:tc>
                  <a:txBody>
                    <a:bodyPr/>
                    <a:lstStyle/>
                    <a:p>
                      <a:pPr algn="just">
                        <a:lnSpc>
                          <a:spcPct val="115000"/>
                        </a:lnSpc>
                        <a:spcBef>
                          <a:spcPts val="500"/>
                        </a:spcBef>
                        <a:spcAft>
                          <a:spcPts val="0"/>
                        </a:spcAft>
                      </a:pPr>
                      <a:r>
                        <a:rPr lang="en-US" sz="1500" dirty="0" err="1">
                          <a:effectLst/>
                          <a:latin typeface="Times New Roman" pitchFamily="18" charset="0"/>
                          <a:cs typeface="Times New Roman" pitchFamily="18" charset="0"/>
                        </a:rPr>
                        <a:t>Nhóm</a:t>
                      </a:r>
                      <a:r>
                        <a:rPr lang="en-US" sz="1500" dirty="0">
                          <a:effectLst/>
                          <a:latin typeface="Times New Roman" pitchFamily="18" charset="0"/>
                          <a:cs typeface="Times New Roman" pitchFamily="18" charset="0"/>
                        </a:rPr>
                        <a:t> </a:t>
                      </a:r>
                      <a:r>
                        <a:rPr lang="en-US" sz="1500" dirty="0" err="1">
                          <a:effectLst/>
                          <a:latin typeface="Times New Roman" pitchFamily="18" charset="0"/>
                          <a:cs typeface="Times New Roman" pitchFamily="18" charset="0"/>
                        </a:rPr>
                        <a:t>ngành</a:t>
                      </a:r>
                      <a:r>
                        <a:rPr lang="en-US" sz="1500" dirty="0">
                          <a:effectLst/>
                          <a:latin typeface="Times New Roman" pitchFamily="18" charset="0"/>
                          <a:cs typeface="Times New Roman" pitchFamily="18" charset="0"/>
                        </a:rPr>
                        <a:t>/</a:t>
                      </a:r>
                      <a:r>
                        <a:rPr lang="en-US" sz="1500" dirty="0" err="1">
                          <a:effectLst/>
                          <a:latin typeface="Times New Roman" pitchFamily="18" charset="0"/>
                          <a:cs typeface="Times New Roman" pitchFamily="18" charset="0"/>
                        </a:rPr>
                        <a:t>nghề</a:t>
                      </a:r>
                      <a:r>
                        <a:rPr lang="en-US" sz="1500" dirty="0">
                          <a:effectLst/>
                          <a:latin typeface="Times New Roman" pitchFamily="18" charset="0"/>
                          <a:cs typeface="Times New Roman" pitchFamily="18" charset="0"/>
                        </a:rPr>
                        <a:t> </a:t>
                      </a:r>
                      <a:r>
                        <a:rPr lang="en-US" sz="1500" dirty="0" err="1">
                          <a:effectLst/>
                          <a:latin typeface="Times New Roman" pitchFamily="18" charset="0"/>
                          <a:cs typeface="Times New Roman" pitchFamily="18" charset="0"/>
                        </a:rPr>
                        <a:t>dự</a:t>
                      </a:r>
                      <a:r>
                        <a:rPr lang="en-US" sz="1500" dirty="0">
                          <a:effectLst/>
                          <a:latin typeface="Times New Roman" pitchFamily="18" charset="0"/>
                          <a:cs typeface="Times New Roman" pitchFamily="18" charset="0"/>
                        </a:rPr>
                        <a:t> </a:t>
                      </a:r>
                      <a:r>
                        <a:rPr lang="en-US" sz="1500" dirty="0" err="1">
                          <a:effectLst/>
                          <a:latin typeface="Times New Roman" pitchFamily="18" charset="0"/>
                          <a:cs typeface="Times New Roman" pitchFamily="18" charset="0"/>
                        </a:rPr>
                        <a:t>định</a:t>
                      </a:r>
                      <a:endParaRPr lang="en-US" sz="1500" dirty="0">
                        <a:effectLst/>
                        <a:latin typeface="Times New Roman" pitchFamily="18" charset="0"/>
                        <a:ea typeface="Times New Roman"/>
                        <a:cs typeface="Times New Roman" pitchFamily="18" charset="0"/>
                      </a:endParaRPr>
                    </a:p>
                  </a:txBody>
                  <a:tcPr marL="29821" marR="29821" marT="0" marB="0"/>
                </a:tc>
                <a:tc>
                  <a:txBody>
                    <a:bodyPr/>
                    <a:lstStyle/>
                    <a:p>
                      <a:pPr algn="just">
                        <a:lnSpc>
                          <a:spcPct val="115000"/>
                        </a:lnSpc>
                        <a:spcBef>
                          <a:spcPts val="500"/>
                        </a:spcBef>
                        <a:spcAft>
                          <a:spcPts val="0"/>
                        </a:spcAft>
                      </a:pPr>
                      <a:r>
                        <a:rPr lang="en-US" sz="1500">
                          <a:effectLst/>
                          <a:latin typeface="Times New Roman" pitchFamily="18" charset="0"/>
                          <a:cs typeface="Times New Roman" pitchFamily="18" charset="0"/>
                        </a:rPr>
                        <a:t>Các môn học liên quan</a:t>
                      </a:r>
                      <a:endParaRPr lang="en-US" sz="1500">
                        <a:effectLst/>
                        <a:latin typeface="Times New Roman" pitchFamily="18" charset="0"/>
                        <a:ea typeface="Times New Roman"/>
                        <a:cs typeface="Times New Roman" pitchFamily="18" charset="0"/>
                      </a:endParaRPr>
                    </a:p>
                  </a:txBody>
                  <a:tcPr marL="29821" marR="29821" marT="0" marB="0"/>
                </a:tc>
                <a:tc>
                  <a:txBody>
                    <a:bodyPr/>
                    <a:lstStyle/>
                    <a:p>
                      <a:pPr algn="just">
                        <a:lnSpc>
                          <a:spcPct val="115000"/>
                        </a:lnSpc>
                        <a:spcBef>
                          <a:spcPts val="500"/>
                        </a:spcBef>
                        <a:spcAft>
                          <a:spcPts val="0"/>
                        </a:spcAft>
                      </a:pPr>
                      <a:r>
                        <a:rPr lang="en-US" sz="1500" dirty="0" err="1">
                          <a:effectLst/>
                          <a:latin typeface="Times New Roman" pitchFamily="18" charset="0"/>
                          <a:cs typeface="Times New Roman" pitchFamily="18" charset="0"/>
                        </a:rPr>
                        <a:t>Mục</a:t>
                      </a:r>
                      <a:r>
                        <a:rPr lang="en-US" sz="1500" dirty="0">
                          <a:effectLst/>
                          <a:latin typeface="Times New Roman" pitchFamily="18" charset="0"/>
                          <a:cs typeface="Times New Roman" pitchFamily="18" charset="0"/>
                        </a:rPr>
                        <a:t> </a:t>
                      </a:r>
                      <a:r>
                        <a:rPr lang="en-US" sz="1500" dirty="0" err="1">
                          <a:effectLst/>
                          <a:latin typeface="Times New Roman" pitchFamily="18" charset="0"/>
                          <a:cs typeface="Times New Roman" pitchFamily="18" charset="0"/>
                        </a:rPr>
                        <a:t>tiêu</a:t>
                      </a:r>
                      <a:r>
                        <a:rPr lang="en-US" sz="1500" dirty="0">
                          <a:effectLst/>
                          <a:latin typeface="Times New Roman" pitchFamily="18" charset="0"/>
                          <a:cs typeface="Times New Roman" pitchFamily="18" charset="0"/>
                        </a:rPr>
                        <a:t> </a:t>
                      </a:r>
                      <a:r>
                        <a:rPr lang="en-US" sz="1500" dirty="0" err="1">
                          <a:effectLst/>
                          <a:latin typeface="Times New Roman" pitchFamily="18" charset="0"/>
                          <a:cs typeface="Times New Roman" pitchFamily="18" charset="0"/>
                        </a:rPr>
                        <a:t>học</a:t>
                      </a:r>
                      <a:r>
                        <a:rPr lang="en-US" sz="1500" dirty="0">
                          <a:effectLst/>
                          <a:latin typeface="Times New Roman" pitchFamily="18" charset="0"/>
                          <a:cs typeface="Times New Roman" pitchFamily="18" charset="0"/>
                        </a:rPr>
                        <a:t> </a:t>
                      </a:r>
                      <a:r>
                        <a:rPr lang="en-US" sz="1500" dirty="0" err="1">
                          <a:effectLst/>
                          <a:latin typeface="Times New Roman" pitchFamily="18" charset="0"/>
                          <a:cs typeface="Times New Roman" pitchFamily="18" charset="0"/>
                        </a:rPr>
                        <a:t>tập</a:t>
                      </a:r>
                      <a:r>
                        <a:rPr lang="en-US" sz="1500" dirty="0">
                          <a:effectLst/>
                          <a:latin typeface="Times New Roman" pitchFamily="18" charset="0"/>
                          <a:cs typeface="Times New Roman" pitchFamily="18" charset="0"/>
                        </a:rPr>
                        <a:t> </a:t>
                      </a:r>
                      <a:r>
                        <a:rPr lang="en-US" sz="1500" dirty="0" err="1">
                          <a:effectLst/>
                          <a:latin typeface="Times New Roman" pitchFamily="18" charset="0"/>
                          <a:cs typeface="Times New Roman" pitchFamily="18" charset="0"/>
                        </a:rPr>
                        <a:t>rèn</a:t>
                      </a:r>
                      <a:r>
                        <a:rPr lang="en-US" sz="1500" dirty="0">
                          <a:effectLst/>
                          <a:latin typeface="Times New Roman" pitchFamily="18" charset="0"/>
                          <a:cs typeface="Times New Roman" pitchFamily="18" charset="0"/>
                        </a:rPr>
                        <a:t> </a:t>
                      </a:r>
                      <a:r>
                        <a:rPr lang="en-US" sz="1500" dirty="0" err="1">
                          <a:effectLst/>
                          <a:latin typeface="Times New Roman" pitchFamily="18" charset="0"/>
                          <a:cs typeface="Times New Roman" pitchFamily="18" charset="0"/>
                        </a:rPr>
                        <a:t>luyện</a:t>
                      </a:r>
                      <a:endParaRPr lang="en-US" sz="1500" dirty="0">
                        <a:effectLst/>
                        <a:latin typeface="Times New Roman" pitchFamily="18" charset="0"/>
                        <a:ea typeface="Times New Roman"/>
                        <a:cs typeface="Times New Roman" pitchFamily="18" charset="0"/>
                      </a:endParaRPr>
                    </a:p>
                  </a:txBody>
                  <a:tcPr marL="29821" marR="29821" marT="0" marB="0"/>
                </a:tc>
                <a:tc>
                  <a:txBody>
                    <a:bodyPr/>
                    <a:lstStyle/>
                    <a:p>
                      <a:pPr algn="just">
                        <a:lnSpc>
                          <a:spcPct val="115000"/>
                        </a:lnSpc>
                        <a:spcBef>
                          <a:spcPts val="500"/>
                        </a:spcBef>
                        <a:spcAft>
                          <a:spcPts val="0"/>
                        </a:spcAft>
                      </a:pPr>
                      <a:r>
                        <a:rPr lang="en-US" sz="1500">
                          <a:effectLst/>
                          <a:latin typeface="Times New Roman" pitchFamily="18" charset="0"/>
                          <a:cs typeface="Times New Roman" pitchFamily="18" charset="0"/>
                        </a:rPr>
                        <a:t>Biện pháp học tập, rèn luyện</a:t>
                      </a:r>
                      <a:endParaRPr lang="en-US" sz="1500">
                        <a:effectLst/>
                        <a:latin typeface="Times New Roman" pitchFamily="18" charset="0"/>
                        <a:ea typeface="Times New Roman"/>
                        <a:cs typeface="Times New Roman" pitchFamily="18" charset="0"/>
                      </a:endParaRPr>
                    </a:p>
                  </a:txBody>
                  <a:tcPr marL="29821" marR="29821" marT="0" marB="0"/>
                </a:tc>
                <a:extLst>
                  <a:ext uri="{0D108BD9-81ED-4DB2-BD59-A6C34878D82A}">
                    <a16:rowId xmlns:a16="http://schemas.microsoft.com/office/drawing/2014/main" val="10000"/>
                  </a:ext>
                </a:extLst>
              </a:tr>
              <a:tr h="482377">
                <a:tc rowSpan="4">
                  <a:txBody>
                    <a:bodyPr/>
                    <a:lstStyle/>
                    <a:p>
                      <a:pPr algn="just">
                        <a:lnSpc>
                          <a:spcPct val="115000"/>
                        </a:lnSpc>
                        <a:spcBef>
                          <a:spcPts val="500"/>
                        </a:spcBef>
                        <a:spcAft>
                          <a:spcPts val="0"/>
                        </a:spcAft>
                      </a:pPr>
                      <a:r>
                        <a:rPr lang="en-US" sz="1500">
                          <a:effectLst/>
                          <a:latin typeface="Times New Roman" pitchFamily="18" charset="0"/>
                          <a:cs typeface="Times New Roman" pitchFamily="18" charset="0"/>
                        </a:rPr>
                        <a:t>Giáo viên môn Ngữ  Văn</a:t>
                      </a:r>
                      <a:endParaRPr lang="en-US" sz="1500">
                        <a:effectLst/>
                        <a:latin typeface="Times New Roman" pitchFamily="18" charset="0"/>
                        <a:ea typeface="Times New Roman"/>
                        <a:cs typeface="Times New Roman" pitchFamily="18" charset="0"/>
                      </a:endParaRPr>
                    </a:p>
                  </a:txBody>
                  <a:tcPr marL="29821" marR="29821" marT="0" marB="0"/>
                </a:tc>
                <a:tc>
                  <a:txBody>
                    <a:bodyPr/>
                    <a:lstStyle/>
                    <a:p>
                      <a:pPr algn="just">
                        <a:lnSpc>
                          <a:spcPct val="115000"/>
                        </a:lnSpc>
                        <a:spcBef>
                          <a:spcPts val="500"/>
                        </a:spcBef>
                        <a:spcAft>
                          <a:spcPts val="0"/>
                        </a:spcAft>
                      </a:pPr>
                      <a:r>
                        <a:rPr lang="en-US" sz="1500">
                          <a:effectLst/>
                          <a:latin typeface="Times New Roman" pitchFamily="18" charset="0"/>
                          <a:cs typeface="Times New Roman" pitchFamily="18" charset="0"/>
                        </a:rPr>
                        <a:t>Toán</a:t>
                      </a:r>
                      <a:endParaRPr lang="en-US" sz="1500">
                        <a:effectLst/>
                        <a:latin typeface="Times New Roman" pitchFamily="18" charset="0"/>
                        <a:ea typeface="Times New Roman"/>
                        <a:cs typeface="Times New Roman" pitchFamily="18" charset="0"/>
                      </a:endParaRPr>
                    </a:p>
                  </a:txBody>
                  <a:tcPr marL="29821" marR="29821" marT="0" marB="0"/>
                </a:tc>
                <a:tc>
                  <a:txBody>
                    <a:bodyPr/>
                    <a:lstStyle/>
                    <a:p>
                      <a:pPr algn="just">
                        <a:lnSpc>
                          <a:spcPct val="115000"/>
                        </a:lnSpc>
                        <a:spcBef>
                          <a:spcPts val="500"/>
                        </a:spcBef>
                        <a:spcAft>
                          <a:spcPts val="0"/>
                        </a:spcAft>
                      </a:pPr>
                      <a:r>
                        <a:rPr lang="en-US" sz="1500">
                          <a:effectLst/>
                          <a:latin typeface="Times New Roman" pitchFamily="18" charset="0"/>
                          <a:cs typeface="Times New Roman" pitchFamily="18" charset="0"/>
                        </a:rPr>
                        <a:t>Hoàn thành tốt chương trình môn học</a:t>
                      </a:r>
                      <a:endParaRPr lang="en-US" sz="1500">
                        <a:effectLst/>
                        <a:latin typeface="Times New Roman" pitchFamily="18" charset="0"/>
                        <a:ea typeface="Times New Roman"/>
                        <a:cs typeface="Times New Roman" pitchFamily="18" charset="0"/>
                      </a:endParaRPr>
                    </a:p>
                  </a:txBody>
                  <a:tcPr marL="29821" marR="29821" marT="0" marB="0"/>
                </a:tc>
                <a:tc>
                  <a:txBody>
                    <a:bodyPr/>
                    <a:lstStyle/>
                    <a:p>
                      <a:pPr algn="just">
                        <a:lnSpc>
                          <a:spcPct val="115000"/>
                        </a:lnSpc>
                        <a:spcBef>
                          <a:spcPts val="500"/>
                        </a:spcBef>
                        <a:spcAft>
                          <a:spcPts val="0"/>
                        </a:spcAft>
                      </a:pPr>
                      <a:r>
                        <a:rPr lang="en-US" sz="1500">
                          <a:effectLst/>
                          <a:latin typeface="Times New Roman" pitchFamily="18" charset="0"/>
                          <a:cs typeface="Times New Roman" pitchFamily="18" charset="0"/>
                        </a:rPr>
                        <a:t>Luyện tập làm nhiều dạng bài</a:t>
                      </a:r>
                      <a:endParaRPr lang="en-US" sz="1500">
                        <a:effectLst/>
                        <a:latin typeface="Times New Roman" pitchFamily="18" charset="0"/>
                        <a:ea typeface="Times New Roman"/>
                        <a:cs typeface="Times New Roman" pitchFamily="18" charset="0"/>
                      </a:endParaRPr>
                    </a:p>
                  </a:txBody>
                  <a:tcPr marL="29821" marR="29821" marT="0" marB="0"/>
                </a:tc>
                <a:extLst>
                  <a:ext uri="{0D108BD9-81ED-4DB2-BD59-A6C34878D82A}">
                    <a16:rowId xmlns:a16="http://schemas.microsoft.com/office/drawing/2014/main" val="10001"/>
                  </a:ext>
                </a:extLst>
              </a:tr>
              <a:tr h="2483989">
                <a:tc vMerge="1">
                  <a:txBody>
                    <a:bodyPr/>
                    <a:lstStyle/>
                    <a:p>
                      <a:endParaRPr lang="en-US"/>
                    </a:p>
                  </a:txBody>
                  <a:tcPr/>
                </a:tc>
                <a:tc>
                  <a:txBody>
                    <a:bodyPr/>
                    <a:lstStyle/>
                    <a:p>
                      <a:pPr algn="just">
                        <a:lnSpc>
                          <a:spcPct val="115000"/>
                        </a:lnSpc>
                        <a:spcBef>
                          <a:spcPts val="500"/>
                        </a:spcBef>
                        <a:spcAft>
                          <a:spcPts val="0"/>
                        </a:spcAft>
                      </a:pPr>
                      <a:r>
                        <a:rPr lang="en-US" sz="1500">
                          <a:effectLst/>
                          <a:latin typeface="Times New Roman" pitchFamily="18" charset="0"/>
                          <a:cs typeface="Times New Roman" pitchFamily="18" charset="0"/>
                        </a:rPr>
                        <a:t>Ngữ văn</a:t>
                      </a:r>
                      <a:endParaRPr lang="en-US" sz="1500">
                        <a:effectLst/>
                        <a:latin typeface="Times New Roman" pitchFamily="18" charset="0"/>
                        <a:ea typeface="Times New Roman"/>
                        <a:cs typeface="Times New Roman" pitchFamily="18" charset="0"/>
                      </a:endParaRPr>
                    </a:p>
                  </a:txBody>
                  <a:tcPr marL="29821" marR="29821" marT="0" marB="0"/>
                </a:tc>
                <a:tc>
                  <a:txBody>
                    <a:bodyPr/>
                    <a:lstStyle/>
                    <a:p>
                      <a:pPr algn="just">
                        <a:lnSpc>
                          <a:spcPct val="115000"/>
                        </a:lnSpc>
                        <a:spcBef>
                          <a:spcPts val="500"/>
                        </a:spcBef>
                        <a:spcAft>
                          <a:spcPts val="0"/>
                        </a:spcAft>
                      </a:pPr>
                      <a:r>
                        <a:rPr lang="en-US" sz="1500">
                          <a:effectLst/>
                          <a:latin typeface="Times New Roman" pitchFamily="18" charset="0"/>
                          <a:cs typeface="Times New Roman" pitchFamily="18" charset="0"/>
                        </a:rPr>
                        <a:t>Rèn luyện tốt, hoàn thành xuất sắc chương trình môn học</a:t>
                      </a:r>
                      <a:endParaRPr lang="en-US" sz="1500">
                        <a:effectLst/>
                        <a:latin typeface="Times New Roman" pitchFamily="18" charset="0"/>
                        <a:ea typeface="Times New Roman"/>
                        <a:cs typeface="Times New Roman" pitchFamily="18" charset="0"/>
                      </a:endParaRPr>
                    </a:p>
                  </a:txBody>
                  <a:tcPr marL="29821" marR="29821" marT="0" marB="0"/>
                </a:tc>
                <a:tc>
                  <a:txBody>
                    <a:bodyPr/>
                    <a:lstStyle/>
                    <a:p>
                      <a:pPr algn="just">
                        <a:lnSpc>
                          <a:spcPct val="115000"/>
                        </a:lnSpc>
                        <a:spcBef>
                          <a:spcPts val="500"/>
                        </a:spcBef>
                        <a:spcAft>
                          <a:spcPts val="0"/>
                        </a:spcAft>
                      </a:pPr>
                      <a:r>
                        <a:rPr lang="en-US" sz="1500">
                          <a:effectLst/>
                          <a:latin typeface="Times New Roman" pitchFamily="18" charset="0"/>
                          <a:cs typeface="Times New Roman" pitchFamily="18" charset="0"/>
                        </a:rPr>
                        <a:t>- Đọc sách, báo, các tài liệu liên quan đến môn học.</a:t>
                      </a:r>
                    </a:p>
                    <a:p>
                      <a:pPr algn="just">
                        <a:lnSpc>
                          <a:spcPct val="115000"/>
                        </a:lnSpc>
                        <a:spcBef>
                          <a:spcPts val="500"/>
                        </a:spcBef>
                        <a:spcAft>
                          <a:spcPts val="0"/>
                        </a:spcAft>
                      </a:pPr>
                      <a:r>
                        <a:rPr lang="en-US" sz="1500">
                          <a:effectLst/>
                          <a:latin typeface="Times New Roman" pitchFamily="18" charset="0"/>
                          <a:cs typeface="Times New Roman" pitchFamily="18" charset="0"/>
                        </a:rPr>
                        <a:t>- Luyện tập viết văn với nhiều dạng đề khác nhau.</a:t>
                      </a:r>
                    </a:p>
                    <a:p>
                      <a:pPr algn="just">
                        <a:lnSpc>
                          <a:spcPct val="115000"/>
                        </a:lnSpc>
                        <a:spcBef>
                          <a:spcPts val="500"/>
                        </a:spcBef>
                        <a:spcAft>
                          <a:spcPts val="0"/>
                        </a:spcAft>
                      </a:pPr>
                      <a:r>
                        <a:rPr lang="en-US" sz="1500">
                          <a:effectLst/>
                          <a:latin typeface="Times New Roman" pitchFamily="18" charset="0"/>
                          <a:cs typeface="Times New Roman" pitchFamily="18" charset="0"/>
                        </a:rPr>
                        <a:t>- Trao đổi với các bạn những dạng bài tập năng cao.</a:t>
                      </a:r>
                    </a:p>
                    <a:p>
                      <a:pPr algn="just">
                        <a:lnSpc>
                          <a:spcPct val="115000"/>
                        </a:lnSpc>
                        <a:spcBef>
                          <a:spcPts val="500"/>
                        </a:spcBef>
                        <a:spcAft>
                          <a:spcPts val="0"/>
                        </a:spcAft>
                      </a:pPr>
                      <a:r>
                        <a:rPr lang="en-US" sz="1500">
                          <a:effectLst/>
                          <a:latin typeface="Times New Roman" pitchFamily="18" charset="0"/>
                          <a:cs typeface="Times New Roman" pitchFamily="18" charset="0"/>
                        </a:rPr>
                        <a:t>- Tập trung trong giờ học.</a:t>
                      </a:r>
                    </a:p>
                    <a:p>
                      <a:pPr algn="just">
                        <a:lnSpc>
                          <a:spcPct val="115000"/>
                        </a:lnSpc>
                        <a:spcBef>
                          <a:spcPts val="500"/>
                        </a:spcBef>
                        <a:spcAft>
                          <a:spcPts val="0"/>
                        </a:spcAft>
                      </a:pPr>
                      <a:r>
                        <a:rPr lang="en-US" sz="1500">
                          <a:effectLst/>
                          <a:latin typeface="Times New Roman" pitchFamily="18" charset="0"/>
                          <a:cs typeface="Times New Roman" pitchFamily="18" charset="0"/>
                        </a:rPr>
                        <a:t>- Áp dụng các phương pháp học tập phù hợp.</a:t>
                      </a:r>
                      <a:endParaRPr lang="en-US" sz="1500">
                        <a:effectLst/>
                        <a:latin typeface="Times New Roman" pitchFamily="18" charset="0"/>
                        <a:ea typeface="Times New Roman"/>
                        <a:cs typeface="Times New Roman" pitchFamily="18" charset="0"/>
                      </a:endParaRPr>
                    </a:p>
                  </a:txBody>
                  <a:tcPr marL="29821" marR="29821" marT="0" marB="0"/>
                </a:tc>
                <a:extLst>
                  <a:ext uri="{0D108BD9-81ED-4DB2-BD59-A6C34878D82A}">
                    <a16:rowId xmlns:a16="http://schemas.microsoft.com/office/drawing/2014/main" val="10002"/>
                  </a:ext>
                </a:extLst>
              </a:tr>
              <a:tr h="1357551">
                <a:tc vMerge="1">
                  <a:txBody>
                    <a:bodyPr/>
                    <a:lstStyle/>
                    <a:p>
                      <a:endParaRPr lang="en-US"/>
                    </a:p>
                  </a:txBody>
                  <a:tcPr/>
                </a:tc>
                <a:tc>
                  <a:txBody>
                    <a:bodyPr/>
                    <a:lstStyle/>
                    <a:p>
                      <a:pPr algn="just">
                        <a:lnSpc>
                          <a:spcPct val="115000"/>
                        </a:lnSpc>
                        <a:spcBef>
                          <a:spcPts val="500"/>
                        </a:spcBef>
                        <a:spcAft>
                          <a:spcPts val="0"/>
                        </a:spcAft>
                      </a:pPr>
                      <a:r>
                        <a:rPr lang="en-US" sz="1500">
                          <a:effectLst/>
                          <a:latin typeface="Times New Roman" pitchFamily="18" charset="0"/>
                          <a:cs typeface="Times New Roman" pitchFamily="18" charset="0"/>
                        </a:rPr>
                        <a:t>Ngoại ngữ</a:t>
                      </a:r>
                      <a:endParaRPr lang="en-US" sz="1500">
                        <a:effectLst/>
                        <a:latin typeface="Times New Roman" pitchFamily="18" charset="0"/>
                        <a:ea typeface="Times New Roman"/>
                        <a:cs typeface="Times New Roman" pitchFamily="18" charset="0"/>
                      </a:endParaRPr>
                    </a:p>
                  </a:txBody>
                  <a:tcPr marL="29821" marR="29821" marT="0" marB="0"/>
                </a:tc>
                <a:tc>
                  <a:txBody>
                    <a:bodyPr/>
                    <a:lstStyle/>
                    <a:p>
                      <a:pPr algn="just">
                        <a:lnSpc>
                          <a:spcPct val="115000"/>
                        </a:lnSpc>
                        <a:spcBef>
                          <a:spcPts val="500"/>
                        </a:spcBef>
                        <a:spcAft>
                          <a:spcPts val="0"/>
                        </a:spcAft>
                      </a:pPr>
                      <a:r>
                        <a:rPr lang="en-US" sz="1500">
                          <a:effectLst/>
                          <a:latin typeface="Times New Roman" pitchFamily="18" charset="0"/>
                          <a:cs typeface="Times New Roman" pitchFamily="18" charset="0"/>
                        </a:rPr>
                        <a:t>Hoàn thành tốt chương trình môn học</a:t>
                      </a:r>
                      <a:endParaRPr lang="en-US" sz="1500">
                        <a:effectLst/>
                        <a:latin typeface="Times New Roman" pitchFamily="18" charset="0"/>
                        <a:ea typeface="Times New Roman"/>
                        <a:cs typeface="Times New Roman" pitchFamily="18" charset="0"/>
                      </a:endParaRPr>
                    </a:p>
                  </a:txBody>
                  <a:tcPr marL="29821" marR="29821" marT="0" marB="0"/>
                </a:tc>
                <a:tc>
                  <a:txBody>
                    <a:bodyPr/>
                    <a:lstStyle/>
                    <a:p>
                      <a:pPr algn="just">
                        <a:lnSpc>
                          <a:spcPct val="115000"/>
                        </a:lnSpc>
                        <a:spcBef>
                          <a:spcPts val="500"/>
                        </a:spcBef>
                        <a:spcAft>
                          <a:spcPts val="0"/>
                        </a:spcAft>
                      </a:pPr>
                      <a:r>
                        <a:rPr lang="en-US" sz="1500">
                          <a:effectLst/>
                          <a:latin typeface="Times New Roman" pitchFamily="18" charset="0"/>
                          <a:cs typeface="Times New Roman" pitchFamily="18" charset="0"/>
                        </a:rPr>
                        <a:t>- Học thuộc, ghi nhớ các từ mới.</a:t>
                      </a:r>
                    </a:p>
                    <a:p>
                      <a:pPr algn="just">
                        <a:lnSpc>
                          <a:spcPct val="115000"/>
                        </a:lnSpc>
                        <a:spcBef>
                          <a:spcPts val="500"/>
                        </a:spcBef>
                        <a:spcAft>
                          <a:spcPts val="0"/>
                        </a:spcAft>
                      </a:pPr>
                      <a:r>
                        <a:rPr lang="en-US" sz="1500">
                          <a:effectLst/>
                          <a:latin typeface="Times New Roman" pitchFamily="18" charset="0"/>
                          <a:cs typeface="Times New Roman" pitchFamily="18" charset="0"/>
                        </a:rPr>
                        <a:t>- Luyện nghe trên các chương trình youtube, tivi.</a:t>
                      </a:r>
                    </a:p>
                    <a:p>
                      <a:pPr algn="just">
                        <a:lnSpc>
                          <a:spcPct val="115000"/>
                        </a:lnSpc>
                        <a:spcBef>
                          <a:spcPts val="500"/>
                        </a:spcBef>
                        <a:spcAft>
                          <a:spcPts val="0"/>
                        </a:spcAft>
                      </a:pPr>
                      <a:r>
                        <a:rPr lang="en-US" sz="1500">
                          <a:effectLst/>
                          <a:latin typeface="Times New Roman" pitchFamily="18" charset="0"/>
                          <a:cs typeface="Times New Roman" pitchFamily="18" charset="0"/>
                        </a:rPr>
                        <a:t>- Luyện nói bằng cách trò chuyện với các bạn.</a:t>
                      </a:r>
                      <a:endParaRPr lang="en-US" sz="1500">
                        <a:effectLst/>
                        <a:latin typeface="Times New Roman" pitchFamily="18" charset="0"/>
                        <a:ea typeface="Times New Roman"/>
                        <a:cs typeface="Times New Roman" pitchFamily="18" charset="0"/>
                      </a:endParaRPr>
                    </a:p>
                  </a:txBody>
                  <a:tcPr marL="29821" marR="29821" marT="0" marB="0"/>
                </a:tc>
                <a:extLst>
                  <a:ext uri="{0D108BD9-81ED-4DB2-BD59-A6C34878D82A}">
                    <a16:rowId xmlns:a16="http://schemas.microsoft.com/office/drawing/2014/main" val="10003"/>
                  </a:ext>
                </a:extLst>
              </a:tr>
              <a:tr h="984905">
                <a:tc vMerge="1">
                  <a:txBody>
                    <a:bodyPr/>
                    <a:lstStyle/>
                    <a:p>
                      <a:endParaRPr lang="en-US"/>
                    </a:p>
                  </a:txBody>
                  <a:tcPr/>
                </a:tc>
                <a:tc>
                  <a:txBody>
                    <a:bodyPr/>
                    <a:lstStyle/>
                    <a:p>
                      <a:pPr algn="just">
                        <a:lnSpc>
                          <a:spcPct val="115000"/>
                        </a:lnSpc>
                        <a:spcBef>
                          <a:spcPts val="500"/>
                        </a:spcBef>
                        <a:spcAft>
                          <a:spcPts val="0"/>
                        </a:spcAft>
                      </a:pPr>
                      <a:r>
                        <a:rPr lang="en-US" sz="1500">
                          <a:effectLst/>
                          <a:latin typeface="Times New Roman" pitchFamily="18" charset="0"/>
                          <a:cs typeface="Times New Roman" pitchFamily="18" charset="0"/>
                        </a:rPr>
                        <a:t>Nhóm môn Khoa học xã hội (Lịch sử, Địa lí, Giáo dục kinh tế và pháp luật)</a:t>
                      </a:r>
                      <a:endParaRPr lang="en-US" sz="1500">
                        <a:effectLst/>
                        <a:latin typeface="Times New Roman" pitchFamily="18" charset="0"/>
                        <a:ea typeface="Times New Roman"/>
                        <a:cs typeface="Times New Roman" pitchFamily="18" charset="0"/>
                      </a:endParaRPr>
                    </a:p>
                  </a:txBody>
                  <a:tcPr marL="29821" marR="29821" marT="0" marB="0"/>
                </a:tc>
                <a:tc>
                  <a:txBody>
                    <a:bodyPr/>
                    <a:lstStyle/>
                    <a:p>
                      <a:pPr algn="just">
                        <a:lnSpc>
                          <a:spcPct val="115000"/>
                        </a:lnSpc>
                        <a:spcBef>
                          <a:spcPts val="500"/>
                        </a:spcBef>
                        <a:spcAft>
                          <a:spcPts val="0"/>
                        </a:spcAft>
                      </a:pPr>
                      <a:r>
                        <a:rPr lang="en-US" sz="1500">
                          <a:effectLst/>
                          <a:latin typeface="Times New Roman" pitchFamily="18" charset="0"/>
                          <a:cs typeface="Times New Roman" pitchFamily="18" charset="0"/>
                        </a:rPr>
                        <a:t>Hoàn thành tốt chương trình môn học</a:t>
                      </a:r>
                      <a:endParaRPr lang="en-US" sz="1500">
                        <a:effectLst/>
                        <a:latin typeface="Times New Roman" pitchFamily="18" charset="0"/>
                        <a:ea typeface="Times New Roman"/>
                        <a:cs typeface="Times New Roman" pitchFamily="18" charset="0"/>
                      </a:endParaRPr>
                    </a:p>
                  </a:txBody>
                  <a:tcPr marL="29821" marR="29821" marT="0" marB="0"/>
                </a:tc>
                <a:tc>
                  <a:txBody>
                    <a:bodyPr/>
                    <a:lstStyle/>
                    <a:p>
                      <a:pPr algn="just">
                        <a:lnSpc>
                          <a:spcPct val="115000"/>
                        </a:lnSpc>
                        <a:spcBef>
                          <a:spcPts val="500"/>
                        </a:spcBef>
                        <a:spcAft>
                          <a:spcPts val="0"/>
                        </a:spcAft>
                      </a:pPr>
                      <a:r>
                        <a:rPr lang="en-US" sz="1500" dirty="0">
                          <a:effectLst/>
                          <a:latin typeface="Times New Roman" pitchFamily="18" charset="0"/>
                          <a:cs typeface="Times New Roman" pitchFamily="18" charset="0"/>
                        </a:rPr>
                        <a:t>- </a:t>
                      </a:r>
                      <a:r>
                        <a:rPr lang="en-US" sz="1500" dirty="0" err="1">
                          <a:effectLst/>
                          <a:latin typeface="Times New Roman" pitchFamily="18" charset="0"/>
                          <a:cs typeface="Times New Roman" pitchFamily="18" charset="0"/>
                        </a:rPr>
                        <a:t>Tập</a:t>
                      </a:r>
                      <a:r>
                        <a:rPr lang="en-US" sz="1500" dirty="0">
                          <a:effectLst/>
                          <a:latin typeface="Times New Roman" pitchFamily="18" charset="0"/>
                          <a:cs typeface="Times New Roman" pitchFamily="18" charset="0"/>
                        </a:rPr>
                        <a:t> </a:t>
                      </a:r>
                      <a:r>
                        <a:rPr lang="en-US" sz="1500" dirty="0" err="1">
                          <a:effectLst/>
                          <a:latin typeface="Times New Roman" pitchFamily="18" charset="0"/>
                          <a:cs typeface="Times New Roman" pitchFamily="18" charset="0"/>
                        </a:rPr>
                        <a:t>trung</a:t>
                      </a:r>
                      <a:r>
                        <a:rPr lang="en-US" sz="1500" dirty="0">
                          <a:effectLst/>
                          <a:latin typeface="Times New Roman" pitchFamily="18" charset="0"/>
                          <a:cs typeface="Times New Roman" pitchFamily="18" charset="0"/>
                        </a:rPr>
                        <a:t> </a:t>
                      </a:r>
                      <a:r>
                        <a:rPr lang="en-US" sz="1500" dirty="0" err="1">
                          <a:effectLst/>
                          <a:latin typeface="Times New Roman" pitchFamily="18" charset="0"/>
                          <a:cs typeface="Times New Roman" pitchFamily="18" charset="0"/>
                        </a:rPr>
                        <a:t>trong</a:t>
                      </a:r>
                      <a:r>
                        <a:rPr lang="en-US" sz="1500" dirty="0">
                          <a:effectLst/>
                          <a:latin typeface="Times New Roman" pitchFamily="18" charset="0"/>
                          <a:cs typeface="Times New Roman" pitchFamily="18" charset="0"/>
                        </a:rPr>
                        <a:t> </a:t>
                      </a:r>
                      <a:r>
                        <a:rPr lang="en-US" sz="1500" dirty="0" err="1">
                          <a:effectLst/>
                          <a:latin typeface="Times New Roman" pitchFamily="18" charset="0"/>
                          <a:cs typeface="Times New Roman" pitchFamily="18" charset="0"/>
                        </a:rPr>
                        <a:t>giờ</a:t>
                      </a:r>
                      <a:r>
                        <a:rPr lang="en-US" sz="1500" dirty="0">
                          <a:effectLst/>
                          <a:latin typeface="Times New Roman" pitchFamily="18" charset="0"/>
                          <a:cs typeface="Times New Roman" pitchFamily="18" charset="0"/>
                        </a:rPr>
                        <a:t> </a:t>
                      </a:r>
                      <a:r>
                        <a:rPr lang="en-US" sz="1500" dirty="0" err="1">
                          <a:effectLst/>
                          <a:latin typeface="Times New Roman" pitchFamily="18" charset="0"/>
                          <a:cs typeface="Times New Roman" pitchFamily="18" charset="0"/>
                        </a:rPr>
                        <a:t>học</a:t>
                      </a:r>
                      <a:r>
                        <a:rPr lang="en-US" sz="1500" dirty="0">
                          <a:effectLst/>
                          <a:latin typeface="Times New Roman" pitchFamily="18" charset="0"/>
                          <a:cs typeface="Times New Roman" pitchFamily="18" charset="0"/>
                        </a:rPr>
                        <a:t>.</a:t>
                      </a:r>
                    </a:p>
                    <a:p>
                      <a:pPr algn="just">
                        <a:lnSpc>
                          <a:spcPct val="115000"/>
                        </a:lnSpc>
                        <a:spcBef>
                          <a:spcPts val="500"/>
                        </a:spcBef>
                        <a:spcAft>
                          <a:spcPts val="0"/>
                        </a:spcAft>
                      </a:pPr>
                      <a:r>
                        <a:rPr lang="en-US" sz="1500" dirty="0">
                          <a:effectLst/>
                          <a:latin typeface="Times New Roman" pitchFamily="18" charset="0"/>
                          <a:cs typeface="Times New Roman" pitchFamily="18" charset="0"/>
                        </a:rPr>
                        <a:t>- </a:t>
                      </a:r>
                      <a:r>
                        <a:rPr lang="en-US" sz="1500" dirty="0" err="1">
                          <a:effectLst/>
                          <a:latin typeface="Times New Roman" pitchFamily="18" charset="0"/>
                          <a:cs typeface="Times New Roman" pitchFamily="18" charset="0"/>
                        </a:rPr>
                        <a:t>Đọc</a:t>
                      </a:r>
                      <a:r>
                        <a:rPr lang="en-US" sz="1500" dirty="0">
                          <a:effectLst/>
                          <a:latin typeface="Times New Roman" pitchFamily="18" charset="0"/>
                          <a:cs typeface="Times New Roman" pitchFamily="18" charset="0"/>
                        </a:rPr>
                        <a:t> </a:t>
                      </a:r>
                      <a:r>
                        <a:rPr lang="en-US" sz="1500" dirty="0" err="1">
                          <a:effectLst/>
                          <a:latin typeface="Times New Roman" pitchFamily="18" charset="0"/>
                          <a:cs typeface="Times New Roman" pitchFamily="18" charset="0"/>
                        </a:rPr>
                        <a:t>thêm</a:t>
                      </a:r>
                      <a:r>
                        <a:rPr lang="en-US" sz="1500" dirty="0">
                          <a:effectLst/>
                          <a:latin typeface="Times New Roman" pitchFamily="18" charset="0"/>
                          <a:cs typeface="Times New Roman" pitchFamily="18" charset="0"/>
                        </a:rPr>
                        <a:t> </a:t>
                      </a:r>
                      <a:r>
                        <a:rPr lang="en-US" sz="1500" dirty="0" err="1">
                          <a:effectLst/>
                          <a:latin typeface="Times New Roman" pitchFamily="18" charset="0"/>
                          <a:cs typeface="Times New Roman" pitchFamily="18" charset="0"/>
                        </a:rPr>
                        <a:t>các</a:t>
                      </a:r>
                      <a:r>
                        <a:rPr lang="en-US" sz="1500" dirty="0">
                          <a:effectLst/>
                          <a:latin typeface="Times New Roman" pitchFamily="18" charset="0"/>
                          <a:cs typeface="Times New Roman" pitchFamily="18" charset="0"/>
                        </a:rPr>
                        <a:t> </a:t>
                      </a:r>
                      <a:r>
                        <a:rPr lang="en-US" sz="1500" dirty="0" err="1">
                          <a:effectLst/>
                          <a:latin typeface="Times New Roman" pitchFamily="18" charset="0"/>
                          <a:cs typeface="Times New Roman" pitchFamily="18" charset="0"/>
                        </a:rPr>
                        <a:t>tài</a:t>
                      </a:r>
                      <a:r>
                        <a:rPr lang="en-US" sz="1500" dirty="0">
                          <a:effectLst/>
                          <a:latin typeface="Times New Roman" pitchFamily="18" charset="0"/>
                          <a:cs typeface="Times New Roman" pitchFamily="18" charset="0"/>
                        </a:rPr>
                        <a:t> </a:t>
                      </a:r>
                      <a:r>
                        <a:rPr lang="en-US" sz="1500" dirty="0" err="1">
                          <a:effectLst/>
                          <a:latin typeface="Times New Roman" pitchFamily="18" charset="0"/>
                          <a:cs typeface="Times New Roman" pitchFamily="18" charset="0"/>
                        </a:rPr>
                        <a:t>liệu</a:t>
                      </a:r>
                      <a:r>
                        <a:rPr lang="en-US" sz="1500" dirty="0">
                          <a:effectLst/>
                          <a:latin typeface="Times New Roman" pitchFamily="18" charset="0"/>
                          <a:cs typeface="Times New Roman" pitchFamily="18" charset="0"/>
                        </a:rPr>
                        <a:t> </a:t>
                      </a:r>
                      <a:r>
                        <a:rPr lang="en-US" sz="1500" dirty="0" err="1">
                          <a:effectLst/>
                          <a:latin typeface="Times New Roman" pitchFamily="18" charset="0"/>
                          <a:cs typeface="Times New Roman" pitchFamily="18" charset="0"/>
                        </a:rPr>
                        <a:t>môn</a:t>
                      </a:r>
                      <a:r>
                        <a:rPr lang="en-US" sz="1500" dirty="0">
                          <a:effectLst/>
                          <a:latin typeface="Times New Roman" pitchFamily="18" charset="0"/>
                          <a:cs typeface="Times New Roman" pitchFamily="18" charset="0"/>
                        </a:rPr>
                        <a:t> </a:t>
                      </a:r>
                      <a:r>
                        <a:rPr lang="en-US" sz="1500" dirty="0" err="1">
                          <a:effectLst/>
                          <a:latin typeface="Times New Roman" pitchFamily="18" charset="0"/>
                          <a:cs typeface="Times New Roman" pitchFamily="18" charset="0"/>
                        </a:rPr>
                        <a:t>học</a:t>
                      </a:r>
                      <a:r>
                        <a:rPr lang="en-US" sz="1500" dirty="0">
                          <a:effectLst/>
                          <a:latin typeface="Times New Roman" pitchFamily="18" charset="0"/>
                          <a:cs typeface="Times New Roman" pitchFamily="18" charset="0"/>
                        </a:rPr>
                        <a:t>.</a:t>
                      </a:r>
                      <a:endParaRPr lang="en-US" sz="1500" dirty="0">
                        <a:effectLst/>
                        <a:latin typeface="Times New Roman" pitchFamily="18" charset="0"/>
                        <a:ea typeface="Times New Roman"/>
                        <a:cs typeface="Times New Roman" pitchFamily="18" charset="0"/>
                      </a:endParaRPr>
                    </a:p>
                  </a:txBody>
                  <a:tcPr marL="29821" marR="29821" marT="0" marB="0"/>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4319430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184666"/>
            <a:ext cx="8458200" cy="523220"/>
          </a:xfrm>
          <a:prstGeom prst="rect">
            <a:avLst/>
          </a:prstGeom>
        </p:spPr>
        <p:txBody>
          <a:bodyPr wrap="square">
            <a:spAutoFit/>
          </a:bodyPr>
          <a:lstStyle/>
          <a:p>
            <a:pPr algn="ctr"/>
            <a:endParaRPr lang="en-US" sz="2800" dirty="0"/>
          </a:p>
        </p:txBody>
      </p:sp>
      <p:graphicFrame>
        <p:nvGraphicFramePr>
          <p:cNvPr id="5" name="Table 4"/>
          <p:cNvGraphicFramePr>
            <a:graphicFrameLocks noGrp="1"/>
          </p:cNvGraphicFramePr>
          <p:nvPr>
            <p:extLst>
              <p:ext uri="{D42A27DB-BD31-4B8C-83A1-F6EECF244321}">
                <p14:modId xmlns:p14="http://schemas.microsoft.com/office/powerpoint/2010/main" val="3869098731"/>
              </p:ext>
            </p:extLst>
          </p:nvPr>
        </p:nvGraphicFramePr>
        <p:xfrm>
          <a:off x="152400" y="381000"/>
          <a:ext cx="8839200" cy="6083611"/>
        </p:xfrm>
        <a:graphic>
          <a:graphicData uri="http://schemas.openxmlformats.org/drawingml/2006/table">
            <a:tbl>
              <a:tblPr firstRow="1" firstCol="1" bandRow="1">
                <a:tableStyleId>{5C22544A-7EE6-4342-B048-85BDC9FD1C3A}</a:tableStyleId>
              </a:tblPr>
              <a:tblGrid>
                <a:gridCol w="9906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2819400">
                  <a:extLst>
                    <a:ext uri="{9D8B030D-6E8A-4147-A177-3AD203B41FA5}">
                      <a16:colId xmlns:a16="http://schemas.microsoft.com/office/drawing/2014/main" val="20002"/>
                    </a:ext>
                  </a:extLst>
                </a:gridCol>
                <a:gridCol w="3200400">
                  <a:extLst>
                    <a:ext uri="{9D8B030D-6E8A-4147-A177-3AD203B41FA5}">
                      <a16:colId xmlns:a16="http://schemas.microsoft.com/office/drawing/2014/main" val="20003"/>
                    </a:ext>
                  </a:extLst>
                </a:gridCol>
              </a:tblGrid>
              <a:tr h="866364">
                <a:tc>
                  <a:txBody>
                    <a:bodyPr/>
                    <a:lstStyle/>
                    <a:p>
                      <a:pPr algn="just">
                        <a:lnSpc>
                          <a:spcPct val="115000"/>
                        </a:lnSpc>
                        <a:spcBef>
                          <a:spcPts val="500"/>
                        </a:spcBef>
                        <a:spcAft>
                          <a:spcPts val="0"/>
                        </a:spcAft>
                      </a:pPr>
                      <a:r>
                        <a:rPr lang="en-US" sz="1100" dirty="0" err="1">
                          <a:effectLst/>
                          <a:latin typeface="Times New Roman" pitchFamily="18" charset="0"/>
                          <a:cs typeface="Times New Roman" pitchFamily="18" charset="0"/>
                        </a:rPr>
                        <a:t>Nhóm</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ngành</a:t>
                      </a:r>
                      <a:r>
                        <a:rPr lang="en-US" sz="1100" dirty="0">
                          <a:effectLst/>
                          <a:latin typeface="Times New Roman" pitchFamily="18" charset="0"/>
                          <a:cs typeface="Times New Roman" pitchFamily="18" charset="0"/>
                        </a:rPr>
                        <a:t>/</a:t>
                      </a:r>
                      <a:r>
                        <a:rPr lang="en-US" sz="1100" dirty="0" err="1">
                          <a:effectLst/>
                          <a:latin typeface="Times New Roman" pitchFamily="18" charset="0"/>
                          <a:cs typeface="Times New Roman" pitchFamily="18" charset="0"/>
                        </a:rPr>
                        <a:t>nghề</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dự</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định</a:t>
                      </a:r>
                      <a:endParaRPr lang="en-US" sz="1100" dirty="0">
                        <a:effectLst/>
                        <a:latin typeface="Times New Roman" pitchFamily="18" charset="0"/>
                        <a:ea typeface="Times New Roman"/>
                        <a:cs typeface="Times New Roman" pitchFamily="18" charset="0"/>
                      </a:endParaRPr>
                    </a:p>
                  </a:txBody>
                  <a:tcPr marL="29821" marR="29821" marT="0" marB="0"/>
                </a:tc>
                <a:tc>
                  <a:txBody>
                    <a:bodyPr/>
                    <a:lstStyle/>
                    <a:p>
                      <a:pPr algn="just">
                        <a:lnSpc>
                          <a:spcPct val="115000"/>
                        </a:lnSpc>
                        <a:spcBef>
                          <a:spcPts val="500"/>
                        </a:spcBef>
                        <a:spcAft>
                          <a:spcPts val="0"/>
                        </a:spcAft>
                      </a:pPr>
                      <a:r>
                        <a:rPr lang="en-US" sz="1100" dirty="0" err="1">
                          <a:effectLst/>
                          <a:latin typeface="Times New Roman" pitchFamily="18" charset="0"/>
                          <a:cs typeface="Times New Roman" pitchFamily="18" charset="0"/>
                        </a:rPr>
                        <a:t>Các</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môn</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học</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liên</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quan</a:t>
                      </a:r>
                      <a:endParaRPr lang="en-US" sz="1100" dirty="0">
                        <a:effectLst/>
                        <a:latin typeface="Times New Roman" pitchFamily="18" charset="0"/>
                        <a:ea typeface="Times New Roman"/>
                        <a:cs typeface="Times New Roman" pitchFamily="18" charset="0"/>
                      </a:endParaRPr>
                    </a:p>
                  </a:txBody>
                  <a:tcPr marL="29821" marR="29821" marT="0" marB="0"/>
                </a:tc>
                <a:tc>
                  <a:txBody>
                    <a:bodyPr/>
                    <a:lstStyle/>
                    <a:p>
                      <a:pPr algn="just">
                        <a:lnSpc>
                          <a:spcPct val="115000"/>
                        </a:lnSpc>
                        <a:spcBef>
                          <a:spcPts val="500"/>
                        </a:spcBef>
                        <a:spcAft>
                          <a:spcPts val="0"/>
                        </a:spcAft>
                      </a:pPr>
                      <a:r>
                        <a:rPr lang="en-US" sz="1100" dirty="0" err="1">
                          <a:effectLst/>
                          <a:latin typeface="Times New Roman" pitchFamily="18" charset="0"/>
                          <a:cs typeface="Times New Roman" pitchFamily="18" charset="0"/>
                        </a:rPr>
                        <a:t>Mục</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tiêu</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học</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tập</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rèn</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luyện</a:t>
                      </a:r>
                      <a:endParaRPr lang="en-US" sz="1100" dirty="0">
                        <a:effectLst/>
                        <a:latin typeface="Times New Roman" pitchFamily="18" charset="0"/>
                        <a:ea typeface="Times New Roman"/>
                        <a:cs typeface="Times New Roman" pitchFamily="18" charset="0"/>
                      </a:endParaRPr>
                    </a:p>
                  </a:txBody>
                  <a:tcPr marL="29821" marR="29821" marT="0" marB="0"/>
                </a:tc>
                <a:tc>
                  <a:txBody>
                    <a:bodyPr/>
                    <a:lstStyle/>
                    <a:p>
                      <a:pPr algn="just">
                        <a:lnSpc>
                          <a:spcPct val="115000"/>
                        </a:lnSpc>
                        <a:spcBef>
                          <a:spcPts val="500"/>
                        </a:spcBef>
                        <a:spcAft>
                          <a:spcPts val="0"/>
                        </a:spcAft>
                      </a:pPr>
                      <a:r>
                        <a:rPr lang="en-US" sz="1100" dirty="0" err="1">
                          <a:effectLst/>
                          <a:latin typeface="Times New Roman" pitchFamily="18" charset="0"/>
                          <a:cs typeface="Times New Roman" pitchFamily="18" charset="0"/>
                        </a:rPr>
                        <a:t>Biện</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pháp</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học</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tập</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rèn</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luyện</a:t>
                      </a:r>
                      <a:endParaRPr lang="en-US" sz="1100" dirty="0">
                        <a:effectLst/>
                        <a:latin typeface="Times New Roman" pitchFamily="18" charset="0"/>
                        <a:ea typeface="Times New Roman"/>
                        <a:cs typeface="Times New Roman" pitchFamily="18" charset="0"/>
                      </a:endParaRPr>
                    </a:p>
                  </a:txBody>
                  <a:tcPr marL="29821" marR="29821" marT="0" marB="0"/>
                </a:tc>
                <a:extLst>
                  <a:ext uri="{0D108BD9-81ED-4DB2-BD59-A6C34878D82A}">
                    <a16:rowId xmlns:a16="http://schemas.microsoft.com/office/drawing/2014/main" val="10000"/>
                  </a:ext>
                </a:extLst>
              </a:tr>
              <a:tr h="200436">
                <a:tc rowSpan="4">
                  <a:txBody>
                    <a:bodyPr/>
                    <a:lstStyle/>
                    <a:p>
                      <a:pPr algn="just">
                        <a:lnSpc>
                          <a:spcPct val="115000"/>
                        </a:lnSpc>
                        <a:spcBef>
                          <a:spcPts val="500"/>
                        </a:spcBef>
                        <a:spcAft>
                          <a:spcPts val="0"/>
                        </a:spcAft>
                      </a:pPr>
                      <a:r>
                        <a:rPr lang="en-US" sz="3000" dirty="0" err="1">
                          <a:effectLst/>
                          <a:latin typeface="Times New Roman" pitchFamily="18" charset="0"/>
                          <a:cs typeface="Times New Roman" pitchFamily="18" charset="0"/>
                        </a:rPr>
                        <a:t>Giáo</a:t>
                      </a:r>
                      <a:r>
                        <a:rPr lang="en-US" sz="3000" dirty="0">
                          <a:effectLst/>
                          <a:latin typeface="Times New Roman" pitchFamily="18" charset="0"/>
                          <a:cs typeface="Times New Roman" pitchFamily="18" charset="0"/>
                        </a:rPr>
                        <a:t> </a:t>
                      </a:r>
                      <a:r>
                        <a:rPr lang="en-US" sz="3000" dirty="0" err="1">
                          <a:effectLst/>
                          <a:latin typeface="Times New Roman" pitchFamily="18" charset="0"/>
                          <a:cs typeface="Times New Roman" pitchFamily="18" charset="0"/>
                        </a:rPr>
                        <a:t>viên</a:t>
                      </a:r>
                      <a:r>
                        <a:rPr lang="en-US" sz="3000" dirty="0">
                          <a:effectLst/>
                          <a:latin typeface="Times New Roman" pitchFamily="18" charset="0"/>
                          <a:cs typeface="Times New Roman" pitchFamily="18" charset="0"/>
                        </a:rPr>
                        <a:t> </a:t>
                      </a:r>
                      <a:r>
                        <a:rPr lang="en-US" sz="3000" dirty="0" err="1">
                          <a:effectLst/>
                          <a:latin typeface="Times New Roman" pitchFamily="18" charset="0"/>
                          <a:cs typeface="Times New Roman" pitchFamily="18" charset="0"/>
                        </a:rPr>
                        <a:t>môn</a:t>
                      </a:r>
                      <a:r>
                        <a:rPr lang="en-US" sz="3000" dirty="0">
                          <a:effectLst/>
                          <a:latin typeface="Times New Roman" pitchFamily="18" charset="0"/>
                          <a:cs typeface="Times New Roman" pitchFamily="18" charset="0"/>
                        </a:rPr>
                        <a:t> </a:t>
                      </a:r>
                      <a:r>
                        <a:rPr lang="en-US" sz="3000" dirty="0" err="1">
                          <a:effectLst/>
                          <a:latin typeface="Times New Roman" pitchFamily="18" charset="0"/>
                          <a:cs typeface="Times New Roman" pitchFamily="18" charset="0"/>
                        </a:rPr>
                        <a:t>Ngữ</a:t>
                      </a:r>
                      <a:r>
                        <a:rPr lang="en-US" sz="3000" dirty="0">
                          <a:effectLst/>
                          <a:latin typeface="Times New Roman" pitchFamily="18" charset="0"/>
                          <a:cs typeface="Times New Roman" pitchFamily="18" charset="0"/>
                        </a:rPr>
                        <a:t>  </a:t>
                      </a:r>
                      <a:r>
                        <a:rPr lang="en-US" sz="3000" dirty="0" err="1">
                          <a:effectLst/>
                          <a:latin typeface="Times New Roman" pitchFamily="18" charset="0"/>
                          <a:cs typeface="Times New Roman" pitchFamily="18" charset="0"/>
                        </a:rPr>
                        <a:t>Văn</a:t>
                      </a:r>
                      <a:endParaRPr lang="en-US" sz="3000" dirty="0">
                        <a:effectLst/>
                        <a:latin typeface="Times New Roman" pitchFamily="18" charset="0"/>
                        <a:ea typeface="Times New Roman"/>
                        <a:cs typeface="Times New Roman" pitchFamily="18" charset="0"/>
                      </a:endParaRPr>
                    </a:p>
                  </a:txBody>
                  <a:tcPr marL="29821" marR="29821" marT="0" marB="0"/>
                </a:tc>
                <a:tc>
                  <a:txBody>
                    <a:bodyPr/>
                    <a:lstStyle/>
                    <a:p>
                      <a:pPr algn="just">
                        <a:lnSpc>
                          <a:spcPct val="115000"/>
                        </a:lnSpc>
                        <a:spcBef>
                          <a:spcPts val="500"/>
                        </a:spcBef>
                        <a:spcAft>
                          <a:spcPts val="0"/>
                        </a:spcAft>
                      </a:pPr>
                      <a:r>
                        <a:rPr lang="en-US" sz="1100" dirty="0" err="1">
                          <a:effectLst/>
                          <a:latin typeface="Times New Roman" pitchFamily="18" charset="0"/>
                          <a:cs typeface="Times New Roman" pitchFamily="18" charset="0"/>
                        </a:rPr>
                        <a:t>Toán</a:t>
                      </a:r>
                      <a:endParaRPr lang="en-US" sz="1100" dirty="0">
                        <a:effectLst/>
                        <a:latin typeface="Times New Roman" pitchFamily="18" charset="0"/>
                        <a:ea typeface="Times New Roman"/>
                        <a:cs typeface="Times New Roman" pitchFamily="18" charset="0"/>
                      </a:endParaRPr>
                    </a:p>
                  </a:txBody>
                  <a:tcPr marL="29821" marR="29821" marT="0" marB="0"/>
                </a:tc>
                <a:tc>
                  <a:txBody>
                    <a:bodyPr/>
                    <a:lstStyle/>
                    <a:p>
                      <a:pPr algn="just">
                        <a:lnSpc>
                          <a:spcPct val="115000"/>
                        </a:lnSpc>
                        <a:spcBef>
                          <a:spcPts val="500"/>
                        </a:spcBef>
                        <a:spcAft>
                          <a:spcPts val="0"/>
                        </a:spcAft>
                      </a:pPr>
                      <a:r>
                        <a:rPr lang="en-US" sz="1100" dirty="0" err="1">
                          <a:effectLst/>
                          <a:latin typeface="Times New Roman" pitchFamily="18" charset="0"/>
                          <a:cs typeface="Times New Roman" pitchFamily="18" charset="0"/>
                        </a:rPr>
                        <a:t>Hoàn</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thành</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tốt</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chương</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trình</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môn</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học</a:t>
                      </a:r>
                      <a:endParaRPr lang="en-US" sz="1100" dirty="0">
                        <a:effectLst/>
                        <a:latin typeface="Times New Roman" pitchFamily="18" charset="0"/>
                        <a:ea typeface="Times New Roman"/>
                        <a:cs typeface="Times New Roman" pitchFamily="18" charset="0"/>
                      </a:endParaRPr>
                    </a:p>
                  </a:txBody>
                  <a:tcPr marL="29821" marR="29821" marT="0" marB="0"/>
                </a:tc>
                <a:tc>
                  <a:txBody>
                    <a:bodyPr/>
                    <a:lstStyle/>
                    <a:p>
                      <a:pPr algn="just">
                        <a:lnSpc>
                          <a:spcPct val="115000"/>
                        </a:lnSpc>
                        <a:spcBef>
                          <a:spcPts val="500"/>
                        </a:spcBef>
                        <a:spcAft>
                          <a:spcPts val="0"/>
                        </a:spcAft>
                      </a:pPr>
                      <a:r>
                        <a:rPr lang="en-US" sz="1100" dirty="0" err="1">
                          <a:effectLst/>
                          <a:latin typeface="Times New Roman" pitchFamily="18" charset="0"/>
                          <a:cs typeface="Times New Roman" pitchFamily="18" charset="0"/>
                        </a:rPr>
                        <a:t>Luyện</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tập</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làm</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nhiều</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dạng</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bài</a:t>
                      </a:r>
                      <a:endParaRPr lang="en-US" sz="1100" dirty="0">
                        <a:effectLst/>
                        <a:latin typeface="Times New Roman" pitchFamily="18" charset="0"/>
                        <a:ea typeface="Times New Roman"/>
                        <a:cs typeface="Times New Roman" pitchFamily="18" charset="0"/>
                      </a:endParaRPr>
                    </a:p>
                  </a:txBody>
                  <a:tcPr marL="29821" marR="29821" marT="0" marB="0"/>
                </a:tc>
                <a:extLst>
                  <a:ext uri="{0D108BD9-81ED-4DB2-BD59-A6C34878D82A}">
                    <a16:rowId xmlns:a16="http://schemas.microsoft.com/office/drawing/2014/main" val="10001"/>
                  </a:ext>
                </a:extLst>
              </a:tr>
              <a:tr h="1671519">
                <a:tc vMerge="1">
                  <a:txBody>
                    <a:bodyPr/>
                    <a:lstStyle/>
                    <a:p>
                      <a:endParaRPr lang="en-US"/>
                    </a:p>
                  </a:txBody>
                  <a:tcPr/>
                </a:tc>
                <a:tc>
                  <a:txBody>
                    <a:bodyPr/>
                    <a:lstStyle/>
                    <a:p>
                      <a:pPr algn="just">
                        <a:lnSpc>
                          <a:spcPct val="115000"/>
                        </a:lnSpc>
                        <a:spcBef>
                          <a:spcPts val="500"/>
                        </a:spcBef>
                        <a:spcAft>
                          <a:spcPts val="0"/>
                        </a:spcAft>
                      </a:pPr>
                      <a:r>
                        <a:rPr lang="en-US" sz="2500" dirty="0" err="1">
                          <a:effectLst/>
                          <a:latin typeface="Times New Roman" pitchFamily="18" charset="0"/>
                          <a:cs typeface="Times New Roman" pitchFamily="18" charset="0"/>
                        </a:rPr>
                        <a:t>Ngữ</a:t>
                      </a:r>
                      <a:r>
                        <a:rPr lang="en-US" sz="2500" dirty="0">
                          <a:effectLst/>
                          <a:latin typeface="Times New Roman" pitchFamily="18" charset="0"/>
                          <a:cs typeface="Times New Roman" pitchFamily="18" charset="0"/>
                        </a:rPr>
                        <a:t> </a:t>
                      </a:r>
                      <a:r>
                        <a:rPr lang="en-US" sz="2500" dirty="0" err="1">
                          <a:effectLst/>
                          <a:latin typeface="Times New Roman" pitchFamily="18" charset="0"/>
                          <a:cs typeface="Times New Roman" pitchFamily="18" charset="0"/>
                        </a:rPr>
                        <a:t>văn</a:t>
                      </a:r>
                      <a:endParaRPr lang="en-US" sz="2500" dirty="0">
                        <a:effectLst/>
                        <a:latin typeface="Times New Roman" pitchFamily="18" charset="0"/>
                        <a:ea typeface="Times New Roman"/>
                        <a:cs typeface="Times New Roman" pitchFamily="18" charset="0"/>
                      </a:endParaRPr>
                    </a:p>
                  </a:txBody>
                  <a:tcPr marL="29821" marR="29821" marT="0" marB="0"/>
                </a:tc>
                <a:tc>
                  <a:txBody>
                    <a:bodyPr/>
                    <a:lstStyle/>
                    <a:p>
                      <a:pPr algn="just">
                        <a:lnSpc>
                          <a:spcPct val="115000"/>
                        </a:lnSpc>
                        <a:spcBef>
                          <a:spcPts val="500"/>
                        </a:spcBef>
                        <a:spcAft>
                          <a:spcPts val="0"/>
                        </a:spcAft>
                      </a:pPr>
                      <a:r>
                        <a:rPr lang="en-US" sz="1100" dirty="0" err="1" smtClean="0">
                          <a:effectLst/>
                          <a:latin typeface="Times New Roman" pitchFamily="18" charset="0"/>
                          <a:cs typeface="Times New Roman" pitchFamily="18" charset="0"/>
                        </a:rPr>
                        <a:t>Rèn</a:t>
                      </a:r>
                      <a:r>
                        <a:rPr lang="en-US" sz="1100" dirty="0" smtClean="0">
                          <a:effectLst/>
                          <a:latin typeface="Times New Roman" pitchFamily="18" charset="0"/>
                          <a:cs typeface="Times New Roman" pitchFamily="18" charset="0"/>
                        </a:rPr>
                        <a:t> </a:t>
                      </a:r>
                      <a:r>
                        <a:rPr lang="en-US" sz="1100" dirty="0" err="1" smtClean="0">
                          <a:effectLst/>
                          <a:latin typeface="Times New Roman" pitchFamily="18" charset="0"/>
                          <a:cs typeface="Times New Roman" pitchFamily="18" charset="0"/>
                        </a:rPr>
                        <a:t>luyện</a:t>
                      </a:r>
                      <a:r>
                        <a:rPr lang="en-US" sz="1100" dirty="0" smtClean="0">
                          <a:effectLst/>
                          <a:latin typeface="Times New Roman" pitchFamily="18" charset="0"/>
                          <a:cs typeface="Times New Roman" pitchFamily="18" charset="0"/>
                        </a:rPr>
                        <a:t> </a:t>
                      </a:r>
                      <a:r>
                        <a:rPr lang="en-US" sz="1100" dirty="0" err="1" smtClean="0">
                          <a:effectLst/>
                          <a:latin typeface="Times New Roman" pitchFamily="18" charset="0"/>
                          <a:cs typeface="Times New Roman" pitchFamily="18" charset="0"/>
                        </a:rPr>
                        <a:t>tốt</a:t>
                      </a:r>
                      <a:r>
                        <a:rPr lang="en-US" sz="1100" dirty="0" smtClean="0">
                          <a:effectLst/>
                          <a:latin typeface="Times New Roman" pitchFamily="18" charset="0"/>
                          <a:cs typeface="Times New Roman" pitchFamily="18" charset="0"/>
                        </a:rPr>
                        <a:t>, </a:t>
                      </a:r>
                      <a:r>
                        <a:rPr lang="en-US" sz="1100" dirty="0" err="1" smtClean="0">
                          <a:effectLst/>
                          <a:latin typeface="Times New Roman" pitchFamily="18" charset="0"/>
                          <a:cs typeface="Times New Roman" pitchFamily="18" charset="0"/>
                        </a:rPr>
                        <a:t>hoàn</a:t>
                      </a:r>
                      <a:r>
                        <a:rPr lang="en-US" sz="1100" dirty="0" smtClean="0">
                          <a:effectLst/>
                          <a:latin typeface="Times New Roman" pitchFamily="18" charset="0"/>
                          <a:cs typeface="Times New Roman" pitchFamily="18" charset="0"/>
                        </a:rPr>
                        <a:t> </a:t>
                      </a:r>
                      <a:r>
                        <a:rPr lang="en-US" sz="1100" dirty="0" err="1" smtClean="0">
                          <a:effectLst/>
                          <a:latin typeface="Times New Roman" pitchFamily="18" charset="0"/>
                          <a:cs typeface="Times New Roman" pitchFamily="18" charset="0"/>
                        </a:rPr>
                        <a:t>thành</a:t>
                      </a:r>
                      <a:r>
                        <a:rPr lang="en-US" sz="1100" dirty="0" smtClean="0">
                          <a:effectLst/>
                          <a:latin typeface="Times New Roman" pitchFamily="18" charset="0"/>
                          <a:cs typeface="Times New Roman" pitchFamily="18" charset="0"/>
                        </a:rPr>
                        <a:t> </a:t>
                      </a:r>
                      <a:r>
                        <a:rPr lang="en-US" sz="1100" dirty="0" err="1" smtClean="0">
                          <a:effectLst/>
                          <a:latin typeface="Times New Roman" pitchFamily="18" charset="0"/>
                          <a:cs typeface="Times New Roman" pitchFamily="18" charset="0"/>
                        </a:rPr>
                        <a:t>xuất</a:t>
                      </a:r>
                      <a:r>
                        <a:rPr lang="en-US" sz="1100" dirty="0" smtClean="0">
                          <a:effectLst/>
                          <a:latin typeface="Times New Roman" pitchFamily="18" charset="0"/>
                          <a:cs typeface="Times New Roman" pitchFamily="18" charset="0"/>
                        </a:rPr>
                        <a:t> </a:t>
                      </a:r>
                      <a:r>
                        <a:rPr lang="en-US" sz="1100" dirty="0" err="1" smtClean="0">
                          <a:effectLst/>
                          <a:latin typeface="Times New Roman" pitchFamily="18" charset="0"/>
                          <a:cs typeface="Times New Roman" pitchFamily="18" charset="0"/>
                        </a:rPr>
                        <a:t>sắc</a:t>
                      </a:r>
                      <a:r>
                        <a:rPr lang="en-US" sz="1100" dirty="0" smtClean="0">
                          <a:effectLst/>
                          <a:latin typeface="Times New Roman" pitchFamily="18" charset="0"/>
                          <a:cs typeface="Times New Roman" pitchFamily="18" charset="0"/>
                        </a:rPr>
                        <a:t> </a:t>
                      </a:r>
                      <a:r>
                        <a:rPr lang="en-US" sz="1100" dirty="0" err="1" smtClean="0">
                          <a:effectLst/>
                          <a:latin typeface="Times New Roman" pitchFamily="18" charset="0"/>
                          <a:cs typeface="Times New Roman" pitchFamily="18" charset="0"/>
                        </a:rPr>
                        <a:t>chương</a:t>
                      </a:r>
                      <a:r>
                        <a:rPr lang="en-US" sz="1100" dirty="0" smtClean="0">
                          <a:effectLst/>
                          <a:latin typeface="Times New Roman" pitchFamily="18" charset="0"/>
                          <a:cs typeface="Times New Roman" pitchFamily="18" charset="0"/>
                        </a:rPr>
                        <a:t> </a:t>
                      </a:r>
                      <a:r>
                        <a:rPr lang="en-US" sz="1100" dirty="0" err="1" smtClean="0">
                          <a:effectLst/>
                          <a:latin typeface="Times New Roman" pitchFamily="18" charset="0"/>
                          <a:cs typeface="Times New Roman" pitchFamily="18" charset="0"/>
                        </a:rPr>
                        <a:t>trình</a:t>
                      </a:r>
                      <a:r>
                        <a:rPr lang="en-US" sz="1100" dirty="0" smtClean="0">
                          <a:effectLst/>
                          <a:latin typeface="Times New Roman" pitchFamily="18" charset="0"/>
                          <a:cs typeface="Times New Roman" pitchFamily="18" charset="0"/>
                        </a:rPr>
                        <a:t> </a:t>
                      </a:r>
                      <a:r>
                        <a:rPr lang="en-US" sz="1100" dirty="0" err="1" smtClean="0">
                          <a:effectLst/>
                          <a:latin typeface="Times New Roman" pitchFamily="18" charset="0"/>
                          <a:cs typeface="Times New Roman" pitchFamily="18" charset="0"/>
                        </a:rPr>
                        <a:t>môn</a:t>
                      </a:r>
                      <a:r>
                        <a:rPr lang="en-US" sz="1100" dirty="0" smtClean="0">
                          <a:effectLst/>
                          <a:latin typeface="Times New Roman" pitchFamily="18" charset="0"/>
                          <a:cs typeface="Times New Roman" pitchFamily="18" charset="0"/>
                        </a:rPr>
                        <a:t> </a:t>
                      </a:r>
                      <a:r>
                        <a:rPr lang="en-US" sz="1100" dirty="0" err="1" smtClean="0">
                          <a:effectLst/>
                          <a:latin typeface="Times New Roman" pitchFamily="18" charset="0"/>
                          <a:cs typeface="Times New Roman" pitchFamily="18" charset="0"/>
                        </a:rPr>
                        <a:t>học</a:t>
                      </a:r>
                      <a:endParaRPr lang="en-US" sz="1100" dirty="0">
                        <a:effectLst/>
                        <a:latin typeface="Times New Roman" pitchFamily="18" charset="0"/>
                        <a:ea typeface="Times New Roman"/>
                        <a:cs typeface="Times New Roman" pitchFamily="18" charset="0"/>
                      </a:endParaRPr>
                    </a:p>
                  </a:txBody>
                  <a:tcPr marL="29821" marR="29821" marT="0" marB="0"/>
                </a:tc>
                <a:tc>
                  <a:txBody>
                    <a:bodyPr/>
                    <a:lstStyle/>
                    <a:p>
                      <a:pPr algn="just">
                        <a:lnSpc>
                          <a:spcPct val="115000"/>
                        </a:lnSpc>
                        <a:spcBef>
                          <a:spcPts val="500"/>
                        </a:spcBef>
                        <a:spcAft>
                          <a:spcPts val="0"/>
                        </a:spcAft>
                      </a:pP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Đọc</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sách</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báo</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các</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tài</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liệu</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liên</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quan</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đến</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môn</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học</a:t>
                      </a:r>
                      <a:r>
                        <a:rPr lang="en-US" sz="1100" dirty="0">
                          <a:effectLst/>
                          <a:latin typeface="Times New Roman" pitchFamily="18" charset="0"/>
                          <a:cs typeface="Times New Roman" pitchFamily="18" charset="0"/>
                        </a:rPr>
                        <a:t>.</a:t>
                      </a:r>
                    </a:p>
                    <a:p>
                      <a:pPr algn="just">
                        <a:lnSpc>
                          <a:spcPct val="115000"/>
                        </a:lnSpc>
                        <a:spcBef>
                          <a:spcPts val="500"/>
                        </a:spcBef>
                        <a:spcAft>
                          <a:spcPts val="0"/>
                        </a:spcAft>
                      </a:pP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Luyện</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tập</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viết</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văn</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với</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nhiều</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dạng</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đề</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khác</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nhau</a:t>
                      </a:r>
                      <a:r>
                        <a:rPr lang="en-US" sz="1100" dirty="0">
                          <a:effectLst/>
                          <a:latin typeface="Times New Roman" pitchFamily="18" charset="0"/>
                          <a:cs typeface="Times New Roman" pitchFamily="18" charset="0"/>
                        </a:rPr>
                        <a:t>.</a:t>
                      </a:r>
                    </a:p>
                    <a:p>
                      <a:pPr algn="just">
                        <a:lnSpc>
                          <a:spcPct val="115000"/>
                        </a:lnSpc>
                        <a:spcBef>
                          <a:spcPts val="500"/>
                        </a:spcBef>
                        <a:spcAft>
                          <a:spcPts val="0"/>
                        </a:spcAft>
                      </a:pP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Trao</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đổi</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với</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các</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bạn</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những</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dạng</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bài</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tập</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năng</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cao</a:t>
                      </a:r>
                      <a:r>
                        <a:rPr lang="en-US" sz="1100" dirty="0">
                          <a:effectLst/>
                          <a:latin typeface="Times New Roman" pitchFamily="18" charset="0"/>
                          <a:cs typeface="Times New Roman" pitchFamily="18" charset="0"/>
                        </a:rPr>
                        <a:t>.</a:t>
                      </a:r>
                    </a:p>
                    <a:p>
                      <a:pPr algn="just">
                        <a:lnSpc>
                          <a:spcPct val="115000"/>
                        </a:lnSpc>
                        <a:spcBef>
                          <a:spcPts val="500"/>
                        </a:spcBef>
                        <a:spcAft>
                          <a:spcPts val="0"/>
                        </a:spcAft>
                      </a:pP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Tập</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trung</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trong</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giờ</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học</a:t>
                      </a:r>
                      <a:r>
                        <a:rPr lang="en-US" sz="1100" dirty="0">
                          <a:effectLst/>
                          <a:latin typeface="Times New Roman" pitchFamily="18" charset="0"/>
                          <a:cs typeface="Times New Roman" pitchFamily="18" charset="0"/>
                        </a:rPr>
                        <a:t>.</a:t>
                      </a:r>
                    </a:p>
                    <a:p>
                      <a:pPr algn="just">
                        <a:lnSpc>
                          <a:spcPct val="115000"/>
                        </a:lnSpc>
                        <a:spcBef>
                          <a:spcPts val="500"/>
                        </a:spcBef>
                        <a:spcAft>
                          <a:spcPts val="0"/>
                        </a:spcAft>
                      </a:pP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Áp</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dụng</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các</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phương</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pháp</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học</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tập</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phù</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hợp</a:t>
                      </a:r>
                      <a:r>
                        <a:rPr lang="en-US" sz="1100" dirty="0">
                          <a:effectLst/>
                          <a:latin typeface="Times New Roman" pitchFamily="18" charset="0"/>
                          <a:cs typeface="Times New Roman" pitchFamily="18" charset="0"/>
                        </a:rPr>
                        <a:t>.</a:t>
                      </a:r>
                      <a:endParaRPr lang="en-US" sz="1100" dirty="0">
                        <a:effectLst/>
                        <a:latin typeface="Times New Roman" pitchFamily="18" charset="0"/>
                        <a:ea typeface="Times New Roman"/>
                        <a:cs typeface="Times New Roman" pitchFamily="18" charset="0"/>
                      </a:endParaRPr>
                    </a:p>
                  </a:txBody>
                  <a:tcPr marL="29821" marR="29821" marT="0" marB="0"/>
                </a:tc>
                <a:extLst>
                  <a:ext uri="{0D108BD9-81ED-4DB2-BD59-A6C34878D82A}">
                    <a16:rowId xmlns:a16="http://schemas.microsoft.com/office/drawing/2014/main" val="10002"/>
                  </a:ext>
                </a:extLst>
              </a:tr>
              <a:tr h="959025">
                <a:tc vMerge="1">
                  <a:txBody>
                    <a:bodyPr/>
                    <a:lstStyle/>
                    <a:p>
                      <a:endParaRPr lang="en-US"/>
                    </a:p>
                  </a:txBody>
                  <a:tcPr/>
                </a:tc>
                <a:tc>
                  <a:txBody>
                    <a:bodyPr/>
                    <a:lstStyle/>
                    <a:p>
                      <a:pPr algn="just">
                        <a:lnSpc>
                          <a:spcPct val="115000"/>
                        </a:lnSpc>
                        <a:spcBef>
                          <a:spcPts val="500"/>
                        </a:spcBef>
                        <a:spcAft>
                          <a:spcPts val="0"/>
                        </a:spcAft>
                      </a:pPr>
                      <a:r>
                        <a:rPr lang="en-US" sz="1100" dirty="0" err="1">
                          <a:effectLst/>
                          <a:latin typeface="Times New Roman" pitchFamily="18" charset="0"/>
                          <a:cs typeface="Times New Roman" pitchFamily="18" charset="0"/>
                        </a:rPr>
                        <a:t>Ngoại</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ngữ</a:t>
                      </a:r>
                      <a:endParaRPr lang="en-US" sz="1100" dirty="0">
                        <a:effectLst/>
                        <a:latin typeface="Times New Roman" pitchFamily="18" charset="0"/>
                        <a:ea typeface="Times New Roman"/>
                        <a:cs typeface="Times New Roman" pitchFamily="18" charset="0"/>
                      </a:endParaRPr>
                    </a:p>
                  </a:txBody>
                  <a:tcPr marL="29821" marR="29821" marT="0" marB="0"/>
                </a:tc>
                <a:tc>
                  <a:txBody>
                    <a:bodyPr/>
                    <a:lstStyle/>
                    <a:p>
                      <a:pPr algn="just">
                        <a:lnSpc>
                          <a:spcPct val="115000"/>
                        </a:lnSpc>
                        <a:spcBef>
                          <a:spcPts val="500"/>
                        </a:spcBef>
                        <a:spcAft>
                          <a:spcPts val="0"/>
                        </a:spcAft>
                      </a:pPr>
                      <a:r>
                        <a:rPr lang="en-US" sz="1100" dirty="0" err="1">
                          <a:effectLst/>
                          <a:latin typeface="Times New Roman" pitchFamily="18" charset="0"/>
                          <a:cs typeface="Times New Roman" pitchFamily="18" charset="0"/>
                        </a:rPr>
                        <a:t>Hoàn</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thành</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tốt</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chương</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trình</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môn</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học</a:t>
                      </a:r>
                      <a:endParaRPr lang="en-US" sz="1100" dirty="0">
                        <a:effectLst/>
                        <a:latin typeface="Times New Roman" pitchFamily="18" charset="0"/>
                        <a:ea typeface="Times New Roman"/>
                        <a:cs typeface="Times New Roman" pitchFamily="18" charset="0"/>
                      </a:endParaRPr>
                    </a:p>
                  </a:txBody>
                  <a:tcPr marL="29821" marR="29821" marT="0" marB="0"/>
                </a:tc>
                <a:tc>
                  <a:txBody>
                    <a:bodyPr/>
                    <a:lstStyle/>
                    <a:p>
                      <a:pPr algn="just">
                        <a:lnSpc>
                          <a:spcPct val="115000"/>
                        </a:lnSpc>
                        <a:spcBef>
                          <a:spcPts val="500"/>
                        </a:spcBef>
                        <a:spcAft>
                          <a:spcPts val="0"/>
                        </a:spcAft>
                      </a:pP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Học</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thuộc</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ghi</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nhớ</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các</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từ</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mới</a:t>
                      </a:r>
                      <a:r>
                        <a:rPr lang="en-US" sz="1100" dirty="0">
                          <a:effectLst/>
                          <a:latin typeface="Times New Roman" pitchFamily="18" charset="0"/>
                          <a:cs typeface="Times New Roman" pitchFamily="18" charset="0"/>
                        </a:rPr>
                        <a:t>.</a:t>
                      </a:r>
                    </a:p>
                    <a:p>
                      <a:pPr algn="just">
                        <a:lnSpc>
                          <a:spcPct val="115000"/>
                        </a:lnSpc>
                        <a:spcBef>
                          <a:spcPts val="500"/>
                        </a:spcBef>
                        <a:spcAft>
                          <a:spcPts val="0"/>
                        </a:spcAft>
                      </a:pP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Luyện</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nghe</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trên</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các</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chương</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trình</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youtube</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tivi</a:t>
                      </a:r>
                      <a:r>
                        <a:rPr lang="en-US" sz="1100" dirty="0">
                          <a:effectLst/>
                          <a:latin typeface="Times New Roman" pitchFamily="18" charset="0"/>
                          <a:cs typeface="Times New Roman" pitchFamily="18" charset="0"/>
                        </a:rPr>
                        <a:t>.</a:t>
                      </a:r>
                    </a:p>
                    <a:p>
                      <a:pPr algn="just">
                        <a:lnSpc>
                          <a:spcPct val="115000"/>
                        </a:lnSpc>
                        <a:spcBef>
                          <a:spcPts val="500"/>
                        </a:spcBef>
                        <a:spcAft>
                          <a:spcPts val="0"/>
                        </a:spcAft>
                      </a:pP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Luyện</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nói</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bằng</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cách</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trò</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chuyện</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với</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các</a:t>
                      </a:r>
                      <a:r>
                        <a:rPr lang="en-US" sz="1100" dirty="0">
                          <a:effectLst/>
                          <a:latin typeface="Times New Roman" pitchFamily="18" charset="0"/>
                          <a:cs typeface="Times New Roman" pitchFamily="18" charset="0"/>
                        </a:rPr>
                        <a:t> </a:t>
                      </a:r>
                      <a:r>
                        <a:rPr lang="en-US" sz="1100" dirty="0" err="1">
                          <a:effectLst/>
                          <a:latin typeface="Times New Roman" pitchFamily="18" charset="0"/>
                          <a:cs typeface="Times New Roman" pitchFamily="18" charset="0"/>
                        </a:rPr>
                        <a:t>bạn</a:t>
                      </a:r>
                      <a:r>
                        <a:rPr lang="en-US" sz="1100" dirty="0">
                          <a:effectLst/>
                          <a:latin typeface="Times New Roman" pitchFamily="18" charset="0"/>
                          <a:cs typeface="Times New Roman" pitchFamily="18" charset="0"/>
                        </a:rPr>
                        <a:t>.</a:t>
                      </a:r>
                      <a:endParaRPr lang="en-US" sz="1100" dirty="0">
                        <a:effectLst/>
                        <a:latin typeface="Times New Roman" pitchFamily="18" charset="0"/>
                        <a:ea typeface="Times New Roman"/>
                        <a:cs typeface="Times New Roman" pitchFamily="18" charset="0"/>
                      </a:endParaRPr>
                    </a:p>
                  </a:txBody>
                  <a:tcPr marL="29821" marR="29821" marT="0" marB="0"/>
                </a:tc>
                <a:extLst>
                  <a:ext uri="{0D108BD9-81ED-4DB2-BD59-A6C34878D82A}">
                    <a16:rowId xmlns:a16="http://schemas.microsoft.com/office/drawing/2014/main" val="10003"/>
                  </a:ext>
                </a:extLst>
              </a:tr>
              <a:tr h="1732728">
                <a:tc vMerge="1">
                  <a:txBody>
                    <a:bodyPr/>
                    <a:lstStyle/>
                    <a:p>
                      <a:endParaRPr lang="en-US"/>
                    </a:p>
                  </a:txBody>
                  <a:tcPr/>
                </a:tc>
                <a:tc>
                  <a:txBody>
                    <a:bodyPr/>
                    <a:lstStyle/>
                    <a:p>
                      <a:pPr algn="just">
                        <a:lnSpc>
                          <a:spcPct val="115000"/>
                        </a:lnSpc>
                        <a:spcBef>
                          <a:spcPts val="500"/>
                        </a:spcBef>
                        <a:spcAft>
                          <a:spcPts val="0"/>
                        </a:spcAft>
                      </a:pPr>
                      <a:r>
                        <a:rPr lang="en-US" sz="2300" dirty="0" err="1">
                          <a:effectLst/>
                          <a:latin typeface="Times New Roman" pitchFamily="18" charset="0"/>
                          <a:cs typeface="Times New Roman" pitchFamily="18" charset="0"/>
                        </a:rPr>
                        <a:t>Nhóm</a:t>
                      </a:r>
                      <a:r>
                        <a:rPr lang="en-US" sz="2300" dirty="0">
                          <a:effectLst/>
                          <a:latin typeface="Times New Roman" pitchFamily="18" charset="0"/>
                          <a:cs typeface="Times New Roman" pitchFamily="18" charset="0"/>
                        </a:rPr>
                        <a:t> </a:t>
                      </a:r>
                      <a:r>
                        <a:rPr lang="en-US" sz="2300" dirty="0" err="1">
                          <a:effectLst/>
                          <a:latin typeface="Times New Roman" pitchFamily="18" charset="0"/>
                          <a:cs typeface="Times New Roman" pitchFamily="18" charset="0"/>
                        </a:rPr>
                        <a:t>môn</a:t>
                      </a:r>
                      <a:r>
                        <a:rPr lang="en-US" sz="2300" dirty="0">
                          <a:effectLst/>
                          <a:latin typeface="Times New Roman" pitchFamily="18" charset="0"/>
                          <a:cs typeface="Times New Roman" pitchFamily="18" charset="0"/>
                        </a:rPr>
                        <a:t> </a:t>
                      </a:r>
                      <a:r>
                        <a:rPr lang="en-US" sz="2300" dirty="0" err="1">
                          <a:effectLst/>
                          <a:latin typeface="Times New Roman" pitchFamily="18" charset="0"/>
                          <a:cs typeface="Times New Roman" pitchFamily="18" charset="0"/>
                        </a:rPr>
                        <a:t>Khoa</a:t>
                      </a:r>
                      <a:r>
                        <a:rPr lang="en-US" sz="2300" dirty="0">
                          <a:effectLst/>
                          <a:latin typeface="Times New Roman" pitchFamily="18" charset="0"/>
                          <a:cs typeface="Times New Roman" pitchFamily="18" charset="0"/>
                        </a:rPr>
                        <a:t> </a:t>
                      </a:r>
                      <a:r>
                        <a:rPr lang="en-US" sz="2300" dirty="0" err="1">
                          <a:effectLst/>
                          <a:latin typeface="Times New Roman" pitchFamily="18" charset="0"/>
                          <a:cs typeface="Times New Roman" pitchFamily="18" charset="0"/>
                        </a:rPr>
                        <a:t>học</a:t>
                      </a:r>
                      <a:r>
                        <a:rPr lang="en-US" sz="2300" dirty="0">
                          <a:effectLst/>
                          <a:latin typeface="Times New Roman" pitchFamily="18" charset="0"/>
                          <a:cs typeface="Times New Roman" pitchFamily="18" charset="0"/>
                        </a:rPr>
                        <a:t> </a:t>
                      </a:r>
                      <a:r>
                        <a:rPr lang="en-US" sz="2300" dirty="0" err="1">
                          <a:effectLst/>
                          <a:latin typeface="Times New Roman" pitchFamily="18" charset="0"/>
                          <a:cs typeface="Times New Roman" pitchFamily="18" charset="0"/>
                        </a:rPr>
                        <a:t>xã</a:t>
                      </a:r>
                      <a:r>
                        <a:rPr lang="en-US" sz="2300" dirty="0">
                          <a:effectLst/>
                          <a:latin typeface="Times New Roman" pitchFamily="18" charset="0"/>
                          <a:cs typeface="Times New Roman" pitchFamily="18" charset="0"/>
                        </a:rPr>
                        <a:t> </a:t>
                      </a:r>
                      <a:r>
                        <a:rPr lang="en-US" sz="2300" dirty="0" err="1">
                          <a:effectLst/>
                          <a:latin typeface="Times New Roman" pitchFamily="18" charset="0"/>
                          <a:cs typeface="Times New Roman" pitchFamily="18" charset="0"/>
                        </a:rPr>
                        <a:t>hội</a:t>
                      </a:r>
                      <a:r>
                        <a:rPr lang="en-US" sz="2300" dirty="0">
                          <a:effectLst/>
                          <a:latin typeface="Times New Roman" pitchFamily="18" charset="0"/>
                          <a:cs typeface="Times New Roman" pitchFamily="18" charset="0"/>
                        </a:rPr>
                        <a:t> (</a:t>
                      </a:r>
                      <a:r>
                        <a:rPr lang="en-US" sz="2300" dirty="0" err="1">
                          <a:effectLst/>
                          <a:latin typeface="Times New Roman" pitchFamily="18" charset="0"/>
                          <a:cs typeface="Times New Roman" pitchFamily="18" charset="0"/>
                        </a:rPr>
                        <a:t>Lịch</a:t>
                      </a:r>
                      <a:r>
                        <a:rPr lang="en-US" sz="2300" dirty="0">
                          <a:effectLst/>
                          <a:latin typeface="Times New Roman" pitchFamily="18" charset="0"/>
                          <a:cs typeface="Times New Roman" pitchFamily="18" charset="0"/>
                        </a:rPr>
                        <a:t> </a:t>
                      </a:r>
                      <a:r>
                        <a:rPr lang="en-US" sz="2300" dirty="0" err="1">
                          <a:effectLst/>
                          <a:latin typeface="Times New Roman" pitchFamily="18" charset="0"/>
                          <a:cs typeface="Times New Roman" pitchFamily="18" charset="0"/>
                        </a:rPr>
                        <a:t>sử</a:t>
                      </a:r>
                      <a:r>
                        <a:rPr lang="en-US" sz="2300" dirty="0">
                          <a:effectLst/>
                          <a:latin typeface="Times New Roman" pitchFamily="18" charset="0"/>
                          <a:cs typeface="Times New Roman" pitchFamily="18" charset="0"/>
                        </a:rPr>
                        <a:t>, </a:t>
                      </a:r>
                      <a:r>
                        <a:rPr lang="en-US" sz="2300" dirty="0" err="1">
                          <a:effectLst/>
                          <a:latin typeface="Times New Roman" pitchFamily="18" charset="0"/>
                          <a:cs typeface="Times New Roman" pitchFamily="18" charset="0"/>
                        </a:rPr>
                        <a:t>Địa</a:t>
                      </a:r>
                      <a:r>
                        <a:rPr lang="en-US" sz="2300" dirty="0">
                          <a:effectLst/>
                          <a:latin typeface="Times New Roman" pitchFamily="18" charset="0"/>
                          <a:cs typeface="Times New Roman" pitchFamily="18" charset="0"/>
                        </a:rPr>
                        <a:t> </a:t>
                      </a:r>
                      <a:r>
                        <a:rPr lang="en-US" sz="2300" dirty="0" err="1">
                          <a:effectLst/>
                          <a:latin typeface="Times New Roman" pitchFamily="18" charset="0"/>
                          <a:cs typeface="Times New Roman" pitchFamily="18" charset="0"/>
                        </a:rPr>
                        <a:t>lí</a:t>
                      </a:r>
                      <a:r>
                        <a:rPr lang="en-US" sz="2300" dirty="0">
                          <a:effectLst/>
                          <a:latin typeface="Times New Roman" pitchFamily="18" charset="0"/>
                          <a:cs typeface="Times New Roman" pitchFamily="18" charset="0"/>
                        </a:rPr>
                        <a:t>, </a:t>
                      </a:r>
                      <a:r>
                        <a:rPr lang="en-US" sz="2300" dirty="0" err="1">
                          <a:effectLst/>
                          <a:latin typeface="Times New Roman" pitchFamily="18" charset="0"/>
                          <a:cs typeface="Times New Roman" pitchFamily="18" charset="0"/>
                        </a:rPr>
                        <a:t>Giáo</a:t>
                      </a:r>
                      <a:r>
                        <a:rPr lang="en-US" sz="2300" dirty="0">
                          <a:effectLst/>
                          <a:latin typeface="Times New Roman" pitchFamily="18" charset="0"/>
                          <a:cs typeface="Times New Roman" pitchFamily="18" charset="0"/>
                        </a:rPr>
                        <a:t> </a:t>
                      </a:r>
                      <a:r>
                        <a:rPr lang="en-US" sz="2300" dirty="0" err="1">
                          <a:effectLst/>
                          <a:latin typeface="Times New Roman" pitchFamily="18" charset="0"/>
                          <a:cs typeface="Times New Roman" pitchFamily="18" charset="0"/>
                        </a:rPr>
                        <a:t>dục</a:t>
                      </a:r>
                      <a:r>
                        <a:rPr lang="en-US" sz="2300" dirty="0">
                          <a:effectLst/>
                          <a:latin typeface="Times New Roman" pitchFamily="18" charset="0"/>
                          <a:cs typeface="Times New Roman" pitchFamily="18" charset="0"/>
                        </a:rPr>
                        <a:t> </a:t>
                      </a:r>
                      <a:r>
                        <a:rPr lang="en-US" sz="2300" dirty="0" err="1">
                          <a:effectLst/>
                          <a:latin typeface="Times New Roman" pitchFamily="18" charset="0"/>
                          <a:cs typeface="Times New Roman" pitchFamily="18" charset="0"/>
                        </a:rPr>
                        <a:t>kinh</a:t>
                      </a:r>
                      <a:r>
                        <a:rPr lang="en-US" sz="2300" dirty="0">
                          <a:effectLst/>
                          <a:latin typeface="Times New Roman" pitchFamily="18" charset="0"/>
                          <a:cs typeface="Times New Roman" pitchFamily="18" charset="0"/>
                        </a:rPr>
                        <a:t> </a:t>
                      </a:r>
                      <a:r>
                        <a:rPr lang="en-US" sz="2300" dirty="0" err="1">
                          <a:effectLst/>
                          <a:latin typeface="Times New Roman" pitchFamily="18" charset="0"/>
                          <a:cs typeface="Times New Roman" pitchFamily="18" charset="0"/>
                        </a:rPr>
                        <a:t>tế</a:t>
                      </a:r>
                      <a:r>
                        <a:rPr lang="en-US" sz="2300" dirty="0">
                          <a:effectLst/>
                          <a:latin typeface="Times New Roman" pitchFamily="18" charset="0"/>
                          <a:cs typeface="Times New Roman" pitchFamily="18" charset="0"/>
                        </a:rPr>
                        <a:t> </a:t>
                      </a:r>
                      <a:r>
                        <a:rPr lang="en-US" sz="2300" dirty="0" err="1">
                          <a:effectLst/>
                          <a:latin typeface="Times New Roman" pitchFamily="18" charset="0"/>
                          <a:cs typeface="Times New Roman" pitchFamily="18" charset="0"/>
                        </a:rPr>
                        <a:t>và</a:t>
                      </a:r>
                      <a:r>
                        <a:rPr lang="en-US" sz="2300" dirty="0">
                          <a:effectLst/>
                          <a:latin typeface="Times New Roman" pitchFamily="18" charset="0"/>
                          <a:cs typeface="Times New Roman" pitchFamily="18" charset="0"/>
                        </a:rPr>
                        <a:t> </a:t>
                      </a:r>
                      <a:r>
                        <a:rPr lang="en-US" sz="2300" dirty="0" err="1">
                          <a:effectLst/>
                          <a:latin typeface="Times New Roman" pitchFamily="18" charset="0"/>
                          <a:cs typeface="Times New Roman" pitchFamily="18" charset="0"/>
                        </a:rPr>
                        <a:t>pháp</a:t>
                      </a:r>
                      <a:r>
                        <a:rPr lang="en-US" sz="2300" dirty="0">
                          <a:effectLst/>
                          <a:latin typeface="Times New Roman" pitchFamily="18" charset="0"/>
                          <a:cs typeface="Times New Roman" pitchFamily="18" charset="0"/>
                        </a:rPr>
                        <a:t> </a:t>
                      </a:r>
                      <a:r>
                        <a:rPr lang="en-US" sz="2300" dirty="0" err="1">
                          <a:effectLst/>
                          <a:latin typeface="Times New Roman" pitchFamily="18" charset="0"/>
                          <a:cs typeface="Times New Roman" pitchFamily="18" charset="0"/>
                        </a:rPr>
                        <a:t>luật</a:t>
                      </a:r>
                      <a:r>
                        <a:rPr lang="en-US" sz="2300" dirty="0">
                          <a:effectLst/>
                          <a:latin typeface="Times New Roman" pitchFamily="18" charset="0"/>
                          <a:cs typeface="Times New Roman" pitchFamily="18" charset="0"/>
                        </a:rPr>
                        <a:t>)</a:t>
                      </a:r>
                      <a:endParaRPr lang="en-US" sz="2300" dirty="0">
                        <a:effectLst/>
                        <a:latin typeface="Times New Roman" pitchFamily="18" charset="0"/>
                        <a:ea typeface="Times New Roman"/>
                        <a:cs typeface="Times New Roman" pitchFamily="18" charset="0"/>
                      </a:endParaRPr>
                    </a:p>
                  </a:txBody>
                  <a:tcPr marL="29821" marR="29821" marT="0" marB="0"/>
                </a:tc>
                <a:tc>
                  <a:txBody>
                    <a:bodyPr/>
                    <a:lstStyle/>
                    <a:p>
                      <a:pPr algn="just">
                        <a:lnSpc>
                          <a:spcPct val="115000"/>
                        </a:lnSpc>
                        <a:spcBef>
                          <a:spcPts val="500"/>
                        </a:spcBef>
                        <a:spcAft>
                          <a:spcPts val="0"/>
                        </a:spcAft>
                      </a:pPr>
                      <a:r>
                        <a:rPr lang="en-US" sz="2300" dirty="0" err="1">
                          <a:effectLst/>
                          <a:latin typeface="Times New Roman" pitchFamily="18" charset="0"/>
                          <a:cs typeface="Times New Roman" pitchFamily="18" charset="0"/>
                        </a:rPr>
                        <a:t>Hoàn</a:t>
                      </a:r>
                      <a:r>
                        <a:rPr lang="en-US" sz="2300" dirty="0">
                          <a:effectLst/>
                          <a:latin typeface="Times New Roman" pitchFamily="18" charset="0"/>
                          <a:cs typeface="Times New Roman" pitchFamily="18" charset="0"/>
                        </a:rPr>
                        <a:t> </a:t>
                      </a:r>
                      <a:r>
                        <a:rPr lang="en-US" sz="2300" dirty="0" err="1">
                          <a:effectLst/>
                          <a:latin typeface="Times New Roman" pitchFamily="18" charset="0"/>
                          <a:cs typeface="Times New Roman" pitchFamily="18" charset="0"/>
                        </a:rPr>
                        <a:t>thành</a:t>
                      </a:r>
                      <a:r>
                        <a:rPr lang="en-US" sz="2300" dirty="0">
                          <a:effectLst/>
                          <a:latin typeface="Times New Roman" pitchFamily="18" charset="0"/>
                          <a:cs typeface="Times New Roman" pitchFamily="18" charset="0"/>
                        </a:rPr>
                        <a:t> </a:t>
                      </a:r>
                      <a:r>
                        <a:rPr lang="en-US" sz="2300" dirty="0" err="1">
                          <a:effectLst/>
                          <a:latin typeface="Times New Roman" pitchFamily="18" charset="0"/>
                          <a:cs typeface="Times New Roman" pitchFamily="18" charset="0"/>
                        </a:rPr>
                        <a:t>tốt</a:t>
                      </a:r>
                      <a:r>
                        <a:rPr lang="en-US" sz="2300" dirty="0">
                          <a:effectLst/>
                          <a:latin typeface="Times New Roman" pitchFamily="18" charset="0"/>
                          <a:cs typeface="Times New Roman" pitchFamily="18" charset="0"/>
                        </a:rPr>
                        <a:t> </a:t>
                      </a:r>
                      <a:r>
                        <a:rPr lang="en-US" sz="2300" dirty="0" err="1">
                          <a:effectLst/>
                          <a:latin typeface="Times New Roman" pitchFamily="18" charset="0"/>
                          <a:cs typeface="Times New Roman" pitchFamily="18" charset="0"/>
                        </a:rPr>
                        <a:t>chương</a:t>
                      </a:r>
                      <a:r>
                        <a:rPr lang="en-US" sz="2300" dirty="0">
                          <a:effectLst/>
                          <a:latin typeface="Times New Roman" pitchFamily="18" charset="0"/>
                          <a:cs typeface="Times New Roman" pitchFamily="18" charset="0"/>
                        </a:rPr>
                        <a:t> </a:t>
                      </a:r>
                      <a:r>
                        <a:rPr lang="en-US" sz="2300" dirty="0" err="1">
                          <a:effectLst/>
                          <a:latin typeface="Times New Roman" pitchFamily="18" charset="0"/>
                          <a:cs typeface="Times New Roman" pitchFamily="18" charset="0"/>
                        </a:rPr>
                        <a:t>trình</a:t>
                      </a:r>
                      <a:r>
                        <a:rPr lang="en-US" sz="2300" dirty="0">
                          <a:effectLst/>
                          <a:latin typeface="Times New Roman" pitchFamily="18" charset="0"/>
                          <a:cs typeface="Times New Roman" pitchFamily="18" charset="0"/>
                        </a:rPr>
                        <a:t> </a:t>
                      </a:r>
                      <a:r>
                        <a:rPr lang="en-US" sz="2300" dirty="0" err="1">
                          <a:effectLst/>
                          <a:latin typeface="Times New Roman" pitchFamily="18" charset="0"/>
                          <a:cs typeface="Times New Roman" pitchFamily="18" charset="0"/>
                        </a:rPr>
                        <a:t>môn</a:t>
                      </a:r>
                      <a:r>
                        <a:rPr lang="en-US" sz="2300" dirty="0">
                          <a:effectLst/>
                          <a:latin typeface="Times New Roman" pitchFamily="18" charset="0"/>
                          <a:cs typeface="Times New Roman" pitchFamily="18" charset="0"/>
                        </a:rPr>
                        <a:t> </a:t>
                      </a:r>
                      <a:r>
                        <a:rPr lang="en-US" sz="2300" dirty="0" err="1">
                          <a:effectLst/>
                          <a:latin typeface="Times New Roman" pitchFamily="18" charset="0"/>
                          <a:cs typeface="Times New Roman" pitchFamily="18" charset="0"/>
                        </a:rPr>
                        <a:t>học</a:t>
                      </a:r>
                      <a:endParaRPr lang="en-US" sz="2300" dirty="0">
                        <a:effectLst/>
                        <a:latin typeface="Times New Roman" pitchFamily="18" charset="0"/>
                        <a:ea typeface="Times New Roman"/>
                        <a:cs typeface="Times New Roman" pitchFamily="18" charset="0"/>
                      </a:endParaRPr>
                    </a:p>
                  </a:txBody>
                  <a:tcPr marL="29821" marR="29821" marT="0" marB="0"/>
                </a:tc>
                <a:tc>
                  <a:txBody>
                    <a:bodyPr/>
                    <a:lstStyle/>
                    <a:p>
                      <a:pPr algn="just">
                        <a:lnSpc>
                          <a:spcPct val="115000"/>
                        </a:lnSpc>
                        <a:spcBef>
                          <a:spcPts val="500"/>
                        </a:spcBef>
                        <a:spcAft>
                          <a:spcPts val="0"/>
                        </a:spcAft>
                      </a:pPr>
                      <a:r>
                        <a:rPr lang="en-US" sz="2300" dirty="0">
                          <a:effectLst/>
                          <a:latin typeface="Times New Roman" pitchFamily="18" charset="0"/>
                          <a:cs typeface="Times New Roman" pitchFamily="18" charset="0"/>
                        </a:rPr>
                        <a:t>- </a:t>
                      </a:r>
                      <a:r>
                        <a:rPr lang="en-US" sz="2300" dirty="0" err="1">
                          <a:effectLst/>
                          <a:latin typeface="Times New Roman" pitchFamily="18" charset="0"/>
                          <a:cs typeface="Times New Roman" pitchFamily="18" charset="0"/>
                        </a:rPr>
                        <a:t>Tập</a:t>
                      </a:r>
                      <a:r>
                        <a:rPr lang="en-US" sz="2300" dirty="0">
                          <a:effectLst/>
                          <a:latin typeface="Times New Roman" pitchFamily="18" charset="0"/>
                          <a:cs typeface="Times New Roman" pitchFamily="18" charset="0"/>
                        </a:rPr>
                        <a:t> </a:t>
                      </a:r>
                      <a:r>
                        <a:rPr lang="en-US" sz="2300" dirty="0" err="1">
                          <a:effectLst/>
                          <a:latin typeface="Times New Roman" pitchFamily="18" charset="0"/>
                          <a:cs typeface="Times New Roman" pitchFamily="18" charset="0"/>
                        </a:rPr>
                        <a:t>trung</a:t>
                      </a:r>
                      <a:r>
                        <a:rPr lang="en-US" sz="2300" dirty="0">
                          <a:effectLst/>
                          <a:latin typeface="Times New Roman" pitchFamily="18" charset="0"/>
                          <a:cs typeface="Times New Roman" pitchFamily="18" charset="0"/>
                        </a:rPr>
                        <a:t> </a:t>
                      </a:r>
                      <a:r>
                        <a:rPr lang="en-US" sz="2300" dirty="0" err="1">
                          <a:effectLst/>
                          <a:latin typeface="Times New Roman" pitchFamily="18" charset="0"/>
                          <a:cs typeface="Times New Roman" pitchFamily="18" charset="0"/>
                        </a:rPr>
                        <a:t>trong</a:t>
                      </a:r>
                      <a:r>
                        <a:rPr lang="en-US" sz="2300" dirty="0">
                          <a:effectLst/>
                          <a:latin typeface="Times New Roman" pitchFamily="18" charset="0"/>
                          <a:cs typeface="Times New Roman" pitchFamily="18" charset="0"/>
                        </a:rPr>
                        <a:t> </a:t>
                      </a:r>
                      <a:r>
                        <a:rPr lang="en-US" sz="2300" dirty="0" err="1">
                          <a:effectLst/>
                          <a:latin typeface="Times New Roman" pitchFamily="18" charset="0"/>
                          <a:cs typeface="Times New Roman" pitchFamily="18" charset="0"/>
                        </a:rPr>
                        <a:t>giờ</a:t>
                      </a:r>
                      <a:r>
                        <a:rPr lang="en-US" sz="2300" dirty="0">
                          <a:effectLst/>
                          <a:latin typeface="Times New Roman" pitchFamily="18" charset="0"/>
                          <a:cs typeface="Times New Roman" pitchFamily="18" charset="0"/>
                        </a:rPr>
                        <a:t> </a:t>
                      </a:r>
                      <a:r>
                        <a:rPr lang="en-US" sz="2300" dirty="0" err="1">
                          <a:effectLst/>
                          <a:latin typeface="Times New Roman" pitchFamily="18" charset="0"/>
                          <a:cs typeface="Times New Roman" pitchFamily="18" charset="0"/>
                        </a:rPr>
                        <a:t>học</a:t>
                      </a:r>
                      <a:r>
                        <a:rPr lang="en-US" sz="2300" dirty="0">
                          <a:effectLst/>
                          <a:latin typeface="Times New Roman" pitchFamily="18" charset="0"/>
                          <a:cs typeface="Times New Roman" pitchFamily="18" charset="0"/>
                        </a:rPr>
                        <a:t>.</a:t>
                      </a:r>
                    </a:p>
                    <a:p>
                      <a:pPr algn="just">
                        <a:lnSpc>
                          <a:spcPct val="115000"/>
                        </a:lnSpc>
                        <a:spcBef>
                          <a:spcPts val="500"/>
                        </a:spcBef>
                        <a:spcAft>
                          <a:spcPts val="0"/>
                        </a:spcAft>
                      </a:pPr>
                      <a:r>
                        <a:rPr lang="en-US" sz="2300" dirty="0">
                          <a:effectLst/>
                          <a:latin typeface="Times New Roman" pitchFamily="18" charset="0"/>
                          <a:cs typeface="Times New Roman" pitchFamily="18" charset="0"/>
                        </a:rPr>
                        <a:t>- </a:t>
                      </a:r>
                      <a:r>
                        <a:rPr lang="en-US" sz="2300" dirty="0" err="1">
                          <a:effectLst/>
                          <a:latin typeface="Times New Roman" pitchFamily="18" charset="0"/>
                          <a:cs typeface="Times New Roman" pitchFamily="18" charset="0"/>
                        </a:rPr>
                        <a:t>Đọc</a:t>
                      </a:r>
                      <a:r>
                        <a:rPr lang="en-US" sz="2300" dirty="0">
                          <a:effectLst/>
                          <a:latin typeface="Times New Roman" pitchFamily="18" charset="0"/>
                          <a:cs typeface="Times New Roman" pitchFamily="18" charset="0"/>
                        </a:rPr>
                        <a:t> </a:t>
                      </a:r>
                      <a:r>
                        <a:rPr lang="en-US" sz="2300" dirty="0" err="1">
                          <a:effectLst/>
                          <a:latin typeface="Times New Roman" pitchFamily="18" charset="0"/>
                          <a:cs typeface="Times New Roman" pitchFamily="18" charset="0"/>
                        </a:rPr>
                        <a:t>thêm</a:t>
                      </a:r>
                      <a:r>
                        <a:rPr lang="en-US" sz="2300" dirty="0">
                          <a:effectLst/>
                          <a:latin typeface="Times New Roman" pitchFamily="18" charset="0"/>
                          <a:cs typeface="Times New Roman" pitchFamily="18" charset="0"/>
                        </a:rPr>
                        <a:t> </a:t>
                      </a:r>
                      <a:r>
                        <a:rPr lang="en-US" sz="2300" dirty="0" err="1">
                          <a:effectLst/>
                          <a:latin typeface="Times New Roman" pitchFamily="18" charset="0"/>
                          <a:cs typeface="Times New Roman" pitchFamily="18" charset="0"/>
                        </a:rPr>
                        <a:t>các</a:t>
                      </a:r>
                      <a:r>
                        <a:rPr lang="en-US" sz="2300" dirty="0">
                          <a:effectLst/>
                          <a:latin typeface="Times New Roman" pitchFamily="18" charset="0"/>
                          <a:cs typeface="Times New Roman" pitchFamily="18" charset="0"/>
                        </a:rPr>
                        <a:t> </a:t>
                      </a:r>
                      <a:r>
                        <a:rPr lang="en-US" sz="2300" dirty="0" err="1">
                          <a:effectLst/>
                          <a:latin typeface="Times New Roman" pitchFamily="18" charset="0"/>
                          <a:cs typeface="Times New Roman" pitchFamily="18" charset="0"/>
                        </a:rPr>
                        <a:t>tài</a:t>
                      </a:r>
                      <a:r>
                        <a:rPr lang="en-US" sz="2300" dirty="0">
                          <a:effectLst/>
                          <a:latin typeface="Times New Roman" pitchFamily="18" charset="0"/>
                          <a:cs typeface="Times New Roman" pitchFamily="18" charset="0"/>
                        </a:rPr>
                        <a:t> </a:t>
                      </a:r>
                      <a:r>
                        <a:rPr lang="en-US" sz="2300" dirty="0" err="1">
                          <a:effectLst/>
                          <a:latin typeface="Times New Roman" pitchFamily="18" charset="0"/>
                          <a:cs typeface="Times New Roman" pitchFamily="18" charset="0"/>
                        </a:rPr>
                        <a:t>liệu</a:t>
                      </a:r>
                      <a:r>
                        <a:rPr lang="en-US" sz="2300" dirty="0">
                          <a:effectLst/>
                          <a:latin typeface="Times New Roman" pitchFamily="18" charset="0"/>
                          <a:cs typeface="Times New Roman" pitchFamily="18" charset="0"/>
                        </a:rPr>
                        <a:t> </a:t>
                      </a:r>
                      <a:r>
                        <a:rPr lang="en-US" sz="2300" dirty="0" err="1">
                          <a:effectLst/>
                          <a:latin typeface="Times New Roman" pitchFamily="18" charset="0"/>
                          <a:cs typeface="Times New Roman" pitchFamily="18" charset="0"/>
                        </a:rPr>
                        <a:t>môn</a:t>
                      </a:r>
                      <a:r>
                        <a:rPr lang="en-US" sz="2300" dirty="0">
                          <a:effectLst/>
                          <a:latin typeface="Times New Roman" pitchFamily="18" charset="0"/>
                          <a:cs typeface="Times New Roman" pitchFamily="18" charset="0"/>
                        </a:rPr>
                        <a:t> </a:t>
                      </a:r>
                      <a:r>
                        <a:rPr lang="en-US" sz="2300" dirty="0" err="1">
                          <a:effectLst/>
                          <a:latin typeface="Times New Roman" pitchFamily="18" charset="0"/>
                          <a:cs typeface="Times New Roman" pitchFamily="18" charset="0"/>
                        </a:rPr>
                        <a:t>học</a:t>
                      </a:r>
                      <a:r>
                        <a:rPr lang="en-US" sz="2300" dirty="0">
                          <a:effectLst/>
                          <a:latin typeface="Times New Roman" pitchFamily="18" charset="0"/>
                          <a:cs typeface="Times New Roman" pitchFamily="18" charset="0"/>
                        </a:rPr>
                        <a:t>.</a:t>
                      </a:r>
                      <a:endParaRPr lang="en-US" sz="2300" dirty="0">
                        <a:effectLst/>
                        <a:latin typeface="Times New Roman" pitchFamily="18" charset="0"/>
                        <a:ea typeface="Times New Roman"/>
                        <a:cs typeface="Times New Roman" pitchFamily="18" charset="0"/>
                      </a:endParaRPr>
                    </a:p>
                  </a:txBody>
                  <a:tcPr marL="29821" marR="29821" marT="0" marB="0"/>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9270431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76400" y="838200"/>
            <a:ext cx="6248400" cy="769441"/>
          </a:xfrm>
          <a:prstGeom prst="rect">
            <a:avLst/>
          </a:prstGeom>
        </p:spPr>
        <p:txBody>
          <a:bodyPr wrap="square">
            <a:spAutoFit/>
          </a:bodyPr>
          <a:lstStyle/>
          <a:p>
            <a:pPr algn="ctr"/>
            <a:r>
              <a:rPr lang="en-US" sz="2200" b="1" smtClean="0">
                <a:latin typeface="Times New Roman" pitchFamily="18" charset="0"/>
                <a:cs typeface="Times New Roman" pitchFamily="18" charset="0"/>
              </a:rPr>
              <a:t>TÌM HIỂU SỰ PHÁT TRIỂN CỦA CÁC NHÓM NGHỀ TRONG XÃ HỘI HIỆN ĐẠI</a:t>
            </a:r>
            <a:endParaRPr lang="en-US" sz="2200">
              <a:latin typeface="Times New Roman" pitchFamily="18" charset="0"/>
              <a:cs typeface="Times New Roman" pitchFamily="18" charset="0"/>
            </a:endParaRPr>
          </a:p>
        </p:txBody>
      </p:sp>
      <p:pic>
        <p:nvPicPr>
          <p:cNvPr id="2050" name="Picture 2" descr="8 Nghề nghiệp trong xã hội hiện đại"/>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8400" y="1685924"/>
            <a:ext cx="2362200" cy="1504951"/>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838200" y="1937129"/>
            <a:ext cx="4572000" cy="646331"/>
          </a:xfrm>
          <a:prstGeom prst="rect">
            <a:avLst/>
          </a:prstGeom>
        </p:spPr>
        <p:txBody>
          <a:bodyPr>
            <a:spAutoFit/>
          </a:bodyPr>
          <a:lstStyle/>
          <a:p>
            <a:r>
              <a:rPr lang="en-US" b="1" smtClean="0"/>
              <a:t>L</a:t>
            </a:r>
            <a:r>
              <a:rPr lang="vi-VN" b="1" smtClean="0"/>
              <a:t>ập </a:t>
            </a:r>
            <a:r>
              <a:rPr lang="vi-VN" b="1"/>
              <a:t>danh mục nghề phổ biến trong xã hội hiện đại</a:t>
            </a:r>
            <a:endParaRPr lang="en-US"/>
          </a:p>
        </p:txBody>
      </p:sp>
      <p:pic>
        <p:nvPicPr>
          <p:cNvPr id="2052" name="Picture 4" descr="Nghề nghiệp là gì? Cách định hướng nghề nghiệp trong tương lai"/>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484670"/>
            <a:ext cx="5867400" cy="33850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43252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09600" y="381000"/>
            <a:ext cx="7696200" cy="430887"/>
          </a:xfrm>
          <a:prstGeom prst="rect">
            <a:avLst/>
          </a:prstGeom>
        </p:spPr>
        <p:txBody>
          <a:bodyPr wrap="square">
            <a:spAutoFit/>
          </a:bodyPr>
          <a:lstStyle/>
          <a:p>
            <a:r>
              <a:rPr lang="nl-NL" sz="2200" b="1">
                <a:latin typeface="Times New Roman" pitchFamily="18" charset="0"/>
                <a:cs typeface="Times New Roman" pitchFamily="18" charset="0"/>
              </a:rPr>
              <a:t>HÙNG BIỆN “HIỂU BẢN THÂN, CHỌN NGHỀ PHÙ HỢP”</a:t>
            </a:r>
            <a:endParaRPr lang="en-US" sz="2200" b="1">
              <a:latin typeface="Times New Roman" pitchFamily="18" charset="0"/>
              <a:cs typeface="Times New Roman" pitchFamily="18" charset="0"/>
            </a:endParaRPr>
          </a:p>
        </p:txBody>
      </p:sp>
      <p:sp>
        <p:nvSpPr>
          <p:cNvPr id="5" name="Rectangle 4"/>
          <p:cNvSpPr/>
          <p:nvPr/>
        </p:nvSpPr>
        <p:spPr>
          <a:xfrm>
            <a:off x="3733800" y="1524000"/>
            <a:ext cx="4572000" cy="1200329"/>
          </a:xfrm>
          <a:prstGeom prst="rect">
            <a:avLst/>
          </a:prstGeom>
        </p:spPr>
        <p:txBody>
          <a:bodyPr>
            <a:spAutoFit/>
          </a:bodyPr>
          <a:lstStyle/>
          <a:p>
            <a:r>
              <a:rPr lang="nl-NL">
                <a:latin typeface="Times New Roman" pitchFamily="18" charset="0"/>
                <a:cs typeface="Times New Roman" pitchFamily="18" charset="0"/>
              </a:rPr>
              <a:t>Hướng dẫn cách viết bài hùng biện.</a:t>
            </a:r>
            <a:endParaRPr lang="en-US">
              <a:latin typeface="Times New Roman" pitchFamily="18" charset="0"/>
              <a:cs typeface="Times New Roman" pitchFamily="18" charset="0"/>
            </a:endParaRPr>
          </a:p>
          <a:p>
            <a:r>
              <a:rPr lang="nl-NL">
                <a:latin typeface="Times New Roman" pitchFamily="18" charset="0"/>
                <a:cs typeface="Times New Roman" pitchFamily="18" charset="0"/>
              </a:rPr>
              <a:t>+ Thu thập tài liệu, số liệu, minh chứng.</a:t>
            </a:r>
            <a:endParaRPr lang="en-US">
              <a:latin typeface="Times New Roman" pitchFamily="18" charset="0"/>
              <a:cs typeface="Times New Roman" pitchFamily="18" charset="0"/>
            </a:endParaRPr>
          </a:p>
          <a:p>
            <a:r>
              <a:rPr lang="nl-NL">
                <a:latin typeface="Times New Roman" pitchFamily="18" charset="0"/>
                <a:cs typeface="Times New Roman" pitchFamily="18" charset="0"/>
              </a:rPr>
              <a:t>+ Lập dàn bài: Phần mở đầu; Phần nội dung chính; Phần kết.</a:t>
            </a:r>
            <a:endParaRPr lang="en-US">
              <a:latin typeface="Times New Roman" pitchFamily="18" charset="0"/>
              <a:cs typeface="Times New Roman" pitchFamily="18" charset="0"/>
            </a:endParaRPr>
          </a:p>
        </p:txBody>
      </p:sp>
      <p:sp>
        <p:nvSpPr>
          <p:cNvPr id="6" name="Rectangle 5"/>
          <p:cNvSpPr/>
          <p:nvPr/>
        </p:nvSpPr>
        <p:spPr>
          <a:xfrm>
            <a:off x="457200" y="1676400"/>
            <a:ext cx="3087705" cy="369332"/>
          </a:xfrm>
          <a:prstGeom prst="rect">
            <a:avLst/>
          </a:prstGeom>
        </p:spPr>
        <p:txBody>
          <a:bodyPr wrap="none">
            <a:spAutoFit/>
          </a:bodyPr>
          <a:lstStyle/>
          <a:p>
            <a:r>
              <a:rPr lang="nl-NL">
                <a:latin typeface="Times New Roman" pitchFamily="18" charset="0"/>
                <a:cs typeface="Times New Roman" pitchFamily="18" charset="0"/>
              </a:rPr>
              <a:t>Chọn 3 HS viết bài hùng biện.</a:t>
            </a:r>
            <a:endParaRPr lang="en-US">
              <a:latin typeface="Times New Roman" pitchFamily="18" charset="0"/>
              <a:cs typeface="Times New Roman" pitchFamily="18" charset="0"/>
            </a:endParaRPr>
          </a:p>
        </p:txBody>
      </p:sp>
      <p:sp>
        <p:nvSpPr>
          <p:cNvPr id="7" name="AutoShape 2" descr="4 cách định hướng nghề nghiệp phù hợp cho tương la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AutoShape 4" descr="Văn mẫu lớp 12: Viết đoạn văn về nghề nghiệp tương lai của em"/>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3078" name="Picture 6" descr="Văn mẫu lớp 12: Viết đoạn văn về nghề nghiệp tương lai của e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3377932"/>
            <a:ext cx="6667500" cy="3495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049259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76400" y="75889"/>
            <a:ext cx="6006260" cy="430887"/>
          </a:xfrm>
          <a:prstGeom prst="rect">
            <a:avLst/>
          </a:prstGeom>
        </p:spPr>
        <p:txBody>
          <a:bodyPr wrap="none">
            <a:spAutoFit/>
          </a:bodyPr>
          <a:lstStyle/>
          <a:p>
            <a:r>
              <a:rPr lang="nl-NL" sz="2200" b="1">
                <a:latin typeface="Times New Roman" pitchFamily="18" charset="0"/>
                <a:cs typeface="Times New Roman" pitchFamily="18" charset="0"/>
              </a:rPr>
              <a:t>GIAO LƯU VỚI DOANH NHÂN THÀNH ĐẠT</a:t>
            </a:r>
            <a:endParaRPr lang="en-US" sz="2200" b="1">
              <a:latin typeface="Times New Roman" pitchFamily="18" charset="0"/>
              <a:cs typeface="Times New Roman" pitchFamily="18" charset="0"/>
            </a:endParaRPr>
          </a:p>
        </p:txBody>
      </p:sp>
      <p:pic>
        <p:nvPicPr>
          <p:cNvPr id="4098" name="Picture 2" descr="4 cách định hướng nghề nghiệp phù hợp cho tương lai"/>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50390" y="3590925"/>
            <a:ext cx="4595446" cy="3267075"/>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Định hướng nghề nghiệp trong tương lai và 4 bước cần lưu ý - Viện Tâm lý  Giáo dục BrainCar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27" y="3493814"/>
            <a:ext cx="4103783" cy="3364186"/>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55085" y="760709"/>
            <a:ext cx="9061373" cy="2862322"/>
          </a:xfrm>
          <a:prstGeom prst="rect">
            <a:avLst/>
          </a:prstGeom>
        </p:spPr>
        <p:txBody>
          <a:bodyPr wrap="square">
            <a:spAutoFit/>
          </a:bodyPr>
          <a:lstStyle/>
          <a:p>
            <a:r>
              <a:rPr lang="nl-NL">
                <a:latin typeface="Times New Roman" pitchFamily="18" charset="0"/>
                <a:cs typeface="Times New Roman" pitchFamily="18" charset="0"/>
              </a:rPr>
              <a:t>+ Vì sao cô/ chú/ bác/ anh/ chị? Chọn nghề...? Để thành đạt trong nghề cô/chú/ bác/anh/chị đã làm gì?</a:t>
            </a:r>
            <a:endParaRPr lang="en-US">
              <a:latin typeface="Times New Roman" pitchFamily="18" charset="0"/>
              <a:cs typeface="Times New Roman" pitchFamily="18" charset="0"/>
            </a:endParaRPr>
          </a:p>
          <a:p>
            <a:r>
              <a:rPr lang="nl-NL">
                <a:latin typeface="Times New Roman" pitchFamily="18" charset="0"/>
                <a:cs typeface="Times New Roman" pitchFamily="18" charset="0"/>
              </a:rPr>
              <a:t>+ Nghề của cô, chú, bác/anh, chị đang làm có đặc điểm gì? Muốn theo đuổi nghề đó cần có phẩm chất, năng lực gì?</a:t>
            </a:r>
            <a:endParaRPr lang="en-US">
              <a:latin typeface="Times New Roman" pitchFamily="18" charset="0"/>
              <a:cs typeface="Times New Roman" pitchFamily="18" charset="0"/>
            </a:endParaRPr>
          </a:p>
          <a:p>
            <a:r>
              <a:rPr lang="nl-NL">
                <a:latin typeface="Times New Roman" pitchFamily="18" charset="0"/>
                <a:cs typeface="Times New Roman" pitchFamily="18" charset="0"/>
              </a:rPr>
              <a:t>+ Những kinh nghiệm quý báu để cô, chú, bác/ anh chị thành đạt là gì?</a:t>
            </a:r>
            <a:endParaRPr lang="en-US">
              <a:latin typeface="Times New Roman" pitchFamily="18" charset="0"/>
              <a:cs typeface="Times New Roman" pitchFamily="18" charset="0"/>
            </a:endParaRPr>
          </a:p>
          <a:p>
            <a:r>
              <a:rPr lang="nl-NL">
                <a:latin typeface="Times New Roman" pitchFamily="18" charset="0"/>
                <a:cs typeface="Times New Roman" pitchFamily="18" charset="0"/>
              </a:rPr>
              <a:t>+ Muốn thành đạt, khi đang là HS, chúng cháu/em cần phải làm gì?</a:t>
            </a:r>
            <a:endParaRPr lang="en-US">
              <a:latin typeface="Times New Roman" pitchFamily="18" charset="0"/>
              <a:cs typeface="Times New Roman" pitchFamily="18" charset="0"/>
            </a:endParaRPr>
          </a:p>
          <a:p>
            <a:r>
              <a:rPr lang="nl-NL">
                <a:latin typeface="Times New Roman" pitchFamily="18" charset="0"/>
                <a:cs typeface="Times New Roman" pitchFamily="18" charset="0"/>
              </a:rPr>
              <a:t>+ Thị trường lao động thuộc ngành nghề cô, chú, bác/anh chị làm có tạo nhiều cơ hội việc làm cho sinh viên, thanh niên không?</a:t>
            </a:r>
            <a:endParaRPr lang="en-US">
              <a:latin typeface="Times New Roman" pitchFamily="18" charset="0"/>
              <a:cs typeface="Times New Roman" pitchFamily="18" charset="0"/>
            </a:endParaRPr>
          </a:p>
          <a:p>
            <a:r>
              <a:rPr lang="nl-NL">
                <a:latin typeface="Times New Roman" pitchFamily="18" charset="0"/>
                <a:cs typeface="Times New Roman" pitchFamily="18" charset="0"/>
              </a:rPr>
              <a:t>+ An toàn và sức khỏe nghề nghiệp đối với người lao động của ngành nghề đó như thế nào? Chế độ đãi ngộ ra sao?</a:t>
            </a:r>
            <a:endParaRPr lang="en-US">
              <a:latin typeface="Times New Roman" pitchFamily="18" charset="0"/>
              <a:cs typeface="Times New Roman" pitchFamily="18" charset="0"/>
            </a:endParaRPr>
          </a:p>
        </p:txBody>
      </p:sp>
    </p:spTree>
    <p:extLst>
      <p:ext uri="{BB962C8B-B14F-4D97-AF65-F5344CB8AC3E}">
        <p14:creationId xmlns:p14="http://schemas.microsoft.com/office/powerpoint/2010/main" val="23780387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1629" y="17443"/>
            <a:ext cx="7520940" cy="548640"/>
          </a:xfrm>
        </p:spPr>
        <p:txBody>
          <a:bodyPr/>
          <a:lstStyle/>
          <a:p>
            <a:pPr algn="ctr"/>
            <a:r>
              <a:rPr lang="en-US" smtClean="0"/>
              <a:t>HĐGD THEO CHỦ ĐỀ</a:t>
            </a:r>
            <a:endParaRPr lang="en-US"/>
          </a:p>
        </p:txBody>
      </p:sp>
      <p:sp>
        <p:nvSpPr>
          <p:cNvPr id="4" name="Rectangle 3"/>
          <p:cNvSpPr/>
          <p:nvPr/>
        </p:nvSpPr>
        <p:spPr>
          <a:xfrm>
            <a:off x="0" y="533400"/>
            <a:ext cx="9144000" cy="3970318"/>
          </a:xfrm>
          <a:prstGeom prst="rect">
            <a:avLst/>
          </a:prstGeom>
        </p:spPr>
        <p:txBody>
          <a:bodyPr wrap="square">
            <a:spAutoFit/>
          </a:bodyPr>
          <a:lstStyle/>
          <a:p>
            <a:r>
              <a:rPr lang="en-US">
                <a:latin typeface="Times New Roman" pitchFamily="18" charset="0"/>
                <a:cs typeface="Times New Roman" pitchFamily="18" charset="0"/>
              </a:rPr>
              <a:t>Chơi trò chơi “Đoán ý đồng đội”</a:t>
            </a:r>
          </a:p>
          <a:p>
            <a:r>
              <a:rPr lang="en-US">
                <a:latin typeface="Times New Roman" pitchFamily="18" charset="0"/>
                <a:cs typeface="Times New Roman" pitchFamily="18" charset="0"/>
              </a:rPr>
              <a:t>- GV phổ biến cách chơi và luật chơi:</a:t>
            </a:r>
          </a:p>
          <a:p>
            <a:pPr fontAlgn="base"/>
            <a:r>
              <a:rPr lang="en-US">
                <a:latin typeface="Times New Roman" pitchFamily="18" charset="0"/>
                <a:cs typeface="Times New Roman" pitchFamily="18" charset="0"/>
              </a:rPr>
              <a:t>+ Cách chơi: - Mỗi đội sẽ cử một thành viên đại diện cho đội đó lên sân khấu (đứng trước đội mình) để nhận từ khóa và diễn tả lại bằng hành động.</a:t>
            </a:r>
          </a:p>
          <a:p>
            <a:pPr fontAlgn="base"/>
            <a:r>
              <a:rPr lang="en-US">
                <a:latin typeface="Times New Roman" pitchFamily="18" charset="0"/>
                <a:cs typeface="Times New Roman" pitchFamily="18" charset="0"/>
              </a:rPr>
              <a:t>- Từng đội sẽ lần lượt tham gia chơi. Khi chủ trò hô “bắt đầu” thì người diễn tả hành động sẽ  nhận thử thách (từ khóa) và sau đó dùng ngôn ngữ cơ thể, diễn tả làm sao để đồng đội có thể hiểu được từ khóa. </a:t>
            </a:r>
          </a:p>
          <a:p>
            <a:pPr fontAlgn="base"/>
            <a:r>
              <a:rPr lang="en-US">
                <a:latin typeface="Times New Roman" pitchFamily="18" charset="0"/>
                <a:cs typeface="Times New Roman" pitchFamily="18" charset="0"/>
              </a:rPr>
              <a:t>- Sau khi người đại diện diễn tả, các thành viên trong đội có đáp án sẽ hô to, rõ ràng, nếu chính xác sẽ được tính điểm. </a:t>
            </a:r>
          </a:p>
          <a:p>
            <a:pPr fontAlgn="base"/>
            <a:r>
              <a:rPr lang="en-US">
                <a:latin typeface="Times New Roman" pitchFamily="18" charset="0"/>
                <a:cs typeface="Times New Roman" pitchFamily="18" charset="0"/>
              </a:rPr>
              <a:t>- Đội chơi có quyền bỏ qua từ khóa khó và sau khi đoán đến từ khóa cuối cùng mà vẫn còn thời gian thì sẽ quay lại đoán tiếp tục từ khóa đã bỏ qua. </a:t>
            </a:r>
          </a:p>
          <a:p>
            <a:pPr fontAlgn="base"/>
            <a:r>
              <a:rPr lang="en-US">
                <a:latin typeface="Times New Roman" pitchFamily="18" charset="0"/>
                <a:cs typeface="Times New Roman" pitchFamily="18" charset="0"/>
              </a:rPr>
              <a:t>- Những từ  khóa được đưa ra: Bác sĩ, Giáo viên, kĩ sư, ….</a:t>
            </a:r>
          </a:p>
          <a:p>
            <a:pPr fontAlgn="base"/>
            <a:r>
              <a:rPr lang="en-US">
                <a:latin typeface="Times New Roman" pitchFamily="18" charset="0"/>
                <a:cs typeface="Times New Roman" pitchFamily="18" charset="0"/>
              </a:rPr>
              <a:t>- Mỗi đội sẽ có 5 từ khóa, chơi trong một thời gian nhất định. Đội nào có nhiều đáp án chính xác và sớm nhất sẽ là đội chiến thắng.</a:t>
            </a:r>
          </a:p>
        </p:txBody>
      </p:sp>
      <p:pic>
        <p:nvPicPr>
          <p:cNvPr id="11266" name="Picture 2" descr="Thuyết trình về nghề em muốn làm trong tương lai. | hoạt động trải nghiệm  10 ctst | Tech12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0" y="4503718"/>
            <a:ext cx="4619625" cy="24304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624573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600200" y="533400"/>
            <a:ext cx="4953000" cy="1477328"/>
          </a:xfrm>
          <a:prstGeom prst="rect">
            <a:avLst/>
          </a:prstGeom>
        </p:spPr>
        <p:txBody>
          <a:bodyPr wrap="square">
            <a:spAutoFit/>
          </a:bodyPr>
          <a:lstStyle/>
          <a:p>
            <a:r>
              <a:rPr lang="en-US">
                <a:latin typeface="Times New Roman" pitchFamily="18" charset="0"/>
                <a:cs typeface="Times New Roman" pitchFamily="18" charset="0"/>
              </a:rPr>
              <a:t>- Học sinh nhận định được các ngành nghề phát triển trong xã hội hiện nay:</a:t>
            </a:r>
          </a:p>
          <a:p>
            <a:r>
              <a:rPr lang="en-US">
                <a:latin typeface="Times New Roman" pitchFamily="18" charset="0"/>
                <a:cs typeface="Times New Roman" pitchFamily="18" charset="0"/>
              </a:rPr>
              <a:t>+ Công nghệ thông tin</a:t>
            </a:r>
          </a:p>
          <a:p>
            <a:r>
              <a:rPr lang="en-US">
                <a:latin typeface="Times New Roman" pitchFamily="18" charset="0"/>
                <a:cs typeface="Times New Roman" pitchFamily="18" charset="0"/>
              </a:rPr>
              <a:t>+ Công nghệ kĩ thuật cơ điện tử</a:t>
            </a:r>
          </a:p>
          <a:p>
            <a:r>
              <a:rPr lang="en-US">
                <a:latin typeface="Times New Roman" pitchFamily="18" charset="0"/>
                <a:cs typeface="Times New Roman" pitchFamily="18" charset="0"/>
              </a:rPr>
              <a:t>+ Công nghệ sinh học</a:t>
            </a:r>
          </a:p>
        </p:txBody>
      </p:sp>
      <p:pic>
        <p:nvPicPr>
          <p:cNvPr id="5122" name="Picture 2" descr="Chọn Ngành Chọn Nghề - Top 13 Nghề Nghiệp Có Triển Vọng Trong Tương Lai -  CÔNG TY CỔ PHẦN TƯ VẤN DU HỌC VÀ THƯƠNG MẠI VJ"/>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590800"/>
            <a:ext cx="9144000" cy="43116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01340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715134541"/>
              </p:ext>
            </p:extLst>
          </p:nvPr>
        </p:nvGraphicFramePr>
        <p:xfrm>
          <a:off x="914401" y="528479"/>
          <a:ext cx="8153400" cy="4608649"/>
        </p:xfrm>
        <a:graphic>
          <a:graphicData uri="http://schemas.openxmlformats.org/drawingml/2006/table">
            <a:tbl>
              <a:tblPr firstRow="1" firstCol="1" bandRow="1">
                <a:tableStyleId>{5C22544A-7EE6-4342-B048-85BDC9FD1C3A}</a:tableStyleId>
              </a:tblPr>
              <a:tblGrid>
                <a:gridCol w="1066799">
                  <a:extLst>
                    <a:ext uri="{9D8B030D-6E8A-4147-A177-3AD203B41FA5}">
                      <a16:colId xmlns:a16="http://schemas.microsoft.com/office/drawing/2014/main" val="20000"/>
                    </a:ext>
                  </a:extLst>
                </a:gridCol>
                <a:gridCol w="11430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2133600">
                  <a:extLst>
                    <a:ext uri="{9D8B030D-6E8A-4147-A177-3AD203B41FA5}">
                      <a16:colId xmlns:a16="http://schemas.microsoft.com/office/drawing/2014/main" val="20003"/>
                    </a:ext>
                  </a:extLst>
                </a:gridCol>
                <a:gridCol w="1981201">
                  <a:extLst>
                    <a:ext uri="{9D8B030D-6E8A-4147-A177-3AD203B41FA5}">
                      <a16:colId xmlns:a16="http://schemas.microsoft.com/office/drawing/2014/main" val="20004"/>
                    </a:ext>
                  </a:extLst>
                </a:gridCol>
              </a:tblGrid>
              <a:tr h="179550">
                <a:tc rowSpan="2">
                  <a:txBody>
                    <a:bodyPr/>
                    <a:lstStyle/>
                    <a:p>
                      <a:pPr algn="just">
                        <a:lnSpc>
                          <a:spcPct val="115000"/>
                        </a:lnSpc>
                        <a:spcBef>
                          <a:spcPts val="500"/>
                        </a:spcBef>
                        <a:spcAft>
                          <a:spcPts val="0"/>
                        </a:spcAft>
                      </a:pPr>
                      <a:r>
                        <a:rPr lang="en-US" sz="1400">
                          <a:effectLst/>
                          <a:latin typeface="Times New Roman" pitchFamily="18" charset="0"/>
                          <a:cs typeface="Times New Roman" pitchFamily="18" charset="0"/>
                        </a:rPr>
                        <a:t>TT</a:t>
                      </a:r>
                      <a:endParaRPr lang="en-US" sz="1400">
                        <a:effectLst/>
                        <a:latin typeface="Times New Roman" pitchFamily="18" charset="0"/>
                        <a:ea typeface="Times New Roman"/>
                        <a:cs typeface="Times New Roman" pitchFamily="18" charset="0"/>
                      </a:endParaRPr>
                    </a:p>
                  </a:txBody>
                  <a:tcPr marL="22217" marR="22217" marT="0" marB="0"/>
                </a:tc>
                <a:tc rowSpan="2">
                  <a:txBody>
                    <a:bodyPr/>
                    <a:lstStyle/>
                    <a:p>
                      <a:pPr algn="just">
                        <a:lnSpc>
                          <a:spcPct val="115000"/>
                        </a:lnSpc>
                        <a:spcBef>
                          <a:spcPts val="500"/>
                        </a:spcBef>
                        <a:spcAft>
                          <a:spcPts val="0"/>
                        </a:spcAft>
                      </a:pPr>
                      <a:r>
                        <a:rPr lang="en-US" sz="1400">
                          <a:effectLst/>
                          <a:latin typeface="Times New Roman" pitchFamily="18" charset="0"/>
                          <a:cs typeface="Times New Roman" pitchFamily="18" charset="0"/>
                        </a:rPr>
                        <a:t>Nhóm nghề</a:t>
                      </a:r>
                      <a:endParaRPr lang="en-US" sz="1400">
                        <a:effectLst/>
                        <a:latin typeface="Times New Roman" pitchFamily="18" charset="0"/>
                        <a:ea typeface="Times New Roman"/>
                        <a:cs typeface="Times New Roman" pitchFamily="18" charset="0"/>
                      </a:endParaRPr>
                    </a:p>
                  </a:txBody>
                  <a:tcPr marL="22217" marR="22217" marT="0" marB="0"/>
                </a:tc>
                <a:tc rowSpan="2">
                  <a:txBody>
                    <a:bodyPr/>
                    <a:lstStyle/>
                    <a:p>
                      <a:pPr algn="just">
                        <a:lnSpc>
                          <a:spcPct val="115000"/>
                        </a:lnSpc>
                        <a:spcBef>
                          <a:spcPts val="500"/>
                        </a:spcBef>
                        <a:spcAft>
                          <a:spcPts val="0"/>
                        </a:spcAft>
                      </a:pPr>
                      <a:r>
                        <a:rPr lang="en-US" sz="1400">
                          <a:effectLst/>
                          <a:latin typeface="Times New Roman" pitchFamily="18" charset="0"/>
                          <a:cs typeface="Times New Roman" pitchFamily="18" charset="0"/>
                        </a:rPr>
                        <a:t>Đặc trưng, yêu cầu của nhóm nghề</a:t>
                      </a:r>
                      <a:endParaRPr lang="en-US" sz="1400">
                        <a:effectLst/>
                        <a:latin typeface="Times New Roman" pitchFamily="18" charset="0"/>
                        <a:ea typeface="Times New Roman"/>
                        <a:cs typeface="Times New Roman" pitchFamily="18" charset="0"/>
                      </a:endParaRPr>
                    </a:p>
                  </a:txBody>
                  <a:tcPr marL="22217" marR="22217" marT="0" marB="0"/>
                </a:tc>
                <a:tc gridSpan="2">
                  <a:txBody>
                    <a:bodyPr/>
                    <a:lstStyle/>
                    <a:p>
                      <a:pPr algn="ctr">
                        <a:lnSpc>
                          <a:spcPct val="115000"/>
                        </a:lnSpc>
                        <a:spcBef>
                          <a:spcPts val="500"/>
                        </a:spcBef>
                        <a:spcAft>
                          <a:spcPts val="0"/>
                        </a:spcAft>
                      </a:pPr>
                      <a:r>
                        <a:rPr lang="en-US" sz="1400">
                          <a:effectLst/>
                          <a:latin typeface="Times New Roman" pitchFamily="18" charset="0"/>
                          <a:cs typeface="Times New Roman" pitchFamily="18" charset="0"/>
                        </a:rPr>
                        <a:t>Đánh giá</a:t>
                      </a:r>
                    </a:p>
                    <a:p>
                      <a:pPr algn="ctr">
                        <a:lnSpc>
                          <a:spcPct val="115000"/>
                        </a:lnSpc>
                        <a:spcBef>
                          <a:spcPts val="500"/>
                        </a:spcBef>
                        <a:spcAft>
                          <a:spcPts val="0"/>
                        </a:spcAft>
                      </a:pPr>
                      <a:r>
                        <a:rPr lang="vi-VN" sz="1400">
                          <a:effectLst/>
                          <a:latin typeface="Times New Roman" pitchFamily="18" charset="0"/>
                          <a:cs typeface="Times New Roman" pitchFamily="18" charset="0"/>
                        </a:rPr>
                        <a:t> </a:t>
                      </a:r>
                      <a:endParaRPr lang="en-US" sz="1400">
                        <a:effectLst/>
                        <a:latin typeface="Times New Roman" pitchFamily="18" charset="0"/>
                        <a:ea typeface="Times New Roman"/>
                        <a:cs typeface="Times New Roman" pitchFamily="18" charset="0"/>
                      </a:endParaRPr>
                    </a:p>
                  </a:txBody>
                  <a:tcPr marL="22217" marR="22217" marT="0" marB="0"/>
                </a:tc>
                <a:tc hMerge="1">
                  <a:txBody>
                    <a:bodyPr/>
                    <a:lstStyle/>
                    <a:p>
                      <a:endParaRPr lang="en-US"/>
                    </a:p>
                  </a:txBody>
                  <a:tcPr/>
                </a:tc>
                <a:extLst>
                  <a:ext uri="{0D108BD9-81ED-4DB2-BD59-A6C34878D82A}">
                    <a16:rowId xmlns:a16="http://schemas.microsoft.com/office/drawing/2014/main" val="10000"/>
                  </a:ext>
                </a:extLst>
              </a:tr>
              <a:tr h="158978">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a:lnSpc>
                          <a:spcPct val="115000"/>
                        </a:lnSpc>
                        <a:spcBef>
                          <a:spcPts val="500"/>
                        </a:spcBef>
                        <a:spcAft>
                          <a:spcPts val="0"/>
                        </a:spcAft>
                      </a:pPr>
                      <a:r>
                        <a:rPr lang="en-US" sz="1400">
                          <a:effectLst/>
                          <a:latin typeface="Times New Roman" pitchFamily="18" charset="0"/>
                          <a:cs typeface="Times New Roman" pitchFamily="18" charset="0"/>
                        </a:rPr>
                        <a:t>Điểm mạnh</a:t>
                      </a:r>
                      <a:endParaRPr lang="en-US" sz="1400">
                        <a:effectLst/>
                        <a:latin typeface="Times New Roman" pitchFamily="18" charset="0"/>
                        <a:ea typeface="Times New Roman"/>
                        <a:cs typeface="Times New Roman" pitchFamily="18" charset="0"/>
                      </a:endParaRPr>
                    </a:p>
                  </a:txBody>
                  <a:tcPr marL="22217" marR="22217" marT="0" marB="0"/>
                </a:tc>
                <a:tc>
                  <a:txBody>
                    <a:bodyPr/>
                    <a:lstStyle/>
                    <a:p>
                      <a:pPr algn="ctr">
                        <a:lnSpc>
                          <a:spcPct val="115000"/>
                        </a:lnSpc>
                        <a:spcBef>
                          <a:spcPts val="500"/>
                        </a:spcBef>
                        <a:spcAft>
                          <a:spcPts val="0"/>
                        </a:spcAft>
                      </a:pPr>
                      <a:r>
                        <a:rPr lang="en-US" sz="1400">
                          <a:effectLst/>
                          <a:latin typeface="Times New Roman" pitchFamily="18" charset="0"/>
                          <a:cs typeface="Times New Roman" pitchFamily="18" charset="0"/>
                        </a:rPr>
                        <a:t>Điểm yếu</a:t>
                      </a:r>
                      <a:endParaRPr lang="en-US" sz="1400">
                        <a:effectLst/>
                        <a:latin typeface="Times New Roman" pitchFamily="18" charset="0"/>
                        <a:ea typeface="Times New Roman"/>
                        <a:cs typeface="Times New Roman" pitchFamily="18" charset="0"/>
                      </a:endParaRPr>
                    </a:p>
                  </a:txBody>
                  <a:tcPr marL="22217" marR="22217" marT="0" marB="0"/>
                </a:tc>
                <a:extLst>
                  <a:ext uri="{0D108BD9-81ED-4DB2-BD59-A6C34878D82A}">
                    <a16:rowId xmlns:a16="http://schemas.microsoft.com/office/drawing/2014/main" val="10001"/>
                  </a:ext>
                </a:extLst>
              </a:tr>
              <a:tr h="1053931">
                <a:tc>
                  <a:txBody>
                    <a:bodyPr/>
                    <a:lstStyle/>
                    <a:p>
                      <a:pPr algn="just">
                        <a:lnSpc>
                          <a:spcPct val="115000"/>
                        </a:lnSpc>
                        <a:spcBef>
                          <a:spcPts val="500"/>
                        </a:spcBef>
                        <a:spcAft>
                          <a:spcPts val="0"/>
                        </a:spcAft>
                      </a:pPr>
                      <a:r>
                        <a:rPr lang="en-US" sz="1400">
                          <a:effectLst/>
                          <a:latin typeface="Times New Roman" pitchFamily="18" charset="0"/>
                          <a:cs typeface="Times New Roman" pitchFamily="18" charset="0"/>
                        </a:rPr>
                        <a:t>1</a:t>
                      </a:r>
                      <a:endParaRPr lang="en-US" sz="1400">
                        <a:effectLst/>
                        <a:latin typeface="Times New Roman" pitchFamily="18" charset="0"/>
                        <a:ea typeface="Times New Roman"/>
                        <a:cs typeface="Times New Roman" pitchFamily="18" charset="0"/>
                      </a:endParaRPr>
                    </a:p>
                  </a:txBody>
                  <a:tcPr marL="22217" marR="22217" marT="0" marB="0"/>
                </a:tc>
                <a:tc>
                  <a:txBody>
                    <a:bodyPr/>
                    <a:lstStyle/>
                    <a:p>
                      <a:pPr algn="just">
                        <a:lnSpc>
                          <a:spcPct val="115000"/>
                        </a:lnSpc>
                        <a:spcBef>
                          <a:spcPts val="500"/>
                        </a:spcBef>
                        <a:spcAft>
                          <a:spcPts val="0"/>
                        </a:spcAft>
                      </a:pPr>
                      <a:r>
                        <a:rPr lang="en-US" sz="1400">
                          <a:effectLst/>
                          <a:latin typeface="Times New Roman" pitchFamily="18" charset="0"/>
                          <a:cs typeface="Times New Roman" pitchFamily="18" charset="0"/>
                        </a:rPr>
                        <a:t>Nhóm nghề kĩ thuật</a:t>
                      </a:r>
                      <a:endParaRPr lang="en-US" sz="1400">
                        <a:effectLst/>
                        <a:latin typeface="Times New Roman" pitchFamily="18" charset="0"/>
                        <a:ea typeface="Times New Roman"/>
                        <a:cs typeface="Times New Roman" pitchFamily="18" charset="0"/>
                      </a:endParaRPr>
                    </a:p>
                  </a:txBody>
                  <a:tcPr marL="22217" marR="22217" marT="0" marB="0"/>
                </a:tc>
                <a:tc>
                  <a:txBody>
                    <a:bodyPr/>
                    <a:lstStyle/>
                    <a:p>
                      <a:pPr algn="just">
                        <a:lnSpc>
                          <a:spcPct val="115000"/>
                        </a:lnSpc>
                        <a:spcBef>
                          <a:spcPts val="500"/>
                        </a:spcBef>
                        <a:spcAft>
                          <a:spcPts val="0"/>
                        </a:spcAft>
                      </a:pPr>
                      <a:r>
                        <a:rPr lang="en-US" sz="1400">
                          <a:effectLst/>
                          <a:latin typeface="Times New Roman" pitchFamily="18" charset="0"/>
                          <a:cs typeface="Times New Roman" pitchFamily="18" charset="0"/>
                        </a:rPr>
                        <a:t>Khéo léo, phản ứng cảm giác hoặc vận động động nhanh chính xác</a:t>
                      </a:r>
                      <a:endParaRPr lang="en-US" sz="1400">
                        <a:effectLst/>
                        <a:latin typeface="Times New Roman" pitchFamily="18" charset="0"/>
                        <a:ea typeface="Times New Roman"/>
                        <a:cs typeface="Times New Roman" pitchFamily="18" charset="0"/>
                      </a:endParaRPr>
                    </a:p>
                  </a:txBody>
                  <a:tcPr marL="22217" marR="22217" marT="0" marB="0"/>
                </a:tc>
                <a:tc>
                  <a:txBody>
                    <a:bodyPr/>
                    <a:lstStyle/>
                    <a:p>
                      <a:pPr algn="just">
                        <a:lnSpc>
                          <a:spcPct val="115000"/>
                        </a:lnSpc>
                        <a:spcBef>
                          <a:spcPts val="500"/>
                        </a:spcBef>
                        <a:spcAft>
                          <a:spcPts val="0"/>
                        </a:spcAft>
                      </a:pPr>
                      <a:r>
                        <a:rPr lang="en-US" sz="1400">
                          <a:effectLst/>
                          <a:latin typeface="Times New Roman" pitchFamily="18" charset="0"/>
                          <a:cs typeface="Times New Roman" pitchFamily="18" charset="0"/>
                        </a:rPr>
                        <a:t>- Thích sửa chữa vật dụng trong gđ hoặc làm công việc thủ công</a:t>
                      </a:r>
                    </a:p>
                    <a:p>
                      <a:pPr algn="just">
                        <a:lnSpc>
                          <a:spcPct val="115000"/>
                        </a:lnSpc>
                        <a:spcBef>
                          <a:spcPts val="500"/>
                        </a:spcBef>
                        <a:spcAft>
                          <a:spcPts val="0"/>
                        </a:spcAft>
                      </a:pPr>
                      <a:r>
                        <a:rPr lang="en-US" sz="1400">
                          <a:effectLst/>
                          <a:latin typeface="Times New Roman" pitchFamily="18" charset="0"/>
                          <a:cs typeface="Times New Roman" pitchFamily="18" charset="0"/>
                        </a:rPr>
                        <a:t>-Thích nghiên cứu tìm tòi về máy móc</a:t>
                      </a:r>
                      <a:endParaRPr lang="en-US" sz="1400">
                        <a:effectLst/>
                        <a:latin typeface="Times New Roman" pitchFamily="18" charset="0"/>
                        <a:ea typeface="Times New Roman"/>
                        <a:cs typeface="Times New Roman" pitchFamily="18" charset="0"/>
                      </a:endParaRPr>
                    </a:p>
                  </a:txBody>
                  <a:tcPr marL="22217" marR="22217" marT="0" marB="0"/>
                </a:tc>
                <a:tc>
                  <a:txBody>
                    <a:bodyPr/>
                    <a:lstStyle/>
                    <a:p>
                      <a:pPr algn="just">
                        <a:lnSpc>
                          <a:spcPct val="115000"/>
                        </a:lnSpc>
                        <a:spcBef>
                          <a:spcPts val="500"/>
                        </a:spcBef>
                        <a:spcAft>
                          <a:spcPts val="0"/>
                        </a:spcAft>
                      </a:pPr>
                      <a:r>
                        <a:rPr lang="en-US" sz="1400">
                          <a:effectLst/>
                          <a:latin typeface="Times New Roman" pitchFamily="18" charset="0"/>
                          <a:cs typeface="Times New Roman" pitchFamily="18" charset="0"/>
                        </a:rPr>
                        <a:t>-Thiếu tập trung, </a:t>
                      </a:r>
                    </a:p>
                    <a:p>
                      <a:pPr>
                        <a:spcBef>
                          <a:spcPts val="500"/>
                        </a:spcBef>
                        <a:spcAft>
                          <a:spcPts val="0"/>
                        </a:spcAft>
                      </a:pPr>
                      <a:r>
                        <a:rPr lang="en-US" sz="1400">
                          <a:effectLst/>
                          <a:latin typeface="Times New Roman" pitchFamily="18" charset="0"/>
                          <a:cs typeface="Times New Roman" pitchFamily="18" charset="0"/>
                        </a:rPr>
                        <a:t>- Thiếu kiên nhẫn.</a:t>
                      </a:r>
                    </a:p>
                    <a:p>
                      <a:pPr algn="just">
                        <a:lnSpc>
                          <a:spcPct val="115000"/>
                        </a:lnSpc>
                        <a:spcBef>
                          <a:spcPts val="500"/>
                        </a:spcBef>
                        <a:spcAft>
                          <a:spcPts val="0"/>
                        </a:spcAft>
                      </a:pPr>
                      <a:r>
                        <a:rPr lang="en-US" sz="1400">
                          <a:effectLst/>
                          <a:latin typeface="Times New Roman" pitchFamily="18" charset="0"/>
                          <a:cs typeface="Times New Roman" pitchFamily="18" charset="0"/>
                        </a:rPr>
                        <a:t>- Thích các hoạt động bề nổi</a:t>
                      </a:r>
                    </a:p>
                    <a:p>
                      <a:pPr algn="just">
                        <a:lnSpc>
                          <a:spcPct val="115000"/>
                        </a:lnSpc>
                        <a:spcBef>
                          <a:spcPts val="500"/>
                        </a:spcBef>
                        <a:spcAft>
                          <a:spcPts val="0"/>
                        </a:spcAft>
                      </a:pPr>
                      <a:r>
                        <a:rPr lang="en-US" sz="1400">
                          <a:effectLst/>
                          <a:latin typeface="Times New Roman" pitchFamily="18" charset="0"/>
                          <a:cs typeface="Times New Roman" pitchFamily="18" charset="0"/>
                        </a:rPr>
                        <a:t> </a:t>
                      </a:r>
                      <a:endParaRPr lang="en-US" sz="1400">
                        <a:effectLst/>
                        <a:latin typeface="Times New Roman" pitchFamily="18" charset="0"/>
                        <a:ea typeface="Times New Roman"/>
                        <a:cs typeface="Times New Roman" pitchFamily="18" charset="0"/>
                      </a:endParaRPr>
                    </a:p>
                  </a:txBody>
                  <a:tcPr marL="22217" marR="22217" marT="0" marB="0"/>
                </a:tc>
                <a:extLst>
                  <a:ext uri="{0D108BD9-81ED-4DB2-BD59-A6C34878D82A}">
                    <a16:rowId xmlns:a16="http://schemas.microsoft.com/office/drawing/2014/main" val="10002"/>
                  </a:ext>
                </a:extLst>
              </a:tr>
              <a:tr h="1053931">
                <a:tc>
                  <a:txBody>
                    <a:bodyPr/>
                    <a:lstStyle/>
                    <a:p>
                      <a:pPr algn="just">
                        <a:lnSpc>
                          <a:spcPct val="115000"/>
                        </a:lnSpc>
                        <a:spcBef>
                          <a:spcPts val="500"/>
                        </a:spcBef>
                        <a:spcAft>
                          <a:spcPts val="0"/>
                        </a:spcAft>
                      </a:pPr>
                      <a:r>
                        <a:rPr lang="en-US" sz="1400">
                          <a:effectLst/>
                          <a:latin typeface="Times New Roman" pitchFamily="18" charset="0"/>
                          <a:cs typeface="Times New Roman" pitchFamily="18" charset="0"/>
                        </a:rPr>
                        <a:t>2</a:t>
                      </a:r>
                      <a:endParaRPr lang="en-US" sz="1400">
                        <a:effectLst/>
                        <a:latin typeface="Times New Roman" pitchFamily="18" charset="0"/>
                        <a:ea typeface="Times New Roman"/>
                        <a:cs typeface="Times New Roman" pitchFamily="18" charset="0"/>
                      </a:endParaRPr>
                    </a:p>
                  </a:txBody>
                  <a:tcPr marL="22217" marR="22217" marT="0" marB="0"/>
                </a:tc>
                <a:tc>
                  <a:txBody>
                    <a:bodyPr/>
                    <a:lstStyle/>
                    <a:p>
                      <a:pPr algn="just">
                        <a:lnSpc>
                          <a:spcPct val="115000"/>
                        </a:lnSpc>
                        <a:spcBef>
                          <a:spcPts val="500"/>
                        </a:spcBef>
                        <a:spcAft>
                          <a:spcPts val="0"/>
                        </a:spcAft>
                      </a:pPr>
                      <a:r>
                        <a:rPr lang="en-US" sz="1400">
                          <a:effectLst/>
                          <a:latin typeface="Times New Roman" pitchFamily="18" charset="0"/>
                          <a:cs typeface="Times New Roman" pitchFamily="18" charset="0"/>
                        </a:rPr>
                        <a:t>Nhóm nghề nghệ thuật</a:t>
                      </a:r>
                      <a:endParaRPr lang="en-US" sz="1400">
                        <a:effectLst/>
                        <a:latin typeface="Times New Roman" pitchFamily="18" charset="0"/>
                        <a:ea typeface="Times New Roman"/>
                        <a:cs typeface="Times New Roman" pitchFamily="18" charset="0"/>
                      </a:endParaRPr>
                    </a:p>
                  </a:txBody>
                  <a:tcPr marL="22217" marR="22217" marT="0" marB="0"/>
                </a:tc>
                <a:tc>
                  <a:txBody>
                    <a:bodyPr/>
                    <a:lstStyle/>
                    <a:p>
                      <a:pPr algn="just">
                        <a:lnSpc>
                          <a:spcPct val="115000"/>
                        </a:lnSpc>
                        <a:spcBef>
                          <a:spcPts val="500"/>
                        </a:spcBef>
                        <a:spcAft>
                          <a:spcPts val="0"/>
                        </a:spcAft>
                      </a:pPr>
                      <a:r>
                        <a:rPr lang="en-US" sz="1400">
                          <a:effectLst/>
                          <a:latin typeface="Times New Roman" pitchFamily="18" charset="0"/>
                          <a:cs typeface="Times New Roman" pitchFamily="18" charset="0"/>
                        </a:rPr>
                        <a:t>Khéo léo, sáng tạo, yêu thích tự do</a:t>
                      </a:r>
                      <a:endParaRPr lang="en-US" sz="1400">
                        <a:effectLst/>
                        <a:latin typeface="Times New Roman" pitchFamily="18" charset="0"/>
                        <a:ea typeface="Times New Roman"/>
                        <a:cs typeface="Times New Roman" pitchFamily="18" charset="0"/>
                      </a:endParaRPr>
                    </a:p>
                  </a:txBody>
                  <a:tcPr marL="22217" marR="22217" marT="0" marB="0"/>
                </a:tc>
                <a:tc>
                  <a:txBody>
                    <a:bodyPr/>
                    <a:lstStyle/>
                    <a:p>
                      <a:pPr algn="just">
                        <a:lnSpc>
                          <a:spcPct val="115000"/>
                        </a:lnSpc>
                        <a:spcBef>
                          <a:spcPts val="500"/>
                        </a:spcBef>
                        <a:spcAft>
                          <a:spcPts val="0"/>
                        </a:spcAft>
                      </a:pPr>
                      <a:r>
                        <a:rPr lang="en-US" sz="1400">
                          <a:effectLst/>
                          <a:latin typeface="Times New Roman" pitchFamily="18" charset="0"/>
                          <a:cs typeface="Times New Roman" pitchFamily="18" charset="0"/>
                        </a:rPr>
                        <a:t>- Có khả năng làm việc thiên về tính chất nghệ thuật, coi trọng sự sáng tạo.</a:t>
                      </a:r>
                    </a:p>
                    <a:p>
                      <a:pPr algn="just">
                        <a:lnSpc>
                          <a:spcPct val="115000"/>
                        </a:lnSpc>
                        <a:spcBef>
                          <a:spcPts val="500"/>
                        </a:spcBef>
                        <a:spcAft>
                          <a:spcPts val="0"/>
                        </a:spcAft>
                      </a:pPr>
                      <a:r>
                        <a:rPr lang="en-US" sz="1400">
                          <a:effectLst/>
                          <a:latin typeface="Times New Roman" pitchFamily="18" charset="0"/>
                          <a:cs typeface="Times New Roman" pitchFamily="18" charset="0"/>
                        </a:rPr>
                        <a:t>- Sẵn sàng trải nghiệm cái mới.</a:t>
                      </a:r>
                      <a:endParaRPr lang="en-US" sz="1400">
                        <a:effectLst/>
                        <a:latin typeface="Times New Roman" pitchFamily="18" charset="0"/>
                        <a:ea typeface="Times New Roman"/>
                        <a:cs typeface="Times New Roman" pitchFamily="18" charset="0"/>
                      </a:endParaRPr>
                    </a:p>
                  </a:txBody>
                  <a:tcPr marL="22217" marR="22217" marT="0" marB="0"/>
                </a:tc>
                <a:tc>
                  <a:txBody>
                    <a:bodyPr/>
                    <a:lstStyle/>
                    <a:p>
                      <a:pPr algn="just">
                        <a:lnSpc>
                          <a:spcPct val="115000"/>
                        </a:lnSpc>
                        <a:spcBef>
                          <a:spcPts val="500"/>
                        </a:spcBef>
                        <a:spcAft>
                          <a:spcPts val="0"/>
                        </a:spcAft>
                      </a:pPr>
                      <a:r>
                        <a:rPr lang="en-US" sz="1400">
                          <a:effectLst/>
                          <a:latin typeface="Times New Roman" pitchFamily="18" charset="0"/>
                          <a:cs typeface="Times New Roman" pitchFamily="18" charset="0"/>
                        </a:rPr>
                        <a:t>- </a:t>
                      </a:r>
                      <a:endParaRPr lang="en-US" sz="1400">
                        <a:effectLst/>
                        <a:latin typeface="Times New Roman" pitchFamily="18" charset="0"/>
                        <a:ea typeface="Times New Roman"/>
                        <a:cs typeface="Times New Roman" pitchFamily="18" charset="0"/>
                      </a:endParaRPr>
                    </a:p>
                  </a:txBody>
                  <a:tcPr marL="22217" marR="22217" marT="0" marB="0"/>
                </a:tc>
                <a:extLst>
                  <a:ext uri="{0D108BD9-81ED-4DB2-BD59-A6C34878D82A}">
                    <a16:rowId xmlns:a16="http://schemas.microsoft.com/office/drawing/2014/main" val="10003"/>
                  </a:ext>
                </a:extLst>
              </a:tr>
              <a:tr h="1133421">
                <a:tc>
                  <a:txBody>
                    <a:bodyPr/>
                    <a:lstStyle/>
                    <a:p>
                      <a:pPr algn="just">
                        <a:lnSpc>
                          <a:spcPct val="115000"/>
                        </a:lnSpc>
                        <a:spcBef>
                          <a:spcPts val="500"/>
                        </a:spcBef>
                        <a:spcAft>
                          <a:spcPts val="0"/>
                        </a:spcAft>
                      </a:pPr>
                      <a:r>
                        <a:rPr lang="en-US" sz="1400">
                          <a:effectLst/>
                          <a:latin typeface="Times New Roman" pitchFamily="18" charset="0"/>
                          <a:cs typeface="Times New Roman" pitchFamily="18" charset="0"/>
                        </a:rPr>
                        <a:t>3</a:t>
                      </a:r>
                      <a:endParaRPr lang="en-US" sz="1400">
                        <a:effectLst/>
                        <a:latin typeface="Times New Roman" pitchFamily="18" charset="0"/>
                        <a:ea typeface="Times New Roman"/>
                        <a:cs typeface="Times New Roman" pitchFamily="18" charset="0"/>
                      </a:endParaRPr>
                    </a:p>
                  </a:txBody>
                  <a:tcPr marL="22217" marR="22217" marT="0" marB="0"/>
                </a:tc>
                <a:tc>
                  <a:txBody>
                    <a:bodyPr/>
                    <a:lstStyle/>
                    <a:p>
                      <a:pPr algn="just">
                        <a:lnSpc>
                          <a:spcPct val="115000"/>
                        </a:lnSpc>
                        <a:spcBef>
                          <a:spcPts val="500"/>
                        </a:spcBef>
                        <a:spcAft>
                          <a:spcPts val="0"/>
                        </a:spcAft>
                      </a:pPr>
                      <a:r>
                        <a:rPr lang="en-US" sz="1400">
                          <a:effectLst/>
                          <a:latin typeface="Times New Roman" pitchFamily="18" charset="0"/>
                          <a:cs typeface="Times New Roman" pitchFamily="18" charset="0"/>
                        </a:rPr>
                        <a:t>Nhóm nghề nghiên cứu</a:t>
                      </a:r>
                      <a:endParaRPr lang="en-US" sz="1400">
                        <a:effectLst/>
                        <a:latin typeface="Times New Roman" pitchFamily="18" charset="0"/>
                        <a:ea typeface="Times New Roman"/>
                        <a:cs typeface="Times New Roman" pitchFamily="18" charset="0"/>
                      </a:endParaRPr>
                    </a:p>
                  </a:txBody>
                  <a:tcPr marL="22217" marR="22217" marT="0" marB="0"/>
                </a:tc>
                <a:tc>
                  <a:txBody>
                    <a:bodyPr/>
                    <a:lstStyle/>
                    <a:p>
                      <a:pPr algn="just">
                        <a:lnSpc>
                          <a:spcPct val="115000"/>
                        </a:lnSpc>
                        <a:spcBef>
                          <a:spcPts val="500"/>
                        </a:spcBef>
                        <a:spcAft>
                          <a:spcPts val="0"/>
                        </a:spcAft>
                      </a:pPr>
                      <a:r>
                        <a:rPr lang="en-US" sz="1400">
                          <a:effectLst/>
                          <a:latin typeface="Times New Roman" pitchFamily="18" charset="0"/>
                          <a:cs typeface="Times New Roman" pitchFamily="18" charset="0"/>
                        </a:rPr>
                        <a:t>Đam mê khám phá, phân tích</a:t>
                      </a:r>
                      <a:endParaRPr lang="en-US" sz="1400">
                        <a:effectLst/>
                        <a:latin typeface="Times New Roman" pitchFamily="18" charset="0"/>
                        <a:ea typeface="Times New Roman"/>
                        <a:cs typeface="Times New Roman" pitchFamily="18" charset="0"/>
                      </a:endParaRPr>
                    </a:p>
                  </a:txBody>
                  <a:tcPr marL="22217" marR="22217" marT="0" marB="0"/>
                </a:tc>
                <a:tc>
                  <a:txBody>
                    <a:bodyPr/>
                    <a:lstStyle/>
                    <a:p>
                      <a:pPr algn="just">
                        <a:lnSpc>
                          <a:spcPct val="115000"/>
                        </a:lnSpc>
                        <a:spcBef>
                          <a:spcPts val="500"/>
                        </a:spcBef>
                        <a:spcAft>
                          <a:spcPts val="0"/>
                        </a:spcAft>
                      </a:pPr>
                      <a:r>
                        <a:rPr lang="en-US" sz="1400">
                          <a:effectLst/>
                          <a:latin typeface="Times New Roman" pitchFamily="18" charset="0"/>
                          <a:cs typeface="Times New Roman" pitchFamily="18" charset="0"/>
                        </a:rPr>
                        <a:t>- Thích làm việc độc lập, học hỏi , khám phá,</a:t>
                      </a:r>
                    </a:p>
                    <a:p>
                      <a:pPr algn="just">
                        <a:lnSpc>
                          <a:spcPct val="115000"/>
                        </a:lnSpc>
                        <a:spcBef>
                          <a:spcPts val="500"/>
                        </a:spcBef>
                        <a:spcAft>
                          <a:spcPts val="0"/>
                        </a:spcAft>
                      </a:pPr>
                      <a:r>
                        <a:rPr lang="en-US" sz="1400">
                          <a:effectLst/>
                          <a:latin typeface="Times New Roman" pitchFamily="18" charset="0"/>
                          <a:cs typeface="Times New Roman" pitchFamily="18" charset="0"/>
                        </a:rPr>
                        <a:t>- Luôn quan sát giải quyết vấn đề mang tính xã hội.</a:t>
                      </a:r>
                      <a:endParaRPr lang="en-US" sz="1400">
                        <a:effectLst/>
                        <a:latin typeface="Times New Roman" pitchFamily="18" charset="0"/>
                        <a:ea typeface="Times New Roman"/>
                        <a:cs typeface="Times New Roman" pitchFamily="18" charset="0"/>
                      </a:endParaRPr>
                    </a:p>
                  </a:txBody>
                  <a:tcPr marL="22217" marR="22217" marT="0" marB="0"/>
                </a:tc>
                <a:tc>
                  <a:txBody>
                    <a:bodyPr/>
                    <a:lstStyle/>
                    <a:p>
                      <a:pPr algn="just">
                        <a:lnSpc>
                          <a:spcPct val="115000"/>
                        </a:lnSpc>
                        <a:spcBef>
                          <a:spcPts val="500"/>
                        </a:spcBef>
                        <a:spcAft>
                          <a:spcPts val="0"/>
                        </a:spcAft>
                      </a:pPr>
                      <a:r>
                        <a:rPr lang="vi-VN" sz="1400">
                          <a:effectLst/>
                          <a:latin typeface="Times New Roman" pitchFamily="18" charset="0"/>
                          <a:cs typeface="Times New Roman" pitchFamily="18" charset="0"/>
                        </a:rPr>
                        <a:t> </a:t>
                      </a:r>
                      <a:endParaRPr lang="en-US" sz="1400">
                        <a:effectLst/>
                        <a:latin typeface="Times New Roman" pitchFamily="18" charset="0"/>
                        <a:ea typeface="Times New Roman"/>
                        <a:cs typeface="Times New Roman" pitchFamily="18" charset="0"/>
                      </a:endParaRPr>
                    </a:p>
                  </a:txBody>
                  <a:tcPr marL="22217" marR="22217" marT="0" marB="0"/>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090085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457200"/>
            <a:ext cx="8763000" cy="1015663"/>
          </a:xfrm>
          <a:prstGeom prst="rect">
            <a:avLst/>
          </a:prstGeom>
        </p:spPr>
        <p:txBody>
          <a:bodyPr wrap="square">
            <a:spAutoFit/>
          </a:bodyPr>
          <a:lstStyle/>
          <a:p>
            <a:pPr algn="ctr"/>
            <a:r>
              <a:rPr lang="pt-BR" sz="3000" b="1" dirty="0">
                <a:latin typeface="Times New Roman" panose="02020603050405020304" pitchFamily="18" charset="0"/>
                <a:cs typeface="Times New Roman" panose="02020603050405020304" pitchFamily="18" charset="0"/>
              </a:rPr>
              <a:t>Xác định sự phù hợp về phẩm chất, năng lực của bản thân đối với nhóm nghề/nghề lựa chọn</a:t>
            </a:r>
            <a:endParaRPr lang="en-US" sz="3000" dirty="0">
              <a:latin typeface="Times New Roman" panose="02020603050405020304" pitchFamily="18" charset="0"/>
              <a:cs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4013637482"/>
              </p:ext>
            </p:extLst>
          </p:nvPr>
        </p:nvGraphicFramePr>
        <p:xfrm>
          <a:off x="1" y="1600200"/>
          <a:ext cx="9143999" cy="4343401"/>
        </p:xfrm>
        <a:graphic>
          <a:graphicData uri="http://schemas.openxmlformats.org/drawingml/2006/table">
            <a:tbl>
              <a:tblPr firstRow="1" firstCol="1" bandRow="1">
                <a:tableStyleId>{5C22544A-7EE6-4342-B048-85BDC9FD1C3A}</a:tableStyleId>
              </a:tblPr>
              <a:tblGrid>
                <a:gridCol w="2996597">
                  <a:extLst>
                    <a:ext uri="{9D8B030D-6E8A-4147-A177-3AD203B41FA5}">
                      <a16:colId xmlns:a16="http://schemas.microsoft.com/office/drawing/2014/main" val="20000"/>
                    </a:ext>
                  </a:extLst>
                </a:gridCol>
                <a:gridCol w="3073701">
                  <a:extLst>
                    <a:ext uri="{9D8B030D-6E8A-4147-A177-3AD203B41FA5}">
                      <a16:colId xmlns:a16="http://schemas.microsoft.com/office/drawing/2014/main" val="20001"/>
                    </a:ext>
                  </a:extLst>
                </a:gridCol>
                <a:gridCol w="3073701">
                  <a:extLst>
                    <a:ext uri="{9D8B030D-6E8A-4147-A177-3AD203B41FA5}">
                      <a16:colId xmlns:a16="http://schemas.microsoft.com/office/drawing/2014/main" val="20002"/>
                    </a:ext>
                  </a:extLst>
                </a:gridCol>
              </a:tblGrid>
              <a:tr h="1056784">
                <a:tc rowSpan="2">
                  <a:txBody>
                    <a:bodyPr/>
                    <a:lstStyle/>
                    <a:p>
                      <a:pPr algn="ctr">
                        <a:lnSpc>
                          <a:spcPct val="115000"/>
                        </a:lnSpc>
                        <a:spcBef>
                          <a:spcPts val="500"/>
                        </a:spcBef>
                        <a:spcAft>
                          <a:spcPts val="0"/>
                        </a:spcAft>
                      </a:pPr>
                      <a:r>
                        <a:rPr lang="en-US" sz="3000" dirty="0">
                          <a:effectLst/>
                        </a:rPr>
                        <a:t>PC,NL </a:t>
                      </a:r>
                      <a:r>
                        <a:rPr lang="en-US" sz="3000" dirty="0" err="1">
                          <a:effectLst/>
                        </a:rPr>
                        <a:t>của</a:t>
                      </a:r>
                      <a:r>
                        <a:rPr lang="en-US" sz="3000" dirty="0">
                          <a:effectLst/>
                        </a:rPr>
                        <a:t> </a:t>
                      </a:r>
                      <a:r>
                        <a:rPr lang="en-US" sz="3000" dirty="0" err="1">
                          <a:effectLst/>
                        </a:rPr>
                        <a:t>bản</a:t>
                      </a:r>
                      <a:r>
                        <a:rPr lang="en-US" sz="3000" dirty="0">
                          <a:effectLst/>
                        </a:rPr>
                        <a:t> </a:t>
                      </a:r>
                      <a:r>
                        <a:rPr lang="en-US" sz="3000" dirty="0" err="1">
                          <a:effectLst/>
                        </a:rPr>
                        <a:t>thân</a:t>
                      </a:r>
                      <a:endParaRPr lang="en-US" sz="3000" dirty="0">
                        <a:effectLst/>
                        <a:latin typeface="Calibri"/>
                        <a:ea typeface="Times New Roman"/>
                        <a:cs typeface="Times New Roman"/>
                      </a:endParaRPr>
                    </a:p>
                  </a:txBody>
                  <a:tcPr marL="68580" marR="68580" marT="0" marB="0"/>
                </a:tc>
                <a:tc gridSpan="2">
                  <a:txBody>
                    <a:bodyPr/>
                    <a:lstStyle/>
                    <a:p>
                      <a:pPr algn="ctr">
                        <a:lnSpc>
                          <a:spcPct val="115000"/>
                        </a:lnSpc>
                        <a:spcBef>
                          <a:spcPts val="500"/>
                        </a:spcBef>
                        <a:spcAft>
                          <a:spcPts val="0"/>
                        </a:spcAft>
                      </a:pPr>
                      <a:r>
                        <a:rPr lang="en-US" sz="3000" dirty="0" err="1">
                          <a:effectLst/>
                        </a:rPr>
                        <a:t>Nhóm</a:t>
                      </a:r>
                      <a:r>
                        <a:rPr lang="en-US" sz="3000" dirty="0">
                          <a:effectLst/>
                        </a:rPr>
                        <a:t> </a:t>
                      </a:r>
                      <a:r>
                        <a:rPr lang="en-US" sz="3000" dirty="0" err="1">
                          <a:effectLst/>
                        </a:rPr>
                        <a:t>nghề</a:t>
                      </a:r>
                      <a:r>
                        <a:rPr lang="en-US" sz="3000" dirty="0">
                          <a:effectLst/>
                        </a:rPr>
                        <a:t>/</a:t>
                      </a:r>
                      <a:r>
                        <a:rPr lang="en-US" sz="3000" dirty="0" err="1">
                          <a:effectLst/>
                        </a:rPr>
                        <a:t>nghề</a:t>
                      </a:r>
                      <a:r>
                        <a:rPr lang="en-US" sz="3000" dirty="0">
                          <a:effectLst/>
                        </a:rPr>
                        <a:t> </a:t>
                      </a:r>
                      <a:r>
                        <a:rPr lang="en-US" sz="3000" dirty="0" err="1">
                          <a:effectLst/>
                        </a:rPr>
                        <a:t>lựa</a:t>
                      </a:r>
                      <a:r>
                        <a:rPr lang="en-US" sz="3000" dirty="0">
                          <a:effectLst/>
                        </a:rPr>
                        <a:t> </a:t>
                      </a:r>
                      <a:r>
                        <a:rPr lang="en-US" sz="3000" dirty="0" err="1">
                          <a:effectLst/>
                        </a:rPr>
                        <a:t>chọn</a:t>
                      </a:r>
                      <a:endParaRPr lang="en-US" sz="3000" dirty="0">
                        <a:effectLst/>
                        <a:latin typeface="Calibri"/>
                        <a:ea typeface="Times New Roman"/>
                        <a:cs typeface="Times New Roman"/>
                      </a:endParaRPr>
                    </a:p>
                  </a:txBody>
                  <a:tcPr marL="68580" marR="68580" marT="0" marB="0"/>
                </a:tc>
                <a:tc hMerge="1">
                  <a:txBody>
                    <a:bodyPr/>
                    <a:lstStyle/>
                    <a:p>
                      <a:endParaRPr lang="en-US"/>
                    </a:p>
                  </a:txBody>
                  <a:tcPr/>
                </a:tc>
                <a:extLst>
                  <a:ext uri="{0D108BD9-81ED-4DB2-BD59-A6C34878D82A}">
                    <a16:rowId xmlns:a16="http://schemas.microsoft.com/office/drawing/2014/main" val="10000"/>
                  </a:ext>
                </a:extLst>
              </a:tr>
              <a:tr h="1173049">
                <a:tc vMerge="1">
                  <a:txBody>
                    <a:bodyPr/>
                    <a:lstStyle/>
                    <a:p>
                      <a:endParaRPr lang="en-US"/>
                    </a:p>
                  </a:txBody>
                  <a:tcPr/>
                </a:tc>
                <a:tc>
                  <a:txBody>
                    <a:bodyPr/>
                    <a:lstStyle/>
                    <a:p>
                      <a:pPr algn="ctr">
                        <a:lnSpc>
                          <a:spcPct val="115000"/>
                        </a:lnSpc>
                        <a:spcBef>
                          <a:spcPts val="500"/>
                        </a:spcBef>
                        <a:spcAft>
                          <a:spcPts val="0"/>
                        </a:spcAft>
                      </a:pPr>
                      <a:r>
                        <a:rPr lang="en-US" sz="3000" dirty="0" err="1">
                          <a:effectLst/>
                        </a:rPr>
                        <a:t>Phù</a:t>
                      </a:r>
                      <a:r>
                        <a:rPr lang="en-US" sz="3000" dirty="0">
                          <a:effectLst/>
                        </a:rPr>
                        <a:t> </a:t>
                      </a:r>
                      <a:r>
                        <a:rPr lang="en-US" sz="3000" dirty="0" err="1">
                          <a:effectLst/>
                        </a:rPr>
                        <a:t>hợp</a:t>
                      </a:r>
                      <a:endParaRPr lang="en-US" sz="3000" dirty="0">
                        <a:effectLst/>
                        <a:latin typeface="Calibri"/>
                        <a:ea typeface="Times New Roman"/>
                        <a:cs typeface="Times New Roman"/>
                      </a:endParaRPr>
                    </a:p>
                  </a:txBody>
                  <a:tcPr marL="68580" marR="68580" marT="0" marB="0"/>
                </a:tc>
                <a:tc>
                  <a:txBody>
                    <a:bodyPr/>
                    <a:lstStyle/>
                    <a:p>
                      <a:pPr algn="ctr">
                        <a:lnSpc>
                          <a:spcPct val="115000"/>
                        </a:lnSpc>
                        <a:spcBef>
                          <a:spcPts val="500"/>
                        </a:spcBef>
                        <a:spcAft>
                          <a:spcPts val="0"/>
                        </a:spcAft>
                      </a:pPr>
                      <a:r>
                        <a:rPr lang="en-US" sz="3000" dirty="0" err="1">
                          <a:effectLst/>
                        </a:rPr>
                        <a:t>Chưa</a:t>
                      </a:r>
                      <a:r>
                        <a:rPr lang="en-US" sz="3000" dirty="0">
                          <a:effectLst/>
                        </a:rPr>
                        <a:t> </a:t>
                      </a:r>
                      <a:r>
                        <a:rPr lang="en-US" sz="3000" dirty="0" err="1">
                          <a:effectLst/>
                        </a:rPr>
                        <a:t>phù</a:t>
                      </a:r>
                      <a:r>
                        <a:rPr lang="en-US" sz="3000" dirty="0">
                          <a:effectLst/>
                        </a:rPr>
                        <a:t> </a:t>
                      </a:r>
                      <a:r>
                        <a:rPr lang="en-US" sz="3000" dirty="0" err="1">
                          <a:effectLst/>
                        </a:rPr>
                        <a:t>hợp</a:t>
                      </a:r>
                      <a:endParaRPr lang="en-US" sz="3000" dirty="0">
                        <a:effectLst/>
                        <a:latin typeface="Calibri"/>
                        <a:ea typeface="Times New Roman"/>
                        <a:cs typeface="Times New Roman"/>
                      </a:endParaRPr>
                    </a:p>
                  </a:txBody>
                  <a:tcPr marL="68580" marR="68580" marT="0" marB="0"/>
                </a:tc>
                <a:extLst>
                  <a:ext uri="{0D108BD9-81ED-4DB2-BD59-A6C34878D82A}">
                    <a16:rowId xmlns:a16="http://schemas.microsoft.com/office/drawing/2014/main" val="10001"/>
                  </a:ext>
                </a:extLst>
              </a:tr>
              <a:tr h="1056784">
                <a:tc>
                  <a:txBody>
                    <a:bodyPr/>
                    <a:lstStyle/>
                    <a:p>
                      <a:pPr algn="just">
                        <a:lnSpc>
                          <a:spcPct val="115000"/>
                        </a:lnSpc>
                        <a:spcBef>
                          <a:spcPts val="500"/>
                        </a:spcBef>
                        <a:spcAft>
                          <a:spcPts val="0"/>
                        </a:spcAft>
                      </a:pPr>
                      <a:r>
                        <a:rPr lang="vi-VN" sz="1400">
                          <a:effectLst/>
                        </a:rPr>
                        <a:t> </a:t>
                      </a:r>
                      <a:endParaRPr lang="en-US" sz="1000">
                        <a:effectLst/>
                        <a:latin typeface="Calibri"/>
                        <a:ea typeface="Times New Roman"/>
                        <a:cs typeface="Times New Roman"/>
                      </a:endParaRPr>
                    </a:p>
                  </a:txBody>
                  <a:tcPr marL="68580" marR="68580" marT="0" marB="0"/>
                </a:tc>
                <a:tc>
                  <a:txBody>
                    <a:bodyPr/>
                    <a:lstStyle/>
                    <a:p>
                      <a:pPr algn="just">
                        <a:lnSpc>
                          <a:spcPct val="115000"/>
                        </a:lnSpc>
                        <a:spcBef>
                          <a:spcPts val="500"/>
                        </a:spcBef>
                        <a:spcAft>
                          <a:spcPts val="0"/>
                        </a:spcAft>
                      </a:pPr>
                      <a:r>
                        <a:rPr lang="vi-VN" sz="1400">
                          <a:effectLst/>
                        </a:rPr>
                        <a:t> </a:t>
                      </a:r>
                      <a:endParaRPr lang="en-US" sz="1000">
                        <a:effectLst/>
                        <a:latin typeface="Calibri"/>
                        <a:ea typeface="Times New Roman"/>
                        <a:cs typeface="Times New Roman"/>
                      </a:endParaRPr>
                    </a:p>
                  </a:txBody>
                  <a:tcPr marL="68580" marR="68580" marT="0" marB="0"/>
                </a:tc>
                <a:tc>
                  <a:txBody>
                    <a:bodyPr/>
                    <a:lstStyle/>
                    <a:p>
                      <a:pPr algn="just">
                        <a:lnSpc>
                          <a:spcPct val="115000"/>
                        </a:lnSpc>
                        <a:spcBef>
                          <a:spcPts val="500"/>
                        </a:spcBef>
                        <a:spcAft>
                          <a:spcPts val="0"/>
                        </a:spcAft>
                      </a:pPr>
                      <a:r>
                        <a:rPr lang="vi-VN" sz="1400">
                          <a:effectLst/>
                        </a:rPr>
                        <a:t> </a:t>
                      </a:r>
                      <a:endParaRPr lang="en-US" sz="1000">
                        <a:effectLst/>
                        <a:latin typeface="Calibri"/>
                        <a:ea typeface="Times New Roman"/>
                        <a:cs typeface="Times New Roman"/>
                      </a:endParaRPr>
                    </a:p>
                  </a:txBody>
                  <a:tcPr marL="68580" marR="68580" marT="0" marB="0"/>
                </a:tc>
                <a:extLst>
                  <a:ext uri="{0D108BD9-81ED-4DB2-BD59-A6C34878D82A}">
                    <a16:rowId xmlns:a16="http://schemas.microsoft.com/office/drawing/2014/main" val="10002"/>
                  </a:ext>
                </a:extLst>
              </a:tr>
              <a:tr h="1056784">
                <a:tc>
                  <a:txBody>
                    <a:bodyPr/>
                    <a:lstStyle/>
                    <a:p>
                      <a:pPr algn="just">
                        <a:lnSpc>
                          <a:spcPct val="115000"/>
                        </a:lnSpc>
                        <a:spcBef>
                          <a:spcPts val="500"/>
                        </a:spcBef>
                        <a:spcAft>
                          <a:spcPts val="0"/>
                        </a:spcAft>
                      </a:pPr>
                      <a:r>
                        <a:rPr lang="vi-VN" sz="1400">
                          <a:effectLst/>
                        </a:rPr>
                        <a:t> </a:t>
                      </a:r>
                      <a:endParaRPr lang="en-US" sz="1000">
                        <a:effectLst/>
                        <a:latin typeface="Calibri"/>
                        <a:ea typeface="Times New Roman"/>
                        <a:cs typeface="Times New Roman"/>
                      </a:endParaRPr>
                    </a:p>
                  </a:txBody>
                  <a:tcPr marL="68580" marR="68580" marT="0" marB="0"/>
                </a:tc>
                <a:tc>
                  <a:txBody>
                    <a:bodyPr/>
                    <a:lstStyle/>
                    <a:p>
                      <a:pPr algn="just">
                        <a:lnSpc>
                          <a:spcPct val="115000"/>
                        </a:lnSpc>
                        <a:spcBef>
                          <a:spcPts val="500"/>
                        </a:spcBef>
                        <a:spcAft>
                          <a:spcPts val="0"/>
                        </a:spcAft>
                      </a:pPr>
                      <a:r>
                        <a:rPr lang="vi-VN" sz="1400">
                          <a:effectLst/>
                        </a:rPr>
                        <a:t> </a:t>
                      </a:r>
                      <a:endParaRPr lang="en-US" sz="1000">
                        <a:effectLst/>
                        <a:latin typeface="Calibri"/>
                        <a:ea typeface="Times New Roman"/>
                        <a:cs typeface="Times New Roman"/>
                      </a:endParaRPr>
                    </a:p>
                  </a:txBody>
                  <a:tcPr marL="68580" marR="68580" marT="0" marB="0"/>
                </a:tc>
                <a:tc>
                  <a:txBody>
                    <a:bodyPr/>
                    <a:lstStyle/>
                    <a:p>
                      <a:pPr algn="just">
                        <a:lnSpc>
                          <a:spcPct val="115000"/>
                        </a:lnSpc>
                        <a:spcBef>
                          <a:spcPts val="500"/>
                        </a:spcBef>
                        <a:spcAft>
                          <a:spcPts val="0"/>
                        </a:spcAft>
                      </a:pPr>
                      <a:r>
                        <a:rPr lang="vi-VN" sz="1400" dirty="0">
                          <a:effectLst/>
                        </a:rPr>
                        <a:t> </a:t>
                      </a:r>
                      <a:endParaRPr lang="en-US" sz="1000" dirty="0">
                        <a:effectLst/>
                        <a:latin typeface="Calibri"/>
                        <a:ea typeface="Times New Roman"/>
                        <a:cs typeface="Times New Roman"/>
                      </a:endParaRPr>
                    </a:p>
                  </a:txBody>
                  <a:tcPr marL="68580" marR="68580" marT="0" marB="0"/>
                </a:tc>
                <a:extLst>
                  <a:ext uri="{0D108BD9-81ED-4DB2-BD59-A6C34878D82A}">
                    <a16:rowId xmlns:a16="http://schemas.microsoft.com/office/drawing/2014/main" val="10003"/>
                  </a:ext>
                </a:extLst>
              </a:tr>
            </a:tbl>
          </a:graphicData>
        </a:graphic>
      </p:graphicFrame>
      <p:pic>
        <p:nvPicPr>
          <p:cNvPr id="7170" name="Picture 2" descr="5 bước tự hướng nghiệp tới tương lai - HuongNghiep24h.co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943601"/>
            <a:ext cx="3810000" cy="955962"/>
          </a:xfrm>
          <a:prstGeom prst="rect">
            <a:avLst/>
          </a:prstGeom>
          <a:noFill/>
          <a:extLst>
            <a:ext uri="{909E8E84-426E-40DD-AFC4-6F175D3DCCD1}">
              <a14:hiddenFill xmlns:a14="http://schemas.microsoft.com/office/drawing/2010/main">
                <a:solidFill>
                  <a:srgbClr val="FFFFFF"/>
                </a:solidFill>
              </a14:hiddenFill>
            </a:ext>
          </a:extLst>
        </p:spPr>
      </p:pic>
      <p:pic>
        <p:nvPicPr>
          <p:cNvPr id="7172" name="Picture 4" descr="Định hướng nghề nghiệp cho các bạn trẻ đang loay hoay tìm lối đi riê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14800" y="5943600"/>
            <a:ext cx="5029200" cy="9005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07845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438400" y="457200"/>
            <a:ext cx="6488764" cy="553998"/>
          </a:xfrm>
          <a:prstGeom prst="rect">
            <a:avLst/>
          </a:prstGeom>
        </p:spPr>
        <p:txBody>
          <a:bodyPr wrap="none">
            <a:spAutoFit/>
          </a:bodyPr>
          <a:lstStyle/>
          <a:p>
            <a:r>
              <a:rPr lang="en-US" sz="3000" dirty="0">
                <a:latin typeface="Times New Roman" pitchFamily="18" charset="0"/>
                <a:cs typeface="Times New Roman" pitchFamily="18" charset="0"/>
              </a:rPr>
              <a:t>KẾ HOẠCH RÈN LUYỆN BẢN THÂN</a:t>
            </a:r>
          </a:p>
        </p:txBody>
      </p:sp>
      <p:sp>
        <p:nvSpPr>
          <p:cNvPr id="7" name="Rectangle 6"/>
          <p:cNvSpPr/>
          <p:nvPr/>
        </p:nvSpPr>
        <p:spPr>
          <a:xfrm>
            <a:off x="-19280" y="826532"/>
            <a:ext cx="9087080" cy="5340949"/>
          </a:xfrm>
          <a:prstGeom prst="rect">
            <a:avLst/>
          </a:prstGeom>
        </p:spPr>
        <p:txBody>
          <a:bodyPr wrap="square">
            <a:spAutoFit/>
          </a:bodyPr>
          <a:lstStyle/>
          <a:p>
            <a:pPr algn="just">
              <a:lnSpc>
                <a:spcPct val="115000"/>
              </a:lnSpc>
              <a:spcBef>
                <a:spcPts val="500"/>
              </a:spcBef>
              <a:spcAft>
                <a:spcPts val="0"/>
              </a:spcAft>
            </a:pP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Nghề</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quan</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tâm</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Giáo</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viên</a:t>
            </a:r>
            <a:endParaRPr lang="en-US" sz="3000" dirty="0" smtClean="0">
              <a:latin typeface="Times New Roman" pitchFamily="18" charset="0"/>
              <a:cs typeface="Times New Roman" pitchFamily="18" charset="0"/>
            </a:endParaRPr>
          </a:p>
          <a:p>
            <a:pPr algn="just">
              <a:lnSpc>
                <a:spcPct val="115000"/>
              </a:lnSpc>
              <a:spcBef>
                <a:spcPts val="500"/>
              </a:spcBef>
              <a:spcAft>
                <a:spcPts val="0"/>
              </a:spcAft>
            </a:pP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Yêu</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cầu</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về</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phẩm</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chất</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năng</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lực</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của</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nghề</a:t>
            </a:r>
            <a:r>
              <a:rPr lang="en-US" sz="3000" dirty="0" smtClean="0">
                <a:latin typeface="Times New Roman" pitchFamily="18" charset="0"/>
                <a:cs typeface="Times New Roman" pitchFamily="18" charset="0"/>
              </a:rPr>
              <a:t>:</a:t>
            </a:r>
          </a:p>
          <a:p>
            <a:pPr algn="just">
              <a:lnSpc>
                <a:spcPct val="115000"/>
              </a:lnSpc>
              <a:spcBef>
                <a:spcPts val="500"/>
              </a:spcBef>
              <a:spcAft>
                <a:spcPts val="0"/>
              </a:spcAft>
            </a:pP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Kĩ</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năng</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giao</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tiếp</a:t>
            </a:r>
            <a:r>
              <a:rPr lang="en-US" sz="3000" dirty="0" smtClean="0">
                <a:latin typeface="Times New Roman" pitchFamily="18" charset="0"/>
                <a:cs typeface="Times New Roman" pitchFamily="18" charset="0"/>
              </a:rPr>
              <a:t>.</a:t>
            </a:r>
          </a:p>
          <a:p>
            <a:pPr algn="just">
              <a:lnSpc>
                <a:spcPct val="115000"/>
              </a:lnSpc>
              <a:spcBef>
                <a:spcPts val="500"/>
              </a:spcBef>
              <a:spcAft>
                <a:spcPts val="0"/>
              </a:spcAft>
            </a:pP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Kĩ</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năng</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xử</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lí</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tình</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huống</a:t>
            </a:r>
            <a:r>
              <a:rPr lang="en-US" sz="3000" dirty="0" smtClean="0">
                <a:latin typeface="Times New Roman" pitchFamily="18" charset="0"/>
                <a:cs typeface="Times New Roman" pitchFamily="18" charset="0"/>
              </a:rPr>
              <a:t>.</a:t>
            </a:r>
          </a:p>
          <a:p>
            <a:pPr algn="just">
              <a:lnSpc>
                <a:spcPct val="115000"/>
              </a:lnSpc>
              <a:spcBef>
                <a:spcPts val="500"/>
              </a:spcBef>
              <a:spcAft>
                <a:spcPts val="0"/>
              </a:spcAft>
            </a:pP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Kĩ</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năng</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tạo</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dựng</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không</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khí</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lớp</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học</a:t>
            </a:r>
            <a:r>
              <a:rPr lang="en-US" sz="3000" dirty="0" smtClean="0">
                <a:latin typeface="Times New Roman" pitchFamily="18" charset="0"/>
                <a:cs typeface="Times New Roman" pitchFamily="18" charset="0"/>
              </a:rPr>
              <a:t>.</a:t>
            </a:r>
          </a:p>
          <a:p>
            <a:pPr algn="just">
              <a:lnSpc>
                <a:spcPct val="115000"/>
              </a:lnSpc>
              <a:spcBef>
                <a:spcPts val="500"/>
              </a:spcBef>
              <a:spcAft>
                <a:spcPts val="0"/>
              </a:spcAft>
            </a:pP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Cẩn</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trọng</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công</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bằng</a:t>
            </a:r>
            <a:endParaRPr lang="en-US" sz="3000" dirty="0" smtClean="0">
              <a:latin typeface="Times New Roman" pitchFamily="18" charset="0"/>
              <a:cs typeface="Times New Roman" pitchFamily="18" charset="0"/>
            </a:endParaRPr>
          </a:p>
          <a:p>
            <a:pPr algn="just">
              <a:lnSpc>
                <a:spcPct val="115000"/>
              </a:lnSpc>
              <a:spcBef>
                <a:spcPts val="500"/>
              </a:spcBef>
              <a:spcAft>
                <a:spcPts val="0"/>
              </a:spcAft>
            </a:pP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Có</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trách</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nhiệm</a:t>
            </a:r>
            <a:r>
              <a:rPr lang="en-US" sz="3000" dirty="0" smtClean="0">
                <a:latin typeface="Times New Roman" pitchFamily="18" charset="0"/>
                <a:cs typeface="Times New Roman" pitchFamily="18" charset="0"/>
              </a:rPr>
              <a:t>.</a:t>
            </a:r>
          </a:p>
          <a:p>
            <a:pPr algn="just">
              <a:lnSpc>
                <a:spcPct val="115000"/>
              </a:lnSpc>
              <a:spcBef>
                <a:spcPts val="500"/>
              </a:spcBef>
              <a:spcAft>
                <a:spcPts val="0"/>
              </a:spcAft>
            </a:pP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Phẩm</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chất</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năng</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lực</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đã</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có</a:t>
            </a:r>
            <a:r>
              <a:rPr lang="en-US" sz="3000" dirty="0" smtClean="0">
                <a:latin typeface="Times New Roman" pitchFamily="18" charset="0"/>
                <a:cs typeface="Times New Roman" pitchFamily="18" charset="0"/>
              </a:rPr>
              <a:t>:</a:t>
            </a:r>
          </a:p>
          <a:p>
            <a:pPr algn="just">
              <a:lnSpc>
                <a:spcPct val="115000"/>
              </a:lnSpc>
              <a:spcBef>
                <a:spcPts val="500"/>
              </a:spcBef>
              <a:spcAft>
                <a:spcPts val="0"/>
              </a:spcAft>
            </a:pP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Kĩ</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năng</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giao</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tiếp</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xử</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lí</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tình</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huống</a:t>
            </a:r>
            <a:r>
              <a:rPr lang="en-US" sz="3000" dirty="0" smtClean="0">
                <a:latin typeface="Times New Roman" pitchFamily="18" charset="0"/>
                <a:cs typeface="Times New Roman" pitchFamily="18" charset="0"/>
              </a:rPr>
              <a:t>.</a:t>
            </a:r>
            <a:endParaRPr lang="en-US" sz="3000" dirty="0">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44459135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95</TotalTime>
  <Words>1191</Words>
  <Application>Microsoft Office PowerPoint</Application>
  <PresentationFormat>On-screen Show (4:3)</PresentationFormat>
  <Paragraphs>133</Paragraphs>
  <Slides>12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Arial</vt:lpstr>
      <vt:lpstr>Calibri</vt:lpstr>
      <vt:lpstr>Franklin Gothic Book</vt:lpstr>
      <vt:lpstr>Franklin Gothic Medium</vt:lpstr>
      <vt:lpstr>Times New Roman</vt:lpstr>
      <vt:lpstr>Tunga</vt:lpstr>
      <vt:lpstr>Wingdings</vt:lpstr>
      <vt:lpstr>Angles</vt:lpstr>
      <vt:lpstr>PowerPoint Presentation</vt:lpstr>
      <vt:lpstr>PowerPoint Presentation</vt:lpstr>
      <vt:lpstr>PowerPoint Presentation</vt:lpstr>
      <vt:lpstr>PowerPoint Presentation</vt:lpstr>
      <vt:lpstr>HĐGD THEO CHỦ ĐỀ</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TGDD</dc:creator>
  <cp:lastModifiedBy>Admin</cp:lastModifiedBy>
  <cp:revision>8</cp:revision>
  <dcterms:created xsi:type="dcterms:W3CDTF">2006-08-16T00:00:00Z</dcterms:created>
  <dcterms:modified xsi:type="dcterms:W3CDTF">2024-02-24T03:55:28Z</dcterms:modified>
</cp:coreProperties>
</file>