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98" r:id="rId1"/>
  </p:sldMasterIdLst>
  <p:notesMasterIdLst>
    <p:notesMasterId r:id="rId15"/>
  </p:notesMasterIdLst>
  <p:sldIdLst>
    <p:sldId id="2007577235" r:id="rId2"/>
    <p:sldId id="2007577229" r:id="rId3"/>
    <p:sldId id="2007577230" r:id="rId4"/>
    <p:sldId id="2007577233" r:id="rId5"/>
    <p:sldId id="258" r:id="rId6"/>
    <p:sldId id="260" r:id="rId7"/>
    <p:sldId id="261" r:id="rId8"/>
    <p:sldId id="262" r:id="rId9"/>
    <p:sldId id="263" r:id="rId10"/>
    <p:sldId id="364" r:id="rId11"/>
    <p:sldId id="7622" r:id="rId12"/>
    <p:sldId id="7620" r:id="rId13"/>
    <p:sldId id="7613" r:id="rId14"/>
  </p:sldIdLst>
  <p:sldSz cx="12192000" cy="6858000"/>
  <p:notesSz cx="6858000" cy="9144000"/>
  <p:embeddedFontLst>
    <p:embeddedFont>
      <p:font typeface=".VnCentury Schoolbook" panose="020B7200000000000000" pitchFamily="34" charset="0"/>
      <p:regular r:id="rId16"/>
      <p:bold r:id="rId17"/>
      <p:italic r:id="rId18"/>
      <p:boldItalic r:id="rId19"/>
    </p:embeddedFont>
    <p:embeddedFont>
      <p:font typeface=".VnTime" panose="020B7200000000000000" pitchFamily="34" charset="0"/>
      <p:regular r:id="rId20"/>
      <p:bold r:id="rId21"/>
      <p:italic r:id="rId22"/>
      <p:boldItalic r:id="rId23"/>
    </p:embeddedFont>
    <p:embeddedFont>
      <p:font typeface=".VnTimeH" panose="020B7200000000000000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66"/>
    <a:srgbClr val="7D4C18"/>
    <a:srgbClr val="6E3D0C"/>
    <a:srgbClr val="FF00FF"/>
    <a:srgbClr val="FF99FF"/>
    <a:srgbClr val="FF66FF"/>
    <a:srgbClr val="FFFF66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061" autoAdjust="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A7A52-8829-4BA9-B749-8FAAA13AAA7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85118-3762-4CF0-8F7B-1CBCF7CFA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5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C440-F43F-40B1-A9F7-CF33B206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E0A7C-3D1A-6E9C-9997-4DAFB699B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30F44-25CF-8C7A-1319-A9BDEAB05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009EB-B271-D95A-5E2A-28093CC4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F7934-5509-B94E-B07A-B3177DA6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C5C1-6340-9DE4-CF2B-4DFBC92A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BDFCF-9187-4D64-52B9-C0FF306FF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97A50-B815-BFCA-ED9D-2AB79919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31ECB-EAA0-7DCE-6676-D319EAD7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45F83-D491-5A86-E9AB-037F4DD9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1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EE04ED-4252-1D0A-9B95-78DFF6CF7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DE258-64B8-86A3-5BA7-BF4B4FB62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1E1E0-839E-BCA8-3815-8AA26B84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8FB69-9C2D-EE4E-D957-1AF123A4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D4724-153E-08D8-2A27-F82C3000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63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1D8EF5-9482-4A41-B7DB-D7A31CBC41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69EE2B1-5B9C-D2F5-3153-6ED0F39A01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B44FE8-2515-DCFE-0F8D-5FECE4B23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4A80F-56AA-43EA-BE1C-3928C7F7B8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39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74C3-A641-250E-7A92-8BE17DC3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16839-90B9-793B-99F6-9425B44FB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D88FB-A57A-9B80-EBEE-1A519EB5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C149C-EC77-76C7-717A-72DAED89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ACAA9-290E-BF5F-84B5-4AFF9C3B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4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ADF28-B1FE-D5DD-3C46-F833DC21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DCB00-0601-5BFA-8094-F05ED3E0D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B3C09-A9E7-E5D1-ADDB-E00A644A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4B22-5766-D86B-1E5D-E2B137B2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C3686-521D-CCC5-00B3-F1C63794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0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8520-BD26-3961-391F-612D6291F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E060D-3816-E691-240A-B2CA51C92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7611C9-A4CF-3BFF-991D-E5F728622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63639-0060-8A09-79CB-E2BAFB317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81B91-238E-AC35-D1D8-696CB0A8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69AD-2CDE-8ACC-1610-B10E62C1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3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199FC-E973-EFA2-C0A6-1B91B68F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FA0F5-3925-B92D-B576-76A90B18F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FB74C-8E63-674E-9F6C-BFFC1F658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8EBC7-0712-0074-6D18-CB593AD7D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82A373-0A45-9941-5DF6-10C96B77D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D0B40F-B00C-2650-5E09-D1EB0078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073C3-B0C4-B7F3-E2B7-D2EDD8C4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D2603-750B-5EED-2EA0-D99A97D2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2BB8-B476-BAE0-1446-578568DD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B318F-69B5-94E1-86F8-AC3B4FF8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FE23A-8579-E463-FAA0-E8D0327F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996CD-C805-7E31-07B2-2F3462915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7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2AEFA-FF35-C66A-0261-7E47BEC5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09354A-1398-010A-EEA6-51BE86F19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F7129-BFCE-2697-F084-C4E4A3C0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8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B77C-7FEA-9805-8F12-3A2DF2B0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29CBD-E6F3-FE60-05F1-9CAF1D9C7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C8577-B8E4-D214-D9DD-5B327E8C1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91F58-B6B7-F6F2-D359-D36CC467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E0D57-461F-FBE5-3C42-0D6FFC28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2D0DA-150F-A632-A2DA-8058AA5F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6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F105-6011-EA43-FFDC-90581CEBF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F08F3-A93B-A102-2FC1-C51B1040D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B5C6D-252F-1950-920D-00BE75630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1216D-0C5A-D5D8-6511-38925922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5810C-3A2D-B531-2DD0-3270C920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8E86C-6CC8-F1CF-2E0E-56BC52A5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8E007-DB1A-804C-D05D-8A9CE6C8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C570F-3A7B-8021-CC56-7F6F1EDD2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7ECB2-320B-F258-4A82-15C0FE50B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C5359-107B-DBD3-D1D8-BEB7C1226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CB3C8-1FEC-C52C-479C-3AEADD8DA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GIF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.jpeg"/><Relationship Id="rId5" Type="http://schemas.microsoft.com/office/2007/relationships/media" Target="../media/media3.mp4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Relationship Id="rId1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GIF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.jpeg"/><Relationship Id="rId5" Type="http://schemas.microsoft.com/office/2007/relationships/media" Target="../media/media3.mp4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8.GIF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.jpeg"/><Relationship Id="rId5" Type="http://schemas.microsoft.com/office/2007/relationships/media" Target="../media/media3.mp4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24.gif"/><Relationship Id="rId3" Type="http://schemas.openxmlformats.org/officeDocument/2006/relationships/image" Target="../media/image13.png"/><Relationship Id="rId21" Type="http://schemas.openxmlformats.org/officeDocument/2006/relationships/image" Target="../media/image27.gif"/><Relationship Id="rId7" Type="http://schemas.openxmlformats.org/officeDocument/2006/relationships/image" Target="../media/image17.png"/><Relationship Id="rId12" Type="http://schemas.openxmlformats.org/officeDocument/2006/relationships/slide" Target="slide7.xml"/><Relationship Id="rId17" Type="http://schemas.openxmlformats.org/officeDocument/2006/relationships/image" Target="../media/image23.png"/><Relationship Id="rId2" Type="http://schemas.openxmlformats.org/officeDocument/2006/relationships/audio" Target="../media/audio3.wav"/><Relationship Id="rId16" Type="http://schemas.openxmlformats.org/officeDocument/2006/relationships/slide" Target="slide9.xml"/><Relationship Id="rId20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slide" Target="slide6.xml"/><Relationship Id="rId19" Type="http://schemas.openxmlformats.org/officeDocument/2006/relationships/image" Target="../media/image25.gif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slide" Target="slide8.xml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slide" Target="slide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nh lịch với hình nền PowerPoint tone trắng tinh khôi by fixmar1 - Issu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" y="0"/>
            <a:ext cx="12178619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-2438400" y="6369050"/>
            <a:ext cx="6934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600" b="1" i="1">
              <a:solidFill>
                <a:srgbClr val="FF3300"/>
              </a:solidFill>
              <a:latin typeface=".VnCentury Schoolbook" pitchFamily="34" charset="0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562634" y="1314712"/>
            <a:ext cx="6934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36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vi-VN" sz="32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ác thầy cô về </a:t>
            </a:r>
            <a:r>
              <a:rPr lang="vi-VN" sz="3200" kern="1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dự </a:t>
            </a:r>
            <a:r>
              <a:rPr lang="en-US" sz="3200" kern="1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hội thi giáo viên giỏi cấp huyện</a:t>
            </a:r>
            <a:endParaRPr lang="en-US" sz="3600" kern="1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4" name="Picture 12" descr="sh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47" y="2206022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~~~~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200" y="2133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~~~~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5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WordArt 7"/>
          <p:cNvSpPr>
            <a:spLocks noChangeArrowheads="1" noChangeShapeType="1" noTextEdit="1"/>
          </p:cNvSpPr>
          <p:nvPr/>
        </p:nvSpPr>
        <p:spPr bwMode="auto">
          <a:xfrm>
            <a:off x="2177514" y="430153"/>
            <a:ext cx="7814214" cy="1501994"/>
          </a:xfrm>
          <a:prstGeom prst="rect">
            <a:avLst/>
          </a:prstGeom>
        </p:spPr>
        <p:txBody>
          <a:bodyPr spcFirstLastPara="1" wrap="none" fromWordArt="1"/>
          <a:lstStyle/>
          <a:p>
            <a:pPr algn="ctr" eaLnBrk="1" hangingPunct="1">
              <a:defRPr/>
            </a:pPr>
            <a:r>
              <a:rPr lang="en-US" sz="3200" kern="10" spc="-22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/>
              </a:rPr>
              <a:t> </a:t>
            </a:r>
            <a:r>
              <a:rPr lang="en-US" sz="6000" kern="10" spc="-22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  <a:endParaRPr lang="en-US" sz="6000" kern="10" spc="-22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8"/>
          <p:cNvSpPr txBox="1">
            <a:spLocks noChangeArrowheads="1"/>
          </p:cNvSpPr>
          <p:nvPr/>
        </p:nvSpPr>
        <p:spPr bwMode="auto">
          <a:xfrm>
            <a:off x="177749" y="3025148"/>
            <a:ext cx="1184987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4000" b="1">
                <a:solidFill>
                  <a:srgbClr val="C82285"/>
                </a:solidFill>
                <a:cs typeface="Times New Roman" panose="02020603050405020304" pitchFamily="18" charset="0"/>
              </a:rPr>
              <a:t>Môn Toán</a:t>
            </a:r>
            <a:endParaRPr lang="en-US" altLang="en-US" sz="4000" b="1" dirty="0">
              <a:solidFill>
                <a:srgbClr val="C82285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3600" b="1">
                <a:solidFill>
                  <a:srgbClr val="C82285"/>
                </a:solidFill>
                <a:cs typeface="Times New Roman" panose="02020603050405020304" pitchFamily="18" charset="0"/>
              </a:rPr>
              <a:t>BÀI 3: ÔN TẬP SỐ THẬP PHÂN (Tiết 2)</a:t>
            </a:r>
            <a:endParaRPr lang="en-US" altLang="en-US" sz="3600" b="1" dirty="0">
              <a:solidFill>
                <a:srgbClr val="C82285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40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C8228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C82285"/>
                </a:solidFill>
                <a:cs typeface="Times New Roman" panose="02020603050405020304" pitchFamily="18" charset="0"/>
              </a:rPr>
              <a:t>5 E 6</a:t>
            </a:r>
            <a:endParaRPr lang="en-US" altLang="en-US" sz="4000" b="1" dirty="0">
              <a:solidFill>
                <a:srgbClr val="C82285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: Nguyễn Thị Thu Hà 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Trường: Tiểu học Quang Phục</a:t>
            </a:r>
            <a:endParaRPr lang="en-US" altLang="en-US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8" name="Picture 8" descr="sh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276" y="353366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rainbowstars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430" y="96985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 descr="rainbowstars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42" y="365125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2" descr="sh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427" y="379168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sh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72" y="477117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sh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927" y="4902201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2" descr="sh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64" y="60198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 descr="sh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93" y="110399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sh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18494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2" descr="sh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1536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4" descr="rainbowstars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8" y="2367564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4" descr="rainbowstars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84" y="294385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 descr="rainbowstars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1" y="4152407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829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01B58C7-7355-0257-ED78-46C741004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" y="228600"/>
            <a:ext cx="11229975" cy="622679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551F1A1-CDA3-F1EC-C9EA-A91EEC215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868" y="228599"/>
            <a:ext cx="5273584" cy="622679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ACB179E-AC43-053A-FBEA-859960C3A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203" y="228599"/>
            <a:ext cx="6043665" cy="622679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19B79823-3D47-C089-59F2-E16196618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96" y="255565"/>
            <a:ext cx="11267559" cy="623324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219C820-040F-62A5-DEF2-534974717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096" y="244832"/>
            <a:ext cx="11267558" cy="61943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C091C97-B127-0424-C044-53F8B35A1C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203" y="249112"/>
            <a:ext cx="11354835" cy="6233244"/>
          </a:xfrm>
          <a:prstGeom prst="rect">
            <a:avLst/>
          </a:prstGeom>
        </p:spPr>
      </p:pic>
      <p:pic>
        <p:nvPicPr>
          <p:cNvPr id="5" name="22-12 bản sửa">
            <a:hlinkClick r:id="" action="ppaction://media"/>
            <a:extLst>
              <a:ext uri="{FF2B5EF4-FFF2-40B4-BE49-F238E27FC236}">
                <a16:creationId xmlns:a16="http://schemas.microsoft.com/office/drawing/2014/main" id="{C92E982B-BFD0-2492-BA24-29F55FE30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788" y="6751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213191F-D8BB-4E5D-1DF4-16E2B9B4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05" y="325740"/>
            <a:ext cx="11027390" cy="571841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1A348A-B91D-0BC8-79CD-21DC406D6A2A}"/>
              </a:ext>
            </a:extLst>
          </p:cNvPr>
          <p:cNvSpPr txBox="1"/>
          <p:nvPr/>
        </p:nvSpPr>
        <p:spPr>
          <a:xfrm>
            <a:off x="559559" y="6070595"/>
            <a:ext cx="1185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>
                <a:highlight>
                  <a:srgbClr val="00FFFF"/>
                </a:highlight>
              </a:rPr>
              <a:t>https://thhp.vn/chuong-trinh-nghe-thuat-ky-niem-80-nam-ngay-thanh-lap-qdnd-viet-nam</a:t>
            </a:r>
          </a:p>
        </p:txBody>
      </p:sp>
    </p:spTree>
    <p:extLst>
      <p:ext uri="{BB962C8B-B14F-4D97-AF65-F5344CB8AC3E}">
        <p14:creationId xmlns:p14="http://schemas.microsoft.com/office/powerpoint/2010/main" val="88762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3E616-DF0C-809B-1CB7-153ABCAE5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962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photo-1">
            <a:extLst>
              <a:ext uri="{FF2B5EF4-FFF2-40B4-BE49-F238E27FC236}">
                <a16:creationId xmlns:a16="http://schemas.microsoft.com/office/drawing/2014/main" id="{D1851E24-51A3-677D-29A1-D7F1FD37FFB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21187"/>
            <a:ext cx="5384800" cy="744013"/>
          </a:xfrm>
          <a:noFill/>
        </p:spPr>
      </p:pic>
      <p:sp>
        <p:nvSpPr>
          <p:cNvPr id="188420" name="AutoShape 4">
            <a:extLst>
              <a:ext uri="{FF2B5EF4-FFF2-40B4-BE49-F238E27FC236}">
                <a16:creationId xmlns:a16="http://schemas.microsoft.com/office/drawing/2014/main" id="{AE518C92-9AF4-E4D9-84E2-B2B580BC244C}"/>
              </a:ext>
            </a:extLst>
          </p:cNvPr>
          <p:cNvSpPr>
            <a:spLocks noChangeArrowheads="1"/>
          </p:cNvSpPr>
          <p:nvPr/>
        </p:nvSpPr>
        <p:spPr bwMode="auto">
          <a:xfrm rot="21430010">
            <a:off x="1312862" y="-460375"/>
            <a:ext cx="1582738" cy="7770813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66FF33">
                  <a:alpha val="22000"/>
                </a:srgbClr>
              </a:gs>
              <a:gs pos="50000">
                <a:schemeClr val="tx1">
                  <a:alpha val="0"/>
                </a:schemeClr>
              </a:gs>
              <a:gs pos="100000">
                <a:srgbClr val="66FF33">
                  <a:alpha val="22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8422" name="AutoShape 6">
            <a:extLst>
              <a:ext uri="{FF2B5EF4-FFF2-40B4-BE49-F238E27FC236}">
                <a16:creationId xmlns:a16="http://schemas.microsoft.com/office/drawing/2014/main" id="{09AC5187-920C-E4A0-C698-C0DEE67D1E93}"/>
              </a:ext>
            </a:extLst>
          </p:cNvPr>
          <p:cNvSpPr>
            <a:spLocks noChangeArrowheads="1"/>
          </p:cNvSpPr>
          <p:nvPr/>
        </p:nvSpPr>
        <p:spPr bwMode="auto">
          <a:xfrm rot="2318770">
            <a:off x="2289175" y="-882650"/>
            <a:ext cx="2057400" cy="7239000"/>
          </a:xfrm>
          <a:prstGeom prst="lightningBolt">
            <a:avLst/>
          </a:prstGeom>
          <a:gradFill rotWithShape="1">
            <a:gsLst>
              <a:gs pos="0">
                <a:schemeClr val="tx1">
                  <a:alpha val="14000"/>
                </a:schemeClr>
              </a:gs>
              <a:gs pos="50000">
                <a:srgbClr val="FFFF00">
                  <a:alpha val="49001"/>
                </a:srgbClr>
              </a:gs>
              <a:gs pos="100000">
                <a:schemeClr val="tx1">
                  <a:alpha val="14000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8423" name="AutoShape 7">
            <a:extLst>
              <a:ext uri="{FF2B5EF4-FFF2-40B4-BE49-F238E27FC236}">
                <a16:creationId xmlns:a16="http://schemas.microsoft.com/office/drawing/2014/main" id="{3EA1319E-7124-3CA5-39C6-C05AE8F96101}"/>
              </a:ext>
            </a:extLst>
          </p:cNvPr>
          <p:cNvSpPr>
            <a:spLocks noChangeArrowheads="1"/>
          </p:cNvSpPr>
          <p:nvPr/>
        </p:nvSpPr>
        <p:spPr bwMode="auto">
          <a:xfrm rot="3785814">
            <a:off x="4391026" y="-2714625"/>
            <a:ext cx="2936875" cy="10439401"/>
          </a:xfrm>
          <a:prstGeom prst="lightningBolt">
            <a:avLst/>
          </a:prstGeom>
          <a:gradFill rotWithShape="1">
            <a:gsLst>
              <a:gs pos="0">
                <a:srgbClr val="00FFFF">
                  <a:alpha val="52000"/>
                </a:srgbClr>
              </a:gs>
              <a:gs pos="50000">
                <a:schemeClr val="tx1">
                  <a:alpha val="21001"/>
                </a:schemeClr>
              </a:gs>
              <a:gs pos="100000">
                <a:srgbClr val="00FFFF">
                  <a:alpha val="52000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8425" name="WordArt 9">
            <a:extLst>
              <a:ext uri="{FF2B5EF4-FFF2-40B4-BE49-F238E27FC236}">
                <a16:creationId xmlns:a16="http://schemas.microsoft.com/office/drawing/2014/main" id="{CB747A75-EFE9-9884-82D3-AD9BA96641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36520" y="795977"/>
            <a:ext cx="8534400" cy="1871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thầy cô giáo và các em!</a:t>
            </a:r>
            <a:endParaRPr lang="en-US" sz="4000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3" name="Picture 11" descr="59">
            <a:extLst>
              <a:ext uri="{FF2B5EF4-FFF2-40B4-BE49-F238E27FC236}">
                <a16:creationId xmlns:a16="http://schemas.microsoft.com/office/drawing/2014/main" id="{D7427A33-1528-A4E4-95E7-58EBB8D1EF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412750"/>
            <a:ext cx="11144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8" name="WordArt 12">
            <a:extLst>
              <a:ext uri="{FF2B5EF4-FFF2-40B4-BE49-F238E27FC236}">
                <a16:creationId xmlns:a16="http://schemas.microsoft.com/office/drawing/2014/main" id="{98070788-1B74-0725-B91D-0499F11AD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86457" y="2736850"/>
            <a:ext cx="8162925" cy="217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mạnh khỏe.</a:t>
            </a:r>
          </a:p>
          <a:p>
            <a:pPr algn="ctr"/>
            <a:r>
              <a:rPr lang="vi-VN" sz="3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r>
              <a:rPr lang="en-US" sz="3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6AC3CB36-AF63-CF64-4A78-B2823CA5F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62" y="3321050"/>
            <a:ext cx="2304277" cy="3461920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553194" y="3996643"/>
            <a:ext cx="5950762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Mười tám phẩy chín lăm</a:t>
            </a:r>
            <a:endParaRPr lang="en-US" sz="4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599" y="1428750"/>
            <a:ext cx="6873141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buNone/>
            </a:pPr>
            <a:r>
              <a:rPr lang="nl-NL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chọn cách đọc đúng </a:t>
            </a:r>
          </a:p>
          <a:p>
            <a:pPr marL="0" indent="0">
              <a:buNone/>
            </a:pPr>
            <a:r>
              <a:rPr lang="nl-NL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số thập phân 18,95</a:t>
            </a:r>
            <a:endParaRPr lang="en-US" sz="4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579063" y="3157789"/>
            <a:ext cx="5950762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Mười tám phẩy chín năm</a:t>
            </a:r>
            <a:endParaRPr lang="en-US" sz="32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509964" y="4995120"/>
            <a:ext cx="5950762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Mười tám phẩy chín mươi lăm</a:t>
            </a:r>
            <a:endParaRPr lang="en-US" altLang="en-US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0961" y="4997017"/>
            <a:ext cx="1428678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5560643" y="226650"/>
            <a:ext cx="1749287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6092386" y="472457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3600" b="1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4"/>
          <a:stretch>
            <a:fillRect/>
          </a:stretch>
        </p:blipFill>
        <p:spPr>
          <a:xfrm>
            <a:off x="3062287" y="1338820"/>
            <a:ext cx="6581775" cy="1534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38" y="5837707"/>
            <a:ext cx="5950762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Mười tám phẩy chin mươi năm</a:t>
            </a:r>
            <a:endParaRPr lang="en-US" sz="4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289052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</a:p>
        </p:txBody>
      </p:sp>
      <p:pic>
        <p:nvPicPr>
          <p:cNvPr id="60" name="30s">
            <a:hlinkClick r:id="" action="ppaction://media"/>
            <a:extLst>
              <a:ext uri="{FF2B5EF4-FFF2-40B4-BE49-F238E27FC236}">
                <a16:creationId xmlns:a16="http://schemas.microsoft.com/office/drawing/2014/main" id="{5489E970-EC06-97DC-8186-5CCEAC271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1356" y="-13494"/>
            <a:ext cx="2486377" cy="1398587"/>
          </a:xfrm>
          <a:prstGeom prst="rect">
            <a:avLst/>
          </a:prstGeom>
        </p:spPr>
      </p:pic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02955" y="-13404"/>
            <a:ext cx="1749287" cy="1411991"/>
          </a:xfrm>
          <a:prstGeom prst="rect">
            <a:avLst/>
          </a:prstGeom>
        </p:spPr>
      </p:pic>
      <p:pic>
        <p:nvPicPr>
          <p:cNvPr id="62" name="1p">
            <a:hlinkClick r:id="" action="ppaction://media"/>
            <a:extLst>
              <a:ext uri="{FF2B5EF4-FFF2-40B4-BE49-F238E27FC236}">
                <a16:creationId xmlns:a16="http://schemas.microsoft.com/office/drawing/2014/main" id="{6CD4AF34-96C4-3AA7-4BE2-4795B5D769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3950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320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343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4EEEA537-8609-46B7-F5B0-93BBFA2B37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161" y="3479282"/>
            <a:ext cx="1808978" cy="2915820"/>
          </a:xfrm>
          <a:prstGeom prst="rect">
            <a:avLst/>
          </a:prstGeom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7" y="4029799"/>
            <a:ext cx="566102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None/>
              <a:defRPr/>
            </a:pPr>
            <a:r>
              <a:rPr lang="nl-NL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2570</a:t>
            </a:r>
            <a:endParaRPr lang="en-US" alt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05114" y="1414463"/>
            <a:ext cx="759784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nl-NL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25,7 dm</a:t>
            </a:r>
            <a:r>
              <a:rPr lang="nl-NL" b="1" baseline="30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nl-NL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........ m</a:t>
            </a:r>
            <a:r>
              <a:rPr lang="nl-NL" b="1" baseline="30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nl-NL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nl-NL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thập phân thích hợp điền vào chỗ chấm là: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3086101"/>
            <a:ext cx="5661021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None/>
              <a:defRPr/>
            </a:pPr>
            <a:r>
              <a:rPr lang="nl-NL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</a:t>
            </a:r>
            <a:endParaRPr lang="en-US" alt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73451" y="6000463"/>
            <a:ext cx="5637210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nl-NL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0,257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5661022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None/>
              <a:defRPr/>
            </a:pPr>
            <a:r>
              <a:rPr lang="nl-NL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2,57</a:t>
            </a:r>
            <a:endParaRPr lang="en-US" alt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5106193" y="327026"/>
            <a:ext cx="1652586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5534818" y="57877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3600" b="1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4"/>
          <a:stretch>
            <a:fillRect/>
          </a:stretch>
        </p:blipFill>
        <p:spPr>
          <a:xfrm>
            <a:off x="3062288" y="1346201"/>
            <a:ext cx="6824661" cy="188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1356" y="30163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39412" y="54859"/>
            <a:ext cx="1652588" cy="1411991"/>
          </a:xfrm>
          <a:prstGeom prst="rect">
            <a:avLst/>
          </a:prstGeom>
        </p:spPr>
      </p:pic>
      <p:pic>
        <p:nvPicPr>
          <p:cNvPr id="6" name="1p">
            <a:hlinkClick r:id="" action="ppaction://media"/>
            <a:extLst>
              <a:ext uri="{FF2B5EF4-FFF2-40B4-BE49-F238E27FC236}">
                <a16:creationId xmlns:a16="http://schemas.microsoft.com/office/drawing/2014/main" id="{866AC3D0-B6F1-64CB-BEF6-3D05E2DB43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9847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22222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7C326264-3AF0-F6CE-A9E7-C2D207E6D9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3252786"/>
            <a:ext cx="1964552" cy="3167785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252787"/>
            <a:ext cx="5571388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nl-NL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31,60</a:t>
            </a:r>
            <a:endParaRPr lang="en-US" altLang="en-US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599" y="1428750"/>
            <a:ext cx="6798121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nl-NL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thập phân nào bằng với số 31,6?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4090266"/>
            <a:ext cx="5544401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nl-NL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31,06</a:t>
            </a:r>
            <a:endParaRPr lang="en-US" sz="4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5544401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nl-NL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310,6</a:t>
            </a:r>
            <a:endParaRPr lang="en-US" sz="4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5324474" y="313603"/>
            <a:ext cx="1776413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5869780" y="561614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3600" b="1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4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5977516"/>
            <a:ext cx="5490426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nl-NL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310,60</a:t>
            </a:r>
            <a:endParaRPr lang="en-US" sz="4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D</a:t>
            </a:r>
          </a:p>
        </p:txBody>
      </p:sp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1356" y="30163"/>
            <a:ext cx="2486377" cy="1398587"/>
          </a:xfrm>
          <a:prstGeom prst="rect">
            <a:avLst/>
          </a:prstGeom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65948" y="0"/>
            <a:ext cx="1652588" cy="1411991"/>
          </a:xfrm>
          <a:prstGeom prst="rect">
            <a:avLst/>
          </a:prstGeom>
        </p:spPr>
      </p:pic>
      <p:pic>
        <p:nvPicPr>
          <p:cNvPr id="6" name="1p">
            <a:hlinkClick r:id="" action="ppaction://media"/>
            <a:extLst>
              <a:ext uri="{FF2B5EF4-FFF2-40B4-BE49-F238E27FC236}">
                <a16:creationId xmlns:a16="http://schemas.microsoft.com/office/drawing/2014/main" id="{866AC3D0-B6F1-64CB-BEF6-3D05E2DB43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720" y="1588148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6905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6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C386628-09E6-6B1C-D24A-5D857EC20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63" y="1110222"/>
            <a:ext cx="6744641" cy="4530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41" y="1075375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75" y="1030817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27" y="3415441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75" y="3427117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0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18" y="1087198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04" y="1030818"/>
            <a:ext cx="3267741" cy="2361452"/>
          </a:xfrm>
          <a:prstGeom prst="rect">
            <a:avLst/>
          </a:prstGeom>
        </p:spPr>
      </p:pic>
      <p:pic>
        <p:nvPicPr>
          <p:cNvPr id="42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41" y="3394192"/>
            <a:ext cx="3201047" cy="2291294"/>
          </a:xfrm>
          <a:prstGeom prst="rect">
            <a:avLst/>
          </a:prstGeom>
        </p:spPr>
      </p:pic>
      <p:pic>
        <p:nvPicPr>
          <p:cNvPr id="43" name="4a">
            <a:hlinkClick r:id="rId16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75" y="3411554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2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65F48BC-87C2-73EF-8471-DB5F49E3DEFA}"/>
              </a:ext>
            </a:extLst>
          </p:cNvPr>
          <p:cNvSpPr txBox="1"/>
          <p:nvPr/>
        </p:nvSpPr>
        <p:spPr>
          <a:xfrm>
            <a:off x="1351128" y="1315718"/>
            <a:ext cx="9804622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 1:</a:t>
            </a:r>
            <a:r>
              <a:rPr lang="en-US" sz="32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dấu &gt; ; &lt; ; = </a:t>
            </a:r>
            <a:endParaRPr lang="en-US" sz="320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20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800"/>
              </a:spcBef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a)  18,99           20,17</a:t>
            </a:r>
          </a:p>
          <a:p>
            <a:pPr lvl="0">
              <a:spcBef>
                <a:spcPts val="1800"/>
              </a:spcBef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b) 70,8              70,8</a:t>
            </a:r>
          </a:p>
          <a:p>
            <a:pPr lvl="0">
              <a:spcBef>
                <a:spcPts val="1800"/>
              </a:spcBef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c) 100,10        100,1</a:t>
            </a:r>
          </a:p>
          <a:p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AF1491FB-A7D4-4560-54EF-058977E714C7}"/>
              </a:ext>
            </a:extLst>
          </p:cNvPr>
          <p:cNvSpPr/>
          <p:nvPr/>
        </p:nvSpPr>
        <p:spPr>
          <a:xfrm>
            <a:off x="4135271" y="2498019"/>
            <a:ext cx="573206" cy="4913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FFE29298-608E-F925-885E-AAC7C1B8FB7E}"/>
              </a:ext>
            </a:extLst>
          </p:cNvPr>
          <p:cNvSpPr/>
          <p:nvPr/>
        </p:nvSpPr>
        <p:spPr>
          <a:xfrm>
            <a:off x="4135271" y="3925979"/>
            <a:ext cx="573206" cy="4913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BDA0DAE-393E-61BA-BB18-BA37661C5D2D}"/>
              </a:ext>
            </a:extLst>
          </p:cNvPr>
          <p:cNvSpPr/>
          <p:nvPr/>
        </p:nvSpPr>
        <p:spPr>
          <a:xfrm>
            <a:off x="4135271" y="3211999"/>
            <a:ext cx="573206" cy="4913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B831B46-A340-BEB6-2A2B-40394533A277}"/>
              </a:ext>
            </a:extLst>
          </p:cNvPr>
          <p:cNvSpPr txBox="1"/>
          <p:nvPr/>
        </p:nvSpPr>
        <p:spPr>
          <a:xfrm>
            <a:off x="1059976" y="1342163"/>
            <a:ext cx="1007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sz="32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hai số 17,1 và 9,725 </a:t>
            </a:r>
            <a:r>
              <a:rPr lang="en-US" sz="32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F0B60B0-AA7B-81B5-C9C8-9C7D60B76C75}"/>
              </a:ext>
            </a:extLst>
          </p:cNvPr>
          <p:cNvSpPr txBox="1"/>
          <p:nvPr/>
        </p:nvSpPr>
        <p:spPr>
          <a:xfrm>
            <a:off x="1059976" y="1926938"/>
            <a:ext cx="10072048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Việt đã so sánh như sau: “Vì số 17,1 có ba chữ số. trong khi số 9,725 có tới bốn chữ số nên số 17,1 bé hơn số 9,725”. Hãy nhận xét cách so sánh của Việt.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7C08746-33CC-F68C-5207-2277B83CC77B}"/>
              </a:ext>
            </a:extLst>
          </p:cNvPr>
          <p:cNvSpPr txBox="1"/>
          <p:nvPr/>
        </p:nvSpPr>
        <p:spPr>
          <a:xfrm>
            <a:off x="3419688" y="4731551"/>
            <a:ext cx="5024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</a:t>
            </a:r>
            <a:r>
              <a:rPr lang="en-US" sz="320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17,1 &gt;  9,725 </a:t>
            </a:r>
            <a:r>
              <a:rPr lang="en-US" sz="3600" b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93569" y="6217919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6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8A595522-2021-E4FF-82DD-0752777411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192000" cy="63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FBF0FE5-3005-F5DF-B9D8-849F78522B96}"/>
              </a:ext>
            </a:extLst>
          </p:cNvPr>
          <p:cNvSpPr txBox="1"/>
          <p:nvPr/>
        </p:nvSpPr>
        <p:spPr>
          <a:xfrm>
            <a:off x="1452997" y="675162"/>
            <a:ext cx="9286005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 4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thay kí tự vào dấu  ? Để được một số lớn hơn 2 nhưng bé hơn 3.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848FBAD-ACCF-A24B-5CDB-A5B555AF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89" y="2156337"/>
            <a:ext cx="4326341" cy="113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24FD53-B5DD-8725-9E91-8A0BFC6CB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746" y="3064355"/>
            <a:ext cx="5771615" cy="221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396787C6-0740-49E3-8FDD-597524E4FDC4}"/>
              </a:ext>
            </a:extLst>
          </p:cNvPr>
          <p:cNvGrpSpPr/>
          <p:nvPr/>
        </p:nvGrpSpPr>
        <p:grpSpPr>
          <a:xfrm rot="167912">
            <a:off x="7943824" y="4413501"/>
            <a:ext cx="597220" cy="724044"/>
            <a:chOff x="9380023" y="4452357"/>
            <a:chExt cx="659741" cy="736018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63F4C7F7-0A47-019D-7934-C2141AB39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91548">
              <a:off x="9380023" y="4481921"/>
              <a:ext cx="659741" cy="706454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585233F0-08BE-4BEC-FB22-F9C81041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9629286" y="4573775"/>
              <a:ext cx="161213" cy="403496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0E7EF2F7-9B10-CDC7-5303-F7163398FA20}"/>
                </a:ext>
              </a:extLst>
            </p:cNvPr>
            <p:cNvSpPr txBox="1"/>
            <p:nvPr/>
          </p:nvSpPr>
          <p:spPr>
            <a:xfrm rot="20678324">
              <a:off x="9522559" y="4452357"/>
              <a:ext cx="3240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2641</TotalTime>
  <Words>285</Words>
  <Application>Microsoft Office PowerPoint</Application>
  <PresentationFormat>Màn hình rộng</PresentationFormat>
  <Paragraphs>56</Paragraphs>
  <Slides>13</Slides>
  <Notes>0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1" baseType="lpstr">
      <vt:lpstr>Times New Roman</vt:lpstr>
      <vt:lpstr>Arial</vt:lpstr>
      <vt:lpstr>.VnTimeH</vt:lpstr>
      <vt:lpstr>.VnTime</vt:lpstr>
      <vt:lpstr>Calibri</vt:lpstr>
      <vt:lpstr>.VnCentury Schoolbook</vt:lpstr>
      <vt:lpstr>Calibri Light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Administrator</cp:lastModifiedBy>
  <cp:revision>150</cp:revision>
  <dcterms:created xsi:type="dcterms:W3CDTF">2018-11-27T03:58:53Z</dcterms:created>
  <dcterms:modified xsi:type="dcterms:W3CDTF">2025-01-08T15:02:59Z</dcterms:modified>
</cp:coreProperties>
</file>