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9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C5275-526B-4432-9C81-185D529600CF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A436F-A71A-4E0F-AD13-2F6F68BD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12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FE7E31-0C38-4225-B449-5161D5A5C4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0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9DF7-14D7-4140-A7AD-E567A8712E75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2EA17-179D-4E26-A91A-719BE66BD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6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9DF7-14D7-4140-A7AD-E567A8712E75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2EA17-179D-4E26-A91A-719BE66BD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9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9DF7-14D7-4140-A7AD-E567A8712E75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2EA17-179D-4E26-A91A-719BE66BD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30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9DF7-14D7-4140-A7AD-E567A8712E75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2EA17-179D-4E26-A91A-719BE66BD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61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9DF7-14D7-4140-A7AD-E567A8712E75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2EA17-179D-4E26-A91A-719BE66BD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65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9DF7-14D7-4140-A7AD-E567A8712E75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2EA17-179D-4E26-A91A-719BE66BD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55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9DF7-14D7-4140-A7AD-E567A8712E75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2EA17-179D-4E26-A91A-719BE66BD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56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9DF7-14D7-4140-A7AD-E567A8712E75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2EA17-179D-4E26-A91A-719BE66BD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66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9DF7-14D7-4140-A7AD-E567A8712E75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2EA17-179D-4E26-A91A-719BE66BD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40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9DF7-14D7-4140-A7AD-E567A8712E75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2EA17-179D-4E26-A91A-719BE66BD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9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9DF7-14D7-4140-A7AD-E567A8712E75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2EA17-179D-4E26-A91A-719BE66BD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92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A9DF7-14D7-4140-A7AD-E567A8712E75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2EA17-179D-4E26-A91A-719BE66BD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3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microsoft.com/office/2007/relationships/hdphoto" Target="../media/hdphoto1.wdp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7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emf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microsoft.com/office/2007/relationships/hdphoto" Target="../media/hdphoto1.wdp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7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emf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60948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580" y="4851673"/>
            <a:ext cx="8809795" cy="1935747"/>
          </a:xfrm>
          <a:prstGeom prst="rect">
            <a:avLst/>
          </a:prstGeom>
        </p:spPr>
      </p:pic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2826" y="32372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/>
            <a:r>
              <a:rPr lang="vi-VN" b="1" u="sng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28544" y="470858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 Thị Nhã</a:t>
            </a:r>
            <a:endParaRPr lang="vi-VN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</a:t>
            </a:r>
            <a:r>
              <a:rPr lang="vi-VN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2024 - 2025</a:t>
            </a:r>
          </a:p>
        </p:txBody>
      </p:sp>
      <p:sp>
        <p:nvSpPr>
          <p:cNvPr id="4" name="Rectangle 3"/>
          <p:cNvSpPr/>
          <p:nvPr/>
        </p:nvSpPr>
        <p:spPr>
          <a:xfrm>
            <a:off x="3014002" y="2137144"/>
            <a:ext cx="6096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  <a:endParaRPr lang="en-US" b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Chuyện bốn mùa ( tiết </a:t>
            </a:r>
            <a:r>
              <a:rPr lang="en-US" sz="44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en-US" sz="44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125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6263" y="1599136"/>
            <a:ext cx="10730362" cy="124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i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</a:t>
            </a:r>
            <a:r>
              <a:rPr lang="en-US" sz="36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/ mới có </a:t>
            </a:r>
            <a:r>
              <a:rPr lang="en-US" sz="36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bập</a:t>
            </a:r>
            <a:r>
              <a:rPr lang="en-US" sz="36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bùng bếp lửa</a:t>
            </a:r>
            <a:r>
              <a:rPr lang="en-US" sz="36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nhà sàn,/ mọi người mới có giấc ngủ ấm trong chăn</a:t>
            </a:r>
            <a:r>
              <a:rPr lang="en-US" sz="3600" i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.//</a:t>
            </a:r>
            <a:endParaRPr lang="en-US" sz="3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9941" y="324167"/>
            <a:ext cx="6191118" cy="1015663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dài</a:t>
            </a:r>
            <a:endParaRPr lang="en-US" sz="6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0729" y="2975128"/>
            <a:ext cx="10730362" cy="124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i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 </a:t>
            </a:r>
            <a:r>
              <a:rPr lang="en-US" sz="36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cháu Đông,/ cháu có công </a:t>
            </a:r>
            <a:r>
              <a:rPr lang="en-US" sz="36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ấp ủ mầm sống</a:t>
            </a:r>
            <a:r>
              <a:rPr lang="en-US" sz="36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để xuân về cây cối </a:t>
            </a:r>
            <a:r>
              <a:rPr lang="en-US" sz="36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đâm chồi nảy lộc</a:t>
            </a:r>
            <a:r>
              <a:rPr lang="en-US" sz="36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.//</a:t>
            </a:r>
            <a:endParaRPr lang="en-US" sz="3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5"/>
          <p:cNvGrpSpPr>
            <a:grpSpLocks/>
          </p:cNvGrpSpPr>
          <p:nvPr/>
        </p:nvGrpSpPr>
        <p:grpSpPr bwMode="auto">
          <a:xfrm>
            <a:off x="81828" y="4350367"/>
            <a:ext cx="12110172" cy="2527300"/>
            <a:chOff x="-6350" y="6061075"/>
            <a:chExt cx="12204701" cy="2527300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8" name="Oval 107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9" name="Oval 108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9" name="Oval 128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0" name="Oval 129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1" name="Rectangle 130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94824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422" y="5629683"/>
            <a:ext cx="10922987" cy="1019311"/>
          </a:xfrm>
          <a:prstGeom prst="rect">
            <a:avLst/>
          </a:prstGeom>
        </p:spPr>
      </p:pic>
      <p:pic>
        <p:nvPicPr>
          <p:cNvPr id="1026" name="Picture 2" descr="ngày khai tr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11" y="1071154"/>
            <a:ext cx="8133125" cy="45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293"/>
            <a:ext cx="2723523" cy="1016861"/>
          </a:xfrm>
          <a:prstGeom prst="rect">
            <a:avLst/>
          </a:prstGeom>
        </p:spPr>
      </p:pic>
      <p:grpSp>
        <p:nvGrpSpPr>
          <p:cNvPr id="7" name="1"/>
          <p:cNvGrpSpPr/>
          <p:nvPr/>
        </p:nvGrpSpPr>
        <p:grpSpPr>
          <a:xfrm>
            <a:off x="319536" y="-193497"/>
            <a:ext cx="11903710" cy="6773659"/>
            <a:chOff x="341926" y="208486"/>
            <a:chExt cx="11441759" cy="5883467"/>
          </a:xfrm>
        </p:grpSpPr>
        <p:pic>
          <p:nvPicPr>
            <p:cNvPr id="8" name="1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9" name="1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0" name="1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1" name="14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137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7880019" y="481468"/>
            <a:ext cx="3593301" cy="1442628"/>
          </a:xfrm>
          <a:prstGeom prst="rect">
            <a:avLst/>
          </a:prstGeom>
          <a:effectLst>
            <a:outerShdw blurRad="1193800" dist="165100" dir="7740000" sx="115000" sy="115000" algn="ctr" rotWithShape="0">
              <a:srgbClr val="00B0F0"/>
            </a:outerShdw>
          </a:effectLst>
        </p:spPr>
      </p:pic>
      <p:pic>
        <p:nvPicPr>
          <p:cNvPr id="13" name="1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56640" y="5110192"/>
            <a:ext cx="2316681" cy="1268078"/>
          </a:xfrm>
          <a:prstGeom prst="rect">
            <a:avLst/>
          </a:prstGeom>
        </p:spPr>
      </p:pic>
      <p:pic>
        <p:nvPicPr>
          <p:cNvPr id="14" name="1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87222" y="2132089"/>
            <a:ext cx="2523963" cy="2797451"/>
          </a:xfrm>
          <a:prstGeom prst="rect">
            <a:avLst/>
          </a:prstGeom>
        </p:spPr>
      </p:pic>
      <p:pic>
        <p:nvPicPr>
          <p:cNvPr id="15" name="1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16" name="1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57493" y="1924966"/>
            <a:ext cx="871804" cy="865707"/>
          </a:xfrm>
          <a:prstGeom prst="rect">
            <a:avLst/>
          </a:prstGeom>
        </p:spPr>
      </p:pic>
      <p:pic>
        <p:nvPicPr>
          <p:cNvPr id="17" name="1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5999" y="2336104"/>
            <a:ext cx="457240" cy="481626"/>
          </a:xfrm>
          <a:prstGeom prst="rect">
            <a:avLst/>
          </a:prstGeom>
        </p:spPr>
      </p:pic>
      <p:pic>
        <p:nvPicPr>
          <p:cNvPr id="18" name="1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25246" y="2873101"/>
            <a:ext cx="1030313" cy="139488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160684" y="505654"/>
            <a:ext cx="3998271" cy="1091279"/>
            <a:chOff x="4160684" y="505654"/>
            <a:chExt cx="3998271" cy="1091279"/>
          </a:xfrm>
        </p:grpSpPr>
        <p:pic>
          <p:nvPicPr>
            <p:cNvPr id="19" name="143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160684" y="554436"/>
              <a:ext cx="896190" cy="1012024"/>
            </a:xfrm>
            <a:prstGeom prst="rect">
              <a:avLst/>
            </a:prstGeom>
          </p:spPr>
        </p:pic>
        <p:pic>
          <p:nvPicPr>
            <p:cNvPr id="20" name="14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188076" y="505654"/>
              <a:ext cx="969348" cy="1091279"/>
            </a:xfrm>
            <a:prstGeom prst="rect">
              <a:avLst/>
            </a:prstGeom>
          </p:spPr>
        </p:pic>
        <p:pic>
          <p:nvPicPr>
            <p:cNvPr id="21" name="145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28553" y="632953"/>
              <a:ext cx="768163" cy="883997"/>
            </a:xfrm>
            <a:prstGeom prst="rect">
              <a:avLst/>
            </a:prstGeom>
          </p:spPr>
        </p:pic>
        <p:pic>
          <p:nvPicPr>
            <p:cNvPr id="22" name="144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7390792" y="608178"/>
              <a:ext cx="768163" cy="890093"/>
            </a:xfrm>
            <a:prstGeom prst="rect">
              <a:avLst/>
            </a:prstGeom>
          </p:spPr>
        </p:pic>
      </p:grpSp>
      <p:pic>
        <p:nvPicPr>
          <p:cNvPr id="23" name="149"/>
          <p:cNvPicPr>
            <a:picLocks noChangeAspect="1"/>
          </p:cNvPicPr>
          <p:nvPr/>
        </p:nvPicPr>
        <p:blipFill rotWithShape="1">
          <a:blip r:embed="rId21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16200000">
            <a:off x="6358823" y="-785517"/>
            <a:ext cx="352299" cy="5802530"/>
          </a:xfrm>
          <a:prstGeom prst="rect">
            <a:avLst/>
          </a:prstGeom>
        </p:spPr>
      </p:pic>
      <p:pic>
        <p:nvPicPr>
          <p:cNvPr id="25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26" name="4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5400000" flipV="1">
            <a:off x="6568292" y="1511484"/>
            <a:ext cx="352299" cy="5802531"/>
          </a:xfrm>
          <a:prstGeom prst="rect">
            <a:avLst/>
          </a:prstGeom>
        </p:spPr>
      </p:pic>
      <p:pic>
        <p:nvPicPr>
          <p:cNvPr id="28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3843" y="-1"/>
            <a:ext cx="4355558" cy="2651501"/>
          </a:xfrm>
          <a:prstGeom prst="rect">
            <a:avLst/>
          </a:prstGeom>
        </p:spPr>
      </p:pic>
      <p:pic>
        <p:nvPicPr>
          <p:cNvPr id="29" name="图片 2198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16465" y="10078"/>
            <a:ext cx="1683373" cy="165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2509488" y="2580947"/>
            <a:ext cx="7419764" cy="1224772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407131" y="2580947"/>
            <a:ext cx="762447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6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43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F02B90C2-92B9-4F29-8857-9705F4AC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152400"/>
            <a:ext cx="12573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2638697" y="2677886"/>
            <a:ext cx="6634699" cy="2351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36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022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422" y="5629683"/>
            <a:ext cx="10922987" cy="1019311"/>
          </a:xfrm>
          <a:prstGeom prst="rect">
            <a:avLst/>
          </a:prstGeom>
        </p:spPr>
      </p:pic>
      <p:pic>
        <p:nvPicPr>
          <p:cNvPr id="1026" name="Picture 2" descr="ngày khai tr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11" y="1071154"/>
            <a:ext cx="8133125" cy="45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293"/>
            <a:ext cx="2723523" cy="1016861"/>
          </a:xfrm>
          <a:prstGeom prst="rect">
            <a:avLst/>
          </a:prstGeom>
        </p:spPr>
      </p:pic>
      <p:grpSp>
        <p:nvGrpSpPr>
          <p:cNvPr id="7" name="1"/>
          <p:cNvGrpSpPr/>
          <p:nvPr/>
        </p:nvGrpSpPr>
        <p:grpSpPr>
          <a:xfrm>
            <a:off x="288925" y="0"/>
            <a:ext cx="11903710" cy="6773659"/>
            <a:chOff x="341926" y="208486"/>
            <a:chExt cx="11441759" cy="5883467"/>
          </a:xfrm>
        </p:grpSpPr>
        <p:pic>
          <p:nvPicPr>
            <p:cNvPr id="8" name="1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9" name="1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0" name="1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1" name="14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137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7880020" y="1131546"/>
            <a:ext cx="2208207" cy="792549"/>
          </a:xfrm>
          <a:prstGeom prst="rect">
            <a:avLst/>
          </a:prstGeom>
        </p:spPr>
      </p:pic>
      <p:pic>
        <p:nvPicPr>
          <p:cNvPr id="13" name="1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56640" y="5110192"/>
            <a:ext cx="2316681" cy="1268078"/>
          </a:xfrm>
          <a:prstGeom prst="rect">
            <a:avLst/>
          </a:prstGeom>
        </p:spPr>
      </p:pic>
      <p:pic>
        <p:nvPicPr>
          <p:cNvPr id="14" name="1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87222" y="2132089"/>
            <a:ext cx="2523963" cy="2797451"/>
          </a:xfrm>
          <a:prstGeom prst="rect">
            <a:avLst/>
          </a:prstGeom>
        </p:spPr>
      </p:pic>
      <p:pic>
        <p:nvPicPr>
          <p:cNvPr id="15" name="1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16" name="1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57493" y="1924966"/>
            <a:ext cx="871804" cy="865707"/>
          </a:xfrm>
          <a:prstGeom prst="rect">
            <a:avLst/>
          </a:prstGeom>
        </p:spPr>
      </p:pic>
      <p:pic>
        <p:nvPicPr>
          <p:cNvPr id="17" name="1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5999" y="2336104"/>
            <a:ext cx="457240" cy="481626"/>
          </a:xfrm>
          <a:prstGeom prst="rect">
            <a:avLst/>
          </a:prstGeom>
        </p:spPr>
      </p:pic>
      <p:pic>
        <p:nvPicPr>
          <p:cNvPr id="18" name="1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25246" y="2873101"/>
            <a:ext cx="1030313" cy="1394885"/>
          </a:xfrm>
          <a:prstGeom prst="rect">
            <a:avLst/>
          </a:prstGeom>
        </p:spPr>
      </p:pic>
      <p:pic>
        <p:nvPicPr>
          <p:cNvPr id="19" name="1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0" name="14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1" name="14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2" name="14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3" name="149"/>
          <p:cNvPicPr>
            <a:picLocks noChangeAspect="1"/>
          </p:cNvPicPr>
          <p:nvPr/>
        </p:nvPicPr>
        <p:blipFill rotWithShape="1">
          <a:blip r:embed="rId21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16200000">
            <a:off x="6418155" y="-863880"/>
            <a:ext cx="352299" cy="5802530"/>
          </a:xfrm>
          <a:prstGeom prst="rect">
            <a:avLst/>
          </a:prstGeom>
        </p:spPr>
      </p:pic>
      <p:pic>
        <p:nvPicPr>
          <p:cNvPr id="25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26" name="4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5400000" flipV="1">
            <a:off x="6569560" y="1593867"/>
            <a:ext cx="352299" cy="5802531"/>
          </a:xfrm>
          <a:prstGeom prst="rect">
            <a:avLst/>
          </a:prstGeom>
        </p:spPr>
      </p:pic>
      <p:sp>
        <p:nvSpPr>
          <p:cNvPr id="27" name="39"/>
          <p:cNvSpPr txBox="1"/>
          <p:nvPr/>
        </p:nvSpPr>
        <p:spPr>
          <a:xfrm flipH="1">
            <a:off x="3739374" y="2609140"/>
            <a:ext cx="5999569" cy="1300346"/>
          </a:xfrm>
          <a:prstGeom prst="rect">
            <a:avLst/>
          </a:prstGeom>
          <a:solidFill>
            <a:srgbClr val="92D050"/>
          </a:solidFill>
        </p:spPr>
        <p:txBody>
          <a:bodyPr wrap="square" lIns="68571" tIns="34285" rIns="68571" bIns="34285" rtlCol="0">
            <a:spAutoFit/>
          </a:bodyPr>
          <a:lstStyle/>
          <a:p>
            <a:pPr lvl="0" algn="ctr"/>
            <a:r>
              <a:rPr lang="en-US" altLang="zh-CN" sz="8000" b="1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ĐỌC</a:t>
            </a:r>
          </a:p>
        </p:txBody>
      </p:sp>
      <p:pic>
        <p:nvPicPr>
          <p:cNvPr id="28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3843" y="-1"/>
            <a:ext cx="4355558" cy="2651501"/>
          </a:xfrm>
          <a:prstGeom prst="rect">
            <a:avLst/>
          </a:prstGeom>
        </p:spPr>
      </p:pic>
      <p:pic>
        <p:nvPicPr>
          <p:cNvPr id="29" name="图片 2198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30435" y="160049"/>
            <a:ext cx="1683373" cy="165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6CA6527-4AE7-4DFD-B76B-EF6442C626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755" y="5238207"/>
            <a:ext cx="6241144" cy="161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6CA6527-4AE7-4DFD-B76B-EF6442C626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56" y="5238206"/>
            <a:ext cx="6241144" cy="161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987" y="203835"/>
            <a:ext cx="8420780" cy="781050"/>
          </a:xfrm>
          <a:prstGeom prst="rect">
            <a:avLst/>
          </a:prstGeom>
        </p:spPr>
      </p:pic>
      <p:pic>
        <p:nvPicPr>
          <p:cNvPr id="1026" name="Picture 2" descr="https://kenhthoitiet.vn/wp-content/uploads/2019/07/khong-nen-lam-khi-nang-nong-696x4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77" y="1283728"/>
            <a:ext cx="5377680" cy="356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ắng nóng không chịu nổi, cư dân mạng thi nhau đăng ảnh trời mưa để cầu được ước thấy - Ảnh 2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56" y="1205455"/>
            <a:ext cx="5905500" cy="362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429" y="104504"/>
            <a:ext cx="954768" cy="91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76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491" y="40510"/>
            <a:ext cx="3752850" cy="581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0662" y="522307"/>
            <a:ext cx="10416208" cy="4102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662" y="4677041"/>
            <a:ext cx="10296938" cy="2027906"/>
          </a:xfrm>
          <a:prstGeom prst="rect">
            <a:avLst/>
          </a:prstGeom>
        </p:spPr>
      </p:pic>
      <p:sp>
        <p:nvSpPr>
          <p:cNvPr id="7" name="TextBox 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980662" y="470115"/>
            <a:ext cx="564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9136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26" y="726218"/>
            <a:ext cx="11081922" cy="3285899"/>
          </a:xfrm>
          <a:prstGeom prst="rect">
            <a:avLst/>
          </a:prstGeom>
        </p:spPr>
      </p:pic>
      <p:sp>
        <p:nvSpPr>
          <p:cNvPr id="4" name="Text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89952" y="726218"/>
            <a:ext cx="564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36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endParaRPr lang="en-GB" altLang="en-US" sz="36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91" name="Picture 290">
            <a:extLst>
              <a:ext uri="{FF2B5EF4-FFF2-40B4-BE49-F238E27FC236}">
                <a16:creationId xmlns:a16="http://schemas.microsoft.com/office/drawing/2014/main" xmlns="" id="{46CA6527-4AE7-4DFD-B76B-EF6442C626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755" y="5238207"/>
            <a:ext cx="6241144" cy="161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2" name="Picture 291">
            <a:extLst>
              <a:ext uri="{FF2B5EF4-FFF2-40B4-BE49-F238E27FC236}">
                <a16:creationId xmlns:a16="http://schemas.microsoft.com/office/drawing/2014/main" xmlns="" id="{46CA6527-4AE7-4DFD-B76B-EF6442C626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56" y="5238206"/>
            <a:ext cx="6241144" cy="161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28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5814" y="561232"/>
            <a:ext cx="8499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ea typeface="Calibri" panose="020F0502020204030204" pitchFamily="34" charset="0"/>
              </a:rPr>
              <a:t>Luyện đọc từ khó kết hợp giải nghĩa từ</a:t>
            </a:r>
            <a:r>
              <a:rPr lang="en-US" sz="4000" smtClean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4000"/>
          </a:p>
        </p:txBody>
      </p:sp>
      <p:grpSp>
        <p:nvGrpSpPr>
          <p:cNvPr id="5" name="组合 5"/>
          <p:cNvGrpSpPr>
            <a:grpSpLocks/>
          </p:cNvGrpSpPr>
          <p:nvPr/>
        </p:nvGrpSpPr>
        <p:grpSpPr bwMode="auto">
          <a:xfrm>
            <a:off x="81828" y="4295775"/>
            <a:ext cx="12110172" cy="2527300"/>
            <a:chOff x="-6350" y="6061075"/>
            <a:chExt cx="12204701" cy="252730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8" name="Oval 77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9" name="Oval 78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0" name="Oval 89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0" name="Oval 99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0" name="Oval 119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1" name="Oval 120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9" name="Rectangle 128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</p:grpSp>
      <p:sp>
        <p:nvSpPr>
          <p:cNvPr id="148" name="Rectangle 147"/>
          <p:cNvSpPr/>
          <p:nvPr/>
        </p:nvSpPr>
        <p:spPr>
          <a:xfrm>
            <a:off x="1655724" y="1755617"/>
            <a:ext cx="2021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smtClean="0">
                <a:latin typeface="Times New Roman" panose="02020603050405020304" pitchFamily="18" charset="0"/>
                <a:ea typeface="Calibri" panose="020F0502020204030204" pitchFamily="34" charset="0"/>
              </a:rPr>
              <a:t>nảy lộc</a:t>
            </a:r>
            <a:endParaRPr lang="en-US" sz="4000"/>
          </a:p>
        </p:txBody>
      </p:sp>
      <p:sp>
        <p:nvSpPr>
          <p:cNvPr id="149" name="Rectangle 148"/>
          <p:cNvSpPr/>
          <p:nvPr/>
        </p:nvSpPr>
        <p:spPr>
          <a:xfrm>
            <a:off x="1566721" y="2695237"/>
            <a:ext cx="34886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smtClean="0">
                <a:latin typeface="Times New Roman" panose="02020603050405020304" pitchFamily="18" charset="0"/>
                <a:ea typeface="Calibri" panose="020F0502020204030204" pitchFamily="34" charset="0"/>
              </a:rPr>
              <a:t>đơm </a:t>
            </a:r>
            <a:r>
              <a:rPr lang="en-US" sz="4000" i="1">
                <a:latin typeface="Times New Roman" panose="02020603050405020304" pitchFamily="18" charset="0"/>
                <a:ea typeface="Calibri" panose="020F0502020204030204" pitchFamily="34" charset="0"/>
              </a:rPr>
              <a:t>trái </a:t>
            </a:r>
            <a:r>
              <a:rPr lang="en-US" sz="4000" i="1" smtClean="0">
                <a:latin typeface="Times New Roman" panose="02020603050405020304" pitchFamily="18" charset="0"/>
                <a:ea typeface="Calibri" panose="020F0502020204030204" pitchFamily="34" charset="0"/>
              </a:rPr>
              <a:t>ngọt </a:t>
            </a:r>
            <a:endParaRPr lang="en-US" sz="4000"/>
          </a:p>
        </p:txBody>
      </p:sp>
      <p:sp>
        <p:nvSpPr>
          <p:cNvPr id="150" name="Rectangle 149"/>
          <p:cNvSpPr/>
          <p:nvPr/>
        </p:nvSpPr>
        <p:spPr>
          <a:xfrm>
            <a:off x="7063247" y="1801037"/>
            <a:ext cx="42369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smtClean="0">
                <a:latin typeface="Times New Roman" panose="02020603050405020304" pitchFamily="18" charset="0"/>
                <a:ea typeface="Calibri" panose="020F0502020204030204" pitchFamily="34" charset="0"/>
              </a:rPr>
              <a:t>rước đèn</a:t>
            </a:r>
            <a:endParaRPr lang="en-US" sz="4000"/>
          </a:p>
        </p:txBody>
      </p:sp>
      <p:sp>
        <p:nvSpPr>
          <p:cNvPr id="151" name="Rectangle 150"/>
          <p:cNvSpPr/>
          <p:nvPr/>
        </p:nvSpPr>
        <p:spPr>
          <a:xfrm>
            <a:off x="7063248" y="2799435"/>
            <a:ext cx="2782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smtClean="0">
                <a:latin typeface="Times New Roman" panose="02020603050405020304" pitchFamily="18" charset="0"/>
                <a:ea typeface="Calibri" panose="020F0502020204030204" pitchFamily="34" charset="0"/>
              </a:rPr>
              <a:t>bập bùng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41553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8" grpId="0"/>
      <p:bldP spid="149" grpId="0"/>
      <p:bldP spid="150" grpId="0"/>
      <p:bldP spid="1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3" y="496388"/>
            <a:ext cx="5499041" cy="414092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291" y="404948"/>
            <a:ext cx="5680505" cy="41409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684627" y="5212977"/>
            <a:ext cx="88053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smtClean="0"/>
              <a:t>Đâm chồi: </a:t>
            </a:r>
            <a:r>
              <a:rPr lang="en-US" altLang="en-US" sz="3600" b="1"/>
              <a:t>mọc ra những mầm non</a:t>
            </a:r>
            <a:r>
              <a:rPr lang="en-US" altLang="en-US" sz="3600" b="1" smtClean="0"/>
              <a:t>, lá </a:t>
            </a:r>
            <a:r>
              <a:rPr lang="en-US" altLang="en-US" sz="3600" b="1"/>
              <a:t>non.</a:t>
            </a:r>
          </a:p>
        </p:txBody>
      </p:sp>
    </p:spTree>
    <p:extLst>
      <p:ext uri="{BB962C8B-B14F-4D97-AF65-F5344CB8AC3E}">
        <p14:creationId xmlns:p14="http://schemas.microsoft.com/office/powerpoint/2010/main" val="1863175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27" y="365762"/>
            <a:ext cx="5683345" cy="38143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606" y="365762"/>
            <a:ext cx="5922594" cy="38404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4878749" y="4510611"/>
            <a:ext cx="31255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smtClean="0"/>
              <a:t>Đơm</a:t>
            </a:r>
            <a:r>
              <a:rPr lang="en-US" altLang="en-US" sz="3600" b="1"/>
              <a:t>: nảy ra.</a:t>
            </a:r>
          </a:p>
        </p:txBody>
      </p:sp>
      <p:grpSp>
        <p:nvGrpSpPr>
          <p:cNvPr id="9" name="组合 5"/>
          <p:cNvGrpSpPr>
            <a:grpSpLocks/>
          </p:cNvGrpSpPr>
          <p:nvPr/>
        </p:nvGrpSpPr>
        <p:grpSpPr bwMode="auto">
          <a:xfrm>
            <a:off x="81828" y="4295775"/>
            <a:ext cx="12110172" cy="2527300"/>
            <a:chOff x="-6350" y="6061075"/>
            <a:chExt cx="12204701" cy="2527300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3" name="Oval 62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0" name="Oval 89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0" name="Oval 99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8" name="Oval 107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9" name="Oval 108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0" name="Oval 109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1" name="Oval 110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9" name="Oval 128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0" name="Oval 129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1" name="Oval 130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2" name="Oval 131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3" name="Rectangle 132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377258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F43C626-BEA1-46E9-8CF8-DBC974E8C6A7}:25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Widescreen</PresentationFormat>
  <Paragraphs>23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宋体</vt:lpstr>
      <vt:lpstr>Arial</vt:lpstr>
      <vt:lpstr>Calibri</vt:lpstr>
      <vt:lpstr>Calibri Light</vt:lpstr>
      <vt:lpstr>Times New Roman</vt:lpstr>
      <vt:lpstr>字魂59号-创粗黑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STD_NHA</dc:creator>
  <cp:lastModifiedBy>STD_NHA</cp:lastModifiedBy>
  <cp:revision>2</cp:revision>
  <dcterms:created xsi:type="dcterms:W3CDTF">2025-01-07T02:50:02Z</dcterms:created>
  <dcterms:modified xsi:type="dcterms:W3CDTF">2025-01-19T15:12:58Z</dcterms:modified>
</cp:coreProperties>
</file>