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8"/>
  </p:notesMasterIdLst>
  <p:sldIdLst>
    <p:sldId id="347" r:id="rId2"/>
    <p:sldId id="373" r:id="rId3"/>
    <p:sldId id="636" r:id="rId4"/>
    <p:sldId id="653" r:id="rId5"/>
    <p:sldId id="647" r:id="rId6"/>
    <p:sldId id="654" r:id="rId7"/>
  </p:sldIdLst>
  <p:sldSz cx="9144000" cy="5143500" type="screen16x9"/>
  <p:notesSz cx="6858000" cy="9144000"/>
  <p:embeddedFontLst>
    <p:embeddedFont>
      <p:font typeface="Annifont" panose="020B0604020202020204"/>
      <p:italic r:id="rId9"/>
    </p:embeddedFont>
    <p:embeddedFont>
      <p:font typeface="Chewy" panose="020B0604020202020204" charset="0"/>
      <p:regular r:id="rId10"/>
    </p:embeddedFont>
    <p:embeddedFont>
      <p:font typeface="Comfortaa" panose="020B0604020202020204" charset="0"/>
      <p:regular r:id="rId11"/>
      <p:bold r:id="rId12"/>
    </p:embeddedFont>
    <p:embeddedFont>
      <p:font typeface="Londrina Solid" panose="020B0604020202020204" charset="0"/>
      <p:regular r:id="rId13"/>
    </p:embeddedFont>
    <p:embeddedFont>
      <p:font typeface="Maven Pro" panose="020B060402020202020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Nunito" panose="00000500000000000000" pitchFamily="2" charset="0"/>
      <p:regular r:id="rId20"/>
      <p:bold r:id="rId21"/>
      <p:italic r:id="rId22"/>
      <p:boldItalic r:id="rId23"/>
    </p:embeddedFont>
    <p:embeddedFont>
      <p:font typeface="Staatliches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ED48D"/>
    <a:srgbClr val="000000"/>
    <a:srgbClr val="D5EAF3"/>
    <a:srgbClr val="B3D8E9"/>
    <a:srgbClr val="FFFFFF"/>
    <a:srgbClr val="FEBE55"/>
    <a:srgbClr val="FFC28B"/>
    <a:srgbClr val="F3DC79"/>
    <a:srgbClr val="FC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7ABA6-AB6B-45FD-819B-BAF1B2A5BBCB}">
  <a:tblStyle styleId="{5C37ABA6-AB6B-45FD-819B-BAF1B2A5BB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86924" autoAdjust="0"/>
  </p:normalViewPr>
  <p:slideViewPr>
    <p:cSldViewPr>
      <p:cViewPr varScale="1">
        <p:scale>
          <a:sx n="83" d="100"/>
          <a:sy n="83" d="100"/>
        </p:scale>
        <p:origin x="99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243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vào từng ô chứa từ ngữ</a:t>
            </a:r>
          </a:p>
        </p:txBody>
      </p:sp>
    </p:spTree>
    <p:extLst>
      <p:ext uri="{BB962C8B-B14F-4D97-AF65-F5344CB8AC3E}">
        <p14:creationId xmlns:p14="http://schemas.microsoft.com/office/powerpoint/2010/main" val="342026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Dấu hiệu nhận biết về hình thức và nội dung</a:t>
            </a:r>
          </a:p>
        </p:txBody>
      </p:sp>
    </p:spTree>
    <p:extLst>
      <p:ext uri="{BB962C8B-B14F-4D97-AF65-F5344CB8AC3E}">
        <p14:creationId xmlns:p14="http://schemas.microsoft.com/office/powerpoint/2010/main" val="374822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2485950" y="1604205"/>
            <a:ext cx="41721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707600" y="3227075"/>
            <a:ext cx="57288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11"/>
          <p:cNvSpPr/>
          <p:nvPr/>
        </p:nvSpPr>
        <p:spPr>
          <a:xfrm rot="10800000" flipH="1">
            <a:off x="843680" y="-67876"/>
            <a:ext cx="1052808" cy="1013200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 rot="4277269" flipH="1">
            <a:off x="7033742" y="3869809"/>
            <a:ext cx="1383773" cy="1468796"/>
            <a:chOff x="-224583" y="1"/>
            <a:chExt cx="1383834" cy="1468861"/>
          </a:xfrm>
        </p:grpSpPr>
        <p:sp>
          <p:nvSpPr>
            <p:cNvPr id="124" name="Google Shape;124;p11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1"/>
          <p:cNvSpPr/>
          <p:nvPr/>
        </p:nvSpPr>
        <p:spPr>
          <a:xfrm rot="-5400000">
            <a:off x="8249052" y="549490"/>
            <a:ext cx="1003157" cy="786662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5"/>
          <p:cNvGrpSpPr/>
          <p:nvPr/>
        </p:nvGrpSpPr>
        <p:grpSpPr>
          <a:xfrm rot="-2372378" flipH="1">
            <a:off x="306637" y="-473881"/>
            <a:ext cx="1360857" cy="1452459"/>
            <a:chOff x="-12" y="-62386"/>
            <a:chExt cx="965386" cy="1030369"/>
          </a:xfrm>
        </p:grpSpPr>
        <p:sp>
          <p:nvSpPr>
            <p:cNvPr id="507" name="Google Shape;507;p3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5"/>
          <p:cNvSpPr/>
          <p:nvPr/>
        </p:nvSpPr>
        <p:spPr>
          <a:xfrm flipH="1">
            <a:off x="5681925" y="4142899"/>
            <a:ext cx="1181575" cy="102080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4926487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993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4677037" y="335009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96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369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369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6529834" y="4777398"/>
            <a:ext cx="149592" cy="135726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5045131" y="4574462"/>
            <a:ext cx="4302661" cy="671891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36982" y="3909080"/>
            <a:ext cx="305120" cy="398169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7709956" y="4669022"/>
            <a:ext cx="312963" cy="847725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8150120" y="4315687"/>
            <a:ext cx="897486" cy="983034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7861295" y="-67332"/>
            <a:ext cx="344269" cy="448962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702359" y="4163753"/>
            <a:ext cx="508380" cy="228117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8241496" y="67306"/>
            <a:ext cx="1125920" cy="841327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28467" y="4581439"/>
            <a:ext cx="780895" cy="760279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19405" y="4385962"/>
            <a:ext cx="617995" cy="829037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8267906" y="-201102"/>
            <a:ext cx="880781" cy="90326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8598077" y="819275"/>
            <a:ext cx="736229" cy="43162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7560641" y="73930"/>
            <a:ext cx="161913" cy="145916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05015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5254450" y="4574301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04038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2114" lvl="1" indent="-30403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97"/>
            </a:lvl2pPr>
            <a:lvl3pPr marL="1368171" lvl="2" indent="-30403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97"/>
            </a:lvl3pPr>
            <a:lvl4pPr marL="1824228" lvl="3" indent="-30403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97"/>
            </a:lvl4pPr>
            <a:lvl5pPr marL="2280285" lvl="4" indent="-30403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97"/>
            </a:lvl5pPr>
            <a:lvl6pPr marL="2736342" lvl="5" indent="-30403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97"/>
            </a:lvl6pPr>
            <a:lvl7pPr marL="3192399" lvl="6" indent="-30403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97"/>
            </a:lvl7pPr>
            <a:lvl8pPr marL="3648456" lvl="7" indent="-30403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97"/>
            </a:lvl8pPr>
            <a:lvl9pPr marL="4104513" lvl="8" indent="-30403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97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02477" y="-89482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8020142" y="-169146"/>
            <a:ext cx="1074149" cy="686771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7912721" y="3872133"/>
            <a:ext cx="1289014" cy="141188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02416" y="4635448"/>
            <a:ext cx="872891" cy="39171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39511" y="-76388"/>
            <a:ext cx="809979" cy="830659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322568" y="12631"/>
            <a:ext cx="117436" cy="105833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1842860" y="3507624"/>
            <a:ext cx="2027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171264" y="-169132"/>
            <a:ext cx="687043" cy="689217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8606297" y="-67632"/>
            <a:ext cx="519193" cy="813144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8349458" y="883610"/>
            <a:ext cx="880479" cy="667378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8807180" y="847056"/>
            <a:ext cx="117436" cy="105833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4785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4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6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3607" name="Google Shape;3607;p14"/>
          <p:cNvSpPr/>
          <p:nvPr/>
        </p:nvSpPr>
        <p:spPr>
          <a:xfrm>
            <a:off x="6870410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0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7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3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2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2" y="4285623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9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7" y="4495134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8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7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3" y="4496917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30230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33082" y="4154336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4522213" y="4474942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1631641" y="4295293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168256" y="4443172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749593" y="4267725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1703089" y="4521913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3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8545801" y="194517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8484435" y="-270370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4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7983974" y="-199738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8312420" y="476644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8165053" y="227076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8098991" y="73661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8082286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8123027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8093624" y="317241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8081858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8402898" y="21890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8370119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8235651" y="386151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8216326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8413833" y="443295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8364248" y="621477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8391963" y="66519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7355265" y="-106133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7428716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7758213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7629870" y="73854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7533766" y="164980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7539764" y="295331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7414027" y="412153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7382758" y="512052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7985183" y="397086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7810876" y="469487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7805059" y="418833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7433296" y="164655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7436085" y="212385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7486995" y="182901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7501521" y="65777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7468111" y="668132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7366618" y="475811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7370099" y="446589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7567352" y="25426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7783578" y="300345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7172050" y="4337925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21281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256702" y="184141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7923837" y="4210796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3113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97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6045525" y="3640050"/>
            <a:ext cx="22293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2"/>
          </p:nvPr>
        </p:nvSpPr>
        <p:spPr>
          <a:xfrm>
            <a:off x="863350" y="3640050"/>
            <a:ext cx="22293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3457351" y="1647975"/>
            <a:ext cx="2229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98"/>
            </a:lvl9pPr>
          </a:lstStyle>
          <a:p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>
            <a:off x="126791" y="172853"/>
            <a:ext cx="9571416" cy="4567033"/>
            <a:chOff x="126791" y="172852"/>
            <a:chExt cx="9571416" cy="4567033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593313" y="2342128"/>
              <a:ext cx="8082992" cy="2397757"/>
              <a:chOff x="593313" y="2342128"/>
              <a:chExt cx="8082992" cy="2397757"/>
            </a:xfrm>
          </p:grpSpPr>
          <p:sp>
            <p:nvSpPr>
              <p:cNvPr id="157" name="Google Shape;157;p16"/>
              <p:cNvSpPr/>
              <p:nvPr/>
            </p:nvSpPr>
            <p:spPr>
              <a:xfrm flipH="1">
                <a:off x="8320788" y="45003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 flipH="1">
                <a:off x="593313" y="345850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160" name="Google Shape;160;p16"/>
            <p:cNvSpPr/>
            <p:nvPr/>
          </p:nvSpPr>
          <p:spPr>
            <a:xfrm rot="-126081" flipH="1">
              <a:off x="144232" y="24823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16"/>
            <p:cNvSpPr/>
            <p:nvPr/>
          </p:nvSpPr>
          <p:spPr>
            <a:xfrm rot="-126103" flipH="1">
              <a:off x="6944311" y="222419"/>
              <a:ext cx="2728987" cy="1408385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62" name="Google Shape;162;p16"/>
          <p:cNvSpPr txBox="1">
            <a:spLocks noGrp="1"/>
          </p:cNvSpPr>
          <p:nvPr>
            <p:ph type="ctrTitle" idx="4"/>
          </p:nvPr>
        </p:nvSpPr>
        <p:spPr>
          <a:xfrm>
            <a:off x="988900" y="3320450"/>
            <a:ext cx="1978200" cy="4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 idx="5"/>
          </p:nvPr>
        </p:nvSpPr>
        <p:spPr>
          <a:xfrm>
            <a:off x="3579747" y="1224075"/>
            <a:ext cx="1978200" cy="4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ctrTitle" idx="6"/>
          </p:nvPr>
        </p:nvSpPr>
        <p:spPr>
          <a:xfrm>
            <a:off x="6171075" y="3320450"/>
            <a:ext cx="1978200" cy="4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95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75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3F9BB-035A-CFC7-E87F-66F9591BF156}"/>
              </a:ext>
            </a:extLst>
          </p:cNvPr>
          <p:cNvSpPr txBox="1"/>
          <p:nvPr userDrawn="1"/>
        </p:nvSpPr>
        <p:spPr>
          <a:xfrm>
            <a:off x="3276600" y="5543550"/>
            <a:ext cx="685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7C6F-6481-96D5-B04F-6D6BDDDB0037}"/>
              </a:ext>
            </a:extLst>
          </p:cNvPr>
          <p:cNvSpPr txBox="1"/>
          <p:nvPr userDrawn="1"/>
        </p:nvSpPr>
        <p:spPr>
          <a:xfrm>
            <a:off x="1805940" y="5543550"/>
            <a:ext cx="553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7030A0"/>
                </a:solidFill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81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902;p32">
            <a:extLst>
              <a:ext uri="{FF2B5EF4-FFF2-40B4-BE49-F238E27FC236}">
                <a16:creationId xmlns:a16="http://schemas.microsoft.com/office/drawing/2014/main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1621617" y="994846"/>
            <a:ext cx="5900765" cy="8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4500" b="1">
                <a:solidFill>
                  <a:srgbClr val="FF0000"/>
                </a:solidFill>
                <a:latin typeface="+mj-lt"/>
              </a:rPr>
              <a:t>Luyện tập</a:t>
            </a:r>
            <a:endParaRPr lang="en-US" sz="5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Google Shape;7902;p32">
            <a:extLst>
              <a:ext uri="{FF2B5EF4-FFF2-40B4-BE49-F238E27FC236}">
                <a16:creationId xmlns:a16="http://schemas.microsoft.com/office/drawing/2014/main" id="{091845BB-49D6-355F-FB7C-16A00B34D5FD}"/>
              </a:ext>
            </a:extLst>
          </p:cNvPr>
          <p:cNvSpPr txBox="1">
            <a:spLocks/>
          </p:cNvSpPr>
          <p:nvPr/>
        </p:nvSpPr>
        <p:spPr>
          <a:xfrm>
            <a:off x="118375" y="2266950"/>
            <a:ext cx="8949425" cy="8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+mj-lt"/>
              </a:rPr>
              <a:t>Mở rộng vốn từ về các hiện tượng tự nhiên;</a:t>
            </a:r>
          </a:p>
          <a:p>
            <a:pPr algn="ctr"/>
            <a:r>
              <a:rPr lang="en-US" sz="3200" b="1">
                <a:solidFill>
                  <a:srgbClr val="002060"/>
                </a:solidFill>
                <a:latin typeface="+mj-lt"/>
              </a:rPr>
              <a:t>Câu cảm, câu khiến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EB0CF2-79CB-13BC-F575-B70B1BDA54D8}"/>
              </a:ext>
            </a:extLst>
          </p:cNvPr>
          <p:cNvSpPr txBox="1">
            <a:spLocks/>
          </p:cNvSpPr>
          <p:nvPr/>
        </p:nvSpPr>
        <p:spPr>
          <a:xfrm>
            <a:off x="4724400" y="3976702"/>
            <a:ext cx="2362200" cy="554675"/>
          </a:xfrm>
          <a:prstGeom prst="rect">
            <a:avLst/>
          </a:prstGeom>
          <a:solidFill>
            <a:srgbClr val="FFE285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300">
                <a:solidFill>
                  <a:srgbClr val="0070C0"/>
                </a:solidFill>
              </a:rPr>
              <a:t>Trang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FF0B5F51-C913-914C-1AAB-237C6FCA0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62707"/>
              </p:ext>
            </p:extLst>
          </p:nvPr>
        </p:nvGraphicFramePr>
        <p:xfrm>
          <a:off x="174010" y="1687249"/>
          <a:ext cx="8787690" cy="3421525"/>
        </p:xfrm>
        <a:graphic>
          <a:graphicData uri="http://schemas.openxmlformats.org/drawingml/2006/table">
            <a:tbl>
              <a:tblPr firstRow="1" bandRow="1">
                <a:tableStyleId>{5C37ABA6-AB6B-45FD-819B-BAF1B2A5BBCB}</a:tableStyleId>
              </a:tblPr>
              <a:tblGrid>
                <a:gridCol w="5464790">
                  <a:extLst>
                    <a:ext uri="{9D8B030D-6E8A-4147-A177-3AD203B41FA5}">
                      <a16:colId xmlns:a16="http://schemas.microsoft.com/office/drawing/2014/main" val="242039329"/>
                    </a:ext>
                  </a:extLst>
                </a:gridCol>
                <a:gridCol w="3322900">
                  <a:extLst>
                    <a:ext uri="{9D8B030D-6E8A-4147-A177-3AD203B41FA5}">
                      <a16:colId xmlns:a16="http://schemas.microsoft.com/office/drawing/2014/main" val="335400916"/>
                    </a:ext>
                  </a:extLst>
                </a:gridCol>
              </a:tblGrid>
              <a:tr h="444798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Từ ngữ chỉ hiện tượng tự nhiên</a:t>
                      </a:r>
                    </a:p>
                  </a:txBody>
                  <a:tcPr marL="133877" marR="1338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Từ ngữ chỉ đặc điểm</a:t>
                      </a:r>
                    </a:p>
                  </a:txBody>
                  <a:tcPr marL="133877" marR="1338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25606"/>
                  </a:ext>
                </a:extLst>
              </a:tr>
              <a:tr h="297672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 marL="133877" marR="1338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33877" marR="1338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10429"/>
                  </a:ext>
                </a:extLst>
              </a:tr>
            </a:tbl>
          </a:graphicData>
        </a:graphic>
      </p:graphicFrame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33400" y="-247650"/>
            <a:ext cx="8362339" cy="762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2000" b="1">
                <a:solidFill>
                  <a:srgbClr val="FF0000"/>
                </a:solidFill>
                <a:latin typeface="+mj-lt"/>
              </a:rPr>
              <a:t>1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. Xếp các từ ngữ dưới đây vào nhóm thích hợp.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76BFBF-68FD-267C-A413-E3D42F659F0A}"/>
              </a:ext>
            </a:extLst>
          </p:cNvPr>
          <p:cNvSpPr/>
          <p:nvPr/>
        </p:nvSpPr>
        <p:spPr>
          <a:xfrm>
            <a:off x="457200" y="476404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mưa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491070-BE52-838F-BC14-0B91625CB4B6}"/>
              </a:ext>
            </a:extLst>
          </p:cNvPr>
          <p:cNvSpPr/>
          <p:nvPr/>
        </p:nvSpPr>
        <p:spPr>
          <a:xfrm>
            <a:off x="2499358" y="476404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nóng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D826A9-6DDA-0EA1-3210-570AC8E2FA50}"/>
              </a:ext>
            </a:extLst>
          </p:cNvPr>
          <p:cNvSpPr/>
          <p:nvPr/>
        </p:nvSpPr>
        <p:spPr>
          <a:xfrm>
            <a:off x="4411978" y="476404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gió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4EB315-F8CB-D72D-F3E2-1B9AF52F47C2}"/>
              </a:ext>
            </a:extLst>
          </p:cNvPr>
          <p:cNvSpPr/>
          <p:nvPr/>
        </p:nvSpPr>
        <p:spPr>
          <a:xfrm>
            <a:off x="6537958" y="476404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xối xả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90D1B4-7464-FB6A-8B14-5C562D971636}"/>
              </a:ext>
            </a:extLst>
          </p:cNvPr>
          <p:cNvSpPr/>
          <p:nvPr/>
        </p:nvSpPr>
        <p:spPr>
          <a:xfrm>
            <a:off x="457200" y="878635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mát rượi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EACE58-2966-26DC-E5B8-3DED941DACD8}"/>
              </a:ext>
            </a:extLst>
          </p:cNvPr>
          <p:cNvSpPr/>
          <p:nvPr/>
        </p:nvSpPr>
        <p:spPr>
          <a:xfrm>
            <a:off x="2499358" y="878635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nắng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7C6D65-E42A-4AC2-E1FB-9CE226CE993B}"/>
              </a:ext>
            </a:extLst>
          </p:cNvPr>
          <p:cNvSpPr/>
          <p:nvPr/>
        </p:nvSpPr>
        <p:spPr>
          <a:xfrm>
            <a:off x="4411978" y="878635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bão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28E439-B613-7442-109E-607620AEA251}"/>
              </a:ext>
            </a:extLst>
          </p:cNvPr>
          <p:cNvSpPr/>
          <p:nvPr/>
        </p:nvSpPr>
        <p:spPr>
          <a:xfrm>
            <a:off x="6537958" y="878635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lũ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FBBD78-E716-9A4E-AFFA-80BF4FC056F3}"/>
              </a:ext>
            </a:extLst>
          </p:cNvPr>
          <p:cNvSpPr/>
          <p:nvPr/>
        </p:nvSpPr>
        <p:spPr>
          <a:xfrm>
            <a:off x="457200" y="1276631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hạn hán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A454B3-A373-D5BB-AE04-D3A86B47B882}"/>
              </a:ext>
            </a:extLst>
          </p:cNvPr>
          <p:cNvSpPr/>
          <p:nvPr/>
        </p:nvSpPr>
        <p:spPr>
          <a:xfrm>
            <a:off x="2499358" y="1276631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lạnh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3C51CF-4DEB-2676-CE43-7CA7B16D0EF7}"/>
              </a:ext>
            </a:extLst>
          </p:cNvPr>
          <p:cNvSpPr/>
          <p:nvPr/>
        </p:nvSpPr>
        <p:spPr>
          <a:xfrm>
            <a:off x="4411978" y="1276631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nứt nẻ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02573-B54C-285B-7D98-87427863B8EA}"/>
              </a:ext>
            </a:extLst>
          </p:cNvPr>
          <p:cNvSpPr/>
          <p:nvPr/>
        </p:nvSpPr>
        <p:spPr>
          <a:xfrm>
            <a:off x="6537958" y="1276631"/>
            <a:ext cx="1844042" cy="3643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chói chang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9CF8C6-EADD-B96A-098C-34027D818247}"/>
              </a:ext>
            </a:extLst>
          </p:cNvPr>
          <p:cNvSpPr/>
          <p:nvPr/>
        </p:nvSpPr>
        <p:spPr>
          <a:xfrm>
            <a:off x="1379221" y="2188074"/>
            <a:ext cx="1844042" cy="440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mưa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3A48CD5-9961-F700-99D4-75005856F2EC}"/>
              </a:ext>
            </a:extLst>
          </p:cNvPr>
          <p:cNvSpPr/>
          <p:nvPr/>
        </p:nvSpPr>
        <p:spPr>
          <a:xfrm>
            <a:off x="1379221" y="2675899"/>
            <a:ext cx="1844042" cy="440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hạn hán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501A162-7D9A-EEFB-12CB-F884F59DACA4}"/>
              </a:ext>
            </a:extLst>
          </p:cNvPr>
          <p:cNvSpPr/>
          <p:nvPr/>
        </p:nvSpPr>
        <p:spPr>
          <a:xfrm>
            <a:off x="1379221" y="3145275"/>
            <a:ext cx="1844042" cy="440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nắng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27D67D-3E89-97AF-E8A2-DD242EB15065}"/>
              </a:ext>
            </a:extLst>
          </p:cNvPr>
          <p:cNvSpPr/>
          <p:nvPr/>
        </p:nvSpPr>
        <p:spPr>
          <a:xfrm>
            <a:off x="1379221" y="3625032"/>
            <a:ext cx="1844042" cy="440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gió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D23D2D9-961F-1EC5-1396-57E1B34AD9B9}"/>
              </a:ext>
            </a:extLst>
          </p:cNvPr>
          <p:cNvSpPr/>
          <p:nvPr/>
        </p:nvSpPr>
        <p:spPr>
          <a:xfrm>
            <a:off x="1379221" y="4104789"/>
            <a:ext cx="1844042" cy="440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bão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E065343-8961-DF42-F3F1-D73CB8E8BF95}"/>
              </a:ext>
            </a:extLst>
          </p:cNvPr>
          <p:cNvSpPr/>
          <p:nvPr/>
        </p:nvSpPr>
        <p:spPr>
          <a:xfrm>
            <a:off x="1379221" y="4592178"/>
            <a:ext cx="1844042" cy="440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lũ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CFBE69-9688-C003-AA8A-9375721B2BC9}"/>
              </a:ext>
            </a:extLst>
          </p:cNvPr>
          <p:cNvCxnSpPr>
            <a:cxnSpLocks/>
          </p:cNvCxnSpPr>
          <p:nvPr/>
        </p:nvCxnSpPr>
        <p:spPr>
          <a:xfrm>
            <a:off x="174010" y="2647950"/>
            <a:ext cx="878769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034EAA-2DC9-23B8-A09D-2647F7E0EDD9}"/>
              </a:ext>
            </a:extLst>
          </p:cNvPr>
          <p:cNvCxnSpPr>
            <a:cxnSpLocks/>
          </p:cNvCxnSpPr>
          <p:nvPr/>
        </p:nvCxnSpPr>
        <p:spPr>
          <a:xfrm>
            <a:off x="157610" y="3128300"/>
            <a:ext cx="878769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2B9D4F-AE37-5CDA-A5E3-DE792FF242CD}"/>
              </a:ext>
            </a:extLst>
          </p:cNvPr>
          <p:cNvCxnSpPr>
            <a:cxnSpLocks/>
          </p:cNvCxnSpPr>
          <p:nvPr/>
        </p:nvCxnSpPr>
        <p:spPr>
          <a:xfrm>
            <a:off x="164360" y="3597075"/>
            <a:ext cx="878769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69E432-C16B-7706-3610-0DA9CE4DDB4A}"/>
              </a:ext>
            </a:extLst>
          </p:cNvPr>
          <p:cNvCxnSpPr>
            <a:cxnSpLocks/>
          </p:cNvCxnSpPr>
          <p:nvPr/>
        </p:nvCxnSpPr>
        <p:spPr>
          <a:xfrm>
            <a:off x="159535" y="4077425"/>
            <a:ext cx="878769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B71C2E-8381-01E3-852C-4ACAAD60373D}"/>
              </a:ext>
            </a:extLst>
          </p:cNvPr>
          <p:cNvCxnSpPr>
            <a:cxnSpLocks/>
          </p:cNvCxnSpPr>
          <p:nvPr/>
        </p:nvCxnSpPr>
        <p:spPr>
          <a:xfrm>
            <a:off x="177860" y="4557775"/>
            <a:ext cx="878769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ED946C-4289-2C57-4A13-262228056E31}"/>
              </a:ext>
            </a:extLst>
          </p:cNvPr>
          <p:cNvSpPr/>
          <p:nvPr/>
        </p:nvSpPr>
        <p:spPr>
          <a:xfrm>
            <a:off x="5906139" y="2178001"/>
            <a:ext cx="1397486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mát rượi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D56C68-744D-BD24-54BF-681BD9AF09BB}"/>
              </a:ext>
            </a:extLst>
          </p:cNvPr>
          <p:cNvSpPr/>
          <p:nvPr/>
        </p:nvSpPr>
        <p:spPr>
          <a:xfrm>
            <a:off x="7798286" y="3151729"/>
            <a:ext cx="1040914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nóng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EAB0B9-8556-1B76-DAD4-C7DA103275E0}"/>
              </a:ext>
            </a:extLst>
          </p:cNvPr>
          <p:cNvSpPr/>
          <p:nvPr/>
        </p:nvSpPr>
        <p:spPr>
          <a:xfrm>
            <a:off x="5778661" y="3623720"/>
            <a:ext cx="1089661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lạnh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397912C-B09E-55B6-5A28-6292899E0C53}"/>
              </a:ext>
            </a:extLst>
          </p:cNvPr>
          <p:cNvSpPr/>
          <p:nvPr/>
        </p:nvSpPr>
        <p:spPr>
          <a:xfrm>
            <a:off x="6400800" y="2671380"/>
            <a:ext cx="1844042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nứt nẻ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98CBE46-A07A-5725-DD7A-FC54B8AB3F35}"/>
              </a:ext>
            </a:extLst>
          </p:cNvPr>
          <p:cNvSpPr/>
          <p:nvPr/>
        </p:nvSpPr>
        <p:spPr>
          <a:xfrm>
            <a:off x="6400800" y="4632370"/>
            <a:ext cx="1844042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xối xả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D039B8-18DC-D544-6883-B1EFC3585E61}"/>
              </a:ext>
            </a:extLst>
          </p:cNvPr>
          <p:cNvSpPr/>
          <p:nvPr/>
        </p:nvSpPr>
        <p:spPr>
          <a:xfrm>
            <a:off x="5791200" y="3151730"/>
            <a:ext cx="1844042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chói chang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E58D39F-66B4-2284-CC3D-3140F4FE026D}"/>
              </a:ext>
            </a:extLst>
          </p:cNvPr>
          <p:cNvSpPr/>
          <p:nvPr/>
        </p:nvSpPr>
        <p:spPr>
          <a:xfrm>
            <a:off x="6967183" y="3626974"/>
            <a:ext cx="1844042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mát rượi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6D5CA24-A2D7-E401-0421-FF91567F16ED}"/>
              </a:ext>
            </a:extLst>
          </p:cNvPr>
          <p:cNvSpPr/>
          <p:nvPr/>
        </p:nvSpPr>
        <p:spPr>
          <a:xfrm>
            <a:off x="7543800" y="2179562"/>
            <a:ext cx="1145005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xối xả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22FD50E-3F2A-4994-141C-90D57E68768A}"/>
              </a:ext>
            </a:extLst>
          </p:cNvPr>
          <p:cNvSpPr/>
          <p:nvPr/>
        </p:nvSpPr>
        <p:spPr>
          <a:xfrm>
            <a:off x="6777990" y="4102463"/>
            <a:ext cx="1089661" cy="4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lạnh</a:t>
            </a:r>
          </a:p>
        </p:txBody>
      </p:sp>
    </p:spTree>
    <p:extLst>
      <p:ext uri="{BB962C8B-B14F-4D97-AF65-F5344CB8AC3E}">
        <p14:creationId xmlns:p14="http://schemas.microsoft.com/office/powerpoint/2010/main" val="33646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8362339" cy="8567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2400" b="1">
                <a:solidFill>
                  <a:srgbClr val="FF0000"/>
                </a:solidFill>
                <a:latin typeface="+mj-lt"/>
              </a:rPr>
              <a:t>2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. Ghép thẻ chữ để gọi tên các loại mưa và gió.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319C2-6F7C-12EB-8576-B5B7ED397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216" y="1047750"/>
            <a:ext cx="7055568" cy="37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D4AA73-F9B2-C22E-C661-6463DC48842C}"/>
              </a:ext>
            </a:extLst>
          </p:cNvPr>
          <p:cNvCxnSpPr>
            <a:cxnSpLocks/>
          </p:cNvCxnSpPr>
          <p:nvPr/>
        </p:nvCxnSpPr>
        <p:spPr>
          <a:xfrm flipV="1">
            <a:off x="3733800" y="1657350"/>
            <a:ext cx="609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A767F8-1D2B-06AC-8013-A0E84900F8F5}"/>
              </a:ext>
            </a:extLst>
          </p:cNvPr>
          <p:cNvCxnSpPr>
            <a:cxnSpLocks/>
          </p:cNvCxnSpPr>
          <p:nvPr/>
        </p:nvCxnSpPr>
        <p:spPr>
          <a:xfrm>
            <a:off x="3733800" y="211455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F6FEB-F783-78DB-2DC3-B9E92B4302EE}"/>
              </a:ext>
            </a:extLst>
          </p:cNvPr>
          <p:cNvCxnSpPr>
            <a:cxnSpLocks/>
          </p:cNvCxnSpPr>
          <p:nvPr/>
        </p:nvCxnSpPr>
        <p:spPr>
          <a:xfrm>
            <a:off x="3733800" y="2190750"/>
            <a:ext cx="6096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EF7A25-17F5-54CB-8363-229215FB9B8A}"/>
              </a:ext>
            </a:extLst>
          </p:cNvPr>
          <p:cNvCxnSpPr>
            <a:cxnSpLocks/>
          </p:cNvCxnSpPr>
          <p:nvPr/>
        </p:nvCxnSpPr>
        <p:spPr>
          <a:xfrm flipV="1">
            <a:off x="3744410" y="2571750"/>
            <a:ext cx="598990" cy="4448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65CA18-E355-16C2-1B34-FFA6F599758C}"/>
              </a:ext>
            </a:extLst>
          </p:cNvPr>
          <p:cNvCxnSpPr>
            <a:cxnSpLocks/>
          </p:cNvCxnSpPr>
          <p:nvPr/>
        </p:nvCxnSpPr>
        <p:spPr>
          <a:xfrm>
            <a:off x="3733800" y="3105150"/>
            <a:ext cx="620210" cy="603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E03C77-F16D-BDD9-569E-2BD565D7CCC9}"/>
              </a:ext>
            </a:extLst>
          </p:cNvPr>
          <p:cNvSpPr txBox="1"/>
          <p:nvPr/>
        </p:nvSpPr>
        <p:spPr>
          <a:xfrm>
            <a:off x="598412" y="1123950"/>
            <a:ext cx="8099577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75025-D383-8C45-F0E3-45C28326590F}"/>
              </a:ext>
            </a:extLst>
          </p:cNvPr>
          <p:cNvSpPr txBox="1"/>
          <p:nvPr/>
        </p:nvSpPr>
        <p:spPr>
          <a:xfrm>
            <a:off x="243450" y="971550"/>
            <a:ext cx="8657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	Thời tiết luôn có sự thay đổi theo mùa hoặc theo từng thời điểm trong ngày, đó có thể là mưa, nắng, hạn hán, bão, lũ, gió, bằng tuyết,…</a:t>
            </a:r>
          </a:p>
          <a:p>
            <a:pPr marL="182880" algn="just"/>
            <a:r>
              <a:rPr lang="en-US" sz="2400"/>
              <a:t>	Mỗi loại thời tiết sẽ mang những đặc điểm đặc trưng như nắng thì khôn hạn, nóng, chói chang; mưa thì mát mẻ, ẩm ướt; gió thì lạnh, khô hanh hoặc mát mẻ; lũ thì dữ dội, ào ào; băng tuyết thì lạnh;…</a:t>
            </a:r>
          </a:p>
          <a:p>
            <a:pPr marL="182880" algn="just"/>
            <a:r>
              <a:rPr lang="en-US" sz="2400"/>
              <a:t>	Chúng ta cần sử dụng các từ ngữ chỉ đặc điểm sao cho phù hợp với mỗi loai thời tiết.</a:t>
            </a:r>
          </a:p>
        </p:txBody>
      </p:sp>
    </p:spTree>
    <p:extLst>
      <p:ext uri="{BB962C8B-B14F-4D97-AF65-F5344CB8AC3E}">
        <p14:creationId xmlns:p14="http://schemas.microsoft.com/office/powerpoint/2010/main" val="22807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496930" y="-7674"/>
            <a:ext cx="8362339" cy="8567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2400" b="1">
                <a:solidFill>
                  <a:srgbClr val="FF0000"/>
                </a:solidFill>
                <a:latin typeface="+mj-lt"/>
              </a:rPr>
              <a:t>3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. Xếp các câu dưới đây vào kểu câu thích hợp.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EB5E3-8A56-1443-6049-C787D47D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43" y="1047750"/>
            <a:ext cx="8573714" cy="216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DE8418-16EE-2189-4A1E-01EDE90C96FF}"/>
              </a:ext>
            </a:extLst>
          </p:cNvPr>
          <p:cNvCxnSpPr>
            <a:cxnSpLocks/>
          </p:cNvCxnSpPr>
          <p:nvPr/>
        </p:nvCxnSpPr>
        <p:spPr>
          <a:xfrm>
            <a:off x="4343400" y="2343150"/>
            <a:ext cx="0" cy="2667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0B9657-AAF0-8CE5-C306-F4C3AB66C899}"/>
              </a:ext>
            </a:extLst>
          </p:cNvPr>
          <p:cNvSpPr txBox="1"/>
          <p:nvPr/>
        </p:nvSpPr>
        <p:spPr>
          <a:xfrm>
            <a:off x="541487" y="3375953"/>
            <a:ext cx="35455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Trời ơi! Nóng quá!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BEE3E-4512-266A-D6D2-23400EABB38A}"/>
              </a:ext>
            </a:extLst>
          </p:cNvPr>
          <p:cNvSpPr txBox="1"/>
          <p:nvPr/>
        </p:nvSpPr>
        <p:spPr>
          <a:xfrm>
            <a:off x="541487" y="4095750"/>
            <a:ext cx="35455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Gió thổi mát quá!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E1726-37EB-7559-AB66-0F1982DF1521}"/>
              </a:ext>
            </a:extLst>
          </p:cNvPr>
          <p:cNvSpPr txBox="1"/>
          <p:nvPr/>
        </p:nvSpPr>
        <p:spPr>
          <a:xfrm>
            <a:off x="4612445" y="3181350"/>
            <a:ext cx="39900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Sắp mưa rồi, con cất quần áo đi!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38572-28BC-4E71-B49E-366D120AC589}"/>
              </a:ext>
            </a:extLst>
          </p:cNvPr>
          <p:cNvSpPr txBox="1"/>
          <p:nvPr/>
        </p:nvSpPr>
        <p:spPr>
          <a:xfrm>
            <a:off x="4612445" y="4179153"/>
            <a:ext cx="39900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Hãy đội mũ khi đi ra ngoài trời nắng!</a:t>
            </a:r>
          </a:p>
        </p:txBody>
      </p:sp>
    </p:spTree>
    <p:extLst>
      <p:ext uri="{BB962C8B-B14F-4D97-AF65-F5344CB8AC3E}">
        <p14:creationId xmlns:p14="http://schemas.microsoft.com/office/powerpoint/2010/main" val="41296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496930" y="-247650"/>
            <a:ext cx="8362339" cy="8567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2400" b="1">
                <a:solidFill>
                  <a:srgbClr val="FF0000"/>
                </a:solidFill>
                <a:latin typeface="+mj-lt"/>
              </a:rPr>
              <a:t>3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. Xếp các câu dưới đây vào kểu câu thích hợp.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EB5E3-8A56-1443-6049-C787D47DB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4449" t="60456" r="64220"/>
          <a:stretch/>
        </p:blipFill>
        <p:spPr>
          <a:xfrm>
            <a:off x="1524001" y="593526"/>
            <a:ext cx="1828799" cy="856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DE8418-16EE-2189-4A1E-01EDE90C96FF}"/>
              </a:ext>
            </a:extLst>
          </p:cNvPr>
          <p:cNvCxnSpPr>
            <a:cxnSpLocks/>
          </p:cNvCxnSpPr>
          <p:nvPr/>
        </p:nvCxnSpPr>
        <p:spPr>
          <a:xfrm>
            <a:off x="4343400" y="579174"/>
            <a:ext cx="0" cy="427857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0B9657-AAF0-8CE5-C306-F4C3AB66C899}"/>
              </a:ext>
            </a:extLst>
          </p:cNvPr>
          <p:cNvSpPr txBox="1"/>
          <p:nvPr/>
        </p:nvSpPr>
        <p:spPr>
          <a:xfrm>
            <a:off x="541487" y="1611977"/>
            <a:ext cx="35455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Trời ơi! Nóng quá!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BEE3E-4512-266A-D6D2-23400EABB38A}"/>
              </a:ext>
            </a:extLst>
          </p:cNvPr>
          <p:cNvSpPr txBox="1"/>
          <p:nvPr/>
        </p:nvSpPr>
        <p:spPr>
          <a:xfrm>
            <a:off x="541487" y="2331774"/>
            <a:ext cx="35455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Gió thổi mát quá!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E1726-37EB-7559-AB66-0F1982DF1521}"/>
              </a:ext>
            </a:extLst>
          </p:cNvPr>
          <p:cNvSpPr txBox="1"/>
          <p:nvPr/>
        </p:nvSpPr>
        <p:spPr>
          <a:xfrm>
            <a:off x="4612445" y="1581150"/>
            <a:ext cx="39900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Sắp mưa rồi, con cất quần áo đi!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38572-28BC-4E71-B49E-366D120AC589}"/>
              </a:ext>
            </a:extLst>
          </p:cNvPr>
          <p:cNvSpPr txBox="1"/>
          <p:nvPr/>
        </p:nvSpPr>
        <p:spPr>
          <a:xfrm>
            <a:off x="4612445" y="2578953"/>
            <a:ext cx="39900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algn="just"/>
            <a:r>
              <a:rPr lang="en-US" sz="2400"/>
              <a:t>Hãy đội mũ khi đi ra ngoài trời nắng!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2B6A1-3A6D-801C-26F7-E531E9998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0317" t="61867" r="18352" b="-223"/>
          <a:stretch/>
        </p:blipFill>
        <p:spPr>
          <a:xfrm>
            <a:off x="5562600" y="625601"/>
            <a:ext cx="1828799" cy="830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0EA047-492E-D917-5A8A-B85225F48854}"/>
              </a:ext>
            </a:extLst>
          </p:cNvPr>
          <p:cNvSpPr/>
          <p:nvPr/>
        </p:nvSpPr>
        <p:spPr>
          <a:xfrm>
            <a:off x="609600" y="3587750"/>
            <a:ext cx="3477452" cy="150495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Dấu hiệu nhận biết câu cảm:</a:t>
            </a:r>
          </a:p>
          <a:p>
            <a:pPr algn="ctr"/>
            <a:endParaRPr lang="en-US" sz="1800">
              <a:solidFill>
                <a:srgbClr val="000000"/>
              </a:solidFill>
            </a:endParaRPr>
          </a:p>
          <a:p>
            <a:pPr algn="ctr"/>
            <a:endParaRPr lang="en-US" sz="1800">
              <a:solidFill>
                <a:srgbClr val="000000"/>
              </a:solidFill>
            </a:endParaRPr>
          </a:p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3A6C0A-1C0D-BF1B-67FC-00BCFF5F1D9F}"/>
              </a:ext>
            </a:extLst>
          </p:cNvPr>
          <p:cNvSpPr/>
          <p:nvPr/>
        </p:nvSpPr>
        <p:spPr>
          <a:xfrm>
            <a:off x="4639999" y="3587750"/>
            <a:ext cx="3990064" cy="150495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Dấu hiệu nhận biết câu khiến:</a:t>
            </a:r>
          </a:p>
          <a:p>
            <a:pPr algn="ctr"/>
            <a:endParaRPr lang="en-US" sz="1800">
              <a:solidFill>
                <a:srgbClr val="000000"/>
              </a:solidFill>
            </a:endParaRPr>
          </a:p>
          <a:p>
            <a:pPr algn="ctr"/>
            <a:endParaRPr lang="en-US" sz="1800">
              <a:solidFill>
                <a:srgbClr val="000000"/>
              </a:solidFill>
            </a:endParaRPr>
          </a:p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B0435-182B-D320-84AC-8306BFA7EC6C}"/>
              </a:ext>
            </a:extLst>
          </p:cNvPr>
          <p:cNvSpPr txBox="1"/>
          <p:nvPr/>
        </p:nvSpPr>
        <p:spPr>
          <a:xfrm>
            <a:off x="457200" y="4149864"/>
            <a:ext cx="166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000"/>
              <a:t>- “Trời ơi”,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BAF8B-2D45-9E08-503A-B7EC42D01159}"/>
              </a:ext>
            </a:extLst>
          </p:cNvPr>
          <p:cNvSpPr txBox="1"/>
          <p:nvPr/>
        </p:nvSpPr>
        <p:spPr>
          <a:xfrm>
            <a:off x="1676400" y="4140170"/>
            <a:ext cx="12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000"/>
              <a:t>“quá”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C8C44-0A8A-14A2-B5DF-B9D1A8B117B1}"/>
              </a:ext>
            </a:extLst>
          </p:cNvPr>
          <p:cNvSpPr txBox="1"/>
          <p:nvPr/>
        </p:nvSpPr>
        <p:spPr>
          <a:xfrm>
            <a:off x="454917" y="4552950"/>
            <a:ext cx="364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000"/>
              <a:t>- Bộc lộ cảm xúc, cảm nhận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5B571-85BB-402B-3446-7A5C1CF8D14E}"/>
              </a:ext>
            </a:extLst>
          </p:cNvPr>
          <p:cNvSpPr txBox="1"/>
          <p:nvPr/>
        </p:nvSpPr>
        <p:spPr>
          <a:xfrm>
            <a:off x="4587045" y="4127483"/>
            <a:ext cx="166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000"/>
              <a:t>- “đi”,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8E958-808C-20E7-9A75-2C812CD03549}"/>
              </a:ext>
            </a:extLst>
          </p:cNvPr>
          <p:cNvSpPr txBox="1"/>
          <p:nvPr/>
        </p:nvSpPr>
        <p:spPr>
          <a:xfrm>
            <a:off x="5257800" y="4117789"/>
            <a:ext cx="12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000"/>
              <a:t>“hãy”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14ECA-CC59-CEB6-D2D6-A221C70EF7AB}"/>
              </a:ext>
            </a:extLst>
          </p:cNvPr>
          <p:cNvSpPr txBox="1"/>
          <p:nvPr/>
        </p:nvSpPr>
        <p:spPr>
          <a:xfrm>
            <a:off x="4599745" y="4555926"/>
            <a:ext cx="364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just"/>
            <a:r>
              <a:rPr lang="en-US" sz="2000"/>
              <a:t>- Yêu cầu hoặc sai khiến</a:t>
            </a:r>
          </a:p>
        </p:txBody>
      </p:sp>
    </p:spTree>
    <p:extLst>
      <p:ext uri="{BB962C8B-B14F-4D97-AF65-F5344CB8AC3E}">
        <p14:creationId xmlns:p14="http://schemas.microsoft.com/office/powerpoint/2010/main" val="26355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Language Arts Subject for Elementary - 1st Grade: The Sounds of e and r">
  <a:themeElements>
    <a:clrScheme name="Simple Light">
      <a:dk1>
        <a:srgbClr val="FF9D8C"/>
      </a:dk1>
      <a:lt1>
        <a:srgbClr val="F15A24"/>
      </a:lt1>
      <a:dk2>
        <a:srgbClr val="FCF6DE"/>
      </a:dk2>
      <a:lt2>
        <a:srgbClr val="FEBC4D"/>
      </a:lt2>
      <a:accent1>
        <a:srgbClr val="B0BC2D"/>
      </a:accent1>
      <a:accent2>
        <a:srgbClr val="769039"/>
      </a:accent2>
      <a:accent3>
        <a:srgbClr val="B3D8E9"/>
      </a:accent3>
      <a:accent4>
        <a:srgbClr val="2591BA"/>
      </a:accent4>
      <a:accent5>
        <a:srgbClr val="929ECF"/>
      </a:accent5>
      <a:accent6>
        <a:srgbClr val="5A5A68"/>
      </a:accent6>
      <a:hlink>
        <a:srgbClr val="5A5A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439</Words>
  <Application>Microsoft Office PowerPoint</Application>
  <PresentationFormat>On-screen Show (16:9)</PresentationFormat>
  <Paragraphs>77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Annifont</vt:lpstr>
      <vt:lpstr>Staatliches</vt:lpstr>
      <vt:lpstr>Arial</vt:lpstr>
      <vt:lpstr>Nunito</vt:lpstr>
      <vt:lpstr>Chewy</vt:lpstr>
      <vt:lpstr>Londrina Solid</vt:lpstr>
      <vt:lpstr>Comfortaa</vt:lpstr>
      <vt:lpstr>Maven Pro</vt:lpstr>
      <vt:lpstr>Montserrat</vt:lpstr>
      <vt:lpstr>Language Arts Subject for Elementary - 1st Grade: The Sounds of e and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Hiền Chi</dc:creator>
  <cp:lastModifiedBy>Administrator</cp:lastModifiedBy>
  <cp:revision>188</cp:revision>
  <dcterms:modified xsi:type="dcterms:W3CDTF">2025-01-20T13:09:49Z</dcterms:modified>
</cp:coreProperties>
</file>