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2" r:id="rId2"/>
    <p:sldId id="259" r:id="rId3"/>
    <p:sldId id="1061" r:id="rId4"/>
    <p:sldId id="1074" r:id="rId5"/>
    <p:sldId id="1075" r:id="rId6"/>
    <p:sldId id="1058" r:id="rId7"/>
    <p:sldId id="1064" r:id="rId8"/>
    <p:sldId id="2638" r:id="rId9"/>
    <p:sldId id="2641" r:id="rId10"/>
    <p:sldId id="1059" r:id="rId11"/>
    <p:sldId id="10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86D3-A677-46D5-BF57-7C8733CFF2F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1109-7DCC-4E0C-87FA-4D6F5E34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F939D-BDD8-4A7B-BA3C-9939FD61E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81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3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1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4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7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6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829EE4D-A8E4-D43A-E752-045D8BD89F7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276224"/>
            <a:ext cx="1247775" cy="12477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0227" y="4286488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Giáo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viên: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53406" y="2659559"/>
            <a:ext cx="107152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b="1" noProof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8077" y="3231749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4987" y="3309023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97729" y="39950"/>
            <a:ext cx="98265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6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F0FE4-71D3-8EE5-862D-FE9B47B7D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1" y="240135"/>
            <a:ext cx="2396280" cy="1198140"/>
          </a:xfrm>
          <a:prstGeom prst="rect">
            <a:avLst/>
          </a:prstGeom>
        </p:spPr>
      </p:pic>
      <p:pic>
        <p:nvPicPr>
          <p:cNvPr id="4" name="Picture 3" descr="A cartoon of a child in a room&#10;&#10;Description automatically generated">
            <a:extLst>
              <a:ext uri="{FF2B5EF4-FFF2-40B4-BE49-F238E27FC236}">
                <a16:creationId xmlns:a16="http://schemas.microsoft.com/office/drawing/2014/main" id="{C72411C4-59C0-D5C8-F82B-4052C45C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62237"/>
            <a:ext cx="8648700" cy="32289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EB0B90-3B93-BEC5-E4F6-CF906FE53D8D}"/>
              </a:ext>
            </a:extLst>
          </p:cNvPr>
          <p:cNvSpPr/>
          <p:nvPr/>
        </p:nvSpPr>
        <p:spPr>
          <a:xfrm>
            <a:off x="1085850" y="1657350"/>
            <a:ext cx="3162300" cy="1371600"/>
          </a:xfrm>
          <a:prstGeom prst="wedgeRoundRectCallout">
            <a:avLst>
              <a:gd name="adj1" fmla="val 41215"/>
              <a:gd name="adj2" fmla="val 71528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160 140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EA40C3F-5387-460C-4FE9-2046AC7A6D9A}"/>
              </a:ext>
            </a:extLst>
          </p:cNvPr>
          <p:cNvSpPr/>
          <p:nvPr/>
        </p:nvSpPr>
        <p:spPr>
          <a:xfrm>
            <a:off x="8324850" y="981075"/>
            <a:ext cx="3086100" cy="1562100"/>
          </a:xfrm>
          <a:prstGeom prst="wedgeRoundRectCallout">
            <a:avLst>
              <a:gd name="adj1" fmla="val -26556"/>
              <a:gd name="adj2" fmla="val 86806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Trong 7 </a:t>
            </a:r>
            <a:r>
              <a:rPr lang="en-US" sz="2400" dirty="0" err="1"/>
              <a:t>ngày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819150" y="184785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81125" y="190500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160 140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7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71550" y="252412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>
            <a:cxnSpLocks/>
          </p:cNvCxnSpPr>
          <p:nvPr/>
        </p:nvCxnSpPr>
        <p:spPr>
          <a:xfrm>
            <a:off x="1304925" y="3152775"/>
            <a:ext cx="21717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05400" y="19526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30480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095875" y="26193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7241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095875" y="3200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4384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2445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2047875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14925" y="44577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7335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162550" y="5057775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085850" y="30765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4A1AA-6E1A-C9D7-19A1-C564F9402A2B}"/>
              </a:ext>
            </a:extLst>
          </p:cNvPr>
          <p:cNvGrpSpPr/>
          <p:nvPr/>
        </p:nvGrpSpPr>
        <p:grpSpPr>
          <a:xfrm>
            <a:off x="295275" y="4667250"/>
            <a:ext cx="4648200" cy="828675"/>
            <a:chOff x="5960318" y="3592285"/>
            <a:chExt cx="4168200" cy="92083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23F0B9-F319-A5F4-111D-892A4C7219C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9EB8A3-73F1-774D-D660-28EB7294CC7F}"/>
                </a:ext>
              </a:extLst>
            </p:cNvPr>
            <p:cNvSpPr txBox="1"/>
            <p:nvPr/>
          </p:nvSpPr>
          <p:spPr>
            <a:xfrm>
              <a:off x="6047520" y="3754210"/>
              <a:ext cx="3950197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1 120 980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341 231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214 325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4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502B0-7FCA-C612-8CD2-AC72AD47C2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2926" y="26298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4355261" cy="1229723"/>
            <a:chOff x="2188414" y="252108"/>
            <a:chExt cx="7329212" cy="220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3" y="304710"/>
              <a:ext cx="6803797" cy="2148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DE1F9-AEAA-7D66-FC8B-1E65F193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657474"/>
            <a:ext cx="1015007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21825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38C32D-C545-FB8C-6232-D6442BEC9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1" y="1894982"/>
            <a:ext cx="10589844" cy="29151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7C8B9D-9ADD-DBC2-CA72-4974345E10D7}"/>
              </a:ext>
            </a:extLst>
          </p:cNvPr>
          <p:cNvSpPr/>
          <p:nvPr/>
        </p:nvSpPr>
        <p:spPr>
          <a:xfrm>
            <a:off x="2886075" y="405765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3D29FE-19C1-4805-1EB2-3A059A1399A2}"/>
              </a:ext>
            </a:extLst>
          </p:cNvPr>
          <p:cNvSpPr/>
          <p:nvPr/>
        </p:nvSpPr>
        <p:spPr>
          <a:xfrm>
            <a:off x="1609725" y="4114800"/>
            <a:ext cx="600075" cy="352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5B7486-E359-9226-BCCE-312F1C962090}"/>
              </a:ext>
            </a:extLst>
          </p:cNvPr>
          <p:cNvSpPr/>
          <p:nvPr/>
        </p:nvSpPr>
        <p:spPr>
          <a:xfrm>
            <a:off x="6600825" y="403860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08156D-EB33-1546-8593-91917CB2A0ED}"/>
              </a:ext>
            </a:extLst>
          </p:cNvPr>
          <p:cNvSpPr/>
          <p:nvPr/>
        </p:nvSpPr>
        <p:spPr>
          <a:xfrm>
            <a:off x="5219701" y="4124326"/>
            <a:ext cx="304800" cy="34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/>
              <a:t>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17C0118-DA23-8C38-1FCE-C32C2837E090}"/>
              </a:ext>
            </a:extLst>
          </p:cNvPr>
          <p:cNvSpPr/>
          <p:nvPr/>
        </p:nvSpPr>
        <p:spPr>
          <a:xfrm>
            <a:off x="10372725" y="4029075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0"/>
            <a:ext cx="11734800" cy="6610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BC675B-544B-9129-DDF5-1E96879A2DDE}"/>
              </a:ext>
            </a:extLst>
          </p:cNvPr>
          <p:cNvSpPr/>
          <p:nvPr/>
        </p:nvSpPr>
        <p:spPr>
          <a:xfrm>
            <a:off x="638175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28766-26DB-7E48-8679-029B6E066D34}"/>
              </a:ext>
            </a:extLst>
          </p:cNvPr>
          <p:cNvSpPr txBox="1"/>
          <p:nvPr/>
        </p:nvSpPr>
        <p:spPr>
          <a:xfrm>
            <a:off x="1457325" y="152400"/>
            <a:ext cx="978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 đèn trong nhà có tuổi thọ 12 250 giờ. Bóng đèn đường có tuổi thọ gấp 3 lần tuổi thọ của bóng đèn trong nhà. Hỏi tuổi thọ của bóng đèn đường là bao nhiêu giờ?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C4A2D0-5514-2925-DE58-4A9AED81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16" y="1828800"/>
            <a:ext cx="4351734" cy="2590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124302E-6308-6FDA-610B-ACC131B6828D}"/>
              </a:ext>
            </a:extLst>
          </p:cNvPr>
          <p:cNvGrpSpPr/>
          <p:nvPr/>
        </p:nvGrpSpPr>
        <p:grpSpPr>
          <a:xfrm>
            <a:off x="2152650" y="2609850"/>
            <a:ext cx="1000125" cy="266700"/>
            <a:chOff x="1057275" y="2057400"/>
            <a:chExt cx="1000125" cy="266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25254B-B830-4C4A-4D72-4F9F06EA7CB6}"/>
                </a:ext>
              </a:extLst>
            </p:cNvPr>
            <p:cNvCxnSpPr/>
            <p:nvPr/>
          </p:nvCxnSpPr>
          <p:spPr>
            <a:xfrm>
              <a:off x="1076325" y="206692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D3B449-35C2-2525-95EB-3B82567E09D6}"/>
                </a:ext>
              </a:extLst>
            </p:cNvPr>
            <p:cNvCxnSpPr/>
            <p:nvPr/>
          </p:nvCxnSpPr>
          <p:spPr>
            <a:xfrm>
              <a:off x="2038350" y="20574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23EF7E-A70A-6454-1903-0872237A2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190750"/>
              <a:ext cx="10001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2AE9F0-B301-599A-8888-6A8F910BAB11}"/>
              </a:ext>
            </a:extLst>
          </p:cNvPr>
          <p:cNvGrpSpPr/>
          <p:nvPr/>
        </p:nvGrpSpPr>
        <p:grpSpPr>
          <a:xfrm>
            <a:off x="2162175" y="3248025"/>
            <a:ext cx="2790825" cy="276225"/>
            <a:chOff x="1057275" y="2647950"/>
            <a:chExt cx="2790825" cy="2762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A4FAAC-EA47-61B9-2AA9-ED5E2201424E}"/>
                </a:ext>
              </a:extLst>
            </p:cNvPr>
            <p:cNvCxnSpPr/>
            <p:nvPr/>
          </p:nvCxnSpPr>
          <p:spPr>
            <a:xfrm>
              <a:off x="1076325" y="265747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BE7DFA-CCD5-A1B8-EEFB-A26C6250ED64}"/>
                </a:ext>
              </a:extLst>
            </p:cNvPr>
            <p:cNvCxnSpPr/>
            <p:nvPr/>
          </p:nvCxnSpPr>
          <p:spPr>
            <a:xfrm>
              <a:off x="203835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D225AB-A8FB-CF71-A53C-D812B783B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81300"/>
              <a:ext cx="27908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7CAD-F785-3E23-BAF6-5517A92F096B}"/>
                </a:ext>
              </a:extLst>
            </p:cNvPr>
            <p:cNvCxnSpPr/>
            <p:nvPr/>
          </p:nvCxnSpPr>
          <p:spPr>
            <a:xfrm>
              <a:off x="293370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432E3F-DCFF-A8B3-7CCB-989A295BF2FB}"/>
                </a:ext>
              </a:extLst>
            </p:cNvPr>
            <p:cNvCxnSpPr/>
            <p:nvPr/>
          </p:nvCxnSpPr>
          <p:spPr>
            <a:xfrm>
              <a:off x="3829050" y="26670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5631CE4-C2FC-3CE9-9F51-7D2806E5B169}"/>
              </a:ext>
            </a:extLst>
          </p:cNvPr>
          <p:cNvSpPr txBox="1"/>
          <p:nvPr/>
        </p:nvSpPr>
        <p:spPr>
          <a:xfrm>
            <a:off x="619125" y="259080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3318C-0783-8BF8-FBED-ACFC9D6A51BD}"/>
              </a:ext>
            </a:extLst>
          </p:cNvPr>
          <p:cNvSpPr txBox="1"/>
          <p:nvPr/>
        </p:nvSpPr>
        <p:spPr>
          <a:xfrm>
            <a:off x="428625" y="3209925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endParaRPr lang="en-US" b="1" dirty="0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A2CD5CFF-1AEB-7F97-92E1-5978700B6A8C}"/>
              </a:ext>
            </a:extLst>
          </p:cNvPr>
          <p:cNvSpPr/>
          <p:nvPr/>
        </p:nvSpPr>
        <p:spPr>
          <a:xfrm rot="5400000">
            <a:off x="2540795" y="2083596"/>
            <a:ext cx="219072" cy="1004887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F14985-8DF0-AF6C-A38C-DB5484DBADE1}"/>
              </a:ext>
            </a:extLst>
          </p:cNvPr>
          <p:cNvSpPr txBox="1"/>
          <p:nvPr/>
        </p:nvSpPr>
        <p:spPr>
          <a:xfrm>
            <a:off x="2247900" y="206692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12 250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0458F7DD-4C71-82AA-67F4-E88A5CE75D37}"/>
              </a:ext>
            </a:extLst>
          </p:cNvPr>
          <p:cNvSpPr/>
          <p:nvPr/>
        </p:nvSpPr>
        <p:spPr>
          <a:xfrm rot="16200000">
            <a:off x="3479010" y="2193133"/>
            <a:ext cx="171446" cy="2738440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CB0DB5-440B-093E-F8A4-8355FC3FEE68}"/>
              </a:ext>
            </a:extLst>
          </p:cNvPr>
          <p:cNvSpPr txBox="1"/>
          <p:nvPr/>
        </p:nvSpPr>
        <p:spPr>
          <a:xfrm>
            <a:off x="3114675" y="376237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 </a:t>
            </a:r>
            <a:r>
              <a:rPr lang="en-US" sz="2000" dirty="0" err="1"/>
              <a:t>Giờ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D1A62-F6BD-D490-4367-0C1F8C4D54BA}"/>
              </a:ext>
            </a:extLst>
          </p:cNvPr>
          <p:cNvSpPr txBox="1"/>
          <p:nvPr/>
        </p:nvSpPr>
        <p:spPr>
          <a:xfrm>
            <a:off x="2114550" y="158115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/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Bài giải:</a:t>
                </a:r>
                <a:endParaRPr lang="en-US" sz="2800" u="sng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Tuổi thọ của </a:t>
                </a:r>
                <a:r>
                  <a:rPr lang="nl-NL" sz="280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bóng đèn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đường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12 250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= 36 750 (giờ)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Đáp số: 36 750 giờ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blipFill>
                <a:blip r:embed="rId3"/>
                <a:stretch>
                  <a:fillRect t="-3691" r="-151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158566-847B-4419-837E-C77B63C9B0D7}:11697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255</Words>
  <Application>Microsoft Office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Cambria</vt:lpstr>
      <vt:lpstr>Cambria Math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2023-10-24T11:07:46Z</dcterms:created>
  <dcterms:modified xsi:type="dcterms:W3CDTF">2025-01-20T08:51:04Z</dcterms:modified>
</cp:coreProperties>
</file>