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9" r:id="rId10"/>
    <p:sldId id="270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16147-46A5-4545-B1C8-16981ABCB93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7243D-49BB-4185-8E6B-86BBB2D13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30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.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.</a:t>
            </a:r>
          </a:p>
          <a:p>
            <a:r>
              <a:rPr lang="en-US" dirty="0"/>
              <a:t>-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vở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16E3A-085F-465D-BEC3-4E6332DE14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98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.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.</a:t>
            </a:r>
          </a:p>
          <a:p>
            <a:r>
              <a:rPr lang="en-US" dirty="0"/>
              <a:t>-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vở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16E3A-085F-465D-BEC3-4E6332DE14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24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2 </a:t>
            </a:r>
            <a:r>
              <a:rPr lang="en-US" dirty="0" err="1"/>
              <a:t>phút</a:t>
            </a:r>
            <a:r>
              <a:rPr lang="en-US" dirty="0"/>
              <a:t>. Note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;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dáng</a:t>
            </a:r>
            <a:r>
              <a:rPr lang="en-US" dirty="0"/>
              <a:t>,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16E3A-085F-465D-BEC3-4E6332DE14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76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.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.</a:t>
            </a:r>
          </a:p>
          <a:p>
            <a:r>
              <a:rPr lang="en-US" dirty="0"/>
              <a:t>-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vở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16E3A-085F-465D-BEC3-4E6332DE14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10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mạnh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ẩm</a:t>
            </a:r>
            <a:r>
              <a:rPr lang="en-US" dirty="0"/>
              <a:t> </a:t>
            </a:r>
            <a:r>
              <a:rPr lang="en-US" dirty="0" err="1"/>
              <a:t>ướt</a:t>
            </a:r>
            <a:r>
              <a:rPr lang="en-US" dirty="0"/>
              <a:t> </a:t>
            </a:r>
            <a:r>
              <a:rPr lang="en-US" dirty="0" err="1"/>
              <a:t>nấm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16E3A-085F-465D-BEC3-4E6332DE14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48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71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5907-3E7D-4E00-BD53-9229E319AACE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E515-C877-4539-8C55-448198E8D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04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5907-3E7D-4E00-BD53-9229E319AACE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E515-C877-4539-8C55-448198E8D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4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5907-3E7D-4E00-BD53-9229E319AACE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E515-C877-4539-8C55-448198E8D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61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83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5907-3E7D-4E00-BD53-9229E319AACE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E515-C877-4539-8C55-448198E8D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3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5907-3E7D-4E00-BD53-9229E319AACE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E515-C877-4539-8C55-448198E8D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7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5907-3E7D-4E00-BD53-9229E319AACE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E515-C877-4539-8C55-448198E8D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5907-3E7D-4E00-BD53-9229E319AACE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E515-C877-4539-8C55-448198E8D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5907-3E7D-4E00-BD53-9229E319AACE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E515-C877-4539-8C55-448198E8D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4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5907-3E7D-4E00-BD53-9229E319AACE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E515-C877-4539-8C55-448198E8D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5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5907-3E7D-4E00-BD53-9229E319AACE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E515-C877-4539-8C55-448198E8D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1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5907-3E7D-4E00-BD53-9229E319AACE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E515-C877-4539-8C55-448198E8D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7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15907-3E7D-4E00-BD53-9229E319AACE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AE515-C877-4539-8C55-448198E8D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8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3826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3.0/" TargetMode="External"/><Relationship Id="rId2" Type="http://schemas.openxmlformats.org/officeDocument/2006/relationships/hyperlink" Target="http://pngimg.com/download/63826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3.0/" TargetMode="External"/><Relationship Id="rId2" Type="http://schemas.openxmlformats.org/officeDocument/2006/relationships/hyperlink" Target="http://pngimg.com/download/63826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4714BCA-BDEB-4E21-957E-243FA4BD2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0"/>
            <a:ext cx="12187592" cy="68555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233411" y="1686963"/>
            <a:ext cx="12187592" cy="812701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algn="ctr" defTabSz="914217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F1747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  <a:endParaRPr lang="en-US" altLang="en-US" sz="4000" b="1" dirty="0">
              <a:ln w="6600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rgbClr val="F1747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33">
            <a:extLst>
              <a:ext uri="{FF2B5EF4-FFF2-40B4-BE49-F238E27FC236}">
                <a16:creationId xmlns:a16="http://schemas.microsoft.com/office/drawing/2014/main" xmlns="" id="{AB911176-C9BB-4A1F-966E-2DCFB6CCC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23" y="2215178"/>
            <a:ext cx="2723716" cy="2941613"/>
          </a:xfrm>
          <a:prstGeom prst="rect">
            <a:avLst/>
          </a:prstGeom>
        </p:spPr>
      </p:pic>
      <p:pic>
        <p:nvPicPr>
          <p:cNvPr id="16" name="图片 34">
            <a:extLst>
              <a:ext uri="{FF2B5EF4-FFF2-40B4-BE49-F238E27FC236}">
                <a16:creationId xmlns:a16="http://schemas.microsoft.com/office/drawing/2014/main" xmlns="" id="{31647FD7-C688-4F71-88D8-0F9EDB8D8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752" y="4747930"/>
            <a:ext cx="2167067" cy="16864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91612" y="227272"/>
            <a:ext cx="5571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4573" y="3002508"/>
            <a:ext cx="7879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CHUNG CỦA NẤM ( TIẾT 1)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9121" y="5329531"/>
            <a:ext cx="524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972222"/>
      </p:ext>
    </p:extLst>
  </p:cSld>
  <p:clrMapOvr>
    <a:masterClrMapping/>
  </p:clrMapOvr>
  <p:transition spd="slow" advClick="0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4956B99-016B-4508-712E-F593229F0625}"/>
              </a:ext>
            </a:extLst>
          </p:cNvPr>
          <p:cNvSpPr txBox="1"/>
          <p:nvPr/>
        </p:nvSpPr>
        <p:spPr>
          <a:xfrm>
            <a:off x="412415" y="519577"/>
            <a:ext cx="10145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>
                <a:solidFill>
                  <a:srgbClr val="C00000"/>
                </a:solidFill>
              </a:rPr>
              <a:t>Hoạt</a:t>
            </a:r>
            <a:r>
              <a:rPr lang="en-US" sz="4800" u="sng" dirty="0">
                <a:solidFill>
                  <a:srgbClr val="C00000"/>
                </a:solidFill>
              </a:rPr>
              <a:t> </a:t>
            </a:r>
            <a:r>
              <a:rPr lang="en-US" sz="4800" u="sng" dirty="0" err="1">
                <a:solidFill>
                  <a:srgbClr val="C00000"/>
                </a:solidFill>
              </a:rPr>
              <a:t>động</a:t>
            </a:r>
            <a:r>
              <a:rPr lang="en-US" sz="4800" u="sng" dirty="0">
                <a:solidFill>
                  <a:srgbClr val="C00000"/>
                </a:solidFill>
              </a:rPr>
              <a:t> 2: </a:t>
            </a:r>
            <a:r>
              <a:rPr lang="en-US" sz="4800" u="sng" dirty="0" err="1">
                <a:solidFill>
                  <a:srgbClr val="C00000"/>
                </a:solidFill>
              </a:rPr>
              <a:t>Nơi</a:t>
            </a:r>
            <a:r>
              <a:rPr lang="en-US" sz="4800" u="sng" dirty="0">
                <a:solidFill>
                  <a:srgbClr val="C00000"/>
                </a:solidFill>
              </a:rPr>
              <a:t> </a:t>
            </a:r>
            <a:r>
              <a:rPr lang="en-US" sz="4800" u="sng" dirty="0" err="1">
                <a:solidFill>
                  <a:srgbClr val="C00000"/>
                </a:solidFill>
              </a:rPr>
              <a:t>sống</a:t>
            </a:r>
            <a:r>
              <a:rPr lang="en-US" sz="4800" u="sng" dirty="0">
                <a:solidFill>
                  <a:srgbClr val="C00000"/>
                </a:solidFill>
              </a:rPr>
              <a:t> </a:t>
            </a:r>
            <a:r>
              <a:rPr lang="en-US" sz="4800" u="sng" dirty="0" err="1">
                <a:solidFill>
                  <a:srgbClr val="C00000"/>
                </a:solidFill>
              </a:rPr>
              <a:t>của</a:t>
            </a:r>
            <a:r>
              <a:rPr lang="en-US" sz="4800" u="sng" dirty="0">
                <a:solidFill>
                  <a:srgbClr val="C00000"/>
                </a:solidFill>
              </a:rPr>
              <a:t> </a:t>
            </a:r>
            <a:r>
              <a:rPr lang="en-US" sz="4800" u="sng" dirty="0" err="1">
                <a:solidFill>
                  <a:srgbClr val="C00000"/>
                </a:solidFill>
              </a:rPr>
              <a:t>nấm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8159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NẤM, hình ảnh nấm, nấm đẹp, nấm kỳ lạ, nấm độc, hái nấm, nhiếp ảnh nấm macro">
            <a:extLst>
              <a:ext uri="{FF2B5EF4-FFF2-40B4-BE49-F238E27FC236}">
                <a16:creationId xmlns:a16="http://schemas.microsoft.com/office/drawing/2014/main" xmlns="" id="{8F32EE20-7DF1-31DE-EFB6-8CDBB2014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43" y="1244414"/>
            <a:ext cx="2904394" cy="231776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7A53F91-0723-0BE3-8DF9-C9137B8C4763}"/>
              </a:ext>
            </a:extLst>
          </p:cNvPr>
          <p:cNvSpPr/>
          <p:nvPr/>
        </p:nvSpPr>
        <p:spPr>
          <a:xfrm>
            <a:off x="4374823" y="4533384"/>
            <a:ext cx="3257115" cy="92286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Nấm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gỗ</a:t>
            </a:r>
            <a:r>
              <a:rPr lang="en-US" sz="2800" dirty="0"/>
              <a:t> </a:t>
            </a:r>
            <a:r>
              <a:rPr lang="en-US" sz="2800" dirty="0" err="1"/>
              <a:t>mục</a:t>
            </a:r>
            <a:endParaRPr lang="en-US" sz="2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53EB809-1903-81EC-6028-DCB186BD8AFA}"/>
              </a:ext>
            </a:extLst>
          </p:cNvPr>
          <p:cNvSpPr/>
          <p:nvPr/>
        </p:nvSpPr>
        <p:spPr>
          <a:xfrm>
            <a:off x="4355163" y="3085077"/>
            <a:ext cx="3257115" cy="92286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Nấm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rơm</a:t>
            </a:r>
            <a:r>
              <a:rPr lang="en-US" sz="2800" dirty="0"/>
              <a:t> </a:t>
            </a:r>
            <a:r>
              <a:rPr lang="en-US" sz="2800" dirty="0" err="1"/>
              <a:t>rạ</a:t>
            </a:r>
            <a:r>
              <a:rPr lang="en-US" sz="2800" dirty="0"/>
              <a:t>, </a:t>
            </a:r>
            <a:r>
              <a:rPr lang="en-US" sz="2800" dirty="0" err="1"/>
              <a:t>mục</a:t>
            </a:r>
            <a:r>
              <a:rPr lang="en-US" sz="2800" dirty="0"/>
              <a:t>.</a:t>
            </a:r>
          </a:p>
        </p:txBody>
      </p:sp>
      <p:pic>
        <p:nvPicPr>
          <p:cNvPr id="2" name="Picture 2" descr="Nấm mốc, hiểm họa tiềm ẩn">
            <a:extLst>
              <a:ext uri="{FF2B5EF4-FFF2-40B4-BE49-F238E27FC236}">
                <a16:creationId xmlns:a16="http://schemas.microsoft.com/office/drawing/2014/main" xmlns="" id="{5F13082E-A74A-2D5B-F0A1-11F10782E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236" y="1401433"/>
            <a:ext cx="3177734" cy="23694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CBBC14FF-EC05-4451-D015-F8DBC1BD3583}"/>
              </a:ext>
            </a:extLst>
          </p:cNvPr>
          <p:cNvSpPr/>
          <p:nvPr/>
        </p:nvSpPr>
        <p:spPr>
          <a:xfrm>
            <a:off x="4355163" y="1802106"/>
            <a:ext cx="3257115" cy="92286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Nấm</a:t>
            </a:r>
            <a:r>
              <a:rPr lang="en-US" sz="2800" dirty="0"/>
              <a:t> </a:t>
            </a:r>
            <a:r>
              <a:rPr lang="en-US" sz="2800" dirty="0" err="1"/>
              <a:t>mọc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tường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endParaRPr lang="en-US" sz="28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E7917B9-351B-7D6B-B4EF-11ED0D035B92}"/>
              </a:ext>
            </a:extLst>
          </p:cNvPr>
          <p:cNvSpPr/>
          <p:nvPr/>
        </p:nvSpPr>
        <p:spPr>
          <a:xfrm>
            <a:off x="4392902" y="5793214"/>
            <a:ext cx="3257115" cy="92286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Nấm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bánh </a:t>
            </a:r>
            <a:r>
              <a:rPr lang="en-US" sz="2800" dirty="0" err="1"/>
              <a:t>mì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lâu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7E922B2-C493-AF2A-DEC0-8CFD8DCFC7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8206" y="4210929"/>
            <a:ext cx="3271764" cy="25781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A0E7D13-238E-AA2E-E16F-40BC008AEA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116" y="4025049"/>
            <a:ext cx="2835367" cy="274533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7AD55EC5-754D-39C8-068E-A416C4F4B277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7612278" y="2263539"/>
            <a:ext cx="465928" cy="32364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9141ACB7-5624-DF74-3C8F-2F78BA7DFF82}"/>
              </a:ext>
            </a:extLst>
          </p:cNvPr>
          <p:cNvCxnSpPr>
            <a:cxnSpLocks/>
            <a:stCxn id="6" idx="1"/>
            <a:endCxn id="15" idx="3"/>
          </p:cNvCxnSpPr>
          <p:nvPr/>
        </p:nvCxnSpPr>
        <p:spPr>
          <a:xfrm flipH="1">
            <a:off x="3471483" y="3546510"/>
            <a:ext cx="883680" cy="18512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6137B01F-ED58-058B-C6D5-D5414DAAD333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3542196" y="2446493"/>
            <a:ext cx="832627" cy="25483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4F95D890-8975-4F25-7D99-322F7474C003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7564759" y="2586137"/>
            <a:ext cx="607477" cy="36364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EB9DB8A-33E3-63DE-48A1-EAD1FD5C7DC5}"/>
              </a:ext>
            </a:extLst>
          </p:cNvPr>
          <p:cNvSpPr/>
          <p:nvPr/>
        </p:nvSpPr>
        <p:spPr>
          <a:xfrm>
            <a:off x="842030" y="1407967"/>
            <a:ext cx="356662" cy="3004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92357216-28DC-0B1A-931E-BADD35FFBD9D}"/>
              </a:ext>
            </a:extLst>
          </p:cNvPr>
          <p:cNvSpPr/>
          <p:nvPr/>
        </p:nvSpPr>
        <p:spPr>
          <a:xfrm>
            <a:off x="8355404" y="1511161"/>
            <a:ext cx="356662" cy="3004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</a:p>
        </p:txBody>
      </p:sp>
      <p:pic>
        <p:nvPicPr>
          <p:cNvPr id="2127" name="Picture 8">
            <a:extLst>
              <a:ext uri="{FF2B5EF4-FFF2-40B4-BE49-F238E27FC236}">
                <a16:creationId xmlns:a16="http://schemas.microsoft.com/office/drawing/2014/main" xmlns="" id="{30BE9DF9-CD3E-08C7-2723-7FBFDF5A81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356" y="859164"/>
            <a:ext cx="1613683" cy="88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4065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6B898E-A48F-D39E-A55D-5EF12256E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MỘT SỐ BỘ PHẬN CỦA NẤM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5F5C79CD-67ED-069B-976D-395EE6995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8172" y="1401962"/>
            <a:ext cx="7408282" cy="4578051"/>
          </a:xfrm>
        </p:spPr>
      </p:pic>
    </p:spTree>
    <p:extLst>
      <p:ext uri="{BB962C8B-B14F-4D97-AF65-F5344CB8AC3E}">
        <p14:creationId xmlns:p14="http://schemas.microsoft.com/office/powerpoint/2010/main" val="163417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4714BCA-BDEB-4E21-957E-243FA4BD2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0"/>
            <a:ext cx="12187592" cy="6855520"/>
          </a:xfrm>
          <a:prstGeom prst="rect">
            <a:avLst/>
          </a:prstGeom>
        </p:spPr>
      </p:pic>
      <p:pic>
        <p:nvPicPr>
          <p:cNvPr id="15" name="图片 33">
            <a:extLst>
              <a:ext uri="{FF2B5EF4-FFF2-40B4-BE49-F238E27FC236}">
                <a16:creationId xmlns:a16="http://schemas.microsoft.com/office/drawing/2014/main" xmlns="" id="{AB911176-C9BB-4A1F-966E-2DCFB6CCC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976" y="0"/>
            <a:ext cx="2723716" cy="2941613"/>
          </a:xfrm>
          <a:prstGeom prst="rect">
            <a:avLst/>
          </a:prstGeom>
        </p:spPr>
      </p:pic>
      <p:pic>
        <p:nvPicPr>
          <p:cNvPr id="16" name="图片 34">
            <a:extLst>
              <a:ext uri="{FF2B5EF4-FFF2-40B4-BE49-F238E27FC236}">
                <a16:creationId xmlns:a16="http://schemas.microsoft.com/office/drawing/2014/main" xmlns="" id="{31647FD7-C688-4F71-88D8-0F9EDB8D8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752" y="4747930"/>
            <a:ext cx="2167067" cy="1686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15C0BBC-BFFF-6D16-0EDE-0267DCF67C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9356" y="2209959"/>
            <a:ext cx="8722996" cy="30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73844"/>
      </p:ext>
    </p:extLst>
  </p:cSld>
  <p:clrMapOvr>
    <a:masterClrMapping/>
  </p:clrMapOvr>
  <p:transition spd="slow" advClick="0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1AD83FF-0408-4B10-8BD9-80085D8F89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010" y="670560"/>
            <a:ext cx="6237922" cy="4211817"/>
          </a:xfrm>
          <a:prstGeom prst="rect">
            <a:avLst/>
          </a:prstGeom>
        </p:spPr>
      </p:pic>
      <p:pic>
        <p:nvPicPr>
          <p:cNvPr id="7" name="Picture 2" descr="Nâng cao kết quả học tập lí thuyết môn Giáo dục quốc phòng - an ninh bằng  phương pháp &quot;Thảo luận nhóm&quot; - Sách Giải">
            <a:extLst>
              <a:ext uri="{FF2B5EF4-FFF2-40B4-BE49-F238E27FC236}">
                <a16:creationId xmlns:a16="http://schemas.microsoft.com/office/drawing/2014/main" xmlns="" id="{C8A0BB71-CDC6-9F8C-0010-4C4E0A0D59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117" b="-9879"/>
          <a:stretch/>
        </p:blipFill>
        <p:spPr bwMode="auto">
          <a:xfrm>
            <a:off x="808756" y="2121408"/>
            <a:ext cx="4892506" cy="46725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4956B99-016B-4508-712E-F593229F0625}"/>
              </a:ext>
            </a:extLst>
          </p:cNvPr>
          <p:cNvSpPr txBox="1"/>
          <p:nvPr/>
        </p:nvSpPr>
        <p:spPr>
          <a:xfrm>
            <a:off x="5986562" y="1717984"/>
            <a:ext cx="5089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</a:rPr>
              <a:t>Kể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dirty="0" err="1">
                <a:solidFill>
                  <a:srgbClr val="C00000"/>
                </a:solidFill>
              </a:rPr>
              <a:t>tên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dirty="0" err="1">
                <a:solidFill>
                  <a:srgbClr val="C00000"/>
                </a:solidFill>
              </a:rPr>
              <a:t>các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dirty="0" err="1">
                <a:solidFill>
                  <a:srgbClr val="C00000"/>
                </a:solidFill>
              </a:rPr>
              <a:t>loại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dirty="0" err="1">
                <a:solidFill>
                  <a:srgbClr val="C00000"/>
                </a:solidFill>
              </a:rPr>
              <a:t>nấm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dirty="0" err="1">
                <a:solidFill>
                  <a:srgbClr val="C00000"/>
                </a:solidFill>
              </a:rPr>
              <a:t>mà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dirty="0" err="1">
                <a:solidFill>
                  <a:srgbClr val="C00000"/>
                </a:solidFill>
              </a:rPr>
              <a:t>em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dirty="0" err="1">
                <a:solidFill>
                  <a:srgbClr val="C00000"/>
                </a:solidFill>
              </a:rPr>
              <a:t>biết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457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4956B99-016B-4508-712E-F593229F0625}"/>
              </a:ext>
            </a:extLst>
          </p:cNvPr>
          <p:cNvSpPr txBox="1"/>
          <p:nvPr/>
        </p:nvSpPr>
        <p:spPr>
          <a:xfrm>
            <a:off x="386616" y="286874"/>
            <a:ext cx="102656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>
                <a:solidFill>
                  <a:srgbClr val="C00000"/>
                </a:solidFill>
              </a:rPr>
              <a:t>Hoạt</a:t>
            </a:r>
            <a:r>
              <a:rPr lang="en-US" sz="4800" u="sng" dirty="0">
                <a:solidFill>
                  <a:srgbClr val="C00000"/>
                </a:solidFill>
              </a:rPr>
              <a:t> </a:t>
            </a:r>
            <a:r>
              <a:rPr lang="en-US" sz="4800" u="sng" dirty="0" err="1">
                <a:solidFill>
                  <a:srgbClr val="C00000"/>
                </a:solidFill>
              </a:rPr>
              <a:t>động</a:t>
            </a:r>
            <a:r>
              <a:rPr lang="en-US" sz="4800" u="sng" dirty="0">
                <a:solidFill>
                  <a:srgbClr val="C00000"/>
                </a:solidFill>
              </a:rPr>
              <a:t> 1: </a:t>
            </a:r>
            <a:r>
              <a:rPr lang="en-US" sz="4800" dirty="0" err="1">
                <a:solidFill>
                  <a:srgbClr val="C00000"/>
                </a:solidFill>
              </a:rPr>
              <a:t>Tìm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dirty="0" err="1">
                <a:solidFill>
                  <a:srgbClr val="C00000"/>
                </a:solidFill>
              </a:rPr>
              <a:t>hiểu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dirty="0" err="1">
                <a:solidFill>
                  <a:srgbClr val="C00000"/>
                </a:solidFill>
              </a:rPr>
              <a:t>về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dirty="0" err="1">
                <a:solidFill>
                  <a:srgbClr val="C00000"/>
                </a:solidFill>
              </a:rPr>
              <a:t>màu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dirty="0" err="1">
                <a:solidFill>
                  <a:srgbClr val="C00000"/>
                </a:solidFill>
              </a:rPr>
              <a:t>sắc</a:t>
            </a:r>
            <a:r>
              <a:rPr lang="en-US" sz="4800" dirty="0">
                <a:solidFill>
                  <a:srgbClr val="C00000"/>
                </a:solidFill>
              </a:rPr>
              <a:t>, </a:t>
            </a:r>
            <a:r>
              <a:rPr lang="en-US" sz="4800" dirty="0" err="1">
                <a:solidFill>
                  <a:srgbClr val="C00000"/>
                </a:solidFill>
              </a:rPr>
              <a:t>hình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dirty="0" err="1">
                <a:solidFill>
                  <a:srgbClr val="C00000"/>
                </a:solidFill>
              </a:rPr>
              <a:t>dạng</a:t>
            </a:r>
            <a:r>
              <a:rPr lang="en-US" sz="4800" dirty="0">
                <a:solidFill>
                  <a:srgbClr val="C00000"/>
                </a:solidFill>
              </a:rPr>
              <a:t>, </a:t>
            </a:r>
            <a:r>
              <a:rPr lang="en-US" sz="4800" dirty="0" err="1">
                <a:solidFill>
                  <a:srgbClr val="C00000"/>
                </a:solidFill>
              </a:rPr>
              <a:t>kích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dirty="0" err="1">
                <a:solidFill>
                  <a:srgbClr val="C00000"/>
                </a:solidFill>
              </a:rPr>
              <a:t>thước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dirty="0" err="1">
                <a:solidFill>
                  <a:srgbClr val="C00000"/>
                </a:solidFill>
              </a:rPr>
              <a:t>của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dirty="0" err="1">
                <a:solidFill>
                  <a:srgbClr val="C00000"/>
                </a:solidFill>
              </a:rPr>
              <a:t>nấm</a:t>
            </a:r>
            <a:r>
              <a:rPr lang="en-US" sz="4800" dirty="0">
                <a:solidFill>
                  <a:srgbClr val="C00000"/>
                </a:solidFill>
              </a:rPr>
              <a:t>.</a:t>
            </a:r>
          </a:p>
          <a:p>
            <a:pPr algn="ctr"/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034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A015333-C515-C18A-D012-FF39810FB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695" y="91575"/>
            <a:ext cx="8675353" cy="3789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5E72A7D-EB3F-F8DA-97A9-2B66C0E78A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78" y="3958209"/>
            <a:ext cx="7607779" cy="253592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94E47DB-5198-DAB1-BA05-D8F7E4EC221D}"/>
              </a:ext>
            </a:extLst>
          </p:cNvPr>
          <p:cNvSpPr/>
          <p:nvPr/>
        </p:nvSpPr>
        <p:spPr>
          <a:xfrm>
            <a:off x="3371627" y="251015"/>
            <a:ext cx="784928" cy="72683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94E47DB-5198-DAB1-BA05-D8F7E4EC221D}"/>
              </a:ext>
            </a:extLst>
          </p:cNvPr>
          <p:cNvSpPr/>
          <p:nvPr/>
        </p:nvSpPr>
        <p:spPr>
          <a:xfrm>
            <a:off x="6195951" y="251014"/>
            <a:ext cx="784928" cy="72683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594E47DB-5198-DAB1-BA05-D8F7E4EC221D}"/>
              </a:ext>
            </a:extLst>
          </p:cNvPr>
          <p:cNvSpPr/>
          <p:nvPr/>
        </p:nvSpPr>
        <p:spPr>
          <a:xfrm>
            <a:off x="9020276" y="251014"/>
            <a:ext cx="784928" cy="72683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594E47DB-5198-DAB1-BA05-D8F7E4EC221D}"/>
              </a:ext>
            </a:extLst>
          </p:cNvPr>
          <p:cNvSpPr/>
          <p:nvPr/>
        </p:nvSpPr>
        <p:spPr>
          <a:xfrm>
            <a:off x="637571" y="4085264"/>
            <a:ext cx="784928" cy="72683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94E47DB-5198-DAB1-BA05-D8F7E4EC221D}"/>
              </a:ext>
            </a:extLst>
          </p:cNvPr>
          <p:cNvSpPr/>
          <p:nvPr/>
        </p:nvSpPr>
        <p:spPr>
          <a:xfrm>
            <a:off x="4668835" y="3924273"/>
            <a:ext cx="784928" cy="72683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" name="Rectangle: Rounded Corners 12">
            <a:extLst>
              <a:ext uri="{FF2B5EF4-FFF2-40B4-BE49-F238E27FC236}">
                <a16:creationId xmlns:a16="http://schemas.microsoft.com/office/drawing/2014/main" xmlns="" id="{9AB1A615-C646-4556-E2BE-22712992CD56}"/>
              </a:ext>
            </a:extLst>
          </p:cNvPr>
          <p:cNvSpPr/>
          <p:nvPr/>
        </p:nvSpPr>
        <p:spPr>
          <a:xfrm>
            <a:off x="3575414" y="3136392"/>
            <a:ext cx="2186843" cy="606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NẤM THÔNG</a:t>
            </a:r>
          </a:p>
        </p:txBody>
      </p:sp>
      <p:sp>
        <p:nvSpPr>
          <p:cNvPr id="18" name="Rectangle: Rounded Corners 13">
            <a:extLst>
              <a:ext uri="{FF2B5EF4-FFF2-40B4-BE49-F238E27FC236}">
                <a16:creationId xmlns:a16="http://schemas.microsoft.com/office/drawing/2014/main" xmlns="" id="{96326CC1-257B-0749-9BC0-4E9D03BBEC64}"/>
              </a:ext>
            </a:extLst>
          </p:cNvPr>
          <p:cNvSpPr/>
          <p:nvPr/>
        </p:nvSpPr>
        <p:spPr>
          <a:xfrm>
            <a:off x="6195951" y="3136392"/>
            <a:ext cx="2386408" cy="606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NẤM MỒNG GÀ</a:t>
            </a:r>
          </a:p>
        </p:txBody>
      </p:sp>
      <p:sp>
        <p:nvSpPr>
          <p:cNvPr id="19" name="Rectangle: Rounded Corners 14">
            <a:extLst>
              <a:ext uri="{FF2B5EF4-FFF2-40B4-BE49-F238E27FC236}">
                <a16:creationId xmlns:a16="http://schemas.microsoft.com/office/drawing/2014/main" xmlns="" id="{D4B86A0D-80A9-ACCC-351D-ABFAD388E7E4}"/>
              </a:ext>
            </a:extLst>
          </p:cNvPr>
          <p:cNvSpPr/>
          <p:nvPr/>
        </p:nvSpPr>
        <p:spPr>
          <a:xfrm>
            <a:off x="8984764" y="3136392"/>
            <a:ext cx="2489625" cy="6062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NẤM KIM CHÂM</a:t>
            </a:r>
          </a:p>
        </p:txBody>
      </p:sp>
      <p:sp>
        <p:nvSpPr>
          <p:cNvPr id="20" name="Rectangle: Rounded Corners 12">
            <a:extLst>
              <a:ext uri="{FF2B5EF4-FFF2-40B4-BE49-F238E27FC236}">
                <a16:creationId xmlns:a16="http://schemas.microsoft.com/office/drawing/2014/main" xmlns="" id="{9AB1A615-C646-4556-E2BE-22712992CD56}"/>
              </a:ext>
            </a:extLst>
          </p:cNvPr>
          <p:cNvSpPr/>
          <p:nvPr/>
        </p:nvSpPr>
        <p:spPr>
          <a:xfrm>
            <a:off x="1384623" y="6039205"/>
            <a:ext cx="2186843" cy="606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NẤM YẾN</a:t>
            </a:r>
          </a:p>
        </p:txBody>
      </p:sp>
      <p:sp>
        <p:nvSpPr>
          <p:cNvPr id="21" name="Rectangle: Rounded Corners 13">
            <a:extLst>
              <a:ext uri="{FF2B5EF4-FFF2-40B4-BE49-F238E27FC236}">
                <a16:creationId xmlns:a16="http://schemas.microsoft.com/office/drawing/2014/main" xmlns="" id="{96326CC1-257B-0749-9BC0-4E9D03BBEC64}"/>
              </a:ext>
            </a:extLst>
          </p:cNvPr>
          <p:cNvSpPr/>
          <p:nvPr/>
        </p:nvSpPr>
        <p:spPr>
          <a:xfrm>
            <a:off x="5160661" y="6085802"/>
            <a:ext cx="2386408" cy="606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NẤM LINH CHI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E4CE6E-014D-2064-ADDE-19F9AB17885D}"/>
              </a:ext>
            </a:extLst>
          </p:cNvPr>
          <p:cNvSpPr txBox="1"/>
          <p:nvPr/>
        </p:nvSpPr>
        <p:spPr>
          <a:xfrm>
            <a:off x="367725" y="614431"/>
            <a:ext cx="2466929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Nêu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tên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miêu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đặc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điểm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dáng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màu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sắc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loại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nấm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sau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Nhận dạng 4 loại nấm độc thường gặp ở Việt Nam - Bệnh viện ...">
            <a:extLst>
              <a:ext uri="{FF2B5EF4-FFF2-40B4-BE49-F238E27FC236}">
                <a16:creationId xmlns:a16="http://schemas.microsoft.com/office/drawing/2014/main" xmlns="" id="{06990DC9-A3BC-1ACB-5059-CFD446FD1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843" y="4182494"/>
            <a:ext cx="3238750" cy="220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AC970D16-0C5B-55F5-F370-F1C4A7AA7431}"/>
              </a:ext>
            </a:extLst>
          </p:cNvPr>
          <p:cNvSpPr/>
          <p:nvPr/>
        </p:nvSpPr>
        <p:spPr>
          <a:xfrm>
            <a:off x="8382843" y="4044494"/>
            <a:ext cx="784928" cy="72683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" name="Rectangle: Rounded Corners 13">
            <a:extLst>
              <a:ext uri="{FF2B5EF4-FFF2-40B4-BE49-F238E27FC236}">
                <a16:creationId xmlns:a16="http://schemas.microsoft.com/office/drawing/2014/main" xmlns="" id="{9234E5C4-5E35-2981-A406-74052C25B35B}"/>
              </a:ext>
            </a:extLst>
          </p:cNvPr>
          <p:cNvSpPr/>
          <p:nvPr/>
        </p:nvSpPr>
        <p:spPr>
          <a:xfrm>
            <a:off x="9136264" y="6160154"/>
            <a:ext cx="2386408" cy="606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Nấm</a:t>
            </a:r>
            <a:r>
              <a:rPr lang="en-US" sz="2400" b="1" dirty="0"/>
              <a:t> </a:t>
            </a:r>
            <a:r>
              <a:rPr lang="en-US" sz="2400" b="1" dirty="0" err="1"/>
              <a:t>độc</a:t>
            </a:r>
            <a:r>
              <a:rPr lang="en-US" sz="2400" b="1" dirty="0"/>
              <a:t> </a:t>
            </a:r>
            <a:r>
              <a:rPr lang="en-US" sz="2400" b="1" dirty="0" err="1"/>
              <a:t>đỏ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598537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1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340886F-79DA-42E6-8F98-F363400D433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40635" y="2499116"/>
              <a:ext cx="41678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CA464BC-B7B7-45B0-95A7-C65EB29FE52C}"/>
              </a:ext>
            </a:extLst>
          </p:cNvPr>
          <p:cNvGrpSpPr/>
          <p:nvPr/>
        </p:nvGrpSpPr>
        <p:grpSpPr>
          <a:xfrm>
            <a:off x="3186113" y="2594366"/>
            <a:ext cx="573088" cy="573088"/>
            <a:chOff x="3186113" y="2594366"/>
            <a:chExt cx="573088" cy="573088"/>
          </a:xfrm>
        </p:grpSpPr>
        <p:sp>
          <p:nvSpPr>
            <p:cNvPr id="172" name="Freeform 38"/>
            <p:cNvSpPr>
              <a:spLocks/>
            </p:cNvSpPr>
            <p:nvPr/>
          </p:nvSpPr>
          <p:spPr bwMode="auto">
            <a:xfrm>
              <a:off x="3186113" y="2594366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39"/>
            <p:cNvSpPr>
              <a:spLocks/>
            </p:cNvSpPr>
            <p:nvPr/>
          </p:nvSpPr>
          <p:spPr bwMode="auto">
            <a:xfrm>
              <a:off x="3243263" y="2648341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41"/>
            <p:cNvSpPr>
              <a:spLocks/>
            </p:cNvSpPr>
            <p:nvPr/>
          </p:nvSpPr>
          <p:spPr bwMode="auto">
            <a:xfrm>
              <a:off x="3244850" y="2678503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Rectangle 42"/>
            <p:cNvSpPr>
              <a:spLocks noChangeArrowheads="1"/>
            </p:cNvSpPr>
            <p:nvPr/>
          </p:nvSpPr>
          <p:spPr bwMode="auto">
            <a:xfrm>
              <a:off x="3414713" y="2778516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Rectangle 43"/>
            <p:cNvSpPr>
              <a:spLocks noChangeArrowheads="1"/>
            </p:cNvSpPr>
            <p:nvPr/>
          </p:nvSpPr>
          <p:spPr bwMode="auto">
            <a:xfrm>
              <a:off x="3357880" y="2684853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7BD6D05-1F75-4100-865C-7F661367D74F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3888423" y="3216666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3D34A64-4771-4A6E-AC33-1F5B284E9917}"/>
              </a:ext>
            </a:extLst>
          </p:cNvPr>
          <p:cNvGrpSpPr/>
          <p:nvPr/>
        </p:nvGrpSpPr>
        <p:grpSpPr>
          <a:xfrm>
            <a:off x="3940175" y="3851666"/>
            <a:ext cx="566738" cy="568325"/>
            <a:chOff x="3940175" y="3851666"/>
            <a:chExt cx="566738" cy="568325"/>
          </a:xfrm>
        </p:grpSpPr>
        <p:sp>
          <p:nvSpPr>
            <p:cNvPr id="184" name="Freeform 50"/>
            <p:cNvSpPr>
              <a:spLocks/>
            </p:cNvSpPr>
            <p:nvPr/>
          </p:nvSpPr>
          <p:spPr bwMode="auto">
            <a:xfrm>
              <a:off x="3940175" y="3851666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79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Oval 51"/>
            <p:cNvSpPr>
              <a:spLocks noChangeArrowheads="1"/>
            </p:cNvSpPr>
            <p:nvPr/>
          </p:nvSpPr>
          <p:spPr bwMode="auto">
            <a:xfrm>
              <a:off x="3994150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" name="Freeform 53"/>
            <p:cNvSpPr>
              <a:spLocks/>
            </p:cNvSpPr>
            <p:nvPr/>
          </p:nvSpPr>
          <p:spPr bwMode="auto">
            <a:xfrm>
              <a:off x="3994150" y="3932628"/>
              <a:ext cx="192088" cy="428625"/>
            </a:xfrm>
            <a:custGeom>
              <a:avLst/>
              <a:gdLst>
                <a:gd name="T0" fmla="*/ 49 w 79"/>
                <a:gd name="T1" fmla="*/ 0 h 175"/>
                <a:gd name="T2" fmla="*/ 25 w 79"/>
                <a:gd name="T3" fmla="*/ 19 h 175"/>
                <a:gd name="T4" fmla="*/ 25 w 79"/>
                <a:gd name="T5" fmla="*/ 19 h 175"/>
                <a:gd name="T6" fmla="*/ 25 w 79"/>
                <a:gd name="T7" fmla="*/ 19 h 175"/>
                <a:gd name="T8" fmla="*/ 0 w 79"/>
                <a:gd name="T9" fmla="*/ 82 h 175"/>
                <a:gd name="T10" fmla="*/ 0 w 79"/>
                <a:gd name="T11" fmla="*/ 82 h 175"/>
                <a:gd name="T12" fmla="*/ 0 w 79"/>
                <a:gd name="T13" fmla="*/ 83 h 175"/>
                <a:gd name="T14" fmla="*/ 0 w 79"/>
                <a:gd name="T15" fmla="*/ 83 h 175"/>
                <a:gd name="T16" fmla="*/ 0 w 79"/>
                <a:gd name="T17" fmla="*/ 83 h 175"/>
                <a:gd name="T18" fmla="*/ 0 w 79"/>
                <a:gd name="T19" fmla="*/ 83 h 175"/>
                <a:gd name="T20" fmla="*/ 0 w 79"/>
                <a:gd name="T21" fmla="*/ 83 h 175"/>
                <a:gd name="T22" fmla="*/ 0 w 79"/>
                <a:gd name="T23" fmla="*/ 83 h 175"/>
                <a:gd name="T24" fmla="*/ 0 w 79"/>
                <a:gd name="T25" fmla="*/ 83 h 175"/>
                <a:gd name="T26" fmla="*/ 0 w 79"/>
                <a:gd name="T27" fmla="*/ 84 h 175"/>
                <a:gd name="T28" fmla="*/ 0 w 79"/>
                <a:gd name="T29" fmla="*/ 84 h 175"/>
                <a:gd name="T30" fmla="*/ 0 w 79"/>
                <a:gd name="T31" fmla="*/ 84 h 175"/>
                <a:gd name="T32" fmla="*/ 0 w 79"/>
                <a:gd name="T33" fmla="*/ 84 h 175"/>
                <a:gd name="T34" fmla="*/ 79 w 79"/>
                <a:gd name="T35" fmla="*/ 175 h 175"/>
                <a:gd name="T36" fmla="*/ 47 w 79"/>
                <a:gd name="T37" fmla="*/ 153 h 175"/>
                <a:gd name="T38" fmla="*/ 20 w 79"/>
                <a:gd name="T39" fmla="*/ 106 h 175"/>
                <a:gd name="T40" fmla="*/ 16 w 79"/>
                <a:gd name="T41" fmla="*/ 78 h 175"/>
                <a:gd name="T42" fmla="*/ 16 w 79"/>
                <a:gd name="T43" fmla="*/ 77 h 175"/>
                <a:gd name="T44" fmla="*/ 30 w 79"/>
                <a:gd name="T45" fmla="*/ 24 h 175"/>
                <a:gd name="T46" fmla="*/ 47 w 79"/>
                <a:gd name="T47" fmla="*/ 3 h 175"/>
                <a:gd name="T48" fmla="*/ 4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49" y="0"/>
                  </a:moveTo>
                  <a:cubicBezTo>
                    <a:pt x="40" y="5"/>
                    <a:pt x="32" y="12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0" y="36"/>
                    <a:pt x="0" y="58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130"/>
                    <a:pt x="35" y="168"/>
                    <a:pt x="79" y="175"/>
                  </a:cubicBezTo>
                  <a:cubicBezTo>
                    <a:pt x="67" y="170"/>
                    <a:pt x="56" y="162"/>
                    <a:pt x="47" y="153"/>
                  </a:cubicBezTo>
                  <a:cubicBezTo>
                    <a:pt x="34" y="140"/>
                    <a:pt x="25" y="124"/>
                    <a:pt x="20" y="106"/>
                  </a:cubicBezTo>
                  <a:cubicBezTo>
                    <a:pt x="18" y="97"/>
                    <a:pt x="17" y="88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6" y="58"/>
                    <a:pt x="21" y="41"/>
                    <a:pt x="30" y="24"/>
                  </a:cubicBezTo>
                  <a:cubicBezTo>
                    <a:pt x="36" y="17"/>
                    <a:pt x="41" y="10"/>
                    <a:pt x="47" y="3"/>
                  </a:cubicBezTo>
                  <a:cubicBezTo>
                    <a:pt x="48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Rectangle 54"/>
            <p:cNvSpPr>
              <a:spLocks noChangeArrowheads="1"/>
            </p:cNvSpPr>
            <p:nvPr/>
          </p:nvSpPr>
          <p:spPr bwMode="auto">
            <a:xfrm>
              <a:off x="4154488" y="4032641"/>
              <a:ext cx="134938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Rectangle 55"/>
            <p:cNvSpPr>
              <a:spLocks noChangeArrowheads="1"/>
            </p:cNvSpPr>
            <p:nvPr/>
          </p:nvSpPr>
          <p:spPr bwMode="auto">
            <a:xfrm>
              <a:off x="4087178" y="3938978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2BB5E77-756F-4012-B956-A1631118091D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3924300" y="4672403"/>
              <a:ext cx="3061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FD37E3F-2358-4796-9DC0-E0A7BDF94FF8}"/>
              </a:ext>
            </a:extLst>
          </p:cNvPr>
          <p:cNvGrpSpPr/>
          <p:nvPr/>
        </p:nvGrpSpPr>
        <p:grpSpPr>
          <a:xfrm>
            <a:off x="3222625" y="5123253"/>
            <a:ext cx="577850" cy="577850"/>
            <a:chOff x="3222625" y="5123253"/>
            <a:chExt cx="577850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222625" y="5123253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279775" y="5180403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281363" y="5213741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441700" y="5308991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371533" y="5220091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50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211970C-1D20-456C-BC61-F4E558F08E48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42553" y="5421703"/>
              <a:ext cx="32220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60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B17EC06-230E-4EFA-A4DE-7DDB3F015F01}"/>
              </a:ext>
            </a:extLst>
          </p:cNvPr>
          <p:cNvGrpSpPr/>
          <p:nvPr/>
        </p:nvGrpSpPr>
        <p:grpSpPr>
          <a:xfrm>
            <a:off x="1704975" y="2594366"/>
            <a:ext cx="571500" cy="573088"/>
            <a:chOff x="1704975" y="2594366"/>
            <a:chExt cx="571500" cy="573088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1704975" y="2594366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1760538" y="2648341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1763713" y="2653103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866900" y="2810266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800860" y="2699776"/>
              <a:ext cx="38953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CF28E9C-495F-4068-AE52-14E9FAB8647B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229995" y="3243653"/>
              <a:ext cx="43762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6117B53-F129-43DD-B790-EF130F89CAE8}"/>
              </a:ext>
            </a:extLst>
          </p:cNvPr>
          <p:cNvGrpSpPr/>
          <p:nvPr/>
        </p:nvGrpSpPr>
        <p:grpSpPr>
          <a:xfrm>
            <a:off x="958850" y="3851666"/>
            <a:ext cx="566738" cy="568325"/>
            <a:chOff x="958850" y="3851666"/>
            <a:chExt cx="566738" cy="568325"/>
          </a:xfrm>
        </p:grpSpPr>
        <p:sp>
          <p:nvSpPr>
            <p:cNvPr id="210" name="Oval 76"/>
            <p:cNvSpPr>
              <a:spLocks noChangeArrowheads="1"/>
            </p:cNvSpPr>
            <p:nvPr/>
          </p:nvSpPr>
          <p:spPr bwMode="auto">
            <a:xfrm>
              <a:off x="958850" y="3851666"/>
              <a:ext cx="566738" cy="568325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Oval 77"/>
            <p:cNvSpPr>
              <a:spLocks noChangeArrowheads="1"/>
            </p:cNvSpPr>
            <p:nvPr/>
          </p:nvSpPr>
          <p:spPr bwMode="auto">
            <a:xfrm>
              <a:off x="1012825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" name="Freeform 78"/>
            <p:cNvSpPr>
              <a:spLocks noEditPoints="1"/>
            </p:cNvSpPr>
            <p:nvPr/>
          </p:nvSpPr>
          <p:spPr bwMode="auto">
            <a:xfrm>
              <a:off x="1012825" y="4132653"/>
              <a:ext cx="44450" cy="134938"/>
            </a:xfrm>
            <a:custGeom>
              <a:avLst/>
              <a:gdLst>
                <a:gd name="T0" fmla="*/ 18 w 18"/>
                <a:gd name="T1" fmla="*/ 55 h 55"/>
                <a:gd name="T2" fmla="*/ 18 w 18"/>
                <a:gd name="T3" fmla="*/ 55 h 55"/>
                <a:gd name="T4" fmla="*/ 18 w 18"/>
                <a:gd name="T5" fmla="*/ 55 h 55"/>
                <a:gd name="T6" fmla="*/ 18 w 18"/>
                <a:gd name="T7" fmla="*/ 55 h 55"/>
                <a:gd name="T8" fmla="*/ 18 w 18"/>
                <a:gd name="T9" fmla="*/ 55 h 55"/>
                <a:gd name="T10" fmla="*/ 18 w 18"/>
                <a:gd name="T11" fmla="*/ 55 h 55"/>
                <a:gd name="T12" fmla="*/ 17 w 18"/>
                <a:gd name="T13" fmla="*/ 55 h 55"/>
                <a:gd name="T14" fmla="*/ 18 w 18"/>
                <a:gd name="T15" fmla="*/ 55 h 55"/>
                <a:gd name="T16" fmla="*/ 17 w 18"/>
                <a:gd name="T17" fmla="*/ 55 h 55"/>
                <a:gd name="T18" fmla="*/ 0 w 18"/>
                <a:gd name="T19" fmla="*/ 1 h 55"/>
                <a:gd name="T20" fmla="*/ 17 w 18"/>
                <a:gd name="T21" fmla="*/ 55 h 55"/>
                <a:gd name="T22" fmla="*/ 0 w 18"/>
                <a:gd name="T23" fmla="*/ 1 h 55"/>
                <a:gd name="T24" fmla="*/ 0 w 18"/>
                <a:gd name="T25" fmla="*/ 1 h 55"/>
                <a:gd name="T26" fmla="*/ 0 w 18"/>
                <a:gd name="T27" fmla="*/ 1 h 55"/>
                <a:gd name="T28" fmla="*/ 0 w 18"/>
                <a:gd name="T29" fmla="*/ 1 h 55"/>
                <a:gd name="T30" fmla="*/ 0 w 18"/>
                <a:gd name="T31" fmla="*/ 1 h 55"/>
                <a:gd name="T32" fmla="*/ 0 w 18"/>
                <a:gd name="T33" fmla="*/ 1 h 55"/>
                <a:gd name="T34" fmla="*/ 0 w 18"/>
                <a:gd name="T35" fmla="*/ 1 h 55"/>
                <a:gd name="T36" fmla="*/ 0 w 18"/>
                <a:gd name="T37" fmla="*/ 0 h 55"/>
                <a:gd name="T38" fmla="*/ 0 w 18"/>
                <a:gd name="T39" fmla="*/ 1 h 55"/>
                <a:gd name="T40" fmla="*/ 0 w 18"/>
                <a:gd name="T41" fmla="*/ 1 h 55"/>
                <a:gd name="T42" fmla="*/ 0 w 18"/>
                <a:gd name="T43" fmla="*/ 0 h 55"/>
                <a:gd name="T44" fmla="*/ 0 w 18"/>
                <a:gd name="T45" fmla="*/ 0 h 55"/>
                <a:gd name="T46" fmla="*/ 0 w 18"/>
                <a:gd name="T47" fmla="*/ 0 h 55"/>
                <a:gd name="T48" fmla="*/ 0 w 18"/>
                <a:gd name="T4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55"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7" y="55"/>
                  </a:move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7" y="55"/>
                    <a:pt x="17" y="55"/>
                  </a:cubicBezTo>
                  <a:moveTo>
                    <a:pt x="0" y="1"/>
                  </a:moveTo>
                  <a:cubicBezTo>
                    <a:pt x="0" y="21"/>
                    <a:pt x="7" y="40"/>
                    <a:pt x="17" y="55"/>
                  </a:cubicBezTo>
                  <a:cubicBezTo>
                    <a:pt x="7" y="40"/>
                    <a:pt x="0" y="2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Freeform 79"/>
            <p:cNvSpPr>
              <a:spLocks/>
            </p:cNvSpPr>
            <p:nvPr/>
          </p:nvSpPr>
          <p:spPr bwMode="auto">
            <a:xfrm>
              <a:off x="1012825" y="3908816"/>
              <a:ext cx="193675" cy="427038"/>
            </a:xfrm>
            <a:custGeom>
              <a:avLst/>
              <a:gdLst>
                <a:gd name="T0" fmla="*/ 79 w 79"/>
                <a:gd name="T1" fmla="*/ 0 h 175"/>
                <a:gd name="T2" fmla="*/ 0 w 79"/>
                <a:gd name="T3" fmla="*/ 92 h 175"/>
                <a:gd name="T4" fmla="*/ 0 w 79"/>
                <a:gd name="T5" fmla="*/ 92 h 175"/>
                <a:gd name="T6" fmla="*/ 0 w 79"/>
                <a:gd name="T7" fmla="*/ 92 h 175"/>
                <a:gd name="T8" fmla="*/ 0 w 79"/>
                <a:gd name="T9" fmla="*/ 93 h 175"/>
                <a:gd name="T10" fmla="*/ 0 w 79"/>
                <a:gd name="T11" fmla="*/ 93 h 175"/>
                <a:gd name="T12" fmla="*/ 0 w 79"/>
                <a:gd name="T13" fmla="*/ 93 h 175"/>
                <a:gd name="T14" fmla="*/ 0 w 79"/>
                <a:gd name="T15" fmla="*/ 93 h 175"/>
                <a:gd name="T16" fmla="*/ 0 w 79"/>
                <a:gd name="T17" fmla="*/ 93 h 175"/>
                <a:gd name="T18" fmla="*/ 0 w 79"/>
                <a:gd name="T19" fmla="*/ 93 h 175"/>
                <a:gd name="T20" fmla="*/ 17 w 79"/>
                <a:gd name="T21" fmla="*/ 147 h 175"/>
                <a:gd name="T22" fmla="*/ 17 w 79"/>
                <a:gd name="T23" fmla="*/ 147 h 175"/>
                <a:gd name="T24" fmla="*/ 18 w 79"/>
                <a:gd name="T25" fmla="*/ 147 h 175"/>
                <a:gd name="T26" fmla="*/ 18 w 79"/>
                <a:gd name="T27" fmla="*/ 147 h 175"/>
                <a:gd name="T28" fmla="*/ 18 w 79"/>
                <a:gd name="T29" fmla="*/ 147 h 175"/>
                <a:gd name="T30" fmla="*/ 18 w 79"/>
                <a:gd name="T31" fmla="*/ 147 h 175"/>
                <a:gd name="T32" fmla="*/ 18 w 79"/>
                <a:gd name="T33" fmla="*/ 147 h 175"/>
                <a:gd name="T34" fmla="*/ 49 w 79"/>
                <a:gd name="T35" fmla="*/ 175 h 175"/>
                <a:gd name="T36" fmla="*/ 47 w 79"/>
                <a:gd name="T37" fmla="*/ 172 h 175"/>
                <a:gd name="T38" fmla="*/ 30 w 79"/>
                <a:gd name="T39" fmla="*/ 151 h 175"/>
                <a:gd name="T40" fmla="*/ 16 w 79"/>
                <a:gd name="T41" fmla="*/ 98 h 175"/>
                <a:gd name="T42" fmla="*/ 16 w 79"/>
                <a:gd name="T43" fmla="*/ 97 h 175"/>
                <a:gd name="T44" fmla="*/ 20 w 79"/>
                <a:gd name="T45" fmla="*/ 69 h 175"/>
                <a:gd name="T46" fmla="*/ 47 w 79"/>
                <a:gd name="T47" fmla="*/ 22 h 175"/>
                <a:gd name="T48" fmla="*/ 7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79" y="0"/>
                  </a:moveTo>
                  <a:cubicBezTo>
                    <a:pt x="34" y="7"/>
                    <a:pt x="0" y="46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13"/>
                    <a:pt x="7" y="132"/>
                    <a:pt x="17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7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26" y="159"/>
                    <a:pt x="37" y="168"/>
                    <a:pt x="49" y="175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1" y="135"/>
                    <a:pt x="16" y="117"/>
                    <a:pt x="16" y="98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7" y="87"/>
                    <a:pt x="18" y="78"/>
                    <a:pt x="20" y="69"/>
                  </a:cubicBezTo>
                  <a:cubicBezTo>
                    <a:pt x="25" y="51"/>
                    <a:pt x="34" y="35"/>
                    <a:pt x="47" y="22"/>
                  </a:cubicBezTo>
                  <a:cubicBezTo>
                    <a:pt x="56" y="13"/>
                    <a:pt x="67" y="6"/>
                    <a:pt x="7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Rectangle 98"/>
            <p:cNvSpPr>
              <a:spLocks noChangeArrowheads="1"/>
            </p:cNvSpPr>
            <p:nvPr/>
          </p:nvSpPr>
          <p:spPr bwMode="auto">
            <a:xfrm>
              <a:off x="1171575" y="406756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Rectangle 99"/>
            <p:cNvSpPr>
              <a:spLocks noChangeArrowheads="1"/>
            </p:cNvSpPr>
            <p:nvPr/>
          </p:nvSpPr>
          <p:spPr bwMode="auto">
            <a:xfrm>
              <a:off x="1102678" y="3946281"/>
              <a:ext cx="31739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90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7FCA8A5-BE53-4DE2-B750-C9C39D2E3E8F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303338" y="4699391"/>
              <a:ext cx="31899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80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8CB1458-2E32-468F-BD8F-C288DA493A63}"/>
              </a:ext>
            </a:extLst>
          </p:cNvPr>
          <p:cNvGrpSpPr/>
          <p:nvPr/>
        </p:nvGrpSpPr>
        <p:grpSpPr>
          <a:xfrm>
            <a:off x="1663700" y="5123253"/>
            <a:ext cx="579438" cy="577850"/>
            <a:chOff x="1663700" y="5123253"/>
            <a:chExt cx="579438" cy="577850"/>
          </a:xfrm>
        </p:grpSpPr>
        <p:sp>
          <p:nvSpPr>
            <p:cNvPr id="218" name="Freeform 84"/>
            <p:cNvSpPr>
              <a:spLocks/>
            </p:cNvSpPr>
            <p:nvPr/>
          </p:nvSpPr>
          <p:spPr bwMode="auto">
            <a:xfrm>
              <a:off x="1663700" y="5123253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85"/>
            <p:cNvSpPr>
              <a:spLocks/>
            </p:cNvSpPr>
            <p:nvPr/>
          </p:nvSpPr>
          <p:spPr bwMode="auto">
            <a:xfrm>
              <a:off x="1719263" y="5180403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87"/>
            <p:cNvSpPr>
              <a:spLocks/>
            </p:cNvSpPr>
            <p:nvPr/>
          </p:nvSpPr>
          <p:spPr bwMode="auto">
            <a:xfrm>
              <a:off x="1724025" y="5185166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Rectangle 102"/>
            <p:cNvSpPr>
              <a:spLocks noChangeArrowheads="1"/>
            </p:cNvSpPr>
            <p:nvPr/>
          </p:nvSpPr>
          <p:spPr bwMode="auto">
            <a:xfrm>
              <a:off x="1882775" y="5339153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Rectangle 103"/>
            <p:cNvSpPr>
              <a:spLocks noChangeArrowheads="1"/>
            </p:cNvSpPr>
            <p:nvPr/>
          </p:nvSpPr>
          <p:spPr bwMode="auto">
            <a:xfrm>
              <a:off x="1829118" y="5248666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70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CC9F8B4A-A82D-4718-938C-50900AA9D2A4}"/>
              </a:ext>
            </a:extLst>
          </p:cNvPr>
          <p:cNvSpPr txBox="1"/>
          <p:nvPr/>
        </p:nvSpPr>
        <p:spPr>
          <a:xfrm>
            <a:off x="7934640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minutes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B555E69-C85D-8115-EC86-E55947CE0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938" y="68780"/>
            <a:ext cx="6846142" cy="23571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060B98D-7CDA-14E3-3B53-A1B788B13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1064" y="2441388"/>
            <a:ext cx="5363647" cy="1978603"/>
          </a:xfrm>
          <a:prstGeom prst="rect">
            <a:avLst/>
          </a:prstGeom>
        </p:spPr>
      </p:pic>
      <p:pic>
        <p:nvPicPr>
          <p:cNvPr id="18" name="Picture 2" descr="Nhận dạng 4 loại nấm độc thường gặp ở Việt Nam - Bệnh viện ...">
            <a:extLst>
              <a:ext uri="{FF2B5EF4-FFF2-40B4-BE49-F238E27FC236}">
                <a16:creationId xmlns:a16="http://schemas.microsoft.com/office/drawing/2014/main" xmlns="" id="{F4E2CB30-3044-9DFD-3634-670A64F4A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536" y="4424842"/>
            <a:ext cx="2851935" cy="194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xmlns="" id="{D420BDB2-434F-A482-90E3-676153D35BD3}"/>
              </a:ext>
            </a:extLst>
          </p:cNvPr>
          <p:cNvSpPr/>
          <p:nvPr/>
        </p:nvSpPr>
        <p:spPr>
          <a:xfrm>
            <a:off x="4952463" y="65690"/>
            <a:ext cx="784928" cy="72683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D1D9DA20-1B9F-B52C-0927-432604B31122}"/>
              </a:ext>
            </a:extLst>
          </p:cNvPr>
          <p:cNvSpPr/>
          <p:nvPr/>
        </p:nvSpPr>
        <p:spPr>
          <a:xfrm>
            <a:off x="7205626" y="89966"/>
            <a:ext cx="784928" cy="72683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383D1631-2DA6-7573-CFA4-028072DE7BE3}"/>
              </a:ext>
            </a:extLst>
          </p:cNvPr>
          <p:cNvSpPr/>
          <p:nvPr/>
        </p:nvSpPr>
        <p:spPr>
          <a:xfrm>
            <a:off x="9363076" y="0"/>
            <a:ext cx="784928" cy="72683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7CA3CE76-F3B6-CD80-A317-FDC27FAE26FF}"/>
              </a:ext>
            </a:extLst>
          </p:cNvPr>
          <p:cNvSpPr/>
          <p:nvPr/>
        </p:nvSpPr>
        <p:spPr>
          <a:xfrm>
            <a:off x="5666838" y="2456826"/>
            <a:ext cx="784928" cy="72683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8F2303DC-13C4-BDFA-900E-D0BB3913C689}"/>
              </a:ext>
            </a:extLst>
          </p:cNvPr>
          <p:cNvSpPr/>
          <p:nvPr/>
        </p:nvSpPr>
        <p:spPr>
          <a:xfrm>
            <a:off x="8350774" y="2562616"/>
            <a:ext cx="784928" cy="72683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EAC5400E-E85E-CE48-360D-0B060668B279}"/>
              </a:ext>
            </a:extLst>
          </p:cNvPr>
          <p:cNvSpPr/>
          <p:nvPr/>
        </p:nvSpPr>
        <p:spPr>
          <a:xfrm>
            <a:off x="6974938" y="4369782"/>
            <a:ext cx="784928" cy="72683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05859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515E71-0E39-3413-CCAF-21563F07498C}"/>
              </a:ext>
            </a:extLst>
          </p:cNvPr>
          <p:cNvSpPr txBox="1"/>
          <p:nvPr/>
        </p:nvSpPr>
        <p:spPr>
          <a:xfrm>
            <a:off x="6250504" y="6910839"/>
            <a:ext cx="32340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pngimg.com/download/63826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1B07A245-0151-945C-BF36-44595D722513}"/>
              </a:ext>
            </a:extLst>
          </p:cNvPr>
          <p:cNvSpPr/>
          <p:nvPr/>
        </p:nvSpPr>
        <p:spPr>
          <a:xfrm>
            <a:off x="2676956" y="5432236"/>
            <a:ext cx="2187651" cy="9318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NẤM MỠ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E90C8E4D-3661-D97E-A875-9051FCD0A212}"/>
              </a:ext>
            </a:extLst>
          </p:cNvPr>
          <p:cNvSpPr/>
          <p:nvPr/>
        </p:nvSpPr>
        <p:spPr>
          <a:xfrm>
            <a:off x="7415784" y="5432236"/>
            <a:ext cx="2916409" cy="9318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NẤM ĐỘC ĐỎ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AF4FB45-BD85-5AFD-D321-789E90D18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5809" y="1843323"/>
            <a:ext cx="9835647" cy="3588913"/>
          </a:xfrm>
          <a:prstGeom prst="rect">
            <a:avLst/>
          </a:prstGeom>
        </p:spPr>
      </p:pic>
      <p:sp>
        <p:nvSpPr>
          <p:cNvPr id="7" name="Up Ribbon 6"/>
          <p:cNvSpPr/>
          <p:nvPr/>
        </p:nvSpPr>
        <p:spPr>
          <a:xfrm>
            <a:off x="2349966" y="91575"/>
            <a:ext cx="8293650" cy="1541435"/>
          </a:xfrm>
          <a:prstGeom prst="ribbon2">
            <a:avLst>
              <a:gd name="adj1" fmla="val 19633"/>
              <a:gd name="adj2" fmla="val 6206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MỘT SỐ LOẠI NẤM KHÁC</a:t>
            </a:r>
          </a:p>
        </p:txBody>
      </p:sp>
    </p:spTree>
    <p:extLst>
      <p:ext uri="{BB962C8B-B14F-4D97-AF65-F5344CB8AC3E}">
        <p14:creationId xmlns:p14="http://schemas.microsoft.com/office/powerpoint/2010/main" val="25516675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ấm đùi gà">
            <a:extLst>
              <a:ext uri="{FF2B5EF4-FFF2-40B4-BE49-F238E27FC236}">
                <a16:creationId xmlns:a16="http://schemas.microsoft.com/office/drawing/2014/main" xmlns="" id="{1A6A036F-5ABB-2F93-1231-C86195A8D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8" y="2339105"/>
            <a:ext cx="3874115" cy="33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nấm rơm">
            <a:extLst>
              <a:ext uri="{FF2B5EF4-FFF2-40B4-BE49-F238E27FC236}">
                <a16:creationId xmlns:a16="http://schemas.microsoft.com/office/drawing/2014/main" xmlns="" id="{50C4ABDC-AD52-CB86-36F0-E23EAC8DF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512" y="2339105"/>
            <a:ext cx="3800034" cy="33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nấm tuyết">
            <a:extLst>
              <a:ext uri="{FF2B5EF4-FFF2-40B4-BE49-F238E27FC236}">
                <a16:creationId xmlns:a16="http://schemas.microsoft.com/office/drawing/2014/main" xmlns="" id="{6A7BB231-A401-A6F3-77CC-D84DB33F1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67" y="2339105"/>
            <a:ext cx="3874115" cy="34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63C67DC-BF98-8B51-E268-320146CE13F6}"/>
              </a:ext>
            </a:extLst>
          </p:cNvPr>
          <p:cNvSpPr/>
          <p:nvPr/>
        </p:nvSpPr>
        <p:spPr>
          <a:xfrm>
            <a:off x="768097" y="5582266"/>
            <a:ext cx="2214894" cy="9318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Nấm</a:t>
            </a:r>
            <a:r>
              <a:rPr lang="en-US" sz="2800" b="1" dirty="0"/>
              <a:t> </a:t>
            </a:r>
            <a:r>
              <a:rPr lang="en-US" sz="2800" b="1" dirty="0" err="1"/>
              <a:t>đùi</a:t>
            </a:r>
            <a:r>
              <a:rPr lang="en-US" sz="2800" b="1" dirty="0"/>
              <a:t> </a:t>
            </a:r>
            <a:r>
              <a:rPr lang="en-US" sz="2800" b="1" dirty="0" err="1"/>
              <a:t>gà</a:t>
            </a:r>
            <a:endParaRPr lang="en-US" sz="28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1BCD4FAF-BFEA-3F86-B201-8AB3225D6919}"/>
              </a:ext>
            </a:extLst>
          </p:cNvPr>
          <p:cNvSpPr/>
          <p:nvPr/>
        </p:nvSpPr>
        <p:spPr>
          <a:xfrm>
            <a:off x="5117876" y="5548827"/>
            <a:ext cx="2133316" cy="9318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Nấm</a:t>
            </a:r>
            <a:r>
              <a:rPr lang="en-US" sz="3200" b="1" dirty="0"/>
              <a:t> </a:t>
            </a:r>
            <a:r>
              <a:rPr lang="en-US" sz="3200" b="1" dirty="0" err="1"/>
              <a:t>rơm</a:t>
            </a:r>
            <a:endParaRPr lang="en-US" sz="3200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1E93C1D8-A216-D4C3-8FFB-19CD80709D8C}"/>
              </a:ext>
            </a:extLst>
          </p:cNvPr>
          <p:cNvSpPr/>
          <p:nvPr/>
        </p:nvSpPr>
        <p:spPr>
          <a:xfrm>
            <a:off x="9180069" y="5513134"/>
            <a:ext cx="2295651" cy="9318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Nấm</a:t>
            </a:r>
            <a:r>
              <a:rPr lang="en-US" sz="3200" b="1" dirty="0"/>
              <a:t> </a:t>
            </a:r>
            <a:r>
              <a:rPr lang="en-US" sz="3200" b="1" dirty="0" err="1"/>
              <a:t>tuyết</a:t>
            </a:r>
            <a:endParaRPr lang="en-US" sz="3200" b="1" dirty="0"/>
          </a:p>
        </p:txBody>
      </p:sp>
      <p:sp>
        <p:nvSpPr>
          <p:cNvPr id="12" name="Up Ribbon 11"/>
          <p:cNvSpPr/>
          <p:nvPr/>
        </p:nvSpPr>
        <p:spPr>
          <a:xfrm>
            <a:off x="2349966" y="91575"/>
            <a:ext cx="8293650" cy="1541435"/>
          </a:xfrm>
          <a:prstGeom prst="ribbon2">
            <a:avLst>
              <a:gd name="adj1" fmla="val 19633"/>
              <a:gd name="adj2" fmla="val 6206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MỘT SỐ LOẠI NẤM KHÁC</a:t>
            </a:r>
          </a:p>
        </p:txBody>
      </p:sp>
    </p:spTree>
    <p:extLst>
      <p:ext uri="{BB962C8B-B14F-4D97-AF65-F5344CB8AC3E}">
        <p14:creationId xmlns:p14="http://schemas.microsoft.com/office/powerpoint/2010/main" val="23165874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515E71-0E39-3413-CCAF-21563F07498C}"/>
              </a:ext>
            </a:extLst>
          </p:cNvPr>
          <p:cNvSpPr txBox="1"/>
          <p:nvPr/>
        </p:nvSpPr>
        <p:spPr>
          <a:xfrm>
            <a:off x="6250504" y="6910839"/>
            <a:ext cx="32340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://pngimg.com/download/63826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2052" name="Picture 4" descr="Phycomyces thuộc Zygomycota mọc lên từ một miếng cá">
            <a:extLst>
              <a:ext uri="{FF2B5EF4-FFF2-40B4-BE49-F238E27FC236}">
                <a16:creationId xmlns:a16="http://schemas.microsoft.com/office/drawing/2014/main" xmlns="" id="{345EEE42-72E7-96F7-666C-6AF02B5C5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379" y="1926393"/>
            <a:ext cx="6712766" cy="469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0610F8CB-B707-E718-0B61-94C3480A5C62}"/>
              </a:ext>
            </a:extLst>
          </p:cNvPr>
          <p:cNvSpPr/>
          <p:nvPr/>
        </p:nvSpPr>
        <p:spPr>
          <a:xfrm>
            <a:off x="8457856" y="2541766"/>
            <a:ext cx="3516055" cy="34603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Nấm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bệnh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Phycomyces</a:t>
            </a:r>
            <a:endParaRPr lang="en-US" sz="4000" b="1" dirty="0">
              <a:solidFill>
                <a:srgbClr val="C00000"/>
              </a:solidFill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 (</a:t>
            </a:r>
            <a:r>
              <a:rPr lang="en-US" sz="4000" b="1" dirty="0" err="1">
                <a:solidFill>
                  <a:schemeClr val="tx1"/>
                </a:solidFill>
              </a:rPr>
              <a:t>mọc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lên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từ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một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miếng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cá</a:t>
            </a:r>
            <a:r>
              <a:rPr lang="en-US" sz="40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Up Ribbon 9"/>
          <p:cNvSpPr/>
          <p:nvPr/>
        </p:nvSpPr>
        <p:spPr>
          <a:xfrm>
            <a:off x="2349966" y="91575"/>
            <a:ext cx="8293650" cy="1541435"/>
          </a:xfrm>
          <a:prstGeom prst="ribbon2">
            <a:avLst>
              <a:gd name="adj1" fmla="val 19633"/>
              <a:gd name="adj2" fmla="val 6206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MỘT SỐ LOẠI NẤM KHÁC</a:t>
            </a:r>
          </a:p>
        </p:txBody>
      </p:sp>
    </p:spTree>
    <p:extLst>
      <p:ext uri="{BB962C8B-B14F-4D97-AF65-F5344CB8AC3E}">
        <p14:creationId xmlns:p14="http://schemas.microsoft.com/office/powerpoint/2010/main" val="7496119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515E71-0E39-3413-CCAF-21563F07498C}"/>
              </a:ext>
            </a:extLst>
          </p:cNvPr>
          <p:cNvSpPr txBox="1"/>
          <p:nvPr/>
        </p:nvSpPr>
        <p:spPr>
          <a:xfrm>
            <a:off x="6250504" y="6910839"/>
            <a:ext cx="32340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://pngimg.com/download/63826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6" name="Arrow: Striped Right 5">
            <a:extLst>
              <a:ext uri="{FF2B5EF4-FFF2-40B4-BE49-F238E27FC236}">
                <a16:creationId xmlns:a16="http://schemas.microsoft.com/office/drawing/2014/main" xmlns="" id="{E2D5C0FB-4E6B-6C1D-A828-17733B1C64D5}"/>
              </a:ext>
            </a:extLst>
          </p:cNvPr>
          <p:cNvSpPr/>
          <p:nvPr/>
        </p:nvSpPr>
        <p:spPr>
          <a:xfrm>
            <a:off x="200977" y="2653351"/>
            <a:ext cx="1326515" cy="914400"/>
          </a:xfrm>
          <a:prstGeom prst="striped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152C7CCC-A0FF-62AD-4318-601A4F90F50F}"/>
              </a:ext>
            </a:extLst>
          </p:cNvPr>
          <p:cNvSpPr/>
          <p:nvPr/>
        </p:nvSpPr>
        <p:spPr>
          <a:xfrm>
            <a:off x="2002790" y="999879"/>
            <a:ext cx="9756394" cy="42213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</a:rPr>
              <a:t>Nấm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có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hình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dạng</a:t>
            </a:r>
            <a:r>
              <a:rPr lang="en-US" sz="4400" dirty="0">
                <a:solidFill>
                  <a:schemeClr val="tx1"/>
                </a:solidFill>
              </a:rPr>
              <a:t>, </a:t>
            </a:r>
            <a:r>
              <a:rPr lang="en-US" sz="4400" dirty="0" err="1">
                <a:solidFill>
                  <a:schemeClr val="tx1"/>
                </a:solidFill>
              </a:rPr>
              <a:t>màu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sắc</a:t>
            </a:r>
            <a:r>
              <a:rPr lang="en-US" sz="4400" dirty="0">
                <a:solidFill>
                  <a:schemeClr val="tx1"/>
                </a:solidFill>
              </a:rPr>
              <a:t>, </a:t>
            </a:r>
            <a:r>
              <a:rPr lang="en-US" sz="4400" dirty="0" err="1">
                <a:solidFill>
                  <a:schemeClr val="tx1"/>
                </a:solidFill>
              </a:rPr>
              <a:t>kích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thước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rất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khác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nhau</a:t>
            </a:r>
            <a:r>
              <a:rPr lang="en-US" sz="4400" dirty="0">
                <a:solidFill>
                  <a:schemeClr val="tx1"/>
                </a:solidFill>
              </a:rPr>
              <a:t>: </a:t>
            </a:r>
            <a:r>
              <a:rPr lang="en-US" sz="4400" dirty="0" err="1">
                <a:solidFill>
                  <a:schemeClr val="tx1"/>
                </a:solidFill>
              </a:rPr>
              <a:t>Từ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rất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nhỏ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không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thể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nhìn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thấy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bằng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mắt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thường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đến</a:t>
            </a:r>
            <a:r>
              <a:rPr lang="en-US" sz="4400" dirty="0">
                <a:solidFill>
                  <a:schemeClr val="tx1"/>
                </a:solidFill>
              </a:rPr>
              <a:t> to </a:t>
            </a:r>
            <a:r>
              <a:rPr lang="en-US" sz="4400" dirty="0" err="1">
                <a:solidFill>
                  <a:schemeClr val="tx1"/>
                </a:solidFill>
              </a:rPr>
              <a:t>lớn</a:t>
            </a:r>
            <a:r>
              <a:rPr lang="en-US" sz="4400" dirty="0">
                <a:solidFill>
                  <a:schemeClr val="tx1"/>
                </a:solidFill>
              </a:rPr>
              <a:t/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 err="1">
                <a:solidFill>
                  <a:schemeClr val="tx1"/>
                </a:solidFill>
              </a:rPr>
              <a:t>Màu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sắc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đa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dạng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như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trắng</a:t>
            </a:r>
            <a:r>
              <a:rPr lang="en-US" sz="4400" dirty="0">
                <a:solidFill>
                  <a:schemeClr val="tx1"/>
                </a:solidFill>
              </a:rPr>
              <a:t>; </a:t>
            </a:r>
            <a:r>
              <a:rPr lang="en-US" sz="4400" dirty="0" err="1">
                <a:solidFill>
                  <a:schemeClr val="tx1"/>
                </a:solidFill>
              </a:rPr>
              <a:t>nâu</a:t>
            </a:r>
            <a:r>
              <a:rPr lang="en-US" sz="4400" dirty="0">
                <a:solidFill>
                  <a:schemeClr val="tx1"/>
                </a:solidFill>
              </a:rPr>
              <a:t>, </a:t>
            </a:r>
            <a:r>
              <a:rPr lang="en-US" sz="4400" dirty="0" err="1">
                <a:solidFill>
                  <a:schemeClr val="tx1"/>
                </a:solidFill>
              </a:rPr>
              <a:t>đỏ</a:t>
            </a:r>
            <a:r>
              <a:rPr lang="en-US" sz="4400" dirty="0">
                <a:solidFill>
                  <a:schemeClr val="tx1"/>
                </a:solidFill>
              </a:rPr>
              <a:t>, </a:t>
            </a:r>
            <a:r>
              <a:rPr lang="en-US" sz="4400" dirty="0" err="1">
                <a:solidFill>
                  <a:schemeClr val="tx1"/>
                </a:solidFill>
              </a:rPr>
              <a:t>vàng</a:t>
            </a:r>
            <a:r>
              <a:rPr lang="en-US" sz="4400" dirty="0">
                <a:solidFill>
                  <a:schemeClr val="tx1"/>
                </a:solidFill>
              </a:rPr>
              <a:t>, </a:t>
            </a:r>
            <a:r>
              <a:rPr lang="en-US" sz="4400" dirty="0" err="1">
                <a:solidFill>
                  <a:schemeClr val="tx1"/>
                </a:solidFill>
              </a:rPr>
              <a:t>xanh</a:t>
            </a:r>
            <a:r>
              <a:rPr lang="en-US" sz="4400" dirty="0">
                <a:solidFill>
                  <a:schemeClr val="tx1"/>
                </a:solidFill>
              </a:rPr>
              <a:t>….</a:t>
            </a:r>
          </a:p>
        </p:txBody>
      </p:sp>
      <p:pic>
        <p:nvPicPr>
          <p:cNvPr id="10" name="图片 34">
            <a:extLst>
              <a:ext uri="{FF2B5EF4-FFF2-40B4-BE49-F238E27FC236}">
                <a16:creationId xmlns:a16="http://schemas.microsoft.com/office/drawing/2014/main" xmlns="" id="{31647FD7-C688-4F71-88D8-0F9EDB8D8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348" y="4938287"/>
            <a:ext cx="2377308" cy="1850033"/>
          </a:xfrm>
          <a:prstGeom prst="rect">
            <a:avLst/>
          </a:prstGeom>
        </p:spPr>
      </p:pic>
      <p:pic>
        <p:nvPicPr>
          <p:cNvPr id="12" name="图片 32">
            <a:extLst>
              <a:ext uri="{FF2B5EF4-FFF2-40B4-BE49-F238E27FC236}">
                <a16:creationId xmlns:a16="http://schemas.microsoft.com/office/drawing/2014/main" xmlns="" id="{9C6D1B82-0276-4044-93D5-2B280C3FF8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493" y="4354459"/>
            <a:ext cx="3189457" cy="267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175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360</Words>
  <Application>Microsoft Office PowerPoint</Application>
  <PresentationFormat>Widescreen</PresentationFormat>
  <Paragraphs>79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Raleway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BỘ PHẬN CỦA NẤM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NGUYEN</dc:creator>
  <cp:lastModifiedBy>STD_NHA</cp:lastModifiedBy>
  <cp:revision>1</cp:revision>
  <dcterms:created xsi:type="dcterms:W3CDTF">2025-01-22T01:49:21Z</dcterms:created>
  <dcterms:modified xsi:type="dcterms:W3CDTF">2025-01-22T02:37:42Z</dcterms:modified>
</cp:coreProperties>
</file>