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76" r:id="rId3"/>
    <p:sldId id="3951" r:id="rId4"/>
    <p:sldId id="3977" r:id="rId5"/>
    <p:sldId id="3962" r:id="rId6"/>
    <p:sldId id="3978" r:id="rId7"/>
    <p:sldId id="3979" r:id="rId8"/>
    <p:sldId id="39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E5D0-9908-41A7-851C-24EEDA487D1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9B01D-EC40-4F92-9237-13EB5D7C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3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60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3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6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5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5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3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9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47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7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98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3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12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90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50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33E7A2F6-44BA-453F-A05A-7E316B1066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1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17.svg"/><Relationship Id="rId10" Type="http://schemas.openxmlformats.org/officeDocument/2006/relationships/image" Target="../media/image10.emf"/><Relationship Id="rId4" Type="http://schemas.openxmlformats.org/officeDocument/2006/relationships/image" Target="../media/image6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6949F92-EF12-414B-A87A-89695291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205682" y="463051"/>
            <a:ext cx="12810753" cy="593728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9169047" y="3766338"/>
            <a:ext cx="3504734" cy="32930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E70676-B24C-4F66-A7AE-6CF18FA57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-647600" y="109108"/>
            <a:ext cx="3951404" cy="2263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0870" y="100231"/>
            <a:ext cx="538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238" y="2708201"/>
            <a:ext cx="9228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KHOA HỌC </a:t>
            </a: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18: ÔN TẬP CHỦ ĐỀ THỰC VẬT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ĐỘNG VẬT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5644" y="4960541"/>
            <a:ext cx="415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88E87BF-FE7A-4A46-9363-0C99ECB46743}"/>
              </a:ext>
            </a:extLst>
          </p:cNvPr>
          <p:cNvSpPr txBox="1">
            <a:spLocks/>
          </p:cNvSpPr>
          <p:nvPr/>
        </p:nvSpPr>
        <p:spPr>
          <a:xfrm>
            <a:off x="1481783" y="340146"/>
            <a:ext cx="9228435" cy="2301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Trò chơi</a:t>
            </a:r>
            <a:endParaRPr kumimoji="0" lang="en-US" sz="7200" b="0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0CBBF4-F958-4A25-80A1-D61312C8F939}"/>
              </a:ext>
            </a:extLst>
          </p:cNvPr>
          <p:cNvSpPr/>
          <p:nvPr/>
        </p:nvSpPr>
        <p:spPr>
          <a:xfrm>
            <a:off x="2976091" y="1420828"/>
            <a:ext cx="62398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Trái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tim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yêu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xmlns="" id="{2A7C4DC7-9787-4CA6-ACB4-5DC3D2E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94569" y="1393099"/>
            <a:ext cx="2715673" cy="2715673"/>
          </a:xfrm>
          <a:prstGeom prst="rect">
            <a:avLst/>
          </a:prstGeom>
        </p:spPr>
      </p:pic>
      <p:pic>
        <p:nvPicPr>
          <p:cNvPr id="17" name="Graphic 16" descr="Heart">
            <a:extLst>
              <a:ext uri="{FF2B5EF4-FFF2-40B4-BE49-F238E27FC236}">
                <a16:creationId xmlns:a16="http://schemas.microsoft.com/office/drawing/2014/main" xmlns="" id="{3344677E-4162-4ACD-A585-837A9A0F1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84253">
            <a:off x="2080926" y="1146551"/>
            <a:ext cx="995866" cy="9958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6BA5514-AB98-40CE-BF65-4EBE6CEB805D}"/>
              </a:ext>
            </a:extLst>
          </p:cNvPr>
          <p:cNvGrpSpPr/>
          <p:nvPr/>
        </p:nvGrpSpPr>
        <p:grpSpPr>
          <a:xfrm>
            <a:off x="6836961" y="3157645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xmlns="" id="{05EBE566-7AD8-47ED-9E6C-CEC0CB1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xmlns="" id="{D3CFD1FF-86D6-43BE-9E9D-89EA6E68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8B08F48-58B6-46D9-AE73-E5C8D8B10119}"/>
              </a:ext>
            </a:extLst>
          </p:cNvPr>
          <p:cNvGrpSpPr/>
          <p:nvPr/>
        </p:nvGrpSpPr>
        <p:grpSpPr>
          <a:xfrm>
            <a:off x="2179456" y="3315717"/>
            <a:ext cx="2846570" cy="3091256"/>
            <a:chOff x="2116475" y="3315717"/>
            <a:chExt cx="2846570" cy="3091256"/>
          </a:xfrm>
        </p:grpSpPr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xmlns="" id="{34D24341-FBF3-4B60-A141-542F5ADA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xmlns="" id="{7CA985D2-8BFD-4A20-82C3-6B578BF0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010C9C1-0B0A-47A6-B09A-4AE1145F534A}"/>
              </a:ext>
            </a:extLst>
          </p:cNvPr>
          <p:cNvGrpSpPr/>
          <p:nvPr/>
        </p:nvGrpSpPr>
        <p:grpSpPr>
          <a:xfrm>
            <a:off x="4780336" y="2939261"/>
            <a:ext cx="2447125" cy="3748931"/>
            <a:chOff x="4717355" y="2939261"/>
            <a:chExt cx="2447125" cy="3748931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xmlns="" id="{B226370C-F8F1-46EC-A698-DDCC7BED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xmlns="" id="{6CF8ADAE-7151-4A01-908F-D16E97ED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xmlns="" id="{F0DAE4B7-5D6D-40F7-9D82-D06E1DEDFC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8319884">
            <a:off x="1082152" y="2999709"/>
            <a:ext cx="926486" cy="9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-59789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55221" y="934722"/>
            <a:ext cx="75329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222222"/>
                </a:solidFill>
                <a:latin typeface="Roboto" panose="02000000000000000000" pitchFamily="2" charset="0"/>
              </a:rPr>
              <a:t>Hãy nêu điểm khác nhau về sự trao đổi chất với môi trường của thực vật so với động vật</a:t>
            </a:r>
            <a:endParaRPr lang="vi-VN" sz="32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r>
              <a:rPr lang="vi-VN" sz="3200" dirty="0"/>
              <a:t/>
            </a:r>
            <a:br>
              <a:rPr lang="vi-VN" sz="3200" dirty="0"/>
            </a:b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55220" y="3399105"/>
            <a:ext cx="8826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Roboto" panose="02000000000000000000" pitchFamily="2" charset="0"/>
              </a:rPr>
              <a:t>- Động vật thường xuyên trao đổi các chất với môi trường: lấy vào thức ăn, nước, khí ô-xi và thải ra các chất cặn bã, nước tiểu, khí các-bô-níc,..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811532A-2F60-47C9-A240-B6CF13FC9FD5}"/>
              </a:ext>
            </a:extLst>
          </p:cNvPr>
          <p:cNvGrpSpPr/>
          <p:nvPr/>
        </p:nvGrpSpPr>
        <p:grpSpPr>
          <a:xfrm rot="2251857">
            <a:off x="182460" y="91459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3242D92-4660-8BE4-D530-BA7D28B30379}"/>
              </a:ext>
            </a:extLst>
          </p:cNvPr>
          <p:cNvSpPr/>
          <p:nvPr/>
        </p:nvSpPr>
        <p:spPr>
          <a:xfrm>
            <a:off x="1133475" y="838200"/>
            <a:ext cx="619125" cy="533400"/>
          </a:xfrm>
          <a:prstGeom prst="ellipse">
            <a:avLst/>
          </a:prstGeom>
          <a:solidFill>
            <a:srgbClr val="F13D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838200"/>
            <a:ext cx="12070976" cy="56836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99404" y="422892"/>
            <a:ext cx="10213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Đọc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thông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tin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trong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hình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1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và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trình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bày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tóm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tắt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các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nội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dung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đã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học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5388" y="686778"/>
            <a:ext cx="99642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000000"/>
                </a:solidFill>
                <a:latin typeface="Roboto" panose="02000000000000000000" pitchFamily="2" charset="0"/>
              </a:rPr>
              <a:t>* Thực vật: </a:t>
            </a:r>
            <a:endParaRPr lang="vi-VN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Roboto" panose="02000000000000000000" pitchFamily="2" charset="0"/>
              </a:rPr>
              <a:t>- Thực vật cần đủ nước, chất khoáng, không khí, ánh sáng và nhiệt độ thích hợp để sống và phát triển.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Roboto" panose="02000000000000000000" pitchFamily="2" charset="0"/>
              </a:rPr>
              <a:t>- Thực vật có khả năng tự tổng hợp các chất dinh dưỡng cần cho sự sống nhờ quá trình quang hợp.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Roboto" panose="02000000000000000000" pitchFamily="2" charset="0"/>
              </a:rPr>
              <a:t>- Thực vật trao đổi khí các-bô-níc, ô-xi, nước và các chất khoáng với môi trường.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Roboto" panose="02000000000000000000" pitchFamily="2" charset="0"/>
              </a:rPr>
              <a:t>* Động vật:</a:t>
            </a:r>
            <a:endParaRPr lang="vi-VN" sz="2400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</a:rPr>
              <a:t>- Động vật cần thức ăn, nước, không khí, nhiệt độ, ánh sáng thích hợp để sống và phát triển.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</a:rPr>
              <a:t>- Động vật sử dụng thức ăn chủ yếu từ thực vật hoặc động vật khác để tổng hợp chất dinh dưỡng cho cơ thể.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</a:rPr>
              <a:t>- Trong quá trình sống, động vật thường xuyên trao đổi các chất với môi trường: lấy vào thức ăn, nước, khí ô-xi và thải ra các chất cặn bã, nước tiểu, khí các-bô-níc,..</a:t>
            </a:r>
            <a:endParaRPr lang="vi-VN" sz="2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392" y="122549"/>
            <a:ext cx="11367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 trang 69 SGK Khoa học 4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Các hạt giống một loại cây gieo vào các vị trí A, B, C, D, E như hình 2 được cung cấp đầy đủ nước và hạt nảy mầm thành cây con, hãy dự đoán: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Vị trí nào cây con có thể sẽ phát triển tốt? Vì sao?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Vị trí nào cây con sẽ không hoặc kém phát triển? Vì sao?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8" y="2061541"/>
            <a:ext cx="9690754" cy="48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4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285CF8-E570-483B-812C-558D6D9383AD}"/>
              </a:ext>
            </a:extLst>
          </p:cNvPr>
          <p:cNvSpPr/>
          <p:nvPr/>
        </p:nvSpPr>
        <p:spPr>
          <a:xfrm>
            <a:off x="1883008" y="2287634"/>
            <a:ext cx="6800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5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130</Words>
  <Application>Microsoft Office PowerPoint</Application>
  <PresentationFormat>Widescreen</PresentationFormat>
  <Paragraphs>29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Cambria</vt:lpstr>
      <vt:lpstr>Roboto</vt:lpstr>
      <vt:lpstr>Times New Roman</vt:lpstr>
      <vt:lpstr>华康少女文字W5(P)</vt:lpstr>
      <vt:lpstr>等线</vt:lpstr>
      <vt:lpstr>等线 Light</vt:lpstr>
      <vt:lpstr>Office 主题​​</vt:lpstr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STD_NHA</cp:lastModifiedBy>
  <cp:revision>19</cp:revision>
  <dcterms:created xsi:type="dcterms:W3CDTF">2024-01-06T07:33:23Z</dcterms:created>
  <dcterms:modified xsi:type="dcterms:W3CDTF">2025-01-22T02:45:11Z</dcterms:modified>
</cp:coreProperties>
</file>