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60" r:id="rId4"/>
    <p:sldId id="261" r:id="rId5"/>
    <p:sldId id="262" r:id="rId6"/>
    <p:sldId id="263" r:id="rId7"/>
    <p:sldId id="264" r:id="rId8"/>
    <p:sldId id="265" r:id="rId9"/>
    <p:sldId id="266" r:id="rId10"/>
    <p:sldId id="267" r:id="rId11"/>
    <p:sldId id="269" r:id="rId12"/>
    <p:sldId id="270" r:id="rId13"/>
    <p:sldId id="271" r:id="rId14"/>
    <p:sldId id="272"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5881C-5D50-4A14-B940-C991DDB363B4}"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16613-51A0-40C6-9CA6-EADE0CD425F0}" type="slidenum">
              <a:rPr lang="en-US" smtClean="0"/>
              <a:t>‹#›</a:t>
            </a:fld>
            <a:endParaRPr lang="en-US"/>
          </a:p>
        </p:txBody>
      </p:sp>
    </p:spTree>
    <p:extLst>
      <p:ext uri="{BB962C8B-B14F-4D97-AF65-F5344CB8AC3E}">
        <p14:creationId xmlns:p14="http://schemas.microsoft.com/office/powerpoint/2010/main" val="421901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FD73E6-32C8-403E-AA28-167C47E9B5F3}" type="slidenum">
              <a:rPr lang="en-US" smtClean="0"/>
              <a:t>1</a:t>
            </a:fld>
            <a:endParaRPr lang="en-US"/>
          </a:p>
        </p:txBody>
      </p:sp>
    </p:spTree>
    <p:extLst>
      <p:ext uri="{BB962C8B-B14F-4D97-AF65-F5344CB8AC3E}">
        <p14:creationId xmlns:p14="http://schemas.microsoft.com/office/powerpoint/2010/main" val="133911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9854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314780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1E2AFDE-C86B-438C-9945-E1D7FC2F0A38}"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176770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2AFDE-C86B-438C-9945-E1D7FC2F0A38}"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268065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2AFDE-C86B-438C-9945-E1D7FC2F0A38}"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65164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2AFDE-C86B-438C-9945-E1D7FC2F0A38}"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80346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E2AFDE-C86B-438C-9945-E1D7FC2F0A38}"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345120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E2AFDE-C86B-438C-9945-E1D7FC2F0A38}"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5620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E2AFDE-C86B-438C-9945-E1D7FC2F0A38}"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257899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E2AFDE-C86B-438C-9945-E1D7FC2F0A38}"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371395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2AFDE-C86B-438C-9945-E1D7FC2F0A38}"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262488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E2AFDE-C86B-438C-9945-E1D7FC2F0A38}"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7357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E2AFDE-C86B-438C-9945-E1D7FC2F0A38}"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01F96-1424-489F-A38A-3F1C993CB9CA}" type="slidenum">
              <a:rPr lang="en-US" smtClean="0"/>
              <a:t>‹#›</a:t>
            </a:fld>
            <a:endParaRPr lang="en-US"/>
          </a:p>
        </p:txBody>
      </p:sp>
    </p:spTree>
    <p:extLst>
      <p:ext uri="{BB962C8B-B14F-4D97-AF65-F5344CB8AC3E}">
        <p14:creationId xmlns:p14="http://schemas.microsoft.com/office/powerpoint/2010/main" val="218059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2AFDE-C86B-438C-9945-E1D7FC2F0A38}"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01F96-1424-489F-A38A-3F1C993CB9CA}" type="slidenum">
              <a:rPr lang="en-US" smtClean="0"/>
              <a:t>‹#›</a:t>
            </a:fld>
            <a:endParaRPr lang="en-US"/>
          </a:p>
        </p:txBody>
      </p:sp>
    </p:spTree>
    <p:extLst>
      <p:ext uri="{BB962C8B-B14F-4D97-AF65-F5344CB8AC3E}">
        <p14:creationId xmlns:p14="http://schemas.microsoft.com/office/powerpoint/2010/main" val="378943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048DE5E0-BA57-87E7-B029-CE16E236F921}"/>
              </a:ext>
            </a:extLst>
          </p:cNvPr>
          <p:cNvSpPr/>
          <p:nvPr/>
        </p:nvSpPr>
        <p:spPr>
          <a:xfrm>
            <a:off x="8808889" y="3657598"/>
            <a:ext cx="3320654" cy="3200401"/>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A962317A-0643-125F-93F2-30E824F0B54F}"/>
              </a:ext>
            </a:extLst>
          </p:cNvPr>
          <p:cNvSpPr txBox="1"/>
          <p:nvPr/>
        </p:nvSpPr>
        <p:spPr>
          <a:xfrm>
            <a:off x="1030576" y="1079143"/>
            <a:ext cx="9438640" cy="3108543"/>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TRƯỜNG TIỂU HỌC QUANG TRUNG</a:t>
            </a:r>
          </a:p>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a:solidFill>
                  <a:srgbClr val="002060"/>
                </a:solidFill>
                <a:latin typeface="Times New Roman" panose="02020603050405020304" pitchFamily="18" charset="0"/>
                <a:cs typeface="Times New Roman" panose="02020603050405020304" pitchFamily="18" charset="0"/>
              </a:rPr>
              <a:t>MÔN: TIẾNG VIỆT</a:t>
            </a:r>
          </a:p>
          <a:p>
            <a:pPr algn="ctr"/>
            <a:r>
              <a:rPr lang="en-US" sz="2800" b="1" dirty="0">
                <a:solidFill>
                  <a:srgbClr val="002060"/>
                </a:solidFill>
                <a:latin typeface="Times New Roman" panose="02020603050405020304" pitchFamily="18" charset="0"/>
                <a:cs typeface="Times New Roman" panose="02020603050405020304" pitchFamily="18" charset="0"/>
              </a:rPr>
              <a:t>LUYỆN TỪ VÀ CÂU: CÂU ĐƠN VÀ CÂU GHÉP</a:t>
            </a:r>
          </a:p>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a:solidFill>
                  <a:srgbClr val="002060"/>
                </a:solidFill>
                <a:latin typeface="Times New Roman" panose="02020603050405020304" pitchFamily="18" charset="0"/>
                <a:cs typeface="Times New Roman" panose="02020603050405020304" pitchFamily="18" charset="0"/>
              </a:rPr>
              <a:t>LỚP: 5E</a:t>
            </a:r>
          </a:p>
          <a:p>
            <a:pPr algn="ctr"/>
            <a:r>
              <a:rPr lang="en-US" sz="2800" b="1" dirty="0">
                <a:solidFill>
                  <a:srgbClr val="002060"/>
                </a:solidFill>
                <a:latin typeface="Times New Roman" panose="02020603050405020304" pitchFamily="18" charset="0"/>
                <a:cs typeface="Times New Roman" panose="02020603050405020304" pitchFamily="18" charset="0"/>
              </a:rPr>
              <a:t>GIÁO VIÊN: LÊ THỊ HẠNH</a:t>
            </a:r>
          </a:p>
        </p:txBody>
      </p:sp>
      <p:pic>
        <p:nvPicPr>
          <p:cNvPr id="12" name="Picture 2">
            <a:extLst>
              <a:ext uri="{FF2B5EF4-FFF2-40B4-BE49-F238E27FC236}">
                <a16:creationId xmlns:a16="http://schemas.microsoft.com/office/drawing/2014/main" id="{FFEF6D44-2435-B9BC-39D4-F2E687B563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874" y="4187686"/>
            <a:ext cx="6216075" cy="2670313"/>
          </a:xfrm>
          <a:prstGeom prst="rect">
            <a:avLst/>
          </a:prstGeom>
        </p:spPr>
      </p:pic>
      <p:sp>
        <p:nvSpPr>
          <p:cNvPr id="5" name="Freeform 2">
            <a:extLst>
              <a:ext uri="{FF2B5EF4-FFF2-40B4-BE49-F238E27FC236}">
                <a16:creationId xmlns:a16="http://schemas.microsoft.com/office/drawing/2014/main" id="{0C0CBAC3-E976-92BB-5D18-2756B60A9210}"/>
              </a:ext>
            </a:extLst>
          </p:cNvPr>
          <p:cNvSpPr/>
          <p:nvPr/>
        </p:nvSpPr>
        <p:spPr>
          <a:xfrm>
            <a:off x="-39845" y="0"/>
            <a:ext cx="2140842" cy="1898682"/>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151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Đọc</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thực</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yêu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cầu</a:t>
            </a:r>
            <a:r>
              <a:rPr lang="en-GB"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 Trời không mưa. Ruộng đồng khô hạn, nứt nẻ.</a:t>
            </a:r>
          </a:p>
          <a:p>
            <a:pPr algn="just"/>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Trời không mưa nên ruộng đồng khô hạn, nứt nẻ.</a:t>
            </a:r>
          </a:p>
          <a:p>
            <a:pPr algn="just"/>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Xác định chủ ngữ, vị ngữ của mỗi câu ở ví dụ a.</a:t>
            </a:r>
          </a:p>
          <a:p>
            <a:pPr algn="just"/>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Câu ở ví dụ b có mấy cụm chủ ngữ – vị ngữ? Từ </a:t>
            </a:r>
            <a:r>
              <a:rPr lang="vi-VN" sz="3600" b="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nên</a:t>
            </a:r>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238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Câu ở phần b có hai </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cụm chủ ngữ – vị ngữ</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Từ </a:t>
            </a:r>
            <a:r>
              <a:rPr lang="vi-VN" sz="36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nên</a:t>
            </a:r>
            <a:r>
              <a:rPr lang="vi-VN"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có tác dụng: nối các ý được thể hiện ở hai cụm chủ ngữ – vị ngữ đó</a:t>
            </a:r>
            <a:endPar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329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65658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GB"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có</a:t>
            </a:r>
            <a:r>
              <a:rPr lang="en-GB"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2 </a:t>
            </a: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cụm</a:t>
            </a:r>
            <a:r>
              <a:rPr lang="en-GB"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chủ</a:t>
            </a:r>
            <a:r>
              <a:rPr lang="en-GB"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ngữ</a:t>
            </a:r>
            <a:r>
              <a:rPr lang="en-GB"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a:t>
            </a: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vị</a:t>
            </a:r>
            <a:r>
              <a:rPr lang="en-GB"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GB" sz="4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ngữ</a:t>
            </a:r>
            <a:endParaRPr 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mj-lt"/>
                <a:ea typeface="Cambria" panose="02040503050406030204" pitchFamily="18" charset="0"/>
              </a:rPr>
              <a:t>(2) </a:t>
            </a:r>
            <a:r>
              <a:rPr lang="vi-VN" sz="3600" b="1" i="1" dirty="0">
                <a:effectLst/>
                <a:latin typeface="+mj-lt"/>
                <a:ea typeface="Cambria" panose="02040503050406030204" pitchFamily="18" charset="0"/>
              </a:rPr>
              <a:t>Đến nay, con người </a:t>
            </a:r>
            <a:r>
              <a:rPr lang="nl-NL" sz="3600" b="1" i="1" dirty="0">
                <a:effectLst/>
                <a:latin typeface="+mj-lt"/>
                <a:ea typeface="Cambria" panose="02040503050406030204" pitchFamily="18" charset="0"/>
              </a:rPr>
              <a:t>/</a:t>
            </a:r>
            <a:r>
              <a:rPr lang="vi-VN" sz="3600" b="1" i="1" dirty="0">
                <a:effectLst/>
                <a:latin typeface="+mj-lt"/>
                <a:ea typeface="Cambria" panose="02040503050406030204" pitchFamily="18" charset="0"/>
              </a:rPr>
              <a:t>đã có những con tàu to lớn vượt biển khơi, nhưng những cánh buồm</a:t>
            </a:r>
            <a:r>
              <a:rPr lang="nl-NL" sz="3600" b="1" i="1" dirty="0">
                <a:effectLst/>
                <a:latin typeface="+mj-lt"/>
                <a:ea typeface="Cambria" panose="02040503050406030204" pitchFamily="18" charset="0"/>
              </a:rPr>
              <a:t>/</a:t>
            </a:r>
            <a:r>
              <a:rPr lang="vi-VN" sz="3600" b="1" i="1" dirty="0">
                <a:effectLst/>
                <a:latin typeface="+mj-lt"/>
                <a:ea typeface="Cambria" panose="02040503050406030204" pitchFamily="18" charset="0"/>
              </a:rPr>
              <a:t> vẫn sống mãi cùng sông nước và con người</a:t>
            </a:r>
            <a:r>
              <a:rPr lang="nl-NL" sz="3600" b="1" i="1" dirty="0">
                <a:effectLst/>
                <a:latin typeface="+mj-lt"/>
                <a:ea typeface="Cambria" panose="02040503050406030204" pitchFamily="18" charset="0"/>
              </a:rPr>
              <a:t>.</a:t>
            </a:r>
            <a:endParaRPr lang="en-US" sz="3600" dirty="0">
              <a:effectLst/>
              <a:latin typeface="+mj-lt"/>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mj-lt"/>
                <a:ea typeface="Cambria" panose="02040503050406030204" pitchFamily="18" charset="0"/>
              </a:rPr>
              <a:t>Từ </a:t>
            </a:r>
            <a:r>
              <a:rPr lang="vi-VN" sz="4000" b="1" dirty="0">
                <a:solidFill>
                  <a:srgbClr val="FF0000"/>
                </a:solidFill>
                <a:latin typeface="+mj-lt"/>
                <a:ea typeface="Cambria" panose="02040503050406030204" pitchFamily="18" charset="0"/>
              </a:rPr>
              <a:t>nhưng</a:t>
            </a:r>
            <a:r>
              <a:rPr lang="vi-VN" sz="4000" dirty="0">
                <a:solidFill>
                  <a:srgbClr val="FF0000"/>
                </a:solidFill>
                <a:latin typeface="+mj-lt"/>
                <a:ea typeface="Cambria" panose="02040503050406030204" pitchFamily="18" charset="0"/>
              </a:rPr>
              <a:t> trong câu trên có tác dụng nối các cụm chủ ngữ – vị ngữ</a:t>
            </a:r>
            <a:endParaRPr lang="en-US" sz="4000"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5023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mj-lt"/>
                <a:cs typeface="Calibri" panose="020F0502020204030204" pitchFamily="34" charset="0"/>
              </a:rPr>
              <a:t>Câu đơn là câu có một cụm chủ ngữ – vị ngữ.</a:t>
            </a:r>
          </a:p>
          <a:p>
            <a:pPr lvl="0" algn="just"/>
            <a:r>
              <a:rPr lang="vi-VN" sz="4000" dirty="0">
                <a:solidFill>
                  <a:prstClr val="black"/>
                </a:solidFill>
                <a:latin typeface="+mj-lt"/>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spTree>
    <p:extLst>
      <p:ext uri="{BB962C8B-B14F-4D97-AF65-F5344CB8AC3E}">
        <p14:creationId xmlns:p14="http://schemas.microsoft.com/office/powerpoint/2010/main" val="117949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00378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996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00504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Times New Roman" panose="02020603050405020304" pitchFamily="18" charset="0"/>
                <a:cs typeface="Times New Roman" panose="02020603050405020304" pitchFamily="18" charset="0"/>
              </a:rPr>
              <a:t>C</a:t>
            </a:r>
            <a:r>
              <a:rPr lang="vi-VN" sz="6000" dirty="0">
                <a:solidFill>
                  <a:prstClr val="black"/>
                </a:solidFill>
                <a:latin typeface="Times New Roman" panose="02020603050405020304" pitchFamily="18" charset="0"/>
                <a:cs typeface="Times New Roman" panose="02020603050405020304" pitchFamily="18"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latin typeface="Times New Roman" panose="02020603050405020304" pitchFamily="18" charset="0"/>
                <a:cs typeface="Times New Roman" panose="02020603050405020304" pitchFamily="18" charset="0"/>
              </a:rPr>
              <a:t>Câu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2 </a:t>
            </a:r>
            <a:r>
              <a:rPr lang="en-US" sz="4800" dirty="0" err="1">
                <a:solidFill>
                  <a:srgbClr val="FF0000"/>
                </a:solidFill>
                <a:latin typeface="Times New Roman" panose="02020603050405020304" pitchFamily="18" charset="0"/>
                <a:cs typeface="Times New Roman" panose="02020603050405020304" pitchFamily="18" charset="0"/>
              </a:rPr>
              <a:t>thành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chính</a:t>
            </a:r>
            <a:r>
              <a:rPr lang="en-US" sz="4800" dirty="0">
                <a:solidFill>
                  <a:srgbClr val="FF0000"/>
                </a:solidFill>
                <a:latin typeface="Times New Roman" panose="02020603050405020304" pitchFamily="18" charset="0"/>
                <a:cs typeface="Times New Roman" panose="02020603050405020304" pitchFamily="18" charset="0"/>
              </a:rPr>
              <a:t> </a:t>
            </a:r>
            <a:endPar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41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mj-lt"/>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latin typeface="Times New Roman" panose="02020603050405020304" pitchFamily="18" charset="0"/>
                <a:cs typeface="Times New Roman" panose="02020603050405020304" pitchFamily="18" charset="0"/>
              </a:rPr>
              <a:t>chủ</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ngữ</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và</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vị</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ngữ</a:t>
            </a:r>
            <a:r>
              <a:rPr lang="en-US" sz="6000" dirty="0">
                <a:solidFill>
                  <a:srgbClr val="FF0000"/>
                </a:solidFill>
                <a:latin typeface="Times New Roman" panose="02020603050405020304" pitchFamily="18" charset="0"/>
                <a:cs typeface="Times New Roman" panose="02020603050405020304" pitchFamily="18" charset="0"/>
              </a:rPr>
              <a:t>.</a:t>
            </a:r>
            <a:endParaRPr kumimoji="0" lang="vi-VN"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0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Times New Roman" panose="02020603050405020304" pitchFamily="18" charset="0"/>
                <a:cs typeface="Times New Roman" panose="02020603050405020304" pitchFamily="18" charset="0"/>
              </a:rPr>
              <a:t>Em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kì</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latin typeface="Times New Roman" panose="02020603050405020304" pitchFamily="18" charset="0"/>
                <a:cs typeface="Times New Roman" panose="02020603050405020304" pitchFamily="18" charset="0"/>
              </a:rPr>
              <a:t>VD: </a:t>
            </a:r>
            <a:r>
              <a:rPr lang="en-US" sz="4400" dirty="0" err="1">
                <a:solidFill>
                  <a:srgbClr val="FF0000"/>
                </a:solidFill>
                <a:latin typeface="Times New Roman" panose="02020603050405020304" pitchFamily="18" charset="0"/>
                <a:cs typeface="Times New Roman" panose="02020603050405020304" pitchFamily="18" charset="0"/>
              </a:rPr>
              <a:t>Chúng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đang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bài</a:t>
            </a:r>
            <a:r>
              <a:rPr lang="en-US" sz="4400" dirty="0">
                <a:solidFill>
                  <a:srgbClr val="FF0000"/>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3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Xác</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endPar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latin typeface="Times New Roman" panose="02020603050405020304" pitchFamily="18" charset="0"/>
                <a:cs typeface="Times New Roman" panose="02020603050405020304" pitchFamily="18" charset="0"/>
              </a:rPr>
              <a:t>Chủ</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Chúng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vị</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đang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bài</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5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spTree>
    <p:extLst>
      <p:ext uri="{BB962C8B-B14F-4D97-AF65-F5344CB8AC3E}">
        <p14:creationId xmlns:p14="http://schemas.microsoft.com/office/powerpoint/2010/main" val="18549428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spTree>
    <p:extLst>
      <p:ext uri="{BB962C8B-B14F-4D97-AF65-F5344CB8AC3E}">
        <p14:creationId xmlns:p14="http://schemas.microsoft.com/office/powerpoint/2010/main" val="5134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7F3B1C70-DC0D-48DB-85C9-0D4991C86928}: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531</Words>
  <Application>Microsoft Office PowerPoint</Application>
  <PresentationFormat>Widescreen</PresentationFormat>
  <Paragraphs>44</Paragraphs>
  <Slides>15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dc:creator>
  <cp:lastModifiedBy>Minh Ngọc Bùi</cp:lastModifiedBy>
  <cp:revision>4</cp:revision>
  <dcterms:created xsi:type="dcterms:W3CDTF">2025-01-22T02:52:40Z</dcterms:created>
  <dcterms:modified xsi:type="dcterms:W3CDTF">2025-01-22T08:50:20Z</dcterms:modified>
</cp:coreProperties>
</file>