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DC2E7-D3EF-4358-A060-E6F410BD3CED}"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D73E6-32C8-403E-AA28-167C47E9B5F3}" type="slidenum">
              <a:rPr lang="en-US" smtClean="0"/>
              <a:t>‹#›</a:t>
            </a:fld>
            <a:endParaRPr lang="en-US"/>
          </a:p>
        </p:txBody>
      </p:sp>
    </p:spTree>
    <p:extLst>
      <p:ext uri="{BB962C8B-B14F-4D97-AF65-F5344CB8AC3E}">
        <p14:creationId xmlns:p14="http://schemas.microsoft.com/office/powerpoint/2010/main" val="282595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D73E6-32C8-403E-AA28-167C47E9B5F3}" type="slidenum">
              <a:rPr lang="en-US" smtClean="0"/>
              <a:t>1</a:t>
            </a:fld>
            <a:endParaRPr lang="en-US"/>
          </a:p>
        </p:txBody>
      </p:sp>
    </p:spTree>
    <p:extLst>
      <p:ext uri="{BB962C8B-B14F-4D97-AF65-F5344CB8AC3E}">
        <p14:creationId xmlns:p14="http://schemas.microsoft.com/office/powerpoint/2010/main" val="405696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95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2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73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3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9FEEF0-9420-4055-925D-04E7CF1F4A1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212708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FEEF0-9420-4055-925D-04E7CF1F4A1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239937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FEEF0-9420-4055-925D-04E7CF1F4A1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421068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FEEF0-9420-4055-925D-04E7CF1F4A1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382857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9FEEF0-9420-4055-925D-04E7CF1F4A12}"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3085041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9FEEF0-9420-4055-925D-04E7CF1F4A1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311606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9FEEF0-9420-4055-925D-04E7CF1F4A12}"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104975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9FEEF0-9420-4055-925D-04E7CF1F4A12}"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249019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FEEF0-9420-4055-925D-04E7CF1F4A12}"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133870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9FEEF0-9420-4055-925D-04E7CF1F4A1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299114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9FEEF0-9420-4055-925D-04E7CF1F4A12}"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C1DFF-8A5F-4ABF-989C-81C29ED80A46}" type="slidenum">
              <a:rPr lang="en-US" smtClean="0"/>
              <a:t>‹#›</a:t>
            </a:fld>
            <a:endParaRPr lang="en-US"/>
          </a:p>
        </p:txBody>
      </p:sp>
    </p:spTree>
    <p:extLst>
      <p:ext uri="{BB962C8B-B14F-4D97-AF65-F5344CB8AC3E}">
        <p14:creationId xmlns:p14="http://schemas.microsoft.com/office/powerpoint/2010/main" val="360813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FEEF0-9420-4055-925D-04E7CF1F4A12}"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C1DFF-8A5F-4ABF-989C-81C29ED80A46}" type="slidenum">
              <a:rPr lang="en-US" smtClean="0"/>
              <a:t>‹#›</a:t>
            </a:fld>
            <a:endParaRPr lang="en-US"/>
          </a:p>
        </p:txBody>
      </p:sp>
    </p:spTree>
    <p:extLst>
      <p:ext uri="{BB962C8B-B14F-4D97-AF65-F5344CB8AC3E}">
        <p14:creationId xmlns:p14="http://schemas.microsoft.com/office/powerpoint/2010/main" val="3904186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3.sv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048DE5E0-BA57-87E7-B029-CE16E236F921}"/>
              </a:ext>
            </a:extLst>
          </p:cNvPr>
          <p:cNvSpPr/>
          <p:nvPr/>
        </p:nvSpPr>
        <p:spPr>
          <a:xfrm>
            <a:off x="8808889" y="3657598"/>
            <a:ext cx="3320654" cy="3200401"/>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A962317A-0643-125F-93F2-30E824F0B54F}"/>
              </a:ext>
            </a:extLst>
          </p:cNvPr>
          <p:cNvSpPr txBox="1"/>
          <p:nvPr/>
        </p:nvSpPr>
        <p:spPr>
          <a:xfrm>
            <a:off x="1030576" y="1079143"/>
            <a:ext cx="9438640" cy="3108543"/>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TRƯỜNG TIỂU HỌC QUANG TRUNG</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MÔN: TOÁN</a:t>
            </a:r>
          </a:p>
          <a:p>
            <a:pPr algn="ctr"/>
            <a:r>
              <a:rPr lang="en-US" sz="2800" b="1" dirty="0" smtClean="0">
                <a:solidFill>
                  <a:srgbClr val="002060"/>
                </a:solidFill>
                <a:latin typeface="Times New Roman" panose="02020603050405020304" pitchFamily="18" charset="0"/>
                <a:cs typeface="Times New Roman" panose="02020603050405020304" pitchFamily="18" charset="0"/>
              </a:rPr>
              <a:t>BÀI 37: TỈ LỆ BẢN ĐỒ VÀ ỨNG DỤNG (TIẾT 1)</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LỚP: 5E</a:t>
            </a:r>
          </a:p>
          <a:p>
            <a:pPr algn="ctr"/>
            <a:r>
              <a:rPr lang="en-US" sz="2800" b="1" dirty="0" smtClean="0">
                <a:solidFill>
                  <a:srgbClr val="002060"/>
                </a:solidFill>
                <a:latin typeface="Times New Roman" panose="02020603050405020304" pitchFamily="18" charset="0"/>
                <a:cs typeface="Times New Roman" panose="02020603050405020304" pitchFamily="18" charset="0"/>
              </a:rPr>
              <a:t>GIÁO VIÊN: LÊ THỊ HẠNH</a:t>
            </a:r>
          </a:p>
        </p:txBody>
      </p:sp>
      <p:pic>
        <p:nvPicPr>
          <p:cNvPr id="12" name="Picture 2">
            <a:extLst>
              <a:ext uri="{FF2B5EF4-FFF2-40B4-BE49-F238E27FC236}">
                <a16:creationId xmlns:a16="http://schemas.microsoft.com/office/drawing/2014/main" id="{FFEF6D44-2435-B9BC-39D4-F2E687B563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4874" y="4187686"/>
            <a:ext cx="6216075" cy="2670313"/>
          </a:xfrm>
          <a:prstGeom prst="rect">
            <a:avLst/>
          </a:prstGeom>
        </p:spPr>
      </p:pic>
    </p:spTree>
    <p:custDataLst>
      <p:tags r:id="rId1"/>
    </p:custDataLst>
    <p:extLst>
      <p:ext uri="{BB962C8B-B14F-4D97-AF65-F5344CB8AC3E}">
        <p14:creationId xmlns:p14="http://schemas.microsoft.com/office/powerpoint/2010/main" val="3891168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AB37C0E0-1ACC-1345-CEA2-42B84D437E65}"/>
              </a:ext>
            </a:extLst>
          </p:cNvPr>
          <p:cNvPicPr>
            <a:picLocks noChangeAspect="1"/>
          </p:cNvPicPr>
          <p:nvPr/>
        </p:nvPicPr>
        <p:blipFill>
          <a:blip r:embed="rId4"/>
          <a:stretch>
            <a:fillRect/>
          </a:stretch>
        </p:blipFill>
        <p:spPr>
          <a:xfrm>
            <a:off x="975360" y="705568"/>
            <a:ext cx="5408612" cy="5668561"/>
          </a:xfrm>
          <a:prstGeom prst="rect">
            <a:avLst/>
          </a:prstGeom>
        </p:spPr>
      </p:pic>
      <p:sp>
        <p:nvSpPr>
          <p:cNvPr id="6" name="TextBox 5">
            <a:extLst>
              <a:ext uri="{FF2B5EF4-FFF2-40B4-BE49-F238E27FC236}">
                <a16:creationId xmlns:a16="http://schemas.microsoft.com/office/drawing/2014/main" id="{42CE6C3E-2113-BBA7-99B9-E40B8B88C765}"/>
              </a:ext>
            </a:extLst>
          </p:cNvPr>
          <p:cNvSpPr txBox="1"/>
          <p:nvPr/>
        </p:nvSpPr>
        <p:spPr>
          <a:xfrm>
            <a:off x="6512560" y="782320"/>
            <a:ext cx="5029200" cy="1815882"/>
          </a:xfrm>
          <a:prstGeom prst="rect">
            <a:avLst/>
          </a:prstGeom>
          <a:noFill/>
        </p:spPr>
        <p:txBody>
          <a:bodyPr wrap="square" rtlCol="0">
            <a:spAutoFit/>
          </a:bodyPr>
          <a:lstStyle/>
          <a:p>
            <a:r>
              <a:rPr lang="vi-VN" sz="2800" b="1" dirty="0"/>
              <a:t>a) Số?</a:t>
            </a:r>
          </a:p>
          <a:p>
            <a:r>
              <a:rPr lang="vi-VN" sz="2800" dirty="0"/>
              <a:t>Trong thực tế, chiều dài khu vườn hoa, cây cảnh (khoảng cách AB) là bao nhiêu mét?</a:t>
            </a:r>
            <a:endParaRPr lang="en-US" sz="2800" dirty="0"/>
          </a:p>
        </p:txBody>
      </p:sp>
      <p:sp>
        <p:nvSpPr>
          <p:cNvPr id="8" name="TextBox 7">
            <a:extLst>
              <a:ext uri="{FF2B5EF4-FFF2-40B4-BE49-F238E27FC236}">
                <a16:creationId xmlns:a16="http://schemas.microsoft.com/office/drawing/2014/main" id="{0885944F-E86B-B557-28F0-0BAC07E92706}"/>
              </a:ext>
            </a:extLst>
          </p:cNvPr>
          <p:cNvSpPr txBox="1"/>
          <p:nvPr/>
        </p:nvSpPr>
        <p:spPr>
          <a:xfrm>
            <a:off x="6492240" y="2600960"/>
            <a:ext cx="4988560" cy="3890360"/>
          </a:xfrm>
          <a:prstGeom prst="rect">
            <a:avLst/>
          </a:prstGeom>
          <a:noFill/>
        </p:spPr>
        <p:txBody>
          <a:bodyPr wrap="square" rtlCol="0">
            <a:spAutoFit/>
          </a:bodyPr>
          <a:lstStyle/>
          <a:p>
            <a:pPr algn="ctr">
              <a:lnSpc>
                <a:spcPct val="150000"/>
              </a:lnSpc>
            </a:pPr>
            <a:r>
              <a:rPr lang="vi-VN" sz="2800" b="1" i="1" dirty="0">
                <a:solidFill>
                  <a:srgbClr val="FF0000"/>
                </a:solidFill>
                <a:effectLst/>
                <a:latin typeface="Cambria" panose="02040503050406030204" pitchFamily="18" charset="0"/>
                <a:ea typeface="Cambria" panose="02040503050406030204" pitchFamily="18" charset="0"/>
              </a:rPr>
              <a:t>Bài giải</a:t>
            </a:r>
            <a:r>
              <a:rPr lang="en-US" sz="2800" b="1" i="1" dirty="0">
                <a:solidFill>
                  <a:srgbClr val="FF0000"/>
                </a:solidFill>
                <a:effectLst/>
                <a:latin typeface="Cambria" panose="02040503050406030204" pitchFamily="18" charset="0"/>
                <a:ea typeface="Cambria" panose="02040503050406030204" pitchFamily="18" charset="0"/>
              </a:rPr>
              <a:t>:</a:t>
            </a:r>
            <a:endParaRPr lang="vi-VN" sz="2800" b="1" i="0" dirty="0">
              <a:solidFill>
                <a:srgbClr val="FF0000"/>
              </a:solidFill>
              <a:effectLst/>
              <a:latin typeface="Cambria" panose="02040503050406030204" pitchFamily="18" charset="0"/>
              <a:ea typeface="Cambria" panose="02040503050406030204" pitchFamily="18" charset="0"/>
            </a:endParaRPr>
          </a:p>
          <a:p>
            <a:pPr algn="ctr">
              <a:lnSpc>
                <a:spcPct val="150000"/>
              </a:lnSpc>
            </a:pPr>
            <a:r>
              <a:rPr lang="vi-VN" sz="2800" b="0" i="0" dirty="0">
                <a:solidFill>
                  <a:srgbClr val="FF0000"/>
                </a:solidFill>
                <a:effectLst/>
                <a:latin typeface="Cambria" panose="02040503050406030204" pitchFamily="18" charset="0"/>
                <a:ea typeface="Cambria" panose="02040503050406030204" pitchFamily="18" charset="0"/>
              </a:rPr>
              <a:t>Trong thực tế, chiều dài khu vườn hoa, cây cảnh là:</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 1 000 =              (cm)</a:t>
            </a:r>
          </a:p>
          <a:p>
            <a:pPr algn="ctr">
              <a:lnSpc>
                <a:spcPct val="150000"/>
              </a:lnSpc>
            </a:pPr>
            <a:r>
              <a:rPr lang="en-US" sz="2800" b="0" i="0" dirty="0">
                <a:solidFill>
                  <a:srgbClr val="FF0000"/>
                </a:solidFill>
                <a:effectLst/>
                <a:latin typeface="Cambria" panose="02040503050406030204" pitchFamily="18" charset="0"/>
                <a:ea typeface="Cambria" panose="02040503050406030204" pitchFamily="18" charset="0"/>
              </a:rPr>
              <a:t>6 000 cm =         m   </a:t>
            </a:r>
          </a:p>
          <a:p>
            <a:pPr algn="r">
              <a:lnSpc>
                <a:spcPct val="150000"/>
              </a:lnSpc>
            </a:pP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m</a:t>
            </a:r>
          </a:p>
        </p:txBody>
      </p:sp>
      <p:sp>
        <p:nvSpPr>
          <p:cNvPr id="10" name="Rectangle 9">
            <a:extLst>
              <a:ext uri="{FF2B5EF4-FFF2-40B4-BE49-F238E27FC236}">
                <a16:creationId xmlns:a16="http://schemas.microsoft.com/office/drawing/2014/main" id="{4A26CEC4-6EB3-79A2-32FC-457C75FC8D8A}"/>
              </a:ext>
            </a:extLst>
          </p:cNvPr>
          <p:cNvSpPr/>
          <p:nvPr/>
        </p:nvSpPr>
        <p:spPr>
          <a:xfrm>
            <a:off x="8991600" y="466344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599A8C48-9233-C880-6359-EEA32FAC2CFC}"/>
              </a:ext>
            </a:extLst>
          </p:cNvPr>
          <p:cNvSpPr/>
          <p:nvPr/>
        </p:nvSpPr>
        <p:spPr>
          <a:xfrm>
            <a:off x="941832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B6807875-146F-5243-7959-DC3E29F13B07}"/>
              </a:ext>
            </a:extLst>
          </p:cNvPr>
          <p:cNvSpPr/>
          <p:nvPr/>
        </p:nvSpPr>
        <p:spPr>
          <a:xfrm>
            <a:off x="10546080" y="5933440"/>
            <a:ext cx="4876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D7161243-D519-5E91-1320-92BAED652682}"/>
              </a:ext>
            </a:extLst>
          </p:cNvPr>
          <p:cNvSpPr/>
          <p:nvPr/>
        </p:nvSpPr>
        <p:spPr>
          <a:xfrm>
            <a:off x="8991600" y="4673600"/>
            <a:ext cx="96520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6 000</a:t>
            </a:r>
          </a:p>
        </p:txBody>
      </p:sp>
      <p:sp>
        <p:nvSpPr>
          <p:cNvPr id="14" name="Rectangle 13">
            <a:extLst>
              <a:ext uri="{FF2B5EF4-FFF2-40B4-BE49-F238E27FC236}">
                <a16:creationId xmlns:a16="http://schemas.microsoft.com/office/drawing/2014/main" id="{AA5E3C96-887D-7636-8F95-243A030C7666}"/>
              </a:ext>
            </a:extLst>
          </p:cNvPr>
          <p:cNvSpPr/>
          <p:nvPr/>
        </p:nvSpPr>
        <p:spPr>
          <a:xfrm>
            <a:off x="9408160" y="528320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
        <p:nvSpPr>
          <p:cNvPr id="15" name="Rectangle 14">
            <a:extLst>
              <a:ext uri="{FF2B5EF4-FFF2-40B4-BE49-F238E27FC236}">
                <a16:creationId xmlns:a16="http://schemas.microsoft.com/office/drawing/2014/main" id="{51A0D5FE-E2B1-EADC-1D23-AC44C7C5597E}"/>
              </a:ext>
            </a:extLst>
          </p:cNvPr>
          <p:cNvSpPr/>
          <p:nvPr/>
        </p:nvSpPr>
        <p:spPr>
          <a:xfrm>
            <a:off x="10515600" y="5933440"/>
            <a:ext cx="538480"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60</a:t>
            </a:r>
          </a:p>
        </p:txBody>
      </p:sp>
    </p:spTree>
    <p:custDataLst>
      <p:tags r:id="rId1"/>
    </p:custDataLst>
    <p:extLst>
      <p:ext uri="{BB962C8B-B14F-4D97-AF65-F5344CB8AC3E}">
        <p14:creationId xmlns:p14="http://schemas.microsoft.com/office/powerpoint/2010/main" val="3455215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42CE6C3E-2113-BBA7-99B9-E40B8B88C765}"/>
              </a:ext>
            </a:extLst>
          </p:cNvPr>
          <p:cNvSpPr txBox="1"/>
          <p:nvPr/>
        </p:nvSpPr>
        <p:spPr>
          <a:xfrm>
            <a:off x="995680" y="538480"/>
            <a:ext cx="10525760" cy="2062103"/>
          </a:xfrm>
          <a:prstGeom prst="rect">
            <a:avLst/>
          </a:prstGeom>
          <a:noFill/>
        </p:spPr>
        <p:txBody>
          <a:bodyPr wrap="square" rtlCol="0">
            <a:spAutoFit/>
          </a:bodyPr>
          <a:lstStyle/>
          <a:p>
            <a:pPr lvl="0"/>
            <a:r>
              <a:rPr lang="vi-VN" sz="3200" b="1" dirty="0">
                <a:solidFill>
                  <a:prstClr val="black"/>
                </a:solidFill>
                <a:latin typeface="Cambria" panose="02040503050406030204" pitchFamily="18" charset="0"/>
                <a:ea typeface="Cambria" panose="02040503050406030204" pitchFamily="18" charset="0"/>
              </a:rPr>
              <a:t>b) Số?</a:t>
            </a:r>
          </a:p>
          <a:p>
            <a:pPr lvl="0" algn="just"/>
            <a:r>
              <a:rPr lang="vi-VN" sz="3200" dirty="0">
                <a:solidFill>
                  <a:prstClr val="black"/>
                </a:solidFill>
                <a:latin typeface="Cambria" panose="02040503050406030204" pitchFamily="18" charset="0"/>
                <a:ea typeface="Cambria" panose="02040503050406030204" pitchFamily="18" charset="0"/>
              </a:rPr>
              <a:t>Biết chiều rộng thật của khu vui chơi cho trẻ em là 50 m. Hỏi trên bản đồ, chiều rộng khu vui chơi cho trẻ em (khoảng cách MN) là bao nhiêu xăng-ti-mét?</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B0C2A29-9244-E052-E493-65347BCBCDF8}"/>
              </a:ext>
            </a:extLst>
          </p:cNvPr>
          <p:cNvSpPr txBox="1"/>
          <p:nvPr/>
        </p:nvSpPr>
        <p:spPr>
          <a:xfrm>
            <a:off x="1513840" y="2743200"/>
            <a:ext cx="9387840" cy="3694345"/>
          </a:xfrm>
          <a:prstGeom prst="rect">
            <a:avLst/>
          </a:prstGeom>
          <a:noFill/>
        </p:spPr>
        <p:txBody>
          <a:bodyPr wrap="square" rtlCol="0">
            <a:spAutoFit/>
          </a:bodyPr>
          <a:lstStyle/>
          <a:p>
            <a:pPr lvl="0" algn="ctr">
              <a:lnSpc>
                <a:spcPct val="150000"/>
              </a:lnSpc>
            </a:pPr>
            <a:r>
              <a:rPr lang="vi-VN" sz="3200" b="1" dirty="0">
                <a:solidFill>
                  <a:srgbClr val="FF0000"/>
                </a:solidFill>
                <a:latin typeface="Cambria" panose="02040503050406030204" pitchFamily="18" charset="0"/>
                <a:ea typeface="Cambria" panose="02040503050406030204" pitchFamily="18" charset="0"/>
              </a:rPr>
              <a:t>Bài giải</a:t>
            </a:r>
            <a:r>
              <a:rPr lang="en-US" sz="3200" b="1" dirty="0">
                <a:solidFill>
                  <a:srgbClr val="FF0000"/>
                </a:solidFill>
                <a:latin typeface="Cambria" panose="02040503050406030204" pitchFamily="18" charset="0"/>
                <a:ea typeface="Cambria" panose="02040503050406030204" pitchFamily="18" charset="0"/>
              </a:rPr>
              <a:t>:</a:t>
            </a:r>
          </a:p>
          <a:p>
            <a:pPr lvl="0" algn="ctr">
              <a:lnSpc>
                <a:spcPct val="150000"/>
              </a:lnSpc>
            </a:pP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50 m =             cm</a:t>
            </a:r>
          </a:p>
          <a:p>
            <a:pPr lvl="0" algn="ctr">
              <a:lnSpc>
                <a:spcPct val="150000"/>
              </a:lnSpc>
            </a:pPr>
            <a:r>
              <a:rPr lang="vi-VN" sz="3200" dirty="0">
                <a:solidFill>
                  <a:srgbClr val="FF0000"/>
                </a:solidFill>
                <a:latin typeface="Cambria" panose="02040503050406030204" pitchFamily="18" charset="0"/>
                <a:ea typeface="Cambria" panose="02040503050406030204" pitchFamily="18" charset="0"/>
              </a:rPr>
              <a:t>Trên bản đồ, chiều rộng khu vui chơi cho trẻ em là:</a:t>
            </a:r>
            <a:endParaRPr lang="en-US" sz="3200" dirty="0">
              <a:solidFill>
                <a:srgbClr val="FF0000"/>
              </a:solidFill>
              <a:latin typeface="Cambria" panose="02040503050406030204" pitchFamily="18" charset="0"/>
              <a:ea typeface="Cambria" panose="02040503050406030204" pitchFamily="18" charset="0"/>
            </a:endParaRPr>
          </a:p>
          <a:p>
            <a:pPr lvl="0" algn="ctr">
              <a:lnSpc>
                <a:spcPct val="150000"/>
              </a:lnSpc>
            </a:pPr>
            <a:r>
              <a:rPr lang="en-US" sz="3200" dirty="0">
                <a:solidFill>
                  <a:srgbClr val="FF0000"/>
                </a:solidFill>
                <a:latin typeface="Cambria" panose="02040503050406030204" pitchFamily="18" charset="0"/>
                <a:ea typeface="Cambria" panose="02040503050406030204" pitchFamily="18" charset="0"/>
              </a:rPr>
              <a:t>: 1 000 =         (cm)</a:t>
            </a:r>
          </a:p>
          <a:p>
            <a:pPr lvl="0" algn="r">
              <a:lnSpc>
                <a:spcPct val="150000"/>
              </a:lnSpc>
            </a:pP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cm</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2014B7B7-D332-9356-F331-177BCC30DAD0}"/>
              </a:ext>
            </a:extLst>
          </p:cNvPr>
          <p:cNvSpPr/>
          <p:nvPr/>
        </p:nvSpPr>
        <p:spPr>
          <a:xfrm>
            <a:off x="645160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699E208F-A252-1475-FCE3-9E2A4EC3D3E9}"/>
              </a:ext>
            </a:extLst>
          </p:cNvPr>
          <p:cNvSpPr/>
          <p:nvPr/>
        </p:nvSpPr>
        <p:spPr>
          <a:xfrm>
            <a:off x="3586480" y="510032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6" name="Rectangle 15">
            <a:extLst>
              <a:ext uri="{FF2B5EF4-FFF2-40B4-BE49-F238E27FC236}">
                <a16:creationId xmlns:a16="http://schemas.microsoft.com/office/drawing/2014/main" id="{0D225B38-3B4E-A024-5D2D-6CE949778E53}"/>
              </a:ext>
            </a:extLst>
          </p:cNvPr>
          <p:cNvSpPr/>
          <p:nvPr/>
        </p:nvSpPr>
        <p:spPr>
          <a:xfrm>
            <a:off x="6258560" y="513080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7" name="Rectangle 16">
            <a:extLst>
              <a:ext uri="{FF2B5EF4-FFF2-40B4-BE49-F238E27FC236}">
                <a16:creationId xmlns:a16="http://schemas.microsoft.com/office/drawing/2014/main" id="{626F889C-5096-578F-A715-8B46B9B1C00E}"/>
              </a:ext>
            </a:extLst>
          </p:cNvPr>
          <p:cNvSpPr/>
          <p:nvPr/>
        </p:nvSpPr>
        <p:spPr>
          <a:xfrm>
            <a:off x="9631680" y="5852160"/>
            <a:ext cx="62992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a:t>
            </a:r>
          </a:p>
        </p:txBody>
      </p:sp>
      <p:sp>
        <p:nvSpPr>
          <p:cNvPr id="18" name="Rectangle 17">
            <a:extLst>
              <a:ext uri="{FF2B5EF4-FFF2-40B4-BE49-F238E27FC236}">
                <a16:creationId xmlns:a16="http://schemas.microsoft.com/office/drawing/2014/main" id="{2AA2FEE2-3CC3-6196-1321-D436AD06F1DC}"/>
              </a:ext>
            </a:extLst>
          </p:cNvPr>
          <p:cNvSpPr/>
          <p:nvPr/>
        </p:nvSpPr>
        <p:spPr>
          <a:xfrm>
            <a:off x="6461760" y="365760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19" name="Rectangle 18">
            <a:extLst>
              <a:ext uri="{FF2B5EF4-FFF2-40B4-BE49-F238E27FC236}">
                <a16:creationId xmlns:a16="http://schemas.microsoft.com/office/drawing/2014/main" id="{BC9685C7-F84D-2191-D11E-BE5B9329F9A0}"/>
              </a:ext>
            </a:extLst>
          </p:cNvPr>
          <p:cNvSpPr/>
          <p:nvPr/>
        </p:nvSpPr>
        <p:spPr>
          <a:xfrm>
            <a:off x="3586480" y="5110480"/>
            <a:ext cx="94488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5 000</a:t>
            </a:r>
          </a:p>
        </p:txBody>
      </p:sp>
      <p:sp>
        <p:nvSpPr>
          <p:cNvPr id="20" name="Rectangle 19">
            <a:extLst>
              <a:ext uri="{FF2B5EF4-FFF2-40B4-BE49-F238E27FC236}">
                <a16:creationId xmlns:a16="http://schemas.microsoft.com/office/drawing/2014/main" id="{535D89A5-618D-C913-6A8F-025F80DF9D4D}"/>
              </a:ext>
            </a:extLst>
          </p:cNvPr>
          <p:cNvSpPr/>
          <p:nvPr/>
        </p:nvSpPr>
        <p:spPr>
          <a:xfrm>
            <a:off x="6248400" y="512064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
        <p:nvSpPr>
          <p:cNvPr id="21" name="Rectangle 20">
            <a:extLst>
              <a:ext uri="{FF2B5EF4-FFF2-40B4-BE49-F238E27FC236}">
                <a16:creationId xmlns:a16="http://schemas.microsoft.com/office/drawing/2014/main" id="{3AD89E2A-E371-FA4E-5471-CE0358F76F46}"/>
              </a:ext>
            </a:extLst>
          </p:cNvPr>
          <p:cNvSpPr/>
          <p:nvPr/>
        </p:nvSpPr>
        <p:spPr>
          <a:xfrm>
            <a:off x="9601200" y="5862320"/>
            <a:ext cx="660400" cy="497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5</a:t>
            </a:r>
          </a:p>
        </p:txBody>
      </p:sp>
    </p:spTree>
    <p:custDataLst>
      <p:tags r:id="rId1"/>
    </p:custDataLst>
    <p:extLst>
      <p:ext uri="{BB962C8B-B14F-4D97-AF65-F5344CB8AC3E}">
        <p14:creationId xmlns:p14="http://schemas.microsoft.com/office/powerpoint/2010/main" val="1212168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animBg="1"/>
      <p:bldP spid="9"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331076"/>
            <a:ext cx="11524595" cy="6274676"/>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Oval 3">
            <a:extLst>
              <a:ext uri="{FF2B5EF4-FFF2-40B4-BE49-F238E27FC236}">
                <a16:creationId xmlns:a16="http://schemas.microsoft.com/office/drawing/2014/main" id="{0B94248B-976B-9A93-1327-8AD11431DCF8}"/>
              </a:ext>
            </a:extLst>
          </p:cNvPr>
          <p:cNvSpPr/>
          <p:nvPr/>
        </p:nvSpPr>
        <p:spPr>
          <a:xfrm>
            <a:off x="975360" y="619760"/>
            <a:ext cx="609600" cy="5588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sp>
        <p:nvSpPr>
          <p:cNvPr id="8" name="TextBox 7">
            <a:extLst>
              <a:ext uri="{FF2B5EF4-FFF2-40B4-BE49-F238E27FC236}">
                <a16:creationId xmlns:a16="http://schemas.microsoft.com/office/drawing/2014/main" id="{A962317A-0643-125F-93F2-30E824F0B54F}"/>
              </a:ext>
            </a:extLst>
          </p:cNvPr>
          <p:cNvSpPr txBox="1"/>
          <p:nvPr/>
        </p:nvSpPr>
        <p:spPr>
          <a:xfrm>
            <a:off x="1656080" y="467360"/>
            <a:ext cx="9438640" cy="1384995"/>
          </a:xfrm>
          <a:prstGeom prst="rect">
            <a:avLst/>
          </a:prstGeom>
          <a:noFill/>
        </p:spPr>
        <p:txBody>
          <a:bodyPr wrap="square" rtlCol="0">
            <a:spAutoFit/>
          </a:bodyPr>
          <a:lstStyle/>
          <a:p>
            <a:pPr algn="just"/>
            <a:r>
              <a:rPr lang="vi-VN" sz="2800" dirty="0"/>
              <a:t>Chặng đua xe đạp xuyên Việt từ Lạng Sơn đến Hà Nội dài 160 km. Trên bản đồ tỉ lệ 1 : 1 000 000, quãng đường đó dài bao nhiêu xăng-ti-mét?</a:t>
            </a:r>
            <a:endParaRPr lang="en-US" sz="2800" dirty="0"/>
          </a:p>
        </p:txBody>
      </p:sp>
      <p:pic>
        <p:nvPicPr>
          <p:cNvPr id="11" name="Picture 10">
            <a:extLst>
              <a:ext uri="{FF2B5EF4-FFF2-40B4-BE49-F238E27FC236}">
                <a16:creationId xmlns:a16="http://schemas.microsoft.com/office/drawing/2014/main" id="{D4FD0E1D-A020-5CEA-56FB-368D16490306}"/>
              </a:ext>
            </a:extLst>
          </p:cNvPr>
          <p:cNvPicPr>
            <a:picLocks noChangeAspect="1"/>
          </p:cNvPicPr>
          <p:nvPr/>
        </p:nvPicPr>
        <p:blipFill>
          <a:blip r:embed="rId4"/>
          <a:stretch>
            <a:fillRect/>
          </a:stretch>
        </p:blipFill>
        <p:spPr>
          <a:xfrm>
            <a:off x="6660832" y="2112645"/>
            <a:ext cx="4905375" cy="2571750"/>
          </a:xfrm>
          <a:prstGeom prst="rect">
            <a:avLst/>
          </a:prstGeom>
        </p:spPr>
      </p:pic>
      <p:sp>
        <p:nvSpPr>
          <p:cNvPr id="12" name="TextBox 11">
            <a:extLst>
              <a:ext uri="{FF2B5EF4-FFF2-40B4-BE49-F238E27FC236}">
                <a16:creationId xmlns:a16="http://schemas.microsoft.com/office/drawing/2014/main" id="{54B2A3DC-8083-4C30-34C8-66412CF794D8}"/>
              </a:ext>
            </a:extLst>
          </p:cNvPr>
          <p:cNvSpPr txBox="1"/>
          <p:nvPr/>
        </p:nvSpPr>
        <p:spPr>
          <a:xfrm>
            <a:off x="701040" y="2194560"/>
            <a:ext cx="6004560" cy="3539430"/>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Đổi: 160 km = 16 000 000 cm</a:t>
            </a:r>
          </a:p>
          <a:p>
            <a:pPr algn="ctr"/>
            <a:r>
              <a:rPr lang="vi-VN" sz="3200" b="0" i="0" dirty="0">
                <a:solidFill>
                  <a:srgbClr val="FF0000"/>
                </a:solidFill>
                <a:effectLst/>
                <a:latin typeface="Cambria" panose="02040503050406030204" pitchFamily="18" charset="0"/>
                <a:ea typeface="Cambria" panose="02040503050406030204" pitchFamily="18" charset="0"/>
              </a:rPr>
              <a:t>Trên bản đồ, quãng đường đó dài số xăng-ti-mét là:</a:t>
            </a:r>
          </a:p>
          <a:p>
            <a:pPr algn="ctr"/>
            <a:r>
              <a:rPr lang="vi-VN" sz="3200" b="0" i="0" dirty="0">
                <a:solidFill>
                  <a:srgbClr val="FF0000"/>
                </a:solidFill>
                <a:effectLst/>
                <a:latin typeface="Cambria" panose="02040503050406030204" pitchFamily="18" charset="0"/>
                <a:ea typeface="Cambria" panose="02040503050406030204" pitchFamily="18" charset="0"/>
              </a:rPr>
              <a:t>16 000 000 : 1 000 000 = 16 (cm)</a:t>
            </a:r>
          </a:p>
          <a:p>
            <a:pPr algn="r"/>
            <a:r>
              <a:rPr lang="vi-VN" sz="3200" b="0" i="0" dirty="0">
                <a:solidFill>
                  <a:srgbClr val="FF0000"/>
                </a:solidFill>
                <a:effectLst/>
                <a:latin typeface="Cambria" panose="02040503050406030204" pitchFamily="18" charset="0"/>
                <a:ea typeface="Cambria" panose="02040503050406030204" pitchFamily="18" charset="0"/>
              </a:rPr>
              <a:t>Đáp số: 16 cm.</a:t>
            </a:r>
          </a:p>
          <a:p>
            <a:endParaRPr lang="en-US" sz="32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589603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EF69D2A4-4F5E-A309-E9BB-3B53C7C552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0424" y="1056639"/>
            <a:ext cx="4461407" cy="3591811"/>
          </a:xfrm>
          <a:prstGeom prst="rect">
            <a:avLst/>
          </a:prstGeom>
        </p:spPr>
      </p:pic>
    </p:spTree>
    <p:custDataLst>
      <p:tags r:id="rId1"/>
    </p:custDataLst>
    <p:extLst>
      <p:ext uri="{BB962C8B-B14F-4D97-AF65-F5344CB8AC3E}">
        <p14:creationId xmlns:p14="http://schemas.microsoft.com/office/powerpoint/2010/main" val="2277076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266"/>
            <a:ext cx="12192000" cy="6857468"/>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406400" y="228600"/>
            <a:ext cx="11641657" cy="6400800"/>
          </a:xfrm>
          <a:prstGeom prst="round2DiagRect">
            <a:avLst>
              <a:gd name="adj1" fmla="val 7712"/>
              <a:gd name="adj2" fmla="val 0"/>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defTabSz="609630">
              <a:defRPr/>
            </a:pPr>
            <a:endParaRPr lang="vi-VN" sz="1200">
              <a:solidFill>
                <a:prstClr val="black"/>
              </a:solidFill>
              <a:latin typeface="Arial" panose="020B0604020202020204" pitchFamily="34" charset="0"/>
            </a:endParaRPr>
          </a:p>
        </p:txBody>
      </p:sp>
      <p:sp>
        <p:nvSpPr>
          <p:cNvPr id="4" name="Freeform 5">
            <a:extLst>
              <a:ext uri="{FF2B5EF4-FFF2-40B4-BE49-F238E27FC236}">
                <a16:creationId xmlns:a16="http://schemas.microsoft.com/office/drawing/2014/main" id="{B12B10CA-054E-6F42-ABB0-89770D771DC8}"/>
              </a:ext>
            </a:extLst>
          </p:cNvPr>
          <p:cNvSpPr/>
          <p:nvPr/>
        </p:nvSpPr>
        <p:spPr>
          <a:xfrm>
            <a:off x="9606129" y="482600"/>
            <a:ext cx="1219200" cy="1980063"/>
          </a:xfrm>
          <a:custGeom>
            <a:avLst/>
            <a:gdLst/>
            <a:ahLst/>
            <a:cxnLst/>
            <a:rect l="l" t="t" r="r" b="b"/>
            <a:pathLst>
              <a:path w="1308058" h="2315148">
                <a:moveTo>
                  <a:pt x="0" y="0"/>
                </a:moveTo>
                <a:lnTo>
                  <a:pt x="1308058" y="0"/>
                </a:lnTo>
                <a:lnTo>
                  <a:pt x="1308058" y="2315148"/>
                </a:lnTo>
                <a:lnTo>
                  <a:pt x="0" y="2315148"/>
                </a:lnTo>
                <a:lnTo>
                  <a:pt x="0" y="0"/>
                </a:lnTo>
                <a:close/>
              </a:path>
            </a:pathLst>
          </a:custGeom>
          <a:blipFill>
            <a:blip r:embed="rId4"/>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Freeform 10">
            <a:extLst>
              <a:ext uri="{FF2B5EF4-FFF2-40B4-BE49-F238E27FC236}">
                <a16:creationId xmlns:a16="http://schemas.microsoft.com/office/drawing/2014/main" id="{9953375A-3841-224A-753F-12AB5E5E28EE}"/>
              </a:ext>
            </a:extLst>
          </p:cNvPr>
          <p:cNvSpPr/>
          <p:nvPr/>
        </p:nvSpPr>
        <p:spPr>
          <a:xfrm>
            <a:off x="1092351" y="482600"/>
            <a:ext cx="1219199" cy="2286000"/>
          </a:xfrm>
          <a:custGeom>
            <a:avLst/>
            <a:gdLst/>
            <a:ahLst/>
            <a:cxnLst/>
            <a:rect l="l" t="t" r="r" b="b"/>
            <a:pathLst>
              <a:path w="1236858" h="2467548">
                <a:moveTo>
                  <a:pt x="0" y="0"/>
                </a:moveTo>
                <a:lnTo>
                  <a:pt x="1236858" y="0"/>
                </a:lnTo>
                <a:lnTo>
                  <a:pt x="1236858" y="2467548"/>
                </a:lnTo>
                <a:lnTo>
                  <a:pt x="0" y="2467548"/>
                </a:lnTo>
                <a:lnTo>
                  <a:pt x="0" y="0"/>
                </a:lnTo>
                <a:close/>
              </a:path>
            </a:pathLst>
          </a:custGeom>
          <a:blipFill>
            <a:blip r:embed="rId5"/>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5" name="Rectangle: Rounded Corners 14">
            <a:extLst>
              <a:ext uri="{FF2B5EF4-FFF2-40B4-BE49-F238E27FC236}">
                <a16:creationId xmlns:a16="http://schemas.microsoft.com/office/drawing/2014/main" id="{C88A3D81-0C23-80A3-A62A-B1A150DCADB7}"/>
              </a:ext>
            </a:extLst>
          </p:cNvPr>
          <p:cNvSpPr/>
          <p:nvPr/>
        </p:nvSpPr>
        <p:spPr>
          <a:xfrm>
            <a:off x="2519077" y="1364893"/>
            <a:ext cx="6922187" cy="504547"/>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prstClr val="black"/>
                </a:solidFill>
              </a:rPr>
              <a:t>Viết số thích hợp vào chỗ trống:</a:t>
            </a:r>
            <a:endParaRPr lang="vi-VN" sz="3200" i="1" dirty="0">
              <a:solidFill>
                <a:prstClr val="black"/>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22F8CA47-0E03-4A98-1DD6-8278FEC6A0A7}"/>
              </a:ext>
            </a:extLst>
          </p:cNvPr>
          <p:cNvGraphicFramePr>
            <a:graphicFrameLocks noGrp="1"/>
          </p:cNvGraphicFramePr>
          <p:nvPr>
            <p:extLst/>
          </p:nvPr>
        </p:nvGraphicFramePr>
        <p:xfrm>
          <a:off x="2126614" y="2328734"/>
          <a:ext cx="8348346" cy="3234162"/>
        </p:xfrm>
        <a:graphic>
          <a:graphicData uri="http://schemas.openxmlformats.org/drawingml/2006/table">
            <a:tbl>
              <a:tblPr firstRow="1" firstCol="1" bandRow="1">
                <a:tableStyleId>{5C22544A-7EE6-4342-B048-85BDC9FD1C3A}</a:tableStyleId>
              </a:tblPr>
              <a:tblGrid>
                <a:gridCol w="2086285">
                  <a:extLst>
                    <a:ext uri="{9D8B030D-6E8A-4147-A177-3AD203B41FA5}">
                      <a16:colId xmlns:a16="http://schemas.microsoft.com/office/drawing/2014/main" val="1919431489"/>
                    </a:ext>
                  </a:extLst>
                </a:gridCol>
                <a:gridCol w="2086285">
                  <a:extLst>
                    <a:ext uri="{9D8B030D-6E8A-4147-A177-3AD203B41FA5}">
                      <a16:colId xmlns:a16="http://schemas.microsoft.com/office/drawing/2014/main" val="3167022960"/>
                    </a:ext>
                  </a:extLst>
                </a:gridCol>
                <a:gridCol w="2087888">
                  <a:extLst>
                    <a:ext uri="{9D8B030D-6E8A-4147-A177-3AD203B41FA5}">
                      <a16:colId xmlns:a16="http://schemas.microsoft.com/office/drawing/2014/main" val="1795982152"/>
                    </a:ext>
                  </a:extLst>
                </a:gridCol>
                <a:gridCol w="2087888">
                  <a:extLst>
                    <a:ext uri="{9D8B030D-6E8A-4147-A177-3AD203B41FA5}">
                      <a16:colId xmlns:a16="http://schemas.microsoft.com/office/drawing/2014/main" val="3047870280"/>
                    </a:ext>
                  </a:extLst>
                </a:gridCol>
              </a:tblGrid>
              <a:tr h="709106">
                <a:tc>
                  <a:txBody>
                    <a:bodyPr/>
                    <a:lstStyle/>
                    <a:p>
                      <a:pPr marL="0" marR="0" algn="just">
                        <a:lnSpc>
                          <a:spcPct val="120000"/>
                        </a:lnSpc>
                        <a:spcBef>
                          <a:spcPts val="0"/>
                        </a:spcBef>
                        <a:spcAft>
                          <a:spcPts val="0"/>
                        </a:spcAft>
                      </a:pPr>
                      <a:r>
                        <a:rPr lang="en-US" sz="2800" dirty="0" err="1">
                          <a:solidFill>
                            <a:schemeClr val="bg1"/>
                          </a:solidFill>
                          <a:effectLst/>
                          <a:latin typeface="Cambria" panose="02040503050406030204" pitchFamily="18" charset="0"/>
                          <a:ea typeface="Cambria" panose="02040503050406030204" pitchFamily="18" charset="0"/>
                        </a:rPr>
                        <a:t>Tỉ</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lệ</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bản</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đồ</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20000"/>
                        </a:lnSpc>
                        <a:spcBef>
                          <a:spcPts val="0"/>
                        </a:spcBef>
                        <a:spcAft>
                          <a:spcPts val="0"/>
                        </a:spcAft>
                      </a:pPr>
                      <a:r>
                        <a:rPr lang="en-US" sz="2800" dirty="0">
                          <a:solidFill>
                            <a:schemeClr val="bg1"/>
                          </a:solidFill>
                          <a:effectLst/>
                          <a:latin typeface="Cambria" panose="02040503050406030204" pitchFamily="18" charset="0"/>
                          <a:ea typeface="Cambria" panose="02040503050406030204" pitchFamily="18" charset="0"/>
                        </a:rPr>
                        <a:t>1 : 1 000</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20000"/>
                        </a:lnSpc>
                        <a:spcBef>
                          <a:spcPts val="0"/>
                        </a:spcBef>
                        <a:spcAft>
                          <a:spcPts val="0"/>
                        </a:spcAft>
                      </a:pPr>
                      <a:r>
                        <a:rPr lang="en-US" sz="2800" dirty="0">
                          <a:solidFill>
                            <a:schemeClr val="bg1"/>
                          </a:solidFill>
                          <a:effectLst/>
                          <a:latin typeface="Cambria" panose="02040503050406030204" pitchFamily="18" charset="0"/>
                          <a:ea typeface="Cambria" panose="02040503050406030204" pitchFamily="18" charset="0"/>
                        </a:rPr>
                        <a:t>1: 300</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20000"/>
                        </a:lnSpc>
                        <a:spcBef>
                          <a:spcPts val="0"/>
                        </a:spcBef>
                        <a:spcAft>
                          <a:spcPts val="0"/>
                        </a:spcAft>
                      </a:pPr>
                      <a:r>
                        <a:rPr lang="en-US" sz="2800" dirty="0">
                          <a:solidFill>
                            <a:schemeClr val="bg1"/>
                          </a:solidFill>
                          <a:effectLst/>
                          <a:latin typeface="Cambria" panose="02040503050406030204" pitchFamily="18" charset="0"/>
                          <a:ea typeface="Cambria" panose="02040503050406030204" pitchFamily="18" charset="0"/>
                        </a:rPr>
                        <a:t>1 : 10 000</a:t>
                      </a:r>
                      <a:endParaRPr lang="en-US" sz="2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289334329"/>
                  </a:ext>
                </a:extLst>
              </a:tr>
              <a:tr h="1262528">
                <a:tc>
                  <a:txBody>
                    <a:bodyPr/>
                    <a:lstStyle/>
                    <a:p>
                      <a:pPr marL="0" marR="0" algn="just">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Độ</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dài</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thu</a:t>
                      </a:r>
                      <a:r>
                        <a:rPr lang="en-US" sz="2800" dirty="0">
                          <a:solidFill>
                            <a:srgbClr val="002060"/>
                          </a:solidFill>
                          <a:effectLst/>
                          <a:latin typeface="Cambria" panose="02040503050406030204" pitchFamily="18" charset="0"/>
                          <a:ea typeface="Cambria" panose="02040503050406030204" pitchFamily="18" charset="0"/>
                        </a:rPr>
                        <a:t> nhỏ</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1 cm</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2 cm</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8317130"/>
                  </a:ext>
                </a:extLst>
              </a:tr>
              <a:tr h="1262528">
                <a:tc>
                  <a:txBody>
                    <a:bodyPr/>
                    <a:lstStyle/>
                    <a:p>
                      <a:pPr marL="0" marR="0" algn="just">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Độ dài thật</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300 dm</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1046339"/>
                  </a:ext>
                </a:extLst>
              </a:tr>
            </a:tbl>
          </a:graphicData>
        </a:graphic>
      </p:graphicFrame>
      <p:pic>
        <p:nvPicPr>
          <p:cNvPr id="7" name="Picture 6">
            <a:extLst>
              <a:ext uri="{FF2B5EF4-FFF2-40B4-BE49-F238E27FC236}">
                <a16:creationId xmlns:a16="http://schemas.microsoft.com/office/drawing/2014/main" id="{5ED5D18C-B00D-573C-1DF9-C22D4036F882}"/>
              </a:ext>
            </a:extLst>
          </p:cNvPr>
          <p:cNvPicPr>
            <a:picLocks noChangeAspect="1"/>
          </p:cNvPicPr>
          <p:nvPr/>
        </p:nvPicPr>
        <p:blipFill>
          <a:blip r:embed="rId6"/>
          <a:stretch>
            <a:fillRect/>
          </a:stretch>
        </p:blipFill>
        <p:spPr>
          <a:xfrm>
            <a:off x="2690050" y="381965"/>
            <a:ext cx="7340220" cy="1176630"/>
          </a:xfrm>
          <a:prstGeom prst="rect">
            <a:avLst/>
          </a:prstGeom>
        </p:spPr>
      </p:pic>
      <p:sp>
        <p:nvSpPr>
          <p:cNvPr id="10" name="Rectangle: Rounded Corners 9">
            <a:extLst>
              <a:ext uri="{FF2B5EF4-FFF2-40B4-BE49-F238E27FC236}">
                <a16:creationId xmlns:a16="http://schemas.microsoft.com/office/drawing/2014/main" id="{5B1BB995-D436-074D-5533-F536C89440E2}"/>
              </a:ext>
            </a:extLst>
          </p:cNvPr>
          <p:cNvSpPr/>
          <p:nvPr/>
        </p:nvSpPr>
        <p:spPr>
          <a:xfrm>
            <a:off x="4348480" y="4450080"/>
            <a:ext cx="1798320" cy="6299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1 000 cm</a:t>
            </a:r>
          </a:p>
        </p:txBody>
      </p:sp>
      <p:sp>
        <p:nvSpPr>
          <p:cNvPr id="11" name="Rectangle: Rounded Corners 10">
            <a:extLst>
              <a:ext uri="{FF2B5EF4-FFF2-40B4-BE49-F238E27FC236}">
                <a16:creationId xmlns:a16="http://schemas.microsoft.com/office/drawing/2014/main" id="{E18DD6BF-EC73-A82C-1041-B4C9DA8A5AAC}"/>
              </a:ext>
            </a:extLst>
          </p:cNvPr>
          <p:cNvSpPr/>
          <p:nvPr/>
        </p:nvSpPr>
        <p:spPr>
          <a:xfrm>
            <a:off x="6492240" y="3139440"/>
            <a:ext cx="1798320" cy="6299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3 dm</a:t>
            </a:r>
          </a:p>
        </p:txBody>
      </p:sp>
      <p:sp>
        <p:nvSpPr>
          <p:cNvPr id="12" name="Rectangle: Rounded Corners 11">
            <a:extLst>
              <a:ext uri="{FF2B5EF4-FFF2-40B4-BE49-F238E27FC236}">
                <a16:creationId xmlns:a16="http://schemas.microsoft.com/office/drawing/2014/main" id="{AD118DAB-8ED9-EB49-E638-E3E53D71F825}"/>
              </a:ext>
            </a:extLst>
          </p:cNvPr>
          <p:cNvSpPr/>
          <p:nvPr/>
        </p:nvSpPr>
        <p:spPr>
          <a:xfrm>
            <a:off x="8554720" y="4439920"/>
            <a:ext cx="1798320" cy="6299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20 000 cm</a:t>
            </a:r>
          </a:p>
        </p:txBody>
      </p:sp>
    </p:spTree>
    <p:custDataLst>
      <p:tags r:id="rId1"/>
    </p:custDataLst>
    <p:extLst>
      <p:ext uri="{BB962C8B-B14F-4D97-AF65-F5344CB8AC3E}">
        <p14:creationId xmlns:p14="http://schemas.microsoft.com/office/powerpoint/2010/main" val="1048347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text, toy&#10;&#10;Description automatically generated">
            <a:extLst>
              <a:ext uri="{FF2B5EF4-FFF2-40B4-BE49-F238E27FC236}">
                <a16:creationId xmlns:a16="http://schemas.microsoft.com/office/drawing/2014/main" id="{C3D8EDF8-4BAA-7BFD-F51B-50E85C76D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DFE7DDC-7617-0C75-1BDA-A1D184CE604E}"/>
              </a:ext>
            </a:extLst>
          </p:cNvPr>
          <p:cNvPicPr>
            <a:picLocks noChangeAspect="1"/>
          </p:cNvPicPr>
          <p:nvPr/>
        </p:nvPicPr>
        <p:blipFill>
          <a:blip r:embed="rId4"/>
          <a:stretch>
            <a:fillRect/>
          </a:stretch>
        </p:blipFill>
        <p:spPr>
          <a:xfrm>
            <a:off x="3270259" y="1564260"/>
            <a:ext cx="5651482" cy="2310584"/>
          </a:xfrm>
          <a:prstGeom prst="rect">
            <a:avLst/>
          </a:prstGeom>
        </p:spPr>
      </p:pic>
    </p:spTree>
    <p:custDataLst>
      <p:tags r:id="rId1"/>
    </p:custDataLst>
    <p:extLst>
      <p:ext uri="{BB962C8B-B14F-4D97-AF65-F5344CB8AC3E}">
        <p14:creationId xmlns:p14="http://schemas.microsoft.com/office/powerpoint/2010/main" val="1205646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737755"/>
            <a:ext cx="11707318" cy="4675909"/>
          </a:xfrm>
          <a:custGeom>
            <a:avLst/>
            <a:gdLst>
              <a:gd name="connsiteX0" fmla="*/ 0 w 11707318"/>
              <a:gd name="connsiteY0" fmla="*/ 466282 h 4675909"/>
              <a:gd name="connsiteX1" fmla="*/ 466282 w 11707318"/>
              <a:gd name="connsiteY1" fmla="*/ 0 h 4675909"/>
              <a:gd name="connsiteX2" fmla="*/ 11241036 w 11707318"/>
              <a:gd name="connsiteY2" fmla="*/ 0 h 4675909"/>
              <a:gd name="connsiteX3" fmla="*/ 11707318 w 11707318"/>
              <a:gd name="connsiteY3" fmla="*/ 466282 h 4675909"/>
              <a:gd name="connsiteX4" fmla="*/ 11707318 w 11707318"/>
              <a:gd name="connsiteY4" fmla="*/ 4209627 h 4675909"/>
              <a:gd name="connsiteX5" fmla="*/ 11241036 w 11707318"/>
              <a:gd name="connsiteY5" fmla="*/ 4675909 h 4675909"/>
              <a:gd name="connsiteX6" fmla="*/ 466282 w 11707318"/>
              <a:gd name="connsiteY6" fmla="*/ 4675909 h 4675909"/>
              <a:gd name="connsiteX7" fmla="*/ 0 w 11707318"/>
              <a:gd name="connsiteY7" fmla="*/ 4209627 h 4675909"/>
              <a:gd name="connsiteX8" fmla="*/ 0 w 11707318"/>
              <a:gd name="connsiteY8" fmla="*/ 466282 h 467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4675909" fill="none" extrusionOk="0">
                <a:moveTo>
                  <a:pt x="0" y="466282"/>
                </a:moveTo>
                <a:cubicBezTo>
                  <a:pt x="235" y="215127"/>
                  <a:pt x="225407" y="27935"/>
                  <a:pt x="466282" y="0"/>
                </a:cubicBezTo>
                <a:cubicBezTo>
                  <a:pt x="2145849" y="72427"/>
                  <a:pt x="6429105" y="61419"/>
                  <a:pt x="11241036" y="0"/>
                </a:cubicBezTo>
                <a:cubicBezTo>
                  <a:pt x="11492495" y="-41725"/>
                  <a:pt x="11693706" y="204645"/>
                  <a:pt x="11707318" y="466282"/>
                </a:cubicBezTo>
                <a:cubicBezTo>
                  <a:pt x="11808194" y="1936601"/>
                  <a:pt x="11600005" y="3676389"/>
                  <a:pt x="11707318" y="4209627"/>
                </a:cubicBezTo>
                <a:cubicBezTo>
                  <a:pt x="11709634" y="4455392"/>
                  <a:pt x="11477379" y="4652169"/>
                  <a:pt x="11241036" y="4675909"/>
                </a:cubicBezTo>
                <a:cubicBezTo>
                  <a:pt x="7869135" y="4705736"/>
                  <a:pt x="2456661" y="4596603"/>
                  <a:pt x="466282" y="4675909"/>
                </a:cubicBezTo>
                <a:cubicBezTo>
                  <a:pt x="254016" y="4670793"/>
                  <a:pt x="-41595" y="4475372"/>
                  <a:pt x="0" y="4209627"/>
                </a:cubicBezTo>
                <a:cubicBezTo>
                  <a:pt x="50037" y="3231685"/>
                  <a:pt x="770" y="2329297"/>
                  <a:pt x="0" y="466282"/>
                </a:cubicBezTo>
                <a:close/>
              </a:path>
              <a:path w="11707318" h="4675909" stroke="0" extrusionOk="0">
                <a:moveTo>
                  <a:pt x="0" y="466282"/>
                </a:moveTo>
                <a:cubicBezTo>
                  <a:pt x="44254" y="220825"/>
                  <a:pt x="228338" y="40786"/>
                  <a:pt x="466282" y="0"/>
                </a:cubicBezTo>
                <a:cubicBezTo>
                  <a:pt x="2796252" y="123000"/>
                  <a:pt x="6808369" y="-96860"/>
                  <a:pt x="11241036" y="0"/>
                </a:cubicBezTo>
                <a:cubicBezTo>
                  <a:pt x="11473536" y="-19069"/>
                  <a:pt x="11717197" y="188845"/>
                  <a:pt x="11707318" y="466282"/>
                </a:cubicBezTo>
                <a:cubicBezTo>
                  <a:pt x="11710491" y="1096068"/>
                  <a:pt x="11801585" y="3409463"/>
                  <a:pt x="11707318" y="4209627"/>
                </a:cubicBezTo>
                <a:cubicBezTo>
                  <a:pt x="11673841" y="4479275"/>
                  <a:pt x="11484931" y="4673679"/>
                  <a:pt x="11241036" y="4675909"/>
                </a:cubicBezTo>
                <a:cubicBezTo>
                  <a:pt x="6167501" y="4515202"/>
                  <a:pt x="5495582" y="4715576"/>
                  <a:pt x="466282" y="4675909"/>
                </a:cubicBezTo>
                <a:cubicBezTo>
                  <a:pt x="188628" y="4671842"/>
                  <a:pt x="-4736" y="4465001"/>
                  <a:pt x="0" y="4209627"/>
                </a:cubicBezTo>
                <a:cubicBezTo>
                  <a:pt x="32216" y="2358517"/>
                  <a:pt x="57206" y="944228"/>
                  <a:pt x="0" y="466282"/>
                </a:cubicBezTo>
                <a:close/>
              </a:path>
            </a:pathLst>
          </a:custGeom>
          <a:ln>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 Placeholder 7">
            <a:extLst>
              <a:ext uri="{FF2B5EF4-FFF2-40B4-BE49-F238E27FC236}">
                <a16:creationId xmlns:a16="http://schemas.microsoft.com/office/drawing/2014/main" id="{669A63F2-57D6-45F6-83A8-1C9C78A071DB}"/>
              </a:ext>
            </a:extLst>
          </p:cNvPr>
          <p:cNvSpPr txBox="1">
            <a:spLocks/>
          </p:cNvSpPr>
          <p:nvPr/>
        </p:nvSpPr>
        <p:spPr>
          <a:xfrm>
            <a:off x="1324303" y="1896940"/>
            <a:ext cx="9604647" cy="64633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4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Nhận biết được tỉ lệ bản đồ, đọc được tỉ lệ trên bản đồ. </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vi-VN" altLang="zh-CN" sz="40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Vận dụng được tỉ lệ bản đồ để giải quyết một số tình huống thực tiễn là từ tỉ lệ bản đồ tìm độ dài thực tế và ngược lại.</a:t>
            </a:r>
          </a:p>
        </p:txBody>
      </p:sp>
      <p:pic>
        <p:nvPicPr>
          <p:cNvPr id="1026" name="Picture 2" descr="Star Cartoon - Cute Star Png, Transparent Png - kindpng">
            <a:extLst>
              <a:ext uri="{FF2B5EF4-FFF2-40B4-BE49-F238E27FC236}">
                <a16:creationId xmlns:a16="http://schemas.microsoft.com/office/drawing/2014/main" id="{DA588A8D-1A69-40CC-8FF7-F2AF050F983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8824" b="90000" l="7442" r="92907">
                        <a14:foregroundMark x1="7558" y1="41765" x2="7558" y2="41765"/>
                        <a14:foregroundMark x1="52209" y1="8941" x2="52209" y2="8941"/>
                        <a14:foregroundMark x1="92907" y1="37176" x2="92907" y2="37176"/>
                      </a14:backgroundRemoval>
                    </a14:imgEffect>
                  </a14:imgLayer>
                </a14:imgProps>
              </a:ext>
              <a:ext uri="{28A0092B-C50C-407E-A947-70E740481C1C}">
                <a14:useLocalDpi xmlns:a14="http://schemas.microsoft.com/office/drawing/2010/main" val="0"/>
              </a:ext>
            </a:extLst>
          </a:blip>
          <a:srcRect/>
          <a:stretch>
            <a:fillRect/>
          </a:stretch>
        </p:blipFill>
        <p:spPr bwMode="auto">
          <a:xfrm>
            <a:off x="569795" y="1907100"/>
            <a:ext cx="726874" cy="686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ar Cartoon - Cute Star Png, Transparent Png - kindpng">
            <a:extLst>
              <a:ext uri="{FF2B5EF4-FFF2-40B4-BE49-F238E27FC236}">
                <a16:creationId xmlns:a16="http://schemas.microsoft.com/office/drawing/2014/main" id="{E8881B03-6ED6-48FF-662D-E5F70F8149D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8824" b="90000" l="7442" r="92907">
                        <a14:foregroundMark x1="7558" y1="41765" x2="7558" y2="41765"/>
                        <a14:foregroundMark x1="52209" y1="8941" x2="52209" y2="8941"/>
                        <a14:foregroundMark x1="92907" y1="37176" x2="92907" y2="37176"/>
                      </a14:backgroundRemoval>
                    </a14:imgEffect>
                  </a14:imgLayer>
                </a14:imgProps>
              </a:ext>
              <a:ext uri="{28A0092B-C50C-407E-A947-70E740481C1C}">
                <a14:useLocalDpi xmlns:a14="http://schemas.microsoft.com/office/drawing/2010/main" val="0"/>
              </a:ext>
            </a:extLst>
          </a:blip>
          <a:srcRect/>
          <a:stretch>
            <a:fillRect/>
          </a:stretch>
        </p:blipFill>
        <p:spPr bwMode="auto">
          <a:xfrm>
            <a:off x="600275" y="3240387"/>
            <a:ext cx="726874" cy="6867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0979DD-A2FA-B098-F7DA-A5B6E1DF6078}"/>
              </a:ext>
            </a:extLst>
          </p:cNvPr>
          <p:cNvPicPr>
            <a:picLocks noChangeAspect="1"/>
          </p:cNvPicPr>
          <p:nvPr/>
        </p:nvPicPr>
        <p:blipFill>
          <a:blip r:embed="rId7"/>
          <a:stretch>
            <a:fillRect/>
          </a:stretch>
        </p:blipFill>
        <p:spPr>
          <a:xfrm>
            <a:off x="3488716" y="784296"/>
            <a:ext cx="5255207" cy="1286367"/>
          </a:xfrm>
          <a:prstGeom prst="rect">
            <a:avLst/>
          </a:prstGeom>
        </p:spPr>
      </p:pic>
    </p:spTree>
    <p:custDataLst>
      <p:tags r:id="rId1"/>
    </p:custDataLst>
    <p:extLst>
      <p:ext uri="{BB962C8B-B14F-4D97-AF65-F5344CB8AC3E}">
        <p14:creationId xmlns:p14="http://schemas.microsoft.com/office/powerpoint/2010/main" val="1585405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9E82659-B81B-FF92-85D0-3AA18E1475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Hình ảnh 9">
            <a:extLst>
              <a:ext uri="{FF2B5EF4-FFF2-40B4-BE49-F238E27FC236}">
                <a16:creationId xmlns:a16="http://schemas.microsoft.com/office/drawing/2014/main" id="{E2157483-BE9A-38CF-9524-800B614AB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94282"/>
            <a:ext cx="12192000" cy="4796726"/>
          </a:xfrm>
          <a:prstGeom prst="rect">
            <a:avLst/>
          </a:prstGeom>
        </p:spPr>
      </p:pic>
      <p:pic>
        <p:nvPicPr>
          <p:cNvPr id="2" name="Picture 1">
            <a:extLst>
              <a:ext uri="{FF2B5EF4-FFF2-40B4-BE49-F238E27FC236}">
                <a16:creationId xmlns:a16="http://schemas.microsoft.com/office/drawing/2014/main" id="{CDF8A17A-064F-132F-ED81-95BF2E0BD44A}"/>
              </a:ext>
            </a:extLst>
          </p:cNvPr>
          <p:cNvPicPr>
            <a:picLocks noChangeAspect="1"/>
          </p:cNvPicPr>
          <p:nvPr/>
        </p:nvPicPr>
        <p:blipFill>
          <a:blip r:embed="rId5"/>
          <a:stretch>
            <a:fillRect/>
          </a:stretch>
        </p:blipFill>
        <p:spPr>
          <a:xfrm>
            <a:off x="1041978" y="1504081"/>
            <a:ext cx="10108044" cy="4395597"/>
          </a:xfrm>
          <a:prstGeom prst="rect">
            <a:avLst/>
          </a:prstGeom>
        </p:spPr>
      </p:pic>
    </p:spTree>
    <p:custDataLst>
      <p:tags r:id="rId1"/>
    </p:custDataLst>
    <p:extLst>
      <p:ext uri="{BB962C8B-B14F-4D97-AF65-F5344CB8AC3E}">
        <p14:creationId xmlns:p14="http://schemas.microsoft.com/office/powerpoint/2010/main" val="6427501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children in a classroom&#10;&#10;Description automatically generated with low confidence">
            <a:extLst>
              <a:ext uri="{FF2B5EF4-FFF2-40B4-BE49-F238E27FC236}">
                <a16:creationId xmlns:a16="http://schemas.microsoft.com/office/drawing/2014/main" id="{1FBF9AFB-F521-58B4-5A24-F410285BF6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74" b="9696"/>
          <a:stretch/>
        </p:blipFill>
        <p:spPr>
          <a:xfrm>
            <a:off x="20" y="1282"/>
            <a:ext cx="12191980" cy="6856718"/>
          </a:xfrm>
          <a:prstGeom prst="rect">
            <a:avLst/>
          </a:prstGeom>
        </p:spPr>
      </p:pic>
      <p:sp>
        <p:nvSpPr>
          <p:cNvPr id="2" name="Cloud 1">
            <a:extLst>
              <a:ext uri="{FF2B5EF4-FFF2-40B4-BE49-F238E27FC236}">
                <a16:creationId xmlns:a16="http://schemas.microsoft.com/office/drawing/2014/main" id="{A04F69DA-0E24-EA20-D211-ABE88C9A1E5B}"/>
              </a:ext>
            </a:extLst>
          </p:cNvPr>
          <p:cNvSpPr/>
          <p:nvPr/>
        </p:nvSpPr>
        <p:spPr>
          <a:xfrm>
            <a:off x="447040" y="1970690"/>
            <a:ext cx="8318587" cy="2530190"/>
          </a:xfrm>
          <a:prstGeom prst="cloud">
            <a:avLst/>
          </a:prstGeom>
          <a:solidFill>
            <a:schemeClr val="bg1">
              <a:alpha val="92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200" dirty="0" smtClean="0">
              <a:solidFill>
                <a:srgbClr val="0070C0"/>
              </a:solidFill>
              <a:latin typeface="Caribi"/>
            </a:endParaRPr>
          </a:p>
          <a:p>
            <a:pPr lvl="0" algn="ctr"/>
            <a:r>
              <a:rPr lang="vi-VN" sz="3200" dirty="0" smtClean="0">
                <a:solidFill>
                  <a:srgbClr val="0070C0"/>
                </a:solidFill>
                <a:latin typeface="+mj-lt"/>
              </a:rPr>
              <a:t>Tranh </a:t>
            </a:r>
            <a:r>
              <a:rPr lang="vi-VN" sz="3200" dirty="0">
                <a:solidFill>
                  <a:srgbClr val="0070C0"/>
                </a:solidFill>
                <a:latin typeface="+mj-lt"/>
              </a:rPr>
              <a:t>gì to lớn lạ ghê</a:t>
            </a:r>
          </a:p>
          <a:p>
            <a:pPr lvl="0" algn="ctr"/>
            <a:r>
              <a:rPr lang="vi-VN" sz="3200" dirty="0">
                <a:solidFill>
                  <a:srgbClr val="0070C0"/>
                </a:solidFill>
                <a:latin typeface="+mj-lt"/>
              </a:rPr>
              <a:t>Vẽ hết Âu, Á, Mĩ, Phi trong này</a:t>
            </a:r>
            <a:r>
              <a:rPr lang="vi-VN" sz="3200" dirty="0" smtClean="0">
                <a:solidFill>
                  <a:srgbClr val="0070C0"/>
                </a:solidFill>
                <a:latin typeface="+mj-lt"/>
              </a:rPr>
              <a:t>.                                    </a:t>
            </a:r>
            <a:endParaRPr lang="en-US" sz="3200" dirty="0" smtClean="0">
              <a:solidFill>
                <a:srgbClr val="0070C0"/>
              </a:solidFill>
              <a:latin typeface="+mj-lt"/>
            </a:endParaRPr>
          </a:p>
          <a:p>
            <a:pPr lvl="0" algn="ctr"/>
            <a:r>
              <a:rPr lang="vi-VN" sz="3200" dirty="0" smtClean="0">
                <a:solidFill>
                  <a:srgbClr val="0070C0"/>
                </a:solidFill>
                <a:latin typeface="+mj-lt"/>
              </a:rPr>
              <a:t>  </a:t>
            </a:r>
            <a:r>
              <a:rPr lang="vi-VN" sz="3200" dirty="0">
                <a:solidFill>
                  <a:srgbClr val="0070C0"/>
                </a:solidFill>
                <a:latin typeface="+mj-lt"/>
              </a:rPr>
              <a:t>(Là gì?) </a:t>
            </a:r>
            <a:endParaRPr kumimoji="0" lang="en-US" sz="3200" b="0" i="0" u="none" strike="noStrike" kern="1200" cap="none" spc="0" normalizeH="0" baseline="0" noProof="0" dirty="0">
              <a:ln>
                <a:noFill/>
              </a:ln>
              <a:solidFill>
                <a:srgbClr val="0070C0"/>
              </a:solidFill>
              <a:effectLst/>
              <a:uLnTx/>
              <a:uFillTx/>
              <a:latin typeface="+mj-lt"/>
            </a:endParaRPr>
          </a:p>
        </p:txBody>
      </p:sp>
      <p:pic>
        <p:nvPicPr>
          <p:cNvPr id="4" name="Picture 3">
            <a:extLst>
              <a:ext uri="{FF2B5EF4-FFF2-40B4-BE49-F238E27FC236}">
                <a16:creationId xmlns:a16="http://schemas.microsoft.com/office/drawing/2014/main" id="{54C25A4A-23F4-7020-1A1F-3C87920F008A}"/>
              </a:ext>
            </a:extLst>
          </p:cNvPr>
          <p:cNvPicPr>
            <a:picLocks noChangeAspect="1"/>
          </p:cNvPicPr>
          <p:nvPr/>
        </p:nvPicPr>
        <p:blipFill>
          <a:blip r:embed="rId4"/>
          <a:stretch>
            <a:fillRect/>
          </a:stretch>
        </p:blipFill>
        <p:spPr>
          <a:xfrm>
            <a:off x="3472502" y="144195"/>
            <a:ext cx="4291956" cy="1774090"/>
          </a:xfrm>
          <a:prstGeom prst="rect">
            <a:avLst/>
          </a:prstGeom>
        </p:spPr>
      </p:pic>
      <p:sp>
        <p:nvSpPr>
          <p:cNvPr id="5" name="Speech Bubble: Rectangle with Corners Rounded 4">
            <a:extLst>
              <a:ext uri="{FF2B5EF4-FFF2-40B4-BE49-F238E27FC236}">
                <a16:creationId xmlns:a16="http://schemas.microsoft.com/office/drawing/2014/main" id="{8AD99AC8-4599-0016-F067-BE3B49947636}"/>
              </a:ext>
            </a:extLst>
          </p:cNvPr>
          <p:cNvSpPr/>
          <p:nvPr/>
        </p:nvSpPr>
        <p:spPr>
          <a:xfrm>
            <a:off x="1625847" y="5016450"/>
            <a:ext cx="4627458" cy="1497511"/>
          </a:xfrm>
          <a:prstGeom prst="wedgeRoundRectCallout">
            <a:avLst>
              <a:gd name="adj1" fmla="val 25930"/>
              <a:gd name="adj2" fmla="val -82358"/>
              <a:gd name="adj3" fmla="val 16667"/>
            </a:avLst>
          </a:prstGeom>
          <a:solidFill>
            <a:schemeClr val="bg1"/>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a:t>
            </a:r>
            <a:r>
              <a:rPr kumimoji="0" lang="en-US" sz="60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6000" b="0"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đồ</a:t>
            </a:r>
            <a:endParaRPr kumimoji="0" lang="en-US" sz="6000"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026" name="Picture 2" descr="Hình ảnh Bản đồ Hoạt Hình Bản đồ Màu Xanh Lá Cây Bản đồ Minh Họa Vị Trí Bản  đồ PNG , Bản đồ Vị Trí, Ngày Lễ, Du Lịch PNG miễn">
            <a:extLst>
              <a:ext uri="{FF2B5EF4-FFF2-40B4-BE49-F238E27FC236}">
                <a16:creationId xmlns:a16="http://schemas.microsoft.com/office/drawing/2014/main" id="{34EB0306-A31A-0C41-1140-4F1E33D0D1C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94400" y="3571240"/>
            <a:ext cx="3495040" cy="34950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7544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neon colored word on a black background&#10;&#10;Description automatically generated">
            <a:extLst>
              <a:ext uri="{FF2B5EF4-FFF2-40B4-BE49-F238E27FC236}">
                <a16:creationId xmlns:a16="http://schemas.microsoft.com/office/drawing/2014/main" id="{6545D29F-7745-87D4-4848-B5B7E66B0A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8320" y="1826404"/>
            <a:ext cx="5856678" cy="1990862"/>
          </a:xfrm>
          <a:prstGeom prst="rect">
            <a:avLst/>
          </a:prstGeom>
        </p:spPr>
      </p:pic>
    </p:spTree>
    <p:custDataLst>
      <p:tags r:id="rId1"/>
    </p:custDataLst>
    <p:extLst>
      <p:ext uri="{BB962C8B-B14F-4D97-AF65-F5344CB8AC3E}">
        <p14:creationId xmlns:p14="http://schemas.microsoft.com/office/powerpoint/2010/main" val="8841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xmln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B5B5CCCF-CCD7-806A-B949-FE4DA300D82E}"/>
              </a:ext>
            </a:extLst>
          </p:cNvPr>
          <p:cNvPicPr>
            <a:picLocks noChangeAspect="1"/>
          </p:cNvPicPr>
          <p:nvPr/>
        </p:nvPicPr>
        <p:blipFill>
          <a:blip r:embed="rId5"/>
          <a:stretch>
            <a:fillRect/>
          </a:stretch>
        </p:blipFill>
        <p:spPr>
          <a:xfrm>
            <a:off x="1637412" y="750580"/>
            <a:ext cx="8754615" cy="5620999"/>
          </a:xfrm>
          <a:prstGeom prst="rect">
            <a:avLst/>
          </a:prstGeom>
        </p:spPr>
      </p:pic>
    </p:spTree>
    <p:custDataLst>
      <p:tags r:id="rId1"/>
    </p:custDataLst>
    <p:extLst>
      <p:ext uri="{BB962C8B-B14F-4D97-AF65-F5344CB8AC3E}">
        <p14:creationId xmlns:p14="http://schemas.microsoft.com/office/powerpoint/2010/main" val="2281181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xmln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2">
            <a:extLst>
              <a:ext uri="{FF2B5EF4-FFF2-40B4-BE49-F238E27FC236}">
                <a16:creationId xmlns:a16="http://schemas.microsoft.com/office/drawing/2014/main" id="{9E3C44FC-64CC-1C81-51F0-76FE0BE61E44}"/>
              </a:ext>
            </a:extLst>
          </p:cNvPr>
          <p:cNvSpPr/>
          <p:nvPr/>
        </p:nvSpPr>
        <p:spPr>
          <a:xfrm>
            <a:off x="1242137" y="2926427"/>
            <a:ext cx="8795944" cy="3931573"/>
          </a:xfrm>
          <a:custGeom>
            <a:avLst/>
            <a:gdLst/>
            <a:ahLst/>
            <a:cxnLst/>
            <a:rect l="l" t="t" r="r" b="b"/>
            <a:pathLst>
              <a:path w="15618745" h="7284373">
                <a:moveTo>
                  <a:pt x="0" y="0"/>
                </a:moveTo>
                <a:lnTo>
                  <a:pt x="15618746" y="0"/>
                </a:lnTo>
                <a:lnTo>
                  <a:pt x="15618746" y="7284372"/>
                </a:lnTo>
                <a:lnTo>
                  <a:pt x="0" y="7284372"/>
                </a:lnTo>
                <a:lnTo>
                  <a:pt x="0" y="0"/>
                </a:lnTo>
                <a:close/>
              </a:path>
            </a:pathLst>
          </a:custGeom>
          <a:blipFill>
            <a:blip r:embed="rId5"/>
            <a:stretch>
              <a:fillRect/>
            </a:stretch>
          </a:blipFill>
        </p:spPr>
        <p:txBody>
          <a:bodyPr/>
          <a:lstStyle/>
          <a:p>
            <a:endParaRPr lang="en-US"/>
          </a:p>
        </p:txBody>
      </p:sp>
      <p:pic>
        <p:nvPicPr>
          <p:cNvPr id="8" name="Picture 7">
            <a:extLst>
              <a:ext uri="{FF2B5EF4-FFF2-40B4-BE49-F238E27FC236}">
                <a16:creationId xmlns:a16="http://schemas.microsoft.com/office/drawing/2014/main" id="{4DF695D9-AAE4-E1A9-4CA7-40742F91E061}"/>
              </a:ext>
            </a:extLst>
          </p:cNvPr>
          <p:cNvPicPr>
            <a:picLocks noChangeAspect="1"/>
          </p:cNvPicPr>
          <p:nvPr/>
        </p:nvPicPr>
        <p:blipFill>
          <a:blip r:embed="rId6"/>
          <a:stretch>
            <a:fillRect/>
          </a:stretch>
        </p:blipFill>
        <p:spPr>
          <a:xfrm>
            <a:off x="4127182" y="406082"/>
            <a:ext cx="3876675" cy="2428875"/>
          </a:xfrm>
          <a:prstGeom prst="rect">
            <a:avLst/>
          </a:prstGeom>
        </p:spPr>
      </p:pic>
      <p:sp>
        <p:nvSpPr>
          <p:cNvPr id="9" name="Speech Bubble: Rectangle with Corners Rounded 8">
            <a:extLst>
              <a:ext uri="{FF2B5EF4-FFF2-40B4-BE49-F238E27FC236}">
                <a16:creationId xmlns:a16="http://schemas.microsoft.com/office/drawing/2014/main" id="{05026040-179D-E574-B45F-1B5FE4DF69AC}"/>
              </a:ext>
            </a:extLst>
          </p:cNvPr>
          <p:cNvSpPr/>
          <p:nvPr/>
        </p:nvSpPr>
        <p:spPr>
          <a:xfrm>
            <a:off x="7294880" y="1828800"/>
            <a:ext cx="3881120" cy="1757680"/>
          </a:xfrm>
          <a:prstGeom prst="wedgeRoundRectCallout">
            <a:avLst>
              <a:gd name="adj1" fmla="val -13590"/>
              <a:gd name="adj2" fmla="val 764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1 : 10 000 </a:t>
            </a:r>
            <a:r>
              <a:rPr lang="en-US" sz="2800" dirty="0" err="1">
                <a:solidFill>
                  <a:srgbClr val="002060"/>
                </a:solidFill>
                <a:latin typeface="Cambria" panose="02040503050406030204" pitchFamily="18" charset="0"/>
                <a:ea typeface="Cambria" panose="02040503050406030204" pitchFamily="18" charset="0"/>
              </a:rPr>
              <a:t>ghi</a:t>
            </a:r>
            <a:r>
              <a:rPr lang="en-US" sz="2800" dirty="0">
                <a:solidFill>
                  <a:srgbClr val="002060"/>
                </a:solidFill>
                <a:latin typeface="Cambria" panose="02040503050406030204" pitchFamily="18" charset="0"/>
                <a:ea typeface="Cambria" panose="02040503050406030204" pitchFamily="18" charset="0"/>
              </a:rPr>
              <a:t> ở </a:t>
            </a:r>
            <a:r>
              <a:rPr lang="en-US" sz="2800" dirty="0" err="1">
                <a:solidFill>
                  <a:srgbClr val="002060"/>
                </a:solidFill>
                <a:latin typeface="Cambria" panose="02040503050406030204" pitchFamily="18" charset="0"/>
                <a:ea typeface="Cambria" panose="02040503050406030204" pitchFamily="18" charset="0"/>
              </a:rPr>
              <a:t>phía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dưới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còn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gọi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lệ</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đấy</a:t>
            </a:r>
            <a:r>
              <a:rPr lang="en-US" sz="2800" dirty="0">
                <a:solidFill>
                  <a:srgbClr val="002060"/>
                </a:solidFill>
                <a:latin typeface="Cambria" panose="02040503050406030204" pitchFamily="18" charset="0"/>
                <a:ea typeface="Cambria" panose="02040503050406030204" pitchFamily="18" charset="0"/>
              </a:rPr>
              <a:t>!</a:t>
            </a:r>
          </a:p>
        </p:txBody>
      </p:sp>
      <p:sp>
        <p:nvSpPr>
          <p:cNvPr id="11" name="Speech Bubble: Rectangle with Corners Rounded 10">
            <a:extLst>
              <a:ext uri="{FF2B5EF4-FFF2-40B4-BE49-F238E27FC236}">
                <a16:creationId xmlns:a16="http://schemas.microsoft.com/office/drawing/2014/main" id="{E49AC07D-7DFC-0639-FFE5-99515A9C010B}"/>
              </a:ext>
            </a:extLst>
          </p:cNvPr>
          <p:cNvSpPr/>
          <p:nvPr/>
        </p:nvSpPr>
        <p:spPr>
          <a:xfrm>
            <a:off x="1137920" y="1107440"/>
            <a:ext cx="2987040" cy="1270000"/>
          </a:xfrm>
          <a:prstGeom prst="wedgeRoundRectCallout">
            <a:avLst>
              <a:gd name="adj1" fmla="val -4166"/>
              <a:gd name="adj2" fmla="val 921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Tỉ</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số</a:t>
            </a:r>
            <a:r>
              <a:rPr lang="en-US" sz="2800" dirty="0">
                <a:solidFill>
                  <a:srgbClr val="002060"/>
                </a:solidFill>
                <a:latin typeface="Cambria" panose="02040503050406030204" pitchFamily="18" charset="0"/>
                <a:ea typeface="Cambria" panose="02040503050406030204" pitchFamily="18" charset="0"/>
              </a:rPr>
              <a:t> 1 : 10 000 </a:t>
            </a:r>
            <a:r>
              <a:rPr lang="en-US" sz="2800" dirty="0" err="1">
                <a:solidFill>
                  <a:srgbClr val="002060"/>
                </a:solidFill>
                <a:latin typeface="Cambria" panose="02040503050406030204" pitchFamily="18" charset="0"/>
                <a:ea typeface="Cambria" panose="02040503050406030204" pitchFamily="18" charset="0"/>
              </a:rPr>
              <a:t>ghi</a:t>
            </a:r>
            <a:r>
              <a:rPr lang="en-US" sz="2800" dirty="0">
                <a:solidFill>
                  <a:srgbClr val="002060"/>
                </a:solidFill>
                <a:latin typeface="Cambria" panose="02040503050406030204" pitchFamily="18" charset="0"/>
                <a:ea typeface="Cambria" panose="02040503050406030204" pitchFamily="18" charset="0"/>
              </a:rPr>
              <a:t> ở </a:t>
            </a:r>
            <a:r>
              <a:rPr lang="en-US" sz="2800" dirty="0" err="1">
                <a:solidFill>
                  <a:srgbClr val="002060"/>
                </a:solidFill>
                <a:latin typeface="Cambria" panose="02040503050406030204" pitchFamily="18" charset="0"/>
                <a:ea typeface="Cambria" panose="02040503050406030204" pitchFamily="18" charset="0"/>
              </a:rPr>
              <a:t>phía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dưới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bản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đồ</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gì</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nhỉ</a:t>
            </a:r>
            <a:r>
              <a:rPr lang="en-US" sz="2800" dirty="0">
                <a:solidFill>
                  <a:srgbClr val="00206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616961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6E32600-99A3-5B61-97E7-0C12C50739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7" name="Rectangle: Rounded Corners 9">
            <a:extLst>
              <a:ext uri="{FF2B5EF4-FFF2-40B4-BE49-F238E27FC236}">
                <a16:creationId xmlns:a16="http://schemas.microsoft.com/office/drawing/2014/main" id="{7B9AE2C8-3445-4640-A604-E3AC6CE7EFA5}"/>
              </a:ext>
            </a:extLst>
          </p:cNvPr>
          <p:cNvSpPr/>
          <p:nvPr/>
        </p:nvSpPr>
        <p:spPr>
          <a:xfrm>
            <a:off x="209862" y="284480"/>
            <a:ext cx="11707318" cy="6410959"/>
          </a:xfrm>
          <a:prstGeom prst="roundRect">
            <a:avLst/>
          </a:prstGeom>
          <a:ln>
            <a:extLst>
              <a:ext uri="{C807C97D-BFC1-408E-A445-0C87EB9F89A2}">
                <ask:lineSketchStyleProps xmlns:ask="http://schemas.microsoft.com/office/drawing/2018/sketchyshapes" xmlns="" sd="852854689">
                  <a:custGeom>
                    <a:avLst/>
                    <a:gdLst>
                      <a:gd name="connsiteX0" fmla="*/ 0 w 11707318"/>
                      <a:gd name="connsiteY0" fmla="*/ 1068515 h 6410959"/>
                      <a:gd name="connsiteX1" fmla="*/ 1068515 w 11707318"/>
                      <a:gd name="connsiteY1" fmla="*/ 0 h 6410959"/>
                      <a:gd name="connsiteX2" fmla="*/ 10638803 w 11707318"/>
                      <a:gd name="connsiteY2" fmla="*/ 0 h 6410959"/>
                      <a:gd name="connsiteX3" fmla="*/ 11707318 w 11707318"/>
                      <a:gd name="connsiteY3" fmla="*/ 1068515 h 6410959"/>
                      <a:gd name="connsiteX4" fmla="*/ 11707318 w 11707318"/>
                      <a:gd name="connsiteY4" fmla="*/ 5342444 h 6410959"/>
                      <a:gd name="connsiteX5" fmla="*/ 10638803 w 11707318"/>
                      <a:gd name="connsiteY5" fmla="*/ 6410959 h 6410959"/>
                      <a:gd name="connsiteX6" fmla="*/ 1068515 w 11707318"/>
                      <a:gd name="connsiteY6" fmla="*/ 6410959 h 6410959"/>
                      <a:gd name="connsiteX7" fmla="*/ 0 w 11707318"/>
                      <a:gd name="connsiteY7" fmla="*/ 5342444 h 6410959"/>
                      <a:gd name="connsiteX8" fmla="*/ 0 w 11707318"/>
                      <a:gd name="connsiteY8" fmla="*/ 1068515 h 641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7318" h="6410959" fill="none" extrusionOk="0">
                        <a:moveTo>
                          <a:pt x="0" y="1068515"/>
                        </a:moveTo>
                        <a:cubicBezTo>
                          <a:pt x="1940" y="530901"/>
                          <a:pt x="496205" y="29898"/>
                          <a:pt x="1068515" y="0"/>
                        </a:cubicBezTo>
                        <a:cubicBezTo>
                          <a:pt x="3905308" y="72427"/>
                          <a:pt x="6669583" y="61419"/>
                          <a:pt x="10638803" y="0"/>
                        </a:cubicBezTo>
                        <a:cubicBezTo>
                          <a:pt x="11218351" y="-72813"/>
                          <a:pt x="11643758" y="459165"/>
                          <a:pt x="11707318" y="1068515"/>
                        </a:cubicBezTo>
                        <a:cubicBezTo>
                          <a:pt x="11808194" y="1497107"/>
                          <a:pt x="11600005" y="4160001"/>
                          <a:pt x="11707318" y="5342444"/>
                        </a:cubicBezTo>
                        <a:cubicBezTo>
                          <a:pt x="11726088" y="5837309"/>
                          <a:pt x="11196477" y="6374580"/>
                          <a:pt x="10638803" y="6410959"/>
                        </a:cubicBezTo>
                        <a:cubicBezTo>
                          <a:pt x="8283865" y="6440786"/>
                          <a:pt x="4693005" y="6331653"/>
                          <a:pt x="1068515" y="6410959"/>
                        </a:cubicBezTo>
                        <a:cubicBezTo>
                          <a:pt x="567947" y="6400835"/>
                          <a:pt x="-80126" y="5948413"/>
                          <a:pt x="0" y="5342444"/>
                        </a:cubicBezTo>
                        <a:cubicBezTo>
                          <a:pt x="50037" y="3982242"/>
                          <a:pt x="770" y="2047537"/>
                          <a:pt x="0" y="1068515"/>
                        </a:cubicBezTo>
                        <a:close/>
                      </a:path>
                      <a:path w="11707318" h="6410959" stroke="0" extrusionOk="0">
                        <a:moveTo>
                          <a:pt x="0" y="1068515"/>
                        </a:moveTo>
                        <a:cubicBezTo>
                          <a:pt x="91397" y="503303"/>
                          <a:pt x="486438" y="16768"/>
                          <a:pt x="1068515" y="0"/>
                        </a:cubicBezTo>
                        <a:cubicBezTo>
                          <a:pt x="3304213" y="123000"/>
                          <a:pt x="8436121" y="-96860"/>
                          <a:pt x="10638803" y="0"/>
                        </a:cubicBezTo>
                        <a:cubicBezTo>
                          <a:pt x="11146737" y="-62641"/>
                          <a:pt x="11727812" y="437073"/>
                          <a:pt x="11707318" y="1068515"/>
                        </a:cubicBezTo>
                        <a:cubicBezTo>
                          <a:pt x="11710491" y="3106617"/>
                          <a:pt x="11801585" y="4175531"/>
                          <a:pt x="11707318" y="5342444"/>
                        </a:cubicBezTo>
                        <a:cubicBezTo>
                          <a:pt x="11629966" y="5960592"/>
                          <a:pt x="11114598" y="6392248"/>
                          <a:pt x="10638803" y="6410959"/>
                        </a:cubicBezTo>
                        <a:cubicBezTo>
                          <a:pt x="8283606" y="6250252"/>
                          <a:pt x="5443232" y="6450626"/>
                          <a:pt x="1068515" y="6410959"/>
                        </a:cubicBezTo>
                        <a:cubicBezTo>
                          <a:pt x="427365" y="6400653"/>
                          <a:pt x="-92283" y="5890762"/>
                          <a:pt x="0" y="5342444"/>
                        </a:cubicBezTo>
                        <a:cubicBezTo>
                          <a:pt x="32216" y="4676565"/>
                          <a:pt x="57206" y="2286983"/>
                          <a:pt x="0" y="1068515"/>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07DA185-FCD8-0874-9F05-660C23C11B9C}"/>
              </a:ext>
            </a:extLst>
          </p:cNvPr>
          <p:cNvSpPr/>
          <p:nvPr/>
        </p:nvSpPr>
        <p:spPr>
          <a:xfrm>
            <a:off x="1219200" y="1320800"/>
            <a:ext cx="9865360" cy="42570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561A488E-18DC-4F0F-2FC2-8828D324206E}"/>
              </a:ext>
            </a:extLst>
          </p:cNvPr>
          <p:cNvSpPr txBox="1"/>
          <p:nvPr/>
        </p:nvSpPr>
        <p:spPr>
          <a:xfrm>
            <a:off x="1676400" y="1534160"/>
            <a:ext cx="9062720" cy="954107"/>
          </a:xfrm>
          <a:prstGeom prst="rect">
            <a:avLst/>
          </a:prstGeom>
          <a:noFill/>
        </p:spPr>
        <p:txBody>
          <a:bodyPr wrap="square" rtlCol="0">
            <a:spAutoFit/>
          </a:bodyPr>
          <a:lstStyle/>
          <a:p>
            <a:pPr marL="342900" indent="-342900">
              <a:buFont typeface="Arial" panose="020B0604020202020204" pitchFamily="34" charset="0"/>
              <a:buChar char="•"/>
            </a:pPr>
            <a:r>
              <a:rPr lang="vi-VN" sz="2800" dirty="0">
                <a:latin typeface="Cambria" panose="02040503050406030204" pitchFamily="18" charset="0"/>
                <a:ea typeface="Cambria" panose="02040503050406030204" pitchFamily="18" charset="0"/>
              </a:rPr>
              <a:t>Ở góc phía dưới của một bản đồ có ghi 1 : 10 000. Tỉ số đó là tỉ lệ bản đồ. </a:t>
            </a:r>
            <a:endParaRPr lang="en-US" sz="28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05E32E-DAE9-2F72-EE02-9F2CFE2AFAFB}"/>
                  </a:ext>
                </a:extLst>
              </p:cNvPr>
              <p:cNvSpPr txBox="1"/>
              <p:nvPr/>
            </p:nvSpPr>
            <p:spPr>
              <a:xfrm>
                <a:off x="1625600" y="2580640"/>
                <a:ext cx="9062720" cy="2032416"/>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Tỉ lệ 1 : 10 000 hay</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 10 000</m:t>
                        </m:r>
                      </m:den>
                    </m:f>
                  </m:oMath>
                </a14:m>
                <a:r>
                  <a:rPr lang="vi-VN" sz="2800" dirty="0">
                    <a:latin typeface="Cambria" panose="02040503050406030204" pitchFamily="18" charset="0"/>
                    <a:ea typeface="Cambria" panose="02040503050406030204" pitchFamily="18" charset="0"/>
                  </a:rPr>
                  <a:t> cho biết hình ảnh một khu vực của Thành phố Hồ Chí Minh được vẽ thu nhỏ lại 10 000 lần. Chẳng hạn: Độ dài 1 cm trên bản đồ ứng với độ dài thật là 10 000 cm hay 100 m.</a:t>
                </a:r>
                <a:endParaRPr lang="en-US" sz="28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3F05E32E-DAE9-2F72-EE02-9F2CFE2AFAFB}"/>
                  </a:ext>
                </a:extLst>
              </p:cNvPr>
              <p:cNvSpPr txBox="1">
                <a:spLocks noRot="1" noChangeAspect="1" noMove="1" noResize="1" noEditPoints="1" noAdjustHandles="1" noChangeArrowheads="1" noChangeShapeType="1" noTextEdit="1"/>
              </p:cNvSpPr>
              <p:nvPr/>
            </p:nvSpPr>
            <p:spPr>
              <a:xfrm>
                <a:off x="1625600" y="2580640"/>
                <a:ext cx="9062720" cy="2032416"/>
              </a:xfrm>
              <a:prstGeom prst="rect">
                <a:avLst/>
              </a:prstGeom>
              <a:blipFill>
                <a:blip r:embed="rId5"/>
                <a:stretch>
                  <a:fillRect l="-1211" r="-1413" b="-5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E31052-59BB-2E8E-0CC1-FC43F1DA3241}"/>
                  </a:ext>
                </a:extLst>
              </p:cNvPr>
              <p:cNvSpPr txBox="1"/>
              <p:nvPr/>
            </p:nvSpPr>
            <p:spPr>
              <a:xfrm>
                <a:off x="1605280" y="4582160"/>
                <a:ext cx="9062720" cy="70339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mbria" panose="02040503050406030204" pitchFamily="18" charset="0"/>
                    <a:ea typeface="Cambria" panose="02040503050406030204" pitchFamily="18" charset="0"/>
                  </a:rPr>
                  <a:t>Chẳng </a:t>
                </a:r>
                <a:r>
                  <a:rPr lang="en-US" sz="2800" dirty="0" err="1">
                    <a:latin typeface="Cambria" panose="02040503050406030204" pitchFamily="18" charset="0"/>
                    <a:ea typeface="Cambria" panose="02040503050406030204" pitchFamily="18" charset="0"/>
                  </a:rPr>
                  <a:t>hạn</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 500</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 </m:t>
                        </m:r>
                        <m:r>
                          <a:rPr lang="en-US" sz="2800" b="0" i="1" smtClean="0">
                            <a:latin typeface="Cambria Math" panose="02040503050406030204" pitchFamily="18" charset="0"/>
                          </a:rPr>
                          <m:t>1 0</m:t>
                        </m:r>
                        <m:r>
                          <a:rPr lang="en-US" sz="2800" i="1">
                            <a:latin typeface="Cambria Math" panose="02040503050406030204" pitchFamily="18" charset="0"/>
                          </a:rPr>
                          <m:t>00</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 1</m:t>
                        </m:r>
                        <m:r>
                          <a:rPr lang="en-US" sz="2800" b="0" i="1" smtClean="0">
                            <a:latin typeface="Cambria Math" panose="02040503050406030204" pitchFamily="18" charset="0"/>
                          </a:rPr>
                          <m:t>0</m:t>
                        </m:r>
                        <m:r>
                          <a:rPr lang="en-US" sz="2800" i="1">
                            <a:latin typeface="Cambria Math" panose="02040503050406030204" pitchFamily="18" charset="0"/>
                          </a:rPr>
                          <m:t> 000</m:t>
                        </m:r>
                      </m:den>
                    </m:f>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 1</m:t>
                        </m:r>
                        <m:r>
                          <a:rPr lang="en-US" sz="2800" b="0" i="1" smtClean="0">
                            <a:latin typeface="Cambria Math" panose="02040503050406030204" pitchFamily="18" charset="0"/>
                          </a:rPr>
                          <m:t>0</m:t>
                        </m:r>
                        <m:r>
                          <a:rPr lang="en-US" sz="2800" i="1">
                            <a:latin typeface="Cambria Math" panose="02040503050406030204" pitchFamily="18" charset="0"/>
                          </a:rPr>
                          <m:t> 000</m:t>
                        </m:r>
                        <m:r>
                          <a:rPr lang="en-US" sz="2800" b="0" i="1" smtClean="0">
                            <a:latin typeface="Cambria Math" panose="02040503050406030204" pitchFamily="18" charset="0"/>
                          </a:rPr>
                          <m:t> 000</m:t>
                        </m:r>
                      </m:den>
                    </m:f>
                    <m:r>
                      <a:rPr lang="en-US" sz="2800" b="0" i="1" smtClean="0">
                        <a:latin typeface="Cambria Math" panose="02040503050406030204" pitchFamily="18" charset="0"/>
                      </a:rPr>
                      <m:t>;…</m:t>
                    </m:r>
                  </m:oMath>
                </a14:m>
                <a:endParaRPr lang="en-US" sz="2800" dirty="0">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B6E31052-59BB-2E8E-0CC1-FC43F1DA3241}"/>
                  </a:ext>
                </a:extLst>
              </p:cNvPr>
              <p:cNvSpPr txBox="1">
                <a:spLocks noRot="1" noChangeAspect="1" noMove="1" noResize="1" noEditPoints="1" noAdjustHandles="1" noChangeArrowheads="1" noChangeShapeType="1" noTextEdit="1"/>
              </p:cNvSpPr>
              <p:nvPr/>
            </p:nvSpPr>
            <p:spPr>
              <a:xfrm>
                <a:off x="1605280" y="4582160"/>
                <a:ext cx="9062720" cy="703398"/>
              </a:xfrm>
              <a:prstGeom prst="rect">
                <a:avLst/>
              </a:prstGeom>
              <a:blipFill>
                <a:blip r:embed="rId6"/>
                <a:stretch>
                  <a:fillRect l="-1210" b="-956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438780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45A1043-8DB8-7804-9688-D8DFFF42D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506" y="1920240"/>
            <a:ext cx="5318374" cy="1854160"/>
          </a:xfrm>
          <a:prstGeom prst="rect">
            <a:avLst/>
          </a:prstGeom>
        </p:spPr>
      </p:pic>
    </p:spTree>
    <p:custDataLst>
      <p:tags r:id="rId1"/>
    </p:custDataLst>
    <p:extLst>
      <p:ext uri="{BB962C8B-B14F-4D97-AF65-F5344CB8AC3E}">
        <p14:creationId xmlns:p14="http://schemas.microsoft.com/office/powerpoint/2010/main" val="204206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993BA01-9E96-4953-BF33-D9FD91C8726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 19"/>
</p:tagLst>
</file>

<file path=ppt/tags/tag10.xml><?xml version="1.0" encoding="utf-8"?>
<p:tagLst xmlns:a="http://schemas.openxmlformats.org/drawingml/2006/main" xmlns:r="http://schemas.openxmlformats.org/officeDocument/2006/relationships" xmlns:p="http://schemas.openxmlformats.org/presentationml/2006/main">
  <p:tag name="GENSWF_SLIDE_UID" val="{3801A25B-EAD4-46EB-A8CE-33B08A3760C5}:263"/>
</p:tagLst>
</file>

<file path=ppt/tags/tag11.xml><?xml version="1.0" encoding="utf-8"?>
<p:tagLst xmlns:a="http://schemas.openxmlformats.org/drawingml/2006/main" xmlns:r="http://schemas.openxmlformats.org/officeDocument/2006/relationships" xmlns:p="http://schemas.openxmlformats.org/presentationml/2006/main">
  <p:tag name="GENSWF_SLIDE_UID" val="{F25833B4-1F03-4E56-916B-9877E849D6AF}:264"/>
</p:tagLst>
</file>

<file path=ppt/tags/tag12.xml><?xml version="1.0" encoding="utf-8"?>
<p:tagLst xmlns:a="http://schemas.openxmlformats.org/drawingml/2006/main" xmlns:r="http://schemas.openxmlformats.org/officeDocument/2006/relationships" xmlns:p="http://schemas.openxmlformats.org/presentationml/2006/main">
  <p:tag name="GENSWF_SLIDE_UID" val="{22BAB41C-F55F-4E10-B3A7-C28340535CA8}:265"/>
</p:tagLst>
</file>

<file path=ppt/tags/tag13.xml><?xml version="1.0" encoding="utf-8"?>
<p:tagLst xmlns:a="http://schemas.openxmlformats.org/drawingml/2006/main" xmlns:r="http://schemas.openxmlformats.org/officeDocument/2006/relationships" xmlns:p="http://schemas.openxmlformats.org/presentationml/2006/main">
  <p:tag name="GENSWF_SLIDE_UID" val="{CA6AB3FE-3DF0-459E-8160-1DB7C0878C97}:266"/>
</p:tagLst>
</file>

<file path=ppt/tags/tag14.xml><?xml version="1.0" encoding="utf-8"?>
<p:tagLst xmlns:a="http://schemas.openxmlformats.org/drawingml/2006/main" xmlns:r="http://schemas.openxmlformats.org/officeDocument/2006/relationships" xmlns:p="http://schemas.openxmlformats.org/presentationml/2006/main">
  <p:tag name="GENSWF_SLIDE_UID" val="{F8E507FF-60E8-485C-9B61-CDB1ED289D33}:267"/>
</p:tagLst>
</file>

<file path=ppt/tags/tag15.xml><?xml version="1.0" encoding="utf-8"?>
<p:tagLst xmlns:a="http://schemas.openxmlformats.org/drawingml/2006/main" xmlns:r="http://schemas.openxmlformats.org/officeDocument/2006/relationships" xmlns:p="http://schemas.openxmlformats.org/presentationml/2006/main">
  <p:tag name="GENSWF_SLIDE_UID" val="{403AC0E5-F49A-48C5-ABC8-5D3239A3966E}:268"/>
</p:tagLst>
</file>

<file path=ppt/tags/tag16.xml><?xml version="1.0" encoding="utf-8"?>
<p:tagLst xmlns:a="http://schemas.openxmlformats.org/drawingml/2006/main" xmlns:r="http://schemas.openxmlformats.org/officeDocument/2006/relationships" xmlns:p="http://schemas.openxmlformats.org/presentationml/2006/main">
  <p:tag name="GENSWF_SLIDE_UID" val="{9A64D71D-615B-4F9A-BF8D-5D7564D76F3C}:269"/>
</p:tagLst>
</file>

<file path=ppt/tags/tag2.xml><?xml version="1.0" encoding="utf-8"?>
<p:tagLst xmlns:a="http://schemas.openxmlformats.org/drawingml/2006/main" xmlns:r="http://schemas.openxmlformats.org/officeDocument/2006/relationships" xmlns:p="http://schemas.openxmlformats.org/presentationml/2006/main">
  <p:tag name="GENSWF_SLIDE_UID" val="{7F3B1C70-DC0D-48DB-85C9-0D4991C86928}:271"/>
</p:tagLst>
</file>

<file path=ppt/tags/tag3.xml><?xml version="1.0" encoding="utf-8"?>
<p:tagLst xmlns:a="http://schemas.openxmlformats.org/drawingml/2006/main" xmlns:r="http://schemas.openxmlformats.org/officeDocument/2006/relationships" xmlns:p="http://schemas.openxmlformats.org/presentationml/2006/main">
  <p:tag name="GENSWF_SLIDE_UID" val="{E242C7FF-BC13-4566-ACDD-F59194E8840A}:256"/>
</p:tagLst>
</file>

<file path=ppt/tags/tag4.xml><?xml version="1.0" encoding="utf-8"?>
<p:tagLst xmlns:a="http://schemas.openxmlformats.org/drawingml/2006/main" xmlns:r="http://schemas.openxmlformats.org/officeDocument/2006/relationships" xmlns:p="http://schemas.openxmlformats.org/presentationml/2006/main">
  <p:tag name="GENSWF_SLIDE_UID" val="{6A4EDDFE-3274-4D81-8BCF-C03DF567C040}:257"/>
</p:tagLst>
</file>

<file path=ppt/tags/tag5.xml><?xml version="1.0" encoding="utf-8"?>
<p:tagLst xmlns:a="http://schemas.openxmlformats.org/drawingml/2006/main" xmlns:r="http://schemas.openxmlformats.org/officeDocument/2006/relationships" xmlns:p="http://schemas.openxmlformats.org/presentationml/2006/main">
  <p:tag name="GENSWF_SLIDE_UID" val="{664C152E-9353-48DA-A2B0-0AC305751F96}:258"/>
</p:tagLst>
</file>

<file path=ppt/tags/tag6.xml><?xml version="1.0" encoding="utf-8"?>
<p:tagLst xmlns:a="http://schemas.openxmlformats.org/drawingml/2006/main" xmlns:r="http://schemas.openxmlformats.org/officeDocument/2006/relationships" xmlns:p="http://schemas.openxmlformats.org/presentationml/2006/main">
  <p:tag name="GENSWF_SLIDE_UID" val="{9C9BA3DD-10D8-49B3-A100-4EDE6FAEBE6B}:259"/>
</p:tagLst>
</file>

<file path=ppt/tags/tag7.xml><?xml version="1.0" encoding="utf-8"?>
<p:tagLst xmlns:a="http://schemas.openxmlformats.org/drawingml/2006/main" xmlns:r="http://schemas.openxmlformats.org/officeDocument/2006/relationships" xmlns:p="http://schemas.openxmlformats.org/presentationml/2006/main">
  <p:tag name="GENSWF_SLIDE_UID" val="{2328C76C-A8CD-4C9E-8841-E618A75F5EF6}:260"/>
</p:tagLst>
</file>

<file path=ppt/tags/tag8.xml><?xml version="1.0" encoding="utf-8"?>
<p:tagLst xmlns:a="http://schemas.openxmlformats.org/drawingml/2006/main" xmlns:r="http://schemas.openxmlformats.org/officeDocument/2006/relationships" xmlns:p="http://schemas.openxmlformats.org/presentationml/2006/main">
  <p:tag name="GENSWF_SLIDE_UID" val="{A69DC561-22D4-44D7-A84F-FCF0EBAD1B2F}:261"/>
</p:tagLst>
</file>

<file path=ppt/tags/tag9.xml><?xml version="1.0" encoding="utf-8"?>
<p:tagLst xmlns:a="http://schemas.openxmlformats.org/drawingml/2006/main" xmlns:r="http://schemas.openxmlformats.org/officeDocument/2006/relationships" xmlns:p="http://schemas.openxmlformats.org/presentationml/2006/main">
  <p:tag name="GENSWF_SLIDE_UID" val="{690B2201-198C-41FE-893D-57A9568076E1}: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457</Words>
  <Application>Microsoft Office PowerPoint</Application>
  <PresentationFormat>Widescreen</PresentationFormat>
  <Paragraphs>75</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Arial</vt:lpstr>
      <vt:lpstr>Calibri</vt:lpstr>
      <vt:lpstr>Calibri Light</vt:lpstr>
      <vt:lpstr>Cambria</vt:lpstr>
      <vt:lpstr>Cambria Math</vt:lpstr>
      <vt:lpstr>Caribi</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19</dc:title>
  <dc:creator>STD</dc:creator>
  <cp:lastModifiedBy>STD</cp:lastModifiedBy>
  <cp:revision>4</cp:revision>
  <dcterms:created xsi:type="dcterms:W3CDTF">2025-01-22T02:32:28Z</dcterms:created>
  <dcterms:modified xsi:type="dcterms:W3CDTF">2025-01-22T02:38:25Z</dcterms:modified>
</cp:coreProperties>
</file>