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9" r:id="rId2"/>
    <p:sldId id="257"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9" d="100"/>
          <a:sy n="59" d="100"/>
        </p:scale>
        <p:origin x="96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A3675-3157-4923-838C-8A2D22DF29EB}" type="datetimeFigureOut">
              <a:rPr lang="en-US" smtClean="0"/>
              <a:t>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8C107-2E58-4E14-A627-A0F8F421913A}" type="slidenum">
              <a:rPr lang="en-US" smtClean="0"/>
              <a:t>‹#›</a:t>
            </a:fld>
            <a:endParaRPr lang="en-US"/>
          </a:p>
        </p:txBody>
      </p:sp>
    </p:spTree>
    <p:extLst>
      <p:ext uri="{BB962C8B-B14F-4D97-AF65-F5344CB8AC3E}">
        <p14:creationId xmlns:p14="http://schemas.microsoft.com/office/powerpoint/2010/main" val="3893069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9D9CC4-DB00-41CC-B713-D36A8730F506}" type="slidenum">
              <a:rPr lang="en-US" smtClean="0"/>
              <a:t>1</a:t>
            </a:fld>
            <a:endParaRPr lang="en-US"/>
          </a:p>
        </p:txBody>
      </p:sp>
    </p:spTree>
    <p:extLst>
      <p:ext uri="{BB962C8B-B14F-4D97-AF65-F5344CB8AC3E}">
        <p14:creationId xmlns:p14="http://schemas.microsoft.com/office/powerpoint/2010/main" val="187646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258BF0-AC54-4D91-B8D2-69DA56A86278}"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991ED-3D57-4FC7-BC15-7A7DE1D31C9C}" type="slidenum">
              <a:rPr lang="en-US" smtClean="0"/>
              <a:t>‹#›</a:t>
            </a:fld>
            <a:endParaRPr lang="en-US"/>
          </a:p>
        </p:txBody>
      </p:sp>
    </p:spTree>
    <p:extLst>
      <p:ext uri="{BB962C8B-B14F-4D97-AF65-F5344CB8AC3E}">
        <p14:creationId xmlns:p14="http://schemas.microsoft.com/office/powerpoint/2010/main" val="418127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58BF0-AC54-4D91-B8D2-69DA56A86278}"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991ED-3D57-4FC7-BC15-7A7DE1D31C9C}" type="slidenum">
              <a:rPr lang="en-US" smtClean="0"/>
              <a:t>‹#›</a:t>
            </a:fld>
            <a:endParaRPr lang="en-US"/>
          </a:p>
        </p:txBody>
      </p:sp>
    </p:spTree>
    <p:extLst>
      <p:ext uri="{BB962C8B-B14F-4D97-AF65-F5344CB8AC3E}">
        <p14:creationId xmlns:p14="http://schemas.microsoft.com/office/powerpoint/2010/main" val="928688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58BF0-AC54-4D91-B8D2-69DA56A86278}"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991ED-3D57-4FC7-BC15-7A7DE1D31C9C}" type="slidenum">
              <a:rPr lang="en-US" smtClean="0"/>
              <a:t>‹#›</a:t>
            </a:fld>
            <a:endParaRPr lang="en-US"/>
          </a:p>
        </p:txBody>
      </p:sp>
    </p:spTree>
    <p:extLst>
      <p:ext uri="{BB962C8B-B14F-4D97-AF65-F5344CB8AC3E}">
        <p14:creationId xmlns:p14="http://schemas.microsoft.com/office/powerpoint/2010/main" val="423103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58BF0-AC54-4D91-B8D2-69DA56A86278}"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991ED-3D57-4FC7-BC15-7A7DE1D31C9C}" type="slidenum">
              <a:rPr lang="en-US" smtClean="0"/>
              <a:t>‹#›</a:t>
            </a:fld>
            <a:endParaRPr lang="en-US"/>
          </a:p>
        </p:txBody>
      </p:sp>
    </p:spTree>
    <p:extLst>
      <p:ext uri="{BB962C8B-B14F-4D97-AF65-F5344CB8AC3E}">
        <p14:creationId xmlns:p14="http://schemas.microsoft.com/office/powerpoint/2010/main" val="89662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258BF0-AC54-4D91-B8D2-69DA56A86278}"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991ED-3D57-4FC7-BC15-7A7DE1D31C9C}" type="slidenum">
              <a:rPr lang="en-US" smtClean="0"/>
              <a:t>‹#›</a:t>
            </a:fld>
            <a:endParaRPr lang="en-US"/>
          </a:p>
        </p:txBody>
      </p:sp>
    </p:spTree>
    <p:extLst>
      <p:ext uri="{BB962C8B-B14F-4D97-AF65-F5344CB8AC3E}">
        <p14:creationId xmlns:p14="http://schemas.microsoft.com/office/powerpoint/2010/main" val="255441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258BF0-AC54-4D91-B8D2-69DA56A86278}"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991ED-3D57-4FC7-BC15-7A7DE1D31C9C}" type="slidenum">
              <a:rPr lang="en-US" smtClean="0"/>
              <a:t>‹#›</a:t>
            </a:fld>
            <a:endParaRPr lang="en-US"/>
          </a:p>
        </p:txBody>
      </p:sp>
    </p:spTree>
    <p:extLst>
      <p:ext uri="{BB962C8B-B14F-4D97-AF65-F5344CB8AC3E}">
        <p14:creationId xmlns:p14="http://schemas.microsoft.com/office/powerpoint/2010/main" val="370384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258BF0-AC54-4D91-B8D2-69DA56A86278}"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991ED-3D57-4FC7-BC15-7A7DE1D31C9C}" type="slidenum">
              <a:rPr lang="en-US" smtClean="0"/>
              <a:t>‹#›</a:t>
            </a:fld>
            <a:endParaRPr lang="en-US"/>
          </a:p>
        </p:txBody>
      </p:sp>
    </p:spTree>
    <p:extLst>
      <p:ext uri="{BB962C8B-B14F-4D97-AF65-F5344CB8AC3E}">
        <p14:creationId xmlns:p14="http://schemas.microsoft.com/office/powerpoint/2010/main" val="8028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258BF0-AC54-4D91-B8D2-69DA56A86278}"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991ED-3D57-4FC7-BC15-7A7DE1D31C9C}" type="slidenum">
              <a:rPr lang="en-US" smtClean="0"/>
              <a:t>‹#›</a:t>
            </a:fld>
            <a:endParaRPr lang="en-US"/>
          </a:p>
        </p:txBody>
      </p:sp>
    </p:spTree>
    <p:extLst>
      <p:ext uri="{BB962C8B-B14F-4D97-AF65-F5344CB8AC3E}">
        <p14:creationId xmlns:p14="http://schemas.microsoft.com/office/powerpoint/2010/main" val="317754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58BF0-AC54-4D91-B8D2-69DA56A86278}"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991ED-3D57-4FC7-BC15-7A7DE1D31C9C}" type="slidenum">
              <a:rPr lang="en-US" smtClean="0"/>
              <a:t>‹#›</a:t>
            </a:fld>
            <a:endParaRPr lang="en-US"/>
          </a:p>
        </p:txBody>
      </p:sp>
    </p:spTree>
    <p:extLst>
      <p:ext uri="{BB962C8B-B14F-4D97-AF65-F5344CB8AC3E}">
        <p14:creationId xmlns:p14="http://schemas.microsoft.com/office/powerpoint/2010/main" val="239732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58BF0-AC54-4D91-B8D2-69DA56A86278}"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991ED-3D57-4FC7-BC15-7A7DE1D31C9C}" type="slidenum">
              <a:rPr lang="en-US" smtClean="0"/>
              <a:t>‹#›</a:t>
            </a:fld>
            <a:endParaRPr lang="en-US"/>
          </a:p>
        </p:txBody>
      </p:sp>
    </p:spTree>
    <p:extLst>
      <p:ext uri="{BB962C8B-B14F-4D97-AF65-F5344CB8AC3E}">
        <p14:creationId xmlns:p14="http://schemas.microsoft.com/office/powerpoint/2010/main" val="232141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58BF0-AC54-4D91-B8D2-69DA56A86278}"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991ED-3D57-4FC7-BC15-7A7DE1D31C9C}" type="slidenum">
              <a:rPr lang="en-US" smtClean="0"/>
              <a:t>‹#›</a:t>
            </a:fld>
            <a:endParaRPr lang="en-US"/>
          </a:p>
        </p:txBody>
      </p:sp>
    </p:spTree>
    <p:extLst>
      <p:ext uri="{BB962C8B-B14F-4D97-AF65-F5344CB8AC3E}">
        <p14:creationId xmlns:p14="http://schemas.microsoft.com/office/powerpoint/2010/main" val="69265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58BF0-AC54-4D91-B8D2-69DA56A86278}" type="datetimeFigureOut">
              <a:rPr lang="en-US" smtClean="0"/>
              <a:t>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991ED-3D57-4FC7-BC15-7A7DE1D31C9C}" type="slidenum">
              <a:rPr lang="en-US" smtClean="0"/>
              <a:t>‹#›</a:t>
            </a:fld>
            <a:endParaRPr lang="en-US"/>
          </a:p>
        </p:txBody>
      </p:sp>
    </p:spTree>
    <p:extLst>
      <p:ext uri="{BB962C8B-B14F-4D97-AF65-F5344CB8AC3E}">
        <p14:creationId xmlns:p14="http://schemas.microsoft.com/office/powerpoint/2010/main" val="3288242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06B17A-B942-5FD6-AD77-8F7F520F8FF9}"/>
              </a:ext>
            </a:extLst>
          </p:cNvPr>
          <p:cNvSpPr txBox="1"/>
          <p:nvPr/>
        </p:nvSpPr>
        <p:spPr>
          <a:xfrm>
            <a:off x="832236" y="364980"/>
            <a:ext cx="10893287" cy="6186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TRƯỜNG</a:t>
            </a:r>
            <a:r>
              <a:rPr kumimoji="0" lang="en-US" sz="36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TIỂU HỌC QUANG TRUNG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b="1" baseline="0"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b="1" baseline="0"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MÔN: TOÁN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2060"/>
                </a:solidFill>
                <a:latin typeface="Times New Roman" panose="02020603050405020304" pitchFamily="18" charset="0"/>
                <a:cs typeface="Times New Roman" panose="02020603050405020304" pitchFamily="18" charset="0"/>
              </a:rPr>
              <a:t>BÀI 33: ÔN TẬP DIỆN TÍCH, CHU VI MỘT SỐ HÌNH PHẲNG (TIẾT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2060"/>
                </a:solidFill>
                <a:latin typeface="Times New Roman" panose="02020603050405020304" pitchFamily="18" charset="0"/>
                <a:cs typeface="Times New Roman" panose="02020603050405020304" pitchFamily="18" charset="0"/>
              </a:rPr>
              <a:t>LỚP: 5E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GIÁO VIÊN: LÊ THỊ HẠNH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70028" y="3095764"/>
            <a:ext cx="4243068" cy="4243068"/>
          </a:xfrm>
          <a:prstGeom prst="rect">
            <a:avLst/>
          </a:prstGeom>
        </p:spPr>
      </p:pic>
      <p:pic>
        <p:nvPicPr>
          <p:cNvPr id="7" name="Picture 6"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9186545" y="3095764"/>
            <a:ext cx="4243068" cy="4243068"/>
          </a:xfrm>
          <a:prstGeom prst="rect">
            <a:avLst/>
          </a:prstGeom>
        </p:spPr>
      </p:pic>
    </p:spTree>
    <p:custDataLst>
      <p:tags r:id="rId1"/>
    </p:custDataLst>
    <p:extLst>
      <p:ext uri="{BB962C8B-B14F-4D97-AF65-F5344CB8AC3E}">
        <p14:creationId xmlns:p14="http://schemas.microsoft.com/office/powerpoint/2010/main" val="1587827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3F70F8A-B8E6-D6FB-07CF-95F25B5732BE}"/>
              </a:ext>
            </a:extLst>
          </p:cNvPr>
          <p:cNvPicPr>
            <a:picLocks noChangeAspect="1"/>
          </p:cNvPicPr>
          <p:nvPr/>
        </p:nvPicPr>
        <p:blipFill rotWithShape="1">
          <a:blip r:embed="rId3">
            <a:extLst>
              <a:ext uri="{28A0092B-C50C-407E-A947-70E740481C1C}">
                <a14:useLocalDpi xmlns:a14="http://schemas.microsoft.com/office/drawing/2010/main" val="0"/>
              </a:ext>
            </a:extLst>
          </a:blip>
          <a:srcRect t="1" r="59538" b="64747"/>
          <a:stretch/>
        </p:blipFill>
        <p:spPr>
          <a:xfrm flipH="1">
            <a:off x="-696775" y="1441106"/>
            <a:ext cx="4823904" cy="5618935"/>
          </a:xfrm>
          <a:prstGeom prst="rect">
            <a:avLst/>
          </a:prstGeom>
        </p:spPr>
      </p:pic>
      <p:sp>
        <p:nvSpPr>
          <p:cNvPr id="8" name="Rounded Rectangle 4">
            <a:extLst>
              <a:ext uri="{FF2B5EF4-FFF2-40B4-BE49-F238E27FC236}">
                <a16:creationId xmlns:a16="http://schemas.microsoft.com/office/drawing/2014/main" id="{FAF033B2-AAFF-159C-F983-3A67D7645235}"/>
              </a:ext>
            </a:extLst>
          </p:cNvPr>
          <p:cNvSpPr/>
          <p:nvPr/>
        </p:nvSpPr>
        <p:spPr>
          <a:xfrm>
            <a:off x="2316807" y="791109"/>
            <a:ext cx="8391833" cy="997051"/>
          </a:xfrm>
          <a:prstGeom prst="roundRect">
            <a:avLst/>
          </a:prstGeom>
          <a:ln w="38100">
            <a:solidFill>
              <a:srgbClr val="FFC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lvl="0" algn="just" defTabSz="1219170">
              <a:buClr>
                <a:srgbClr val="000000"/>
              </a:buClr>
            </a:pPr>
            <a:r>
              <a:rPr lang="vi-VN" sz="3600" kern="0" dirty="0">
                <a:solidFill>
                  <a:srgbClr val="313131"/>
                </a:solidFill>
                <a:latin typeface="+mj-lt"/>
                <a:cs typeface="Calibri" panose="020F0502020204030204" pitchFamily="34" charset="0"/>
                <a:sym typeface="Arial"/>
              </a:rPr>
              <a:t>- Ngoài loại biển báo cấm đi ngược chiều, em còn biết loại biển cấm nào nữa?</a:t>
            </a:r>
            <a:endParaRPr kumimoji="0" lang="en-US" sz="3600" b="0" i="0" u="none" strike="noStrike" kern="0" cap="none" spc="0" normalizeH="0" baseline="0" noProof="0" dirty="0">
              <a:ln>
                <a:noFill/>
              </a:ln>
              <a:solidFill>
                <a:srgbClr val="313131"/>
              </a:solidFill>
              <a:effectLst/>
              <a:uLnTx/>
              <a:uFillTx/>
              <a:latin typeface="+mj-lt"/>
              <a:cs typeface="Calibri" panose="020F0502020204030204" pitchFamily="34" charset="0"/>
              <a:sym typeface="Arial"/>
            </a:endParaRPr>
          </a:p>
        </p:txBody>
      </p:sp>
      <p:sp>
        <p:nvSpPr>
          <p:cNvPr id="9" name="Rectangle: Rounded Corners 8">
            <a:extLst>
              <a:ext uri="{FF2B5EF4-FFF2-40B4-BE49-F238E27FC236}">
                <a16:creationId xmlns:a16="http://schemas.microsoft.com/office/drawing/2014/main" id="{8247EAE7-C4BC-1BA9-485E-058892EA425D}"/>
              </a:ext>
            </a:extLst>
          </p:cNvPr>
          <p:cNvSpPr/>
          <p:nvPr/>
        </p:nvSpPr>
        <p:spPr>
          <a:xfrm>
            <a:off x="3891280" y="2529840"/>
            <a:ext cx="6370320" cy="174752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dirty="0">
                <a:solidFill>
                  <a:prstClr val="white"/>
                </a:solidFill>
                <a:latin typeface="+mj-lt"/>
                <a:ea typeface="Cambria" panose="02040503050406030204" pitchFamily="18" charset="0"/>
              </a:rPr>
              <a:t>Biển báo cấm quay đầu, cấm dừng đỗ…</a:t>
            </a:r>
            <a:endParaRPr kumimoji="0" lang="en-US" sz="3600" b="0" i="0" u="none" strike="noStrike" kern="1200" cap="none" spc="0" normalizeH="0" baseline="0" noProof="0" dirty="0">
              <a:ln>
                <a:noFill/>
              </a:ln>
              <a:solidFill>
                <a:prstClr val="white"/>
              </a:solidFill>
              <a:effectLst/>
              <a:uLnTx/>
              <a:uFillTx/>
              <a:latin typeface="+mj-lt"/>
              <a:ea typeface="Cambria" panose="02040503050406030204" pitchFamily="18" charset="0"/>
            </a:endParaRPr>
          </a:p>
        </p:txBody>
      </p:sp>
    </p:spTree>
    <p:custDataLst>
      <p:tags r:id="rId1"/>
    </p:custDataLst>
    <p:extLst>
      <p:ext uri="{BB962C8B-B14F-4D97-AF65-F5344CB8AC3E}">
        <p14:creationId xmlns:p14="http://schemas.microsoft.com/office/powerpoint/2010/main" val="3845691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8" name="Picture 4" descr="Tổng hợp 10 loại biển cảnh báo giao thông, ký hiệu và ý nghĩa">
            <a:extLst>
              <a:ext uri="{FF2B5EF4-FFF2-40B4-BE49-F238E27FC236}">
                <a16:creationId xmlns:a16="http://schemas.microsoft.com/office/drawing/2014/main" id="{5FCC7950-7237-D2BB-70F5-B48105BE6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936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094395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3"/>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5" name="Picture 4">
            <a:extLst>
              <a:ext uri="{FF2B5EF4-FFF2-40B4-BE49-F238E27FC236}">
                <a16:creationId xmlns:a16="http://schemas.microsoft.com/office/drawing/2014/main" id="{CC407A72-C1E3-CE86-D514-05A4397AE342}"/>
              </a:ext>
            </a:extLst>
          </p:cNvPr>
          <p:cNvPicPr>
            <a:picLocks noChangeAspect="1"/>
          </p:cNvPicPr>
          <p:nvPr/>
        </p:nvPicPr>
        <p:blipFill>
          <a:blip r:embed="rId6"/>
          <a:stretch>
            <a:fillRect/>
          </a:stretch>
        </p:blipFill>
        <p:spPr>
          <a:xfrm>
            <a:off x="2822164" y="1717473"/>
            <a:ext cx="6547671" cy="2511770"/>
          </a:xfrm>
          <a:prstGeom prst="rect">
            <a:avLst/>
          </a:prstGeom>
        </p:spPr>
      </p:pic>
    </p:spTree>
    <p:custDataLst>
      <p:tags r:id="rId1"/>
    </p:custDataLst>
    <p:extLst>
      <p:ext uri="{BB962C8B-B14F-4D97-AF65-F5344CB8AC3E}">
        <p14:creationId xmlns:p14="http://schemas.microsoft.com/office/powerpoint/2010/main" val="804038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1" presetClass="entr" presetSubtype="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3"/>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79ABDF3E-6EA6-BDEA-4ACB-E16A4A8EF1FA}"/>
              </a:ext>
            </a:extLst>
          </p:cNvPr>
          <p:cNvPicPr>
            <a:picLocks noChangeAspect="1"/>
          </p:cNvPicPr>
          <p:nvPr/>
        </p:nvPicPr>
        <p:blipFill>
          <a:blip r:embed="rId6"/>
          <a:stretch>
            <a:fillRect/>
          </a:stretch>
        </p:blipFill>
        <p:spPr>
          <a:xfrm>
            <a:off x="1999133" y="1578703"/>
            <a:ext cx="8193734" cy="3700593"/>
          </a:xfrm>
          <a:prstGeom prst="rect">
            <a:avLst/>
          </a:prstGeom>
        </p:spPr>
      </p:pic>
    </p:spTree>
    <p:custDataLst>
      <p:tags r:id="rId1"/>
    </p:custDataLst>
    <p:extLst>
      <p:ext uri="{BB962C8B-B14F-4D97-AF65-F5344CB8AC3E}">
        <p14:creationId xmlns:p14="http://schemas.microsoft.com/office/powerpoint/2010/main" val="38796937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3"/>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C6298BE8-C202-63C5-3439-2DAB1FFA4247}"/>
              </a:ext>
            </a:extLst>
          </p:cNvPr>
          <p:cNvPicPr>
            <a:picLocks noChangeAspect="1"/>
          </p:cNvPicPr>
          <p:nvPr/>
        </p:nvPicPr>
        <p:blipFill>
          <a:blip r:embed="rId6"/>
          <a:stretch>
            <a:fillRect/>
          </a:stretch>
        </p:blipFill>
        <p:spPr>
          <a:xfrm>
            <a:off x="2276525" y="1581752"/>
            <a:ext cx="7638950" cy="3694496"/>
          </a:xfrm>
          <a:prstGeom prst="rect">
            <a:avLst/>
          </a:prstGeom>
        </p:spPr>
      </p:pic>
    </p:spTree>
    <p:custDataLst>
      <p:tags r:id="rId1"/>
    </p:custDataLst>
    <p:extLst>
      <p:ext uri="{BB962C8B-B14F-4D97-AF65-F5344CB8AC3E}">
        <p14:creationId xmlns:p14="http://schemas.microsoft.com/office/powerpoint/2010/main" val="2355571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6"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FE8C9288-2C20-5CC9-46AA-A35F657D7032}"/>
              </a:ext>
            </a:extLst>
          </p:cNvPr>
          <p:cNvSpPr/>
          <p:nvPr/>
        </p:nvSpPr>
        <p:spPr>
          <a:xfrm>
            <a:off x="809625" y="657225"/>
            <a:ext cx="619125" cy="533400"/>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1</a:t>
            </a:r>
          </a:p>
        </p:txBody>
      </p:sp>
      <p:sp>
        <p:nvSpPr>
          <p:cNvPr id="6" name="TextBox 5">
            <a:extLst>
              <a:ext uri="{FF2B5EF4-FFF2-40B4-BE49-F238E27FC236}">
                <a16:creationId xmlns:a16="http://schemas.microsoft.com/office/drawing/2014/main" id="{2A504FFC-D751-070D-E82B-8E7BADD1AB45}"/>
              </a:ext>
            </a:extLst>
          </p:cNvPr>
          <p:cNvSpPr txBox="1"/>
          <p:nvPr/>
        </p:nvSpPr>
        <p:spPr>
          <a:xfrm>
            <a:off x="1514475" y="657225"/>
            <a:ext cx="9791700" cy="4031873"/>
          </a:xfrm>
          <a:prstGeom prst="rect">
            <a:avLst/>
          </a:prstGeom>
          <a:noFill/>
        </p:spPr>
        <p:txBody>
          <a:bodyPr wrap="square" rtlCol="0">
            <a:spAutoFit/>
          </a:bodyPr>
          <a:lstStyle/>
          <a:p>
            <a:r>
              <a:rPr lang="en-US" sz="3200" b="1" dirty="0" err="1">
                <a:latin typeface="Times New Roman" panose="02020603050405020304" pitchFamily="18" charset="0"/>
                <a:ea typeface="Cambria" panose="02040503050406030204" pitchFamily="18" charset="0"/>
                <a:cs typeface="Times New Roman" panose="02020603050405020304" pitchFamily="18" charset="0"/>
              </a:rPr>
              <a:t>Chọn</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câu</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trả</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lời</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đúng</a:t>
            </a:r>
            <a:r>
              <a:rPr lang="en-US" sz="3200" b="1" dirty="0">
                <a:latin typeface="Times New Roman" panose="02020603050405020304" pitchFamily="18" charset="0"/>
                <a:ea typeface="Cambria" panose="02040503050406030204" pitchFamily="18" charset="0"/>
                <a:cs typeface="Times New Roman" panose="02020603050405020304" pitchFamily="18" charset="0"/>
              </a:rPr>
              <a:t>.</a:t>
            </a:r>
          </a:p>
          <a:p>
            <a:r>
              <a:rPr lang="en-US" sz="3200" dirty="0" err="1">
                <a:latin typeface="Times New Roman" panose="02020603050405020304" pitchFamily="18" charset="0"/>
                <a:ea typeface="Cambria" panose="02040503050406030204" pitchFamily="18" charset="0"/>
                <a:cs typeface="Times New Roman" panose="02020603050405020304" pitchFamily="18" charset="0"/>
              </a:rPr>
              <a:t>Một</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tấm</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thảm</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hình</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tròn</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có</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bán</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kính</a:t>
            </a:r>
            <a:r>
              <a:rPr lang="en-US" sz="3200" dirty="0">
                <a:latin typeface="Times New Roman" panose="02020603050405020304" pitchFamily="18" charset="0"/>
                <a:ea typeface="Cambria" panose="02040503050406030204" pitchFamily="18" charset="0"/>
                <a:cs typeface="Times New Roman" panose="02020603050405020304" pitchFamily="18" charset="0"/>
              </a:rPr>
              <a:t> 3 dm.</a:t>
            </a:r>
          </a:p>
          <a:p>
            <a:r>
              <a:rPr lang="en-US" sz="3200" dirty="0">
                <a:latin typeface="Times New Roman" panose="02020603050405020304" pitchFamily="18" charset="0"/>
                <a:ea typeface="Cambria" panose="02040503050406030204" pitchFamily="18" charset="0"/>
                <a:cs typeface="Times New Roman" panose="02020603050405020304" pitchFamily="18" charset="0"/>
              </a:rPr>
              <a:t>a) Chu vi </a:t>
            </a:r>
            <a:r>
              <a:rPr lang="en-US" sz="32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tấm</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thảm</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đó</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là</a:t>
            </a:r>
            <a:r>
              <a:rPr lang="en-US" sz="3200" dirty="0">
                <a:latin typeface="Times New Roman" panose="02020603050405020304" pitchFamily="18" charset="0"/>
                <a:ea typeface="Cambria" panose="02040503050406030204" pitchFamily="18" charset="0"/>
                <a:cs typeface="Times New Roman" panose="02020603050405020304" pitchFamily="18" charset="0"/>
              </a:rPr>
              <a:t>:</a:t>
            </a:r>
          </a:p>
          <a:p>
            <a:r>
              <a:rPr lang="en-US" sz="3200" dirty="0">
                <a:latin typeface="Times New Roman" panose="02020603050405020304" pitchFamily="18" charset="0"/>
                <a:ea typeface="Cambria" panose="02040503050406030204" pitchFamily="18" charset="0"/>
                <a:cs typeface="Times New Roman" panose="02020603050405020304" pitchFamily="18" charset="0"/>
              </a:rPr>
              <a:t>A. 9,42 dm                      B. 18,84 dm                    </a:t>
            </a:r>
          </a:p>
          <a:p>
            <a:r>
              <a:rPr lang="en-US" sz="3200" dirty="0">
                <a:latin typeface="Times New Roman" panose="02020603050405020304" pitchFamily="18" charset="0"/>
                <a:ea typeface="Cambria" panose="02040503050406030204" pitchFamily="18" charset="0"/>
                <a:cs typeface="Times New Roman" panose="02020603050405020304" pitchFamily="18" charset="0"/>
              </a:rPr>
              <a:t>C. 188,4 dm                    D. 28,26 dm</a:t>
            </a:r>
          </a:p>
          <a:p>
            <a:r>
              <a:rPr lang="en-US" sz="3200" dirty="0">
                <a:latin typeface="Times New Roman" panose="02020603050405020304" pitchFamily="18" charset="0"/>
                <a:ea typeface="Cambria" panose="02040503050406030204" pitchFamily="18" charset="0"/>
                <a:cs typeface="Times New Roman" panose="02020603050405020304" pitchFamily="18" charset="0"/>
              </a:rPr>
              <a:t>b) </a:t>
            </a:r>
            <a:r>
              <a:rPr lang="en-US" sz="3200" dirty="0" err="1">
                <a:latin typeface="Times New Roman" panose="02020603050405020304" pitchFamily="18" charset="0"/>
                <a:ea typeface="Cambria" panose="02040503050406030204" pitchFamily="18" charset="0"/>
                <a:cs typeface="Times New Roman" panose="02020603050405020304" pitchFamily="18" charset="0"/>
              </a:rPr>
              <a:t>Diện</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tích</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tấm</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thảm</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đó</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là</a:t>
            </a:r>
            <a:r>
              <a:rPr lang="en-US" sz="3200" dirty="0">
                <a:latin typeface="Times New Roman" panose="02020603050405020304" pitchFamily="18" charset="0"/>
                <a:ea typeface="Cambria" panose="02040503050406030204" pitchFamily="18" charset="0"/>
                <a:cs typeface="Times New Roman" panose="02020603050405020304" pitchFamily="18" charset="0"/>
              </a:rPr>
              <a:t>:</a:t>
            </a:r>
          </a:p>
          <a:p>
            <a:r>
              <a:rPr lang="en-US" sz="3200" dirty="0">
                <a:latin typeface="Times New Roman" panose="02020603050405020304" pitchFamily="18" charset="0"/>
                <a:ea typeface="Cambria" panose="02040503050406030204" pitchFamily="18" charset="0"/>
                <a:cs typeface="Times New Roman" panose="02020603050405020304" pitchFamily="18" charset="0"/>
              </a:rPr>
              <a:t>A. 2 826 dm</a:t>
            </a:r>
            <a:r>
              <a:rPr lang="en-US" sz="3200" baseline="30000" dirty="0">
                <a:latin typeface="Times New Roman" panose="02020603050405020304" pitchFamily="18" charset="0"/>
                <a:ea typeface="Cambria" panose="02040503050406030204" pitchFamily="18" charset="0"/>
                <a:cs typeface="Times New Roman" panose="02020603050405020304" pitchFamily="18" charset="0"/>
              </a:rPr>
              <a:t>2</a:t>
            </a:r>
            <a:r>
              <a:rPr lang="en-US" sz="3200" dirty="0">
                <a:latin typeface="Times New Roman" panose="02020603050405020304" pitchFamily="18" charset="0"/>
                <a:ea typeface="Cambria" panose="02040503050406030204" pitchFamily="18" charset="0"/>
                <a:cs typeface="Times New Roman" panose="02020603050405020304" pitchFamily="18" charset="0"/>
              </a:rPr>
              <a:t>                  B. 2,826 dm</a:t>
            </a:r>
            <a:r>
              <a:rPr lang="en-US" sz="3200" baseline="30000" dirty="0">
                <a:latin typeface="Times New Roman" panose="02020603050405020304" pitchFamily="18" charset="0"/>
                <a:ea typeface="Cambria" panose="02040503050406030204" pitchFamily="18" charset="0"/>
                <a:cs typeface="Times New Roman" panose="02020603050405020304" pitchFamily="18" charset="0"/>
              </a:rPr>
              <a:t>2</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p>
          <a:p>
            <a:r>
              <a:rPr lang="en-US" sz="3200" dirty="0">
                <a:latin typeface="Times New Roman" panose="02020603050405020304" pitchFamily="18" charset="0"/>
                <a:ea typeface="Cambria" panose="02040503050406030204" pitchFamily="18" charset="0"/>
                <a:cs typeface="Times New Roman" panose="02020603050405020304" pitchFamily="18" charset="0"/>
              </a:rPr>
              <a:t>C. 28,26 dm</a:t>
            </a:r>
            <a:r>
              <a:rPr lang="en-US" sz="3200" baseline="30000" dirty="0">
                <a:latin typeface="Times New Roman" panose="02020603050405020304" pitchFamily="18" charset="0"/>
                <a:ea typeface="Cambria" panose="02040503050406030204" pitchFamily="18" charset="0"/>
                <a:cs typeface="Times New Roman" panose="02020603050405020304" pitchFamily="18" charset="0"/>
              </a:rPr>
              <a:t>2</a:t>
            </a:r>
            <a:r>
              <a:rPr lang="en-US" sz="3200" dirty="0">
                <a:latin typeface="Times New Roman" panose="02020603050405020304" pitchFamily="18" charset="0"/>
                <a:ea typeface="Cambria" panose="02040503050406030204" pitchFamily="18" charset="0"/>
                <a:cs typeface="Times New Roman" panose="02020603050405020304" pitchFamily="18" charset="0"/>
              </a:rPr>
              <a:t>                   D. 18,84 dm</a:t>
            </a:r>
            <a:r>
              <a:rPr lang="en-US" sz="3200" baseline="30000" dirty="0">
                <a:latin typeface="Times New Roman" panose="02020603050405020304" pitchFamily="18" charset="0"/>
                <a:ea typeface="Cambria" panose="02040503050406030204" pitchFamily="18" charset="0"/>
                <a:cs typeface="Times New Roman" panose="02020603050405020304" pitchFamily="18" charset="0"/>
              </a:rPr>
              <a:t>2</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DDA87737-9102-C658-1C65-8C6D7DFF4619}"/>
              </a:ext>
            </a:extLst>
          </p:cNvPr>
          <p:cNvSpPr/>
          <p:nvPr/>
        </p:nvSpPr>
        <p:spPr>
          <a:xfrm>
            <a:off x="5543964" y="2119054"/>
            <a:ext cx="495300" cy="55410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1AD580D-811D-ADD4-159D-440B474E2B50}"/>
              </a:ext>
            </a:extLst>
          </p:cNvPr>
          <p:cNvSpPr/>
          <p:nvPr/>
        </p:nvSpPr>
        <p:spPr>
          <a:xfrm>
            <a:off x="1476375" y="4133850"/>
            <a:ext cx="495300" cy="44767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69244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791317B2-B0C0-D7CD-450A-6B9D666001AC}"/>
              </a:ext>
            </a:extLst>
          </p:cNvPr>
          <p:cNvSpPr/>
          <p:nvPr/>
        </p:nvSpPr>
        <p:spPr>
          <a:xfrm>
            <a:off x="809625" y="657225"/>
            <a:ext cx="619125" cy="533400"/>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2</a:t>
            </a:r>
          </a:p>
        </p:txBody>
      </p:sp>
      <p:sp>
        <p:nvSpPr>
          <p:cNvPr id="19" name="TextBox 18">
            <a:extLst>
              <a:ext uri="{FF2B5EF4-FFF2-40B4-BE49-F238E27FC236}">
                <a16:creationId xmlns:a16="http://schemas.microsoft.com/office/drawing/2014/main" id="{1D39AF75-14F8-FAB8-9671-F89E92A15B1C}"/>
              </a:ext>
            </a:extLst>
          </p:cNvPr>
          <p:cNvSpPr txBox="1"/>
          <p:nvPr/>
        </p:nvSpPr>
        <p:spPr>
          <a:xfrm>
            <a:off x="1504950" y="552450"/>
            <a:ext cx="9791700" cy="1384995"/>
          </a:xfrm>
          <a:prstGeom prst="rect">
            <a:avLst/>
          </a:prstGeom>
          <a:noFill/>
        </p:spPr>
        <p:txBody>
          <a:bodyPr wrap="square" rtlCol="0">
            <a:spAutoFit/>
          </a:bodyPr>
          <a:lstStyle/>
          <a:p>
            <a:pPr algn="just"/>
            <a:r>
              <a:rPr lang="vi-VN" sz="2800" b="1" dirty="0">
                <a:latin typeface="+mj-lt"/>
                <a:ea typeface="Cambria" panose="02040503050406030204" pitchFamily="18" charset="0"/>
              </a:rPr>
              <a:t>Bánh xe lăn tay dành cho người khuyết tật có đường kính là 50 cm. Hỏi người đi xe đó sẽ đi được bao nhiêu mét nếu bánh xe lăn trên mặt đất 1 000 vòng?</a:t>
            </a:r>
            <a:endParaRPr lang="en-US" sz="2800" baseline="30000" dirty="0">
              <a:latin typeface="+mj-lt"/>
              <a:ea typeface="Cambria" panose="02040503050406030204" pitchFamily="18" charset="0"/>
            </a:endParaRPr>
          </a:p>
        </p:txBody>
      </p:sp>
      <p:pic>
        <p:nvPicPr>
          <p:cNvPr id="4" name="Picture 3">
            <a:extLst>
              <a:ext uri="{FF2B5EF4-FFF2-40B4-BE49-F238E27FC236}">
                <a16:creationId xmlns:a16="http://schemas.microsoft.com/office/drawing/2014/main" id="{98B04618-7810-FAB2-627E-FD279BD1E1D2}"/>
              </a:ext>
            </a:extLst>
          </p:cNvPr>
          <p:cNvPicPr>
            <a:picLocks noChangeAspect="1"/>
          </p:cNvPicPr>
          <p:nvPr/>
        </p:nvPicPr>
        <p:blipFill>
          <a:blip r:embed="rId3"/>
          <a:stretch>
            <a:fillRect/>
          </a:stretch>
        </p:blipFill>
        <p:spPr>
          <a:xfrm>
            <a:off x="6357937" y="1914525"/>
            <a:ext cx="5343525" cy="3467100"/>
          </a:xfrm>
          <a:prstGeom prst="rect">
            <a:avLst/>
          </a:prstGeom>
        </p:spPr>
      </p:pic>
      <p:sp>
        <p:nvSpPr>
          <p:cNvPr id="5" name="TextBox 4">
            <a:extLst>
              <a:ext uri="{FF2B5EF4-FFF2-40B4-BE49-F238E27FC236}">
                <a16:creationId xmlns:a16="http://schemas.microsoft.com/office/drawing/2014/main" id="{7F18D29C-CAAC-1E3C-627B-C635D59F5D72}"/>
              </a:ext>
            </a:extLst>
          </p:cNvPr>
          <p:cNvSpPr txBox="1"/>
          <p:nvPr/>
        </p:nvSpPr>
        <p:spPr>
          <a:xfrm>
            <a:off x="600075" y="2209800"/>
            <a:ext cx="5819775" cy="3108543"/>
          </a:xfrm>
          <a:prstGeom prst="rect">
            <a:avLst/>
          </a:prstGeom>
          <a:noFill/>
        </p:spPr>
        <p:txBody>
          <a:bodyPr wrap="square" rtlCol="0">
            <a:spAutoFit/>
          </a:bodyPr>
          <a:lstStyle/>
          <a:p>
            <a:pPr algn="ctr"/>
            <a:r>
              <a:rPr lang="en-US" sz="28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Bà</a:t>
            </a:r>
            <a:r>
              <a:rPr lang="vi-VN" sz="28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i giải:</a:t>
            </a:r>
            <a:endParaRPr lang="vi-VN" sz="28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28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Đổi: 50 cm = 0,5 m</a:t>
            </a:r>
          </a:p>
          <a:p>
            <a:pPr algn="ctr"/>
            <a:r>
              <a:rPr lang="vi-VN" sz="28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Chu vi bánh xe lăn là:</a:t>
            </a:r>
          </a:p>
          <a:p>
            <a:pPr algn="ctr"/>
            <a:r>
              <a:rPr lang="vi-VN" sz="28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3,14 × 0,5 = 1,57 (m)</a:t>
            </a:r>
          </a:p>
          <a:p>
            <a:pPr algn="ctr"/>
            <a:r>
              <a:rPr lang="vi-VN" sz="28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Người khuyết tật đi được số mét là:</a:t>
            </a:r>
          </a:p>
          <a:p>
            <a:pPr algn="ctr"/>
            <a:r>
              <a:rPr lang="vi-VN" sz="28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1,57 × 1 000 = 1 570 (m)</a:t>
            </a:r>
          </a:p>
          <a:p>
            <a:pPr algn="r"/>
            <a:r>
              <a:rPr lang="vi-VN" sz="28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Đáp số: 1 570 m</a:t>
            </a:r>
          </a:p>
        </p:txBody>
      </p:sp>
    </p:spTree>
    <p:custDataLst>
      <p:tags r:id="rId1"/>
    </p:custDataLst>
    <p:extLst>
      <p:ext uri="{BB962C8B-B14F-4D97-AF65-F5344CB8AC3E}">
        <p14:creationId xmlns:p14="http://schemas.microsoft.com/office/powerpoint/2010/main" val="5883713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791317B2-B0C0-D7CD-450A-6B9D666001AC}"/>
              </a:ext>
            </a:extLst>
          </p:cNvPr>
          <p:cNvSpPr/>
          <p:nvPr/>
        </p:nvSpPr>
        <p:spPr>
          <a:xfrm>
            <a:off x="809625" y="657225"/>
            <a:ext cx="619125" cy="533400"/>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002060"/>
                </a:solidFill>
                <a:latin typeface="Calibri" panose="020F0502020204030204"/>
              </a:rPr>
              <a:t>3</a:t>
            </a:r>
            <a:endPar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1D39AF75-14F8-FAB8-9671-F89E92A15B1C}"/>
              </a:ext>
            </a:extLst>
          </p:cNvPr>
          <p:cNvSpPr txBox="1"/>
          <p:nvPr/>
        </p:nvSpPr>
        <p:spPr>
          <a:xfrm>
            <a:off x="1504950" y="552450"/>
            <a:ext cx="9791700" cy="1077218"/>
          </a:xfrm>
          <a:prstGeom prst="rect">
            <a:avLst/>
          </a:prstGeom>
          <a:noFill/>
        </p:spPr>
        <p:txBody>
          <a:bodyPr wrap="square" rtlCol="0">
            <a:spAutoFit/>
          </a:bodyPr>
          <a:lstStyle/>
          <a:p>
            <a:pPr lvl="0" algn="just"/>
            <a:r>
              <a:rPr lang="vi-VN" sz="3200" b="1" dirty="0">
                <a:solidFill>
                  <a:prstClr val="black"/>
                </a:solidFill>
                <a:latin typeface="+mj-lt"/>
                <a:ea typeface="Cambria" panose="02040503050406030204" pitchFamily="18" charset="0"/>
              </a:rPr>
              <a:t>Mai đo được đường kính của một mặt bàn hình tròn là 1,4 m. Tính diện tích của mặt bàn đó.</a:t>
            </a:r>
            <a:endParaRPr kumimoji="0" lang="en-US" sz="3200" b="0" i="0" u="none" strike="noStrike" kern="1200" cap="none" spc="0" normalizeH="0" baseline="30000" noProof="0" dirty="0">
              <a:ln>
                <a:noFill/>
              </a:ln>
              <a:solidFill>
                <a:prstClr val="black"/>
              </a:solidFill>
              <a:effectLst/>
              <a:uLnTx/>
              <a:uFillTx/>
              <a:latin typeface="+mj-lt"/>
              <a:ea typeface="Cambria" panose="02040503050406030204" pitchFamily="18" charset="0"/>
            </a:endParaRPr>
          </a:p>
        </p:txBody>
      </p:sp>
      <p:pic>
        <p:nvPicPr>
          <p:cNvPr id="7" name="Picture 6">
            <a:extLst>
              <a:ext uri="{FF2B5EF4-FFF2-40B4-BE49-F238E27FC236}">
                <a16:creationId xmlns:a16="http://schemas.microsoft.com/office/drawing/2014/main" id="{2233B98F-A096-00DF-D5C8-DA3DBDE76F19}"/>
              </a:ext>
            </a:extLst>
          </p:cNvPr>
          <p:cNvPicPr>
            <a:picLocks noChangeAspect="1"/>
          </p:cNvPicPr>
          <p:nvPr/>
        </p:nvPicPr>
        <p:blipFill>
          <a:blip r:embed="rId3"/>
          <a:stretch>
            <a:fillRect/>
          </a:stretch>
        </p:blipFill>
        <p:spPr>
          <a:xfrm>
            <a:off x="5448300" y="2315873"/>
            <a:ext cx="6076950" cy="2737139"/>
          </a:xfrm>
          <a:prstGeom prst="rect">
            <a:avLst/>
          </a:prstGeom>
        </p:spPr>
      </p:pic>
      <p:sp>
        <p:nvSpPr>
          <p:cNvPr id="8" name="TextBox 7">
            <a:extLst>
              <a:ext uri="{FF2B5EF4-FFF2-40B4-BE49-F238E27FC236}">
                <a16:creationId xmlns:a16="http://schemas.microsoft.com/office/drawing/2014/main" id="{0AFE3D23-3F55-AE8A-979F-E1A210BC2B1B}"/>
              </a:ext>
            </a:extLst>
          </p:cNvPr>
          <p:cNvSpPr txBox="1"/>
          <p:nvPr/>
        </p:nvSpPr>
        <p:spPr>
          <a:xfrm>
            <a:off x="638175" y="2276475"/>
            <a:ext cx="5638800" cy="3046988"/>
          </a:xfrm>
          <a:prstGeom prst="rect">
            <a:avLst/>
          </a:prstGeom>
          <a:noFill/>
        </p:spPr>
        <p:txBody>
          <a:bodyPr wrap="square" rtlCol="0">
            <a:spAutoFit/>
          </a:bodyPr>
          <a:lstStyle/>
          <a:p>
            <a:pPr algn="ctr"/>
            <a:r>
              <a:rPr lang="en-US" sz="32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Bài</a:t>
            </a:r>
            <a:r>
              <a:rPr lang="en-US" sz="32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giải</a:t>
            </a:r>
            <a:r>
              <a:rPr lang="en-US" sz="32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Bán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kính</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mặt</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bàn</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1,4 : 2 = 0,7 (m)</a:t>
            </a:r>
          </a:p>
          <a:p>
            <a:pPr algn="ct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mặt</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bàn</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3,14 × 0,7 × 0,7 = 1,5386 (m</a:t>
            </a:r>
            <a:r>
              <a:rPr lang="en-US" sz="3200" b="0" i="0" baseline="300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Đáp</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1,5386 m</a:t>
            </a:r>
            <a:r>
              <a:rPr lang="en-US" sz="3200" b="0" i="0" baseline="300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endPar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152905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3"/>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223808DC-63E0-BA9F-3761-8DEF619F2BF4}"/>
              </a:ext>
            </a:extLst>
          </p:cNvPr>
          <p:cNvPicPr>
            <a:picLocks noChangeAspect="1"/>
          </p:cNvPicPr>
          <p:nvPr/>
        </p:nvPicPr>
        <p:blipFill>
          <a:blip r:embed="rId6"/>
          <a:stretch>
            <a:fillRect/>
          </a:stretch>
        </p:blipFill>
        <p:spPr>
          <a:xfrm>
            <a:off x="2502096" y="1578703"/>
            <a:ext cx="7187807" cy="3700593"/>
          </a:xfrm>
          <a:prstGeom prst="rect">
            <a:avLst/>
          </a:prstGeom>
        </p:spPr>
      </p:pic>
    </p:spTree>
    <p:custDataLst>
      <p:tags r:id="rId1"/>
    </p:custDataLst>
    <p:extLst>
      <p:ext uri="{BB962C8B-B14F-4D97-AF65-F5344CB8AC3E}">
        <p14:creationId xmlns:p14="http://schemas.microsoft.com/office/powerpoint/2010/main" val="2283230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791317B2-B0C0-D7CD-450A-6B9D666001AC}"/>
              </a:ext>
            </a:extLst>
          </p:cNvPr>
          <p:cNvSpPr/>
          <p:nvPr/>
        </p:nvSpPr>
        <p:spPr>
          <a:xfrm>
            <a:off x="809625" y="657225"/>
            <a:ext cx="619125" cy="533400"/>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mn-cs"/>
              </a:rPr>
              <a:t>5</a:t>
            </a:r>
          </a:p>
        </p:txBody>
      </p:sp>
      <p:sp>
        <p:nvSpPr>
          <p:cNvPr id="19" name="TextBox 18">
            <a:extLst>
              <a:ext uri="{FF2B5EF4-FFF2-40B4-BE49-F238E27FC236}">
                <a16:creationId xmlns:a16="http://schemas.microsoft.com/office/drawing/2014/main" id="{1D39AF75-14F8-FAB8-9671-F89E92A15B1C}"/>
              </a:ext>
            </a:extLst>
          </p:cNvPr>
          <p:cNvSpPr txBox="1"/>
          <p:nvPr/>
        </p:nvSpPr>
        <p:spPr>
          <a:xfrm>
            <a:off x="1369942" y="545753"/>
            <a:ext cx="10239375" cy="1384995"/>
          </a:xfrm>
          <a:prstGeom prst="rect">
            <a:avLst/>
          </a:prstGeom>
          <a:noFill/>
        </p:spPr>
        <p:txBody>
          <a:bodyPr wrap="square" rtlCol="0">
            <a:spAutoFit/>
          </a:bodyPr>
          <a:lstStyle/>
          <a:p>
            <a:pPr lvl="0" algn="just"/>
            <a:r>
              <a:rPr lang="vi-VN" sz="2800" dirty="0">
                <a:solidFill>
                  <a:srgbClr val="002060"/>
                </a:solidFill>
                <a:latin typeface="+mj-lt"/>
                <a:ea typeface="Cambria" panose="02040503050406030204" pitchFamily="18" charset="0"/>
              </a:rPr>
              <a:t>Một biển báo cấm đi ngược chiều là hình tròn có bán kính 35 cm; phần hình chữ nhật màu trắng (như hình vẽ) có chiều dài 50 cm, chiều rộng 12 cm. Tính diện tích phần màu đỏ của tấm biển đó.</a:t>
            </a:r>
            <a:endParaRPr kumimoji="0" lang="vi-VN" sz="2800" i="0" u="none" strike="noStrike" kern="1200" cap="none" spc="0" normalizeH="0" baseline="0" noProof="0" dirty="0">
              <a:ln>
                <a:noFill/>
              </a:ln>
              <a:solidFill>
                <a:srgbClr val="002060"/>
              </a:solidFill>
              <a:effectLst/>
              <a:uLnTx/>
              <a:uFillTx/>
              <a:latin typeface="+mj-lt"/>
              <a:ea typeface="Cambria" panose="02040503050406030204" pitchFamily="18" charset="0"/>
            </a:endParaRPr>
          </a:p>
        </p:txBody>
      </p:sp>
      <p:pic>
        <p:nvPicPr>
          <p:cNvPr id="4" name="Picture 3">
            <a:extLst>
              <a:ext uri="{FF2B5EF4-FFF2-40B4-BE49-F238E27FC236}">
                <a16:creationId xmlns:a16="http://schemas.microsoft.com/office/drawing/2014/main" id="{80754912-B796-DCAF-16E0-9AF697127E92}"/>
              </a:ext>
            </a:extLst>
          </p:cNvPr>
          <p:cNvPicPr>
            <a:picLocks noChangeAspect="1"/>
          </p:cNvPicPr>
          <p:nvPr/>
        </p:nvPicPr>
        <p:blipFill>
          <a:blip r:embed="rId3"/>
          <a:stretch>
            <a:fillRect/>
          </a:stretch>
        </p:blipFill>
        <p:spPr>
          <a:xfrm>
            <a:off x="8773924" y="2238375"/>
            <a:ext cx="2822764" cy="2809875"/>
          </a:xfrm>
          <a:prstGeom prst="rect">
            <a:avLst/>
          </a:prstGeom>
        </p:spPr>
      </p:pic>
      <p:sp>
        <p:nvSpPr>
          <p:cNvPr id="5" name="TextBox 4">
            <a:extLst>
              <a:ext uri="{FF2B5EF4-FFF2-40B4-BE49-F238E27FC236}">
                <a16:creationId xmlns:a16="http://schemas.microsoft.com/office/drawing/2014/main" id="{FABA573B-2223-410E-D268-A65E55096459}"/>
              </a:ext>
            </a:extLst>
          </p:cNvPr>
          <p:cNvSpPr txBox="1"/>
          <p:nvPr/>
        </p:nvSpPr>
        <p:spPr>
          <a:xfrm>
            <a:off x="1000125" y="2095500"/>
            <a:ext cx="7705725" cy="4524315"/>
          </a:xfrm>
          <a:prstGeom prst="rect">
            <a:avLst/>
          </a:prstGeom>
          <a:noFill/>
        </p:spPr>
        <p:txBody>
          <a:bodyPr wrap="square" rtlCol="0">
            <a:spAutoFit/>
          </a:bodyPr>
          <a:lstStyle/>
          <a:p>
            <a:pPr algn="ctr"/>
            <a:r>
              <a:rPr lang="en-US" sz="32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Bài</a:t>
            </a:r>
            <a:r>
              <a:rPr lang="en-US" sz="32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giải</a:t>
            </a:r>
            <a:r>
              <a:rPr lang="en-US" sz="3200" b="1"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hình</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tròn</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3,14 × 35 × 35 = 3 846,5 (cm</a:t>
            </a:r>
            <a:r>
              <a:rPr lang="en-US" sz="3200" b="0" i="0" baseline="300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phần</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hình</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chữ</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nhật</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50 × 12 = 600 (cm</a:t>
            </a:r>
            <a:r>
              <a:rPr lang="en-US" sz="3200" b="0" i="0" baseline="300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Diện</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tích</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phần</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màu</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đỏ</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ct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3 846,5 – 600 = 3 246,5 (cm</a:t>
            </a:r>
            <a:r>
              <a:rPr lang="en-US" sz="3200" b="0" i="0" baseline="300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algn="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Đáp</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3 246,5 cm</a:t>
            </a:r>
            <a:r>
              <a:rPr lang="en-US" sz="3200" b="0" i="0" baseline="300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2</a:t>
            </a:r>
            <a:endParaRPr lang="en-US" sz="3200" b="0" i="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ctr"/>
            <a:endParaRPr lang="en-US" sz="32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2609350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down)">
                                      <p:cBhvr>
                                        <p:cTn id="21" dur="500"/>
                                        <p:tgtEl>
                                          <p:spTgt spid="5">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down)">
                                      <p:cBhvr>
                                        <p:cTn id="24" dur="500"/>
                                        <p:tgtEl>
                                          <p:spTgt spid="5">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down)">
                                      <p:cBhvr>
                                        <p:cTn id="30" dur="500"/>
                                        <p:tgtEl>
                                          <p:spTgt spid="5">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wipe(down)">
                                      <p:cBhvr>
                                        <p:cTn id="33" dur="500"/>
                                        <p:tgtEl>
                                          <p:spTgt spid="5">
                                            <p:txEl>
                                              <p:pRg st="5" end="5"/>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wipe(down)">
                                      <p:cBhvr>
                                        <p:cTn id="36" dur="500"/>
                                        <p:tgtEl>
                                          <p:spTgt spid="5">
                                            <p:txEl>
                                              <p:pRg st="6" end="6"/>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wipe(down)">
                                      <p:cBhvr>
                                        <p:cTn id="3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3F70F8A-B8E6-D6FB-07CF-95F25B5732BE}"/>
              </a:ext>
            </a:extLst>
          </p:cNvPr>
          <p:cNvPicPr>
            <a:picLocks noChangeAspect="1"/>
          </p:cNvPicPr>
          <p:nvPr/>
        </p:nvPicPr>
        <p:blipFill rotWithShape="1">
          <a:blip r:embed="rId3">
            <a:extLst>
              <a:ext uri="{28A0092B-C50C-407E-A947-70E740481C1C}">
                <a14:useLocalDpi xmlns:a14="http://schemas.microsoft.com/office/drawing/2010/main" val="0"/>
              </a:ext>
            </a:extLst>
          </a:blip>
          <a:srcRect t="1" r="59538" b="64747"/>
          <a:stretch/>
        </p:blipFill>
        <p:spPr>
          <a:xfrm flipH="1">
            <a:off x="-696775" y="1441106"/>
            <a:ext cx="4823904" cy="5618935"/>
          </a:xfrm>
          <a:prstGeom prst="rect">
            <a:avLst/>
          </a:prstGeom>
        </p:spPr>
      </p:pic>
      <p:sp>
        <p:nvSpPr>
          <p:cNvPr id="8" name="Rounded Rectangle 4">
            <a:extLst>
              <a:ext uri="{FF2B5EF4-FFF2-40B4-BE49-F238E27FC236}">
                <a16:creationId xmlns:a16="http://schemas.microsoft.com/office/drawing/2014/main" id="{FAF033B2-AAFF-159C-F983-3A67D7645235}"/>
              </a:ext>
            </a:extLst>
          </p:cNvPr>
          <p:cNvSpPr/>
          <p:nvPr/>
        </p:nvSpPr>
        <p:spPr>
          <a:xfrm>
            <a:off x="2316807" y="791109"/>
            <a:ext cx="7314873" cy="997051"/>
          </a:xfrm>
          <a:prstGeom prst="roundRect">
            <a:avLst/>
          </a:prstGeom>
          <a:ln w="38100">
            <a:solidFill>
              <a:srgbClr val="FFC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buClr>
                <a:srgbClr val="000000"/>
              </a:buClr>
            </a:pPr>
            <a:r>
              <a:rPr lang="vi-VN" sz="3600" kern="0" dirty="0">
                <a:solidFill>
                  <a:srgbClr val="313131"/>
                </a:solidFill>
                <a:latin typeface="+mj-lt"/>
                <a:cs typeface="Calibri" panose="020F0502020204030204" pitchFamily="34" charset="0"/>
                <a:sym typeface="Arial"/>
              </a:rPr>
              <a:t>Theo em biển báo cấm đi ngược chiều sẽ được đặt ở đâu? </a:t>
            </a:r>
            <a:endParaRPr lang="en-US" sz="3600" kern="0" dirty="0">
              <a:solidFill>
                <a:srgbClr val="313131"/>
              </a:solidFill>
              <a:latin typeface="+mj-lt"/>
              <a:cs typeface="Calibri" panose="020F0502020204030204" pitchFamily="34" charset="0"/>
              <a:sym typeface="Arial"/>
            </a:endParaRPr>
          </a:p>
        </p:txBody>
      </p:sp>
      <p:sp>
        <p:nvSpPr>
          <p:cNvPr id="9" name="Rectangle: Rounded Corners 8">
            <a:extLst>
              <a:ext uri="{FF2B5EF4-FFF2-40B4-BE49-F238E27FC236}">
                <a16:creationId xmlns:a16="http://schemas.microsoft.com/office/drawing/2014/main" id="{8247EAE7-C4BC-1BA9-485E-058892EA425D}"/>
              </a:ext>
            </a:extLst>
          </p:cNvPr>
          <p:cNvSpPr/>
          <p:nvPr/>
        </p:nvSpPr>
        <p:spPr>
          <a:xfrm>
            <a:off x="3870960" y="2021840"/>
            <a:ext cx="5354320" cy="82296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latin typeface="+mj-lt"/>
                <a:ea typeface="Cambria" panose="02040503050406030204" pitchFamily="18" charset="0"/>
              </a:rPr>
              <a:t>Đặt ở đường một chiều.</a:t>
            </a:r>
            <a:endParaRPr lang="en-US" sz="3600" dirty="0">
              <a:latin typeface="+mj-lt"/>
              <a:ea typeface="Cambria" panose="02040503050406030204" pitchFamily="18" charset="0"/>
            </a:endParaRPr>
          </a:p>
        </p:txBody>
      </p:sp>
      <p:sp>
        <p:nvSpPr>
          <p:cNvPr id="10" name="Rounded Rectangle 4">
            <a:extLst>
              <a:ext uri="{FF2B5EF4-FFF2-40B4-BE49-F238E27FC236}">
                <a16:creationId xmlns:a16="http://schemas.microsoft.com/office/drawing/2014/main" id="{8683275F-DEF4-B6F8-93B3-82FB2FD330FA}"/>
              </a:ext>
            </a:extLst>
          </p:cNvPr>
          <p:cNvSpPr/>
          <p:nvPr/>
        </p:nvSpPr>
        <p:spPr>
          <a:xfrm>
            <a:off x="3261687" y="3148229"/>
            <a:ext cx="7568873" cy="1118971"/>
          </a:xfrm>
          <a:prstGeom prst="roundRect">
            <a:avLst/>
          </a:prstGeom>
          <a:ln w="38100">
            <a:solidFill>
              <a:srgbClr val="FFC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buClr>
                <a:srgbClr val="000000"/>
              </a:buClr>
            </a:pPr>
            <a:r>
              <a:rPr lang="vi-VN" sz="3200" kern="0" dirty="0">
                <a:solidFill>
                  <a:srgbClr val="313131"/>
                </a:solidFill>
                <a:latin typeface="+mj-lt"/>
                <a:cs typeface="Calibri" panose="020F0502020204030204" pitchFamily="34" charset="0"/>
                <a:sym typeface="Arial"/>
              </a:rPr>
              <a:t>Khi gặp biển báo này theo em người tham gia giao thông cần phải đi như thế nào?</a:t>
            </a:r>
            <a:endParaRPr lang="en-US" sz="3200" kern="0" dirty="0">
              <a:solidFill>
                <a:srgbClr val="313131"/>
              </a:solidFill>
              <a:latin typeface="+mj-lt"/>
              <a:cs typeface="Calibri" panose="020F0502020204030204" pitchFamily="34" charset="0"/>
              <a:sym typeface="Arial"/>
            </a:endParaRPr>
          </a:p>
        </p:txBody>
      </p:sp>
      <p:sp>
        <p:nvSpPr>
          <p:cNvPr id="11" name="Rectangle: Rounded Corners 10">
            <a:extLst>
              <a:ext uri="{FF2B5EF4-FFF2-40B4-BE49-F238E27FC236}">
                <a16:creationId xmlns:a16="http://schemas.microsoft.com/office/drawing/2014/main" id="{6AB365C5-58A4-D94F-3599-D17B2664D231}"/>
              </a:ext>
            </a:extLst>
          </p:cNvPr>
          <p:cNvSpPr/>
          <p:nvPr/>
        </p:nvSpPr>
        <p:spPr>
          <a:xfrm>
            <a:off x="3108960" y="4561840"/>
            <a:ext cx="8239760" cy="18796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latin typeface="+mj-lt"/>
                <a:ea typeface="Cambria" panose="02040503050406030204" pitchFamily="18" charset="0"/>
              </a:rPr>
              <a:t>Khi gặp biển báo cấm đi ngược chiều người tham gia giao thông không được đi ngược chiều với biển báo.</a:t>
            </a:r>
            <a:endParaRPr lang="en-US" sz="3600" dirty="0">
              <a:latin typeface="+mj-lt"/>
              <a:ea typeface="Cambria" panose="02040503050406030204" pitchFamily="18" charset="0"/>
            </a:endParaRPr>
          </a:p>
        </p:txBody>
      </p:sp>
    </p:spTree>
    <p:custDataLst>
      <p:tags r:id="rId1"/>
    </p:custDataLst>
    <p:extLst>
      <p:ext uri="{BB962C8B-B14F-4D97-AF65-F5344CB8AC3E}">
        <p14:creationId xmlns:p14="http://schemas.microsoft.com/office/powerpoint/2010/main" val="33525830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0E35108-5676-4EB1-97FA-800CFA00551A"/>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F\uFFFD\uFFFD{933BFB93-89A2-42AE-B556-D1B6B18D2C69}&quot;,&quot;C:\\Users\\STD\\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oán-B33-T2"/>
</p:tagLst>
</file>

<file path=ppt/tags/tag10.xml><?xml version="1.0" encoding="utf-8"?>
<p:tagLst xmlns:a="http://schemas.openxmlformats.org/drawingml/2006/main" xmlns:r="http://schemas.openxmlformats.org/officeDocument/2006/relationships" xmlns:p="http://schemas.openxmlformats.org/presentationml/2006/main">
  <p:tag name="GENSWF_SLIDE_UID" val="{8AC5351E-23F1-4307-9DA6-F795AC4BB9EF}:265"/>
</p:tagLst>
</file>

<file path=ppt/tags/tag11.xml><?xml version="1.0" encoding="utf-8"?>
<p:tagLst xmlns:a="http://schemas.openxmlformats.org/drawingml/2006/main" xmlns:r="http://schemas.openxmlformats.org/officeDocument/2006/relationships" xmlns:p="http://schemas.openxmlformats.org/presentationml/2006/main">
  <p:tag name="GENSWF_SLIDE_UID" val="{1808C983-C569-45F9-A2AF-64557EE3C04F}:266"/>
</p:tagLst>
</file>

<file path=ppt/tags/tag12.xml><?xml version="1.0" encoding="utf-8"?>
<p:tagLst xmlns:a="http://schemas.openxmlformats.org/drawingml/2006/main" xmlns:r="http://schemas.openxmlformats.org/officeDocument/2006/relationships" xmlns:p="http://schemas.openxmlformats.org/presentationml/2006/main">
  <p:tag name="GENSWF_SLIDE_UID" val="{72A8D6BF-81E8-4292-A2F1-989042D041DF}:267"/>
</p:tagLst>
</file>

<file path=ppt/tags/tag13.xml><?xml version="1.0" encoding="utf-8"?>
<p:tagLst xmlns:a="http://schemas.openxmlformats.org/drawingml/2006/main" xmlns:r="http://schemas.openxmlformats.org/officeDocument/2006/relationships" xmlns:p="http://schemas.openxmlformats.org/presentationml/2006/main">
  <p:tag name="GENSWF_SLIDE_UID" val="{51F7B138-A138-4179-BD5E-1D32C60A632F}:268"/>
</p:tagLst>
</file>

<file path=ppt/tags/tag2.xml><?xml version="1.0" encoding="utf-8"?>
<p:tagLst xmlns:a="http://schemas.openxmlformats.org/drawingml/2006/main" xmlns:r="http://schemas.openxmlformats.org/officeDocument/2006/relationships" xmlns:p="http://schemas.openxmlformats.org/presentationml/2006/main">
  <p:tag name="GENSWF_SLIDE_UID" val="{0A0F5740-D84D-4964-8DA2-0A4BD0AB0CE4}:269"/>
</p:tagLst>
</file>

<file path=ppt/tags/tag3.xml><?xml version="1.0" encoding="utf-8"?>
<p:tagLst xmlns:a="http://schemas.openxmlformats.org/drawingml/2006/main" xmlns:r="http://schemas.openxmlformats.org/officeDocument/2006/relationships" xmlns:p="http://schemas.openxmlformats.org/presentationml/2006/main">
  <p:tag name="GENSWF_SLIDE_UID" val="{0F72888C-2718-49B7-8D33-36324CDDD15B}:257"/>
</p:tagLst>
</file>

<file path=ppt/tags/tag4.xml><?xml version="1.0" encoding="utf-8"?>
<p:tagLst xmlns:a="http://schemas.openxmlformats.org/drawingml/2006/main" xmlns:r="http://schemas.openxmlformats.org/officeDocument/2006/relationships" xmlns:p="http://schemas.openxmlformats.org/presentationml/2006/main">
  <p:tag name="GENSWF_SLIDE_UID" val="{6B955651-3EAE-439F-B652-50A5CBFE802E}:259"/>
</p:tagLst>
</file>

<file path=ppt/tags/tag5.xml><?xml version="1.0" encoding="utf-8"?>
<p:tagLst xmlns:a="http://schemas.openxmlformats.org/drawingml/2006/main" xmlns:r="http://schemas.openxmlformats.org/officeDocument/2006/relationships" xmlns:p="http://schemas.openxmlformats.org/presentationml/2006/main">
  <p:tag name="GENSWF_SLIDE_UID" val="{B9F88758-475F-4E50-9A15-6F8D652A1675}:260"/>
</p:tagLst>
</file>

<file path=ppt/tags/tag6.xml><?xml version="1.0" encoding="utf-8"?>
<p:tagLst xmlns:a="http://schemas.openxmlformats.org/drawingml/2006/main" xmlns:r="http://schemas.openxmlformats.org/officeDocument/2006/relationships" xmlns:p="http://schemas.openxmlformats.org/presentationml/2006/main">
  <p:tag name="GENSWF_SLIDE_UID" val="{24E69109-9E26-4854-93B3-A93357FC65AE}:261"/>
</p:tagLst>
</file>

<file path=ppt/tags/tag7.xml><?xml version="1.0" encoding="utf-8"?>
<p:tagLst xmlns:a="http://schemas.openxmlformats.org/drawingml/2006/main" xmlns:r="http://schemas.openxmlformats.org/officeDocument/2006/relationships" xmlns:p="http://schemas.openxmlformats.org/presentationml/2006/main">
  <p:tag name="GENSWF_SLIDE_UID" val="{27E5BC50-C29B-46A6-AA91-915424CD28C6}:262"/>
</p:tagLst>
</file>

<file path=ppt/tags/tag8.xml><?xml version="1.0" encoding="utf-8"?>
<p:tagLst xmlns:a="http://schemas.openxmlformats.org/drawingml/2006/main" xmlns:r="http://schemas.openxmlformats.org/officeDocument/2006/relationships" xmlns:p="http://schemas.openxmlformats.org/presentationml/2006/main">
  <p:tag name="GENSWF_SLIDE_UID" val="{103FFBBC-8756-4887-BB18-295337F671EC}:263"/>
</p:tagLst>
</file>

<file path=ppt/tags/tag9.xml><?xml version="1.0" encoding="utf-8"?>
<p:tagLst xmlns:a="http://schemas.openxmlformats.org/drawingml/2006/main" xmlns:r="http://schemas.openxmlformats.org/officeDocument/2006/relationships" xmlns:p="http://schemas.openxmlformats.org/presentationml/2006/main">
  <p:tag name="GENSWF_SLIDE_UID" val="{62FCC2E1-F28F-4EF3-8818-7181344ADC91}:2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458</Words>
  <Application>Microsoft Office PowerPoint</Application>
  <PresentationFormat>Widescreen</PresentationFormat>
  <Paragraphs>52</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Toán-B33-T2</dc:title>
  <dc:creator>STD</dc:creator>
  <cp:lastModifiedBy>Minh Ngọc Bùi</cp:lastModifiedBy>
  <cp:revision>4</cp:revision>
  <dcterms:created xsi:type="dcterms:W3CDTF">2024-12-30T14:59:41Z</dcterms:created>
  <dcterms:modified xsi:type="dcterms:W3CDTF">2025-01-03T01:47:53Z</dcterms:modified>
</cp:coreProperties>
</file>