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9"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9" d="100"/>
          <a:sy n="59" d="100"/>
        </p:scale>
        <p:origin x="964"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2B7D6C-C2B6-40CD-81FC-21AFBB4564F5}" type="datetimeFigureOut">
              <a:rPr lang="en-US" smtClean="0"/>
              <a:t>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44E8B0-CC27-449A-8388-67780D91CF91}" type="slidenum">
              <a:rPr lang="en-US" smtClean="0"/>
              <a:t>‹#›</a:t>
            </a:fld>
            <a:endParaRPr lang="en-US"/>
          </a:p>
        </p:txBody>
      </p:sp>
    </p:spTree>
    <p:extLst>
      <p:ext uri="{BB962C8B-B14F-4D97-AF65-F5344CB8AC3E}">
        <p14:creationId xmlns:p14="http://schemas.microsoft.com/office/powerpoint/2010/main" val="2059327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33D27D-9E32-462D-9D49-BF79C5A79B91}" type="slidenum">
              <a:rPr lang="en-US" smtClean="0"/>
              <a:t>1</a:t>
            </a:fld>
            <a:endParaRPr lang="en-US"/>
          </a:p>
        </p:txBody>
      </p:sp>
    </p:spTree>
    <p:extLst>
      <p:ext uri="{BB962C8B-B14F-4D97-AF65-F5344CB8AC3E}">
        <p14:creationId xmlns:p14="http://schemas.microsoft.com/office/powerpoint/2010/main" val="3230458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131EEB-C34F-4832-8C51-5EAFD8CA28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7248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a:t>Thầy</a:t>
            </a:r>
            <a:r>
              <a:rPr lang="en-US" baseline="0" dirty="0"/>
              <a:t> </a:t>
            </a:r>
            <a:r>
              <a:rPr lang="en-US" baseline="0" dirty="0" err="1"/>
              <a:t>cô</a:t>
            </a:r>
            <a:r>
              <a:rPr lang="en-US" baseline="0" dirty="0"/>
              <a:t> </a:t>
            </a:r>
            <a:r>
              <a:rPr lang="en-US" baseline="0" dirty="0" err="1"/>
              <a:t>chọn</a:t>
            </a:r>
            <a:r>
              <a:rPr lang="en-US" baseline="0" dirty="0"/>
              <a:t> </a:t>
            </a:r>
            <a:r>
              <a:rPr lang="en-US" baseline="0" dirty="0" err="1"/>
              <a:t>vào</a:t>
            </a:r>
            <a:r>
              <a:rPr lang="en-US" baseline="0" dirty="0"/>
              <a:t> </a:t>
            </a:r>
            <a:r>
              <a:rPr lang="en-US" baseline="0" dirty="0" err="1"/>
              <a:t>món</a:t>
            </a:r>
            <a:r>
              <a:rPr lang="en-US" baseline="0" dirty="0"/>
              <a:t> </a:t>
            </a:r>
            <a:r>
              <a:rPr lang="en-US" baseline="0" dirty="0" err="1"/>
              <a:t>đồ</a:t>
            </a:r>
            <a:r>
              <a:rPr lang="en-US" baseline="0" dirty="0"/>
              <a:t> </a:t>
            </a:r>
            <a:r>
              <a:rPr lang="en-US" baseline="0" dirty="0" err="1"/>
              <a:t>để</a:t>
            </a:r>
            <a:r>
              <a:rPr lang="en-US" baseline="0" dirty="0"/>
              <a:t> </a:t>
            </a:r>
            <a:r>
              <a:rPr lang="en-US" baseline="0" dirty="0" err="1"/>
              <a:t>đến</a:t>
            </a:r>
            <a:r>
              <a:rPr lang="en-US" baseline="0" dirty="0"/>
              <a:t> </a:t>
            </a:r>
            <a:r>
              <a:rPr lang="en-US" baseline="0" dirty="0" err="1"/>
              <a:t>câu</a:t>
            </a:r>
            <a:r>
              <a:rPr lang="en-US" baseline="0" dirty="0"/>
              <a:t> </a:t>
            </a:r>
            <a:r>
              <a:rPr lang="en-US" baseline="0" dirty="0" err="1"/>
              <a:t>hỏi</a:t>
            </a:r>
            <a:r>
              <a:rPr lang="en-US" baseline="0" dirty="0"/>
              <a:t> </a:t>
            </a:r>
            <a:r>
              <a:rPr lang="en-US" baseline="0" dirty="0" err="1"/>
              <a:t>tương</a:t>
            </a:r>
            <a:r>
              <a:rPr lang="en-US" baseline="0" dirty="0"/>
              <a:t> </a:t>
            </a:r>
            <a:r>
              <a:rPr lang="en-US" baseline="0" dirty="0" err="1"/>
              <a:t>ứng</a:t>
            </a:r>
            <a:endParaRPr lang="en-US" baseline="0" dirty="0"/>
          </a:p>
          <a:p>
            <a:pPr marL="171450" indent="-171450">
              <a:buFontTx/>
              <a:buChar char="-"/>
            </a:pPr>
            <a:r>
              <a:rPr lang="en-US" baseline="0" dirty="0"/>
              <a:t>Kick </a:t>
            </a:r>
            <a:r>
              <a:rPr lang="en-US" baseline="0" dirty="0" err="1"/>
              <a:t>vào</a:t>
            </a:r>
            <a:r>
              <a:rPr lang="en-US" baseline="0" dirty="0"/>
              <a:t> </a:t>
            </a:r>
            <a:r>
              <a:rPr lang="en-US" baseline="0" dirty="0" err="1"/>
              <a:t>sọt</a:t>
            </a:r>
            <a:r>
              <a:rPr lang="en-US" baseline="0" dirty="0"/>
              <a:t> </a:t>
            </a:r>
            <a:r>
              <a:rPr lang="en-US" baseline="0" dirty="0" err="1"/>
              <a:t>để</a:t>
            </a:r>
            <a:r>
              <a:rPr lang="en-US" baseline="0" dirty="0"/>
              <a:t> </a:t>
            </a:r>
            <a:r>
              <a:rPr lang="en-US" baseline="0" dirty="0" err="1"/>
              <a:t>đến</a:t>
            </a:r>
            <a:r>
              <a:rPr lang="en-US" baseline="0" dirty="0"/>
              <a:t> slide BÀI HỌC</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131EEB-C34F-4832-8C51-5EAFD8CA28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0121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Kick </a:t>
            </a:r>
            <a:r>
              <a:rPr lang="en-US" baseline="0" dirty="0" err="1"/>
              <a:t>vào</a:t>
            </a:r>
            <a:r>
              <a:rPr lang="en-US" baseline="0" dirty="0"/>
              <a:t> </a:t>
            </a:r>
            <a:r>
              <a:rPr lang="en-US" baseline="0" dirty="0" err="1"/>
              <a:t>đáp</a:t>
            </a:r>
            <a:r>
              <a:rPr lang="en-US" baseline="0" dirty="0"/>
              <a:t> </a:t>
            </a:r>
            <a:r>
              <a:rPr lang="en-US" baseline="0" dirty="0" err="1"/>
              <a:t>án</a:t>
            </a:r>
            <a:r>
              <a:rPr lang="en-US" baseline="0" dirty="0"/>
              <a:t> </a:t>
            </a:r>
            <a:r>
              <a:rPr lang="en-US" baseline="0" dirty="0" err="1"/>
              <a:t>sẽ</a:t>
            </a:r>
            <a:r>
              <a:rPr lang="en-US" baseline="0" dirty="0"/>
              <a:t> </a:t>
            </a:r>
            <a:r>
              <a:rPr lang="en-US" baseline="0" dirty="0" err="1"/>
              <a:t>hiện</a:t>
            </a:r>
            <a:r>
              <a:rPr lang="en-US" baseline="0" dirty="0"/>
              <a:t> </a:t>
            </a:r>
            <a:r>
              <a:rPr lang="en-US" baseline="0" dirty="0" err="1"/>
              <a:t>kết</a:t>
            </a:r>
            <a:r>
              <a:rPr lang="en-US" baseline="0" dirty="0"/>
              <a:t> </a:t>
            </a:r>
            <a:r>
              <a:rPr lang="en-US" baseline="0" dirty="0" err="1"/>
              <a:t>quả</a:t>
            </a:r>
            <a:r>
              <a:rPr lang="en-US" baseline="0" dirty="0"/>
              <a:t>.</a:t>
            </a:r>
          </a:p>
          <a:p>
            <a:pPr marL="171450" indent="-171450">
              <a:buFontTx/>
              <a:buChar char="-"/>
            </a:pPr>
            <a:r>
              <a:rPr lang="en-US" baseline="0" dirty="0"/>
              <a:t>Kick </a:t>
            </a:r>
            <a:r>
              <a:rPr lang="en-US" baseline="0" dirty="0" err="1"/>
              <a:t>vào</a:t>
            </a:r>
            <a:r>
              <a:rPr lang="en-US" baseline="0" dirty="0"/>
              <a:t> </a:t>
            </a:r>
            <a:r>
              <a:rPr lang="en-US" baseline="0" dirty="0" err="1"/>
              <a:t>sọt</a:t>
            </a:r>
            <a:r>
              <a:rPr lang="en-US" baseline="0" dirty="0"/>
              <a:t> </a:t>
            </a:r>
            <a:r>
              <a:rPr lang="en-US" baseline="0" dirty="0" err="1"/>
              <a:t>rác</a:t>
            </a:r>
            <a:r>
              <a:rPr lang="en-US" baseline="0" dirty="0"/>
              <a:t> </a:t>
            </a:r>
            <a:r>
              <a:rPr lang="en-US" baseline="0" dirty="0" err="1"/>
              <a:t>để</a:t>
            </a:r>
            <a:r>
              <a:rPr lang="en-US" baseline="0" dirty="0"/>
              <a:t> </a:t>
            </a:r>
            <a:r>
              <a:rPr lang="en-US" baseline="0" dirty="0" err="1"/>
              <a:t>trở</a:t>
            </a:r>
            <a:r>
              <a:rPr lang="en-US" baseline="0" dirty="0"/>
              <a:t> </a:t>
            </a:r>
            <a:r>
              <a:rPr lang="en-US" baseline="0" dirty="0" err="1"/>
              <a:t>với</a:t>
            </a:r>
            <a:r>
              <a:rPr lang="en-US" baseline="0" dirty="0"/>
              <a:t> slide </a:t>
            </a:r>
            <a:r>
              <a:rPr lang="en-US" baseline="0" dirty="0" err="1"/>
              <a:t>câu</a:t>
            </a:r>
            <a:r>
              <a:rPr lang="en-US" baseline="0" dirty="0"/>
              <a:t> </a:t>
            </a:r>
            <a:r>
              <a:rPr lang="en-US" baseline="0" dirty="0" err="1"/>
              <a:t>hỏi</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131EEB-C34F-4832-8C51-5EAFD8CA28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1636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Kick </a:t>
            </a:r>
            <a:r>
              <a:rPr lang="en-US" baseline="0" dirty="0" err="1"/>
              <a:t>vào</a:t>
            </a:r>
            <a:r>
              <a:rPr lang="en-US" baseline="0" dirty="0"/>
              <a:t> </a:t>
            </a:r>
            <a:r>
              <a:rPr lang="en-US" baseline="0" dirty="0" err="1"/>
              <a:t>đáp</a:t>
            </a:r>
            <a:r>
              <a:rPr lang="en-US" baseline="0" dirty="0"/>
              <a:t> </a:t>
            </a:r>
            <a:r>
              <a:rPr lang="en-US" baseline="0" dirty="0" err="1"/>
              <a:t>án</a:t>
            </a:r>
            <a:r>
              <a:rPr lang="en-US" baseline="0" dirty="0"/>
              <a:t> </a:t>
            </a:r>
            <a:r>
              <a:rPr lang="en-US" baseline="0" dirty="0" err="1"/>
              <a:t>sẽ</a:t>
            </a:r>
            <a:r>
              <a:rPr lang="en-US" baseline="0" dirty="0"/>
              <a:t> </a:t>
            </a:r>
            <a:r>
              <a:rPr lang="en-US" baseline="0" dirty="0" err="1"/>
              <a:t>hiện</a:t>
            </a:r>
            <a:r>
              <a:rPr lang="en-US" baseline="0" dirty="0"/>
              <a:t> </a:t>
            </a:r>
            <a:r>
              <a:rPr lang="en-US" baseline="0" dirty="0" err="1"/>
              <a:t>kết</a:t>
            </a:r>
            <a:r>
              <a:rPr lang="en-US" baseline="0" dirty="0"/>
              <a:t> </a:t>
            </a:r>
            <a:r>
              <a:rPr lang="en-US" baseline="0" dirty="0" err="1"/>
              <a:t>quả</a:t>
            </a:r>
            <a:r>
              <a:rPr lang="en-US" baseline="0" dirty="0"/>
              <a:t>.</a:t>
            </a:r>
          </a:p>
          <a:p>
            <a:pPr marL="171450" indent="-171450">
              <a:buFontTx/>
              <a:buChar char="-"/>
            </a:pPr>
            <a:r>
              <a:rPr lang="en-US" baseline="0" dirty="0"/>
              <a:t>Kick </a:t>
            </a:r>
            <a:r>
              <a:rPr lang="en-US" baseline="0" dirty="0" err="1"/>
              <a:t>vào</a:t>
            </a:r>
            <a:r>
              <a:rPr lang="en-US" baseline="0" dirty="0"/>
              <a:t> </a:t>
            </a:r>
            <a:r>
              <a:rPr lang="en-US" baseline="0" dirty="0" err="1"/>
              <a:t>sọt</a:t>
            </a:r>
            <a:r>
              <a:rPr lang="en-US" baseline="0" dirty="0"/>
              <a:t> </a:t>
            </a:r>
            <a:r>
              <a:rPr lang="en-US" baseline="0" dirty="0" err="1"/>
              <a:t>rác</a:t>
            </a:r>
            <a:r>
              <a:rPr lang="en-US" baseline="0" dirty="0"/>
              <a:t> </a:t>
            </a:r>
            <a:r>
              <a:rPr lang="en-US" baseline="0" dirty="0" err="1"/>
              <a:t>để</a:t>
            </a:r>
            <a:r>
              <a:rPr lang="en-US" baseline="0" dirty="0"/>
              <a:t> </a:t>
            </a:r>
            <a:r>
              <a:rPr lang="en-US" baseline="0" dirty="0" err="1"/>
              <a:t>trở</a:t>
            </a:r>
            <a:r>
              <a:rPr lang="en-US" baseline="0" dirty="0"/>
              <a:t> </a:t>
            </a:r>
            <a:r>
              <a:rPr lang="en-US" baseline="0" dirty="0" err="1"/>
              <a:t>về</a:t>
            </a:r>
            <a:r>
              <a:rPr lang="en-US" baseline="0" dirty="0"/>
              <a:t> </a:t>
            </a:r>
            <a:r>
              <a:rPr lang="en-US" baseline="0" dirty="0" err="1"/>
              <a:t>với</a:t>
            </a:r>
            <a:r>
              <a:rPr lang="en-US" baseline="0" dirty="0"/>
              <a:t> slide </a:t>
            </a:r>
            <a:r>
              <a:rPr lang="en-US" baseline="0" dirty="0" err="1"/>
              <a:t>câu</a:t>
            </a:r>
            <a:r>
              <a:rPr lang="en-US" baseline="0" dirty="0"/>
              <a:t> </a:t>
            </a:r>
            <a:r>
              <a:rPr lang="en-US" baseline="0" dirty="0" err="1"/>
              <a:t>hỏi</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131EEB-C34F-4832-8C51-5EAFD8CA28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6643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Kick </a:t>
            </a:r>
            <a:r>
              <a:rPr lang="en-US" baseline="0" dirty="0" err="1"/>
              <a:t>vào</a:t>
            </a:r>
            <a:r>
              <a:rPr lang="en-US" baseline="0" dirty="0"/>
              <a:t> </a:t>
            </a:r>
            <a:r>
              <a:rPr lang="en-US" baseline="0" dirty="0" err="1"/>
              <a:t>đáp</a:t>
            </a:r>
            <a:r>
              <a:rPr lang="en-US" baseline="0" dirty="0"/>
              <a:t> </a:t>
            </a:r>
            <a:r>
              <a:rPr lang="en-US" baseline="0" dirty="0" err="1"/>
              <a:t>án</a:t>
            </a:r>
            <a:r>
              <a:rPr lang="en-US" baseline="0" dirty="0"/>
              <a:t> </a:t>
            </a:r>
            <a:r>
              <a:rPr lang="en-US" baseline="0" dirty="0" err="1"/>
              <a:t>sẽ</a:t>
            </a:r>
            <a:r>
              <a:rPr lang="en-US" baseline="0" dirty="0"/>
              <a:t> </a:t>
            </a:r>
            <a:r>
              <a:rPr lang="en-US" baseline="0" dirty="0" err="1"/>
              <a:t>hiện</a:t>
            </a:r>
            <a:r>
              <a:rPr lang="en-US" baseline="0" dirty="0"/>
              <a:t> </a:t>
            </a:r>
            <a:r>
              <a:rPr lang="en-US" baseline="0" dirty="0" err="1"/>
              <a:t>kết</a:t>
            </a:r>
            <a:r>
              <a:rPr lang="en-US" baseline="0" dirty="0"/>
              <a:t> </a:t>
            </a:r>
            <a:r>
              <a:rPr lang="en-US" baseline="0" dirty="0" err="1"/>
              <a:t>quả</a:t>
            </a:r>
            <a:r>
              <a:rPr lang="en-US" baseline="0" dirty="0"/>
              <a:t>.</a:t>
            </a:r>
          </a:p>
          <a:p>
            <a:pPr marL="171450" indent="-171450">
              <a:buFontTx/>
              <a:buChar char="-"/>
            </a:pPr>
            <a:r>
              <a:rPr lang="en-US" baseline="0" dirty="0"/>
              <a:t>Kick </a:t>
            </a:r>
            <a:r>
              <a:rPr lang="en-US" baseline="0" dirty="0" err="1"/>
              <a:t>vào</a:t>
            </a:r>
            <a:r>
              <a:rPr lang="en-US" baseline="0" dirty="0"/>
              <a:t> </a:t>
            </a:r>
            <a:r>
              <a:rPr lang="en-US" baseline="0" dirty="0" err="1"/>
              <a:t>sọt</a:t>
            </a:r>
            <a:r>
              <a:rPr lang="en-US" baseline="0" dirty="0"/>
              <a:t> </a:t>
            </a:r>
            <a:r>
              <a:rPr lang="en-US" baseline="0" dirty="0" err="1"/>
              <a:t>rác</a:t>
            </a:r>
            <a:r>
              <a:rPr lang="en-US" baseline="0" dirty="0"/>
              <a:t> </a:t>
            </a:r>
            <a:r>
              <a:rPr lang="en-US" baseline="0" dirty="0" err="1"/>
              <a:t>để</a:t>
            </a:r>
            <a:r>
              <a:rPr lang="en-US" baseline="0" dirty="0"/>
              <a:t> </a:t>
            </a:r>
            <a:r>
              <a:rPr lang="en-US" baseline="0" dirty="0" err="1"/>
              <a:t>trở</a:t>
            </a:r>
            <a:r>
              <a:rPr lang="en-US" baseline="0" dirty="0"/>
              <a:t> </a:t>
            </a:r>
            <a:r>
              <a:rPr lang="en-US" baseline="0" dirty="0" err="1"/>
              <a:t>về</a:t>
            </a:r>
            <a:r>
              <a:rPr lang="en-US" baseline="0" dirty="0"/>
              <a:t> </a:t>
            </a:r>
            <a:r>
              <a:rPr lang="en-US" baseline="0" dirty="0" err="1"/>
              <a:t>với</a:t>
            </a:r>
            <a:r>
              <a:rPr lang="en-US" baseline="0" dirty="0"/>
              <a:t> slide </a:t>
            </a:r>
            <a:r>
              <a:rPr lang="en-US" baseline="0" dirty="0" err="1"/>
              <a:t>câu</a:t>
            </a:r>
            <a:r>
              <a:rPr lang="en-US" baseline="0" dirty="0"/>
              <a:t> </a:t>
            </a:r>
            <a:r>
              <a:rPr lang="en-US" baseline="0" dirty="0" err="1"/>
              <a:t>hỏi</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131EEB-C34F-4832-8C51-5EAFD8CA28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2890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44E8B0-CC27-449A-8388-67780D91CF91}" type="slidenum">
              <a:rPr lang="en-US" smtClean="0"/>
              <a:t>9</a:t>
            </a:fld>
            <a:endParaRPr lang="en-US"/>
          </a:p>
        </p:txBody>
      </p:sp>
    </p:spTree>
    <p:extLst>
      <p:ext uri="{BB962C8B-B14F-4D97-AF65-F5344CB8AC3E}">
        <p14:creationId xmlns:p14="http://schemas.microsoft.com/office/powerpoint/2010/main" val="2267908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2EFA1F6-40A3-44C1-8F13-4A3FFA1B5ECC}"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97F21-5723-4F64-BBA7-294A65FAAFF0}" type="slidenum">
              <a:rPr lang="en-US" smtClean="0"/>
              <a:t>‹#›</a:t>
            </a:fld>
            <a:endParaRPr lang="en-US"/>
          </a:p>
        </p:txBody>
      </p:sp>
    </p:spTree>
    <p:extLst>
      <p:ext uri="{BB962C8B-B14F-4D97-AF65-F5344CB8AC3E}">
        <p14:creationId xmlns:p14="http://schemas.microsoft.com/office/powerpoint/2010/main" val="702173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EFA1F6-40A3-44C1-8F13-4A3FFA1B5ECC}"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97F21-5723-4F64-BBA7-294A65FAAFF0}" type="slidenum">
              <a:rPr lang="en-US" smtClean="0"/>
              <a:t>‹#›</a:t>
            </a:fld>
            <a:endParaRPr lang="en-US"/>
          </a:p>
        </p:txBody>
      </p:sp>
    </p:spTree>
    <p:extLst>
      <p:ext uri="{BB962C8B-B14F-4D97-AF65-F5344CB8AC3E}">
        <p14:creationId xmlns:p14="http://schemas.microsoft.com/office/powerpoint/2010/main" val="1540742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EFA1F6-40A3-44C1-8F13-4A3FFA1B5ECC}"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97F21-5723-4F64-BBA7-294A65FAAFF0}" type="slidenum">
              <a:rPr lang="en-US" smtClean="0"/>
              <a:t>‹#›</a:t>
            </a:fld>
            <a:endParaRPr lang="en-US"/>
          </a:p>
        </p:txBody>
      </p:sp>
    </p:spTree>
    <p:extLst>
      <p:ext uri="{BB962C8B-B14F-4D97-AF65-F5344CB8AC3E}">
        <p14:creationId xmlns:p14="http://schemas.microsoft.com/office/powerpoint/2010/main" val="1175055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328965"/>
      </p:ext>
    </p:extLst>
  </p:cSld>
  <p:clrMapOvr>
    <a:masterClrMapping/>
  </p:clrMapOvr>
  <p:transition spd="slow">
    <p:wheel spokes="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742051"/>
      </p:ext>
    </p:extLst>
  </p:cSld>
  <p:clrMapOvr>
    <a:masterClrMapping/>
  </p:clrMapOvr>
  <p:transition spd="slow">
    <p:wheel spokes="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148643"/>
      </p:ext>
    </p:extLst>
  </p:cSld>
  <p:clrMapOvr>
    <a:masterClrMapping/>
  </p:clrMapOvr>
  <p:transition spd="slow">
    <p:wheel spokes="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2146473"/>
      </p:ext>
    </p:extLst>
  </p:cSld>
  <p:clrMapOvr>
    <a:masterClrMapping/>
  </p:clrMapOvr>
  <p:transition spd="slow">
    <p:wheel spokes="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7408341"/>
      </p:ext>
    </p:extLst>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EFA1F6-40A3-44C1-8F13-4A3FFA1B5ECC}"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97F21-5723-4F64-BBA7-294A65FAAFF0}" type="slidenum">
              <a:rPr lang="en-US" smtClean="0"/>
              <a:t>‹#›</a:t>
            </a:fld>
            <a:endParaRPr lang="en-US"/>
          </a:p>
        </p:txBody>
      </p:sp>
    </p:spTree>
    <p:extLst>
      <p:ext uri="{BB962C8B-B14F-4D97-AF65-F5344CB8AC3E}">
        <p14:creationId xmlns:p14="http://schemas.microsoft.com/office/powerpoint/2010/main" val="4069207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EFA1F6-40A3-44C1-8F13-4A3FFA1B5ECC}"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97F21-5723-4F64-BBA7-294A65FAAFF0}" type="slidenum">
              <a:rPr lang="en-US" smtClean="0"/>
              <a:t>‹#›</a:t>
            </a:fld>
            <a:endParaRPr lang="en-US"/>
          </a:p>
        </p:txBody>
      </p:sp>
    </p:spTree>
    <p:extLst>
      <p:ext uri="{BB962C8B-B14F-4D97-AF65-F5344CB8AC3E}">
        <p14:creationId xmlns:p14="http://schemas.microsoft.com/office/powerpoint/2010/main" val="1181712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EFA1F6-40A3-44C1-8F13-4A3FFA1B5ECC}" type="datetimeFigureOut">
              <a:rPr lang="en-US" smtClean="0"/>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97F21-5723-4F64-BBA7-294A65FAAFF0}" type="slidenum">
              <a:rPr lang="en-US" smtClean="0"/>
              <a:t>‹#›</a:t>
            </a:fld>
            <a:endParaRPr lang="en-US"/>
          </a:p>
        </p:txBody>
      </p:sp>
    </p:spTree>
    <p:extLst>
      <p:ext uri="{BB962C8B-B14F-4D97-AF65-F5344CB8AC3E}">
        <p14:creationId xmlns:p14="http://schemas.microsoft.com/office/powerpoint/2010/main" val="3809137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EFA1F6-40A3-44C1-8F13-4A3FFA1B5ECC}" type="datetimeFigureOut">
              <a:rPr lang="en-US" smtClean="0"/>
              <a:t>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A97F21-5723-4F64-BBA7-294A65FAAFF0}" type="slidenum">
              <a:rPr lang="en-US" smtClean="0"/>
              <a:t>‹#›</a:t>
            </a:fld>
            <a:endParaRPr lang="en-US"/>
          </a:p>
        </p:txBody>
      </p:sp>
    </p:spTree>
    <p:extLst>
      <p:ext uri="{BB962C8B-B14F-4D97-AF65-F5344CB8AC3E}">
        <p14:creationId xmlns:p14="http://schemas.microsoft.com/office/powerpoint/2010/main" val="3205237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EFA1F6-40A3-44C1-8F13-4A3FFA1B5ECC}" type="datetimeFigureOut">
              <a:rPr lang="en-US" smtClean="0"/>
              <a:t>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A97F21-5723-4F64-BBA7-294A65FAAFF0}" type="slidenum">
              <a:rPr lang="en-US" smtClean="0"/>
              <a:t>‹#›</a:t>
            </a:fld>
            <a:endParaRPr lang="en-US"/>
          </a:p>
        </p:txBody>
      </p:sp>
    </p:spTree>
    <p:extLst>
      <p:ext uri="{BB962C8B-B14F-4D97-AF65-F5344CB8AC3E}">
        <p14:creationId xmlns:p14="http://schemas.microsoft.com/office/powerpoint/2010/main" val="3396113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FA1F6-40A3-44C1-8F13-4A3FFA1B5ECC}" type="datetimeFigureOut">
              <a:rPr lang="en-US" smtClean="0"/>
              <a:t>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A97F21-5723-4F64-BBA7-294A65FAAFF0}" type="slidenum">
              <a:rPr lang="en-US" smtClean="0"/>
              <a:t>‹#›</a:t>
            </a:fld>
            <a:endParaRPr lang="en-US"/>
          </a:p>
        </p:txBody>
      </p:sp>
    </p:spTree>
    <p:extLst>
      <p:ext uri="{BB962C8B-B14F-4D97-AF65-F5344CB8AC3E}">
        <p14:creationId xmlns:p14="http://schemas.microsoft.com/office/powerpoint/2010/main" val="73327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EFA1F6-40A3-44C1-8F13-4A3FFA1B5ECC}" type="datetimeFigureOut">
              <a:rPr lang="en-US" smtClean="0"/>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97F21-5723-4F64-BBA7-294A65FAAFF0}" type="slidenum">
              <a:rPr lang="en-US" smtClean="0"/>
              <a:t>‹#›</a:t>
            </a:fld>
            <a:endParaRPr lang="en-US"/>
          </a:p>
        </p:txBody>
      </p:sp>
    </p:spTree>
    <p:extLst>
      <p:ext uri="{BB962C8B-B14F-4D97-AF65-F5344CB8AC3E}">
        <p14:creationId xmlns:p14="http://schemas.microsoft.com/office/powerpoint/2010/main" val="875432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EFA1F6-40A3-44C1-8F13-4A3FFA1B5ECC}" type="datetimeFigureOut">
              <a:rPr lang="en-US" smtClean="0"/>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97F21-5723-4F64-BBA7-294A65FAAFF0}" type="slidenum">
              <a:rPr lang="en-US" smtClean="0"/>
              <a:t>‹#›</a:t>
            </a:fld>
            <a:endParaRPr lang="en-US"/>
          </a:p>
        </p:txBody>
      </p:sp>
    </p:spTree>
    <p:extLst>
      <p:ext uri="{BB962C8B-B14F-4D97-AF65-F5344CB8AC3E}">
        <p14:creationId xmlns:p14="http://schemas.microsoft.com/office/powerpoint/2010/main" val="538128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FA1F6-40A3-44C1-8F13-4A3FFA1B5ECC}" type="datetimeFigureOut">
              <a:rPr lang="en-US" smtClean="0"/>
              <a:t>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97F21-5723-4F64-BBA7-294A65FAAFF0}" type="slidenum">
              <a:rPr lang="en-US" smtClean="0"/>
              <a:t>‹#›</a:t>
            </a:fld>
            <a:endParaRPr lang="en-US"/>
          </a:p>
        </p:txBody>
      </p:sp>
    </p:spTree>
    <p:extLst>
      <p:ext uri="{BB962C8B-B14F-4D97-AF65-F5344CB8AC3E}">
        <p14:creationId xmlns:p14="http://schemas.microsoft.com/office/powerpoint/2010/main" val="2201016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1.mp3"/><Relationship Id="rId7" Type="http://schemas.openxmlformats.org/officeDocument/2006/relationships/image" Target="../media/image2.png"/><Relationship Id="rId2" Type="http://schemas.microsoft.com/office/2007/relationships/media" Target="../media/media1.mp3"/><Relationship Id="rId1" Type="http://schemas.openxmlformats.org/officeDocument/2006/relationships/tags" Target="../tags/tag2.xml"/><Relationship Id="rId6" Type="http://schemas.openxmlformats.org/officeDocument/2006/relationships/image" Target="../media/image1.jpeg"/><Relationship Id="rId5" Type="http://schemas.openxmlformats.org/officeDocument/2006/relationships/notesSlide" Target="../notesSlides/notesSlide1.xml"/><Relationship Id="rId4"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NUL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7.png"/><Relationship Id="rId2" Type="http://schemas.openxmlformats.org/officeDocument/2006/relationships/slideLayout" Target="../slideLayouts/slideLayout1.xml"/><Relationship Id="rId1" Type="http://schemas.openxmlformats.org/officeDocument/2006/relationships/tags" Target="../tags/tag15.xml"/><Relationship Id="rId6" Type="http://schemas.microsoft.com/office/2007/relationships/hdphoto" Target="../media/hdphoto10.wdp"/><Relationship Id="rId5" Type="http://schemas.openxmlformats.org/officeDocument/2006/relationships/image" Target="../media/image2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4.xml"/><Relationship Id="rId5" Type="http://schemas.microsoft.com/office/2007/relationships/hdphoto" Target="../media/hdphoto1.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hdphoto" Target="../media/hdphoto6.wdp"/><Relationship Id="rId3" Type="http://schemas.openxmlformats.org/officeDocument/2006/relationships/notesSlide" Target="../notesSlides/notesSlide2.xml"/><Relationship Id="rId7" Type="http://schemas.microsoft.com/office/2007/relationships/hdphoto" Target="../media/hdphoto3.wdp"/><Relationship Id="rId12" Type="http://schemas.openxmlformats.org/officeDocument/2006/relationships/image" Target="../media/image14.png"/><Relationship Id="rId2" Type="http://schemas.openxmlformats.org/officeDocument/2006/relationships/slideLayout" Target="../slideLayouts/slideLayout12.xml"/><Relationship Id="rId16" Type="http://schemas.openxmlformats.org/officeDocument/2006/relationships/image" Target="../media/image16.png"/><Relationship Id="rId1" Type="http://schemas.openxmlformats.org/officeDocument/2006/relationships/tags" Target="../tags/tag5.xml"/><Relationship Id="rId6" Type="http://schemas.openxmlformats.org/officeDocument/2006/relationships/image" Target="../media/image11.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13.png"/><Relationship Id="rId4" Type="http://schemas.openxmlformats.org/officeDocument/2006/relationships/image" Target="../media/image10.png"/><Relationship Id="rId9" Type="http://schemas.microsoft.com/office/2007/relationships/hdphoto" Target="../media/hdphoto4.wdp"/><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slide" Target="slide5.xml"/><Relationship Id="rId3" Type="http://schemas.openxmlformats.org/officeDocument/2006/relationships/notesSlide" Target="../notesSlides/notesSlide3.xml"/><Relationship Id="rId7" Type="http://schemas.openxmlformats.org/officeDocument/2006/relationships/image" Target="../media/image14.png"/><Relationship Id="rId12" Type="http://schemas.microsoft.com/office/2007/relationships/hdphoto" Target="../media/hdphoto5.wdp"/><Relationship Id="rId2" Type="http://schemas.openxmlformats.org/officeDocument/2006/relationships/slideLayout" Target="../slideLayouts/slideLayout13.xml"/><Relationship Id="rId16" Type="http://schemas.microsoft.com/office/2007/relationships/hdphoto" Target="../media/hdphoto7.wdp"/><Relationship Id="rId1" Type="http://schemas.openxmlformats.org/officeDocument/2006/relationships/tags" Target="../tags/tag6.xml"/><Relationship Id="rId6" Type="http://schemas.microsoft.com/office/2007/relationships/hdphoto" Target="../media/hdphoto2.wdp"/><Relationship Id="rId11" Type="http://schemas.openxmlformats.org/officeDocument/2006/relationships/image" Target="../media/image18.png"/><Relationship Id="rId5" Type="http://schemas.openxmlformats.org/officeDocument/2006/relationships/image" Target="../media/image10.png"/><Relationship Id="rId15" Type="http://schemas.openxmlformats.org/officeDocument/2006/relationships/image" Target="../media/image15.png"/><Relationship Id="rId10" Type="http://schemas.openxmlformats.org/officeDocument/2006/relationships/slide" Target="slide7.xml"/><Relationship Id="rId4" Type="http://schemas.openxmlformats.org/officeDocument/2006/relationships/slide" Target="slide6.xml"/><Relationship Id="rId9" Type="http://schemas.openxmlformats.org/officeDocument/2006/relationships/image" Target="../media/image17.pn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notesSlide" Target="../notesSlides/notesSlide4.xml"/><Relationship Id="rId7" Type="http://schemas.openxmlformats.org/officeDocument/2006/relationships/image" Target="../media/image19.png"/><Relationship Id="rId2" Type="http://schemas.openxmlformats.org/officeDocument/2006/relationships/slideLayout" Target="../slideLayouts/slideLayout14.xml"/><Relationship Id="rId1" Type="http://schemas.openxmlformats.org/officeDocument/2006/relationships/tags" Target="../tags/tag7.xml"/><Relationship Id="rId6" Type="http://schemas.microsoft.com/office/2007/relationships/hdphoto" Target="../media/hdphoto7.wdp"/><Relationship Id="rId5" Type="http://schemas.openxmlformats.org/officeDocument/2006/relationships/image" Target="../media/image15.png"/><Relationship Id="rId10" Type="http://schemas.microsoft.com/office/2007/relationships/hdphoto" Target="../media/hdphoto9.wdp"/><Relationship Id="rId4" Type="http://schemas.openxmlformats.org/officeDocument/2006/relationships/slide" Target="slide4.xml"/><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notesSlide" Target="../notesSlides/notesSlide5.xml"/><Relationship Id="rId7" Type="http://schemas.openxmlformats.org/officeDocument/2006/relationships/image" Target="../media/image19.png"/><Relationship Id="rId2" Type="http://schemas.openxmlformats.org/officeDocument/2006/relationships/slideLayout" Target="../slideLayouts/slideLayout15.xml"/><Relationship Id="rId1" Type="http://schemas.openxmlformats.org/officeDocument/2006/relationships/tags" Target="../tags/tag8.xml"/><Relationship Id="rId6" Type="http://schemas.microsoft.com/office/2007/relationships/hdphoto" Target="../media/hdphoto7.wdp"/><Relationship Id="rId5" Type="http://schemas.openxmlformats.org/officeDocument/2006/relationships/image" Target="../media/image15.png"/><Relationship Id="rId10" Type="http://schemas.microsoft.com/office/2007/relationships/hdphoto" Target="../media/hdphoto9.wdp"/><Relationship Id="rId4" Type="http://schemas.openxmlformats.org/officeDocument/2006/relationships/slide" Target="slide4.xml"/><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notesSlide" Target="../notesSlides/notesSlide6.xml"/><Relationship Id="rId7" Type="http://schemas.openxmlformats.org/officeDocument/2006/relationships/image" Target="../media/image19.png"/><Relationship Id="rId2" Type="http://schemas.openxmlformats.org/officeDocument/2006/relationships/slideLayout" Target="../slideLayouts/slideLayout16.xml"/><Relationship Id="rId1" Type="http://schemas.openxmlformats.org/officeDocument/2006/relationships/tags" Target="../tags/tag9.xml"/><Relationship Id="rId6" Type="http://schemas.microsoft.com/office/2007/relationships/hdphoto" Target="../media/hdphoto7.wdp"/><Relationship Id="rId5" Type="http://schemas.openxmlformats.org/officeDocument/2006/relationships/image" Target="../media/image15.png"/><Relationship Id="rId10" Type="http://schemas.microsoft.com/office/2007/relationships/hdphoto" Target="../media/hdphoto9.wdp"/><Relationship Id="rId4" Type="http://schemas.openxmlformats.org/officeDocument/2006/relationships/slide" Target="slide4.xml"/><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0.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FB3CAA-A8CE-5F53-38DF-1786B26975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8350"/>
            <a:ext cx="12192000" cy="6874701"/>
          </a:xfrm>
          <a:prstGeom prst="rect">
            <a:avLst/>
          </a:prstGeom>
        </p:spPr>
      </p:pic>
      <p:pic>
        <p:nvPicPr>
          <p:cNvPr id="6" name="Picture 5">
            <a:extLst>
              <a:ext uri="{FF2B5EF4-FFF2-40B4-BE49-F238E27FC236}">
                <a16:creationId xmlns:a16="http://schemas.microsoft.com/office/drawing/2014/main" id="{1A6FE2A1-BE56-6E71-A57D-505FD5E1CB64}"/>
              </a:ext>
            </a:extLst>
          </p:cNvPr>
          <p:cNvPicPr>
            <a:picLocks noChangeAspect="1"/>
          </p:cNvPicPr>
          <p:nvPr/>
        </p:nvPicPr>
        <p:blipFill>
          <a:blip r:embed="rId7" cstate="print">
            <a:alphaModFix/>
            <a:extLst>
              <a:ext uri="{28A0092B-C50C-407E-A947-70E740481C1C}">
                <a14:useLocalDpi xmlns:a14="http://schemas.microsoft.com/office/drawing/2010/main" val="0"/>
              </a:ext>
            </a:extLst>
          </a:blip>
          <a:stretch>
            <a:fillRect/>
          </a:stretch>
        </p:blipFill>
        <p:spPr>
          <a:xfrm>
            <a:off x="0" y="2802899"/>
            <a:ext cx="12192000" cy="4229375"/>
          </a:xfrm>
          <a:prstGeom prst="rect">
            <a:avLst/>
          </a:prstGeom>
        </p:spPr>
      </p:pic>
      <p:pic>
        <p:nvPicPr>
          <p:cNvPr id="2" name="back-to-school-163151">
            <a:hlinkClick r:id="" action="ppaction://media"/>
            <a:extLst>
              <a:ext uri="{FF2B5EF4-FFF2-40B4-BE49-F238E27FC236}">
                <a16:creationId xmlns:a16="http://schemas.microsoft.com/office/drawing/2014/main" id="{F52D3065-5CBF-F20D-F109-3EA5F2A5A6AE}"/>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2047146" y="-611783"/>
            <a:ext cx="406400" cy="406400"/>
          </a:xfrm>
          <a:prstGeom prst="rect">
            <a:avLst/>
          </a:prstGeom>
        </p:spPr>
      </p:pic>
      <p:sp>
        <p:nvSpPr>
          <p:cNvPr id="4" name="Rectangle 3"/>
          <p:cNvSpPr/>
          <p:nvPr/>
        </p:nvSpPr>
        <p:spPr>
          <a:xfrm>
            <a:off x="914400" y="605651"/>
            <a:ext cx="10482470" cy="4031873"/>
          </a:xfrm>
          <a:prstGeom prst="rect">
            <a:avLst/>
          </a:prstGeom>
        </p:spPr>
        <p:txBody>
          <a:bodyPr wrap="square">
            <a:spAutoFit/>
          </a:bodyPr>
          <a:lstStyle/>
          <a:p>
            <a:pPr lvl="0" algn="ctr">
              <a:defRPr/>
            </a:pPr>
            <a:r>
              <a:rPr lang="en-US" altLang="zh-CN" sz="3200" b="1" dirty="0">
                <a:solidFill>
                  <a:srgbClr val="FF0066"/>
                </a:solidFill>
                <a:latin typeface="Times New Roman" panose="02020603050405020304" pitchFamily="18" charset="0"/>
                <a:cs typeface="Times New Roman" panose="02020603050405020304" pitchFamily="18" charset="0"/>
                <a:sym typeface="+mn-ea"/>
              </a:rPr>
              <a:t>TRƯỜNG TIỂU HỌC QUANG TRUNG</a:t>
            </a:r>
          </a:p>
          <a:p>
            <a:pPr lvl="0" algn="ctr">
              <a:defRPr/>
            </a:pPr>
            <a:endParaRPr lang="en-US" altLang="zh-CN" sz="3200" b="1" dirty="0">
              <a:solidFill>
                <a:srgbClr val="FF0066"/>
              </a:solidFill>
              <a:latin typeface="Times New Roman" panose="02020603050405020304" pitchFamily="18" charset="0"/>
              <a:cs typeface="Times New Roman" panose="02020603050405020304" pitchFamily="18" charset="0"/>
              <a:sym typeface="+mn-ea"/>
            </a:endParaRPr>
          </a:p>
          <a:p>
            <a:pPr lvl="0" algn="ctr">
              <a:defRPr/>
            </a:pPr>
            <a:r>
              <a:rPr lang="en-US" altLang="zh-CN" sz="3200" b="1" dirty="0">
                <a:solidFill>
                  <a:srgbClr val="FF0066"/>
                </a:solidFill>
                <a:latin typeface="Times New Roman" panose="02020603050405020304" pitchFamily="18" charset="0"/>
                <a:cs typeface="Times New Roman" panose="02020603050405020304" pitchFamily="18" charset="0"/>
                <a:sym typeface="+mn-ea"/>
              </a:rPr>
              <a:t>MÔN: TOÁN</a:t>
            </a:r>
          </a:p>
          <a:p>
            <a:pPr lvl="0" algn="ctr">
              <a:defRPr/>
            </a:pPr>
            <a:r>
              <a:rPr lang="en-US" altLang="zh-CN" sz="3200" b="1" dirty="0">
                <a:solidFill>
                  <a:srgbClr val="FF0066"/>
                </a:solidFill>
                <a:latin typeface="Times New Roman" panose="02020603050405020304" pitchFamily="18" charset="0"/>
                <a:cs typeface="Times New Roman" panose="02020603050405020304" pitchFamily="18" charset="0"/>
                <a:sym typeface="+mn-ea"/>
              </a:rPr>
              <a:t>BÀI 26: HÌNH THANG. DIỆN TÍCH HÌNH THANG (TIẾT 4)</a:t>
            </a:r>
          </a:p>
          <a:p>
            <a:pPr lvl="0" algn="ctr">
              <a:defRPr/>
            </a:pPr>
            <a:endParaRPr lang="en-US" altLang="zh-CN" sz="3200" b="1" dirty="0">
              <a:solidFill>
                <a:srgbClr val="FF0066"/>
              </a:solidFill>
              <a:latin typeface="Times New Roman" panose="02020603050405020304" pitchFamily="18" charset="0"/>
              <a:cs typeface="Times New Roman" panose="02020603050405020304" pitchFamily="18" charset="0"/>
              <a:sym typeface="+mn-ea"/>
            </a:endParaRPr>
          </a:p>
          <a:p>
            <a:pPr lvl="0" algn="ctr">
              <a:defRPr/>
            </a:pPr>
            <a:r>
              <a:rPr lang="en-US" altLang="zh-CN" sz="3200" b="1" dirty="0">
                <a:solidFill>
                  <a:srgbClr val="FF0066"/>
                </a:solidFill>
                <a:latin typeface="Times New Roman" panose="02020603050405020304" pitchFamily="18" charset="0"/>
                <a:cs typeface="Times New Roman" panose="02020603050405020304" pitchFamily="18" charset="0"/>
                <a:sym typeface="+mn-ea"/>
              </a:rPr>
              <a:t>LỚP: 5E</a:t>
            </a:r>
          </a:p>
          <a:p>
            <a:pPr lvl="0" algn="ctr">
              <a:defRPr/>
            </a:pPr>
            <a:r>
              <a:rPr lang="en-US" altLang="zh-CN" sz="3200" b="1" dirty="0">
                <a:solidFill>
                  <a:srgbClr val="FF0066"/>
                </a:solidFill>
                <a:latin typeface="Times New Roman" panose="02020603050405020304" pitchFamily="18" charset="0"/>
                <a:cs typeface="Times New Roman" panose="02020603050405020304" pitchFamily="18" charset="0"/>
                <a:sym typeface="+mn-ea"/>
              </a:rPr>
              <a:t>GIÁO VIÊN: LÊ THỊ HẠNH</a:t>
            </a:r>
          </a:p>
        </p:txBody>
      </p:sp>
    </p:spTree>
    <p:custDataLst>
      <p:tags r:id="rId1"/>
    </p:custDataLst>
    <p:extLst>
      <p:ext uri="{BB962C8B-B14F-4D97-AF65-F5344CB8AC3E}">
        <p14:creationId xmlns:p14="http://schemas.microsoft.com/office/powerpoint/2010/main" val="404204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2">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260" y="261258"/>
            <a:ext cx="11467500" cy="629191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83349AF-27E3-413E-AAFB-29A15560DD01}"/>
              </a:ext>
            </a:extLst>
          </p:cNvPr>
          <p:cNvSpPr txBox="1"/>
          <p:nvPr/>
        </p:nvSpPr>
        <p:spPr>
          <a:xfrm>
            <a:off x="1641737" y="361686"/>
            <a:ext cx="9958806" cy="1661993"/>
          </a:xfrm>
          <a:prstGeom prst="rect">
            <a:avLst/>
          </a:prstGeom>
          <a:noFill/>
        </p:spPr>
        <p:txBody>
          <a:bodyPr wrap="square" rtlCol="0">
            <a:spAutoFit/>
          </a:bodyPr>
          <a:lstStyle/>
          <a:p>
            <a:pPr algn="just"/>
            <a:r>
              <a:rPr lang="vi-VN" sz="3400" b="1" dirty="0">
                <a:solidFill>
                  <a:srgbClr val="C00000"/>
                </a:solidFill>
                <a:latin typeface="Cambria" panose="02040503050406030204" pitchFamily="18" charset="0"/>
                <a:ea typeface="Cambria" panose="02040503050406030204" pitchFamily="18" charset="0"/>
                <a:cs typeface="Arial" panose="020B0604020202020204" pitchFamily="34" charset="0"/>
              </a:rPr>
              <a:t>Tính diện tích hình thang có độ dài hai đáy lần lượt là a và b; chiều cao là h được cho như bảng dưới đây.</a:t>
            </a:r>
            <a:endParaRPr lang="fr-FR" sz="3400" b="1" dirty="0">
              <a:solidFill>
                <a:srgbClr val="C00000"/>
              </a:solidFill>
              <a:latin typeface="Cambria" panose="02040503050406030204" pitchFamily="18" charset="0"/>
              <a:ea typeface="Cambria" panose="02040503050406030204" pitchFamily="18" charset="0"/>
              <a:cs typeface="Arial" panose="020B0604020202020204" pitchFamily="34" charset="0"/>
            </a:endParaRPr>
          </a:p>
        </p:txBody>
      </p:sp>
      <p:grpSp>
        <p:nvGrpSpPr>
          <p:cNvPr id="2" name="Group 1"/>
          <p:cNvGrpSpPr/>
          <p:nvPr/>
        </p:nvGrpSpPr>
        <p:grpSpPr>
          <a:xfrm>
            <a:off x="722672" y="18258"/>
            <a:ext cx="790345" cy="1100495"/>
            <a:chOff x="516483" y="89490"/>
            <a:chExt cx="790345" cy="1100495"/>
          </a:xfrm>
        </p:grpSpPr>
        <p:sp>
          <p:nvSpPr>
            <p:cNvPr id="32" name="Oval 31"/>
            <p:cNvSpPr/>
            <p:nvPr/>
          </p:nvSpPr>
          <p:spPr>
            <a:xfrm>
              <a:off x="574767" y="561704"/>
              <a:ext cx="675809" cy="58782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16483" y="89490"/>
              <a:ext cx="790345" cy="1100495"/>
            </a:xfrm>
            <a:prstGeom prst="triangle">
              <a:avLst/>
            </a:prstGeom>
            <a:noFill/>
          </p:spPr>
          <p:txBody>
            <a:bodyPr wrap="none" lIns="91440" tIns="45720" rIns="91440" bIns="45720">
              <a:spAutoFit/>
            </a:bodyPr>
            <a:lstStyle/>
            <a:p>
              <a:pPr algn="ctr"/>
              <a:r>
                <a:rPr lang="en-US" sz="30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a:t>
              </a:r>
              <a:endParaRPr lang="en-US" sz="3000" b="1"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pSp>
      <p:pic>
        <p:nvPicPr>
          <p:cNvPr id="7" name="Picture 6">
            <a:extLst>
              <a:ext uri="{FF2B5EF4-FFF2-40B4-BE49-F238E27FC236}">
                <a16:creationId xmlns:a16="http://schemas.microsoft.com/office/drawing/2014/main" id="{2EA5CE9A-5FDE-8749-E9DF-9D5E9D4E3B3E}"/>
              </a:ext>
            </a:extLst>
          </p:cNvPr>
          <p:cNvPicPr>
            <a:picLocks noChangeAspect="1"/>
          </p:cNvPicPr>
          <p:nvPr/>
        </p:nvPicPr>
        <p:blipFill>
          <a:blip r:embed="rId3"/>
          <a:stretch>
            <a:fillRect/>
          </a:stretch>
        </p:blipFill>
        <p:spPr>
          <a:xfrm>
            <a:off x="626113" y="2452006"/>
            <a:ext cx="11029085" cy="3012622"/>
          </a:xfrm>
          <a:prstGeom prst="rect">
            <a:avLst/>
          </a:prstGeom>
        </p:spPr>
      </p:pic>
      <p:sp>
        <p:nvSpPr>
          <p:cNvPr id="8" name="Rectangle: Rounded Corners 7">
            <a:extLst>
              <a:ext uri="{FF2B5EF4-FFF2-40B4-BE49-F238E27FC236}">
                <a16:creationId xmlns:a16="http://schemas.microsoft.com/office/drawing/2014/main" id="{7F0ED1EF-2BB3-8DFE-D136-1B1B2554ACC8}"/>
              </a:ext>
            </a:extLst>
          </p:cNvPr>
          <p:cNvSpPr/>
          <p:nvPr/>
        </p:nvSpPr>
        <p:spPr>
          <a:xfrm>
            <a:off x="5323114" y="4735286"/>
            <a:ext cx="1219200" cy="576943"/>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60 cm²</a:t>
            </a:r>
          </a:p>
        </p:txBody>
      </p:sp>
      <p:sp>
        <p:nvSpPr>
          <p:cNvPr id="9" name="Rectangle: Rounded Corners 8">
            <a:extLst>
              <a:ext uri="{FF2B5EF4-FFF2-40B4-BE49-F238E27FC236}">
                <a16:creationId xmlns:a16="http://schemas.microsoft.com/office/drawing/2014/main" id="{9A51B2FD-1239-5EA2-8A90-BBAB4AC56BB9}"/>
              </a:ext>
            </a:extLst>
          </p:cNvPr>
          <p:cNvSpPr/>
          <p:nvPr/>
        </p:nvSpPr>
        <p:spPr>
          <a:xfrm>
            <a:off x="6847114" y="4713515"/>
            <a:ext cx="1447800" cy="576943"/>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100 dm²</a:t>
            </a:r>
          </a:p>
        </p:txBody>
      </p:sp>
      <p:sp>
        <p:nvSpPr>
          <p:cNvPr id="10" name="Rectangle: Rounded Corners 9">
            <a:extLst>
              <a:ext uri="{FF2B5EF4-FFF2-40B4-BE49-F238E27FC236}">
                <a16:creationId xmlns:a16="http://schemas.microsoft.com/office/drawing/2014/main" id="{2EE27578-4D35-B1A0-5B02-70119D205295}"/>
              </a:ext>
            </a:extLst>
          </p:cNvPr>
          <p:cNvSpPr/>
          <p:nvPr/>
        </p:nvSpPr>
        <p:spPr>
          <a:xfrm>
            <a:off x="8567057" y="4746172"/>
            <a:ext cx="1219200" cy="576943"/>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20 m²</a:t>
            </a:r>
          </a:p>
        </p:txBody>
      </p:sp>
      <p:sp>
        <p:nvSpPr>
          <p:cNvPr id="11" name="Rectangle: Rounded Corners 10">
            <a:extLst>
              <a:ext uri="{FF2B5EF4-FFF2-40B4-BE49-F238E27FC236}">
                <a16:creationId xmlns:a16="http://schemas.microsoft.com/office/drawing/2014/main" id="{8E320D8D-CF9F-89FB-E9B3-3ADC23B74057}"/>
              </a:ext>
            </a:extLst>
          </p:cNvPr>
          <p:cNvSpPr/>
          <p:nvPr/>
        </p:nvSpPr>
        <p:spPr>
          <a:xfrm>
            <a:off x="10091058" y="4778829"/>
            <a:ext cx="1415142" cy="576943"/>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175 cm²</a:t>
            </a:r>
          </a:p>
        </p:txBody>
      </p:sp>
    </p:spTree>
    <p:custDataLst>
      <p:tags r:id="rId1"/>
    </p:custDataLst>
    <p:extLst>
      <p:ext uri="{BB962C8B-B14F-4D97-AF65-F5344CB8AC3E}">
        <p14:creationId xmlns:p14="http://schemas.microsoft.com/office/powerpoint/2010/main" val="20792931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260" y="261258"/>
            <a:ext cx="11467500" cy="629191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183349AF-27E3-413E-AAFB-29A15560DD01}"/>
              </a:ext>
            </a:extLst>
          </p:cNvPr>
          <p:cNvSpPr txBox="1"/>
          <p:nvPr/>
        </p:nvSpPr>
        <p:spPr>
          <a:xfrm>
            <a:off x="1598194" y="405229"/>
            <a:ext cx="9958806" cy="1661993"/>
          </a:xfrm>
          <a:prstGeom prst="rect">
            <a:avLst/>
          </a:prstGeom>
          <a:noFill/>
        </p:spPr>
        <p:txBody>
          <a:bodyPr wrap="square" rtlCol="0">
            <a:spAutoFit/>
          </a:bodyPr>
          <a:lstStyle/>
          <a:p>
            <a:pPr lvl="0" algn="just">
              <a:defRPr/>
            </a:pPr>
            <a:r>
              <a:rPr lang="vi-VN" sz="3400" b="1" dirty="0">
                <a:solidFill>
                  <a:srgbClr val="C00000"/>
                </a:solidFill>
                <a:latin typeface="Cambria" panose="02040503050406030204" pitchFamily="18" charset="0"/>
                <a:ea typeface="Cambria" panose="02040503050406030204" pitchFamily="18" charset="0"/>
                <a:cs typeface="Arial" panose="020B0604020202020204" pitchFamily="34" charset="0"/>
              </a:rPr>
              <a:t>Chọn câu trả lời đúng.</a:t>
            </a:r>
          </a:p>
          <a:p>
            <a:pPr lvl="0" algn="just">
              <a:defRPr/>
            </a:pPr>
            <a:r>
              <a:rPr lang="vi-VN" sz="3400" dirty="0">
                <a:solidFill>
                  <a:srgbClr val="C00000"/>
                </a:solidFill>
                <a:latin typeface="Cambria" panose="02040503050406030204" pitchFamily="18" charset="0"/>
                <a:ea typeface="Cambria" panose="02040503050406030204" pitchFamily="18" charset="0"/>
                <a:cs typeface="Arial" panose="020B0604020202020204" pitchFamily="34" charset="0"/>
              </a:rPr>
              <a:t>Diện tích hình thang có độ dài hai đáy lần lượt là 25 cm và 15 cm; chiều cao 1 dm là:</a:t>
            </a:r>
            <a:endParaRPr kumimoji="0" lang="fr-FR" sz="340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nvGrpSpPr>
          <p:cNvPr id="2" name="Group 1"/>
          <p:cNvGrpSpPr/>
          <p:nvPr/>
        </p:nvGrpSpPr>
        <p:grpSpPr>
          <a:xfrm>
            <a:off x="722672" y="18258"/>
            <a:ext cx="790345" cy="1100495"/>
            <a:chOff x="516483" y="89490"/>
            <a:chExt cx="790345" cy="1100495"/>
          </a:xfrm>
        </p:grpSpPr>
        <p:sp>
          <p:nvSpPr>
            <p:cNvPr id="32" name="Oval 31"/>
            <p:cNvSpPr/>
            <p:nvPr/>
          </p:nvSpPr>
          <p:spPr>
            <a:xfrm>
              <a:off x="574767" y="561704"/>
              <a:ext cx="675809" cy="58782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p:cNvSpPr/>
            <p:nvPr/>
          </p:nvSpPr>
          <p:spPr>
            <a:xfrm>
              <a:off x="516483" y="89490"/>
              <a:ext cx="790345" cy="1100495"/>
            </a:xfrm>
            <a:prstGeom prst="triangle">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2</a:t>
              </a:r>
            </a:p>
          </p:txBody>
        </p:sp>
      </p:grpSp>
      <p:sp>
        <p:nvSpPr>
          <p:cNvPr id="3" name="TextBox 2">
            <a:extLst>
              <a:ext uri="{FF2B5EF4-FFF2-40B4-BE49-F238E27FC236}">
                <a16:creationId xmlns:a16="http://schemas.microsoft.com/office/drawing/2014/main" id="{98EF3906-BEC9-1B14-609E-B351A847AD51}"/>
              </a:ext>
            </a:extLst>
          </p:cNvPr>
          <p:cNvSpPr txBox="1"/>
          <p:nvPr/>
        </p:nvSpPr>
        <p:spPr>
          <a:xfrm>
            <a:off x="740229" y="2296886"/>
            <a:ext cx="11059886" cy="523220"/>
          </a:xfrm>
          <a:prstGeom prst="rect">
            <a:avLst/>
          </a:prstGeom>
          <a:noFill/>
        </p:spPr>
        <p:txBody>
          <a:bodyPr wrap="square" rtlCol="0">
            <a:spAutoFit/>
          </a:bodyPr>
          <a:lstStyle/>
          <a:p>
            <a:r>
              <a:rPr lang="en-US" sz="2800" b="0" i="0" dirty="0">
                <a:solidFill>
                  <a:srgbClr val="000000"/>
                </a:solidFill>
                <a:effectLst/>
                <a:latin typeface="Cambria" panose="02040503050406030204" pitchFamily="18" charset="0"/>
                <a:ea typeface="Cambria" panose="02040503050406030204" pitchFamily="18" charset="0"/>
              </a:rPr>
              <a:t>A. 4 cm</a:t>
            </a:r>
            <a:r>
              <a:rPr lang="en-US" sz="2800" b="0" i="0" baseline="30000" dirty="0">
                <a:solidFill>
                  <a:srgbClr val="000000"/>
                </a:solidFill>
                <a:effectLst/>
                <a:latin typeface="Cambria" panose="02040503050406030204" pitchFamily="18" charset="0"/>
                <a:ea typeface="Cambria" panose="02040503050406030204" pitchFamily="18" charset="0"/>
              </a:rPr>
              <a:t>2</a:t>
            </a:r>
            <a:r>
              <a:rPr lang="en-US" sz="2800" b="0" i="0" dirty="0">
                <a:solidFill>
                  <a:srgbClr val="000000"/>
                </a:solidFill>
                <a:effectLst/>
                <a:latin typeface="Cambria" panose="02040503050406030204" pitchFamily="18" charset="0"/>
                <a:ea typeface="Cambria" panose="02040503050406030204" pitchFamily="18" charset="0"/>
              </a:rPr>
              <a:t>                          B. 2 cm</a:t>
            </a:r>
            <a:r>
              <a:rPr lang="en-US" sz="2800" b="0" i="0" baseline="30000" dirty="0">
                <a:solidFill>
                  <a:srgbClr val="000000"/>
                </a:solidFill>
                <a:effectLst/>
                <a:latin typeface="Cambria" panose="02040503050406030204" pitchFamily="18" charset="0"/>
                <a:ea typeface="Cambria" panose="02040503050406030204" pitchFamily="18" charset="0"/>
              </a:rPr>
              <a:t>2</a:t>
            </a:r>
            <a:r>
              <a:rPr lang="en-US" sz="2800" b="0" i="0" dirty="0">
                <a:solidFill>
                  <a:srgbClr val="000000"/>
                </a:solidFill>
                <a:effectLst/>
                <a:latin typeface="Cambria" panose="02040503050406030204" pitchFamily="18" charset="0"/>
                <a:ea typeface="Cambria" panose="02040503050406030204" pitchFamily="18" charset="0"/>
              </a:rPr>
              <a:t>                           C. 2 dm</a:t>
            </a:r>
            <a:r>
              <a:rPr lang="en-US" sz="2800" b="0" i="0" baseline="30000" dirty="0">
                <a:solidFill>
                  <a:srgbClr val="000000"/>
                </a:solidFill>
                <a:effectLst/>
                <a:latin typeface="Cambria" panose="02040503050406030204" pitchFamily="18" charset="0"/>
                <a:ea typeface="Cambria" panose="02040503050406030204" pitchFamily="18" charset="0"/>
              </a:rPr>
              <a:t>2</a:t>
            </a:r>
            <a:r>
              <a:rPr lang="en-US" sz="2800" b="0" i="0" dirty="0">
                <a:solidFill>
                  <a:srgbClr val="000000"/>
                </a:solidFill>
                <a:effectLst/>
                <a:latin typeface="Cambria" panose="02040503050406030204" pitchFamily="18" charset="0"/>
                <a:ea typeface="Cambria" panose="02040503050406030204" pitchFamily="18" charset="0"/>
              </a:rPr>
              <a:t>                D. 4 dm</a:t>
            </a:r>
            <a:r>
              <a:rPr lang="en-US" sz="2800" b="0" i="0" baseline="30000" dirty="0">
                <a:solidFill>
                  <a:srgbClr val="000000"/>
                </a:solidFill>
                <a:effectLst/>
                <a:latin typeface="Cambria" panose="02040503050406030204" pitchFamily="18" charset="0"/>
                <a:ea typeface="Cambria" panose="02040503050406030204" pitchFamily="18" charset="0"/>
              </a:rPr>
              <a:t>2</a:t>
            </a:r>
            <a:endParaRPr lang="en-US" sz="2800" dirty="0">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4253EBA-FB0B-A79F-B07D-171BB7E737D5}"/>
                  </a:ext>
                </a:extLst>
              </p:cNvPr>
              <p:cNvSpPr txBox="1"/>
              <p:nvPr/>
            </p:nvSpPr>
            <p:spPr>
              <a:xfrm>
                <a:off x="2721429" y="3276600"/>
                <a:ext cx="6487885" cy="3670428"/>
              </a:xfrm>
              <a:prstGeom prst="rect">
                <a:avLst/>
              </a:prstGeom>
              <a:noFill/>
            </p:spPr>
            <p:txBody>
              <a:bodyPr wrap="square" rtlCol="0">
                <a:spAutoFit/>
              </a:bodyPr>
              <a:lstStyle/>
              <a:p>
                <a:pPr algn="ctr"/>
                <a:r>
                  <a:rPr lang="en-US" sz="3600" b="0" i="0" dirty="0">
                    <a:solidFill>
                      <a:srgbClr val="FF0000"/>
                    </a:solidFill>
                    <a:effectLst/>
                    <a:latin typeface="Cambria" panose="02040503050406030204" pitchFamily="18" charset="0"/>
                    <a:ea typeface="Cambria" panose="02040503050406030204" pitchFamily="18" charset="0"/>
                  </a:rPr>
                  <a:t>Đổi 1 dm = 10 cm</a:t>
                </a:r>
              </a:p>
              <a:p>
                <a:pPr algn="ctr"/>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thang </a:t>
                </a:r>
                <a:r>
                  <a:rPr lang="en-US" sz="3600" b="0" i="0" dirty="0" err="1">
                    <a:solidFill>
                      <a:srgbClr val="FF0000"/>
                    </a:solidFill>
                    <a:effectLst/>
                    <a:latin typeface="Cambria" panose="02040503050406030204" pitchFamily="18" charset="0"/>
                    <a:ea typeface="Cambria" panose="02040503050406030204" pitchFamily="18" charset="0"/>
                  </a:rPr>
                  <a:t>đó</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a:t>
                </a:r>
              </a:p>
              <a:p>
                <a:pPr algn="ctr"/>
                <a14:m>
                  <m:oMath xmlns:m="http://schemas.openxmlformats.org/officeDocument/2006/math">
                    <m:f>
                      <m:fPr>
                        <m:ctrlPr>
                          <a:rPr lang="en-US" sz="3600" b="0" i="1" smtClean="0">
                            <a:solidFill>
                              <a:srgbClr val="FF0000"/>
                            </a:solidFill>
                            <a:effectLst/>
                            <a:latin typeface="Cambria Math" panose="02040503050406030204" pitchFamily="18" charset="0"/>
                          </a:rPr>
                        </m:ctrlPr>
                      </m:fPr>
                      <m:num>
                        <m:r>
                          <a:rPr lang="en-US" sz="3600" b="0" i="1" smtClean="0">
                            <a:solidFill>
                              <a:srgbClr val="FF0000"/>
                            </a:solidFill>
                            <a:effectLst/>
                            <a:latin typeface="Cambria Math" panose="02040503050406030204" pitchFamily="18" charset="0"/>
                          </a:rPr>
                          <m:t>(25+15)</m:t>
                        </m:r>
                      </m:num>
                      <m:den>
                        <m:r>
                          <a:rPr lang="en-US" sz="3600" b="0" i="1" smtClean="0">
                            <a:solidFill>
                              <a:srgbClr val="FF0000"/>
                            </a:solidFill>
                            <a:effectLst/>
                            <a:latin typeface="Cambria Math" panose="02040503050406030204" pitchFamily="18" charset="0"/>
                          </a:rPr>
                          <m:t>2</m:t>
                        </m:r>
                      </m:den>
                    </m:f>
                  </m:oMath>
                </a14:m>
                <a:r>
                  <a:rPr lang="en-US" sz="3600" b="0" i="0" dirty="0">
                    <a:solidFill>
                      <a:srgbClr val="FF0000"/>
                    </a:solidFill>
                    <a:effectLst/>
                    <a:latin typeface="Cambria" panose="02040503050406030204" pitchFamily="18" charset="0"/>
                    <a:ea typeface="Cambria" panose="02040503050406030204" pitchFamily="18" charset="0"/>
                  </a:rPr>
                  <a:t> </a:t>
                </a:r>
                <a:r>
                  <a:rPr lang="en-US" sz="3600" b="0" i="0">
                    <a:solidFill>
                      <a:srgbClr val="FF0000"/>
                    </a:solidFill>
                    <a:effectLst/>
                    <a:latin typeface="Cambria" panose="02040503050406030204" pitchFamily="18" charset="0"/>
                    <a:ea typeface="Cambria" panose="02040503050406030204" pitchFamily="18" charset="0"/>
                  </a:rPr>
                  <a:t>x 10 = </a:t>
                </a:r>
                <a:r>
                  <a:rPr lang="en-US" sz="3600" b="0" i="0" dirty="0">
                    <a:solidFill>
                      <a:srgbClr val="FF0000"/>
                    </a:solidFill>
                    <a:effectLst/>
                    <a:latin typeface="Cambria" panose="02040503050406030204" pitchFamily="18" charset="0"/>
                    <a:ea typeface="Cambria" panose="02040503050406030204" pitchFamily="18" charset="0"/>
                  </a:rPr>
                  <a:t>200 </a:t>
                </a:r>
                <a:r>
                  <a:rPr lang="en-US" sz="3600" dirty="0">
                    <a:solidFill>
                      <a:srgbClr val="FF0000"/>
                    </a:solidFill>
                    <a:latin typeface="Cambria" panose="02040503050406030204" pitchFamily="18" charset="0"/>
                    <a:ea typeface="Cambria" panose="02040503050406030204" pitchFamily="18" charset="0"/>
                  </a:rPr>
                  <a:t>cm</a:t>
                </a:r>
                <a:r>
                  <a:rPr lang="en-US" sz="3600" baseline="30000" dirty="0">
                    <a:solidFill>
                      <a:srgbClr val="FF0000"/>
                    </a:solidFill>
                    <a:latin typeface="Cambria" panose="02040503050406030204" pitchFamily="18" charset="0"/>
                    <a:ea typeface="Cambria" panose="02040503050406030204" pitchFamily="18" charset="0"/>
                  </a:rPr>
                  <a:t>2</a:t>
                </a:r>
                <a:r>
                  <a:rPr lang="en-US" sz="3600" dirty="0">
                    <a:solidFill>
                      <a:srgbClr val="FF0000"/>
                    </a:solidFill>
                    <a:latin typeface="Cambria" panose="02040503050406030204" pitchFamily="18" charset="0"/>
                    <a:ea typeface="Cambria" panose="02040503050406030204" pitchFamily="18" charset="0"/>
                  </a:rPr>
                  <a:t> </a:t>
                </a:r>
              </a:p>
              <a:p>
                <a:pPr algn="ctr"/>
                <a:r>
                  <a:rPr lang="en-US" sz="3600" b="0" i="0" dirty="0" err="1">
                    <a:solidFill>
                      <a:srgbClr val="FF0000"/>
                    </a:solidFill>
                    <a:effectLst/>
                    <a:latin typeface="Cambria" panose="02040503050406030204" pitchFamily="18" charset="0"/>
                    <a:ea typeface="Cambria" panose="02040503050406030204" pitchFamily="18" charset="0"/>
                  </a:rPr>
                  <a:t>Đổi</a:t>
                </a:r>
                <a:r>
                  <a:rPr lang="en-US" sz="3600" b="0" i="0" dirty="0">
                    <a:solidFill>
                      <a:srgbClr val="FF0000"/>
                    </a:solidFill>
                    <a:effectLst/>
                    <a:latin typeface="Cambria" panose="02040503050406030204" pitchFamily="18" charset="0"/>
                    <a:ea typeface="Cambria" panose="02040503050406030204" pitchFamily="18" charset="0"/>
                  </a:rPr>
                  <a:t> 200 cm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 = 2 dm</a:t>
                </a:r>
                <a:r>
                  <a:rPr lang="en-US" sz="3600" b="0" i="0" baseline="30000" dirty="0">
                    <a:solidFill>
                      <a:srgbClr val="FF0000"/>
                    </a:solidFill>
                    <a:effectLst/>
                    <a:latin typeface="Cambria" panose="02040503050406030204" pitchFamily="18" charset="0"/>
                    <a:ea typeface="Cambria" panose="02040503050406030204" pitchFamily="18" charset="0"/>
                  </a:rPr>
                  <a:t>2</a:t>
                </a:r>
                <a:endParaRPr lang="en-US" sz="3600" b="0" i="0" dirty="0">
                  <a:solidFill>
                    <a:srgbClr val="FF0000"/>
                  </a:solidFill>
                  <a:effectLst/>
                  <a:latin typeface="Cambria" panose="02040503050406030204" pitchFamily="18" charset="0"/>
                  <a:ea typeface="Cambria" panose="02040503050406030204" pitchFamily="18" charset="0"/>
                </a:endParaRPr>
              </a:p>
              <a:p>
                <a:pPr algn="ctr"/>
                <a:r>
                  <a:rPr lang="en-US" sz="3600" b="0" i="0" dirty="0" err="1">
                    <a:solidFill>
                      <a:srgbClr val="FF0000"/>
                    </a:solidFill>
                    <a:effectLst/>
                    <a:latin typeface="Cambria" panose="02040503050406030204" pitchFamily="18" charset="0"/>
                    <a:ea typeface="Cambria" panose="02040503050406030204" pitchFamily="18" charset="0"/>
                  </a:rPr>
                  <a:t>Đáp</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số</a:t>
                </a:r>
                <a:r>
                  <a:rPr lang="en-US" sz="3600" b="0" i="0" dirty="0">
                    <a:solidFill>
                      <a:srgbClr val="FF0000"/>
                    </a:solidFill>
                    <a:effectLst/>
                    <a:latin typeface="Cambria" panose="02040503050406030204" pitchFamily="18" charset="0"/>
                    <a:ea typeface="Cambria" panose="02040503050406030204" pitchFamily="18" charset="0"/>
                  </a:rPr>
                  <a:t>: 2 dm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 </a:t>
                </a:r>
              </a:p>
              <a:p>
                <a:endParaRPr lang="en-US" sz="3600" dirty="0">
                  <a:solidFill>
                    <a:srgbClr val="FF0000"/>
                  </a:solidFill>
                  <a:latin typeface="Cambria" panose="02040503050406030204" pitchFamily="18" charset="0"/>
                  <a:ea typeface="Cambria" panose="02040503050406030204" pitchFamily="18" charset="0"/>
                </a:endParaRPr>
              </a:p>
            </p:txBody>
          </p:sp>
        </mc:Choice>
        <mc:Fallback xmlns="">
          <p:sp>
            <p:nvSpPr>
              <p:cNvPr id="9" name="TextBox 8">
                <a:extLst>
                  <a:ext uri="{FF2B5EF4-FFF2-40B4-BE49-F238E27FC236}">
                    <a16:creationId xmlns:a16="http://schemas.microsoft.com/office/drawing/2014/main" id="{E4253EBA-FB0B-A79F-B07D-171BB7E737D5}"/>
                  </a:ext>
                </a:extLst>
              </p:cNvPr>
              <p:cNvSpPr txBox="1">
                <a:spLocks noRot="1" noChangeAspect="1" noMove="1" noResize="1" noEditPoints="1" noAdjustHandles="1" noChangeArrowheads="1" noChangeShapeType="1" noTextEdit="1"/>
              </p:cNvSpPr>
              <p:nvPr/>
            </p:nvSpPr>
            <p:spPr>
              <a:xfrm>
                <a:off x="2721429" y="3276600"/>
                <a:ext cx="6487885" cy="3670428"/>
              </a:xfrm>
              <a:prstGeom prst="rect">
                <a:avLst/>
              </a:prstGeom>
              <a:blipFill>
                <a:blip r:embed="rId3"/>
                <a:stretch>
                  <a:fillRect t="-2658"/>
                </a:stretch>
              </a:blipFill>
            </p:spPr>
            <p:txBody>
              <a:bodyPr/>
              <a:lstStyle/>
              <a:p>
                <a:r>
                  <a:rPr lang="en-US">
                    <a:noFill/>
                  </a:rPr>
                  <a:t> </a:t>
                </a:r>
              </a:p>
            </p:txBody>
          </p:sp>
        </mc:Fallback>
      </mc:AlternateContent>
      <p:sp>
        <p:nvSpPr>
          <p:cNvPr id="10" name="Oval 9">
            <a:extLst>
              <a:ext uri="{FF2B5EF4-FFF2-40B4-BE49-F238E27FC236}">
                <a16:creationId xmlns:a16="http://schemas.microsoft.com/office/drawing/2014/main" id="{DDAAD201-F186-03FD-545C-5009C45BCE50}"/>
              </a:ext>
            </a:extLst>
          </p:cNvPr>
          <p:cNvSpPr/>
          <p:nvPr/>
        </p:nvSpPr>
        <p:spPr>
          <a:xfrm>
            <a:off x="7206344" y="2231572"/>
            <a:ext cx="533400" cy="57694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6554262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3" grpId="0"/>
      <p:bldP spid="9"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260" y="261258"/>
            <a:ext cx="11467500" cy="629191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183349AF-27E3-413E-AAFB-29A15560DD01}"/>
              </a:ext>
            </a:extLst>
          </p:cNvPr>
          <p:cNvSpPr txBox="1"/>
          <p:nvPr/>
        </p:nvSpPr>
        <p:spPr>
          <a:xfrm>
            <a:off x="1598195" y="296372"/>
            <a:ext cx="9958806" cy="1138773"/>
          </a:xfrm>
          <a:prstGeom prst="rect">
            <a:avLst/>
          </a:prstGeom>
          <a:noFill/>
        </p:spPr>
        <p:txBody>
          <a:bodyPr wrap="square" rtlCol="0">
            <a:spAutoFit/>
          </a:bodyPr>
          <a:lstStyle/>
          <a:p>
            <a:pPr lvl="0" algn="just"/>
            <a:r>
              <a:rPr lang="vi-VN" sz="3400" b="1" dirty="0">
                <a:solidFill>
                  <a:srgbClr val="002060"/>
                </a:solidFill>
                <a:latin typeface="Cambria" panose="02040503050406030204" pitchFamily="18" charset="0"/>
                <a:ea typeface="Cambria" panose="02040503050406030204" pitchFamily="18" charset="0"/>
                <a:cs typeface="Arial" panose="020B0604020202020204" pitchFamily="34" charset="0"/>
              </a:rPr>
              <a:t>Tính diện tích con thuyền như hình dưới đây, biết rằng mỗi ô vuông có cạnh dài 1 cm.</a:t>
            </a:r>
            <a:endParaRPr kumimoji="0" lang="fr-FR" sz="3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nvGrpSpPr>
          <p:cNvPr id="2" name="Group 1"/>
          <p:cNvGrpSpPr/>
          <p:nvPr/>
        </p:nvGrpSpPr>
        <p:grpSpPr>
          <a:xfrm>
            <a:off x="722672" y="18258"/>
            <a:ext cx="790345" cy="1100495"/>
            <a:chOff x="516483" y="89490"/>
            <a:chExt cx="790345" cy="1100495"/>
          </a:xfrm>
        </p:grpSpPr>
        <p:sp>
          <p:nvSpPr>
            <p:cNvPr id="32" name="Oval 31"/>
            <p:cNvSpPr/>
            <p:nvPr/>
          </p:nvSpPr>
          <p:spPr>
            <a:xfrm>
              <a:off x="574767" y="561704"/>
              <a:ext cx="675809" cy="58782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p:cNvSpPr/>
            <p:nvPr/>
          </p:nvSpPr>
          <p:spPr>
            <a:xfrm>
              <a:off x="516483" y="89490"/>
              <a:ext cx="790345" cy="1100495"/>
            </a:xfrm>
            <a:prstGeom prst="triangle">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ln w="0"/>
                  <a:solidFill>
                    <a:prstClr val="white"/>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3</a:t>
              </a:r>
              <a:endParaRPr kumimoji="0" lang="en-US" sz="3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endParaRPr>
            </a:p>
          </p:txBody>
        </p:sp>
      </p:grpSp>
      <p:pic>
        <p:nvPicPr>
          <p:cNvPr id="5" name="Picture 4">
            <a:extLst>
              <a:ext uri="{FF2B5EF4-FFF2-40B4-BE49-F238E27FC236}">
                <a16:creationId xmlns:a16="http://schemas.microsoft.com/office/drawing/2014/main" id="{2B25852E-E1BB-7181-766D-32530699E28A}"/>
              </a:ext>
            </a:extLst>
          </p:cNvPr>
          <p:cNvPicPr>
            <a:picLocks noChangeAspect="1"/>
          </p:cNvPicPr>
          <p:nvPr/>
        </p:nvPicPr>
        <p:blipFill>
          <a:blip r:embed="rId3"/>
          <a:stretch>
            <a:fillRect/>
          </a:stretch>
        </p:blipFill>
        <p:spPr>
          <a:xfrm>
            <a:off x="6350982" y="2307771"/>
            <a:ext cx="5330750" cy="2990850"/>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5EB8908-2A7F-31CB-B612-9EEF3CA5555D}"/>
                  </a:ext>
                </a:extLst>
              </p:cNvPr>
              <p:cNvSpPr txBox="1"/>
              <p:nvPr/>
            </p:nvSpPr>
            <p:spPr>
              <a:xfrm>
                <a:off x="511627" y="2008180"/>
                <a:ext cx="6096000" cy="3945696"/>
              </a:xfrm>
              <a:prstGeom prst="rect">
                <a:avLst/>
              </a:prstGeom>
              <a:noFill/>
            </p:spPr>
            <p:txBody>
              <a:bodyPr wrap="square">
                <a:spAutoFit/>
              </a:bodyPr>
              <a:lstStyle/>
              <a:p>
                <a:pPr algn="ctr"/>
                <a:r>
                  <a:rPr lang="en-US" sz="2800" b="0" i="0" dirty="0">
                    <a:solidFill>
                      <a:srgbClr val="FF0000"/>
                    </a:solidFill>
                    <a:effectLst/>
                    <a:latin typeface="Cambria" panose="02040503050406030204" pitchFamily="18" charset="0"/>
                    <a:ea typeface="Cambria" panose="02040503050406030204" pitchFamily="18" charset="0"/>
                  </a:rPr>
                  <a:t>Diện tích tam giác màu đỏ bằng diện tích tam giác màu cam và bằng</a:t>
                </a:r>
              </a:p>
              <a:p>
                <a:pPr algn="ctr"/>
                <a14:m>
                  <m:oMath xmlns:m="http://schemas.openxmlformats.org/officeDocument/2006/math">
                    <m:f>
                      <m:fPr>
                        <m:ctrlPr>
                          <a:rPr lang="en-US" sz="2800" b="0" i="1" smtClean="0">
                            <a:solidFill>
                              <a:srgbClr val="FF0000"/>
                            </a:solidFill>
                            <a:effectLst/>
                            <a:latin typeface="Cambria Math" panose="02040503050406030204" pitchFamily="18" charset="0"/>
                          </a:rPr>
                        </m:ctrlPr>
                      </m:fPr>
                      <m:num>
                        <m:r>
                          <a:rPr lang="en-US" sz="2800" b="0" i="1" smtClean="0">
                            <a:solidFill>
                              <a:srgbClr val="FF0000"/>
                            </a:solidFill>
                            <a:effectLst/>
                            <a:latin typeface="Cambria Math" panose="02040503050406030204" pitchFamily="18" charset="0"/>
                          </a:rPr>
                          <m:t>(3 </m:t>
                        </m:r>
                        <m:r>
                          <a:rPr lang="en-US" sz="2800" b="0" i="1" smtClean="0">
                            <a:solidFill>
                              <a:srgbClr val="FF0000"/>
                            </a:solidFill>
                            <a:effectLst/>
                            <a:latin typeface="Cambria Math" panose="02040503050406030204" pitchFamily="18" charset="0"/>
                          </a:rPr>
                          <m:t>𝑥</m:t>
                        </m:r>
                        <m:r>
                          <a:rPr lang="en-US" sz="2800" b="0" i="1" smtClean="0">
                            <a:solidFill>
                              <a:srgbClr val="FF0000"/>
                            </a:solidFill>
                            <a:effectLst/>
                            <a:latin typeface="Cambria Math" panose="02040503050406030204" pitchFamily="18" charset="0"/>
                          </a:rPr>
                          <m:t> 4)</m:t>
                        </m:r>
                      </m:num>
                      <m:den>
                        <m:r>
                          <a:rPr lang="en-US" sz="2800" b="0" i="1" smtClean="0">
                            <a:solidFill>
                              <a:srgbClr val="FF0000"/>
                            </a:solidFill>
                            <a:effectLst/>
                            <a:latin typeface="Cambria Math" panose="02040503050406030204" pitchFamily="18" charset="0"/>
                          </a:rPr>
                          <m:t>2</m:t>
                        </m:r>
                      </m:den>
                    </m:f>
                  </m:oMath>
                </a14:m>
                <a:r>
                  <a:rPr lang="en-US" sz="2800" b="0" i="0" dirty="0">
                    <a:solidFill>
                      <a:srgbClr val="FF0000"/>
                    </a:solidFill>
                    <a:effectLst/>
                    <a:latin typeface="Cambria" panose="02040503050406030204" pitchFamily="18" charset="0"/>
                    <a:ea typeface="Cambria" panose="02040503050406030204" pitchFamily="18" charset="0"/>
                  </a:rPr>
                  <a:t> = 6 (</a:t>
                </a:r>
                <a:r>
                  <a:rPr lang="en-US" sz="2800" dirty="0">
                    <a:solidFill>
                      <a:srgbClr val="FF0000"/>
                    </a:solidFill>
                    <a:latin typeface="Cambria" panose="02040503050406030204" pitchFamily="18" charset="0"/>
                    <a:ea typeface="Cambria" panose="02040503050406030204" pitchFamily="18" charset="0"/>
                  </a:rPr>
                  <a:t>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thang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14:m>
                  <m:oMath xmlns:m="http://schemas.openxmlformats.org/officeDocument/2006/math">
                    <m:f>
                      <m:fPr>
                        <m:ctrlPr>
                          <a:rPr lang="en-US" sz="2800" b="0" i="1" smtClean="0">
                            <a:solidFill>
                              <a:srgbClr val="FF0000"/>
                            </a:solidFill>
                            <a:effectLst/>
                            <a:latin typeface="Cambria Math" panose="02040503050406030204" pitchFamily="18" charset="0"/>
                          </a:rPr>
                        </m:ctrlPr>
                      </m:fPr>
                      <m:num>
                        <m:d>
                          <m:dPr>
                            <m:ctrlPr>
                              <a:rPr lang="en-US" sz="2800" b="0" i="1" smtClean="0">
                                <a:solidFill>
                                  <a:srgbClr val="FF0000"/>
                                </a:solidFill>
                                <a:effectLst/>
                                <a:latin typeface="Cambria Math" panose="02040503050406030204" pitchFamily="18" charset="0"/>
                              </a:rPr>
                            </m:ctrlPr>
                          </m:dPr>
                          <m:e>
                            <m:r>
                              <a:rPr lang="en-US" sz="2800" b="0" i="1" smtClean="0">
                                <a:solidFill>
                                  <a:srgbClr val="FF0000"/>
                                </a:solidFill>
                                <a:effectLst/>
                                <a:latin typeface="Cambria Math" panose="02040503050406030204" pitchFamily="18" charset="0"/>
                              </a:rPr>
                              <m:t>11+ 5</m:t>
                            </m:r>
                          </m:e>
                        </m:d>
                        <m:r>
                          <a:rPr lang="en-US" sz="2800" b="0" i="1" smtClean="0">
                            <a:solidFill>
                              <a:srgbClr val="FF0000"/>
                            </a:solidFill>
                            <a:effectLst/>
                            <a:latin typeface="Cambria Math" panose="02040503050406030204" pitchFamily="18" charset="0"/>
                          </a:rPr>
                          <m:t>𝑥</m:t>
                        </m:r>
                        <m:r>
                          <a:rPr lang="en-US" sz="2800" b="0" i="1" smtClean="0">
                            <a:solidFill>
                              <a:srgbClr val="FF0000"/>
                            </a:solidFill>
                            <a:effectLst/>
                            <a:latin typeface="Cambria Math" panose="02040503050406030204" pitchFamily="18" charset="0"/>
                          </a:rPr>
                          <m:t> 3</m:t>
                        </m:r>
                      </m:num>
                      <m:den>
                        <m:r>
                          <a:rPr lang="en-US" sz="2800" b="0" i="1" smtClean="0">
                            <a:solidFill>
                              <a:srgbClr val="FF0000"/>
                            </a:solidFill>
                            <a:effectLst/>
                            <a:latin typeface="Cambria Math" panose="02040503050406030204" pitchFamily="18" charset="0"/>
                          </a:rPr>
                          <m:t>2</m:t>
                        </m:r>
                      </m:den>
                    </m:f>
                  </m:oMath>
                </a14:m>
                <a:r>
                  <a:rPr lang="en-US" sz="2800" b="0" i="0" dirty="0">
                    <a:solidFill>
                      <a:srgbClr val="FF0000"/>
                    </a:solidFill>
                    <a:effectLst/>
                    <a:latin typeface="Cambria" panose="02040503050406030204" pitchFamily="18" charset="0"/>
                    <a:ea typeface="Cambria" panose="02040503050406030204" pitchFamily="18" charset="0"/>
                  </a:rPr>
                  <a:t> = 24 (</a:t>
                </a:r>
                <a:r>
                  <a:rPr lang="en-US" sz="2800" dirty="0">
                    <a:solidFill>
                      <a:srgbClr val="FF0000"/>
                    </a:solidFill>
                    <a:latin typeface="Cambria" panose="02040503050406030204" pitchFamily="18" charset="0"/>
                    <a:ea typeface="Cambria" panose="02040503050406030204" pitchFamily="18" charset="0"/>
                  </a:rPr>
                  <a:t>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b="0" i="0" dirty="0" err="1">
                    <a:solidFill>
                      <a:srgbClr val="FF0000"/>
                    </a:solidFill>
                    <a:effectLst/>
                    <a:latin typeface="Cambria" panose="02040503050406030204" pitchFamily="18" charset="0"/>
                    <a:ea typeface="Cambria" panose="02040503050406030204" pitchFamily="18" charset="0"/>
                  </a:rPr>
                  <a:t>Diện</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tích</a:t>
                </a:r>
                <a:r>
                  <a:rPr lang="en-US" sz="2800" b="0" i="0" dirty="0">
                    <a:solidFill>
                      <a:srgbClr val="FF0000"/>
                    </a:solidFill>
                    <a:effectLst/>
                    <a:latin typeface="Cambria" panose="02040503050406030204" pitchFamily="18" charset="0"/>
                    <a:ea typeface="Cambria" panose="02040503050406030204" pitchFamily="18" charset="0"/>
                  </a:rPr>
                  <a:t> con </a:t>
                </a:r>
                <a:r>
                  <a:rPr lang="en-US" sz="2800" b="0" i="0" dirty="0" err="1">
                    <a:solidFill>
                      <a:srgbClr val="FF0000"/>
                    </a:solidFill>
                    <a:effectLst/>
                    <a:latin typeface="Cambria" panose="02040503050406030204" pitchFamily="18" charset="0"/>
                    <a:ea typeface="Cambria" panose="02040503050406030204" pitchFamily="18" charset="0"/>
                  </a:rPr>
                  <a:t>thuyền</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là</a:t>
                </a:r>
                <a:r>
                  <a:rPr lang="en-US" sz="2800" b="0" i="0" dirty="0">
                    <a:solidFill>
                      <a:srgbClr val="FF0000"/>
                    </a:solidFill>
                    <a:effectLst/>
                    <a:latin typeface="Cambria" panose="02040503050406030204" pitchFamily="18" charset="0"/>
                    <a:ea typeface="Cambria" panose="02040503050406030204" pitchFamily="18" charset="0"/>
                  </a:rPr>
                  <a:t>:</a:t>
                </a:r>
              </a:p>
              <a:p>
                <a:pPr algn="ctr"/>
                <a:r>
                  <a:rPr lang="en-US" sz="2800" b="0" i="0" dirty="0">
                    <a:solidFill>
                      <a:srgbClr val="FF0000"/>
                    </a:solidFill>
                    <a:effectLst/>
                    <a:latin typeface="Cambria" panose="02040503050406030204" pitchFamily="18" charset="0"/>
                    <a:ea typeface="Cambria" panose="02040503050406030204" pitchFamily="18" charset="0"/>
                  </a:rPr>
                  <a:t>6 + 6 + 24 = 36 (cm</a:t>
                </a:r>
                <a:r>
                  <a:rPr lang="en-US" sz="2800" b="0" i="0" baseline="30000" dirty="0">
                    <a:solidFill>
                      <a:srgbClr val="FF0000"/>
                    </a:solidFill>
                    <a:effectLst/>
                    <a:latin typeface="Cambria" panose="02040503050406030204" pitchFamily="18" charset="0"/>
                    <a:ea typeface="Cambria" panose="02040503050406030204" pitchFamily="18" charset="0"/>
                  </a:rPr>
                  <a:t>2</a:t>
                </a:r>
                <a:r>
                  <a:rPr lang="en-US" sz="2800" b="0" i="0" dirty="0">
                    <a:solidFill>
                      <a:srgbClr val="FF0000"/>
                    </a:solidFill>
                    <a:effectLst/>
                    <a:latin typeface="Cambria" panose="02040503050406030204" pitchFamily="18" charset="0"/>
                    <a:ea typeface="Cambria" panose="02040503050406030204" pitchFamily="18" charset="0"/>
                  </a:rPr>
                  <a:t>)</a:t>
                </a:r>
              </a:p>
              <a:p>
                <a:pPr algn="r"/>
                <a:r>
                  <a:rPr lang="en-US" sz="2800" b="0" i="0" dirty="0" err="1">
                    <a:solidFill>
                      <a:srgbClr val="FF0000"/>
                    </a:solidFill>
                    <a:effectLst/>
                    <a:latin typeface="Cambria" panose="02040503050406030204" pitchFamily="18" charset="0"/>
                    <a:ea typeface="Cambria" panose="02040503050406030204" pitchFamily="18" charset="0"/>
                  </a:rPr>
                  <a:t>Đáp</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số</a:t>
                </a:r>
                <a:r>
                  <a:rPr lang="en-US" sz="2800" b="0" i="0" dirty="0">
                    <a:solidFill>
                      <a:srgbClr val="FF0000"/>
                    </a:solidFill>
                    <a:effectLst/>
                    <a:latin typeface="Cambria" panose="02040503050406030204" pitchFamily="18" charset="0"/>
                    <a:ea typeface="Cambria" panose="02040503050406030204" pitchFamily="18" charset="0"/>
                  </a:rPr>
                  <a:t>: 36 cm</a:t>
                </a:r>
                <a:r>
                  <a:rPr lang="en-US" sz="2800" b="0" i="0" baseline="30000" dirty="0">
                    <a:solidFill>
                      <a:srgbClr val="FF0000"/>
                    </a:solidFill>
                    <a:effectLst/>
                    <a:latin typeface="Cambria" panose="02040503050406030204" pitchFamily="18" charset="0"/>
                    <a:ea typeface="Cambria" panose="02040503050406030204" pitchFamily="18" charset="0"/>
                  </a:rPr>
                  <a:t>2</a:t>
                </a:r>
                <a:endParaRPr lang="en-US" sz="2800" dirty="0">
                  <a:solidFill>
                    <a:srgbClr val="FF0000"/>
                  </a:solidFill>
                  <a:latin typeface="Cambria" panose="02040503050406030204" pitchFamily="18" charset="0"/>
                  <a:ea typeface="Cambria" panose="02040503050406030204" pitchFamily="18" charset="0"/>
                </a:endParaRPr>
              </a:p>
            </p:txBody>
          </p:sp>
        </mc:Choice>
        <mc:Fallback xmlns="">
          <p:sp>
            <p:nvSpPr>
              <p:cNvPr id="12" name="TextBox 11">
                <a:extLst>
                  <a:ext uri="{FF2B5EF4-FFF2-40B4-BE49-F238E27FC236}">
                    <a16:creationId xmlns:a16="http://schemas.microsoft.com/office/drawing/2014/main" id="{E5EB8908-2A7F-31CB-B612-9EEF3CA5555D}"/>
                  </a:ext>
                </a:extLst>
              </p:cNvPr>
              <p:cNvSpPr txBox="1">
                <a:spLocks noRot="1" noChangeAspect="1" noMove="1" noResize="1" noEditPoints="1" noAdjustHandles="1" noChangeArrowheads="1" noChangeShapeType="1" noTextEdit="1"/>
              </p:cNvSpPr>
              <p:nvPr/>
            </p:nvSpPr>
            <p:spPr>
              <a:xfrm>
                <a:off x="511627" y="2008180"/>
                <a:ext cx="6096000" cy="3945696"/>
              </a:xfrm>
              <a:prstGeom prst="rect">
                <a:avLst/>
              </a:prstGeom>
              <a:blipFill>
                <a:blip r:embed="rId4"/>
                <a:stretch>
                  <a:fillRect t="-1543" r="-900" b="-3241"/>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2519226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260" y="261258"/>
            <a:ext cx="11467500" cy="629191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183349AF-27E3-413E-AAFB-29A15560DD01}"/>
              </a:ext>
            </a:extLst>
          </p:cNvPr>
          <p:cNvSpPr txBox="1"/>
          <p:nvPr/>
        </p:nvSpPr>
        <p:spPr>
          <a:xfrm>
            <a:off x="1598195" y="296372"/>
            <a:ext cx="9958806" cy="1200329"/>
          </a:xfrm>
          <a:prstGeom prst="rect">
            <a:avLst/>
          </a:prstGeom>
          <a:noFill/>
        </p:spPr>
        <p:txBody>
          <a:bodyPr wrap="square" rtlCol="0">
            <a:spAutoFit/>
          </a:bodyPr>
          <a:lstStyle/>
          <a:p>
            <a:pPr lvl="0" algn="just"/>
            <a:r>
              <a:rPr lang="vi-VN" sz="2400" b="1" dirty="0">
                <a:solidFill>
                  <a:srgbClr val="002060"/>
                </a:solidFill>
                <a:latin typeface="+mj-lt"/>
                <a:ea typeface="Cambria" panose="02040503050406030204" pitchFamily="18" charset="0"/>
                <a:cs typeface="Arial" panose="020B0604020202020204" pitchFamily="34" charset="0"/>
              </a:rPr>
              <a:t>Một mảnh đất dạng hình thang có độ dài hai đáy là 35 m và 15 m, chiều cao là 20 m. Tính số tiền mua cỏ để vừa đủ phủ kín mảnh đất đó, biết rằng mỗi mét vuông cỏ có giá tiền là 45 000 đồng.</a:t>
            </a:r>
            <a:endParaRPr kumimoji="0" lang="fr-FR" sz="2400" b="1" i="0" u="none" strike="noStrike" kern="1200" cap="none" spc="0" normalizeH="0" baseline="0" noProof="0" dirty="0">
              <a:ln>
                <a:noFill/>
              </a:ln>
              <a:solidFill>
                <a:srgbClr val="002060"/>
              </a:solidFill>
              <a:effectLst/>
              <a:uLnTx/>
              <a:uFillTx/>
              <a:latin typeface="+mj-lt"/>
              <a:ea typeface="Cambria" panose="02040503050406030204" pitchFamily="18" charset="0"/>
              <a:cs typeface="Arial" panose="020B0604020202020204" pitchFamily="34" charset="0"/>
            </a:endParaRPr>
          </a:p>
        </p:txBody>
      </p:sp>
      <p:grpSp>
        <p:nvGrpSpPr>
          <p:cNvPr id="2" name="Group 1"/>
          <p:cNvGrpSpPr/>
          <p:nvPr/>
        </p:nvGrpSpPr>
        <p:grpSpPr>
          <a:xfrm>
            <a:off x="722672" y="18258"/>
            <a:ext cx="790345" cy="1100495"/>
            <a:chOff x="516483" y="89490"/>
            <a:chExt cx="790345" cy="1100495"/>
          </a:xfrm>
        </p:grpSpPr>
        <p:sp>
          <p:nvSpPr>
            <p:cNvPr id="32" name="Oval 31"/>
            <p:cNvSpPr/>
            <p:nvPr/>
          </p:nvSpPr>
          <p:spPr>
            <a:xfrm>
              <a:off x="574767" y="561704"/>
              <a:ext cx="675809" cy="58782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p:cNvSpPr/>
            <p:nvPr/>
          </p:nvSpPr>
          <p:spPr>
            <a:xfrm>
              <a:off x="516483" y="89490"/>
              <a:ext cx="790345" cy="1100495"/>
            </a:xfrm>
            <a:prstGeom prst="triangle">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4</a:t>
              </a:r>
            </a:p>
          </p:txBody>
        </p:sp>
      </p:grpSp>
      <p:pic>
        <p:nvPicPr>
          <p:cNvPr id="8" name="Picture 7">
            <a:extLst>
              <a:ext uri="{FF2B5EF4-FFF2-40B4-BE49-F238E27FC236}">
                <a16:creationId xmlns:a16="http://schemas.microsoft.com/office/drawing/2014/main" id="{8A1E49C3-EA74-C093-AB80-23F9828DC078}"/>
              </a:ext>
            </a:extLst>
          </p:cNvPr>
          <p:cNvPicPr>
            <a:picLocks noChangeAspect="1"/>
          </p:cNvPicPr>
          <p:nvPr/>
        </p:nvPicPr>
        <p:blipFill>
          <a:blip r:embed="rId3"/>
          <a:stretch>
            <a:fillRect/>
          </a:stretch>
        </p:blipFill>
        <p:spPr>
          <a:xfrm>
            <a:off x="6933562" y="1932749"/>
            <a:ext cx="4682134" cy="2731245"/>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19FE213-8632-3A02-E3AF-021A28E52867}"/>
                  </a:ext>
                </a:extLst>
              </p:cNvPr>
              <p:cNvSpPr txBox="1"/>
              <p:nvPr/>
            </p:nvSpPr>
            <p:spPr>
              <a:xfrm>
                <a:off x="751115" y="2286000"/>
                <a:ext cx="6487885" cy="3315588"/>
              </a:xfrm>
              <a:prstGeom prst="rect">
                <a:avLst/>
              </a:prstGeom>
              <a:noFill/>
            </p:spPr>
            <p:txBody>
              <a:bodyPr wrap="square" rtlCol="0">
                <a:spAutoFit/>
              </a:bodyPr>
              <a:lstStyle/>
              <a:p>
                <a:pPr algn="ctr"/>
                <a:r>
                  <a:rPr lang="en-US" sz="3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Bài </a:t>
                </a:r>
                <a:r>
                  <a:rPr lang="en-US" sz="36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giải</a:t>
                </a:r>
                <a:r>
                  <a:rPr lang="en-US" sz="3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a:p>
                <a:pPr algn="ct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Diện tích mảnh đất là:</a:t>
                </a:r>
                <a:endParaRPr lang="en-US" sz="3600" b="0" i="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a:p>
                <a:pPr algn="ctr"/>
                <a14:m>
                  <m:oMath xmlns:m="http://schemas.openxmlformats.org/officeDocument/2006/math">
                    <m:f>
                      <m:fPr>
                        <m:ctrlPr>
                          <a:rPr lang="en-US" sz="3600" b="0" i="1" smtClean="0">
                            <a:solidFill>
                              <a:srgbClr val="FF0000"/>
                            </a:solidFill>
                            <a:effectLst/>
                            <a:latin typeface="Cambria Math" panose="02040503050406030204" pitchFamily="18" charset="0"/>
                          </a:rPr>
                        </m:ctrlPr>
                      </m:fPr>
                      <m:num>
                        <m:d>
                          <m:dPr>
                            <m:ctrlPr>
                              <a:rPr lang="en-US" sz="3600" b="0" i="1" smtClean="0">
                                <a:solidFill>
                                  <a:srgbClr val="FF0000"/>
                                </a:solidFill>
                                <a:effectLst/>
                                <a:latin typeface="Cambria Math" panose="02040503050406030204" pitchFamily="18" charset="0"/>
                              </a:rPr>
                            </m:ctrlPr>
                          </m:dPr>
                          <m:e>
                            <m:r>
                              <a:rPr lang="en-US" sz="3600" b="0" i="1" smtClean="0">
                                <a:solidFill>
                                  <a:srgbClr val="FF0000"/>
                                </a:solidFill>
                                <a:effectLst/>
                                <a:latin typeface="Cambria Math" panose="02040503050406030204" pitchFamily="18" charset="0"/>
                              </a:rPr>
                              <m:t>35+15</m:t>
                            </m:r>
                          </m:e>
                        </m:d>
                        <m:r>
                          <a:rPr lang="en-US" sz="3600" b="0" i="1" smtClean="0">
                            <a:solidFill>
                              <a:srgbClr val="FF0000"/>
                            </a:solidFill>
                            <a:effectLst/>
                            <a:latin typeface="Cambria Math" panose="02040503050406030204" pitchFamily="18" charset="0"/>
                          </a:rPr>
                          <m:t> </m:t>
                        </m:r>
                        <m:r>
                          <a:rPr lang="en-US" sz="3600" b="0" i="1" smtClean="0">
                            <a:solidFill>
                              <a:srgbClr val="FF0000"/>
                            </a:solidFill>
                            <a:effectLst/>
                            <a:latin typeface="Cambria Math" panose="02040503050406030204" pitchFamily="18" charset="0"/>
                          </a:rPr>
                          <m:t>𝑥</m:t>
                        </m:r>
                        <m:r>
                          <a:rPr lang="en-US" sz="3600" b="0" i="1" smtClean="0">
                            <a:solidFill>
                              <a:srgbClr val="FF0000"/>
                            </a:solidFill>
                            <a:effectLst/>
                            <a:latin typeface="Cambria Math" panose="02040503050406030204" pitchFamily="18" charset="0"/>
                          </a:rPr>
                          <m:t> 20</m:t>
                        </m:r>
                      </m:num>
                      <m:den>
                        <m:r>
                          <a:rPr lang="en-US" sz="3600" b="0" i="1" smtClean="0">
                            <a:solidFill>
                              <a:srgbClr val="FF0000"/>
                            </a:solidFill>
                            <a:effectLst/>
                            <a:latin typeface="Cambria Math" panose="02040503050406030204" pitchFamily="18" charset="0"/>
                          </a:rPr>
                          <m:t>2</m:t>
                        </m:r>
                      </m:den>
                    </m:f>
                  </m:oMath>
                </a14:m>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 500 </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(m</a:t>
                </a:r>
                <a:r>
                  <a:rPr lang="en-US" sz="3600" baseline="30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2</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  </a:t>
                </a:r>
              </a:p>
              <a:p>
                <a:pPr algn="ctr"/>
                <a:r>
                  <a:rPr lang="en-US" sz="2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Số</a:t>
                </a:r>
                <a:r>
                  <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tiền</a:t>
                </a:r>
                <a:r>
                  <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mua</a:t>
                </a:r>
                <a:r>
                  <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cỏ</a:t>
                </a:r>
                <a:r>
                  <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để</a:t>
                </a:r>
                <a:r>
                  <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phủ</a:t>
                </a:r>
                <a:r>
                  <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kín</a:t>
                </a:r>
                <a:r>
                  <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mảnh</a:t>
                </a:r>
                <a:r>
                  <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đất</a:t>
                </a:r>
                <a:r>
                  <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là</a:t>
                </a:r>
                <a:r>
                  <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a:p>
                <a:pPr algn="ctr"/>
                <a:r>
                  <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45 000 × 500 = 22 500 000 (</a:t>
                </a:r>
                <a:r>
                  <a:rPr lang="en-US" sz="2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đồng</a:t>
                </a:r>
                <a:r>
                  <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a:p>
                <a:pPr algn="r"/>
                <a:r>
                  <a:rPr lang="en-US" sz="2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Đáp</a:t>
                </a:r>
                <a:r>
                  <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số</a:t>
                </a:r>
                <a:r>
                  <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22 500 000 </a:t>
                </a:r>
                <a:r>
                  <a:rPr lang="en-US" sz="2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đồng</a:t>
                </a:r>
                <a:endPar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019FE213-8632-3A02-E3AF-021A28E52867}"/>
                  </a:ext>
                </a:extLst>
              </p:cNvPr>
              <p:cNvSpPr txBox="1">
                <a:spLocks noRot="1" noChangeAspect="1" noMove="1" noResize="1" noEditPoints="1" noAdjustHandles="1" noChangeArrowheads="1" noChangeShapeType="1" noTextEdit="1"/>
              </p:cNvSpPr>
              <p:nvPr/>
            </p:nvSpPr>
            <p:spPr>
              <a:xfrm>
                <a:off x="751115" y="2286000"/>
                <a:ext cx="6487885" cy="3315588"/>
              </a:xfrm>
              <a:prstGeom prst="rect">
                <a:avLst/>
              </a:prstGeom>
              <a:blipFill>
                <a:blip r:embed="rId4"/>
                <a:stretch>
                  <a:fillRect t="-2941" r="-1878" b="-4228"/>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2292460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4022" t="36385" r="19097" b="38541"/>
          <a:stretch/>
        </p:blipFill>
        <p:spPr>
          <a:xfrm rot="20472106">
            <a:off x="-38490" y="25839"/>
            <a:ext cx="1272725" cy="1303766"/>
          </a:xfrm>
          <a:prstGeom prst="rect">
            <a:avLst/>
          </a:prstGeom>
        </p:spPr>
      </p:pic>
      <p:pic>
        <p:nvPicPr>
          <p:cNvPr id="13" name="Picture 4" descr="Shape&#10;&#10;Description automatically generated with medium confidence">
            <a:extLst>
              <a:ext uri="{FF2B5EF4-FFF2-40B4-BE49-F238E27FC236}">
                <a16:creationId xmlns:a16="http://schemas.microsoft.com/office/drawing/2014/main" id="{579C29C5-BC9D-989C-21DC-6F493EEA3C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5672" y="-269793"/>
            <a:ext cx="2778847" cy="2837475"/>
          </a:xfrm>
          <a:prstGeom prst="rect">
            <a:avLst/>
          </a:prstGeom>
        </p:spPr>
      </p:pic>
      <p:pic>
        <p:nvPicPr>
          <p:cNvPr id="14" name="Picture 12" descr="Shape&#10;&#10;Description automatically generated with medium confidence">
            <a:extLst>
              <a:ext uri="{FF2B5EF4-FFF2-40B4-BE49-F238E27FC236}">
                <a16:creationId xmlns:a16="http://schemas.microsoft.com/office/drawing/2014/main" id="{07CBC44A-0B94-73A1-37C3-F9F2B76394E3}"/>
              </a:ext>
            </a:extLst>
          </p:cNvPr>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870763" y="953589"/>
            <a:ext cx="2619656" cy="2831319"/>
          </a:xfrm>
          <a:prstGeom prst="rect">
            <a:avLst/>
          </a:prstGeom>
        </p:spPr>
      </p:pic>
      <p:pic>
        <p:nvPicPr>
          <p:cNvPr id="2" name="Picture 1">
            <a:extLst>
              <a:ext uri="{FF2B5EF4-FFF2-40B4-BE49-F238E27FC236}">
                <a16:creationId xmlns:a16="http://schemas.microsoft.com/office/drawing/2014/main" id="{2CD71A7F-65D8-39C3-A96A-6B20C63E1359}"/>
              </a:ext>
            </a:extLst>
          </p:cNvPr>
          <p:cNvPicPr>
            <a:picLocks noChangeAspect="1"/>
          </p:cNvPicPr>
          <p:nvPr/>
        </p:nvPicPr>
        <p:blipFill>
          <a:blip r:embed="rId7"/>
          <a:stretch>
            <a:fillRect/>
          </a:stretch>
        </p:blipFill>
        <p:spPr>
          <a:xfrm>
            <a:off x="1389959" y="871151"/>
            <a:ext cx="8388823" cy="3243353"/>
          </a:xfrm>
          <a:prstGeom prst="rect">
            <a:avLst/>
          </a:prstGeom>
        </p:spPr>
      </p:pic>
    </p:spTree>
    <p:custDataLst>
      <p:tags r:id="rId1"/>
    </p:custDataLst>
    <p:extLst>
      <p:ext uri="{BB962C8B-B14F-4D97-AF65-F5344CB8AC3E}">
        <p14:creationId xmlns:p14="http://schemas.microsoft.com/office/powerpoint/2010/main" val="36174479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4022" t="36385" r="19097" b="38541"/>
          <a:stretch/>
        </p:blipFill>
        <p:spPr>
          <a:xfrm rot="20472106">
            <a:off x="-38490" y="25839"/>
            <a:ext cx="1272725" cy="1303766"/>
          </a:xfrm>
          <a:prstGeom prst="rect">
            <a:avLst/>
          </a:prstGeom>
        </p:spPr>
      </p:pic>
      <p:pic>
        <p:nvPicPr>
          <p:cNvPr id="13" name="Picture 4" descr="Shape&#10;&#10;Description automatically generated with medium confidence">
            <a:extLst>
              <a:ext uri="{FF2B5EF4-FFF2-40B4-BE49-F238E27FC236}">
                <a16:creationId xmlns:a16="http://schemas.microsoft.com/office/drawing/2014/main" id="{579C29C5-BC9D-989C-21DC-6F493EEA3C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06103" y="-74584"/>
            <a:ext cx="2778847" cy="2837475"/>
          </a:xfrm>
          <a:prstGeom prst="rect">
            <a:avLst/>
          </a:prstGeom>
        </p:spPr>
      </p:pic>
      <p:pic>
        <p:nvPicPr>
          <p:cNvPr id="4" name="Picture 3">
            <a:extLst>
              <a:ext uri="{FF2B5EF4-FFF2-40B4-BE49-F238E27FC236}">
                <a16:creationId xmlns:a16="http://schemas.microsoft.com/office/drawing/2014/main" id="{CF560451-30CB-0D64-25B7-52B7DC725C04}"/>
              </a:ext>
            </a:extLst>
          </p:cNvPr>
          <p:cNvPicPr>
            <a:picLocks noChangeAspect="1"/>
          </p:cNvPicPr>
          <p:nvPr/>
        </p:nvPicPr>
        <p:blipFill>
          <a:blip r:embed="rId5"/>
          <a:stretch>
            <a:fillRect/>
          </a:stretch>
        </p:blipFill>
        <p:spPr>
          <a:xfrm>
            <a:off x="9511578" y="539723"/>
            <a:ext cx="2292295" cy="1072989"/>
          </a:xfrm>
          <a:prstGeom prst="rect">
            <a:avLst/>
          </a:prstGeom>
        </p:spPr>
      </p:pic>
      <p:pic>
        <p:nvPicPr>
          <p:cNvPr id="8" name="Picture 7">
            <a:extLst>
              <a:ext uri="{FF2B5EF4-FFF2-40B4-BE49-F238E27FC236}">
                <a16:creationId xmlns:a16="http://schemas.microsoft.com/office/drawing/2014/main" id="{67844FF1-DEE3-94BD-FAF3-6173EC7000CB}"/>
              </a:ext>
            </a:extLst>
          </p:cNvPr>
          <p:cNvPicPr>
            <a:picLocks noChangeAspect="1"/>
          </p:cNvPicPr>
          <p:nvPr/>
        </p:nvPicPr>
        <p:blipFill>
          <a:blip r:embed="rId6"/>
          <a:stretch>
            <a:fillRect/>
          </a:stretch>
        </p:blipFill>
        <p:spPr>
          <a:xfrm>
            <a:off x="1776189" y="1481232"/>
            <a:ext cx="8291279" cy="2219136"/>
          </a:xfrm>
          <a:prstGeom prst="rect">
            <a:avLst/>
          </a:prstGeom>
        </p:spPr>
      </p:pic>
    </p:spTree>
    <p:custDataLst>
      <p:tags r:id="rId1"/>
    </p:custDataLst>
    <p:extLst>
      <p:ext uri="{BB962C8B-B14F-4D97-AF65-F5344CB8AC3E}">
        <p14:creationId xmlns:p14="http://schemas.microsoft.com/office/powerpoint/2010/main" val="33197879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5826" y="330958"/>
            <a:ext cx="11273051" cy="6196083"/>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rot="207432">
            <a:off x="1277791" y="1214644"/>
            <a:ext cx="3422732" cy="1631216"/>
          </a:xfrm>
          <a:prstGeom prst="rect">
            <a:avLst/>
          </a:prstGeom>
          <a:solidFill>
            <a:srgbClr val="FFFF00"/>
          </a:solidFill>
        </p:spPr>
        <p:txBody>
          <a:bodyPr wrap="none" lIns="91440" tIns="45720" rIns="91440" bIns="45720">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0" b="0" i="0" u="none" strike="noStrike" kern="1200" cap="none" spc="0" normalizeH="0" baseline="0" noProof="0">
                <a:ln w="0">
                  <a:solidFill>
                    <a:prstClr val="black"/>
                  </a:solidFill>
                </a:ln>
                <a:solidFill>
                  <a:prstClr val="white"/>
                </a:solidFill>
                <a:effectLst>
                  <a:outerShdw blurRad="50800" dist="38100" dir="2700000" algn="tl" rotWithShape="0">
                    <a:prstClr val="black">
                      <a:alpha val="40000"/>
                    </a:prstClr>
                  </a:outerShdw>
                </a:effectLst>
                <a:uLnTx/>
                <a:uFillTx/>
                <a:latin typeface="#9Slide07 SVNZiclets" panose="02000603000000000000" pitchFamily="2" charset="0"/>
                <a:ea typeface="+mn-ea"/>
                <a:cs typeface="+mn-cs"/>
              </a:rPr>
              <a:t>KHỞI</a:t>
            </a:r>
          </a:p>
        </p:txBody>
      </p:sp>
      <p:sp>
        <p:nvSpPr>
          <p:cNvPr id="8" name="Rectangle 7"/>
          <p:cNvSpPr/>
          <p:nvPr/>
        </p:nvSpPr>
        <p:spPr>
          <a:xfrm rot="20814942">
            <a:off x="1288222" y="4090973"/>
            <a:ext cx="4248279" cy="1631216"/>
          </a:xfrm>
          <a:prstGeom prst="rect">
            <a:avLst/>
          </a:prstGeom>
          <a:solidFill>
            <a:srgbClr val="FF3399"/>
          </a:solidFill>
        </p:spPr>
        <p:txBody>
          <a:bodyPr wrap="none" lIns="91440" tIns="45720" rIns="91440" bIns="45720">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0" dirty="0">
                <a:ln w="0">
                  <a:solidFill>
                    <a:prstClr val="black"/>
                  </a:solidFill>
                </a:ln>
                <a:solidFill>
                  <a:prstClr val="white"/>
                </a:solidFill>
                <a:effectLst>
                  <a:outerShdw blurRad="50800" dist="38100" dir="2700000" algn="tl" rotWithShape="0">
                    <a:prstClr val="black">
                      <a:alpha val="40000"/>
                    </a:prstClr>
                  </a:outerShdw>
                </a:effectLst>
                <a:latin typeface="#9Slide07 SVNZiclets" panose="02000603000000000000" pitchFamily="2" charset="0"/>
              </a:rPr>
              <a:t>ĐỘNG</a:t>
            </a:r>
            <a:endParaRPr kumimoji="0" lang="en-US" sz="10000" b="0" i="0" u="none" strike="noStrike" kern="1200" cap="none" spc="0" normalizeH="0" baseline="0" noProof="0" dirty="0">
              <a:ln w="0">
                <a:solidFill>
                  <a:prstClr val="black"/>
                </a:solidFill>
              </a:ln>
              <a:solidFill>
                <a:prstClr val="white"/>
              </a:solidFill>
              <a:effectLst>
                <a:outerShdw blurRad="50800" dist="38100" dir="2700000" algn="tl" rotWithShape="0">
                  <a:prstClr val="black">
                    <a:alpha val="40000"/>
                  </a:prstClr>
                </a:outerShdw>
              </a:effectLst>
              <a:uLnTx/>
              <a:uFillTx/>
              <a:latin typeface="#9Slide07 SVNZiclets" panose="02000603000000000000" pitchFamily="2" charset="0"/>
              <a:ea typeface="+mn-ea"/>
              <a:cs typeface="+mn-cs"/>
            </a:endParaRPr>
          </a:p>
        </p:txBody>
      </p:sp>
      <p:pic>
        <p:nvPicPr>
          <p:cNvPr id="9" name="Picture 8"/>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4022" t="36385" r="19097" b="38541"/>
          <a:stretch/>
        </p:blipFill>
        <p:spPr>
          <a:xfrm rot="1228952">
            <a:off x="10400295" y="-99423"/>
            <a:ext cx="1799087" cy="1842967"/>
          </a:xfrm>
          <a:prstGeom prst="rect">
            <a:avLst/>
          </a:prstGeom>
        </p:spPr>
      </p:pic>
      <p:pic>
        <p:nvPicPr>
          <p:cNvPr id="10" name="Picture 2" descr="Vector hand drawn illustration for world book day celebration"/>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904" b="91054" l="9904" r="89936">
                        <a14:foregroundMark x1="15335" y1="84505" x2="28435" y2="88019"/>
                        <a14:foregroundMark x1="45048" y1="88019" x2="30032" y2="87061"/>
                        <a14:foregroundMark x1="18690" y1="88339" x2="13578" y2="85783"/>
                        <a14:foregroundMark x1="13578" y1="85783" x2="12620" y2="85304"/>
                        <a14:foregroundMark x1="31789" y1="87061" x2="41214" y2="91054"/>
                        <a14:foregroundMark x1="31789" y1="89617" x2="37859" y2="90895"/>
                        <a14:foregroundMark x1="46805" y1="89776" x2="76677" y2="88019"/>
                        <a14:foregroundMark x1="83706" y1="84185" x2="76677" y2="87859"/>
                        <a14:foregroundMark x1="83866" y1="85463" x2="87540" y2="83387"/>
                      </a14:backgroundRemoval>
                    </a14:imgEffect>
                  </a14:imgLayer>
                </a14:imgProps>
              </a:ext>
              <a:ext uri="{28A0092B-C50C-407E-A947-70E740481C1C}">
                <a14:useLocalDpi xmlns:a14="http://schemas.microsoft.com/office/drawing/2010/main" val="0"/>
              </a:ext>
            </a:extLst>
          </a:blip>
          <a:srcRect l="8088" t="23332" r="8334" b="7120"/>
          <a:stretch/>
        </p:blipFill>
        <p:spPr bwMode="auto">
          <a:xfrm>
            <a:off x="6082351" y="1523999"/>
            <a:ext cx="5191850" cy="455676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581982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32" presetClass="emph" presetSubtype="0" repeatCount="indefinite" fill="hold" nodeType="withEffect">
                                  <p:stCondLst>
                                    <p:cond delay="0"/>
                                  </p:stCondLst>
                                  <p:childTnLst>
                                    <p:animRot by="120000">
                                      <p:cBhvr>
                                        <p:cTn id="16" dur="100" fill="hold">
                                          <p:stCondLst>
                                            <p:cond delay="0"/>
                                          </p:stCondLst>
                                        </p:cTn>
                                        <p:tgtEl>
                                          <p:spTgt spid="9"/>
                                        </p:tgtEl>
                                        <p:attrNameLst>
                                          <p:attrName>r</p:attrName>
                                        </p:attrNameLst>
                                      </p:cBhvr>
                                    </p:animRot>
                                    <p:animRot by="-240000">
                                      <p:cBhvr>
                                        <p:cTn id="17" dur="200" fill="hold">
                                          <p:stCondLst>
                                            <p:cond delay="200"/>
                                          </p:stCondLst>
                                        </p:cTn>
                                        <p:tgtEl>
                                          <p:spTgt spid="9"/>
                                        </p:tgtEl>
                                        <p:attrNameLst>
                                          <p:attrName>r</p:attrName>
                                        </p:attrNameLst>
                                      </p:cBhvr>
                                    </p:animRot>
                                    <p:animRot by="240000">
                                      <p:cBhvr>
                                        <p:cTn id="18" dur="200" fill="hold">
                                          <p:stCondLst>
                                            <p:cond delay="400"/>
                                          </p:stCondLst>
                                        </p:cTn>
                                        <p:tgtEl>
                                          <p:spTgt spid="9"/>
                                        </p:tgtEl>
                                        <p:attrNameLst>
                                          <p:attrName>r</p:attrName>
                                        </p:attrNameLst>
                                      </p:cBhvr>
                                    </p:animRot>
                                    <p:animRot by="-240000">
                                      <p:cBhvr>
                                        <p:cTn id="19" dur="200" fill="hold">
                                          <p:stCondLst>
                                            <p:cond delay="600"/>
                                          </p:stCondLst>
                                        </p:cTn>
                                        <p:tgtEl>
                                          <p:spTgt spid="9"/>
                                        </p:tgtEl>
                                        <p:attrNameLst>
                                          <p:attrName>r</p:attrName>
                                        </p:attrNameLst>
                                      </p:cBhvr>
                                    </p:animRot>
                                    <p:animRot by="120000">
                                      <p:cBhvr>
                                        <p:cTn id="2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797147" y="4899626"/>
            <a:ext cx="2243923" cy="2233951"/>
          </a:xfrm>
          <a:prstGeom prst="rect">
            <a:avLst/>
          </a:prstGeom>
        </p:spPr>
      </p:pic>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backgroundRemoval t="730" b="100000" l="1087" r="100000">
                        <a14:foregroundMark x1="51630" y1="31387" x2="51630" y2="40511"/>
                        <a14:foregroundMark x1="71196" y1="35766" x2="76087" y2="39051"/>
                        <a14:foregroundMark x1="37500" y1="44891" x2="58696" y2="90146"/>
                        <a14:foregroundMark x1="58696" y1="77007" x2="47826" y2="86861"/>
                        <a14:foregroundMark x1="35870" y1="83212" x2="46196" y2="83212"/>
                        <a14:foregroundMark x1="69565" y1="44161" x2="85870" y2="77737"/>
                        <a14:foregroundMark x1="80978" y1="44891" x2="84783" y2="58029"/>
                        <a14:foregroundMark x1="39130" y1="43431" x2="25543" y2="53285"/>
                        <a14:foregroundMark x1="18478" y1="65693" x2="15217" y2="67153"/>
                        <a14:foregroundMark x1="10326" y1="81752" x2="10870" y2="92701"/>
                        <a14:foregroundMark x1="18478" y1="85766" x2="19022" y2="90146"/>
                        <a14:foregroundMark x1="27717" y1="90146" x2="31522" y2="95985"/>
                        <a14:foregroundMark x1="41848" y1="94891" x2="53261" y2="95620"/>
                        <a14:foregroundMark x1="64130" y1="94526" x2="75543" y2="95620"/>
                      </a14:backgroundRemoval>
                    </a14:imgEffect>
                    <a14:imgEffect>
                      <a14:colorTemperature colorTemp="7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4474706" y="3054717"/>
            <a:ext cx="2466937" cy="3673590"/>
          </a:xfrm>
          <a:prstGeom prst="rect">
            <a:avLst/>
          </a:prstGeom>
        </p:spPr>
      </p:pic>
      <p:pic>
        <p:nvPicPr>
          <p:cNvPr id="8" name="Picture 7"/>
          <p:cNvPicPr>
            <a:picLocks noChangeAspect="1"/>
          </p:cNvPicPr>
          <p:nvPr/>
        </p:nvPicPr>
        <p:blipFill>
          <a:blip r:embed="rId8">
            <a:extLst>
              <a:ext uri="{BEBA8EAE-BF5A-486C-A8C5-ECC9F3942E4B}">
                <a14:imgProps xmlns:a14="http://schemas.microsoft.com/office/drawing/2010/main">
                  <a14:imgLayer r:embed="rId9">
                    <a14:imgEffect>
                      <a14:backgroundRemoval t="0" b="89778" l="4444" r="93778"/>
                    </a14:imgEffect>
                  </a14:imgLayer>
                </a14:imgProps>
              </a:ext>
              <a:ext uri="{28A0092B-C50C-407E-A947-70E740481C1C}">
                <a14:useLocalDpi xmlns:a14="http://schemas.microsoft.com/office/drawing/2010/main" val="0"/>
              </a:ext>
            </a:extLst>
          </a:blip>
          <a:stretch>
            <a:fillRect/>
          </a:stretch>
        </p:blipFill>
        <p:spPr>
          <a:xfrm>
            <a:off x="9342211" y="5656189"/>
            <a:ext cx="1201811" cy="1201811"/>
          </a:xfrm>
          <a:prstGeom prst="rect">
            <a:avLst/>
          </a:prstGeom>
        </p:spPr>
      </p:pic>
      <p:pic>
        <p:nvPicPr>
          <p:cNvPr id="9" name="Picture 8"/>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241417" y="5656191"/>
            <a:ext cx="1932615" cy="1416267"/>
          </a:xfrm>
          <a:prstGeom prst="rect">
            <a:avLst/>
          </a:prstGeom>
        </p:spPr>
      </p:pic>
      <p:pic>
        <p:nvPicPr>
          <p:cNvPr id="13" name="Picture 12"/>
          <p:cNvPicPr>
            <a:picLocks noChangeAspect="1"/>
          </p:cNvPicPr>
          <p:nvPr/>
        </p:nvPicPr>
        <p:blipFill>
          <a:blip r:embed="rId12">
            <a:extLst>
              <a:ext uri="{BEBA8EAE-BF5A-486C-A8C5-ECC9F3942E4B}">
                <a14:imgProps xmlns:a14="http://schemas.microsoft.com/office/drawing/2010/main">
                  <a14:imgLayer r:embed="rId13">
                    <a14:imgEffect>
                      <a14:backgroundRemoval t="0" b="100000" l="2128" r="96170">
                        <a14:foregroundMark x1="42979" y1="35349" x2="47234" y2="40465"/>
                        <a14:foregroundMark x1="47234" y1="36279" x2="40426" y2="38140"/>
                        <a14:foregroundMark x1="65957" y1="48372" x2="65957" y2="62326"/>
                        <a14:foregroundMark x1="60000" y1="58605" x2="74468" y2="56744"/>
                      </a14:backgroundRemoval>
                    </a14:imgEffect>
                  </a14:imgLayer>
                </a14:imgProps>
              </a:ext>
              <a:ext uri="{28A0092B-C50C-407E-A947-70E740481C1C}">
                <a14:useLocalDpi xmlns:a14="http://schemas.microsoft.com/office/drawing/2010/main" val="0"/>
              </a:ext>
            </a:extLst>
          </a:blip>
          <a:stretch>
            <a:fillRect/>
          </a:stretch>
        </p:blipFill>
        <p:spPr>
          <a:xfrm>
            <a:off x="610411" y="5785883"/>
            <a:ext cx="1030091" cy="942424"/>
          </a:xfrm>
          <a:prstGeom prst="rect">
            <a:avLst/>
          </a:prstGeom>
        </p:spPr>
      </p:pic>
      <p:pic>
        <p:nvPicPr>
          <p:cNvPr id="14" name="Picture 13"/>
          <p:cNvPicPr>
            <a:picLocks noChangeAspect="1"/>
          </p:cNvPicPr>
          <p:nvPr/>
        </p:nvPicPr>
        <p:blipFill>
          <a:blip r:embed="rId14">
            <a:extLst>
              <a:ext uri="{BEBA8EAE-BF5A-486C-A8C5-ECC9F3942E4B}">
                <a14:imgProps xmlns:a14="http://schemas.microsoft.com/office/drawing/2010/main">
                  <a14:imgLayer r:embed="rId1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17092940">
            <a:off x="9787571" y="4553494"/>
            <a:ext cx="2295525" cy="1990725"/>
          </a:xfrm>
          <a:prstGeom prst="rect">
            <a:avLst/>
          </a:prstGeom>
        </p:spPr>
      </p:pic>
      <p:sp>
        <p:nvSpPr>
          <p:cNvPr id="2" name="Cloud Callout 1"/>
          <p:cNvSpPr/>
          <p:nvPr/>
        </p:nvSpPr>
        <p:spPr>
          <a:xfrm>
            <a:off x="6220692" y="970889"/>
            <a:ext cx="4323330" cy="2399451"/>
          </a:xfrm>
          <a:prstGeom prst="cloudCallout">
            <a:avLst>
              <a:gd name="adj1" fmla="val -34111"/>
              <a:gd name="adj2" fmla="val 77425"/>
            </a:avLst>
          </a:prstGeom>
          <a:solidFill>
            <a:srgbClr val="FF0066">
              <a:alpha val="78000"/>
            </a:srgbClr>
          </a:solidFill>
          <a:ln w="19050">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endParaRPr>
          </a:p>
        </p:txBody>
      </p:sp>
      <p:sp>
        <p:nvSpPr>
          <p:cNvPr id="6" name="Rectangle 5"/>
          <p:cNvSpPr/>
          <p:nvPr/>
        </p:nvSpPr>
        <p:spPr>
          <a:xfrm>
            <a:off x="6649686" y="1238837"/>
            <a:ext cx="3465342" cy="1815882"/>
          </a:xfrm>
          <a:prstGeom prst="rect">
            <a:avLst/>
          </a:prstGeom>
        </p:spPr>
        <p:txBody>
          <a:bodyPr wrap="square">
            <a:sp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Mẹ</a:t>
            </a:r>
            <a:r>
              <a:rPr kumimoji="0" lang="en-US" sz="28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tớ</a:t>
            </a:r>
            <a:r>
              <a:rPr kumimoji="0" lang="en-US" sz="28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sắp</a:t>
            </a:r>
            <a:r>
              <a:rPr kumimoji="0" lang="en-US" sz="28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về</a:t>
            </a:r>
            <a:r>
              <a:rPr kumimoji="0" lang="en-US" sz="28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rồi</a:t>
            </a:r>
            <a:r>
              <a:rPr kumimoji="0" lang="en-US" sz="28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các</a:t>
            </a:r>
            <a:r>
              <a:rPr kumimoji="0" lang="en-US" sz="28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bạn</a:t>
            </a:r>
            <a:r>
              <a:rPr kumimoji="0" lang="en-US" sz="28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hãy</a:t>
            </a:r>
            <a:r>
              <a:rPr kumimoji="0" lang="en-US" sz="28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cùng</a:t>
            </a:r>
            <a:r>
              <a:rPr kumimoji="0" lang="en-US" sz="28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tớ</a:t>
            </a:r>
            <a:r>
              <a:rPr kumimoji="0" lang="en-US" sz="28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dọn</a:t>
            </a:r>
            <a:r>
              <a:rPr kumimoji="0" lang="en-US" sz="28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dẹp</a:t>
            </a:r>
            <a:r>
              <a:rPr kumimoji="0" lang="en-US" sz="28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đồ</a:t>
            </a:r>
            <a:r>
              <a:rPr kumimoji="0" lang="en-US" sz="28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chơi</a:t>
            </a:r>
            <a:r>
              <a:rPr kumimoji="0" lang="en-US" sz="28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nhé</a:t>
            </a:r>
            <a:r>
              <a:rPr kumimoji="0" lang="en-US" sz="28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a:t>
            </a:r>
          </a:p>
        </p:txBody>
      </p:sp>
      <p:pic>
        <p:nvPicPr>
          <p:cNvPr id="7" name="Picture 6"/>
          <p:cNvPicPr>
            <a:picLocks noChangeAspect="1"/>
          </p:cNvPicPr>
          <p:nvPr/>
        </p:nvPicPr>
        <p:blipFill>
          <a:blip r:embed="rId16"/>
          <a:stretch>
            <a:fillRect/>
          </a:stretch>
        </p:blipFill>
        <p:spPr>
          <a:xfrm>
            <a:off x="2593545" y="12371"/>
            <a:ext cx="7004911" cy="1286367"/>
          </a:xfrm>
          <a:prstGeom prst="rect">
            <a:avLst/>
          </a:prstGeom>
        </p:spPr>
      </p:pic>
    </p:spTree>
    <p:custDataLst>
      <p:tags r:id="rId1"/>
    </p:custDataLst>
    <p:extLst>
      <p:ext uri="{BB962C8B-B14F-4D97-AF65-F5344CB8AC3E}">
        <p14:creationId xmlns:p14="http://schemas.microsoft.com/office/powerpoint/2010/main" val="1030857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par>
                                <p:cTn id="11" presetID="53" presetClass="entr" presetSubtype="16"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hộp đồ chơi 2">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774340" y="4735173"/>
            <a:ext cx="1904580" cy="2058287"/>
          </a:xfrm>
          <a:prstGeom prst="rect">
            <a:avLst/>
          </a:prstGeom>
          <a:ln>
            <a:noFill/>
          </a:ln>
          <a:effectLst>
            <a:outerShdw blurRad="292100" dist="139700" dir="2700000" algn="tl" rotWithShape="0">
              <a:srgbClr val="333333">
                <a:alpha val="65000"/>
              </a:srgbClr>
            </a:outerShdw>
          </a:effectLst>
        </p:spPr>
      </p:pic>
      <p:pic>
        <p:nvPicPr>
          <p:cNvPr id="14" name="rubik 2">
            <a:hlinkClick r:id="rId4" action="ppaction://hlinksldjump"/>
          </p:cNvPr>
          <p:cNvPicPr>
            <a:picLocks noChangeAspect="1"/>
          </p:cNvPicPr>
          <p:nvPr/>
        </p:nvPicPr>
        <p:blipFill>
          <a:blip r:embed="rId7">
            <a:extLst>
              <a:ext uri="{BEBA8EAE-BF5A-486C-A8C5-ECC9F3942E4B}">
                <a14:imgProps xmlns:a14="http://schemas.microsoft.com/office/drawing/2010/main">
                  <a14:imgLayer r:embed="rId8">
                    <a14:imgEffect>
                      <a14:backgroundRemoval t="0" b="100000" l="2128" r="96170">
                        <a14:foregroundMark x1="42979" y1="35349" x2="47234" y2="40465"/>
                        <a14:foregroundMark x1="47234" y1="36279" x2="40426" y2="38140"/>
                        <a14:foregroundMark x1="65957" y1="48372" x2="65957" y2="62326"/>
                        <a14:foregroundMark x1="60000" y1="58605" x2="74468" y2="56744"/>
                      </a14:backgroundRemoval>
                    </a14:imgEffect>
                  </a14:imgLayer>
                </a14:imgProps>
              </a:ext>
              <a:ext uri="{28A0092B-C50C-407E-A947-70E740481C1C}">
                <a14:useLocalDpi xmlns:a14="http://schemas.microsoft.com/office/drawing/2010/main" val="0"/>
              </a:ext>
            </a:extLst>
          </a:blip>
          <a:stretch>
            <a:fillRect/>
          </a:stretch>
        </p:blipFill>
        <p:spPr>
          <a:xfrm>
            <a:off x="9591812" y="5400355"/>
            <a:ext cx="1260121" cy="1152877"/>
          </a:xfrm>
          <a:prstGeom prst="rect">
            <a:avLst/>
          </a:prstGeom>
          <a:ln>
            <a:noFill/>
          </a:ln>
          <a:effectLst>
            <a:outerShdw blurRad="292100" dist="139700" dir="2700000" algn="tl" rotWithShape="0">
              <a:srgbClr val="333333">
                <a:alpha val="65000"/>
              </a:srgbClr>
            </a:outerShdw>
          </a:effectLst>
        </p:spPr>
      </p:pic>
      <p:pic>
        <p:nvPicPr>
          <p:cNvPr id="4" name="Hộp đồ chơi">
            <a:hlinkClick r:id="rId4" action="ppaction://hlinksldjump"/>
          </p:cNvPr>
          <p:cNvPicPr>
            <a:picLocks noChangeAspect="1"/>
          </p:cNvPicPr>
          <p:nvPr/>
        </p:nvPicPr>
        <p:blipFill>
          <a:blip r:embed="rId9">
            <a:extLst>
              <a:ext uri="{BEBA8EAE-BF5A-486C-A8C5-ECC9F3942E4B}">
                <a14:imgProps xmlns:a14="http://schemas.microsoft.com/office/drawing/2010/main">
                  <a14:imgLayer r:embed="rId6">
                    <a14:imgEffect>
                      <a14:backgroundRemoval t="10000" b="90000" l="10000" r="900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3619861" y="4880510"/>
            <a:ext cx="2067476" cy="2058287"/>
          </a:xfrm>
          <a:prstGeom prst="rect">
            <a:avLst/>
          </a:prstGeom>
          <a:ln>
            <a:noFill/>
          </a:ln>
          <a:effectLst>
            <a:outerShdw blurRad="292100" dist="139700" dir="2700000" algn="tl" rotWithShape="0">
              <a:srgbClr val="333333">
                <a:alpha val="65000"/>
              </a:srgbClr>
            </a:outerShdw>
          </a:effectLst>
        </p:spPr>
      </p:pic>
      <p:pic>
        <p:nvPicPr>
          <p:cNvPr id="9" name="sách">
            <a:hlinkClick r:id="rId10" action="ppaction://hlinksldjump"/>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6369427" y="5106572"/>
            <a:ext cx="2411280" cy="1767045"/>
          </a:xfrm>
          <a:prstGeom prst="rect">
            <a:avLst/>
          </a:prstGeom>
          <a:ln>
            <a:noFill/>
          </a:ln>
          <a:effectLst>
            <a:outerShdw blurRad="292100" dist="139700" dir="2700000" algn="tl" rotWithShape="0">
              <a:srgbClr val="333333">
                <a:alpha val="65000"/>
              </a:srgbClr>
            </a:outerShdw>
          </a:effectLst>
        </p:spPr>
      </p:pic>
      <p:pic>
        <p:nvPicPr>
          <p:cNvPr id="13" name="rubik">
            <a:hlinkClick r:id="rId13" action="ppaction://hlinksldjump"/>
          </p:cNvPr>
          <p:cNvPicPr>
            <a:picLocks noChangeAspect="1"/>
          </p:cNvPicPr>
          <p:nvPr/>
        </p:nvPicPr>
        <p:blipFill>
          <a:blip r:embed="rId7">
            <a:extLst>
              <a:ext uri="{BEBA8EAE-BF5A-486C-A8C5-ECC9F3942E4B}">
                <a14:imgProps xmlns:a14="http://schemas.microsoft.com/office/drawing/2010/main">
                  <a14:imgLayer r:embed="rId8">
                    <a14:imgEffect>
                      <a14:backgroundRemoval t="0" b="100000" l="2128" r="96170">
                        <a14:foregroundMark x1="42979" y1="35349" x2="47234" y2="40465"/>
                        <a14:foregroundMark x1="47234" y1="36279" x2="40426" y2="38140"/>
                        <a14:foregroundMark x1="65957" y1="48372" x2="65957" y2="62326"/>
                        <a14:foregroundMark x1="60000" y1="58605" x2="74468" y2="56744"/>
                      </a14:backgroundRemoval>
                    </a14:imgEffect>
                  </a14:imgLayer>
                </a14:imgProps>
              </a:ext>
              <a:ext uri="{28A0092B-C50C-407E-A947-70E740481C1C}">
                <a14:useLocalDpi xmlns:a14="http://schemas.microsoft.com/office/drawing/2010/main" val="0"/>
              </a:ext>
            </a:extLst>
          </a:blip>
          <a:stretch>
            <a:fillRect/>
          </a:stretch>
        </p:blipFill>
        <p:spPr>
          <a:xfrm>
            <a:off x="1189249" y="5238551"/>
            <a:ext cx="1436978" cy="1314682"/>
          </a:xfrm>
          <a:prstGeom prst="rect">
            <a:avLst/>
          </a:prstGeom>
          <a:ln>
            <a:noFill/>
          </a:ln>
          <a:effectLst>
            <a:outerShdw blurRad="292100" dist="139700" dir="2700000" algn="tl" rotWithShape="0">
              <a:srgbClr val="333333">
                <a:alpha val="65000"/>
              </a:srgbClr>
            </a:outerShdw>
          </a:effectLst>
        </p:spPr>
      </p:pic>
      <p:pic>
        <p:nvPicPr>
          <p:cNvPr id="17" name="sách  2">
            <a:hlinkClick r:id="rId4" action="ppaction://hlinksldjump"/>
          </p:cNvPr>
          <p:cNvPicPr>
            <a:picLocks noChangeAspect="1"/>
          </p:cNvPicPr>
          <p:nvPr/>
        </p:nvPicPr>
        <p:blipFill>
          <a:blip r:embed="rId14">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886806" y="4880510"/>
            <a:ext cx="2099735" cy="1538737"/>
          </a:xfrm>
          <a:prstGeom prst="rect">
            <a:avLst/>
          </a:prstGeom>
          <a:ln>
            <a:noFill/>
          </a:ln>
          <a:effectLst>
            <a:outerShdw blurRad="292100" dist="139700" dir="2700000" algn="tl" rotWithShape="0">
              <a:srgbClr val="333333">
                <a:alpha val="65000"/>
              </a:srgbClr>
            </a:outerShdw>
          </a:effectLst>
        </p:spPr>
      </p:pic>
      <p:pic>
        <p:nvPicPr>
          <p:cNvPr id="10" name="giỏ đựng">
            <a:hlinkClick r:id="rId4" action="ppaction://hlinksldjump"/>
          </p:cNvPr>
          <p:cNvPicPr>
            <a:picLocks noChangeAspect="1"/>
          </p:cNvPicPr>
          <p:nvPr/>
        </p:nvPicPr>
        <p:blipFill>
          <a:blip r:embed="rId15">
            <a:extLst>
              <a:ext uri="{BEBA8EAE-BF5A-486C-A8C5-ECC9F3942E4B}">
                <a14:imgProps xmlns:a14="http://schemas.microsoft.com/office/drawing/2010/main">
                  <a14:imgLayer r:embed="rId1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288440" y="4250571"/>
            <a:ext cx="2698101" cy="2429207"/>
          </a:xfrm>
          <a:prstGeom prst="rect">
            <a:avLst/>
          </a:prstGeom>
          <a:ln>
            <a:noFill/>
          </a:ln>
          <a:effectLst>
            <a:outerShdw blurRad="292100" dist="139700" dir="2700000" algn="tl" rotWithShape="0">
              <a:srgbClr val="333333">
                <a:alpha val="65000"/>
              </a:srgbClr>
            </a:outerShdw>
          </a:effectLst>
        </p:spPr>
      </p:pic>
      <p:grpSp>
        <p:nvGrpSpPr>
          <p:cNvPr id="6" name="Group 5"/>
          <p:cNvGrpSpPr/>
          <p:nvPr/>
        </p:nvGrpSpPr>
        <p:grpSpPr>
          <a:xfrm>
            <a:off x="714103" y="248194"/>
            <a:ext cx="10763795" cy="2539489"/>
            <a:chOff x="714103" y="248194"/>
            <a:chExt cx="10763795" cy="1673385"/>
          </a:xfrm>
        </p:grpSpPr>
        <p:sp>
          <p:nvSpPr>
            <p:cNvPr id="5" name="Rounded Rectangle 4"/>
            <p:cNvSpPr/>
            <p:nvPr/>
          </p:nvSpPr>
          <p:spPr>
            <a:xfrm>
              <a:off x="714103" y="248194"/>
              <a:ext cx="10763795" cy="1267097"/>
            </a:xfrm>
            <a:prstGeom prst="roundRect">
              <a:avLst/>
            </a:prstGeom>
            <a:solidFill>
              <a:srgbClr val="FF0066">
                <a:alpha val="62000"/>
              </a:srgb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768725" y="351919"/>
              <a:ext cx="10280016" cy="1569660"/>
            </a:xfrm>
            <a:prstGeom prst="rect">
              <a:avLst/>
            </a:prstGeom>
          </p:spPr>
          <p:txBody>
            <a:bodyPr wrap="square">
              <a:sp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Các</a:t>
              </a: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em</a:t>
              </a: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hãy</a:t>
              </a: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giúp</a:t>
              </a: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bạn</a:t>
              </a: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nhỏ</a:t>
              </a: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dọn</a:t>
              </a: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dẹp</a:t>
              </a: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đồ</a:t>
              </a: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chơi</a:t>
              </a: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thật</a:t>
              </a: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ngay</a:t>
              </a: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ngắn</a:t>
              </a: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và</a:t>
              </a: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gọn</a:t>
              </a: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gàng</a:t>
              </a: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bằng</a:t>
              </a: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cách</a:t>
              </a: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trả</a:t>
              </a: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lời</a:t>
              </a: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đúng</a:t>
              </a: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các</a:t>
              </a: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câu</a:t>
              </a: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hỏi</a:t>
              </a: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anose="02020603050405020304" pitchFamily="18" charset="0"/>
                </a:rPr>
                <a:t>nhé</a:t>
              </a: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rPr>
                <a:t>!</a:t>
              </a:r>
            </a:p>
          </p:txBody>
        </p:sp>
      </p:grpSp>
    </p:spTree>
    <p:custDataLst>
      <p:tags r:id="rId1"/>
    </p:custDataLst>
    <p:extLst>
      <p:ext uri="{BB962C8B-B14F-4D97-AF65-F5344CB8AC3E}">
        <p14:creationId xmlns:p14="http://schemas.microsoft.com/office/powerpoint/2010/main" val="40237577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3"/>
                    </p:tgtEl>
                  </p:cond>
                </p:stCondLst>
                <p:endSync evt="end" delay="0">
                  <p:rtn val="all"/>
                </p:endSync>
                <p:childTnLst>
                  <p:par>
                    <p:cTn id="11" fill="hold">
                      <p:stCondLst>
                        <p:cond delay="0"/>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par>
                                <p:cTn id="16" presetID="26"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80">
                                          <p:stCondLst>
                                            <p:cond delay="0"/>
                                          </p:stCondLst>
                                        </p:cTn>
                                        <p:tgtEl>
                                          <p:spTgt spid="14"/>
                                        </p:tgtEl>
                                      </p:cBhvr>
                                    </p:animEffect>
                                    <p:anim calcmode="lin" valueType="num">
                                      <p:cBhvr>
                                        <p:cTn id="19"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4" dur="26">
                                          <p:stCondLst>
                                            <p:cond delay="650"/>
                                          </p:stCondLst>
                                        </p:cTn>
                                        <p:tgtEl>
                                          <p:spTgt spid="14"/>
                                        </p:tgtEl>
                                      </p:cBhvr>
                                      <p:to x="100000" y="60000"/>
                                    </p:animScale>
                                    <p:animScale>
                                      <p:cBhvr>
                                        <p:cTn id="25" dur="166" decel="50000">
                                          <p:stCondLst>
                                            <p:cond delay="676"/>
                                          </p:stCondLst>
                                        </p:cTn>
                                        <p:tgtEl>
                                          <p:spTgt spid="14"/>
                                        </p:tgtEl>
                                      </p:cBhvr>
                                      <p:to x="100000" y="100000"/>
                                    </p:animScale>
                                    <p:animScale>
                                      <p:cBhvr>
                                        <p:cTn id="26" dur="26">
                                          <p:stCondLst>
                                            <p:cond delay="1312"/>
                                          </p:stCondLst>
                                        </p:cTn>
                                        <p:tgtEl>
                                          <p:spTgt spid="14"/>
                                        </p:tgtEl>
                                      </p:cBhvr>
                                      <p:to x="100000" y="80000"/>
                                    </p:animScale>
                                    <p:animScale>
                                      <p:cBhvr>
                                        <p:cTn id="27" dur="166" decel="50000">
                                          <p:stCondLst>
                                            <p:cond delay="1338"/>
                                          </p:stCondLst>
                                        </p:cTn>
                                        <p:tgtEl>
                                          <p:spTgt spid="14"/>
                                        </p:tgtEl>
                                      </p:cBhvr>
                                      <p:to x="100000" y="100000"/>
                                    </p:animScale>
                                    <p:animScale>
                                      <p:cBhvr>
                                        <p:cTn id="28" dur="26">
                                          <p:stCondLst>
                                            <p:cond delay="1642"/>
                                          </p:stCondLst>
                                        </p:cTn>
                                        <p:tgtEl>
                                          <p:spTgt spid="14"/>
                                        </p:tgtEl>
                                      </p:cBhvr>
                                      <p:to x="100000" y="90000"/>
                                    </p:animScale>
                                    <p:animScale>
                                      <p:cBhvr>
                                        <p:cTn id="29" dur="166" decel="50000">
                                          <p:stCondLst>
                                            <p:cond delay="1668"/>
                                          </p:stCondLst>
                                        </p:cTn>
                                        <p:tgtEl>
                                          <p:spTgt spid="14"/>
                                        </p:tgtEl>
                                      </p:cBhvr>
                                      <p:to x="100000" y="100000"/>
                                    </p:animScale>
                                    <p:animScale>
                                      <p:cBhvr>
                                        <p:cTn id="30" dur="26">
                                          <p:stCondLst>
                                            <p:cond delay="1808"/>
                                          </p:stCondLst>
                                        </p:cTn>
                                        <p:tgtEl>
                                          <p:spTgt spid="14"/>
                                        </p:tgtEl>
                                      </p:cBhvr>
                                      <p:to x="100000" y="95000"/>
                                    </p:animScale>
                                    <p:animScale>
                                      <p:cBhvr>
                                        <p:cTn id="31" dur="166" decel="50000">
                                          <p:stCondLst>
                                            <p:cond delay="1834"/>
                                          </p:stCondLst>
                                        </p:cTn>
                                        <p:tgtEl>
                                          <p:spTgt spid="14"/>
                                        </p:tgtEl>
                                      </p:cBhvr>
                                      <p:to x="100000" y="100000"/>
                                    </p:animScale>
                                  </p:childTnLst>
                                </p:cTn>
                              </p:par>
                            </p:childTnLst>
                          </p:cTn>
                        </p:par>
                      </p:childTnLst>
                    </p:cTn>
                  </p:par>
                </p:childTnLst>
              </p:cTn>
              <p:nextCondLst>
                <p:cond evt="onClick" delay="0">
                  <p:tgtEl>
                    <p:spTgt spid="13"/>
                  </p:tgtEl>
                </p:cond>
              </p:nextCondLst>
            </p:seq>
            <p:seq concurrent="1" nextAc="seek">
              <p:cTn id="32" restart="whenNotActive" fill="hold" evtFilter="cancelBubble" nodeType="interactiveSeq">
                <p:stCondLst>
                  <p:cond evt="onClick" delay="0">
                    <p:tgtEl>
                      <p:spTgt spid="4"/>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4"/>
                                        </p:tgtEl>
                                      </p:cBhvr>
                                    </p:animEffect>
                                    <p:set>
                                      <p:cBhvr>
                                        <p:cTn id="37" dur="1" fill="hold">
                                          <p:stCondLst>
                                            <p:cond delay="499"/>
                                          </p:stCondLst>
                                        </p:cTn>
                                        <p:tgtEl>
                                          <p:spTgt spid="4"/>
                                        </p:tgtEl>
                                        <p:attrNameLst>
                                          <p:attrName>style.visibility</p:attrName>
                                        </p:attrNameLst>
                                      </p:cBhvr>
                                      <p:to>
                                        <p:strVal val="hidden"/>
                                      </p:to>
                                    </p:set>
                                  </p:childTnLst>
                                </p:cTn>
                              </p:par>
                              <p:par>
                                <p:cTn id="38" presetID="26"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80">
                                          <p:stCondLst>
                                            <p:cond delay="0"/>
                                          </p:stCondLst>
                                        </p:cTn>
                                        <p:tgtEl>
                                          <p:spTgt spid="16"/>
                                        </p:tgtEl>
                                      </p:cBhvr>
                                    </p:animEffect>
                                    <p:anim calcmode="lin" valueType="num">
                                      <p:cBhvr>
                                        <p:cTn id="4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6" dur="26">
                                          <p:stCondLst>
                                            <p:cond delay="650"/>
                                          </p:stCondLst>
                                        </p:cTn>
                                        <p:tgtEl>
                                          <p:spTgt spid="16"/>
                                        </p:tgtEl>
                                      </p:cBhvr>
                                      <p:to x="100000" y="60000"/>
                                    </p:animScale>
                                    <p:animScale>
                                      <p:cBhvr>
                                        <p:cTn id="47" dur="166" decel="50000">
                                          <p:stCondLst>
                                            <p:cond delay="676"/>
                                          </p:stCondLst>
                                        </p:cTn>
                                        <p:tgtEl>
                                          <p:spTgt spid="16"/>
                                        </p:tgtEl>
                                      </p:cBhvr>
                                      <p:to x="100000" y="100000"/>
                                    </p:animScale>
                                    <p:animScale>
                                      <p:cBhvr>
                                        <p:cTn id="48" dur="26">
                                          <p:stCondLst>
                                            <p:cond delay="1312"/>
                                          </p:stCondLst>
                                        </p:cTn>
                                        <p:tgtEl>
                                          <p:spTgt spid="16"/>
                                        </p:tgtEl>
                                      </p:cBhvr>
                                      <p:to x="100000" y="80000"/>
                                    </p:animScale>
                                    <p:animScale>
                                      <p:cBhvr>
                                        <p:cTn id="49" dur="166" decel="50000">
                                          <p:stCondLst>
                                            <p:cond delay="1338"/>
                                          </p:stCondLst>
                                        </p:cTn>
                                        <p:tgtEl>
                                          <p:spTgt spid="16"/>
                                        </p:tgtEl>
                                      </p:cBhvr>
                                      <p:to x="100000" y="100000"/>
                                    </p:animScale>
                                    <p:animScale>
                                      <p:cBhvr>
                                        <p:cTn id="50" dur="26">
                                          <p:stCondLst>
                                            <p:cond delay="1642"/>
                                          </p:stCondLst>
                                        </p:cTn>
                                        <p:tgtEl>
                                          <p:spTgt spid="16"/>
                                        </p:tgtEl>
                                      </p:cBhvr>
                                      <p:to x="100000" y="90000"/>
                                    </p:animScale>
                                    <p:animScale>
                                      <p:cBhvr>
                                        <p:cTn id="51" dur="166" decel="50000">
                                          <p:stCondLst>
                                            <p:cond delay="1668"/>
                                          </p:stCondLst>
                                        </p:cTn>
                                        <p:tgtEl>
                                          <p:spTgt spid="16"/>
                                        </p:tgtEl>
                                      </p:cBhvr>
                                      <p:to x="100000" y="100000"/>
                                    </p:animScale>
                                    <p:animScale>
                                      <p:cBhvr>
                                        <p:cTn id="52" dur="26">
                                          <p:stCondLst>
                                            <p:cond delay="1808"/>
                                          </p:stCondLst>
                                        </p:cTn>
                                        <p:tgtEl>
                                          <p:spTgt spid="16"/>
                                        </p:tgtEl>
                                      </p:cBhvr>
                                      <p:to x="100000" y="95000"/>
                                    </p:animScale>
                                    <p:animScale>
                                      <p:cBhvr>
                                        <p:cTn id="53" dur="166" decel="50000">
                                          <p:stCondLst>
                                            <p:cond delay="1834"/>
                                          </p:stCondLst>
                                        </p:cTn>
                                        <p:tgtEl>
                                          <p:spTgt spid="16"/>
                                        </p:tgtEl>
                                      </p:cBhvr>
                                      <p:to x="100000" y="100000"/>
                                    </p:animScale>
                                  </p:childTnLst>
                                </p:cTn>
                              </p:par>
                            </p:childTnLst>
                          </p:cTn>
                        </p:par>
                      </p:childTnLst>
                    </p:cTn>
                  </p:par>
                </p:childTnLst>
              </p:cTn>
              <p:nextCondLst>
                <p:cond evt="onClick" delay="0">
                  <p:tgtEl>
                    <p:spTgt spid="4"/>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9"/>
                                        </p:tgtEl>
                                      </p:cBhvr>
                                    </p:animEffect>
                                    <p:set>
                                      <p:cBhvr>
                                        <p:cTn id="59" dur="1" fill="hold">
                                          <p:stCondLst>
                                            <p:cond delay="499"/>
                                          </p:stCondLst>
                                        </p:cTn>
                                        <p:tgtEl>
                                          <p:spTgt spid="9"/>
                                        </p:tgtEl>
                                        <p:attrNameLst>
                                          <p:attrName>style.visibility</p:attrName>
                                        </p:attrNameLst>
                                      </p:cBhvr>
                                      <p:to>
                                        <p:strVal val="hidden"/>
                                      </p:to>
                                    </p:set>
                                  </p:childTnLst>
                                </p:cTn>
                              </p:par>
                              <p:par>
                                <p:cTn id="60" presetID="26" presetClass="entr" presetSubtype="0"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80">
                                          <p:stCondLst>
                                            <p:cond delay="0"/>
                                          </p:stCondLst>
                                        </p:cTn>
                                        <p:tgtEl>
                                          <p:spTgt spid="17"/>
                                        </p:tgtEl>
                                      </p:cBhvr>
                                    </p:animEffect>
                                    <p:anim calcmode="lin" valueType="num">
                                      <p:cBhvr>
                                        <p:cTn id="6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68" dur="26">
                                          <p:stCondLst>
                                            <p:cond delay="650"/>
                                          </p:stCondLst>
                                        </p:cTn>
                                        <p:tgtEl>
                                          <p:spTgt spid="17"/>
                                        </p:tgtEl>
                                      </p:cBhvr>
                                      <p:to x="100000" y="60000"/>
                                    </p:animScale>
                                    <p:animScale>
                                      <p:cBhvr>
                                        <p:cTn id="69" dur="166" decel="50000">
                                          <p:stCondLst>
                                            <p:cond delay="676"/>
                                          </p:stCondLst>
                                        </p:cTn>
                                        <p:tgtEl>
                                          <p:spTgt spid="17"/>
                                        </p:tgtEl>
                                      </p:cBhvr>
                                      <p:to x="100000" y="100000"/>
                                    </p:animScale>
                                    <p:animScale>
                                      <p:cBhvr>
                                        <p:cTn id="70" dur="26">
                                          <p:stCondLst>
                                            <p:cond delay="1312"/>
                                          </p:stCondLst>
                                        </p:cTn>
                                        <p:tgtEl>
                                          <p:spTgt spid="17"/>
                                        </p:tgtEl>
                                      </p:cBhvr>
                                      <p:to x="100000" y="80000"/>
                                    </p:animScale>
                                    <p:animScale>
                                      <p:cBhvr>
                                        <p:cTn id="71" dur="166" decel="50000">
                                          <p:stCondLst>
                                            <p:cond delay="1338"/>
                                          </p:stCondLst>
                                        </p:cTn>
                                        <p:tgtEl>
                                          <p:spTgt spid="17"/>
                                        </p:tgtEl>
                                      </p:cBhvr>
                                      <p:to x="100000" y="100000"/>
                                    </p:animScale>
                                    <p:animScale>
                                      <p:cBhvr>
                                        <p:cTn id="72" dur="26">
                                          <p:stCondLst>
                                            <p:cond delay="1642"/>
                                          </p:stCondLst>
                                        </p:cTn>
                                        <p:tgtEl>
                                          <p:spTgt spid="17"/>
                                        </p:tgtEl>
                                      </p:cBhvr>
                                      <p:to x="100000" y="90000"/>
                                    </p:animScale>
                                    <p:animScale>
                                      <p:cBhvr>
                                        <p:cTn id="73" dur="166" decel="50000">
                                          <p:stCondLst>
                                            <p:cond delay="1668"/>
                                          </p:stCondLst>
                                        </p:cTn>
                                        <p:tgtEl>
                                          <p:spTgt spid="17"/>
                                        </p:tgtEl>
                                      </p:cBhvr>
                                      <p:to x="100000" y="100000"/>
                                    </p:animScale>
                                    <p:animScale>
                                      <p:cBhvr>
                                        <p:cTn id="74" dur="26">
                                          <p:stCondLst>
                                            <p:cond delay="1808"/>
                                          </p:stCondLst>
                                        </p:cTn>
                                        <p:tgtEl>
                                          <p:spTgt spid="17"/>
                                        </p:tgtEl>
                                      </p:cBhvr>
                                      <p:to x="100000" y="95000"/>
                                    </p:animScale>
                                    <p:animScale>
                                      <p:cBhvr>
                                        <p:cTn id="75" dur="166" decel="50000">
                                          <p:stCondLst>
                                            <p:cond delay="1834"/>
                                          </p:stCondLst>
                                        </p:cTn>
                                        <p:tgtEl>
                                          <p:spTgt spid="17"/>
                                        </p:tgtEl>
                                      </p:cBhvr>
                                      <p:to x="100000" y="100000"/>
                                    </p:animScale>
                                  </p:childTnLst>
                                </p:cTn>
                              </p:par>
                            </p:childTnLst>
                          </p:cTn>
                        </p:par>
                      </p:childTnLst>
                    </p:cTn>
                  </p:par>
                </p:childTnLst>
              </p:cTn>
              <p:nextCondLst>
                <p:cond evt="onClick" delay="0">
                  <p:tgtEl>
                    <p:spTgt spid="9"/>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775259" y="5540277"/>
            <a:ext cx="1251754" cy="1085546"/>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1646497" y="3658093"/>
            <a:ext cx="8987247" cy="744582"/>
          </a:xfrm>
          <a:prstGeom prst="rect">
            <a:avLst/>
          </a:prstGeom>
          <a:solidFill>
            <a:srgbClr val="78EE7E"/>
          </a:solidFill>
          <a:ln w="28575">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eaLnBrk="0" fontAlgn="base" hangingPunct="0">
              <a:spcBef>
                <a:spcPct val="0"/>
              </a:spcBef>
              <a:spcAft>
                <a:spcPct val="0"/>
              </a:spcAft>
              <a:defRPr/>
            </a:pPr>
            <a:r>
              <a:rPr lang="nl-NL" sz="3200" b="1" dirty="0">
                <a:solidFill>
                  <a:srgbClr val="002060"/>
                </a:solidFill>
                <a:effectLst/>
                <a:latin typeface="Cambria" panose="02040503050406030204" pitchFamily="18" charset="0"/>
                <a:ea typeface="Cambria" panose="02040503050406030204" pitchFamily="18" charset="0"/>
              </a:rPr>
              <a:t>Hình thang có hai cạnh đáy đối diện song song.</a:t>
            </a:r>
            <a:endParaRPr lang="en-US" sz="3200" b="1" dirty="0">
              <a:solidFill>
                <a:srgbClr val="002060"/>
              </a:solidFill>
              <a:effectLst/>
              <a:latin typeface="Cambria" panose="02040503050406030204" pitchFamily="18" charset="0"/>
              <a:ea typeface="Cambria" panose="02040503050406030204" pitchFamily="18" charset="0"/>
            </a:endParaRPr>
          </a:p>
        </p:txBody>
      </p:sp>
      <p:grpSp>
        <p:nvGrpSpPr>
          <p:cNvPr id="19" name="Câu hỏi"/>
          <p:cNvGrpSpPr/>
          <p:nvPr/>
        </p:nvGrpSpPr>
        <p:grpSpPr>
          <a:xfrm>
            <a:off x="616633" y="165602"/>
            <a:ext cx="11266213" cy="2024171"/>
            <a:chOff x="616633" y="165602"/>
            <a:chExt cx="11266213" cy="2024171"/>
          </a:xfrm>
        </p:grpSpPr>
        <p:grpSp>
          <p:nvGrpSpPr>
            <p:cNvPr id="4" name="Group 3"/>
            <p:cNvGrpSpPr/>
            <p:nvPr/>
          </p:nvGrpSpPr>
          <p:grpSpPr>
            <a:xfrm>
              <a:off x="616633" y="165602"/>
              <a:ext cx="11266213" cy="2021800"/>
              <a:chOff x="616633" y="165602"/>
              <a:chExt cx="11266213" cy="2021800"/>
            </a:xfrm>
          </p:grpSpPr>
          <p:sp>
            <p:nvSpPr>
              <p:cNvPr id="7" name="Rectangle 6"/>
              <p:cNvSpPr/>
              <p:nvPr/>
            </p:nvSpPr>
            <p:spPr>
              <a:xfrm>
                <a:off x="857795" y="165602"/>
                <a:ext cx="11025051" cy="2021800"/>
              </a:xfrm>
              <a:prstGeom prst="rect">
                <a:avLst/>
              </a:prstGeom>
              <a:solidFill>
                <a:srgbClr val="FF0066"/>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en-US" sz="3733"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endParaRPr>
              </a:p>
            </p:txBody>
          </p:sp>
          <p:pic>
            <p:nvPicPr>
              <p:cNvPr id="3" name="Picture 2"/>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26944" y1="44444" x2="33611" y2="51944"/>
                            <a14:foregroundMark x1="74444" y1="45278" x2="79444" y2="46944"/>
                            <a14:foregroundMark x1="47500" y1="63056" x2="48889" y2="64722"/>
                            <a14:foregroundMark x1="58889" y1="70278" x2="62778" y2="71111"/>
                            <a14:foregroundMark x1="36667" y1="74444" x2="41111" y2="77500"/>
                            <a14:foregroundMark x1="21944" y1="43056" x2="17778" y2="44722"/>
                            <a14:foregroundMark x1="75556" y1="43056" x2="85000" y2="45556"/>
                            <a14:foregroundMark x1="85000" y1="48056" x2="85278" y2="55556"/>
                          </a14:backgroundRemoval>
                        </a14:imgEffect>
                      </a14:imgLayer>
                    </a14:imgProps>
                  </a:ext>
                  <a:ext uri="{28A0092B-C50C-407E-A947-70E740481C1C}">
                    <a14:useLocalDpi xmlns:a14="http://schemas.microsoft.com/office/drawing/2010/main" val="0"/>
                  </a:ext>
                </a:extLst>
              </a:blip>
              <a:stretch>
                <a:fillRect/>
              </a:stretch>
            </p:blipFill>
            <p:spPr>
              <a:xfrm>
                <a:off x="616633" y="165602"/>
                <a:ext cx="1941897" cy="1941897"/>
              </a:xfrm>
              <a:prstGeom prst="rect">
                <a:avLst/>
              </a:prstGeom>
            </p:spPr>
          </p:pic>
        </p:grpSp>
        <p:sp>
          <p:nvSpPr>
            <p:cNvPr id="13" name="Rectangle 12"/>
            <p:cNvSpPr/>
            <p:nvPr/>
          </p:nvSpPr>
          <p:spPr>
            <a:xfrm>
              <a:off x="2318922" y="250781"/>
              <a:ext cx="9187767" cy="1938992"/>
            </a:xfrm>
            <a:prstGeom prst="rect">
              <a:avLst/>
            </a:prstGeom>
          </p:spPr>
          <p:txBody>
            <a:bodyPr wrap="square">
              <a:sp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6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Nêu</a:t>
              </a:r>
              <a:r>
                <a:rPr kumimoji="0" lang="en-US"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6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các</a:t>
              </a:r>
              <a:r>
                <a:rPr kumimoji="0" lang="en-US"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6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đặc</a:t>
              </a:r>
              <a:r>
                <a:rPr kumimoji="0" lang="en-US"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6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điểm</a:t>
              </a:r>
              <a:r>
                <a:rPr kumimoji="0" lang="en-US"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6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của</a:t>
              </a:r>
              <a:r>
                <a:rPr kumimoji="0" lang="en-US"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6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hình</a:t>
              </a:r>
              <a:r>
                <a:rPr kumimoji="0" lang="en-US"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thang.</a:t>
              </a:r>
            </a:p>
          </p:txBody>
        </p:sp>
      </p:grpSp>
      <p:pic>
        <p:nvPicPr>
          <p:cNvPr id="23" name="Dấu tick"/>
          <p:cNvPicPr>
            <a:picLocks noChangeAspect="1"/>
          </p:cNvPicPr>
          <p:nvPr/>
        </p:nvPicPr>
        <p:blipFill>
          <a:blip r:embed="rId9" cstate="print">
            <a:extLst>
              <a:ext uri="{BEBA8EAE-BF5A-486C-A8C5-ECC9F3942E4B}">
                <a14:imgProps xmlns:a14="http://schemas.microsoft.com/office/drawing/2010/main">
                  <a14:imgLayer r:embed="rId10">
                    <a14:imgEffect>
                      <a14:backgroundRemoval t="3942" b="95228" l="713" r="98100">
                        <a14:foregroundMark x1="65321" y1="37344" x2="62233" y2="45436"/>
                      </a14:backgroundRemoval>
                    </a14:imgEffect>
                  </a14:imgLayer>
                </a14:imgProps>
              </a:ext>
              <a:ext uri="{28A0092B-C50C-407E-A947-70E740481C1C}">
                <a14:useLocalDpi xmlns:a14="http://schemas.microsoft.com/office/drawing/2010/main" val="0"/>
              </a:ext>
            </a:extLst>
          </a:blip>
          <a:stretch>
            <a:fillRect/>
          </a:stretch>
        </p:blipFill>
        <p:spPr>
          <a:xfrm>
            <a:off x="9801172" y="3162509"/>
            <a:ext cx="1162797" cy="1331278"/>
          </a:xfrm>
          <a:prstGeom prst="rect">
            <a:avLst/>
          </a:prstGeom>
        </p:spPr>
      </p:pic>
    </p:spTree>
    <p:custDataLst>
      <p:tags r:id="rId1"/>
    </p:custDataLst>
    <p:extLst>
      <p:ext uri="{BB962C8B-B14F-4D97-AF65-F5344CB8AC3E}">
        <p14:creationId xmlns:p14="http://schemas.microsoft.com/office/powerpoint/2010/main" val="13835887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down)">
                                      <p:cBhvr>
                                        <p:cTn id="14" dur="500"/>
                                        <p:tgtEl>
                                          <p:spTgt spid="23"/>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hlinkClick r:id="rId4" action="ppaction://hlinksldjump"/>
            <a:extLst>
              <a:ext uri="{FF2B5EF4-FFF2-40B4-BE49-F238E27FC236}">
                <a16:creationId xmlns:a16="http://schemas.microsoft.com/office/drawing/2014/main" id="{394C46C4-4C6F-907B-3023-E8FA548D828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775259" y="5540277"/>
            <a:ext cx="1251754" cy="1085546"/>
          </a:xfrm>
          <a:prstGeom prst="rect">
            <a:avLst/>
          </a:prstGeom>
          <a:ln>
            <a:noFill/>
          </a:ln>
          <a:effectLst>
            <a:outerShdw blurRad="292100" dist="139700" dir="2700000" algn="tl" rotWithShape="0">
              <a:srgbClr val="333333">
                <a:alpha val="65000"/>
              </a:srgbClr>
            </a:outerShdw>
          </a:effectLst>
        </p:spPr>
      </p:pic>
      <p:sp>
        <p:nvSpPr>
          <p:cNvPr id="30" name="Rectangle 29">
            <a:extLst>
              <a:ext uri="{FF2B5EF4-FFF2-40B4-BE49-F238E27FC236}">
                <a16:creationId xmlns:a16="http://schemas.microsoft.com/office/drawing/2014/main" id="{4B848EAC-EC95-CF8D-7B2A-E9507C7C56B7}"/>
              </a:ext>
            </a:extLst>
          </p:cNvPr>
          <p:cNvSpPr/>
          <p:nvPr/>
        </p:nvSpPr>
        <p:spPr>
          <a:xfrm>
            <a:off x="1646497" y="3658092"/>
            <a:ext cx="8987247" cy="1131621"/>
          </a:xfrm>
          <a:prstGeom prst="rect">
            <a:avLst/>
          </a:prstGeom>
          <a:solidFill>
            <a:srgbClr val="78EE7E"/>
          </a:solidFill>
          <a:ln w="28575">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eaLnBrk="0" fontAlgn="base" hangingPunct="0">
              <a:spcBef>
                <a:spcPct val="0"/>
              </a:spcBef>
              <a:spcAft>
                <a:spcPct val="0"/>
              </a:spcAft>
              <a:defRPr/>
            </a:pPr>
            <a:r>
              <a:rPr lang="vi-VN" sz="3600" b="1" dirty="0">
                <a:solidFill>
                  <a:srgbClr val="002060"/>
                </a:solidFill>
                <a:latin typeface="Cambria" panose="02040503050406030204" pitchFamily="18" charset="0"/>
                <a:ea typeface="Cambria" panose="02040503050406030204" pitchFamily="18" charset="0"/>
              </a:rPr>
              <a:t>Độ dài đáy nhân với chiều cao (cùng đơn vị đo) rồi chia cho 2.</a:t>
            </a:r>
            <a:endParaRPr lang="en-US" sz="3600" b="1" dirty="0">
              <a:solidFill>
                <a:srgbClr val="002060"/>
              </a:solidFill>
              <a:effectLst/>
              <a:latin typeface="Cambria" panose="02040503050406030204" pitchFamily="18" charset="0"/>
              <a:ea typeface="Cambria" panose="02040503050406030204" pitchFamily="18" charset="0"/>
            </a:endParaRPr>
          </a:p>
        </p:txBody>
      </p:sp>
      <p:grpSp>
        <p:nvGrpSpPr>
          <p:cNvPr id="31" name="Câu hỏi">
            <a:extLst>
              <a:ext uri="{FF2B5EF4-FFF2-40B4-BE49-F238E27FC236}">
                <a16:creationId xmlns:a16="http://schemas.microsoft.com/office/drawing/2014/main" id="{1CB825CE-0B8D-BDE4-D0DA-F6E03F410112}"/>
              </a:ext>
            </a:extLst>
          </p:cNvPr>
          <p:cNvGrpSpPr/>
          <p:nvPr/>
        </p:nvGrpSpPr>
        <p:grpSpPr>
          <a:xfrm>
            <a:off x="616633" y="165602"/>
            <a:ext cx="11303713" cy="2021800"/>
            <a:chOff x="616633" y="165602"/>
            <a:chExt cx="11303713" cy="2021800"/>
          </a:xfrm>
        </p:grpSpPr>
        <p:grpSp>
          <p:nvGrpSpPr>
            <p:cNvPr id="32" name="Group 31">
              <a:extLst>
                <a:ext uri="{FF2B5EF4-FFF2-40B4-BE49-F238E27FC236}">
                  <a16:creationId xmlns:a16="http://schemas.microsoft.com/office/drawing/2014/main" id="{BCA14113-8ADF-5DCD-96C6-498023604AF6}"/>
                </a:ext>
              </a:extLst>
            </p:cNvPr>
            <p:cNvGrpSpPr/>
            <p:nvPr/>
          </p:nvGrpSpPr>
          <p:grpSpPr>
            <a:xfrm>
              <a:off x="616633" y="165602"/>
              <a:ext cx="11266213" cy="2021800"/>
              <a:chOff x="616633" y="165602"/>
              <a:chExt cx="11266213" cy="2021800"/>
            </a:xfrm>
          </p:grpSpPr>
          <p:sp>
            <p:nvSpPr>
              <p:cNvPr id="34" name="Rectangle 33">
                <a:extLst>
                  <a:ext uri="{FF2B5EF4-FFF2-40B4-BE49-F238E27FC236}">
                    <a16:creationId xmlns:a16="http://schemas.microsoft.com/office/drawing/2014/main" id="{A531B5B2-A12E-08CE-76B9-078EBF10FD71}"/>
                  </a:ext>
                </a:extLst>
              </p:cNvPr>
              <p:cNvSpPr/>
              <p:nvPr/>
            </p:nvSpPr>
            <p:spPr>
              <a:xfrm>
                <a:off x="857795" y="165602"/>
                <a:ext cx="11025051" cy="2021800"/>
              </a:xfrm>
              <a:prstGeom prst="rect">
                <a:avLst/>
              </a:prstGeom>
              <a:solidFill>
                <a:srgbClr val="FF0066"/>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en-US" sz="3733"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endParaRPr>
              </a:p>
            </p:txBody>
          </p:sp>
          <p:pic>
            <p:nvPicPr>
              <p:cNvPr id="35" name="Picture 34">
                <a:extLst>
                  <a:ext uri="{FF2B5EF4-FFF2-40B4-BE49-F238E27FC236}">
                    <a16:creationId xmlns:a16="http://schemas.microsoft.com/office/drawing/2014/main" id="{D1E13DDE-BCAF-E9DD-8D09-57F6B098DA9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26944" y1="44444" x2="33611" y2="51944"/>
                            <a14:foregroundMark x1="74444" y1="45278" x2="79444" y2="46944"/>
                            <a14:foregroundMark x1="47500" y1="63056" x2="48889" y2="64722"/>
                            <a14:foregroundMark x1="58889" y1="70278" x2="62778" y2="71111"/>
                            <a14:foregroundMark x1="36667" y1="74444" x2="41111" y2="77500"/>
                            <a14:foregroundMark x1="21944" y1="43056" x2="17778" y2="44722"/>
                            <a14:foregroundMark x1="75556" y1="43056" x2="85000" y2="45556"/>
                            <a14:foregroundMark x1="85000" y1="48056" x2="85278" y2="55556"/>
                          </a14:backgroundRemoval>
                        </a14:imgEffect>
                      </a14:imgLayer>
                    </a14:imgProps>
                  </a:ext>
                  <a:ext uri="{28A0092B-C50C-407E-A947-70E740481C1C}">
                    <a14:useLocalDpi xmlns:a14="http://schemas.microsoft.com/office/drawing/2010/main" val="0"/>
                  </a:ext>
                </a:extLst>
              </a:blip>
              <a:stretch>
                <a:fillRect/>
              </a:stretch>
            </p:blipFill>
            <p:spPr>
              <a:xfrm>
                <a:off x="616633" y="165602"/>
                <a:ext cx="1941897" cy="1941897"/>
              </a:xfrm>
              <a:prstGeom prst="rect">
                <a:avLst/>
              </a:prstGeom>
            </p:spPr>
          </p:pic>
        </p:grpSp>
        <p:sp>
          <p:nvSpPr>
            <p:cNvPr id="33" name="Rectangle 32">
              <a:extLst>
                <a:ext uri="{FF2B5EF4-FFF2-40B4-BE49-F238E27FC236}">
                  <a16:creationId xmlns:a16="http://schemas.microsoft.com/office/drawing/2014/main" id="{0F4A48D0-1AC4-745F-D801-0A1BBEEC05AC}"/>
                </a:ext>
              </a:extLst>
            </p:cNvPr>
            <p:cNvSpPr/>
            <p:nvPr/>
          </p:nvSpPr>
          <p:spPr>
            <a:xfrm>
              <a:off x="2732579" y="805952"/>
              <a:ext cx="9187767" cy="716799"/>
            </a:xfrm>
            <a:prstGeom prst="rect">
              <a:avLst/>
            </a:prstGeom>
          </p:spPr>
          <p:txBody>
            <a:bodyPr wrap="square">
              <a:spAutoFit/>
            </a:bodyPr>
            <a:lstStyle/>
            <a:p>
              <a:pPr marL="0" marR="0" algn="just">
                <a:lnSpc>
                  <a:spcPct val="110000"/>
                </a:lnSpc>
                <a:spcBef>
                  <a:spcPts val="0"/>
                </a:spcBef>
                <a:spcAft>
                  <a:spcPts val="0"/>
                </a:spcAft>
              </a:pPr>
              <a:r>
                <a:rPr lang="nl-NL" sz="4000" b="1" dirty="0">
                  <a:solidFill>
                    <a:schemeClr val="bg1"/>
                  </a:solidFill>
                  <a:effectLst/>
                  <a:latin typeface="Cambria" panose="02040503050406030204" pitchFamily="18" charset="0"/>
                  <a:ea typeface="Cambria" panose="02040503050406030204" pitchFamily="18" charset="0"/>
                </a:rPr>
                <a:t>Nêu cách tính diện tích hình tam giác?</a:t>
              </a:r>
              <a:endParaRPr lang="en-US" sz="4000" b="1" dirty="0">
                <a:solidFill>
                  <a:schemeClr val="bg1"/>
                </a:solidFill>
                <a:effectLst/>
                <a:latin typeface="Cambria" panose="02040503050406030204" pitchFamily="18" charset="0"/>
                <a:ea typeface="Cambria" panose="02040503050406030204" pitchFamily="18" charset="0"/>
              </a:endParaRPr>
            </a:p>
          </p:txBody>
        </p:sp>
      </p:grpSp>
      <p:pic>
        <p:nvPicPr>
          <p:cNvPr id="36" name="Dấu tick">
            <a:extLst>
              <a:ext uri="{FF2B5EF4-FFF2-40B4-BE49-F238E27FC236}">
                <a16:creationId xmlns:a16="http://schemas.microsoft.com/office/drawing/2014/main" id="{32D5EA3B-F301-75BA-D498-C0FBB1B94919}"/>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3942" b="95228" l="713" r="98100">
                        <a14:foregroundMark x1="65321" y1="37344" x2="62233" y2="45436"/>
                      </a14:backgroundRemoval>
                    </a14:imgEffect>
                  </a14:imgLayer>
                </a14:imgProps>
              </a:ext>
              <a:ext uri="{28A0092B-C50C-407E-A947-70E740481C1C}">
                <a14:useLocalDpi xmlns:a14="http://schemas.microsoft.com/office/drawing/2010/main" val="0"/>
              </a:ext>
            </a:extLst>
          </a:blip>
          <a:stretch>
            <a:fillRect/>
          </a:stretch>
        </p:blipFill>
        <p:spPr>
          <a:xfrm>
            <a:off x="10214829" y="3685024"/>
            <a:ext cx="1162797" cy="1331278"/>
          </a:xfrm>
          <a:prstGeom prst="rect">
            <a:avLst/>
          </a:prstGeom>
        </p:spPr>
      </p:pic>
    </p:spTree>
    <p:custDataLst>
      <p:tags r:id="rId1"/>
    </p:custDataLst>
    <p:extLst>
      <p:ext uri="{BB962C8B-B14F-4D97-AF65-F5344CB8AC3E}">
        <p14:creationId xmlns:p14="http://schemas.microsoft.com/office/powerpoint/2010/main" val="38004511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down)">
                                      <p:cBhvr>
                                        <p:cTn id="14" dur="500"/>
                                        <p:tgtEl>
                                          <p:spTgt spid="3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hlinkClick r:id="rId4" action="ppaction://hlinksldjump"/>
            <a:extLst>
              <a:ext uri="{FF2B5EF4-FFF2-40B4-BE49-F238E27FC236}">
                <a16:creationId xmlns:a16="http://schemas.microsoft.com/office/drawing/2014/main" id="{926B5952-BF79-9514-0857-2389B6C913A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775259" y="5540277"/>
            <a:ext cx="1251754" cy="1085546"/>
          </a:xfrm>
          <a:prstGeom prst="rect">
            <a:avLst/>
          </a:prstGeom>
          <a:ln>
            <a:noFill/>
          </a:ln>
          <a:effectLst>
            <a:outerShdw blurRad="292100" dist="139700" dir="2700000" algn="tl" rotWithShape="0">
              <a:srgbClr val="333333">
                <a:alpha val="65000"/>
              </a:srgbClr>
            </a:outerShdw>
          </a:effectLst>
        </p:spPr>
      </p:pic>
      <p:sp>
        <p:nvSpPr>
          <p:cNvPr id="30" name="Rectangle 29">
            <a:extLst>
              <a:ext uri="{FF2B5EF4-FFF2-40B4-BE49-F238E27FC236}">
                <a16:creationId xmlns:a16="http://schemas.microsoft.com/office/drawing/2014/main" id="{6E2B68DA-9D20-75E7-7B3F-7ACF545F079A}"/>
              </a:ext>
            </a:extLst>
          </p:cNvPr>
          <p:cNvSpPr/>
          <p:nvPr/>
        </p:nvSpPr>
        <p:spPr>
          <a:xfrm>
            <a:off x="1646497" y="3658092"/>
            <a:ext cx="8987247" cy="1131621"/>
          </a:xfrm>
          <a:prstGeom prst="rect">
            <a:avLst/>
          </a:prstGeom>
          <a:solidFill>
            <a:srgbClr val="78EE7E"/>
          </a:solidFill>
          <a:ln w="28575">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eaLnBrk="0" fontAlgn="base" hangingPunct="0">
              <a:spcBef>
                <a:spcPct val="0"/>
              </a:spcBef>
              <a:spcAft>
                <a:spcPct val="0"/>
              </a:spcAft>
              <a:defRPr/>
            </a:pPr>
            <a:r>
              <a:rPr lang="vi-VN" sz="3600" b="1" dirty="0">
                <a:solidFill>
                  <a:srgbClr val="002060"/>
                </a:solidFill>
                <a:latin typeface="Cambria" panose="02040503050406030204" pitchFamily="18" charset="0"/>
                <a:ea typeface="Cambria" panose="02040503050406030204" pitchFamily="18" charset="0"/>
              </a:rPr>
              <a:t>Tổng độ dài 2 đáy nhân với chiều cao (cùng đơn vị đo) rồi chia cho 2.</a:t>
            </a:r>
            <a:endParaRPr lang="en-US" sz="3600" b="1" dirty="0">
              <a:solidFill>
                <a:srgbClr val="002060"/>
              </a:solidFill>
              <a:effectLst/>
              <a:latin typeface="Cambria" panose="02040503050406030204" pitchFamily="18" charset="0"/>
              <a:ea typeface="Cambria" panose="02040503050406030204" pitchFamily="18" charset="0"/>
            </a:endParaRPr>
          </a:p>
        </p:txBody>
      </p:sp>
      <p:grpSp>
        <p:nvGrpSpPr>
          <p:cNvPr id="31" name="Câu hỏi">
            <a:extLst>
              <a:ext uri="{FF2B5EF4-FFF2-40B4-BE49-F238E27FC236}">
                <a16:creationId xmlns:a16="http://schemas.microsoft.com/office/drawing/2014/main" id="{4F66CD19-7CFF-5FE2-275F-055E2689E332}"/>
              </a:ext>
            </a:extLst>
          </p:cNvPr>
          <p:cNvGrpSpPr/>
          <p:nvPr/>
        </p:nvGrpSpPr>
        <p:grpSpPr>
          <a:xfrm>
            <a:off x="616633" y="165602"/>
            <a:ext cx="11303713" cy="2021800"/>
            <a:chOff x="616633" y="165602"/>
            <a:chExt cx="11303713" cy="2021800"/>
          </a:xfrm>
        </p:grpSpPr>
        <p:grpSp>
          <p:nvGrpSpPr>
            <p:cNvPr id="32" name="Group 31">
              <a:extLst>
                <a:ext uri="{FF2B5EF4-FFF2-40B4-BE49-F238E27FC236}">
                  <a16:creationId xmlns:a16="http://schemas.microsoft.com/office/drawing/2014/main" id="{9387567B-9207-F354-3BD9-D7741570A458}"/>
                </a:ext>
              </a:extLst>
            </p:cNvPr>
            <p:cNvGrpSpPr/>
            <p:nvPr/>
          </p:nvGrpSpPr>
          <p:grpSpPr>
            <a:xfrm>
              <a:off x="616633" y="165602"/>
              <a:ext cx="11266213" cy="2021800"/>
              <a:chOff x="616633" y="165602"/>
              <a:chExt cx="11266213" cy="2021800"/>
            </a:xfrm>
          </p:grpSpPr>
          <p:sp>
            <p:nvSpPr>
              <p:cNvPr id="34" name="Rectangle 33">
                <a:extLst>
                  <a:ext uri="{FF2B5EF4-FFF2-40B4-BE49-F238E27FC236}">
                    <a16:creationId xmlns:a16="http://schemas.microsoft.com/office/drawing/2014/main" id="{73BC6CB6-ECD6-4355-BDD8-B1FBDE9ED3A2}"/>
                  </a:ext>
                </a:extLst>
              </p:cNvPr>
              <p:cNvSpPr/>
              <p:nvPr/>
            </p:nvSpPr>
            <p:spPr>
              <a:xfrm>
                <a:off x="857795" y="165602"/>
                <a:ext cx="11025051" cy="2021800"/>
              </a:xfrm>
              <a:prstGeom prst="rect">
                <a:avLst/>
              </a:prstGeom>
              <a:solidFill>
                <a:srgbClr val="FF0066"/>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en-US" sz="3733"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endParaRPr>
              </a:p>
            </p:txBody>
          </p:sp>
          <p:pic>
            <p:nvPicPr>
              <p:cNvPr id="35" name="Picture 34">
                <a:extLst>
                  <a:ext uri="{FF2B5EF4-FFF2-40B4-BE49-F238E27FC236}">
                    <a16:creationId xmlns:a16="http://schemas.microsoft.com/office/drawing/2014/main" id="{DFA2E472-34D2-6005-43F1-1D5D06B05BF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26944" y1="44444" x2="33611" y2="51944"/>
                            <a14:foregroundMark x1="74444" y1="45278" x2="79444" y2="46944"/>
                            <a14:foregroundMark x1="47500" y1="63056" x2="48889" y2="64722"/>
                            <a14:foregroundMark x1="58889" y1="70278" x2="62778" y2="71111"/>
                            <a14:foregroundMark x1="36667" y1="74444" x2="41111" y2="77500"/>
                            <a14:foregroundMark x1="21944" y1="43056" x2="17778" y2="44722"/>
                            <a14:foregroundMark x1="75556" y1="43056" x2="85000" y2="45556"/>
                            <a14:foregroundMark x1="85000" y1="48056" x2="85278" y2="55556"/>
                          </a14:backgroundRemoval>
                        </a14:imgEffect>
                      </a14:imgLayer>
                    </a14:imgProps>
                  </a:ext>
                  <a:ext uri="{28A0092B-C50C-407E-A947-70E740481C1C}">
                    <a14:useLocalDpi xmlns:a14="http://schemas.microsoft.com/office/drawing/2010/main" val="0"/>
                  </a:ext>
                </a:extLst>
              </a:blip>
              <a:stretch>
                <a:fillRect/>
              </a:stretch>
            </p:blipFill>
            <p:spPr>
              <a:xfrm>
                <a:off x="616633" y="165602"/>
                <a:ext cx="1941897" cy="1941897"/>
              </a:xfrm>
              <a:prstGeom prst="rect">
                <a:avLst/>
              </a:prstGeom>
            </p:spPr>
          </p:pic>
        </p:grpSp>
        <p:sp>
          <p:nvSpPr>
            <p:cNvPr id="33" name="Rectangle 32">
              <a:extLst>
                <a:ext uri="{FF2B5EF4-FFF2-40B4-BE49-F238E27FC236}">
                  <a16:creationId xmlns:a16="http://schemas.microsoft.com/office/drawing/2014/main" id="{CB32E462-6054-E33A-0529-C81A60494E74}"/>
                </a:ext>
              </a:extLst>
            </p:cNvPr>
            <p:cNvSpPr/>
            <p:nvPr/>
          </p:nvSpPr>
          <p:spPr>
            <a:xfrm>
              <a:off x="2732579" y="805952"/>
              <a:ext cx="9187767" cy="716799"/>
            </a:xfrm>
            <a:prstGeom prst="rect">
              <a:avLst/>
            </a:prstGeom>
          </p:spPr>
          <p:txBody>
            <a:bodyPr wrap="square">
              <a:spAutoFit/>
            </a:bodyPr>
            <a:lstStyle/>
            <a:p>
              <a:pPr marL="0" marR="0" algn="just">
                <a:lnSpc>
                  <a:spcPct val="110000"/>
                </a:lnSpc>
                <a:spcBef>
                  <a:spcPts val="0"/>
                </a:spcBef>
                <a:spcAft>
                  <a:spcPts val="0"/>
                </a:spcAft>
              </a:pPr>
              <a:r>
                <a:rPr lang="nl-NL" sz="4000" b="1" dirty="0">
                  <a:solidFill>
                    <a:schemeClr val="bg1"/>
                  </a:solidFill>
                  <a:effectLst/>
                  <a:latin typeface="Cambria" panose="02040503050406030204" pitchFamily="18" charset="0"/>
                  <a:ea typeface="Cambria" panose="02040503050406030204" pitchFamily="18" charset="0"/>
                </a:rPr>
                <a:t>Nêu cách tính diện tích hình thang.</a:t>
              </a:r>
              <a:endParaRPr lang="en-US" sz="4000" b="1" dirty="0">
                <a:solidFill>
                  <a:schemeClr val="bg1"/>
                </a:solidFill>
                <a:effectLst/>
                <a:latin typeface="Cambria" panose="02040503050406030204" pitchFamily="18" charset="0"/>
                <a:ea typeface="Cambria" panose="02040503050406030204" pitchFamily="18" charset="0"/>
              </a:endParaRPr>
            </a:p>
          </p:txBody>
        </p:sp>
      </p:grpSp>
      <p:pic>
        <p:nvPicPr>
          <p:cNvPr id="36" name="Dấu tick">
            <a:extLst>
              <a:ext uri="{FF2B5EF4-FFF2-40B4-BE49-F238E27FC236}">
                <a16:creationId xmlns:a16="http://schemas.microsoft.com/office/drawing/2014/main" id="{DCFE5B09-279F-8CC1-AAC7-576ACB3E74D7}"/>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3942" b="95228" l="713" r="98100">
                        <a14:foregroundMark x1="65321" y1="37344" x2="62233" y2="45436"/>
                      </a14:backgroundRemoval>
                    </a14:imgEffect>
                  </a14:imgLayer>
                </a14:imgProps>
              </a:ext>
              <a:ext uri="{28A0092B-C50C-407E-A947-70E740481C1C}">
                <a14:useLocalDpi xmlns:a14="http://schemas.microsoft.com/office/drawing/2010/main" val="0"/>
              </a:ext>
            </a:extLst>
          </a:blip>
          <a:stretch>
            <a:fillRect/>
          </a:stretch>
        </p:blipFill>
        <p:spPr>
          <a:xfrm>
            <a:off x="10214829" y="3685024"/>
            <a:ext cx="1162797" cy="1331278"/>
          </a:xfrm>
          <a:prstGeom prst="rect">
            <a:avLst/>
          </a:prstGeom>
        </p:spPr>
      </p:pic>
    </p:spTree>
    <p:custDataLst>
      <p:tags r:id="rId1"/>
    </p:custDataLst>
    <p:extLst>
      <p:ext uri="{BB962C8B-B14F-4D97-AF65-F5344CB8AC3E}">
        <p14:creationId xmlns:p14="http://schemas.microsoft.com/office/powerpoint/2010/main" val="12310346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down)">
                                      <p:cBhvr>
                                        <p:cTn id="14" dur="500"/>
                                        <p:tgtEl>
                                          <p:spTgt spid="3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5826" y="330958"/>
            <a:ext cx="11273051" cy="6196083"/>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4022" t="36385" r="19097" b="38541"/>
          <a:stretch/>
        </p:blipFill>
        <p:spPr>
          <a:xfrm rot="1228952">
            <a:off x="10400295" y="-99423"/>
            <a:ext cx="1799087" cy="1842967"/>
          </a:xfrm>
          <a:prstGeom prst="rect">
            <a:avLst/>
          </a:prstGeom>
        </p:spPr>
      </p:pic>
      <p:pic>
        <p:nvPicPr>
          <p:cNvPr id="10" name="Picture 2" descr="Vector hand drawn illustration for world book day celebration"/>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904" b="91054" l="9904" r="89936">
                        <a14:foregroundMark x1="15335" y1="84505" x2="28435" y2="88019"/>
                        <a14:foregroundMark x1="45048" y1="88019" x2="30032" y2="87061"/>
                        <a14:foregroundMark x1="18690" y1="88339" x2="13578" y2="85783"/>
                        <a14:foregroundMark x1="13578" y1="85783" x2="12620" y2="85304"/>
                        <a14:foregroundMark x1="31789" y1="87061" x2="41214" y2="91054"/>
                        <a14:foregroundMark x1="31789" y1="89617" x2="37859" y2="90895"/>
                        <a14:foregroundMark x1="46805" y1="89776" x2="76677" y2="88019"/>
                        <a14:foregroundMark x1="83706" y1="84185" x2="76677" y2="87859"/>
                        <a14:foregroundMark x1="83866" y1="85463" x2="87540" y2="83387"/>
                      </a14:backgroundRemoval>
                    </a14:imgEffect>
                  </a14:imgLayer>
                </a14:imgProps>
              </a:ext>
              <a:ext uri="{28A0092B-C50C-407E-A947-70E740481C1C}">
                <a14:useLocalDpi xmlns:a14="http://schemas.microsoft.com/office/drawing/2010/main" val="0"/>
              </a:ext>
            </a:extLst>
          </a:blip>
          <a:srcRect l="8088" t="23332" r="8334" b="7120"/>
          <a:stretch/>
        </p:blipFill>
        <p:spPr bwMode="auto">
          <a:xfrm>
            <a:off x="6082351" y="1523999"/>
            <a:ext cx="5191850" cy="455676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F1BFA73-69C6-2B38-7992-0C46273045B4}"/>
              </a:ext>
            </a:extLst>
          </p:cNvPr>
          <p:cNvPicPr>
            <a:picLocks noChangeAspect="1"/>
          </p:cNvPicPr>
          <p:nvPr/>
        </p:nvPicPr>
        <p:blipFill>
          <a:blip r:embed="rId7"/>
          <a:stretch>
            <a:fillRect/>
          </a:stretch>
        </p:blipFill>
        <p:spPr>
          <a:xfrm>
            <a:off x="1654449" y="1285190"/>
            <a:ext cx="4115157" cy="4505334"/>
          </a:xfrm>
          <a:prstGeom prst="rect">
            <a:avLst/>
          </a:prstGeom>
        </p:spPr>
      </p:pic>
    </p:spTree>
    <p:custDataLst>
      <p:tags r:id="rId1"/>
    </p:custDataLst>
    <p:extLst>
      <p:ext uri="{BB962C8B-B14F-4D97-AF65-F5344CB8AC3E}">
        <p14:creationId xmlns:p14="http://schemas.microsoft.com/office/powerpoint/2010/main" val="38892985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7DEF5BE-8E37-4842-B019-D9B7CB8C7698"/>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F\uFFFD\uFFFD{933BFB93-89A2-42AE-B556-D1B6B18D2C69}&quot;,&quot;C:\\Users\\STD\\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DTHT-T4"/>
</p:tagLst>
</file>

<file path=ppt/tags/tag10.xml><?xml version="1.0" encoding="utf-8"?>
<p:tagLst xmlns:a="http://schemas.openxmlformats.org/drawingml/2006/main" xmlns:r="http://schemas.openxmlformats.org/officeDocument/2006/relationships" xmlns:p="http://schemas.openxmlformats.org/presentationml/2006/main">
  <p:tag name="GENSWF_SLIDE_UID" val="{3B603E16-3650-4172-84AC-AB15A3CB1CC8}:263"/>
</p:tagLst>
</file>

<file path=ppt/tags/tag11.xml><?xml version="1.0" encoding="utf-8"?>
<p:tagLst xmlns:a="http://schemas.openxmlformats.org/drawingml/2006/main" xmlns:r="http://schemas.openxmlformats.org/officeDocument/2006/relationships" xmlns:p="http://schemas.openxmlformats.org/presentationml/2006/main">
  <p:tag name="GENSWF_SLIDE_UID" val="{6B033427-3CE0-4C78-91DB-725E5946C459}:264"/>
</p:tagLst>
</file>

<file path=ppt/tags/tag12.xml><?xml version="1.0" encoding="utf-8"?>
<p:tagLst xmlns:a="http://schemas.openxmlformats.org/drawingml/2006/main" xmlns:r="http://schemas.openxmlformats.org/officeDocument/2006/relationships" xmlns:p="http://schemas.openxmlformats.org/presentationml/2006/main">
  <p:tag name="GENSWF_SLIDE_UID" val="{F7A73AB4-1355-4BDC-ACF2-6F676A034685}:265"/>
</p:tagLst>
</file>

<file path=ppt/tags/tag13.xml><?xml version="1.0" encoding="utf-8"?>
<p:tagLst xmlns:a="http://schemas.openxmlformats.org/drawingml/2006/main" xmlns:r="http://schemas.openxmlformats.org/officeDocument/2006/relationships" xmlns:p="http://schemas.openxmlformats.org/presentationml/2006/main">
  <p:tag name="GENSWF_SLIDE_UID" val="{DB545CE0-BAB1-4C6E-8272-399336830AE8}:266"/>
</p:tagLst>
</file>

<file path=ppt/tags/tag14.xml><?xml version="1.0" encoding="utf-8"?>
<p:tagLst xmlns:a="http://schemas.openxmlformats.org/drawingml/2006/main" xmlns:r="http://schemas.openxmlformats.org/officeDocument/2006/relationships" xmlns:p="http://schemas.openxmlformats.org/presentationml/2006/main">
  <p:tag name="GENSWF_SLIDE_UID" val="{68F73B04-B638-44BD-A53A-C6FEFC9726BD}:267"/>
</p:tagLst>
</file>

<file path=ppt/tags/tag15.xml><?xml version="1.0" encoding="utf-8"?>
<p:tagLst xmlns:a="http://schemas.openxmlformats.org/drawingml/2006/main" xmlns:r="http://schemas.openxmlformats.org/officeDocument/2006/relationships" xmlns:p="http://schemas.openxmlformats.org/presentationml/2006/main">
  <p:tag name="GENSWF_SLIDE_UID" val="{5A444D4C-C822-421D-B3ED-1698101010EA}:268"/>
</p:tagLst>
</file>

<file path=ppt/tags/tag2.xml><?xml version="1.0" encoding="utf-8"?>
<p:tagLst xmlns:a="http://schemas.openxmlformats.org/drawingml/2006/main" xmlns:r="http://schemas.openxmlformats.org/officeDocument/2006/relationships" xmlns:p="http://schemas.openxmlformats.org/presentationml/2006/main">
  <p:tag name="GENSWF_SLIDE_UID" val="{19E4AA5D-B6D0-4B7D-B7A7-C07378AADB4A}:269"/>
</p:tagLst>
</file>

<file path=ppt/tags/tag3.xml><?xml version="1.0" encoding="utf-8"?>
<p:tagLst xmlns:a="http://schemas.openxmlformats.org/drawingml/2006/main" xmlns:r="http://schemas.openxmlformats.org/officeDocument/2006/relationships" xmlns:p="http://schemas.openxmlformats.org/presentationml/2006/main">
  <p:tag name="GENSWF_SLIDE_UID" val="{1DAFD2DA-6262-49C5-A81F-25E8BF7F5B6C}:256"/>
</p:tagLst>
</file>

<file path=ppt/tags/tag4.xml><?xml version="1.0" encoding="utf-8"?>
<p:tagLst xmlns:a="http://schemas.openxmlformats.org/drawingml/2006/main" xmlns:r="http://schemas.openxmlformats.org/officeDocument/2006/relationships" xmlns:p="http://schemas.openxmlformats.org/presentationml/2006/main">
  <p:tag name="GENSWF_SLIDE_UID" val="{90E3106E-27A7-4257-849F-F8CDA7763B5F}:257"/>
</p:tagLst>
</file>

<file path=ppt/tags/tag5.xml><?xml version="1.0" encoding="utf-8"?>
<p:tagLst xmlns:a="http://schemas.openxmlformats.org/drawingml/2006/main" xmlns:r="http://schemas.openxmlformats.org/officeDocument/2006/relationships" xmlns:p="http://schemas.openxmlformats.org/presentationml/2006/main">
  <p:tag name="GENSWF_SLIDE_UID" val="{E13F20A2-82F5-485A-98E9-283A8B95294D}:258"/>
</p:tagLst>
</file>

<file path=ppt/tags/tag6.xml><?xml version="1.0" encoding="utf-8"?>
<p:tagLst xmlns:a="http://schemas.openxmlformats.org/drawingml/2006/main" xmlns:r="http://schemas.openxmlformats.org/officeDocument/2006/relationships" xmlns:p="http://schemas.openxmlformats.org/presentationml/2006/main">
  <p:tag name="GENSWF_SLIDE_UID" val="{6B064A76-E316-4C48-A564-89C3E8004162}:259"/>
</p:tagLst>
</file>

<file path=ppt/tags/tag7.xml><?xml version="1.0" encoding="utf-8"?>
<p:tagLst xmlns:a="http://schemas.openxmlformats.org/drawingml/2006/main" xmlns:r="http://schemas.openxmlformats.org/officeDocument/2006/relationships" xmlns:p="http://schemas.openxmlformats.org/presentationml/2006/main">
  <p:tag name="GENSWF_SLIDE_UID" val="{E19F3E4B-7878-4BED-B95A-0520D2861847}:260"/>
</p:tagLst>
</file>

<file path=ppt/tags/tag8.xml><?xml version="1.0" encoding="utf-8"?>
<p:tagLst xmlns:a="http://schemas.openxmlformats.org/drawingml/2006/main" xmlns:r="http://schemas.openxmlformats.org/officeDocument/2006/relationships" xmlns:p="http://schemas.openxmlformats.org/presentationml/2006/main">
  <p:tag name="GENSWF_SLIDE_UID" val="{0BDE0D9C-41CA-4E6E-BE1D-7AAFA1772C65}:261"/>
</p:tagLst>
</file>

<file path=ppt/tags/tag9.xml><?xml version="1.0" encoding="utf-8"?>
<p:tagLst xmlns:a="http://schemas.openxmlformats.org/drawingml/2006/main" xmlns:r="http://schemas.openxmlformats.org/officeDocument/2006/relationships" xmlns:p="http://schemas.openxmlformats.org/presentationml/2006/main">
  <p:tag name="GENSWF_SLIDE_UID" val="{A62E6EBB-6B46-4699-83E7-A3519B684A61}:26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523</Words>
  <Application>Microsoft Office PowerPoint</Application>
  <PresentationFormat>Widescreen</PresentationFormat>
  <Paragraphs>64</Paragraphs>
  <Slides>14</Slides>
  <Notes>7</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#9Slide07 SVNZiclets</vt:lpstr>
      <vt:lpstr>Arial</vt:lpstr>
      <vt:lpstr>Calibri</vt:lpstr>
      <vt:lpstr>Calibri Light</vt:lpstr>
      <vt:lpstr>Cambria</vt:lpstr>
      <vt:lpstr>Cambria Math</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DTHT-T4</dc:title>
  <dc:creator>STD</dc:creator>
  <cp:lastModifiedBy>Minh Ngọc Bùi</cp:lastModifiedBy>
  <cp:revision>4</cp:revision>
  <dcterms:created xsi:type="dcterms:W3CDTF">2024-12-31T11:46:54Z</dcterms:created>
  <dcterms:modified xsi:type="dcterms:W3CDTF">2025-01-06T03:44:53Z</dcterms:modified>
</cp:coreProperties>
</file>