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A84AA8-C11C-4594-9D93-11696C48BF96}" type="datetimeFigureOut">
              <a:rPr lang="en-US" smtClean="0"/>
              <a:t>12/31/2024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3553F1-E6B0-4ADA-B66C-7870CFFC85F4}" type="slidenum">
              <a:rPr lang="en-US" smtClean="0"/>
              <a:t>‹#›</a:t>
            </a:fld>
            <a:endParaRPr lang="en-US"/>
          </a:p>
        </p:txBody>
      </p:sp>
    </p:spTree>
    <p:extLst>
      <p:ext uri="{BB962C8B-B14F-4D97-AF65-F5344CB8AC3E}">
        <p14:creationId xmlns:p14="http://schemas.microsoft.com/office/powerpoint/2010/main" val="333407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07CD39-FB8C-4E05-AD2C-0D5BB0E807A8}" type="slidenum">
              <a:rPr lang="en-US" smtClean="0"/>
              <a:t>1</a:t>
            </a:fld>
            <a:endParaRPr lang="en-US"/>
          </a:p>
        </p:txBody>
      </p:sp>
    </p:spTree>
    <p:extLst>
      <p:ext uri="{BB962C8B-B14F-4D97-AF65-F5344CB8AC3E}">
        <p14:creationId xmlns:p14="http://schemas.microsoft.com/office/powerpoint/2010/main" val="2672228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17610F4-E722-49B7-8CCC-9065CDF71153}" type="slidenum">
              <a:rPr lang="zh-CN" altLang="en-US" smtClean="0"/>
              <a:t>12</a:t>
            </a:fld>
            <a:endParaRPr lang="zh-CN" altLang="en-US"/>
          </a:p>
        </p:txBody>
      </p:sp>
    </p:spTree>
    <p:extLst>
      <p:ext uri="{BB962C8B-B14F-4D97-AF65-F5344CB8AC3E}">
        <p14:creationId xmlns:p14="http://schemas.microsoft.com/office/powerpoint/2010/main" val="236428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17610F4-E722-49B7-8CCC-9065CDF71153}" type="slidenum">
              <a:rPr lang="zh-CN" altLang="en-US" smtClean="0"/>
              <a:t>15</a:t>
            </a:fld>
            <a:endParaRPr lang="zh-CN" altLang="en-US"/>
          </a:p>
        </p:txBody>
      </p:sp>
    </p:spTree>
    <p:extLst>
      <p:ext uri="{BB962C8B-B14F-4D97-AF65-F5344CB8AC3E}">
        <p14:creationId xmlns:p14="http://schemas.microsoft.com/office/powerpoint/2010/main" val="2093994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17610F4-E722-49B7-8CCC-9065CDF71153}" type="slidenum">
              <a:rPr lang="zh-CN" altLang="en-US" smtClean="0"/>
              <a:t>2</a:t>
            </a:fld>
            <a:endParaRPr lang="zh-CN" altLang="en-US"/>
          </a:p>
        </p:txBody>
      </p:sp>
    </p:spTree>
    <p:extLst>
      <p:ext uri="{BB962C8B-B14F-4D97-AF65-F5344CB8AC3E}">
        <p14:creationId xmlns:p14="http://schemas.microsoft.com/office/powerpoint/2010/main" val="193259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2A6EB-9F69-4690-847A-BD7D4AC91AEC}" type="slidenum">
              <a:rPr kumimoji="0" lang="zh-CN" altLang="en-US"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2114127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2A6EB-9F69-4690-847A-BD7D4AC91AEC}" type="slidenum">
              <a:rPr kumimoji="0" lang="zh-CN" altLang="en-US"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2537836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17610F4-E722-49B7-8CCC-9065CDF71153}" type="slidenum">
              <a:rPr lang="zh-CN" altLang="en-US" smtClean="0"/>
              <a:t>5</a:t>
            </a:fld>
            <a:endParaRPr lang="zh-CN" altLang="en-US"/>
          </a:p>
        </p:txBody>
      </p:sp>
    </p:spTree>
    <p:extLst>
      <p:ext uri="{BB962C8B-B14F-4D97-AF65-F5344CB8AC3E}">
        <p14:creationId xmlns:p14="http://schemas.microsoft.com/office/powerpoint/2010/main" val="992038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19331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02732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17610F4-E722-49B7-8CCC-9065CDF71153}" type="slidenum">
              <a:rPr lang="zh-CN" altLang="en-US" smtClean="0"/>
              <a:t>9</a:t>
            </a:fld>
            <a:endParaRPr lang="zh-CN" altLang="en-US"/>
          </a:p>
        </p:txBody>
      </p:sp>
    </p:spTree>
    <p:extLst>
      <p:ext uri="{BB962C8B-B14F-4D97-AF65-F5344CB8AC3E}">
        <p14:creationId xmlns:p14="http://schemas.microsoft.com/office/powerpoint/2010/main" val="3743449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17610F4-E722-49B7-8CCC-9065CDF71153}" type="slidenum">
              <a:rPr lang="zh-CN" altLang="en-US" smtClean="0">
                <a:solidFill>
                  <a:prstClr val="black"/>
                </a:solidFill>
                <a:latin typeface="Calibri"/>
                <a:ea typeface="宋体"/>
              </a:rPr>
              <a:pPr/>
              <a:t>10</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3429023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3FE35B-FDAA-4FC0-82E0-FE17BBF8405E}" type="datetimeFigureOut">
              <a:rPr lang="en-US" smtClean="0"/>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53FAED-C816-4023-A457-A642DDA85CB0}" type="slidenum">
              <a:rPr lang="en-US" smtClean="0"/>
              <a:t>‹#›</a:t>
            </a:fld>
            <a:endParaRPr lang="en-US"/>
          </a:p>
        </p:txBody>
      </p:sp>
    </p:spTree>
    <p:extLst>
      <p:ext uri="{BB962C8B-B14F-4D97-AF65-F5344CB8AC3E}">
        <p14:creationId xmlns:p14="http://schemas.microsoft.com/office/powerpoint/2010/main" val="2846058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3FE35B-FDAA-4FC0-82E0-FE17BBF8405E}" type="datetimeFigureOut">
              <a:rPr lang="en-US" smtClean="0"/>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53FAED-C816-4023-A457-A642DDA85CB0}" type="slidenum">
              <a:rPr lang="en-US" smtClean="0"/>
              <a:t>‹#›</a:t>
            </a:fld>
            <a:endParaRPr lang="en-US"/>
          </a:p>
        </p:txBody>
      </p:sp>
    </p:spTree>
    <p:extLst>
      <p:ext uri="{BB962C8B-B14F-4D97-AF65-F5344CB8AC3E}">
        <p14:creationId xmlns:p14="http://schemas.microsoft.com/office/powerpoint/2010/main" val="1732736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3FE35B-FDAA-4FC0-82E0-FE17BBF8405E}" type="datetimeFigureOut">
              <a:rPr lang="en-US" smtClean="0"/>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53FAED-C816-4023-A457-A642DDA85CB0}" type="slidenum">
              <a:rPr lang="en-US" smtClean="0"/>
              <a:t>‹#›</a:t>
            </a:fld>
            <a:endParaRPr lang="en-US"/>
          </a:p>
        </p:txBody>
      </p:sp>
    </p:spTree>
    <p:extLst>
      <p:ext uri="{BB962C8B-B14F-4D97-AF65-F5344CB8AC3E}">
        <p14:creationId xmlns:p14="http://schemas.microsoft.com/office/powerpoint/2010/main" val="2727244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4" name="矩形 23">
            <a:extLst>
              <a:ext uri="{FF2B5EF4-FFF2-40B4-BE49-F238E27FC236}">
                <a16:creationId xmlns:a16="http://schemas.microsoft.com/office/drawing/2014/main" id="{11A84803-F7F6-4630-B23D-80C9ECB152E6}"/>
              </a:ext>
            </a:extLst>
          </p:cNvPr>
          <p:cNvSpPr/>
          <p:nvPr userDrawn="1"/>
        </p:nvSpPr>
        <p:spPr>
          <a:xfrm>
            <a:off x="394052" y="522371"/>
            <a:ext cx="11403896" cy="5813258"/>
          </a:xfrm>
          <a:prstGeom prst="rect">
            <a:avLst/>
          </a:prstGeom>
          <a:noFill/>
          <a:ln w="1016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菱形 8">
            <a:extLst>
              <a:ext uri="{FF2B5EF4-FFF2-40B4-BE49-F238E27FC236}">
                <a16:creationId xmlns:a16="http://schemas.microsoft.com/office/drawing/2014/main" id="{0292AB17-D9A1-4F45-B754-6BACD01FA551}"/>
              </a:ext>
            </a:extLst>
          </p:cNvPr>
          <p:cNvSpPr/>
          <p:nvPr userDrawn="1"/>
        </p:nvSpPr>
        <p:spPr>
          <a:xfrm>
            <a:off x="9575134" y="522371"/>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grpSp>
        <p:nvGrpSpPr>
          <p:cNvPr id="19" name="组合 18">
            <a:extLst>
              <a:ext uri="{FF2B5EF4-FFF2-40B4-BE49-F238E27FC236}">
                <a16:creationId xmlns:a16="http://schemas.microsoft.com/office/drawing/2014/main" id="{5AAC04D6-70A0-44A2-800D-29A5FD4660A0}"/>
              </a:ext>
            </a:extLst>
          </p:cNvPr>
          <p:cNvGrpSpPr/>
          <p:nvPr userDrawn="1"/>
        </p:nvGrpSpPr>
        <p:grpSpPr>
          <a:xfrm flipV="1">
            <a:off x="9053446" y="1059485"/>
            <a:ext cx="1219024" cy="1210652"/>
            <a:chOff x="1919529" y="3429000"/>
            <a:chExt cx="1828790" cy="1816230"/>
          </a:xfrm>
        </p:grpSpPr>
        <p:sp>
          <p:nvSpPr>
            <p:cNvPr id="20" name="矩形: 圆角 19">
              <a:extLst>
                <a:ext uri="{FF2B5EF4-FFF2-40B4-BE49-F238E27FC236}">
                  <a16:creationId xmlns:a16="http://schemas.microsoft.com/office/drawing/2014/main" id="{CD9F4AFD-A190-4863-BE2B-F100799835C1}"/>
                </a:ext>
              </a:extLst>
            </p:cNvPr>
            <p:cNvSpPr/>
            <p:nvPr userDrawn="1"/>
          </p:nvSpPr>
          <p:spPr>
            <a:xfrm>
              <a:off x="1919529" y="3429000"/>
              <a:ext cx="1538518" cy="1539377"/>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a:extLst>
                <a:ext uri="{FF2B5EF4-FFF2-40B4-BE49-F238E27FC236}">
                  <a16:creationId xmlns:a16="http://schemas.microsoft.com/office/drawing/2014/main" id="{A25AFF08-4661-4B59-8D0C-6E1A390E8834}"/>
                </a:ext>
              </a:extLst>
            </p:cNvPr>
            <p:cNvSpPr/>
            <p:nvPr userDrawn="1"/>
          </p:nvSpPr>
          <p:spPr>
            <a:xfrm>
              <a:off x="3164961" y="4661546"/>
              <a:ext cx="583358" cy="583684"/>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a:extLst>
              <a:ext uri="{FF2B5EF4-FFF2-40B4-BE49-F238E27FC236}">
                <a16:creationId xmlns:a16="http://schemas.microsoft.com/office/drawing/2014/main" id="{662791FD-567E-4BF1-A1C6-0631D34F8E6D}"/>
              </a:ext>
            </a:extLst>
          </p:cNvPr>
          <p:cNvGrpSpPr/>
          <p:nvPr userDrawn="1"/>
        </p:nvGrpSpPr>
        <p:grpSpPr>
          <a:xfrm>
            <a:off x="1919529" y="3429000"/>
            <a:ext cx="1828790" cy="1816230"/>
            <a:chOff x="1919529" y="3429000"/>
            <a:chExt cx="1828790" cy="1816230"/>
          </a:xfrm>
        </p:grpSpPr>
        <p:sp>
          <p:nvSpPr>
            <p:cNvPr id="16" name="矩形: 圆角 15">
              <a:extLst>
                <a:ext uri="{FF2B5EF4-FFF2-40B4-BE49-F238E27FC236}">
                  <a16:creationId xmlns:a16="http://schemas.microsoft.com/office/drawing/2014/main" id="{6BD24A27-87C7-45A4-B3F4-24E6832C784A}"/>
                </a:ext>
              </a:extLst>
            </p:cNvPr>
            <p:cNvSpPr/>
            <p:nvPr userDrawn="1"/>
          </p:nvSpPr>
          <p:spPr>
            <a:xfrm>
              <a:off x="1919529" y="3429000"/>
              <a:ext cx="1538518" cy="1539377"/>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a:extLst>
                <a:ext uri="{FF2B5EF4-FFF2-40B4-BE49-F238E27FC236}">
                  <a16:creationId xmlns:a16="http://schemas.microsoft.com/office/drawing/2014/main" id="{2DA69DFC-131F-4071-8339-5D473D9C20CC}"/>
                </a:ext>
              </a:extLst>
            </p:cNvPr>
            <p:cNvSpPr/>
            <p:nvPr userDrawn="1"/>
          </p:nvSpPr>
          <p:spPr>
            <a:xfrm>
              <a:off x="3164961" y="4661546"/>
              <a:ext cx="583358" cy="583684"/>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圆角 7">
            <a:extLst>
              <a:ext uri="{FF2B5EF4-FFF2-40B4-BE49-F238E27FC236}">
                <a16:creationId xmlns:a16="http://schemas.microsoft.com/office/drawing/2014/main" id="{1CB7183B-A957-4D6E-8E57-2F8F54AE0A39}"/>
              </a:ext>
            </a:extLst>
          </p:cNvPr>
          <p:cNvSpPr/>
          <p:nvPr userDrawn="1"/>
        </p:nvSpPr>
        <p:spPr>
          <a:xfrm>
            <a:off x="2615207" y="1724431"/>
            <a:ext cx="6961585" cy="2664584"/>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菱形 9">
            <a:extLst>
              <a:ext uri="{FF2B5EF4-FFF2-40B4-BE49-F238E27FC236}">
                <a16:creationId xmlns:a16="http://schemas.microsoft.com/office/drawing/2014/main" id="{2E568362-1DAF-4842-989F-4DA0A5DD1A1E}"/>
              </a:ext>
            </a:extLst>
          </p:cNvPr>
          <p:cNvSpPr/>
          <p:nvPr userDrawn="1"/>
        </p:nvSpPr>
        <p:spPr>
          <a:xfrm>
            <a:off x="394052" y="365155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菱形 10">
            <a:extLst>
              <a:ext uri="{FF2B5EF4-FFF2-40B4-BE49-F238E27FC236}">
                <a16:creationId xmlns:a16="http://schemas.microsoft.com/office/drawing/2014/main" id="{6955202A-7942-4AB6-AE1D-B11E017BC3BF}"/>
              </a:ext>
            </a:extLst>
          </p:cNvPr>
          <p:cNvSpPr/>
          <p:nvPr userDrawn="1"/>
        </p:nvSpPr>
        <p:spPr>
          <a:xfrm>
            <a:off x="8913360" y="5645111"/>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菱形 11">
            <a:extLst>
              <a:ext uri="{FF2B5EF4-FFF2-40B4-BE49-F238E27FC236}">
                <a16:creationId xmlns:a16="http://schemas.microsoft.com/office/drawing/2014/main" id="{5D2723D5-7FA7-47BB-8E43-57C808298071}"/>
              </a:ext>
            </a:extLst>
          </p:cNvPr>
          <p:cNvSpPr/>
          <p:nvPr userDrawn="1"/>
        </p:nvSpPr>
        <p:spPr>
          <a:xfrm>
            <a:off x="4339988" y="522979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13" name="菱形 12">
            <a:extLst>
              <a:ext uri="{FF2B5EF4-FFF2-40B4-BE49-F238E27FC236}">
                <a16:creationId xmlns:a16="http://schemas.microsoft.com/office/drawing/2014/main" id="{FC9B6159-51CD-44A4-A8AF-D8F596F9DC87}"/>
              </a:ext>
            </a:extLst>
          </p:cNvPr>
          <p:cNvSpPr/>
          <p:nvPr userDrawn="1"/>
        </p:nvSpPr>
        <p:spPr>
          <a:xfrm>
            <a:off x="2347470" y="117273"/>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a:extLst>
              <a:ext uri="{FF2B5EF4-FFF2-40B4-BE49-F238E27FC236}">
                <a16:creationId xmlns:a16="http://schemas.microsoft.com/office/drawing/2014/main" id="{6B5C885B-4FC1-468F-AB76-6220FC9F4BD8}"/>
              </a:ext>
            </a:extLst>
          </p:cNvPr>
          <p:cNvPicPr>
            <a:picLocks noChangeAspect="1"/>
          </p:cNvPicPr>
          <p:nvPr userDrawn="1"/>
        </p:nvPicPr>
        <p:blipFill rotWithShape="1">
          <a:blip r:embed="rId2"/>
          <a:srcRect l="-1576" r="5920"/>
          <a:stretch/>
        </p:blipFill>
        <p:spPr>
          <a:xfrm>
            <a:off x="9434703" y="3207707"/>
            <a:ext cx="2757297" cy="3442450"/>
          </a:xfrm>
          <a:prstGeom prst="rect">
            <a:avLst/>
          </a:prstGeom>
        </p:spPr>
      </p:pic>
      <p:pic>
        <p:nvPicPr>
          <p:cNvPr id="22" name="图片 21">
            <a:extLst>
              <a:ext uri="{FF2B5EF4-FFF2-40B4-BE49-F238E27FC236}">
                <a16:creationId xmlns:a16="http://schemas.microsoft.com/office/drawing/2014/main" id="{7268161F-DD27-4E5C-AA5C-800F4BAA8D25}"/>
              </a:ext>
            </a:extLst>
          </p:cNvPr>
          <p:cNvPicPr>
            <a:picLocks noChangeAspect="1"/>
          </p:cNvPicPr>
          <p:nvPr userDrawn="1"/>
        </p:nvPicPr>
        <p:blipFill>
          <a:blip r:embed="rId3"/>
          <a:stretch>
            <a:fillRect/>
          </a:stretch>
        </p:blipFill>
        <p:spPr>
          <a:xfrm>
            <a:off x="7227998" y="5394872"/>
            <a:ext cx="2206705" cy="1421160"/>
          </a:xfrm>
          <a:prstGeom prst="rect">
            <a:avLst/>
          </a:prstGeom>
        </p:spPr>
      </p:pic>
      <p:pic>
        <p:nvPicPr>
          <p:cNvPr id="23" name="图片 22">
            <a:extLst>
              <a:ext uri="{FF2B5EF4-FFF2-40B4-BE49-F238E27FC236}">
                <a16:creationId xmlns:a16="http://schemas.microsoft.com/office/drawing/2014/main" id="{CC6F75A5-2366-41DC-9348-1E810CD8CDE5}"/>
              </a:ext>
            </a:extLst>
          </p:cNvPr>
          <p:cNvPicPr>
            <a:picLocks noChangeAspect="1"/>
          </p:cNvPicPr>
          <p:nvPr userDrawn="1"/>
        </p:nvPicPr>
        <p:blipFill>
          <a:blip r:embed="rId4"/>
          <a:stretch>
            <a:fillRect/>
          </a:stretch>
        </p:blipFill>
        <p:spPr>
          <a:xfrm>
            <a:off x="676082" y="881648"/>
            <a:ext cx="1323549" cy="2121745"/>
          </a:xfrm>
          <a:prstGeom prst="rect">
            <a:avLst/>
          </a:prstGeom>
        </p:spPr>
      </p:pic>
    </p:spTree>
    <p:extLst>
      <p:ext uri="{BB962C8B-B14F-4D97-AF65-F5344CB8AC3E}">
        <p14:creationId xmlns:p14="http://schemas.microsoft.com/office/powerpoint/2010/main" val="303622915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8" grpId="0" animBg="1"/>
      <p:bldP spid="10" grpId="0" animBg="1"/>
      <p:bldP spid="11" grpId="0" animBg="1"/>
      <p:bldP spid="12" grpId="0" animBg="1"/>
      <p:bldP spid="13"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4228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23" name="矩形: 圆角 22">
            <a:extLst>
              <a:ext uri="{FF2B5EF4-FFF2-40B4-BE49-F238E27FC236}">
                <a16:creationId xmlns:a16="http://schemas.microsoft.com/office/drawing/2014/main" id="{69D1C4AF-13B5-4656-A53E-6C441BD3542D}"/>
              </a:ext>
            </a:extLst>
          </p:cNvPr>
          <p:cNvSpPr/>
          <p:nvPr userDrawn="1"/>
        </p:nvSpPr>
        <p:spPr>
          <a:xfrm>
            <a:off x="884752" y="3686757"/>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a:extLst>
              <a:ext uri="{FF2B5EF4-FFF2-40B4-BE49-F238E27FC236}">
                <a16:creationId xmlns:a16="http://schemas.microsoft.com/office/drawing/2014/main" id="{EEEF0D76-CE5E-4882-94A0-196C54F43883}"/>
              </a:ext>
            </a:extLst>
          </p:cNvPr>
          <p:cNvSpPr/>
          <p:nvPr userDrawn="1"/>
        </p:nvSpPr>
        <p:spPr>
          <a:xfrm>
            <a:off x="1150512" y="1322955"/>
            <a:ext cx="9593484" cy="4318488"/>
          </a:xfrm>
          <a:prstGeom prst="roundRect">
            <a:avLst>
              <a:gd name="adj" fmla="val 7902"/>
            </a:avLst>
          </a:pr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002921FF-A6A2-4D3F-AB6C-F18113D15C41}"/>
              </a:ext>
            </a:extLst>
          </p:cNvPr>
          <p:cNvPicPr>
            <a:picLocks noChangeAspect="1"/>
          </p:cNvPicPr>
          <p:nvPr userDrawn="1"/>
        </p:nvPicPr>
        <p:blipFill>
          <a:blip r:embed="rId2"/>
          <a:stretch>
            <a:fillRect/>
          </a:stretch>
        </p:blipFill>
        <p:spPr>
          <a:xfrm>
            <a:off x="8199221" y="5165427"/>
            <a:ext cx="2355993" cy="1361063"/>
          </a:xfrm>
          <a:prstGeom prst="rect">
            <a:avLst/>
          </a:prstGeom>
        </p:spPr>
      </p:pic>
      <p:pic>
        <p:nvPicPr>
          <p:cNvPr id="12" name="图片 11">
            <a:extLst>
              <a:ext uri="{FF2B5EF4-FFF2-40B4-BE49-F238E27FC236}">
                <a16:creationId xmlns:a16="http://schemas.microsoft.com/office/drawing/2014/main" id="{56534A3A-516F-498E-9F80-E2855720F00A}"/>
              </a:ext>
            </a:extLst>
          </p:cNvPr>
          <p:cNvPicPr>
            <a:picLocks noChangeAspect="1"/>
          </p:cNvPicPr>
          <p:nvPr userDrawn="1"/>
        </p:nvPicPr>
        <p:blipFill rotWithShape="1">
          <a:blip r:embed="rId3"/>
          <a:srcRect r="12619"/>
          <a:stretch/>
        </p:blipFill>
        <p:spPr>
          <a:xfrm>
            <a:off x="9158339" y="4256886"/>
            <a:ext cx="3033661" cy="2601113"/>
          </a:xfrm>
          <a:prstGeom prst="rect">
            <a:avLst/>
          </a:prstGeom>
        </p:spPr>
      </p:pic>
      <p:sp>
        <p:nvSpPr>
          <p:cNvPr id="16" name="矩形: 圆角 15">
            <a:extLst>
              <a:ext uri="{FF2B5EF4-FFF2-40B4-BE49-F238E27FC236}">
                <a16:creationId xmlns:a16="http://schemas.microsoft.com/office/drawing/2014/main" id="{CBCD536C-E2A5-4976-AF31-9EFA4A239333}"/>
              </a:ext>
            </a:extLst>
          </p:cNvPr>
          <p:cNvSpPr/>
          <p:nvPr userDrawn="1"/>
        </p:nvSpPr>
        <p:spPr>
          <a:xfrm>
            <a:off x="1379826" y="1469793"/>
            <a:ext cx="9175388" cy="3880742"/>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a:extLst>
              <a:ext uri="{FF2B5EF4-FFF2-40B4-BE49-F238E27FC236}">
                <a16:creationId xmlns:a16="http://schemas.microsoft.com/office/drawing/2014/main" id="{23FECC97-618F-4795-97CC-EE187427ABD8}"/>
              </a:ext>
            </a:extLst>
          </p:cNvPr>
          <p:cNvSpPr/>
          <p:nvPr userDrawn="1"/>
        </p:nvSpPr>
        <p:spPr>
          <a:xfrm>
            <a:off x="4323431" y="6035446"/>
            <a:ext cx="1323548" cy="810196"/>
          </a:xfrm>
          <a:prstGeom prst="diamond">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菱形 19">
            <a:extLst>
              <a:ext uri="{FF2B5EF4-FFF2-40B4-BE49-F238E27FC236}">
                <a16:creationId xmlns:a16="http://schemas.microsoft.com/office/drawing/2014/main" id="{AC5BA7A7-7B33-4A96-8879-5F4BB8AF2251}"/>
              </a:ext>
            </a:extLst>
          </p:cNvPr>
          <p:cNvSpPr/>
          <p:nvPr userDrawn="1"/>
        </p:nvSpPr>
        <p:spPr>
          <a:xfrm>
            <a:off x="2105311" y="30583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a:extLst>
              <a:ext uri="{FF2B5EF4-FFF2-40B4-BE49-F238E27FC236}">
                <a16:creationId xmlns:a16="http://schemas.microsoft.com/office/drawing/2014/main" id="{5ED73969-01F1-475D-A70E-33DAC9FFF112}"/>
              </a:ext>
            </a:extLst>
          </p:cNvPr>
          <p:cNvSpPr/>
          <p:nvPr userDrawn="1"/>
        </p:nvSpPr>
        <p:spPr>
          <a:xfrm>
            <a:off x="5412747" y="-77277"/>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菱形 21">
            <a:extLst>
              <a:ext uri="{FF2B5EF4-FFF2-40B4-BE49-F238E27FC236}">
                <a16:creationId xmlns:a16="http://schemas.microsoft.com/office/drawing/2014/main" id="{D861EC4D-98F3-4F80-9920-39BD74E99C4D}"/>
              </a:ext>
            </a:extLst>
          </p:cNvPr>
          <p:cNvSpPr/>
          <p:nvPr userDrawn="1"/>
        </p:nvSpPr>
        <p:spPr>
          <a:xfrm>
            <a:off x="2105311" y="5026195"/>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24" name="矩形: 圆角 23">
            <a:extLst>
              <a:ext uri="{FF2B5EF4-FFF2-40B4-BE49-F238E27FC236}">
                <a16:creationId xmlns:a16="http://schemas.microsoft.com/office/drawing/2014/main" id="{5F191780-FDD8-488E-9684-E92A6BF67671}"/>
              </a:ext>
            </a:extLst>
          </p:cNvPr>
          <p:cNvSpPr/>
          <p:nvPr userDrawn="1"/>
        </p:nvSpPr>
        <p:spPr>
          <a:xfrm>
            <a:off x="823432" y="955487"/>
            <a:ext cx="556394" cy="556705"/>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圆角 24">
            <a:extLst>
              <a:ext uri="{FF2B5EF4-FFF2-40B4-BE49-F238E27FC236}">
                <a16:creationId xmlns:a16="http://schemas.microsoft.com/office/drawing/2014/main" id="{4654E90E-4737-4B27-AAA5-6F9FBFB71374}"/>
              </a:ext>
            </a:extLst>
          </p:cNvPr>
          <p:cNvSpPr/>
          <p:nvPr userDrawn="1"/>
        </p:nvSpPr>
        <p:spPr>
          <a:xfrm>
            <a:off x="1686278" y="4479990"/>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5736401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8" grpId="0" animBg="1"/>
      <p:bldP spid="16" grpId="0" animBg="1"/>
      <p:bldP spid="19" grpId="0" animBg="1"/>
      <p:bldP spid="20" grpId="0" animBg="1"/>
      <p:bldP spid="21" grpId="0" animBg="1"/>
      <p:bldP spid="22"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3FE35B-FDAA-4FC0-82E0-FE17BBF8405E}" type="datetimeFigureOut">
              <a:rPr lang="en-US" smtClean="0"/>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53FAED-C816-4023-A457-A642DDA85CB0}" type="slidenum">
              <a:rPr lang="en-US" smtClean="0"/>
              <a:t>‹#›</a:t>
            </a:fld>
            <a:endParaRPr lang="en-US"/>
          </a:p>
        </p:txBody>
      </p:sp>
    </p:spTree>
    <p:extLst>
      <p:ext uri="{BB962C8B-B14F-4D97-AF65-F5344CB8AC3E}">
        <p14:creationId xmlns:p14="http://schemas.microsoft.com/office/powerpoint/2010/main" val="2834661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3FE35B-FDAA-4FC0-82E0-FE17BBF8405E}" type="datetimeFigureOut">
              <a:rPr lang="en-US" smtClean="0"/>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53FAED-C816-4023-A457-A642DDA85CB0}" type="slidenum">
              <a:rPr lang="en-US" smtClean="0"/>
              <a:t>‹#›</a:t>
            </a:fld>
            <a:endParaRPr lang="en-US"/>
          </a:p>
        </p:txBody>
      </p:sp>
    </p:spTree>
    <p:extLst>
      <p:ext uri="{BB962C8B-B14F-4D97-AF65-F5344CB8AC3E}">
        <p14:creationId xmlns:p14="http://schemas.microsoft.com/office/powerpoint/2010/main" val="409062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3FE35B-FDAA-4FC0-82E0-FE17BBF8405E}" type="datetimeFigureOut">
              <a:rPr lang="en-US" smtClean="0"/>
              <a:t>12/31/2024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53FAED-C816-4023-A457-A642DDA85CB0}" type="slidenum">
              <a:rPr lang="en-US" smtClean="0"/>
              <a:t>‹#›</a:t>
            </a:fld>
            <a:endParaRPr lang="en-US"/>
          </a:p>
        </p:txBody>
      </p:sp>
    </p:spTree>
    <p:extLst>
      <p:ext uri="{BB962C8B-B14F-4D97-AF65-F5344CB8AC3E}">
        <p14:creationId xmlns:p14="http://schemas.microsoft.com/office/powerpoint/2010/main" val="1108271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3FE35B-FDAA-4FC0-82E0-FE17BBF8405E}" type="datetimeFigureOut">
              <a:rPr lang="en-US" smtClean="0"/>
              <a:t>12/31/2024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53FAED-C816-4023-A457-A642DDA85CB0}" type="slidenum">
              <a:rPr lang="en-US" smtClean="0"/>
              <a:t>‹#›</a:t>
            </a:fld>
            <a:endParaRPr lang="en-US"/>
          </a:p>
        </p:txBody>
      </p:sp>
    </p:spTree>
    <p:extLst>
      <p:ext uri="{BB962C8B-B14F-4D97-AF65-F5344CB8AC3E}">
        <p14:creationId xmlns:p14="http://schemas.microsoft.com/office/powerpoint/2010/main" val="4262962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3FE35B-FDAA-4FC0-82E0-FE17BBF8405E}" type="datetimeFigureOut">
              <a:rPr lang="en-US" smtClean="0"/>
              <a:t>12/31/2024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53FAED-C816-4023-A457-A642DDA85CB0}" type="slidenum">
              <a:rPr lang="en-US" smtClean="0"/>
              <a:t>‹#›</a:t>
            </a:fld>
            <a:endParaRPr lang="en-US"/>
          </a:p>
        </p:txBody>
      </p:sp>
    </p:spTree>
    <p:extLst>
      <p:ext uri="{BB962C8B-B14F-4D97-AF65-F5344CB8AC3E}">
        <p14:creationId xmlns:p14="http://schemas.microsoft.com/office/powerpoint/2010/main" val="2962565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3FE35B-FDAA-4FC0-82E0-FE17BBF8405E}" type="datetimeFigureOut">
              <a:rPr lang="en-US" smtClean="0"/>
              <a:t>12/31/2024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53FAED-C816-4023-A457-A642DDA85CB0}" type="slidenum">
              <a:rPr lang="en-US" smtClean="0"/>
              <a:t>‹#›</a:t>
            </a:fld>
            <a:endParaRPr lang="en-US"/>
          </a:p>
        </p:txBody>
      </p:sp>
    </p:spTree>
    <p:extLst>
      <p:ext uri="{BB962C8B-B14F-4D97-AF65-F5344CB8AC3E}">
        <p14:creationId xmlns:p14="http://schemas.microsoft.com/office/powerpoint/2010/main" val="379409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3FE35B-FDAA-4FC0-82E0-FE17BBF8405E}" type="datetimeFigureOut">
              <a:rPr lang="en-US" smtClean="0"/>
              <a:t>12/31/2024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53FAED-C816-4023-A457-A642DDA85CB0}" type="slidenum">
              <a:rPr lang="en-US" smtClean="0"/>
              <a:t>‹#›</a:t>
            </a:fld>
            <a:endParaRPr lang="en-US"/>
          </a:p>
        </p:txBody>
      </p:sp>
    </p:spTree>
    <p:extLst>
      <p:ext uri="{BB962C8B-B14F-4D97-AF65-F5344CB8AC3E}">
        <p14:creationId xmlns:p14="http://schemas.microsoft.com/office/powerpoint/2010/main" val="4259598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3FE35B-FDAA-4FC0-82E0-FE17BBF8405E}" type="datetimeFigureOut">
              <a:rPr lang="en-US" smtClean="0"/>
              <a:t>12/31/2024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53FAED-C816-4023-A457-A642DDA85CB0}" type="slidenum">
              <a:rPr lang="en-US" smtClean="0"/>
              <a:t>‹#›</a:t>
            </a:fld>
            <a:endParaRPr lang="en-US"/>
          </a:p>
        </p:txBody>
      </p:sp>
    </p:spTree>
    <p:extLst>
      <p:ext uri="{BB962C8B-B14F-4D97-AF65-F5344CB8AC3E}">
        <p14:creationId xmlns:p14="http://schemas.microsoft.com/office/powerpoint/2010/main" val="158377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FE35B-FDAA-4FC0-82E0-FE17BBF8405E}" type="datetimeFigureOut">
              <a:rPr lang="en-US" smtClean="0"/>
              <a:t>12/31/2024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53FAED-C816-4023-A457-A642DDA85CB0}" type="slidenum">
              <a:rPr lang="en-US" smtClean="0"/>
              <a:t>‹#›</a:t>
            </a:fld>
            <a:endParaRPr lang="en-US"/>
          </a:p>
        </p:txBody>
      </p:sp>
    </p:spTree>
    <p:extLst>
      <p:ext uri="{BB962C8B-B14F-4D97-AF65-F5344CB8AC3E}">
        <p14:creationId xmlns:p14="http://schemas.microsoft.com/office/powerpoint/2010/main" val="3949466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NULL"/><Relationship Id="rId5" Type="http://schemas.openxmlformats.org/officeDocument/2006/relationships/image" Target="../media/image24.png"/><Relationship Id="rId4" Type="http://schemas.openxmlformats.org/officeDocument/2006/relationships/image" Target="NUL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NUL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tags" Target="../tags/tag16.xml"/><Relationship Id="rId6" Type="http://schemas.openxmlformats.org/officeDocument/2006/relationships/image" Target="../media/image31.png"/><Relationship Id="rId5" Type="http://schemas.openxmlformats.org/officeDocument/2006/relationships/image" Target="NUL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NUL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NUL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5.xml"/><Relationship Id="rId7" Type="http://schemas.openxmlformats.org/officeDocument/2006/relationships/image" Target="../media/image18.png"/><Relationship Id="rId2" Type="http://schemas.openxmlformats.org/officeDocument/2006/relationships/slideLayout" Target="../slideLayouts/slideLayout14.xml"/><Relationship Id="rId1" Type="http://schemas.openxmlformats.org/officeDocument/2006/relationships/tags" Target="../tags/tag6.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8.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NULL"/><Relationship Id="rId5" Type="http://schemas.openxmlformats.org/officeDocument/2006/relationships/image" Target="../media/image24.png"/><Relationship Id="rId4" Type="http://schemas.openxmlformats.org/officeDocument/2006/relationships/image" Target="NUL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26.png"/><Relationship Id="rId5" Type="http://schemas.microsoft.com/office/2007/relationships/hdphoto" Target="../media/hdphoto2.wdp"/><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4">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27" name="图片 26"/>
          <p:cNvPicPr>
            <a:picLocks noChangeAspect="1"/>
          </p:cNvPicPr>
          <p:nvPr/>
        </p:nvPicPr>
        <p:blipFill rotWithShape="1">
          <a:blip r:embed="rId5">
            <a:extLst>
              <a:ext uri="{28A0092B-C50C-407E-A947-70E740481C1C}">
                <a14:useLocalDpi xmlns:a14="http://schemas.microsoft.com/office/drawing/2010/main" val="0"/>
              </a:ext>
            </a:extLst>
          </a:blip>
          <a:srcRect t="40148"/>
          <a:stretch/>
        </p:blipFill>
        <p:spPr>
          <a:xfrm>
            <a:off x="0" y="3437466"/>
            <a:ext cx="12192000" cy="3420533"/>
          </a:xfrm>
          <a:prstGeom prst="rect">
            <a:avLst/>
          </a:prstGeom>
        </p:spPr>
      </p:pic>
      <p:pic>
        <p:nvPicPr>
          <p:cNvPr id="30" name="图片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791" y="5022573"/>
            <a:ext cx="12192000" cy="3386969"/>
          </a:xfrm>
          <a:prstGeom prst="rect">
            <a:avLst/>
          </a:prstGeom>
        </p:spPr>
      </p:pic>
      <p:sp>
        <p:nvSpPr>
          <p:cNvPr id="6" name="文本框 13">
            <a:extLst>
              <a:ext uri="{FF2B5EF4-FFF2-40B4-BE49-F238E27FC236}">
                <a16:creationId xmlns:a16="http://schemas.microsoft.com/office/drawing/2014/main" id="{61A183DB-3572-7F9F-17A9-3C2C92ECFB17}"/>
              </a:ext>
            </a:extLst>
          </p:cNvPr>
          <p:cNvSpPr txBox="1"/>
          <p:nvPr/>
        </p:nvSpPr>
        <p:spPr>
          <a:xfrm>
            <a:off x="119270" y="195492"/>
            <a:ext cx="12072730" cy="5047536"/>
          </a:xfrm>
          <a:prstGeom prst="rect">
            <a:avLst/>
          </a:prstGeom>
          <a:noFill/>
        </p:spPr>
        <p:txBody>
          <a:bodyPr wrap="square" rtlCol="0">
            <a:spAutoFit/>
          </a:bodyPr>
          <a:lstStyle>
            <a:defPPr>
              <a:defRPr lang="zh-CN"/>
            </a:defPPr>
            <a:lvl1pPr>
              <a:lnSpc>
                <a:spcPct val="150000"/>
              </a:lnSpc>
              <a:defRPr sz="1400">
                <a:solidFill>
                  <a:schemeClr val="tx1">
                    <a:lumMod val="75000"/>
                    <a:lumOff val="25000"/>
                  </a:schemeClr>
                </a:solidFill>
                <a:latin typeface="思源宋体 CN SemiBold" panose="02020600000000000000" pitchFamily="18" charset="-122"/>
                <a:ea typeface="思源宋体 CN SemiBold" panose="02020600000000000000" pitchFamily="18"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000" b="1" noProof="0" dirty="0" smtClean="0">
                <a:solidFill>
                  <a:srgbClr val="002060"/>
                </a:solidFill>
                <a:latin typeface="Times New Roman" panose="02020603050405020304" pitchFamily="18" charset="0"/>
                <a:cs typeface="Times New Roman" panose="02020603050405020304" pitchFamily="18" charset="0"/>
                <a:sym typeface="+mn-ea"/>
              </a:rPr>
              <a:t>TRƯỜNG TIỂU HỌC QUANG TRUNG</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CN" sz="4000" b="1" dirty="0">
              <a:solidFill>
                <a:srgbClr val="002060"/>
              </a:solidFill>
              <a:latin typeface="Times New Roman" panose="02020603050405020304" pitchFamily="18" charset="0"/>
              <a:cs typeface="Times New Roman" panose="02020603050405020304" pitchFamily="18" charset="0"/>
              <a:sym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000" b="1" noProof="0" dirty="0" smtClean="0">
                <a:solidFill>
                  <a:srgbClr val="002060"/>
                </a:solidFill>
                <a:latin typeface="Times New Roman" panose="02020603050405020304" pitchFamily="18" charset="0"/>
                <a:cs typeface="Times New Roman" panose="02020603050405020304" pitchFamily="18" charset="0"/>
                <a:sym typeface="+mn-ea"/>
              </a:rPr>
              <a:t>MÔN: </a:t>
            </a:r>
            <a:r>
              <a:rPr lang="en-US" altLang="zh-CN" sz="4000" b="1" noProof="0" dirty="0" smtClean="0">
                <a:solidFill>
                  <a:srgbClr val="002060"/>
                </a:solidFill>
                <a:latin typeface="Times New Roman" panose="02020603050405020304" pitchFamily="18" charset="0"/>
                <a:cs typeface="Times New Roman" panose="02020603050405020304" pitchFamily="18" charset="0"/>
                <a:sym typeface="+mn-ea"/>
              </a:rPr>
              <a:t>HOẠT ĐỘNG TRẢI NGHIỆM</a:t>
            </a:r>
            <a:endParaRPr lang="en-US" altLang="zh-CN" sz="4000" b="1" noProof="0" dirty="0" smtClean="0">
              <a:solidFill>
                <a:srgbClr val="002060"/>
              </a:solidFill>
              <a:latin typeface="Times New Roman" panose="02020603050405020304" pitchFamily="18" charset="0"/>
              <a:cs typeface="Times New Roman" panose="02020603050405020304" pitchFamily="18" charset="0"/>
              <a:sym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000" b="1" dirty="0" smtClean="0">
                <a:solidFill>
                  <a:srgbClr val="002060"/>
                </a:solidFill>
                <a:latin typeface="Times New Roman" panose="02020603050405020304" pitchFamily="18" charset="0"/>
                <a:cs typeface="Times New Roman" panose="02020603050405020304" pitchFamily="18" charset="0"/>
                <a:sym typeface="+mn-ea"/>
              </a:rPr>
              <a:t>TUẦN 16: XÂY DỰNG KẾ HOẠCH KINH DOANH</a:t>
            </a:r>
            <a:endParaRPr lang="en-US" altLang="zh-CN" sz="4000" b="1" noProof="0" dirty="0" smtClean="0">
              <a:solidFill>
                <a:srgbClr val="002060"/>
              </a:solidFill>
              <a:latin typeface="Times New Roman" panose="02020603050405020304" pitchFamily="18" charset="0"/>
              <a:cs typeface="Times New Roman" panose="02020603050405020304" pitchFamily="18" charset="0"/>
              <a:sym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CN" sz="4000" b="1" dirty="0">
              <a:solidFill>
                <a:srgbClr val="002060"/>
              </a:solidFill>
              <a:latin typeface="Times New Roman" panose="02020603050405020304" pitchFamily="18" charset="0"/>
              <a:cs typeface="Times New Roman" panose="02020603050405020304" pitchFamily="18" charset="0"/>
              <a:sym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000" b="1" noProof="0" dirty="0" smtClean="0">
                <a:solidFill>
                  <a:srgbClr val="002060"/>
                </a:solidFill>
                <a:latin typeface="Times New Roman" panose="02020603050405020304" pitchFamily="18" charset="0"/>
                <a:cs typeface="Times New Roman" panose="02020603050405020304" pitchFamily="18" charset="0"/>
                <a:sym typeface="+mn-ea"/>
              </a:rPr>
              <a:t>LỚP: 5E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000" b="1" dirty="0" smtClean="0">
                <a:solidFill>
                  <a:srgbClr val="002060"/>
                </a:solidFill>
                <a:latin typeface="Times New Roman" panose="02020603050405020304" pitchFamily="18" charset="0"/>
                <a:cs typeface="Times New Roman" panose="02020603050405020304" pitchFamily="18" charset="0"/>
                <a:sym typeface="+mn-ea"/>
              </a:rPr>
              <a:t>GIÁO VIÊN: LÊ THỊ HẠNH</a:t>
            </a:r>
            <a:endParaRPr lang="en-US" altLang="zh-CN" sz="4000" b="1" noProof="0" dirty="0" smtClean="0">
              <a:solidFill>
                <a:srgbClr val="002060"/>
              </a:solidFill>
              <a:latin typeface="Times New Roman" panose="02020603050405020304" pitchFamily="18" charset="0"/>
              <a:cs typeface="Times New Roman" panose="02020603050405020304" pitchFamily="18" charset="0"/>
              <a:sym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4200" b="0" i="0" u="none" strike="noStrike" kern="1200" cap="none" spc="0" normalizeH="0" baseline="0" noProof="0" dirty="0">
              <a:ln>
                <a:noFill/>
              </a:ln>
              <a:solidFill>
                <a:prstClr val="black"/>
              </a:solidFill>
              <a:effectLst/>
              <a:uLnTx/>
              <a:uFillTx/>
              <a:latin typeface="Cambria" panose="02040503050406030204" pitchFamily="18" charset="0"/>
              <a:ea typeface="思源宋体 CN SemiBold" panose="02020600000000000000" pitchFamily="18" charset="-122"/>
              <a:cs typeface="+mn-cs"/>
              <a:sym typeface="+mn-ea"/>
            </a:endParaRPr>
          </a:p>
        </p:txBody>
      </p:sp>
    </p:spTree>
    <p:custDataLst>
      <p:tags r:id="rId1"/>
    </p:custDataLst>
    <p:extLst>
      <p:ext uri="{BB962C8B-B14F-4D97-AF65-F5344CB8AC3E}">
        <p14:creationId xmlns:p14="http://schemas.microsoft.com/office/powerpoint/2010/main" val="169022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9D42EE-A4D4-4BA9-C567-E61E21B6D2CE}"/>
              </a:ext>
            </a:extLst>
          </p:cNvPr>
          <p:cNvPicPr>
            <a:picLocks noChangeAspect="1"/>
          </p:cNvPicPr>
          <p:nvPr/>
        </p:nvPicPr>
        <p:blipFill>
          <a:blip r:embed="rId4"/>
          <a:stretch>
            <a:fillRect/>
          </a:stretch>
        </p:blipFill>
        <p:spPr>
          <a:xfrm>
            <a:off x="-95880" y="3615070"/>
            <a:ext cx="4515676" cy="3352957"/>
          </a:xfrm>
          <a:prstGeom prst="rect">
            <a:avLst/>
          </a:prstGeom>
        </p:spPr>
      </p:pic>
      <p:sp>
        <p:nvSpPr>
          <p:cNvPr id="7" name="c">
            <a:extLst>
              <a:ext uri="{FF2B5EF4-FFF2-40B4-BE49-F238E27FC236}">
                <a16:creationId xmlns:a16="http://schemas.microsoft.com/office/drawing/2014/main" id="{B736BBD7-B012-FE0D-C87F-483366FF406E}"/>
              </a:ext>
            </a:extLst>
          </p:cNvPr>
          <p:cNvSpPr/>
          <p:nvPr/>
        </p:nvSpPr>
        <p:spPr>
          <a:xfrm>
            <a:off x="1469277" y="743839"/>
            <a:ext cx="9386564" cy="787249"/>
          </a:xfrm>
          <a:prstGeom prst="roundRect">
            <a:avLst/>
          </a:prstGeom>
          <a:solidFill>
            <a:srgbClr val="CCFFFF"/>
          </a:solidFill>
          <a:ln w="762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dirty="0" err="1">
                <a:solidFill>
                  <a:srgbClr val="002060"/>
                </a:solidFill>
                <a:latin typeface="Cambria" panose="02040503050406030204" pitchFamily="18" charset="0"/>
                <a:ea typeface="Cambria" panose="02040503050406030204" pitchFamily="18" charset="0"/>
              </a:rPr>
              <a:t>Mục</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tiêu</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thời</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gian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địa</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điểm</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thành</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viên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tham</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gia</a:t>
            </a:r>
            <a:r>
              <a:rPr lang="en-US" sz="2800" b="1" dirty="0">
                <a:solidFill>
                  <a:srgbClr val="002060"/>
                </a:solidFill>
                <a:latin typeface="Cambria" panose="02040503050406030204" pitchFamily="18" charset="0"/>
                <a:ea typeface="Cambria" panose="02040503050406030204" pitchFamily="18" charset="0"/>
              </a:rPr>
              <a:t>.</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8" name="c">
            <a:extLst>
              <a:ext uri="{FF2B5EF4-FFF2-40B4-BE49-F238E27FC236}">
                <a16:creationId xmlns:a16="http://schemas.microsoft.com/office/drawing/2014/main" id="{A817EBE8-8F45-9CFE-4217-348D2357FCAA}"/>
              </a:ext>
            </a:extLst>
          </p:cNvPr>
          <p:cNvSpPr/>
          <p:nvPr/>
        </p:nvSpPr>
        <p:spPr>
          <a:xfrm>
            <a:off x="5233202" y="1764566"/>
            <a:ext cx="4878360" cy="574598"/>
          </a:xfrm>
          <a:prstGeom prst="roundRect">
            <a:avLst/>
          </a:prstGeom>
          <a:solidFill>
            <a:srgbClr val="CCFFFF"/>
          </a:solidFill>
          <a:ln w="762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dirty="0" err="1">
                <a:solidFill>
                  <a:srgbClr val="002060"/>
                </a:solidFill>
                <a:latin typeface="Cambria" panose="02040503050406030204" pitchFamily="18" charset="0"/>
                <a:ea typeface="Cambria" panose="02040503050406030204" pitchFamily="18" charset="0"/>
              </a:rPr>
              <a:t>Sản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phẩm</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kinh</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doanh</a:t>
            </a:r>
            <a:r>
              <a:rPr lang="en-US" sz="2800" b="1" dirty="0">
                <a:solidFill>
                  <a:srgbClr val="002060"/>
                </a:solidFill>
                <a:latin typeface="Cambria" panose="02040503050406030204" pitchFamily="18" charset="0"/>
                <a:ea typeface="Cambria" panose="02040503050406030204" pitchFamily="18" charset="0"/>
              </a:rPr>
              <a:t>.</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9" name="c">
            <a:extLst>
              <a:ext uri="{FF2B5EF4-FFF2-40B4-BE49-F238E27FC236}">
                <a16:creationId xmlns:a16="http://schemas.microsoft.com/office/drawing/2014/main" id="{320D1A75-FA1A-BE6A-7F36-6B0C240F8EBB}"/>
              </a:ext>
            </a:extLst>
          </p:cNvPr>
          <p:cNvSpPr/>
          <p:nvPr/>
        </p:nvSpPr>
        <p:spPr>
          <a:xfrm>
            <a:off x="5656521" y="2615170"/>
            <a:ext cx="5550195" cy="574597"/>
          </a:xfrm>
          <a:prstGeom prst="roundRect">
            <a:avLst/>
          </a:prstGeom>
          <a:solidFill>
            <a:srgbClr val="CCFFFF"/>
          </a:solidFill>
          <a:ln w="762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800" b="1" dirty="0">
                <a:solidFill>
                  <a:srgbClr val="002060"/>
                </a:solidFill>
                <a:latin typeface="Cambria" panose="02040503050406030204" pitchFamily="18" charset="0"/>
                <a:ea typeface="Cambria" panose="02040503050406030204" pitchFamily="18" charset="0"/>
              </a:rPr>
              <a:t>Đối tượng khách hàng là ai?</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0" name="c">
            <a:extLst>
              <a:ext uri="{FF2B5EF4-FFF2-40B4-BE49-F238E27FC236}">
                <a16:creationId xmlns:a16="http://schemas.microsoft.com/office/drawing/2014/main" id="{28E3B16E-3BDB-AE87-E521-6AFF9BAB1ED8}"/>
              </a:ext>
            </a:extLst>
          </p:cNvPr>
          <p:cNvSpPr/>
          <p:nvPr/>
        </p:nvSpPr>
        <p:spPr>
          <a:xfrm>
            <a:off x="4625163" y="3540203"/>
            <a:ext cx="6815469" cy="914839"/>
          </a:xfrm>
          <a:prstGeom prst="roundRect">
            <a:avLst/>
          </a:prstGeom>
          <a:solidFill>
            <a:srgbClr val="CCFFFF"/>
          </a:solidFill>
          <a:ln w="762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800" b="1" dirty="0">
                <a:solidFill>
                  <a:srgbClr val="002060"/>
                </a:solidFill>
                <a:latin typeface="Cambria" panose="02040503050406030204" pitchFamily="18" charset="0"/>
                <a:ea typeface="Cambria" panose="02040503050406030204" pitchFamily="18" charset="0"/>
              </a:rPr>
              <a:t>Cách giới thiệu về sản phẩm và trưng bày sản phẩm sao cho đẹp mắt.</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1" name="c">
            <a:extLst>
              <a:ext uri="{FF2B5EF4-FFF2-40B4-BE49-F238E27FC236}">
                <a16:creationId xmlns:a16="http://schemas.microsoft.com/office/drawing/2014/main" id="{40B512C6-8DFC-7864-5A3C-3B8B92E91D71}"/>
              </a:ext>
            </a:extLst>
          </p:cNvPr>
          <p:cNvSpPr/>
          <p:nvPr/>
        </p:nvSpPr>
        <p:spPr>
          <a:xfrm>
            <a:off x="4965405" y="4709784"/>
            <a:ext cx="6124353" cy="574597"/>
          </a:xfrm>
          <a:prstGeom prst="roundRect">
            <a:avLst/>
          </a:prstGeom>
          <a:solidFill>
            <a:srgbClr val="CCFFFF"/>
          </a:solidFill>
          <a:ln w="762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800" b="1" dirty="0">
                <a:solidFill>
                  <a:srgbClr val="002060"/>
                </a:solidFill>
                <a:latin typeface="Cambria" panose="02040503050406030204" pitchFamily="18" charset="0"/>
                <a:ea typeface="Cambria" panose="02040503050406030204" pitchFamily="18" charset="0"/>
              </a:rPr>
              <a:t>Chiến lược bán hàng như thế nào?</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3" name="c">
            <a:extLst>
              <a:ext uri="{FF2B5EF4-FFF2-40B4-BE49-F238E27FC236}">
                <a16:creationId xmlns:a16="http://schemas.microsoft.com/office/drawing/2014/main" id="{1144ABAA-83F4-758C-1625-1D25C6758B1F}"/>
              </a:ext>
            </a:extLst>
          </p:cNvPr>
          <p:cNvSpPr/>
          <p:nvPr/>
        </p:nvSpPr>
        <p:spPr>
          <a:xfrm>
            <a:off x="5932968" y="5539123"/>
            <a:ext cx="4369981" cy="574597"/>
          </a:xfrm>
          <a:prstGeom prst="roundRect">
            <a:avLst/>
          </a:prstGeom>
          <a:solidFill>
            <a:srgbClr val="CCFFFF"/>
          </a:solidFill>
          <a:ln w="762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800" b="1" dirty="0">
                <a:solidFill>
                  <a:srgbClr val="002060"/>
                </a:solidFill>
                <a:latin typeface="Cambria" panose="02040503050406030204" pitchFamily="18" charset="0"/>
                <a:ea typeface="Cambria" panose="02040503050406030204" pitchFamily="18" charset="0"/>
              </a:rPr>
              <a:t>Dự trù kinh phí.</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23996787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ought Bubble: Cloud 2">
            <a:extLst>
              <a:ext uri="{FF2B5EF4-FFF2-40B4-BE49-F238E27FC236}">
                <a16:creationId xmlns:a16="http://schemas.microsoft.com/office/drawing/2014/main" id="{ECCEABC4-2144-4297-89DE-03C7C5038E5B}"/>
              </a:ext>
            </a:extLst>
          </p:cNvPr>
          <p:cNvSpPr/>
          <p:nvPr/>
        </p:nvSpPr>
        <p:spPr>
          <a:xfrm>
            <a:off x="2035277" y="625376"/>
            <a:ext cx="7585353" cy="3599835"/>
          </a:xfrm>
          <a:prstGeom prst="cloudCallout">
            <a:avLst>
              <a:gd name="adj1" fmla="val 59985"/>
              <a:gd name="adj2" fmla="val 48637"/>
            </a:avLst>
          </a:prstGeom>
          <a:solidFill>
            <a:schemeClr val="accent5">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4" name="TextBox 3">
            <a:extLst>
              <a:ext uri="{FF2B5EF4-FFF2-40B4-BE49-F238E27FC236}">
                <a16:creationId xmlns:a16="http://schemas.microsoft.com/office/drawing/2014/main" id="{CB93535F-361C-4258-8DE3-9C8116B89651}"/>
              </a:ext>
            </a:extLst>
          </p:cNvPr>
          <p:cNvSpPr txBox="1"/>
          <p:nvPr/>
        </p:nvSpPr>
        <p:spPr>
          <a:xfrm>
            <a:off x="3185653" y="1372044"/>
            <a:ext cx="5968980" cy="2123658"/>
          </a:xfrm>
          <a:prstGeom prst="rect">
            <a:avLst/>
          </a:prstGeom>
          <a:noFill/>
        </p:spPr>
        <p:txBody>
          <a:bodyPr wrap="square" rtlCol="0">
            <a:spAutoFit/>
          </a:bodyPr>
          <a:lstStyle/>
          <a:p>
            <a:pPr lvl="0" algn="ctr"/>
            <a:r>
              <a:rPr lang="vi-VN" sz="4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Hoạt động 2: </a:t>
            </a:r>
            <a:r>
              <a:rPr lang="vi-VN" sz="4400" dirty="0">
                <a:solidFill>
                  <a:srgbClr val="002060"/>
                </a:solidFill>
                <a:latin typeface="Cambria" panose="02040503050406030204" pitchFamily="18" charset="0"/>
                <a:ea typeface="Cambria" panose="02040503050406030204" pitchFamily="18" charset="0"/>
                <a:cs typeface="Times New Roman" panose="02020603050405020304" pitchFamily="18" charset="0"/>
              </a:rPr>
              <a:t>Chia sẻ cụ thể về nội dung trong kế hoạch kinh doanh</a:t>
            </a:r>
            <a:endParaRPr kumimoji="0" lang="vi-VN" sz="44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18BAF40A-E2BC-4164-95B2-D3CF4E88D05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768114" y="2743200"/>
            <a:ext cx="1913382" cy="4114800"/>
          </a:xfrm>
          <a:prstGeom prst="rect">
            <a:avLst/>
          </a:prstGeom>
        </p:spPr>
      </p:pic>
      <p:sp>
        <p:nvSpPr>
          <p:cNvPr id="6" name="Freeform 2">
            <a:extLst>
              <a:ext uri="{FF2B5EF4-FFF2-40B4-BE49-F238E27FC236}">
                <a16:creationId xmlns:a16="http://schemas.microsoft.com/office/drawing/2014/main" id="{BBE7286C-C822-CDE7-6D20-8FF4B52C9055}"/>
              </a:ext>
            </a:extLst>
          </p:cNvPr>
          <p:cNvSpPr/>
          <p:nvPr/>
        </p:nvSpPr>
        <p:spPr>
          <a:xfrm>
            <a:off x="435934" y="3616697"/>
            <a:ext cx="3136153" cy="3241303"/>
          </a:xfrm>
          <a:custGeom>
            <a:avLst/>
            <a:gdLst/>
            <a:ahLst/>
            <a:cxnLst/>
            <a:rect l="l" t="t" r="r" b="b"/>
            <a:pathLst>
              <a:path w="4354286" h="4114800">
                <a:moveTo>
                  <a:pt x="0" y="0"/>
                </a:moveTo>
                <a:lnTo>
                  <a:pt x="4354286" y="0"/>
                </a:lnTo>
                <a:lnTo>
                  <a:pt x="4354286"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Tree>
    <p:custDataLst>
      <p:tags r:id="rId1"/>
    </p:custDataLst>
    <p:extLst>
      <p:ext uri="{BB962C8B-B14F-4D97-AF65-F5344CB8AC3E}">
        <p14:creationId xmlns:p14="http://schemas.microsoft.com/office/powerpoint/2010/main" val="17460497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35">
            <a:extLst>
              <a:ext uri="{FF2B5EF4-FFF2-40B4-BE49-F238E27FC236}">
                <a16:creationId xmlns:a16="http://schemas.microsoft.com/office/drawing/2014/main" id="{70545C32-C6D7-48E1-B296-9FB5CC388887}"/>
              </a:ext>
            </a:extLst>
          </p:cNvPr>
          <p:cNvSpPr txBox="1"/>
          <p:nvPr/>
        </p:nvSpPr>
        <p:spPr>
          <a:xfrm>
            <a:off x="3167743" y="1953220"/>
            <a:ext cx="5856514" cy="1446550"/>
          </a:xfrm>
          <a:prstGeom prst="rect">
            <a:avLst/>
          </a:prstGeom>
          <a:noFill/>
        </p:spPr>
        <p:txBody>
          <a:bodyPr wrap="square" rtlCol="0">
            <a:spAutoFit/>
          </a:bodyPr>
          <a:lstStyle/>
          <a:p>
            <a:pPr algn="ctr"/>
            <a:r>
              <a:rPr lang="vi-VN" altLang="zh-CN" sz="4400" b="1" dirty="0">
                <a:solidFill>
                  <a:srgbClr val="0070C0"/>
                </a:solidFill>
                <a:latin typeface="UVN Bach Tuyet Nang" panose="02090907080705020403" pitchFamily="18" charset="0"/>
                <a:ea typeface="字魂35号-经典雅黑" panose="02000000000000000000" pitchFamily="2" charset="-122"/>
                <a:cs typeface="Times New Roman" panose="02020603050405020304" pitchFamily="18" charset="0"/>
              </a:rPr>
              <a:t>2</a:t>
            </a:r>
            <a:r>
              <a:rPr lang="en-US" altLang="zh-CN" sz="4400" b="1" dirty="0">
                <a:solidFill>
                  <a:srgbClr val="0070C0"/>
                </a:solidFill>
                <a:latin typeface="UTM Thanh Nhac TL" panose="02040603050506020204" pitchFamily="18" charset="0"/>
                <a:ea typeface="字魂35号-经典雅黑" panose="02000000000000000000" pitchFamily="2" charset="-122"/>
                <a:cs typeface="Times New Roman" panose="02020603050405020304" pitchFamily="18" charset="0"/>
              </a:rPr>
              <a:t>.</a:t>
            </a:r>
            <a:r>
              <a:rPr lang="en-US" altLang="zh-CN" sz="4400" spc="-20" dirty="0">
                <a:solidFill>
                  <a:srgbClr val="0070C0"/>
                </a:solidFill>
                <a:latin typeface="UTM Thanh Nhac TL" panose="02040603050506020204" pitchFamily="18" charset="0"/>
                <a:ea typeface="字魂35号-经典雅黑" panose="02000000000000000000" pitchFamily="2" charset="-122"/>
              </a:rPr>
              <a:t> </a:t>
            </a:r>
            <a:endParaRPr lang="vi-VN" altLang="zh-CN" sz="4400" spc="-20" dirty="0">
              <a:solidFill>
                <a:srgbClr val="0070C0"/>
              </a:solidFill>
              <a:latin typeface="UVN Bach Tuyet Nang" panose="02090907080705020403" pitchFamily="18" charset="0"/>
              <a:ea typeface="字魂35号-经典雅黑" panose="02000000000000000000" pitchFamily="2" charset="-122"/>
            </a:endParaRPr>
          </a:p>
          <a:p>
            <a:pPr algn="ctr"/>
            <a:r>
              <a:rPr lang="en-US" altLang="zh-CN" sz="4400" spc="-20" dirty="0">
                <a:solidFill>
                  <a:srgbClr val="0070C0"/>
                </a:solidFill>
                <a:latin typeface="UTM Thanh Nhac TL" panose="02040603050506020204" pitchFamily="18" charset="0"/>
                <a:ea typeface="字魂35号-经典雅黑" panose="02000000000000000000" pitchFamily="2" charset="-122"/>
              </a:rPr>
              <a:t>VẬN DỤNG</a:t>
            </a:r>
          </a:p>
        </p:txBody>
      </p:sp>
    </p:spTree>
    <p:custDataLst>
      <p:tags r:id="rId1"/>
    </p:custDataLst>
    <p:extLst>
      <p:ext uri="{BB962C8B-B14F-4D97-AF65-F5344CB8AC3E}">
        <p14:creationId xmlns:p14="http://schemas.microsoft.com/office/powerpoint/2010/main" val="27315964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iterate type="lt">
                                    <p:tmPct val="15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4*#ppt_w"/>
                                          </p:val>
                                        </p:tav>
                                        <p:tav tm="100000">
                                          <p:val>
                                            <p:strVal val="#ppt_w"/>
                                          </p:val>
                                        </p:tav>
                                      </p:tavLst>
                                    </p:anim>
                                    <p:anim calcmode="lin" valueType="num">
                                      <p:cBhvr>
                                        <p:cTn id="8" dur="500" fill="hold"/>
                                        <p:tgtEl>
                                          <p:spTgt spid="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with Corners Rounded 1">
            <a:extLst>
              <a:ext uri="{FF2B5EF4-FFF2-40B4-BE49-F238E27FC236}">
                <a16:creationId xmlns:a16="http://schemas.microsoft.com/office/drawing/2014/main" id="{5DC05F8E-93FB-C5EC-5023-BB2DE98A600B}"/>
              </a:ext>
            </a:extLst>
          </p:cNvPr>
          <p:cNvSpPr/>
          <p:nvPr/>
        </p:nvSpPr>
        <p:spPr>
          <a:xfrm>
            <a:off x="2446992" y="1506205"/>
            <a:ext cx="8174934" cy="1668591"/>
          </a:xfrm>
          <a:prstGeom prst="wedgeRoundRectCallout">
            <a:avLst>
              <a:gd name="adj1" fmla="val -30848"/>
              <a:gd name="adj2" fmla="val 66323"/>
              <a:gd name="adj3" fmla="val 16667"/>
            </a:avLst>
          </a:prstGeom>
          <a:solidFill>
            <a:schemeClr val="accent1">
              <a:lumMod val="20000"/>
              <a:lumOff val="80000"/>
            </a:schemeClr>
          </a:solidFill>
          <a:ln w="38100">
            <a:solidFill>
              <a:srgbClr val="002060"/>
            </a:solidFill>
            <a:extLst>
              <a:ext uri="{C807C97D-BFC1-408E-A445-0C87EB9F89A2}">
                <ask:lineSketchStyleProps xmlns:ask="http://schemas.microsoft.com/office/drawing/2018/sketchyshapes" xmlns="" sd="3918538157">
                  <a:custGeom>
                    <a:avLst/>
                    <a:gdLst>
                      <a:gd name="connsiteX0" fmla="*/ 0 w 8174934"/>
                      <a:gd name="connsiteY0" fmla="*/ 278104 h 1668591"/>
                      <a:gd name="connsiteX1" fmla="*/ 278104 w 8174934"/>
                      <a:gd name="connsiteY1" fmla="*/ 0 h 1668591"/>
                      <a:gd name="connsiteX2" fmla="*/ 1362489 w 8174934"/>
                      <a:gd name="connsiteY2" fmla="*/ 0 h 1668591"/>
                      <a:gd name="connsiteX3" fmla="*/ 1362489 w 8174934"/>
                      <a:gd name="connsiteY3" fmla="*/ 0 h 1668591"/>
                      <a:gd name="connsiteX4" fmla="*/ 3406223 w 8174934"/>
                      <a:gd name="connsiteY4" fmla="*/ 0 h 1668591"/>
                      <a:gd name="connsiteX5" fmla="*/ 7896830 w 8174934"/>
                      <a:gd name="connsiteY5" fmla="*/ 0 h 1668591"/>
                      <a:gd name="connsiteX6" fmla="*/ 8174934 w 8174934"/>
                      <a:gd name="connsiteY6" fmla="*/ 278104 h 1668591"/>
                      <a:gd name="connsiteX7" fmla="*/ 8174934 w 8174934"/>
                      <a:gd name="connsiteY7" fmla="*/ 973345 h 1668591"/>
                      <a:gd name="connsiteX8" fmla="*/ 8174934 w 8174934"/>
                      <a:gd name="connsiteY8" fmla="*/ 973345 h 1668591"/>
                      <a:gd name="connsiteX9" fmla="*/ 8174934 w 8174934"/>
                      <a:gd name="connsiteY9" fmla="*/ 1390493 h 1668591"/>
                      <a:gd name="connsiteX10" fmla="*/ 8174934 w 8174934"/>
                      <a:gd name="connsiteY10" fmla="*/ 1390487 h 1668591"/>
                      <a:gd name="connsiteX11" fmla="*/ 7896830 w 8174934"/>
                      <a:gd name="connsiteY11" fmla="*/ 1668591 h 1668591"/>
                      <a:gd name="connsiteX12" fmla="*/ 3406223 w 8174934"/>
                      <a:gd name="connsiteY12" fmla="*/ 1668591 h 1668591"/>
                      <a:gd name="connsiteX13" fmla="*/ 289883 w 8174934"/>
                      <a:gd name="connsiteY13" fmla="*/ 2132192 h 1668591"/>
                      <a:gd name="connsiteX14" fmla="*/ 1362489 w 8174934"/>
                      <a:gd name="connsiteY14" fmla="*/ 1668591 h 1668591"/>
                      <a:gd name="connsiteX15" fmla="*/ 278104 w 8174934"/>
                      <a:gd name="connsiteY15" fmla="*/ 1668591 h 1668591"/>
                      <a:gd name="connsiteX16" fmla="*/ 0 w 8174934"/>
                      <a:gd name="connsiteY16" fmla="*/ 1390487 h 1668591"/>
                      <a:gd name="connsiteX17" fmla="*/ 0 w 8174934"/>
                      <a:gd name="connsiteY17" fmla="*/ 1390493 h 1668591"/>
                      <a:gd name="connsiteX18" fmla="*/ 0 w 8174934"/>
                      <a:gd name="connsiteY18" fmla="*/ 973345 h 1668591"/>
                      <a:gd name="connsiteX19" fmla="*/ 0 w 8174934"/>
                      <a:gd name="connsiteY19" fmla="*/ 973345 h 1668591"/>
                      <a:gd name="connsiteX20" fmla="*/ 0 w 8174934"/>
                      <a:gd name="connsiteY20" fmla="*/ 278104 h 1668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74934" h="1668591" fill="none" extrusionOk="0">
                        <a:moveTo>
                          <a:pt x="0" y="278104"/>
                        </a:moveTo>
                        <a:cubicBezTo>
                          <a:pt x="-22822" y="134509"/>
                          <a:pt x="128181" y="444"/>
                          <a:pt x="278104" y="0"/>
                        </a:cubicBezTo>
                        <a:cubicBezTo>
                          <a:pt x="608365" y="79226"/>
                          <a:pt x="1052574" y="-31908"/>
                          <a:pt x="1362489" y="0"/>
                        </a:cubicBezTo>
                        <a:lnTo>
                          <a:pt x="1362489" y="0"/>
                        </a:lnTo>
                        <a:cubicBezTo>
                          <a:pt x="1968710" y="-9568"/>
                          <a:pt x="3052079" y="-150150"/>
                          <a:pt x="3406223" y="0"/>
                        </a:cubicBezTo>
                        <a:cubicBezTo>
                          <a:pt x="5338654" y="-157665"/>
                          <a:pt x="6459351" y="-122053"/>
                          <a:pt x="7896830" y="0"/>
                        </a:cubicBezTo>
                        <a:cubicBezTo>
                          <a:pt x="8048218" y="-5084"/>
                          <a:pt x="8170793" y="145817"/>
                          <a:pt x="8174934" y="278104"/>
                        </a:cubicBezTo>
                        <a:cubicBezTo>
                          <a:pt x="8155562" y="526733"/>
                          <a:pt x="8139819" y="698056"/>
                          <a:pt x="8174934" y="973345"/>
                        </a:cubicBezTo>
                        <a:lnTo>
                          <a:pt x="8174934" y="973345"/>
                        </a:lnTo>
                        <a:cubicBezTo>
                          <a:pt x="8187428" y="1032945"/>
                          <a:pt x="8198518" y="1300211"/>
                          <a:pt x="8174934" y="1390493"/>
                        </a:cubicBezTo>
                        <a:lnTo>
                          <a:pt x="8174934" y="1390487"/>
                        </a:lnTo>
                        <a:cubicBezTo>
                          <a:pt x="8193074" y="1532608"/>
                          <a:pt x="8044894" y="1656384"/>
                          <a:pt x="7896830" y="1668591"/>
                        </a:cubicBezTo>
                        <a:cubicBezTo>
                          <a:pt x="5901276" y="1521522"/>
                          <a:pt x="4220224" y="1533331"/>
                          <a:pt x="3406223" y="1668591"/>
                        </a:cubicBezTo>
                        <a:cubicBezTo>
                          <a:pt x="2437897" y="1950036"/>
                          <a:pt x="1043747" y="2167442"/>
                          <a:pt x="289883" y="2132192"/>
                        </a:cubicBezTo>
                        <a:cubicBezTo>
                          <a:pt x="555640" y="2104492"/>
                          <a:pt x="933000" y="1964939"/>
                          <a:pt x="1362489" y="1668591"/>
                        </a:cubicBezTo>
                        <a:cubicBezTo>
                          <a:pt x="1100901" y="1720492"/>
                          <a:pt x="546505" y="1664153"/>
                          <a:pt x="278104" y="1668591"/>
                        </a:cubicBezTo>
                        <a:cubicBezTo>
                          <a:pt x="128378" y="1673238"/>
                          <a:pt x="-27820" y="1556865"/>
                          <a:pt x="0" y="1390487"/>
                        </a:cubicBezTo>
                        <a:lnTo>
                          <a:pt x="0" y="1390493"/>
                        </a:lnTo>
                        <a:cubicBezTo>
                          <a:pt x="34992" y="1278132"/>
                          <a:pt x="-17065" y="1090723"/>
                          <a:pt x="0" y="973345"/>
                        </a:cubicBezTo>
                        <a:lnTo>
                          <a:pt x="0" y="973345"/>
                        </a:lnTo>
                        <a:cubicBezTo>
                          <a:pt x="30177" y="809277"/>
                          <a:pt x="-2821" y="470946"/>
                          <a:pt x="0" y="278104"/>
                        </a:cubicBezTo>
                        <a:close/>
                      </a:path>
                      <a:path w="8174934" h="1668591" stroke="0" extrusionOk="0">
                        <a:moveTo>
                          <a:pt x="0" y="278104"/>
                        </a:moveTo>
                        <a:cubicBezTo>
                          <a:pt x="13345" y="119694"/>
                          <a:pt x="149541" y="14552"/>
                          <a:pt x="278104" y="0"/>
                        </a:cubicBezTo>
                        <a:cubicBezTo>
                          <a:pt x="448348" y="-42860"/>
                          <a:pt x="1076082" y="38895"/>
                          <a:pt x="1362489" y="0"/>
                        </a:cubicBezTo>
                        <a:lnTo>
                          <a:pt x="1362489" y="0"/>
                        </a:lnTo>
                        <a:cubicBezTo>
                          <a:pt x="2055320" y="-146996"/>
                          <a:pt x="2421706" y="-96262"/>
                          <a:pt x="3406223" y="0"/>
                        </a:cubicBezTo>
                        <a:cubicBezTo>
                          <a:pt x="4981970" y="-50308"/>
                          <a:pt x="6878421" y="-85446"/>
                          <a:pt x="7896830" y="0"/>
                        </a:cubicBezTo>
                        <a:cubicBezTo>
                          <a:pt x="8062505" y="-28134"/>
                          <a:pt x="8177468" y="151787"/>
                          <a:pt x="8174934" y="278104"/>
                        </a:cubicBezTo>
                        <a:cubicBezTo>
                          <a:pt x="8212907" y="606964"/>
                          <a:pt x="8134411" y="760779"/>
                          <a:pt x="8174934" y="973345"/>
                        </a:cubicBezTo>
                        <a:lnTo>
                          <a:pt x="8174934" y="973345"/>
                        </a:lnTo>
                        <a:cubicBezTo>
                          <a:pt x="8205039" y="1132824"/>
                          <a:pt x="8151529" y="1324945"/>
                          <a:pt x="8174934" y="1390493"/>
                        </a:cubicBezTo>
                        <a:lnTo>
                          <a:pt x="8174934" y="1390487"/>
                        </a:lnTo>
                        <a:cubicBezTo>
                          <a:pt x="8198817" y="1538114"/>
                          <a:pt x="8048981" y="1686324"/>
                          <a:pt x="7896830" y="1668591"/>
                        </a:cubicBezTo>
                        <a:cubicBezTo>
                          <a:pt x="7047749" y="1716623"/>
                          <a:pt x="4779294" y="1706741"/>
                          <a:pt x="3406223" y="1668591"/>
                        </a:cubicBezTo>
                        <a:cubicBezTo>
                          <a:pt x="1954843" y="1778479"/>
                          <a:pt x="1489843" y="1824094"/>
                          <a:pt x="289883" y="2132192"/>
                        </a:cubicBezTo>
                        <a:cubicBezTo>
                          <a:pt x="740625" y="2011449"/>
                          <a:pt x="1111894" y="1858924"/>
                          <a:pt x="1362489" y="1668591"/>
                        </a:cubicBezTo>
                        <a:cubicBezTo>
                          <a:pt x="899135" y="1608070"/>
                          <a:pt x="706279" y="1692481"/>
                          <a:pt x="278104" y="1668591"/>
                        </a:cubicBezTo>
                        <a:cubicBezTo>
                          <a:pt x="141081" y="1647940"/>
                          <a:pt x="-19541" y="1542016"/>
                          <a:pt x="0" y="1390487"/>
                        </a:cubicBezTo>
                        <a:lnTo>
                          <a:pt x="0" y="1390493"/>
                        </a:lnTo>
                        <a:cubicBezTo>
                          <a:pt x="17800" y="1193897"/>
                          <a:pt x="33898" y="1128675"/>
                          <a:pt x="0" y="973345"/>
                        </a:cubicBezTo>
                        <a:lnTo>
                          <a:pt x="0" y="973345"/>
                        </a:lnTo>
                        <a:cubicBezTo>
                          <a:pt x="32668" y="666075"/>
                          <a:pt x="-6919" y="363114"/>
                          <a:pt x="0" y="278104"/>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C</a:t>
            </a:r>
            <a:r>
              <a:rPr lang="vi-VN" sz="3600" b="1" dirty="0">
                <a:solidFill>
                  <a:srgbClr val="FF0000"/>
                </a:solidFill>
                <a:latin typeface="Cambria" panose="02040503050406030204" pitchFamily="18" charset="0"/>
                <a:ea typeface="Cambria" panose="02040503050406030204" pitchFamily="18" charset="0"/>
              </a:rPr>
              <a:t>ác nhóm lên trình bày kế hoạch kinh doanh của nhóm mình.</a:t>
            </a:r>
            <a:endParaRPr lang="en-US" sz="3600" b="1" dirty="0">
              <a:solidFill>
                <a:srgbClr val="FF0000"/>
              </a:solidFill>
              <a:latin typeface="Cambria" panose="02040503050406030204" pitchFamily="18" charset="0"/>
              <a:ea typeface="Cambria" panose="02040503050406030204" pitchFamily="18" charset="0"/>
            </a:endParaRPr>
          </a:p>
        </p:txBody>
      </p:sp>
      <p:pic>
        <p:nvPicPr>
          <p:cNvPr id="10" name="Graphic 6">
            <a:extLst>
              <a:ext uri="{FF2B5EF4-FFF2-40B4-BE49-F238E27FC236}">
                <a16:creationId xmlns:a16="http://schemas.microsoft.com/office/drawing/2014/main" id="{564DAF6C-69F7-A852-B6B7-69670B22317E}"/>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283994"/>
            <a:ext cx="3311487" cy="3539039"/>
          </a:xfrm>
          <a:prstGeom prst="rect">
            <a:avLst/>
          </a:prstGeom>
        </p:spPr>
      </p:pic>
    </p:spTree>
    <p:custDataLst>
      <p:tags r:id="rId1"/>
    </p:custDataLst>
    <p:extLst>
      <p:ext uri="{BB962C8B-B14F-4D97-AF65-F5344CB8AC3E}">
        <p14:creationId xmlns:p14="http://schemas.microsoft.com/office/powerpoint/2010/main" val="625218054"/>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subTnLst>
                                    <p:audio>
                                      <p:cMediaNode>
                                        <p:cTn display="0" masterRel="sameClick">
                                          <p:stCondLst>
                                            <p:cond evt="begin" delay="0">
                                              <p:tn val="9"/>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4">
            <a:extLst>
              <a:ext uri="{FF2B5EF4-FFF2-40B4-BE49-F238E27FC236}">
                <a16:creationId xmlns:a16="http://schemas.microsoft.com/office/drawing/2014/main" id="{C40D8581-DF14-7A70-CF0B-4FC04E79C550}"/>
              </a:ext>
            </a:extLst>
          </p:cNvPr>
          <p:cNvSpPr/>
          <p:nvPr/>
        </p:nvSpPr>
        <p:spPr>
          <a:xfrm>
            <a:off x="331304" y="397565"/>
            <a:ext cx="9955696" cy="6237519"/>
          </a:xfrm>
          <a:prstGeom prst="roundRect">
            <a:avLst/>
          </a:prstGeom>
          <a:solidFill>
            <a:schemeClr val="bg1"/>
          </a:solidFill>
          <a:ln>
            <a:solidFill>
              <a:srgbClr val="00B05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a:extLst>
              <a:ext uri="{FF2B5EF4-FFF2-40B4-BE49-F238E27FC236}">
                <a16:creationId xmlns:a16="http://schemas.microsoft.com/office/drawing/2014/main" id="{2681C470-DC90-11F0-F08A-965068CE3203}"/>
              </a:ext>
            </a:extLst>
          </p:cNvPr>
          <p:cNvPicPr>
            <a:picLocks noChangeAspect="1"/>
          </p:cNvPicPr>
          <p:nvPr/>
        </p:nvPicPr>
        <p:blipFill>
          <a:blip r:embed="rId3"/>
          <a:srcRect/>
          <a:stretch>
            <a:fillRect/>
          </a:stretch>
        </p:blipFill>
        <p:spPr>
          <a:xfrm>
            <a:off x="9899001" y="3600450"/>
            <a:ext cx="2042788" cy="3148806"/>
          </a:xfrm>
          <a:prstGeom prst="rect">
            <a:avLst/>
          </a:prstGeom>
        </p:spPr>
      </p:pic>
      <p:sp>
        <p:nvSpPr>
          <p:cNvPr id="4" name="Hộp Văn bản 5">
            <a:extLst>
              <a:ext uri="{FF2B5EF4-FFF2-40B4-BE49-F238E27FC236}">
                <a16:creationId xmlns:a16="http://schemas.microsoft.com/office/drawing/2014/main" id="{E0C7EA1F-C400-F1B8-8FB9-9B95E408E440}"/>
              </a:ext>
            </a:extLst>
          </p:cNvPr>
          <p:cNvSpPr txBox="1"/>
          <p:nvPr/>
        </p:nvSpPr>
        <p:spPr>
          <a:xfrm>
            <a:off x="665731" y="626169"/>
            <a:ext cx="9212802" cy="5016758"/>
          </a:xfrm>
          <a:prstGeom prst="rect">
            <a:avLst/>
          </a:prstGeom>
          <a:noFill/>
        </p:spPr>
        <p:txBody>
          <a:bodyPr wrap="square" rtlCol="0">
            <a:spAutoFit/>
          </a:bodyPr>
          <a:lstStyle/>
          <a:p>
            <a:pPr algn="just"/>
            <a:r>
              <a:rPr lang="en-US" sz="4000" dirty="0">
                <a:latin typeface="Calibri" panose="020F0502020204030204" pitchFamily="34" charset="0"/>
                <a:cs typeface="Calibri" panose="020F0502020204030204" pitchFamily="34" charset="0"/>
              </a:rPr>
              <a:t>   </a:t>
            </a:r>
            <a:r>
              <a:rPr lang="vi-VN" sz="4000" dirty="0">
                <a:latin typeface="+mj-lt"/>
                <a:cs typeface="Calibri" panose="020F0502020204030204" pitchFamily="34" charset="0"/>
              </a:rPr>
              <a:t>Kế hoạch kinh doanh cần có đầy đủ nội dung từ mô tả sản phẩm kinh doanh đến đối tượng khách hàng, hoạt động sản xuất, hoạt động truyền thông giới thiệu sản phẩm, chiến lược bán hàng, dự trù tài chính và nhân sự. Các nội dung đều được mô tả chi tiết, rõ ràng về thời gian, và kết quả cần đạt được, về người chịu trách nhiệm thực hiện.</a:t>
            </a:r>
            <a:endParaRPr lang="en-US" sz="4000" dirty="0">
              <a:latin typeface="+mj-lt"/>
              <a:cs typeface="Calibri" panose="020F0502020204030204" pitchFamily="34" charset="0"/>
            </a:endParaRPr>
          </a:p>
        </p:txBody>
      </p:sp>
    </p:spTree>
    <p:custDataLst>
      <p:tags r:id="rId1"/>
    </p:custDataLst>
    <p:extLst>
      <p:ext uri="{BB962C8B-B14F-4D97-AF65-F5344CB8AC3E}">
        <p14:creationId xmlns:p14="http://schemas.microsoft.com/office/powerpoint/2010/main" val="3194886824"/>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72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72000">
                                          <p:cBhvr additive="base">
                                            <p:cTn id="7" dur="1000" fill="hold"/>
                                            <p:tgtEl>
                                              <p:spTgt spid="3"/>
                                            </p:tgtEl>
                                            <p:attrNameLst>
                                              <p:attrName>ppt_x</p:attrName>
                                            </p:attrNameLst>
                                          </p:cBhvr>
                                          <p:tavLst>
                                            <p:tav tm="0">
                                              <p:val>
                                                <p:strVal val="#ppt_x"/>
                                              </p:val>
                                            </p:tav>
                                            <p:tav tm="100000">
                                              <p:val>
                                                <p:strVal val="#ppt_x"/>
                                              </p:val>
                                            </p:tav>
                                          </p:tavLst>
                                        </p:anim>
                                        <p:anim calcmode="lin" valueType="num" p14:bounceEnd="72000">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4">
            <a:extLst>
              <a:ext uri="{FF2B5EF4-FFF2-40B4-BE49-F238E27FC236}">
                <a16:creationId xmlns:a16="http://schemas.microsoft.com/office/drawing/2014/main" id="{D3DB1612-6986-5EA3-0E4F-C719380D70F2}"/>
              </a:ext>
            </a:extLst>
          </p:cNvPr>
          <p:cNvSpPr/>
          <p:nvPr/>
        </p:nvSpPr>
        <p:spPr>
          <a:xfrm>
            <a:off x="247787" y="2783912"/>
            <a:ext cx="2985195" cy="4074088"/>
          </a:xfrm>
          <a:custGeom>
            <a:avLst/>
            <a:gdLst/>
            <a:ahLst/>
            <a:cxnLst/>
            <a:rect l="l" t="t" r="r" b="b"/>
            <a:pathLst>
              <a:path w="4477793" h="6111132">
                <a:moveTo>
                  <a:pt x="0" y="0"/>
                </a:moveTo>
                <a:lnTo>
                  <a:pt x="4477794" y="0"/>
                </a:lnTo>
                <a:lnTo>
                  <a:pt x="4477794" y="6111132"/>
                </a:lnTo>
                <a:lnTo>
                  <a:pt x="0" y="611113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3A1EEC95-06CE-8F07-B1E2-1C324ABBA3B6}"/>
              </a:ext>
            </a:extLst>
          </p:cNvPr>
          <p:cNvPicPr>
            <a:picLocks noChangeAspect="1"/>
          </p:cNvPicPr>
          <p:nvPr/>
        </p:nvPicPr>
        <p:blipFill>
          <a:blip r:embed="rId6"/>
          <a:stretch>
            <a:fillRect/>
          </a:stretch>
        </p:blipFill>
        <p:spPr>
          <a:xfrm>
            <a:off x="2201072" y="2578491"/>
            <a:ext cx="8228969" cy="1563101"/>
          </a:xfrm>
          <a:prstGeom prst="rect">
            <a:avLst/>
          </a:prstGeom>
        </p:spPr>
      </p:pic>
    </p:spTree>
    <p:custDataLst>
      <p:tags r:id="rId1"/>
    </p:custDataLst>
    <p:extLst>
      <p:ext uri="{BB962C8B-B14F-4D97-AF65-F5344CB8AC3E}">
        <p14:creationId xmlns:p14="http://schemas.microsoft.com/office/powerpoint/2010/main" val="39117319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47EB28-DE4E-43A4-9408-CE4BF9303403}"/>
              </a:ext>
            </a:extLst>
          </p:cNvPr>
          <p:cNvPicPr>
            <a:picLocks noChangeAspect="1"/>
          </p:cNvPicPr>
          <p:nvPr/>
        </p:nvPicPr>
        <p:blipFill>
          <a:blip r:embed="rId4"/>
          <a:stretch>
            <a:fillRect/>
          </a:stretch>
        </p:blipFill>
        <p:spPr>
          <a:xfrm>
            <a:off x="2721571" y="2387210"/>
            <a:ext cx="6748857" cy="1774090"/>
          </a:xfrm>
          <a:prstGeom prst="rect">
            <a:avLst/>
          </a:prstGeom>
        </p:spPr>
      </p:pic>
    </p:spTree>
    <p:custDataLst>
      <p:tags r:id="rId1"/>
    </p:custDataLst>
    <p:extLst>
      <p:ext uri="{BB962C8B-B14F-4D97-AF65-F5344CB8AC3E}">
        <p14:creationId xmlns:p14="http://schemas.microsoft.com/office/powerpoint/2010/main" val="571395104"/>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F038ED41-02CF-E0E9-2815-12A5C1B43D5C}"/>
              </a:ext>
            </a:extLst>
          </p:cNvPr>
          <p:cNvSpPr/>
          <p:nvPr/>
        </p:nvSpPr>
        <p:spPr>
          <a:xfrm>
            <a:off x="15198829" y="3922294"/>
            <a:ext cx="2550257" cy="2115848"/>
          </a:xfrm>
          <a:custGeom>
            <a:avLst/>
            <a:gdLst/>
            <a:ahLst/>
            <a:cxnLst/>
            <a:rect l="l" t="t" r="r" b="b"/>
            <a:pathLst>
              <a:path w="9243353" h="6678323">
                <a:moveTo>
                  <a:pt x="0" y="0"/>
                </a:moveTo>
                <a:lnTo>
                  <a:pt x="9243353" y="0"/>
                </a:lnTo>
                <a:lnTo>
                  <a:pt x="9243353" y="6678323"/>
                </a:lnTo>
                <a:lnTo>
                  <a:pt x="0" y="6678323"/>
                </a:lnTo>
                <a:lnTo>
                  <a:pt x="0" y="0"/>
                </a:lnTo>
                <a:close/>
              </a:path>
            </a:pathLst>
          </a:custGeom>
          <a:blipFill>
            <a:blip r:embed="rId4"/>
            <a:stretch>
              <a:fillRect/>
            </a:stretch>
          </a:blipFill>
        </p:spPr>
        <p:txBody>
          <a:bodyPr/>
          <a:lstStyle/>
          <a:p>
            <a:endParaRPr lang="en-US"/>
          </a:p>
        </p:txBody>
      </p:sp>
      <p:sp>
        <p:nvSpPr>
          <p:cNvPr id="3" name="Freeform 2">
            <a:extLst>
              <a:ext uri="{FF2B5EF4-FFF2-40B4-BE49-F238E27FC236}">
                <a16:creationId xmlns:a16="http://schemas.microsoft.com/office/drawing/2014/main" id="{0E798318-8D6A-D8F9-4F14-2FD928503F12}"/>
              </a:ext>
            </a:extLst>
          </p:cNvPr>
          <p:cNvSpPr/>
          <p:nvPr/>
        </p:nvSpPr>
        <p:spPr>
          <a:xfrm>
            <a:off x="1034477" y="2181225"/>
            <a:ext cx="4122295" cy="4114800"/>
          </a:xfrm>
          <a:custGeom>
            <a:avLst/>
            <a:gdLst/>
            <a:ahLst/>
            <a:cxnLst/>
            <a:rect l="l" t="t" r="r" b="b"/>
            <a:pathLst>
              <a:path w="4122295" h="4114800">
                <a:moveTo>
                  <a:pt x="0" y="0"/>
                </a:moveTo>
                <a:lnTo>
                  <a:pt x="4122296" y="0"/>
                </a:lnTo>
                <a:lnTo>
                  <a:pt x="4122296"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pic>
        <p:nvPicPr>
          <p:cNvPr id="9" name="Picture 8">
            <a:extLst>
              <a:ext uri="{FF2B5EF4-FFF2-40B4-BE49-F238E27FC236}">
                <a16:creationId xmlns:a16="http://schemas.microsoft.com/office/drawing/2014/main" id="{2A852808-F622-0936-19CB-7696A19BECEA}"/>
              </a:ext>
            </a:extLst>
          </p:cNvPr>
          <p:cNvPicPr>
            <a:picLocks noChangeAspect="1"/>
          </p:cNvPicPr>
          <p:nvPr/>
        </p:nvPicPr>
        <p:blipFill>
          <a:blip r:embed="rId7"/>
          <a:stretch>
            <a:fillRect/>
          </a:stretch>
        </p:blipFill>
        <p:spPr>
          <a:xfrm>
            <a:off x="2069616" y="494073"/>
            <a:ext cx="8224217" cy="1926503"/>
          </a:xfrm>
          <a:prstGeom prst="rect">
            <a:avLst/>
          </a:prstGeom>
        </p:spPr>
      </p:pic>
    </p:spTree>
    <p:custDataLst>
      <p:tags r:id="rId1"/>
    </p:custDataLst>
    <p:extLst>
      <p:ext uri="{BB962C8B-B14F-4D97-AF65-F5344CB8AC3E}">
        <p14:creationId xmlns:p14="http://schemas.microsoft.com/office/powerpoint/2010/main" val="5678018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1.875E-6 2.59259E-6 L -0.66823 0.03634 " pathEditMode="relative" rAng="0" ptsTypes="AA">
                                      <p:cBhvr>
                                        <p:cTn id="11" dur="2000" fill="hold"/>
                                        <p:tgtEl>
                                          <p:spTgt spid="2"/>
                                        </p:tgtEl>
                                        <p:attrNameLst>
                                          <p:attrName>ppt_x</p:attrName>
                                          <p:attrName>ppt_y</p:attrName>
                                        </p:attrNameLst>
                                      </p:cBhvr>
                                      <p:rCtr x="-33411" y="18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1D6F36A3-F560-B241-1A08-23D4BA33EB88}"/>
              </a:ext>
            </a:extLst>
          </p:cNvPr>
          <p:cNvSpPr/>
          <p:nvPr/>
        </p:nvSpPr>
        <p:spPr>
          <a:xfrm>
            <a:off x="540632" y="2211572"/>
            <a:ext cx="2074978" cy="4646428"/>
          </a:xfrm>
          <a:custGeom>
            <a:avLst/>
            <a:gdLst/>
            <a:ahLst/>
            <a:cxnLst/>
            <a:rect l="l" t="t" r="r" b="b"/>
            <a:pathLst>
              <a:path w="3260979" h="8229600">
                <a:moveTo>
                  <a:pt x="0" y="0"/>
                </a:moveTo>
                <a:lnTo>
                  <a:pt x="3260979" y="0"/>
                </a:lnTo>
                <a:lnTo>
                  <a:pt x="3260979" y="8229600"/>
                </a:lnTo>
                <a:lnTo>
                  <a:pt x="0" y="8229600"/>
                </a:lnTo>
                <a:lnTo>
                  <a:pt x="0" y="0"/>
                </a:lnTo>
                <a:close/>
              </a:path>
            </a:pathLst>
          </a:custGeom>
          <a:blipFill>
            <a:blip r:embed="rId4"/>
            <a:stretch>
              <a:fillRect/>
            </a:stretch>
          </a:blipFill>
        </p:spPr>
        <p:txBody>
          <a:bodyPr/>
          <a:lstStyle/>
          <a:p>
            <a:endParaRPr lang="en-US"/>
          </a:p>
        </p:txBody>
      </p:sp>
      <p:sp>
        <p:nvSpPr>
          <p:cNvPr id="3" name="Freeform 4">
            <a:extLst>
              <a:ext uri="{FF2B5EF4-FFF2-40B4-BE49-F238E27FC236}">
                <a16:creationId xmlns:a16="http://schemas.microsoft.com/office/drawing/2014/main" id="{453CD508-B3D2-BBB4-8E89-1823DCF60B5D}"/>
              </a:ext>
            </a:extLst>
          </p:cNvPr>
          <p:cNvSpPr/>
          <p:nvPr/>
        </p:nvSpPr>
        <p:spPr>
          <a:xfrm>
            <a:off x="8715153" y="2551815"/>
            <a:ext cx="3476847" cy="4397448"/>
          </a:xfrm>
          <a:custGeom>
            <a:avLst/>
            <a:gdLst/>
            <a:ahLst/>
            <a:cxnLst/>
            <a:rect l="l" t="t" r="r" b="b"/>
            <a:pathLst>
              <a:path w="3591098" h="4114800">
                <a:moveTo>
                  <a:pt x="0" y="0"/>
                </a:moveTo>
                <a:lnTo>
                  <a:pt x="3591098" y="0"/>
                </a:lnTo>
                <a:lnTo>
                  <a:pt x="3591098"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4" name="Freeform 19">
            <a:extLst>
              <a:ext uri="{FF2B5EF4-FFF2-40B4-BE49-F238E27FC236}">
                <a16:creationId xmlns:a16="http://schemas.microsoft.com/office/drawing/2014/main" id="{3115748F-7DF5-C612-C49B-8B3286BF4B8B}"/>
              </a:ext>
            </a:extLst>
          </p:cNvPr>
          <p:cNvSpPr/>
          <p:nvPr/>
        </p:nvSpPr>
        <p:spPr>
          <a:xfrm>
            <a:off x="2730797" y="1335273"/>
            <a:ext cx="6051696" cy="4119230"/>
          </a:xfrm>
          <a:custGeom>
            <a:avLst/>
            <a:gdLst/>
            <a:ahLst/>
            <a:cxnLst/>
            <a:rect l="l" t="t" r="r" b="b"/>
            <a:pathLst>
              <a:path w="3749862" h="2517095">
                <a:moveTo>
                  <a:pt x="0" y="0"/>
                </a:moveTo>
                <a:lnTo>
                  <a:pt x="3749862" y="0"/>
                </a:lnTo>
                <a:lnTo>
                  <a:pt x="3749862" y="2517095"/>
                </a:lnTo>
                <a:lnTo>
                  <a:pt x="0" y="2517095"/>
                </a:lnTo>
                <a:lnTo>
                  <a:pt x="0" y="0"/>
                </a:lnTo>
                <a:close/>
              </a:path>
            </a:pathLst>
          </a:custGeom>
          <a:blipFill>
            <a:blip r:embed="rId7"/>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DF1DBB7F-9412-9B0E-DD76-14E54BB60139}"/>
              </a:ext>
            </a:extLst>
          </p:cNvPr>
          <p:cNvSpPr txBox="1"/>
          <p:nvPr/>
        </p:nvSpPr>
        <p:spPr>
          <a:xfrm>
            <a:off x="3187996" y="2065374"/>
            <a:ext cx="5179827" cy="3108543"/>
          </a:xfrm>
          <a:prstGeom prst="rect">
            <a:avLst/>
          </a:prstGeom>
          <a:noFill/>
        </p:spPr>
        <p:txBody>
          <a:bodyPr wrap="square">
            <a:spAutoFit/>
          </a:bodyPr>
          <a:lstStyle/>
          <a:p>
            <a:pPr lvl="0" algn="just"/>
            <a:r>
              <a:rPr lang="vi-VN" sz="2800" b="1" dirty="0">
                <a:solidFill>
                  <a:prstClr val="white"/>
                </a:solidFill>
                <a:latin typeface="Cambria" panose="02040503050406030204" pitchFamily="18" charset="0"/>
                <a:ea typeface="Cambria" panose="02040503050406030204" pitchFamily="18" charset="0"/>
              </a:rPr>
              <a:t>Xin chào mừng mọi người dã đến với gian hàng của chúng tớ, gian hàng của chúng tớ có rất nhiều đồ ăn ngon như: bim bim, kẹo, bánh.. nào các bạn hãy lại đây và mua hàng cho chúng tớ nhé.</a:t>
            </a:r>
            <a:endParaRPr kumimoji="0" lang="vi-VN"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35417975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4800" r="48400">
                        <a14:backgroundMark x1="15400" y1="43800" x2="11200" y2="57200"/>
                        <a14:backgroundMark x1="8800" y1="56600" x2="10400" y2="62400"/>
                        <a14:backgroundMark x1="10200" y1="54200" x2="15200" y2="63600"/>
                        <a14:backgroundMark x1="16400" y1="58000" x2="17800" y2="64600"/>
                        <a14:backgroundMark x1="21800" y1="59000" x2="26200" y2="69800"/>
                        <a14:backgroundMark x1="29600" y1="70400" x2="30800" y2="73600"/>
                        <a14:backgroundMark x1="14400" y1="54000" x2="21600" y2="64200"/>
                        <a14:backgroundMark x1="18200" y1="42200" x2="9600" y2="55600"/>
                        <a14:backgroundMark x1="18400" y1="39200" x2="17800" y2="46000"/>
                        <a14:backgroundMark x1="21200" y1="37400" x2="19400" y2="45400"/>
                        <a14:backgroundMark x1="23600" y1="38200" x2="19400" y2="42800"/>
                        <a14:backgroundMark x1="15800" y1="53000" x2="20000" y2="54800"/>
                        <a14:backgroundMark x1="20400" y1="54800" x2="21200" y2="56600"/>
                        <a14:backgroundMark x1="46200" y1="51400" x2="46800" y2="58600"/>
                        <a14:backgroundMark x1="16400" y1="53000" x2="22200" y2="56000"/>
                      </a14:backgroundRemoval>
                    </a14:imgEffect>
                    <a14:imgEffect>
                      <a14:sharpenSoften amount="25000"/>
                    </a14:imgEffect>
                  </a14:imgLayer>
                </a14:imgProps>
              </a:ext>
              <a:ext uri="{28A0092B-C50C-407E-A947-70E740481C1C}">
                <a14:useLocalDpi xmlns:a14="http://schemas.microsoft.com/office/drawing/2010/main" val="0"/>
              </a:ext>
            </a:extLst>
          </a:blip>
          <a:srcRect t="32869" r="50801" b="11067"/>
          <a:stretch>
            <a:fillRect/>
          </a:stretch>
        </p:blipFill>
        <p:spPr>
          <a:xfrm>
            <a:off x="-1325886" y="3237982"/>
            <a:ext cx="3309780" cy="3771592"/>
          </a:xfrm>
          <a:prstGeom prst="rect">
            <a:avLst/>
          </a:prstGeom>
        </p:spPr>
      </p:pic>
      <p:pic>
        <p:nvPicPr>
          <p:cNvPr id="8" name="Picture 7"/>
          <p:cNvPicPr>
            <a:picLocks noChangeAspect="1"/>
          </p:cNvPicPr>
          <p:nvPr/>
        </p:nvPicPr>
        <p:blipFill rotWithShape="1">
          <a:blip r:embed="rId6">
            <a:extLst>
              <a:ext uri="{BEBA8EAE-BF5A-486C-A8C5-ECC9F3942E4B}">
                <a14:imgProps xmlns:a14="http://schemas.microsoft.com/office/drawing/2010/main">
                  <a14:imgLayer r:embed="rId5">
                    <a14:imgEffect>
                      <a14:backgroundRemoval t="27600" b="100000" l="46800" r="83600"/>
                    </a14:imgEffect>
                    <a14:imgEffect>
                      <a14:sharpenSoften amount="25000"/>
                    </a14:imgEffect>
                  </a14:imgLayer>
                </a14:imgProps>
              </a:ext>
              <a:ext uri="{28A0092B-C50C-407E-A947-70E740481C1C}">
                <a14:useLocalDpi xmlns:a14="http://schemas.microsoft.com/office/drawing/2010/main" val="0"/>
              </a:ext>
            </a:extLst>
          </a:blip>
          <a:srcRect l="48585" t="31645" r="16627"/>
          <a:stretch>
            <a:fillRect/>
          </a:stretch>
        </p:blipFill>
        <p:spPr>
          <a:xfrm rot="21438028">
            <a:off x="10101993" y="3530339"/>
            <a:ext cx="2107576" cy="4141186"/>
          </a:xfrm>
          <a:prstGeom prst="rect">
            <a:avLst/>
          </a:prstGeom>
        </p:spPr>
      </p:pic>
      <p:pic>
        <p:nvPicPr>
          <p:cNvPr id="4" name="Picture 3">
            <a:extLst>
              <a:ext uri="{FF2B5EF4-FFF2-40B4-BE49-F238E27FC236}">
                <a16:creationId xmlns:a16="http://schemas.microsoft.com/office/drawing/2014/main" id="{3818CB87-D3A9-744C-0762-3B58E6009B84}"/>
              </a:ext>
            </a:extLst>
          </p:cNvPr>
          <p:cNvPicPr>
            <a:picLocks noChangeAspect="1"/>
          </p:cNvPicPr>
          <p:nvPr/>
        </p:nvPicPr>
        <p:blipFill>
          <a:blip r:embed="rId7"/>
          <a:stretch>
            <a:fillRect/>
          </a:stretch>
        </p:blipFill>
        <p:spPr>
          <a:xfrm>
            <a:off x="2409825" y="304800"/>
            <a:ext cx="7632854" cy="963251"/>
          </a:xfrm>
          <a:prstGeom prst="rect">
            <a:avLst/>
          </a:prstGeom>
        </p:spPr>
      </p:pic>
      <p:pic>
        <p:nvPicPr>
          <p:cNvPr id="6" name="Picture 5">
            <a:extLst>
              <a:ext uri="{FF2B5EF4-FFF2-40B4-BE49-F238E27FC236}">
                <a16:creationId xmlns:a16="http://schemas.microsoft.com/office/drawing/2014/main" id="{20F533FE-57B2-1104-1CF9-E323CF96E23D}"/>
              </a:ext>
            </a:extLst>
          </p:cNvPr>
          <p:cNvPicPr>
            <a:picLocks noChangeAspect="1"/>
          </p:cNvPicPr>
          <p:nvPr/>
        </p:nvPicPr>
        <p:blipFill>
          <a:blip r:embed="rId8"/>
          <a:stretch>
            <a:fillRect/>
          </a:stretch>
        </p:blipFill>
        <p:spPr>
          <a:xfrm>
            <a:off x="1337486" y="2172070"/>
            <a:ext cx="9777532" cy="2951708"/>
          </a:xfrm>
          <a:prstGeom prst="rect">
            <a:avLst/>
          </a:prstGeom>
        </p:spPr>
      </p:pic>
    </p:spTree>
    <p:custDataLst>
      <p:tags r:id="rId1"/>
    </p:custDataLst>
    <p:extLst>
      <p:ext uri="{BB962C8B-B14F-4D97-AF65-F5344CB8AC3E}">
        <p14:creationId xmlns:p14="http://schemas.microsoft.com/office/powerpoint/2010/main" val="74318830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42" presetClass="path" presetSubtype="0" accel="50000" decel="50000" fill="hold" nodeType="afterEffect">
                                  <p:stCondLst>
                                    <p:cond delay="0"/>
                                  </p:stCondLst>
                                  <p:childTnLst>
                                    <p:animMotion origin="layout" path="M 0.01146 -0.03055 L -2.08333E-6 2.59259E-6 " pathEditMode="relative" rAng="0" ptsTypes="AA">
                                      <p:cBhvr>
                                        <p:cTn id="15" dur="2000" fill="hold"/>
                                        <p:tgtEl>
                                          <p:spTgt spid="7"/>
                                        </p:tgtEl>
                                        <p:attrNameLst>
                                          <p:attrName>ppt_x</p:attrName>
                                          <p:attrName>ppt_y</p:attrName>
                                        </p:attrNameLst>
                                      </p:cBhvr>
                                      <p:rCtr x="-299" y="2801"/>
                                    </p:animMotion>
                                  </p:childTnLst>
                                </p:cTn>
                              </p:par>
                              <p:par>
                                <p:cTn id="16" presetID="42" presetClass="path" presetSubtype="0" accel="50000" decel="50000" fill="hold" nodeType="withEffect">
                                  <p:stCondLst>
                                    <p:cond delay="0"/>
                                  </p:stCondLst>
                                  <p:childTnLst>
                                    <p:animMotion origin="layout" path="M -0.00742 -0.05255 L 4.58333E-6 1.48148E-6 " pathEditMode="relative" rAng="0" ptsTypes="AA">
                                      <p:cBhvr>
                                        <p:cTn id="17" dur="2000" fill="hold"/>
                                        <p:tgtEl>
                                          <p:spTgt spid="8"/>
                                        </p:tgtEl>
                                        <p:attrNameLst>
                                          <p:attrName>ppt_x</p:attrName>
                                          <p:attrName>ppt_y</p:attrName>
                                        </p:attrNameLst>
                                      </p:cBhvr>
                                      <p:rCtr x="1237" y="2315"/>
                                    </p:animMotion>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61A7313-D5E9-E70C-A61D-09B684BB3C51}"/>
              </a:ext>
            </a:extLst>
          </p:cNvPr>
          <p:cNvGrpSpPr/>
          <p:nvPr/>
        </p:nvGrpSpPr>
        <p:grpSpPr>
          <a:xfrm>
            <a:off x="3495672" y="0"/>
            <a:ext cx="5618480" cy="1947904"/>
            <a:chOff x="4019547" y="-15675"/>
            <a:chExt cx="5618480" cy="1947904"/>
          </a:xfrm>
        </p:grpSpPr>
        <p:grpSp>
          <p:nvGrpSpPr>
            <p:cNvPr id="3" name="组合 25">
              <a:extLst>
                <a:ext uri="{FF2B5EF4-FFF2-40B4-BE49-F238E27FC236}">
                  <a16:creationId xmlns:a16="http://schemas.microsoft.com/office/drawing/2014/main" id="{FB302B60-58C5-A507-40C9-0F732D017784}"/>
                </a:ext>
              </a:extLst>
            </p:cNvPr>
            <p:cNvGrpSpPr/>
            <p:nvPr/>
          </p:nvGrpSpPr>
          <p:grpSpPr>
            <a:xfrm>
              <a:off x="4019547" y="-15675"/>
              <a:ext cx="5618480" cy="1947904"/>
              <a:chOff x="4710074" y="33158"/>
              <a:chExt cx="2575158" cy="861067"/>
            </a:xfrm>
          </p:grpSpPr>
          <p:pic>
            <p:nvPicPr>
              <p:cNvPr id="5" name="图片 7">
                <a:extLst>
                  <a:ext uri="{FF2B5EF4-FFF2-40B4-BE49-F238E27FC236}">
                    <a16:creationId xmlns:a16="http://schemas.microsoft.com/office/drawing/2014/main" id="{66BD7197-CED6-EA00-CD7D-AC1E61C872D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0313" b="36250"/>
              <a:stretch/>
            </p:blipFill>
            <p:spPr>
              <a:xfrm>
                <a:off x="4710074" y="33158"/>
                <a:ext cx="2575158" cy="861067"/>
              </a:xfrm>
              <a:prstGeom prst="rect">
                <a:avLst/>
              </a:prstGeom>
            </p:spPr>
          </p:pic>
          <p:sp>
            <p:nvSpPr>
              <p:cNvPr id="6" name="矩形 24">
                <a:extLst>
                  <a:ext uri="{FF2B5EF4-FFF2-40B4-BE49-F238E27FC236}">
                    <a16:creationId xmlns:a16="http://schemas.microsoft.com/office/drawing/2014/main" id="{6E4F3E6D-819E-D6A2-E427-EBC6DEB7C839}"/>
                  </a:ext>
                </a:extLst>
              </p:cNvPr>
              <p:cNvSpPr/>
              <p:nvPr/>
            </p:nvSpPr>
            <p:spPr>
              <a:xfrm>
                <a:off x="4922649" y="186911"/>
                <a:ext cx="1721705" cy="540000"/>
              </a:xfrm>
              <a:prstGeom prst="rect">
                <a:avLst/>
              </a:prstGeom>
              <a:solidFill>
                <a:srgbClr val="F3E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pic>
          <p:nvPicPr>
            <p:cNvPr id="4" name="Picture 3">
              <a:extLst>
                <a:ext uri="{FF2B5EF4-FFF2-40B4-BE49-F238E27FC236}">
                  <a16:creationId xmlns:a16="http://schemas.microsoft.com/office/drawing/2014/main" id="{0AC814D4-7E38-15CE-C2B4-EDCB063D2A31}"/>
                </a:ext>
              </a:extLst>
            </p:cNvPr>
            <p:cNvPicPr>
              <a:picLocks noChangeAspect="1"/>
            </p:cNvPicPr>
            <p:nvPr/>
          </p:nvPicPr>
          <p:blipFill>
            <a:blip r:embed="rId5"/>
            <a:stretch>
              <a:fillRect/>
            </a:stretch>
          </p:blipFill>
          <p:spPr>
            <a:xfrm>
              <a:off x="4163441" y="570361"/>
              <a:ext cx="4852837" cy="963251"/>
            </a:xfrm>
            <a:prstGeom prst="rect">
              <a:avLst/>
            </a:prstGeom>
          </p:spPr>
        </p:pic>
      </p:grpSp>
      <p:sp>
        <p:nvSpPr>
          <p:cNvPr id="9" name="Rectangle 8">
            <a:extLst>
              <a:ext uri="{FF2B5EF4-FFF2-40B4-BE49-F238E27FC236}">
                <a16:creationId xmlns:a16="http://schemas.microsoft.com/office/drawing/2014/main" id="{470999AB-9AFF-A221-01E6-D34A185783DF}"/>
              </a:ext>
            </a:extLst>
          </p:cNvPr>
          <p:cNvSpPr/>
          <p:nvPr/>
        </p:nvSpPr>
        <p:spPr>
          <a:xfrm>
            <a:off x="904241" y="2093695"/>
            <a:ext cx="9878060" cy="2690352"/>
          </a:xfrm>
          <a:prstGeom prst="rect">
            <a:avLst/>
          </a:prstGeom>
        </p:spPr>
        <p:txBody>
          <a:bodyPr wrap="square">
            <a:spAutoFit/>
          </a:bodyPr>
          <a:lstStyle/>
          <a:p>
            <a:pPr lvl="0" algn="just">
              <a:lnSpc>
                <a:spcPct val="120000"/>
              </a:lnSpc>
              <a:defRPr/>
            </a:pP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Xây</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dựng</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kế</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hoạch</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kinh</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doanh</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để</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tham</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gia</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Hội</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chợ</a:t>
            </a:r>
            <a:r>
              <a:rPr lang="en-US" sz="3600" dirty="0">
                <a:solidFill>
                  <a:prstClr val="black"/>
                </a:solidFill>
                <a:latin typeface="Cambria" panose="02040503050406030204" pitchFamily="18" charset="0"/>
                <a:ea typeface="Cambria" panose="02040503050406030204" pitchFamily="18" charset="0"/>
              </a:rPr>
              <a:t> Xuân </a:t>
            </a:r>
            <a:r>
              <a:rPr lang="en-US" sz="3600" dirty="0" err="1">
                <a:solidFill>
                  <a:prstClr val="black"/>
                </a:solidFill>
                <a:latin typeface="Cambria" panose="02040503050406030204" pitchFamily="18" charset="0"/>
                <a:ea typeface="Cambria" panose="02040503050406030204" pitchFamily="18" charset="0"/>
              </a:rPr>
              <a:t>gây</a:t>
            </a:r>
            <a:r>
              <a:rPr lang="en-US" sz="3600" dirty="0">
                <a:solidFill>
                  <a:prstClr val="black"/>
                </a:solidFill>
                <a:latin typeface="Cambria" panose="02040503050406030204" pitchFamily="18" charset="0"/>
                <a:ea typeface="Cambria" panose="02040503050406030204" pitchFamily="18" charset="0"/>
              </a:rPr>
              <a:t> </a:t>
            </a:r>
            <a:r>
              <a:rPr lang="en-US" sz="3600">
                <a:solidFill>
                  <a:prstClr val="black"/>
                </a:solidFill>
                <a:latin typeface="Cambria" panose="02040503050406030204" pitchFamily="18" charset="0"/>
                <a:ea typeface="Cambria" panose="02040503050406030204" pitchFamily="18" charset="0"/>
              </a:rPr>
              <a:t>Quỹ </a:t>
            </a:r>
            <a:r>
              <a:rPr lang="en-US" sz="3600" dirty="0" err="1">
                <a:solidFill>
                  <a:prstClr val="black"/>
                </a:solidFill>
                <a:latin typeface="Cambria" panose="02040503050406030204" pitchFamily="18" charset="0"/>
                <a:ea typeface="Cambria" panose="02040503050406030204" pitchFamily="18" charset="0"/>
              </a:rPr>
              <a:t>Nhân</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ái</a:t>
            </a:r>
            <a:r>
              <a:rPr lang="en-US" sz="3600" dirty="0">
                <a:solidFill>
                  <a:prstClr val="black"/>
                </a:solidFill>
                <a:latin typeface="Cambria" panose="02040503050406030204" pitchFamily="18" charset="0"/>
                <a:ea typeface="Cambria" panose="02040503050406030204" pitchFamily="18" charset="0"/>
              </a:rPr>
              <a:t>.</a:t>
            </a:r>
          </a:p>
          <a:p>
            <a:pPr lvl="0" algn="just">
              <a:lnSpc>
                <a:spcPct val="120000"/>
              </a:lnSpc>
              <a:defRPr/>
            </a:pP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Xác</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định</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những</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nội</a:t>
            </a:r>
            <a:r>
              <a:rPr lang="en-US" sz="3600" dirty="0">
                <a:solidFill>
                  <a:prstClr val="black"/>
                </a:solidFill>
                <a:latin typeface="Cambria" panose="02040503050406030204" pitchFamily="18" charset="0"/>
                <a:ea typeface="Cambria" panose="02040503050406030204" pitchFamily="18" charset="0"/>
              </a:rPr>
              <a:t> dung </a:t>
            </a:r>
            <a:r>
              <a:rPr lang="en-US" sz="3600" dirty="0" err="1">
                <a:solidFill>
                  <a:prstClr val="black"/>
                </a:solidFill>
                <a:latin typeface="Cambria" panose="02040503050406030204" pitchFamily="18" charset="0"/>
                <a:ea typeface="Cambria" panose="02040503050406030204" pitchFamily="18" charset="0"/>
              </a:rPr>
              <a:t>cần</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có</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trong</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kế</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hoạch</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kinh</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doanh</a:t>
            </a:r>
            <a:r>
              <a:rPr lang="en-US" sz="3600" dirty="0">
                <a:solidFill>
                  <a:prstClr val="black"/>
                </a:solidFill>
                <a:latin typeface="Cambria" panose="02040503050406030204" pitchFamily="18" charset="0"/>
                <a:ea typeface="Cambria" panose="02040503050406030204" pitchFamily="18" charset="0"/>
              </a:rPr>
              <a:t>.</a:t>
            </a:r>
          </a:p>
        </p:txBody>
      </p:sp>
    </p:spTree>
    <p:custDataLst>
      <p:tags r:id="rId1"/>
    </p:custDataLst>
    <p:extLst>
      <p:ext uri="{BB962C8B-B14F-4D97-AF65-F5344CB8AC3E}">
        <p14:creationId xmlns:p14="http://schemas.microsoft.com/office/powerpoint/2010/main" val="29403689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neon colored word on a black background&#10;&#10;Description automatically generated">
            <a:extLst>
              <a:ext uri="{FF2B5EF4-FFF2-40B4-BE49-F238E27FC236}">
                <a16:creationId xmlns:a16="http://schemas.microsoft.com/office/drawing/2014/main" id="{6D88224E-993B-C9AE-E52A-07ED589547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6468" y="2074116"/>
            <a:ext cx="6566263" cy="2232071"/>
          </a:xfrm>
          <a:prstGeom prst="rect">
            <a:avLst/>
          </a:prstGeom>
        </p:spPr>
      </p:pic>
    </p:spTree>
    <p:custDataLst>
      <p:tags r:id="rId1"/>
    </p:custDataLst>
    <p:extLst>
      <p:ext uri="{BB962C8B-B14F-4D97-AF65-F5344CB8AC3E}">
        <p14:creationId xmlns:p14="http://schemas.microsoft.com/office/powerpoint/2010/main" val="40414936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ought Bubble: Cloud 2">
            <a:extLst>
              <a:ext uri="{FF2B5EF4-FFF2-40B4-BE49-F238E27FC236}">
                <a16:creationId xmlns:a16="http://schemas.microsoft.com/office/drawing/2014/main" id="{ECCEABC4-2144-4297-89DE-03C7C5038E5B}"/>
              </a:ext>
            </a:extLst>
          </p:cNvPr>
          <p:cNvSpPr/>
          <p:nvPr/>
        </p:nvSpPr>
        <p:spPr>
          <a:xfrm>
            <a:off x="2035277" y="625376"/>
            <a:ext cx="7585353" cy="3599835"/>
          </a:xfrm>
          <a:prstGeom prst="cloudCallout">
            <a:avLst>
              <a:gd name="adj1" fmla="val 59985"/>
              <a:gd name="adj2" fmla="val 48637"/>
            </a:avLst>
          </a:prstGeom>
          <a:solidFill>
            <a:schemeClr val="accent5">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B93535F-361C-4258-8DE3-9C8116B89651}"/>
              </a:ext>
            </a:extLst>
          </p:cNvPr>
          <p:cNvSpPr txBox="1"/>
          <p:nvPr/>
        </p:nvSpPr>
        <p:spPr>
          <a:xfrm>
            <a:off x="3185653" y="1372044"/>
            <a:ext cx="5968980" cy="2123658"/>
          </a:xfrm>
          <a:prstGeom prst="rect">
            <a:avLst/>
          </a:prstGeom>
          <a:noFill/>
        </p:spPr>
        <p:txBody>
          <a:bodyPr wrap="square" rtlCol="0">
            <a:spAutoFit/>
          </a:bodyPr>
          <a:lstStyle/>
          <a:p>
            <a:pPr algn="ctr"/>
            <a:r>
              <a:rPr lang="vi-VN" sz="4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Hoạt động 1: </a:t>
            </a:r>
            <a:r>
              <a:rPr lang="vi-VN" sz="4400" dirty="0">
                <a:solidFill>
                  <a:srgbClr val="002060"/>
                </a:solidFill>
                <a:latin typeface="Cambria" panose="02040503050406030204" pitchFamily="18" charset="0"/>
                <a:ea typeface="Cambria" panose="02040503050406030204" pitchFamily="18" charset="0"/>
                <a:cs typeface="Times New Roman" panose="02020603050405020304" pitchFamily="18" charset="0"/>
              </a:rPr>
              <a:t>Tìm hiểu về nội dung trong kế hoạch kinh doanh.</a:t>
            </a:r>
          </a:p>
        </p:txBody>
      </p:sp>
      <p:pic>
        <p:nvPicPr>
          <p:cNvPr id="5" name="Picture 3">
            <a:extLst>
              <a:ext uri="{FF2B5EF4-FFF2-40B4-BE49-F238E27FC236}">
                <a16:creationId xmlns:a16="http://schemas.microsoft.com/office/drawing/2014/main" id="{18BAF40A-E2BC-4164-95B2-D3CF4E88D05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768114" y="2743200"/>
            <a:ext cx="1913382" cy="4114800"/>
          </a:xfrm>
          <a:prstGeom prst="rect">
            <a:avLst/>
          </a:prstGeom>
        </p:spPr>
      </p:pic>
      <p:sp>
        <p:nvSpPr>
          <p:cNvPr id="6" name="Freeform 2">
            <a:extLst>
              <a:ext uri="{FF2B5EF4-FFF2-40B4-BE49-F238E27FC236}">
                <a16:creationId xmlns:a16="http://schemas.microsoft.com/office/drawing/2014/main" id="{BBE7286C-C822-CDE7-6D20-8FF4B52C9055}"/>
              </a:ext>
            </a:extLst>
          </p:cNvPr>
          <p:cNvSpPr/>
          <p:nvPr/>
        </p:nvSpPr>
        <p:spPr>
          <a:xfrm>
            <a:off x="435934" y="3616697"/>
            <a:ext cx="3136153" cy="3241303"/>
          </a:xfrm>
          <a:custGeom>
            <a:avLst/>
            <a:gdLst/>
            <a:ahLst/>
            <a:cxnLst/>
            <a:rect l="l" t="t" r="r" b="b"/>
            <a:pathLst>
              <a:path w="4354286" h="4114800">
                <a:moveTo>
                  <a:pt x="0" y="0"/>
                </a:moveTo>
                <a:lnTo>
                  <a:pt x="4354286" y="0"/>
                </a:lnTo>
                <a:lnTo>
                  <a:pt x="4354286"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Tree>
    <p:custDataLst>
      <p:tags r:id="rId1"/>
    </p:custDataLst>
    <p:extLst>
      <p:ext uri="{BB962C8B-B14F-4D97-AF65-F5344CB8AC3E}">
        <p14:creationId xmlns:p14="http://schemas.microsoft.com/office/powerpoint/2010/main" val="100932157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3">
            <a:extLst>
              <a:ext uri="{FF2B5EF4-FFF2-40B4-BE49-F238E27FC236}">
                <a16:creationId xmlns:a16="http://schemas.microsoft.com/office/drawing/2014/main" id="{82C20500-1977-619C-5941-7164F6050741}"/>
              </a:ext>
            </a:extLst>
          </p:cNvPr>
          <p:cNvSpPr/>
          <p:nvPr/>
        </p:nvSpPr>
        <p:spPr>
          <a:xfrm>
            <a:off x="1676400" y="279400"/>
            <a:ext cx="9906000" cy="1496237"/>
          </a:xfrm>
          <a:prstGeom prst="roundRect">
            <a:avLst/>
          </a:prstGeom>
          <a:solidFill>
            <a:schemeClr val="accent6">
              <a:lumMod val="20000"/>
              <a:lumOff val="80000"/>
            </a:schemeClr>
          </a:solid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3200" b="1" dirty="0">
                <a:solidFill>
                  <a:srgbClr val="BA96F0">
                    <a:lumMod val="50000"/>
                  </a:srgbClr>
                </a:solidFill>
                <a:latin typeface="Times New Roman" panose="02020603050405020304" pitchFamily="18" charset="0"/>
                <a:cs typeface="Times New Roman" panose="02020603050405020304" pitchFamily="18" charset="0"/>
              </a:rPr>
              <a:t>C</a:t>
            </a:r>
            <a:r>
              <a:rPr lang="vi-VN" sz="3200" b="1" dirty="0">
                <a:solidFill>
                  <a:srgbClr val="BA96F0">
                    <a:lumMod val="50000"/>
                  </a:srgbClr>
                </a:solidFill>
                <a:latin typeface="Times New Roman" panose="02020603050405020304" pitchFamily="18" charset="0"/>
                <a:cs typeface="Times New Roman" panose="02020603050405020304" pitchFamily="18" charset="0"/>
              </a:rPr>
              <a:t>ác nhóm thảo luận chia sẻ về ý tưởng kinh doanh, chiến lược bán hàng hiệu quả cao để xây dựng kế hoạch kinh doanh của nhóm mình.</a:t>
            </a:r>
            <a:endParaRPr lang="en-GB" sz="3200" b="1" dirty="0">
              <a:solidFill>
                <a:srgbClr val="BA96F0">
                  <a:lumMod val="50000"/>
                </a:srgbClr>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20CE6A00-F730-6428-B7FC-CDAAB56791B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250" b="90000" l="27167" r="71250"/>
                    </a14:imgEffect>
                  </a14:imgLayer>
                </a14:imgProps>
              </a:ext>
              <a:ext uri="{28A0092B-C50C-407E-A947-70E740481C1C}">
                <a14:useLocalDpi xmlns:a14="http://schemas.microsoft.com/office/drawing/2010/main" val="0"/>
              </a:ext>
            </a:extLst>
          </a:blip>
          <a:srcRect l="26273" r="23602"/>
          <a:stretch>
            <a:fillRect/>
          </a:stretch>
        </p:blipFill>
        <p:spPr>
          <a:xfrm>
            <a:off x="18143" y="889000"/>
            <a:ext cx="2838735" cy="5663333"/>
          </a:xfrm>
          <a:prstGeom prst="rect">
            <a:avLst/>
          </a:prstGeom>
          <a:noFill/>
        </p:spPr>
      </p:pic>
      <p:pic>
        <p:nvPicPr>
          <p:cNvPr id="10" name="Picture 9">
            <a:extLst>
              <a:ext uri="{FF2B5EF4-FFF2-40B4-BE49-F238E27FC236}">
                <a16:creationId xmlns:a16="http://schemas.microsoft.com/office/drawing/2014/main" id="{9EFC4B95-245D-E825-87E7-317AC2F20BD0}"/>
              </a:ext>
            </a:extLst>
          </p:cNvPr>
          <p:cNvPicPr>
            <a:picLocks noChangeAspect="1"/>
          </p:cNvPicPr>
          <p:nvPr/>
        </p:nvPicPr>
        <p:blipFill>
          <a:blip r:embed="rId6"/>
          <a:stretch>
            <a:fillRect/>
          </a:stretch>
        </p:blipFill>
        <p:spPr>
          <a:xfrm>
            <a:off x="2320223" y="1959049"/>
            <a:ext cx="8848725" cy="4343400"/>
          </a:xfrm>
          <a:prstGeom prst="rect">
            <a:avLst/>
          </a:prstGeom>
        </p:spPr>
      </p:pic>
    </p:spTree>
    <p:custDataLst>
      <p:tags r:id="rId1"/>
    </p:custDataLst>
    <p:extLst>
      <p:ext uri="{BB962C8B-B14F-4D97-AF65-F5344CB8AC3E}">
        <p14:creationId xmlns:p14="http://schemas.microsoft.com/office/powerpoint/2010/main" val="35702975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F82A4CBE-591C-481F-A56F-8507415735E4"/>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F\uFFFD\uFFFD{933BFB93-89A2-42AE-B556-D1B6B18D2C69}&quot;,&quot;C:\\Users\\STD\\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HĐTN- T16"/>
</p:tagLst>
</file>

<file path=ppt/tags/tag10.xml><?xml version="1.0" encoding="utf-8"?>
<p:tagLst xmlns:a="http://schemas.openxmlformats.org/drawingml/2006/main" xmlns:r="http://schemas.openxmlformats.org/officeDocument/2006/relationships" xmlns:p="http://schemas.openxmlformats.org/presentationml/2006/main">
  <p:tag name="GENSWF_SLIDE_UID" val="{3486ED82-367D-472F-9CA8-D00163313144}:264"/>
</p:tagLst>
</file>

<file path=ppt/tags/tag11.xml><?xml version="1.0" encoding="utf-8"?>
<p:tagLst xmlns:a="http://schemas.openxmlformats.org/drawingml/2006/main" xmlns:r="http://schemas.openxmlformats.org/officeDocument/2006/relationships" xmlns:p="http://schemas.openxmlformats.org/presentationml/2006/main">
  <p:tag name="GENSWF_SLIDE_UID" val="{4852FFDD-CE26-44FD-9BF0-454C0F8C590E}:265"/>
</p:tagLst>
</file>

<file path=ppt/tags/tag12.xml><?xml version="1.0" encoding="utf-8"?>
<p:tagLst xmlns:a="http://schemas.openxmlformats.org/drawingml/2006/main" xmlns:r="http://schemas.openxmlformats.org/officeDocument/2006/relationships" xmlns:p="http://schemas.openxmlformats.org/presentationml/2006/main">
  <p:tag name="GENSWF_SLIDE_UID" val="{FE148D89-8446-4D5C-B1A0-C435A180A26A}:266"/>
</p:tagLst>
</file>

<file path=ppt/tags/tag13.xml><?xml version="1.0" encoding="utf-8"?>
<p:tagLst xmlns:a="http://schemas.openxmlformats.org/drawingml/2006/main" xmlns:r="http://schemas.openxmlformats.org/officeDocument/2006/relationships" xmlns:p="http://schemas.openxmlformats.org/presentationml/2006/main">
  <p:tag name="GENSWF_SLIDE_UID" val="{81A8F8DF-14A5-4E9F-A935-20351D63F74D}:267"/>
</p:tagLst>
</file>

<file path=ppt/tags/tag14.xml><?xml version="1.0" encoding="utf-8"?>
<p:tagLst xmlns:a="http://schemas.openxmlformats.org/drawingml/2006/main" xmlns:r="http://schemas.openxmlformats.org/officeDocument/2006/relationships" xmlns:p="http://schemas.openxmlformats.org/presentationml/2006/main">
  <p:tag name="GENSWF_SLIDE_UID" val="{AE7A0AAE-3D97-46EA-A451-28E566DBF7B4}:268"/>
</p:tagLst>
</file>

<file path=ppt/tags/tag15.xml><?xml version="1.0" encoding="utf-8"?>
<p:tagLst xmlns:a="http://schemas.openxmlformats.org/drawingml/2006/main" xmlns:r="http://schemas.openxmlformats.org/officeDocument/2006/relationships" xmlns:p="http://schemas.openxmlformats.org/presentationml/2006/main">
  <p:tag name="GENSWF_SLIDE_UID" val="{3C077455-7A93-4467-A85C-CFAF0F5651DD}:269"/>
</p:tagLst>
</file>

<file path=ppt/tags/tag16.xml><?xml version="1.0" encoding="utf-8"?>
<p:tagLst xmlns:a="http://schemas.openxmlformats.org/drawingml/2006/main" xmlns:r="http://schemas.openxmlformats.org/officeDocument/2006/relationships" xmlns:p="http://schemas.openxmlformats.org/presentationml/2006/main">
  <p:tag name="GENSWF_SLIDE_UID" val="{1A49BE58-B5E5-45FF-A7ED-8E9D3F1782F7}:270"/>
</p:tagLst>
</file>

<file path=ppt/tags/tag2.xml><?xml version="1.0" encoding="utf-8"?>
<p:tagLst xmlns:a="http://schemas.openxmlformats.org/drawingml/2006/main" xmlns:r="http://schemas.openxmlformats.org/officeDocument/2006/relationships" xmlns:p="http://schemas.openxmlformats.org/presentationml/2006/main">
  <p:tag name="GENSWF_SLIDE_UID" val="{E91D4A6E-64D6-461A-B36C-A5166CDCB6B1}:257"/>
</p:tagLst>
</file>

<file path=ppt/tags/tag3.xml><?xml version="1.0" encoding="utf-8"?>
<p:tagLst xmlns:a="http://schemas.openxmlformats.org/drawingml/2006/main" xmlns:r="http://schemas.openxmlformats.org/officeDocument/2006/relationships" xmlns:p="http://schemas.openxmlformats.org/presentationml/2006/main">
  <p:tag name="GENSWF_SLIDE_UID" val="{D1B85A05-3C39-46AB-8686-FDF4846AE508}:256"/>
</p:tagLst>
</file>

<file path=ppt/tags/tag4.xml><?xml version="1.0" encoding="utf-8"?>
<p:tagLst xmlns:a="http://schemas.openxmlformats.org/drawingml/2006/main" xmlns:r="http://schemas.openxmlformats.org/officeDocument/2006/relationships" xmlns:p="http://schemas.openxmlformats.org/presentationml/2006/main">
  <p:tag name="GENSWF_SLIDE_UID" val="{4A6E5E7F-94A0-47E4-8214-DB7C577933B7}:258"/>
</p:tagLst>
</file>

<file path=ppt/tags/tag5.xml><?xml version="1.0" encoding="utf-8"?>
<p:tagLst xmlns:a="http://schemas.openxmlformats.org/drawingml/2006/main" xmlns:r="http://schemas.openxmlformats.org/officeDocument/2006/relationships" xmlns:p="http://schemas.openxmlformats.org/presentationml/2006/main">
  <p:tag name="GENSWF_SLIDE_UID" val="{9316FA56-F2E9-4154-8DF5-42C13A71151B}:259"/>
</p:tagLst>
</file>

<file path=ppt/tags/tag6.xml><?xml version="1.0" encoding="utf-8"?>
<p:tagLst xmlns:a="http://schemas.openxmlformats.org/drawingml/2006/main" xmlns:r="http://schemas.openxmlformats.org/officeDocument/2006/relationships" xmlns:p="http://schemas.openxmlformats.org/presentationml/2006/main">
  <p:tag name="GENSWF_SLIDE_UID" val="{4536E9E2-0C4A-4083-8FAF-A2B6578D967D}:260"/>
</p:tagLst>
</file>

<file path=ppt/tags/tag7.xml><?xml version="1.0" encoding="utf-8"?>
<p:tagLst xmlns:a="http://schemas.openxmlformats.org/drawingml/2006/main" xmlns:r="http://schemas.openxmlformats.org/officeDocument/2006/relationships" xmlns:p="http://schemas.openxmlformats.org/presentationml/2006/main">
  <p:tag name="GENSWF_SLIDE_UID" val="{119BDC17-DFEC-4269-8149-6A86E7BEFF9B}:261"/>
</p:tagLst>
</file>

<file path=ppt/tags/tag8.xml><?xml version="1.0" encoding="utf-8"?>
<p:tagLst xmlns:a="http://schemas.openxmlformats.org/drawingml/2006/main" xmlns:r="http://schemas.openxmlformats.org/officeDocument/2006/relationships" xmlns:p="http://schemas.openxmlformats.org/presentationml/2006/main">
  <p:tag name="GENSWF_SLIDE_UID" val="{80AEA2E4-B17C-4114-88E8-E24E05033388}:262"/>
</p:tagLst>
</file>

<file path=ppt/tags/tag9.xml><?xml version="1.0" encoding="utf-8"?>
<p:tagLst xmlns:a="http://schemas.openxmlformats.org/drawingml/2006/main" xmlns:r="http://schemas.openxmlformats.org/officeDocument/2006/relationships" xmlns:p="http://schemas.openxmlformats.org/presentationml/2006/main">
  <p:tag name="GENSWF_SLIDE_UID" val="{C599D32C-7BE6-4FF2-A4BE-9C8D33F991FC}:26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337</Words>
  <Application>Microsoft Office PowerPoint</Application>
  <PresentationFormat>Widescreen</PresentationFormat>
  <Paragraphs>34</Paragraphs>
  <Slides>15</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宋体</vt:lpstr>
      <vt:lpstr>Arial</vt:lpstr>
      <vt:lpstr>Calibri</vt:lpstr>
      <vt:lpstr>Calibri Light</vt:lpstr>
      <vt:lpstr>Cambria</vt:lpstr>
      <vt:lpstr>等线</vt:lpstr>
      <vt:lpstr>Times New Roman</vt:lpstr>
      <vt:lpstr>UTM Thanh Nhac TL</vt:lpstr>
      <vt:lpstr>UVN Bach Tuyet Nang</vt:lpstr>
      <vt:lpstr>字魂35号-经典雅黑</vt:lpstr>
      <vt:lpstr>思源宋体 CN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HĐTN- T16</dc:title>
  <dc:creator>STD</dc:creator>
  <cp:lastModifiedBy>STD</cp:lastModifiedBy>
  <cp:revision>3</cp:revision>
  <dcterms:created xsi:type="dcterms:W3CDTF">2024-12-31T04:24:45Z</dcterms:created>
  <dcterms:modified xsi:type="dcterms:W3CDTF">2024-12-31T04:25:36Z</dcterms:modified>
</cp:coreProperties>
</file>