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66" r:id="rId4"/>
    <p:sldId id="267" r:id="rId5"/>
    <p:sldId id="268" r:id="rId6"/>
    <p:sldId id="269" r:id="rId7"/>
    <p:sldId id="270" r:id="rId8"/>
    <p:sldId id="271" r:id="rId9"/>
    <p:sldId id="272" r:id="rId10"/>
    <p:sldId id="273" r:id="rId11"/>
    <p:sldId id="274" r:id="rId12"/>
    <p:sldId id="277"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3FF8C-4916-43C5-88E4-75ACE5072F3B}"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95755-E92D-428E-BD13-FBCCEA566158}" type="slidenum">
              <a:rPr lang="en-US" smtClean="0"/>
              <a:t>‹#›</a:t>
            </a:fld>
            <a:endParaRPr lang="en-US"/>
          </a:p>
        </p:txBody>
      </p:sp>
    </p:spTree>
    <p:extLst>
      <p:ext uri="{BB962C8B-B14F-4D97-AF65-F5344CB8AC3E}">
        <p14:creationId xmlns:p14="http://schemas.microsoft.com/office/powerpoint/2010/main" val="746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181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88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715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1A518-6069-4F5A-8E5B-3730446EBBD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39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3F15-D739-4527-9B87-0FEFDC8E3AC7}"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182307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3F15-D739-4527-9B87-0FEFDC8E3AC7}"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172241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3F15-D739-4527-9B87-0FEFDC8E3AC7}"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354623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9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3F15-D739-4527-9B87-0FEFDC8E3AC7}"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219901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3F15-D739-4527-9B87-0FEFDC8E3AC7}"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360041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3F15-D739-4527-9B87-0FEFDC8E3AC7}"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212033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3F15-D739-4527-9B87-0FEFDC8E3AC7}"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255186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3F15-D739-4527-9B87-0FEFDC8E3AC7}"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268794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3F15-D739-4527-9B87-0FEFDC8E3AC7}"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981427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3F15-D739-4527-9B87-0FEFDC8E3AC7}"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174346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3F15-D739-4527-9B87-0FEFDC8E3AC7}"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367C5-9159-4600-8155-FC6899D31CF9}" type="slidenum">
              <a:rPr lang="en-US" smtClean="0"/>
              <a:t>‹#›</a:t>
            </a:fld>
            <a:endParaRPr lang="en-US"/>
          </a:p>
        </p:txBody>
      </p:sp>
    </p:spTree>
    <p:extLst>
      <p:ext uri="{BB962C8B-B14F-4D97-AF65-F5344CB8AC3E}">
        <p14:creationId xmlns:p14="http://schemas.microsoft.com/office/powerpoint/2010/main" val="124949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3F15-D739-4527-9B87-0FEFDC8E3AC7}" type="datetimeFigureOut">
              <a:rPr lang="en-US" smtClean="0"/>
              <a:t>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367C5-9159-4600-8155-FC6899D31CF9}" type="slidenum">
              <a:rPr lang="en-US" smtClean="0"/>
              <a:t>‹#›</a:t>
            </a:fld>
            <a:endParaRPr lang="en-US"/>
          </a:p>
        </p:txBody>
      </p:sp>
    </p:spTree>
    <p:extLst>
      <p:ext uri="{BB962C8B-B14F-4D97-AF65-F5344CB8AC3E}">
        <p14:creationId xmlns:p14="http://schemas.microsoft.com/office/powerpoint/2010/main" val="595774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t="33584" b="10564"/>
          <a:stretch/>
        </p:blipFill>
        <p:spPr>
          <a:xfrm>
            <a:off x="3279228" y="4806218"/>
            <a:ext cx="4857607" cy="2234169"/>
          </a:xfrm>
          <a:prstGeom prst="rect">
            <a:avLst/>
          </a:prstGeom>
        </p:spPr>
      </p:pic>
      <p:sp>
        <p:nvSpPr>
          <p:cNvPr id="11" name="TextBox 10">
            <a:extLst>
              <a:ext uri="{FF2B5EF4-FFF2-40B4-BE49-F238E27FC236}">
                <a16:creationId xmlns:a16="http://schemas.microsoft.com/office/drawing/2014/main" id="{2DCD54E5-B4D9-82B5-815C-F6F5BF44B2F1}"/>
              </a:ext>
            </a:extLst>
          </p:cNvPr>
          <p:cNvSpPr txBox="1"/>
          <p:nvPr/>
        </p:nvSpPr>
        <p:spPr>
          <a:xfrm>
            <a:off x="1935161" y="1874728"/>
            <a:ext cx="8457095" cy="3108543"/>
          </a:xfrm>
          <a:prstGeom prst="rect">
            <a:avLst/>
          </a:prstGeom>
          <a:noFill/>
        </p:spPr>
        <p:txBody>
          <a:bodyPr wrap="square" rtlCol="0">
            <a:spAutoFit/>
          </a:bodyPr>
          <a:lstStyle/>
          <a:p>
            <a:pPr algn="ctr" defTabSz="609630"/>
            <a:r>
              <a:rPr lang="en-US" sz="2800" b="1" dirty="0">
                <a:solidFill>
                  <a:srgbClr val="C00000"/>
                </a:solidFill>
                <a:latin typeface="Times New Roman" panose="02020603050405020304" pitchFamily="18" charset="0"/>
                <a:cs typeface="Times New Roman" panose="02020603050405020304" pitchFamily="18" charset="0"/>
              </a:rPr>
              <a:t>TRƯỜNG TIỂU HỌC QUANG TRUNG</a:t>
            </a:r>
          </a:p>
          <a:p>
            <a:pPr algn="ctr" defTabSz="609630"/>
            <a:endParaRPr lang="en-US" sz="2800" b="1" dirty="0">
              <a:solidFill>
                <a:srgbClr val="C00000"/>
              </a:solidFill>
              <a:latin typeface="Times New Roman" panose="02020603050405020304" pitchFamily="18" charset="0"/>
              <a:cs typeface="Times New Roman" panose="02020603050405020304" pitchFamily="18" charset="0"/>
            </a:endParaRPr>
          </a:p>
          <a:p>
            <a:pPr algn="ctr" defTabSz="609630"/>
            <a:r>
              <a:rPr lang="en-US" sz="2800" b="1" dirty="0">
                <a:solidFill>
                  <a:srgbClr val="C00000"/>
                </a:solidFill>
                <a:latin typeface="Times New Roman" panose="02020603050405020304" pitchFamily="18" charset="0"/>
                <a:cs typeface="Times New Roman" panose="02020603050405020304" pitchFamily="18" charset="0"/>
              </a:rPr>
              <a:t>MÔN: TOÁN</a:t>
            </a:r>
          </a:p>
          <a:p>
            <a:pPr algn="ctr" defTabSz="609630"/>
            <a:r>
              <a:rPr lang="en-US" sz="2800" b="1" dirty="0">
                <a:solidFill>
                  <a:srgbClr val="C00000"/>
                </a:solidFill>
                <a:latin typeface="Times New Roman" panose="02020603050405020304" pitchFamily="18" charset="0"/>
                <a:cs typeface="Times New Roman" panose="02020603050405020304" pitchFamily="18" charset="0"/>
              </a:rPr>
              <a:t>BÀI 35: ÔN TẬP CHUNG (TIẾT 3)</a:t>
            </a:r>
          </a:p>
          <a:p>
            <a:pPr algn="ctr" defTabSz="609630"/>
            <a:endParaRPr lang="en-US" sz="2800" b="1" dirty="0">
              <a:solidFill>
                <a:srgbClr val="C00000"/>
              </a:solidFill>
              <a:latin typeface="Times New Roman" panose="02020603050405020304" pitchFamily="18" charset="0"/>
              <a:cs typeface="Times New Roman" panose="02020603050405020304" pitchFamily="18" charset="0"/>
            </a:endParaRPr>
          </a:p>
          <a:p>
            <a:pPr algn="ctr" defTabSz="609630"/>
            <a:r>
              <a:rPr lang="en-US" sz="2800" b="1" dirty="0">
                <a:solidFill>
                  <a:srgbClr val="C00000"/>
                </a:solidFill>
                <a:latin typeface="Times New Roman" panose="02020603050405020304" pitchFamily="18" charset="0"/>
                <a:cs typeface="Times New Roman" panose="02020603050405020304" pitchFamily="18" charset="0"/>
              </a:rPr>
              <a:t>LỚP: 5E</a:t>
            </a:r>
          </a:p>
          <a:p>
            <a:pPr algn="ctr" defTabSz="609630"/>
            <a:r>
              <a:rPr lang="en-US" sz="2800" b="1" dirty="0">
                <a:solidFill>
                  <a:srgbClr val="C00000"/>
                </a:solidFill>
                <a:latin typeface="Times New Roman" panose="02020603050405020304" pitchFamily="18" charset="0"/>
                <a:cs typeface="Times New Roman" panose="02020603050405020304" pitchFamily="18" charset="0"/>
              </a:rPr>
              <a:t>GIÁO VIÊN: LÊ THỊ HẠNH</a:t>
            </a:r>
          </a:p>
        </p:txBody>
      </p:sp>
    </p:spTree>
    <p:custDataLst>
      <p:tags r:id="rId1"/>
    </p:custDataLst>
    <p:extLst>
      <p:ext uri="{BB962C8B-B14F-4D97-AF65-F5344CB8AC3E}">
        <p14:creationId xmlns:p14="http://schemas.microsoft.com/office/powerpoint/2010/main" val="57878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3" name="TextBox 2">
            <a:extLst>
              <a:ext uri="{FF2B5EF4-FFF2-40B4-BE49-F238E27FC236}">
                <a16:creationId xmlns:a16="http://schemas.microsoft.com/office/drawing/2014/main" id="{F0A0ED4C-7B66-304A-2DE1-F0C37A48C535}"/>
              </a:ext>
            </a:extLst>
          </p:cNvPr>
          <p:cNvSpPr txBox="1"/>
          <p:nvPr/>
        </p:nvSpPr>
        <p:spPr>
          <a:xfrm>
            <a:off x="1676400" y="975360"/>
            <a:ext cx="9316720" cy="5524589"/>
          </a:xfrm>
          <a:prstGeom prst="rect">
            <a:avLst/>
          </a:prstGeom>
          <a:noFill/>
        </p:spPr>
        <p:txBody>
          <a:bodyPr wrap="square" rtlCol="0">
            <a:spAutoFit/>
          </a:bodyPr>
          <a:lstStyle/>
          <a:p>
            <a:pPr marL="0" marR="0" algn="ctr">
              <a:spcBef>
                <a:spcPts val="0"/>
              </a:spcBef>
              <a:spcAft>
                <a:spcPts val="600"/>
              </a:spcAft>
            </a:pPr>
            <a:r>
              <a:rPr lang="en-US" sz="2800" i="1" dirty="0" err="1">
                <a:solidFill>
                  <a:srgbClr val="FF0000"/>
                </a:solidFill>
                <a:effectLst/>
                <a:latin typeface="Cambria" panose="02040503050406030204" pitchFamily="18" charset="0"/>
                <a:ea typeface="Cambria" panose="02040503050406030204" pitchFamily="18" charset="0"/>
              </a:rPr>
              <a:t>Bài</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a)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lớn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hơn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40 cm, do </a:t>
            </a:r>
            <a:r>
              <a:rPr lang="en-US" sz="2800" dirty="0" err="1">
                <a:solidFill>
                  <a:srgbClr val="FF0000"/>
                </a:solidFill>
                <a:effectLst/>
                <a:latin typeface="Cambria" panose="02040503050406030204" pitchFamily="18" charset="0"/>
                <a:ea typeface="Cambria" panose="02040503050406030204" pitchFamily="18" charset="0"/>
              </a:rPr>
              <a:t>đó</a:t>
            </a:r>
            <a:r>
              <a:rPr lang="en-US" sz="2800" dirty="0">
                <a:solidFill>
                  <a:srgbClr val="FF0000"/>
                </a:solidFill>
                <a:effectLst/>
                <a:latin typeface="Cambria" panose="02040503050406030204" pitchFamily="18" charset="0"/>
                <a:ea typeface="Cambria" panose="02040503050406030204" pitchFamily="18" charset="0"/>
              </a:rPr>
              <a:t> CE = 40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Diện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tích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tam </a:t>
            </a:r>
            <a:r>
              <a:rPr lang="en-US" sz="2800" dirty="0" err="1">
                <a:solidFill>
                  <a:srgbClr val="FF0000"/>
                </a:solidFill>
                <a:effectLst/>
                <a:latin typeface="Cambria" panose="02040503050406030204" pitchFamily="18" charset="0"/>
                <a:ea typeface="Cambria" panose="02040503050406030204" pitchFamily="18" charset="0"/>
              </a:rPr>
              <a:t>giác</a:t>
            </a:r>
            <a:r>
              <a:rPr lang="en-US" sz="2800" dirty="0">
                <a:solidFill>
                  <a:srgbClr val="FF0000"/>
                </a:solidFill>
                <a:effectLst/>
                <a:latin typeface="Cambria" panose="02040503050406030204" pitchFamily="18" charset="0"/>
                <a:ea typeface="Cambria" panose="02040503050406030204" pitchFamily="18" charset="0"/>
              </a:rPr>
              <a:t> BCE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40 x 80 : 2 =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b) </a:t>
            </a:r>
            <a:r>
              <a:rPr lang="en-US" sz="2800" dirty="0" err="1">
                <a:solidFill>
                  <a:srgbClr val="FF0000"/>
                </a:solidFill>
                <a:effectLst/>
                <a:latin typeface="Cambria" panose="02040503050406030204" pitchFamily="18" charset="0"/>
                <a:ea typeface="Cambria" panose="02040503050406030204" pitchFamily="18" charset="0"/>
              </a:rPr>
              <a:t>Tổng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hai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thang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x 2 = 160 (cm)</a:t>
            </a:r>
          </a:p>
          <a:p>
            <a:pPr marL="0" marR="0" algn="ctr">
              <a:spcBef>
                <a:spcPts val="0"/>
              </a:spcBef>
              <a:spcAft>
                <a:spcPts val="600"/>
              </a:spcAft>
            </a:pPr>
            <a:r>
              <a:rPr lang="en-US" sz="2800" dirty="0" err="1">
                <a:solidFill>
                  <a:srgbClr val="FF0000"/>
                </a:solidFill>
                <a:effectLst/>
                <a:latin typeface="Cambria" panose="02040503050406030204" pitchFamily="18" charset="0"/>
                <a:ea typeface="Cambria" panose="02040503050406030204" pitchFamily="18" charset="0"/>
              </a:rPr>
              <a:t>Độ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dài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đáy</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bé</a:t>
            </a:r>
            <a:r>
              <a:rPr lang="en-US" sz="2800" dirty="0">
                <a:solidFill>
                  <a:srgbClr val="FF0000"/>
                </a:solidFill>
                <a:effectLst/>
                <a:latin typeface="Cambria" panose="02040503050406030204" pitchFamily="18" charset="0"/>
                <a:ea typeface="Cambria" panose="02040503050406030204" pitchFamily="18" charset="0"/>
              </a:rPr>
              <a:t> AB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(160 - 40): 2 = 60 (cm)</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Chu vi </a:t>
            </a:r>
            <a:r>
              <a:rPr lang="en-US" sz="2800" dirty="0" err="1">
                <a:solidFill>
                  <a:srgbClr val="FF0000"/>
                </a:solidFill>
                <a:effectLst/>
                <a:latin typeface="Cambria" panose="02040503050406030204" pitchFamily="18" charset="0"/>
                <a:ea typeface="Cambria" panose="02040503050406030204" pitchFamily="18" charset="0"/>
              </a:rPr>
              <a:t>hình</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chữ</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nhật</a:t>
            </a:r>
            <a:r>
              <a:rPr lang="en-US" sz="2800" dirty="0">
                <a:solidFill>
                  <a:srgbClr val="FF0000"/>
                </a:solidFill>
                <a:effectLst/>
                <a:latin typeface="Cambria" panose="02040503050406030204" pitchFamily="18" charset="0"/>
                <a:ea typeface="Cambria" panose="02040503050406030204" pitchFamily="18" charset="0"/>
              </a:rPr>
              <a:t> ABED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600"/>
              </a:spcAft>
            </a:pPr>
            <a:r>
              <a:rPr lang="en-US" sz="2800" dirty="0">
                <a:solidFill>
                  <a:srgbClr val="FF0000"/>
                </a:solidFill>
                <a:effectLst/>
                <a:latin typeface="Cambria" panose="02040503050406030204" pitchFamily="18" charset="0"/>
                <a:ea typeface="Cambria" panose="02040503050406030204" pitchFamily="18" charset="0"/>
              </a:rPr>
              <a:t>(80 + 60) x 2 = 280 (cm)</a:t>
            </a:r>
          </a:p>
          <a:p>
            <a:pPr algn="ct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a) 1 600 cm</a:t>
            </a:r>
            <a:r>
              <a:rPr lang="en-US" sz="280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effectLst/>
                <a:latin typeface="Cambria" panose="02040503050406030204" pitchFamily="18" charset="0"/>
                <a:ea typeface="Cambria" panose="02040503050406030204" pitchFamily="18" charset="0"/>
              </a:rPr>
              <a:t>; b) 280 cm.</a:t>
            </a:r>
            <a:endParaRPr lang="en-US" sz="28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97125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47520" y="1442720"/>
            <a:ext cx="977392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giá</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trị</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thức</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177CD0A9-1BCE-3AFF-734F-9AE70E5B9E5D}"/>
              </a:ext>
            </a:extLst>
          </p:cNvPr>
          <p:cNvSpPr/>
          <p:nvPr/>
        </p:nvSpPr>
        <p:spPr>
          <a:xfrm>
            <a:off x="619760" y="2489200"/>
            <a:ext cx="53848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a) (64,2 – 36,6) : 1,2 + 13,15</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AA23459-6C55-9FFD-CCF2-03BBB329EA25}"/>
              </a:ext>
            </a:extLst>
          </p:cNvPr>
          <p:cNvSpPr/>
          <p:nvPr/>
        </p:nvSpPr>
        <p:spPr>
          <a:xfrm>
            <a:off x="6858000" y="3556000"/>
            <a:ext cx="4978400" cy="73152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200" dirty="0">
                <a:solidFill>
                  <a:srgbClr val="002060"/>
                </a:solidFill>
                <a:latin typeface="Cambria" panose="02040503050406030204" pitchFamily="18" charset="0"/>
                <a:ea typeface="Cambria" panose="02040503050406030204" pitchFamily="18" charset="0"/>
              </a:rPr>
              <a:t>b) 12,5 x 3,6 + 12,5 x 2,4</a:t>
            </a:r>
            <a:endParaRPr lang="en-US" sz="32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76E8524-F8A7-5FE4-B587-E5B083AAFAC2}"/>
              </a:ext>
            </a:extLst>
          </p:cNvPr>
          <p:cNvSpPr txBox="1"/>
          <p:nvPr/>
        </p:nvSpPr>
        <p:spPr>
          <a:xfrm>
            <a:off x="660400" y="336296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27,6 : 1,2 +13,15                                               </a:t>
            </a:r>
          </a:p>
          <a:p>
            <a:r>
              <a:rPr lang="pt-BR" sz="3200" b="1" dirty="0">
                <a:solidFill>
                  <a:srgbClr val="FF0000"/>
                </a:solidFill>
                <a:latin typeface="Cambria" panose="02040503050406030204" pitchFamily="18" charset="0"/>
                <a:ea typeface="Cambria" panose="02040503050406030204" pitchFamily="18" charset="0"/>
              </a:rPr>
              <a:t>= 23 + 13,15                                               </a:t>
            </a:r>
          </a:p>
          <a:p>
            <a:r>
              <a:rPr lang="pt-BR" sz="3200" b="1" dirty="0">
                <a:solidFill>
                  <a:srgbClr val="FF0000"/>
                </a:solidFill>
                <a:latin typeface="Cambria" panose="02040503050406030204" pitchFamily="18" charset="0"/>
                <a:ea typeface="Cambria" panose="02040503050406030204" pitchFamily="18" charset="0"/>
              </a:rPr>
              <a:t>= 36,15</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0FFBBB4-3C2D-A033-B0C4-6EA166A0E447}"/>
              </a:ext>
            </a:extLst>
          </p:cNvPr>
          <p:cNvSpPr txBox="1"/>
          <p:nvPr/>
        </p:nvSpPr>
        <p:spPr>
          <a:xfrm>
            <a:off x="6644640" y="4511040"/>
            <a:ext cx="8260080" cy="1569660"/>
          </a:xfrm>
          <a:prstGeom prst="rect">
            <a:avLst/>
          </a:prstGeom>
          <a:noFill/>
        </p:spPr>
        <p:txBody>
          <a:bodyPr wrap="square" rtlCol="0">
            <a:spAutoFit/>
          </a:bodyPr>
          <a:lstStyle/>
          <a:p>
            <a:r>
              <a:rPr lang="pt-BR" sz="3200" b="1" dirty="0">
                <a:solidFill>
                  <a:srgbClr val="FF0000"/>
                </a:solidFill>
                <a:latin typeface="Cambria" panose="02040503050406030204" pitchFamily="18" charset="0"/>
                <a:ea typeface="Cambria" panose="02040503050406030204" pitchFamily="18" charset="0"/>
              </a:rPr>
              <a:t>= 12,5 x (3,6 + 2,4)</a:t>
            </a:r>
          </a:p>
          <a:p>
            <a:r>
              <a:rPr lang="pt-BR" sz="3200" b="1" dirty="0">
                <a:solidFill>
                  <a:srgbClr val="FF0000"/>
                </a:solidFill>
                <a:latin typeface="Cambria" panose="02040503050406030204" pitchFamily="18" charset="0"/>
                <a:ea typeface="Cambria" panose="02040503050406030204" pitchFamily="18" charset="0"/>
              </a:rPr>
              <a:t>= 12,5 x 6</a:t>
            </a:r>
          </a:p>
          <a:p>
            <a:r>
              <a:rPr lang="pt-BR" sz="3200" b="1" dirty="0">
                <a:solidFill>
                  <a:srgbClr val="FF0000"/>
                </a:solidFill>
                <a:latin typeface="Cambria" panose="02040503050406030204" pitchFamily="18" charset="0"/>
                <a:ea typeface="Cambria" panose="02040503050406030204" pitchFamily="18" charset="0"/>
              </a:rPr>
              <a:t>= 75</a:t>
            </a:r>
            <a:endParaRPr lang="en-US" sz="32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67100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animBg="1"/>
      <p:bldP spid="7" grpId="0" animBg="1"/>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585D8153-4FFF-48AD-B2E7-D82C871D8E25}"/>
              </a:ext>
            </a:extLst>
          </p:cNvPr>
          <p:cNvGrpSpPr/>
          <p:nvPr/>
        </p:nvGrpSpPr>
        <p:grpSpPr>
          <a:xfrm>
            <a:off x="-3195" y="0"/>
            <a:ext cx="12195196" cy="6858000"/>
            <a:chOff x="-3195" y="0"/>
            <a:chExt cx="12195196" cy="6858000"/>
          </a:xfrm>
        </p:grpSpPr>
        <p:pic>
          <p:nvPicPr>
            <p:cNvPr id="6" name="图片 9" descr="文本, 背景图案&#10;&#10;描述已自动生成">
              <a:extLst>
                <a:ext uri="{FF2B5EF4-FFF2-40B4-BE49-F238E27FC236}">
                  <a16:creationId xmlns:a16="http://schemas.microsoft.com/office/drawing/2014/main" id="{83D0F880-6F61-4D9E-9ED7-35D107DC92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7" name="图片 10" descr="形状&#10;&#10;描述已自动生成">
              <a:extLst>
                <a:ext uri="{FF2B5EF4-FFF2-40B4-BE49-F238E27FC236}">
                  <a16:creationId xmlns:a16="http://schemas.microsoft.com/office/drawing/2014/main" id="{5D6D7F2C-F266-4B6C-A874-23C5C96ECE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pic>
        <p:nvPicPr>
          <p:cNvPr id="2" name="Picture 1">
            <a:extLst>
              <a:ext uri="{FF2B5EF4-FFF2-40B4-BE49-F238E27FC236}">
                <a16:creationId xmlns:a16="http://schemas.microsoft.com/office/drawing/2014/main" id="{329E7660-B486-4DE0-8E2E-9DC878E2F984}"/>
              </a:ext>
            </a:extLst>
          </p:cNvPr>
          <p:cNvPicPr>
            <a:picLocks noChangeAspect="1"/>
          </p:cNvPicPr>
          <p:nvPr/>
        </p:nvPicPr>
        <p:blipFill>
          <a:blip r:embed="rId5"/>
          <a:stretch>
            <a:fillRect/>
          </a:stretch>
        </p:blipFill>
        <p:spPr>
          <a:xfrm>
            <a:off x="3167193" y="2044261"/>
            <a:ext cx="5785605" cy="4255377"/>
          </a:xfrm>
          <a:prstGeom prst="rect">
            <a:avLst/>
          </a:prstGeom>
        </p:spPr>
      </p:pic>
    </p:spTree>
    <p:custDataLst>
      <p:tags r:id="rId1"/>
    </p:custDataLst>
    <p:extLst>
      <p:ext uri="{BB962C8B-B14F-4D97-AF65-F5344CB8AC3E}">
        <p14:creationId xmlns:p14="http://schemas.microsoft.com/office/powerpoint/2010/main" val="24372127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01</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2" name="Picture 1"/>
          <p:cNvPicPr>
            <a:picLocks noChangeAspect="1"/>
          </p:cNvPicPr>
          <p:nvPr/>
        </p:nvPicPr>
        <p:blipFill>
          <a:blip r:embed="rId11"/>
          <a:stretch>
            <a:fillRect/>
          </a:stretch>
        </p:blipFill>
        <p:spPr>
          <a:xfrm>
            <a:off x="83736" y="1246974"/>
            <a:ext cx="10010500" cy="4493141"/>
          </a:xfrm>
          <a:prstGeom prst="rect">
            <a:avLst/>
          </a:prstGeom>
        </p:spPr>
      </p:pic>
    </p:spTree>
    <p:custDataLst>
      <p:tags r:id="rId1"/>
    </p:custDataLst>
    <p:extLst>
      <p:ext uri="{BB962C8B-B14F-4D97-AF65-F5344CB8AC3E}">
        <p14:creationId xmlns:p14="http://schemas.microsoft.com/office/powerpoint/2010/main" val="2287411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7084362B-3791-4A4A-B6A9-63A6560B4A37}"/>
              </a:ext>
            </a:extLst>
          </p:cNvPr>
          <p:cNvSpPr/>
          <p:nvPr/>
        </p:nvSpPr>
        <p:spPr>
          <a:xfrm>
            <a:off x="2563223" y="345347"/>
            <a:ext cx="6768527" cy="7626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思源黑体 CN Medium"/>
              <a:cs typeface="+mn-cs"/>
            </a:endParaRPr>
          </a:p>
        </p:txBody>
      </p:sp>
      <p:pic>
        <p:nvPicPr>
          <p:cNvPr id="5" name="Picture 4">
            <a:extLst>
              <a:ext uri="{FF2B5EF4-FFF2-40B4-BE49-F238E27FC236}">
                <a16:creationId xmlns:a16="http://schemas.microsoft.com/office/drawing/2014/main" id="{842E36AD-0CFF-5419-939C-CF1390671DDB}"/>
              </a:ext>
            </a:extLst>
          </p:cNvPr>
          <p:cNvPicPr>
            <a:picLocks noChangeAspect="1"/>
          </p:cNvPicPr>
          <p:nvPr/>
        </p:nvPicPr>
        <p:blipFill>
          <a:blip r:embed="rId4"/>
          <a:stretch>
            <a:fillRect/>
          </a:stretch>
        </p:blipFill>
        <p:spPr>
          <a:xfrm>
            <a:off x="4747140" y="1022524"/>
            <a:ext cx="2773920" cy="1841152"/>
          </a:xfrm>
          <a:prstGeom prst="rect">
            <a:avLst/>
          </a:prstGeom>
        </p:spPr>
      </p:pic>
      <p:grpSp>
        <p:nvGrpSpPr>
          <p:cNvPr id="2" name="Group 1">
            <a:extLst>
              <a:ext uri="{FF2B5EF4-FFF2-40B4-BE49-F238E27FC236}">
                <a16:creationId xmlns:a16="http://schemas.microsoft.com/office/drawing/2014/main" id="{D9409192-EEC6-2BA0-A655-39E303361FAE}"/>
              </a:ext>
            </a:extLst>
          </p:cNvPr>
          <p:cNvGrpSpPr/>
          <p:nvPr/>
        </p:nvGrpSpPr>
        <p:grpSpPr>
          <a:xfrm>
            <a:off x="3328495" y="2795369"/>
            <a:ext cx="4924425" cy="541923"/>
            <a:chOff x="4743062" y="1748763"/>
            <a:chExt cx="2705876" cy="541923"/>
          </a:xfrm>
        </p:grpSpPr>
        <p:sp>
          <p:nvSpPr>
            <p:cNvPr id="6" name="Up Ribbon 8">
              <a:extLst>
                <a:ext uri="{FF2B5EF4-FFF2-40B4-BE49-F238E27FC236}">
                  <a16:creationId xmlns:a16="http://schemas.microsoft.com/office/drawing/2014/main" id="{9F6B0B1B-1CB2-95BA-86B6-A56A5CB551B5}"/>
                </a:ext>
              </a:extLst>
            </p:cNvPr>
            <p:cNvSpPr/>
            <p:nvPr/>
          </p:nvSpPr>
          <p:spPr>
            <a:xfrm>
              <a:off x="4743062" y="1753555"/>
              <a:ext cx="2705876" cy="537131"/>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A4210F72-F698-5240-4FE4-3DDD26E17DA7}"/>
                </a:ext>
              </a:extLst>
            </p:cNvPr>
            <p:cNvSpPr/>
            <p:nvPr/>
          </p:nvSpPr>
          <p:spPr>
            <a:xfrm>
              <a:off x="5350184" y="1748763"/>
              <a:ext cx="1470699" cy="537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35 – </a:t>
              </a:r>
              <a:r>
                <a:rPr lang="en-US" sz="2800" b="1" dirty="0">
                  <a:solidFill>
                    <a:prstClr val="black"/>
                  </a:solidFill>
                  <a:latin typeface="Cambria" panose="02040503050406030204" pitchFamily="18" charset="0"/>
                  <a:ea typeface="Cambria" panose="02040503050406030204" pitchFamily="18" charset="0"/>
                </a:rPr>
                <a:t>T</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b="1" dirty="0">
                  <a:solidFill>
                    <a:prstClr val="black"/>
                  </a:solidFill>
                  <a:latin typeface="Cambria" panose="02040503050406030204" pitchFamily="18" charset="0"/>
                  <a:ea typeface="Cambria" panose="02040503050406030204" pitchFamily="18" charset="0"/>
                </a:rPr>
                <a:t>3</a:t>
              </a:r>
              <a:endParaRPr kumimoji="0" lang="en-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E75F3EC-B177-C944-591E-5049BD063523}"/>
              </a:ext>
            </a:extLst>
          </p:cNvPr>
          <p:cNvPicPr>
            <a:picLocks noChangeAspect="1"/>
          </p:cNvPicPr>
          <p:nvPr/>
        </p:nvPicPr>
        <p:blipFill>
          <a:blip r:embed="rId5"/>
          <a:stretch>
            <a:fillRect/>
          </a:stretch>
        </p:blipFill>
        <p:spPr>
          <a:xfrm>
            <a:off x="2284304" y="3566162"/>
            <a:ext cx="7602371" cy="2353260"/>
          </a:xfrm>
          <a:prstGeom prst="rect">
            <a:avLst/>
          </a:prstGeom>
        </p:spPr>
      </p:pic>
    </p:spTree>
    <p:custDataLst>
      <p:tags r:id="rId1"/>
    </p:custDataLst>
    <p:extLst>
      <p:ext uri="{BB962C8B-B14F-4D97-AF65-F5344CB8AC3E}">
        <p14:creationId xmlns:p14="http://schemas.microsoft.com/office/powerpoint/2010/main" val="1597543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文本, 背景图案&#10;&#10;描述已自动生成">
            <a:extLst>
              <a:ext uri="{FF2B5EF4-FFF2-40B4-BE49-F238E27FC236}">
                <a16:creationId xmlns:a16="http://schemas.microsoft.com/office/drawing/2014/main" id="{4343D2CF-5122-4929-80FD-6F8DBDE2D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5" name="图片 4" descr="形状&#10;&#10;描述已自动生成">
            <a:extLst>
              <a:ext uri="{FF2B5EF4-FFF2-40B4-BE49-F238E27FC236}">
                <a16:creationId xmlns:a16="http://schemas.microsoft.com/office/drawing/2014/main" id="{BC35FCD2-9414-4F3D-813B-4CCF4CB51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185" y="563175"/>
            <a:ext cx="10175630" cy="5731650"/>
          </a:xfrm>
          <a:prstGeom prst="rect">
            <a:avLst/>
          </a:prstGeom>
          <a:effectLst>
            <a:outerShdw blurRad="762000" algn="ctr" rotWithShape="0">
              <a:prstClr val="black">
                <a:alpha val="20000"/>
              </a:prstClr>
            </a:outerShdw>
          </a:effectLst>
        </p:spPr>
      </p:pic>
      <p:pic>
        <p:nvPicPr>
          <p:cNvPr id="42" name="图片 41" descr="卡通人物&#10;&#10;中度可信度描述已自动生成">
            <a:extLst>
              <a:ext uri="{FF2B5EF4-FFF2-40B4-BE49-F238E27FC236}">
                <a16:creationId xmlns:a16="http://schemas.microsoft.com/office/drawing/2014/main" id="{6F76C87A-21E6-44D8-AB4B-04A6C79DFC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710" b="73669"/>
          <a:stretch/>
        </p:blipFill>
        <p:spPr>
          <a:xfrm>
            <a:off x="10094237" y="0"/>
            <a:ext cx="2097763" cy="2416529"/>
          </a:xfrm>
          <a:prstGeom prst="rect">
            <a:avLst/>
          </a:prstGeom>
        </p:spPr>
      </p:pic>
      <p:pic>
        <p:nvPicPr>
          <p:cNvPr id="43" name="图片 42" descr="卡通人物&#10;&#10;中度可信度描述已自动生成">
            <a:extLst>
              <a:ext uri="{FF2B5EF4-FFF2-40B4-BE49-F238E27FC236}">
                <a16:creationId xmlns:a16="http://schemas.microsoft.com/office/drawing/2014/main" id="{C735CE9B-CD3D-4718-874A-D2A1B1255A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9268" r="74110"/>
          <a:stretch/>
        </p:blipFill>
        <p:spPr>
          <a:xfrm>
            <a:off x="297473" y="4955357"/>
            <a:ext cx="1583877" cy="1902643"/>
          </a:xfrm>
          <a:prstGeom prst="rect">
            <a:avLst/>
          </a:prstGeom>
        </p:spPr>
      </p:pic>
      <p:pic>
        <p:nvPicPr>
          <p:cNvPr id="44" name="图片 43" descr="卡通人物&#10;&#10;中度可信度描述已自动生成">
            <a:extLst>
              <a:ext uri="{FF2B5EF4-FFF2-40B4-BE49-F238E27FC236}">
                <a16:creationId xmlns:a16="http://schemas.microsoft.com/office/drawing/2014/main" id="{AFFDBCF5-125D-47E3-BE30-E7531664AE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1460" t="44272" b="38230"/>
          <a:stretch/>
        </p:blipFill>
        <p:spPr>
          <a:xfrm rot="5400000">
            <a:off x="6216780" y="5313147"/>
            <a:ext cx="1134227" cy="1955480"/>
          </a:xfrm>
          <a:prstGeom prst="rect">
            <a:avLst/>
          </a:prstGeom>
        </p:spPr>
      </p:pic>
      <p:pic>
        <p:nvPicPr>
          <p:cNvPr id="51" name="图片 50" descr="卡通人物&#10;&#10;中度可信度描述已自动生成">
            <a:extLst>
              <a:ext uri="{FF2B5EF4-FFF2-40B4-BE49-F238E27FC236}">
                <a16:creationId xmlns:a16="http://schemas.microsoft.com/office/drawing/2014/main" id="{DBACF256-D342-422E-A81D-017965C17F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3648" y="1995754"/>
            <a:ext cx="5050972" cy="5050972"/>
          </a:xfrm>
          <a:prstGeom prst="rect">
            <a:avLst/>
          </a:prstGeom>
        </p:spPr>
      </p:pic>
      <p:sp>
        <p:nvSpPr>
          <p:cNvPr id="52" name="文本框 51">
            <a:extLst>
              <a:ext uri="{FF2B5EF4-FFF2-40B4-BE49-F238E27FC236}">
                <a16:creationId xmlns:a16="http://schemas.microsoft.com/office/drawing/2014/main" id="{19CDFDC8-51EE-4C15-93C0-DA69C1FDDFAF}"/>
              </a:ext>
            </a:extLst>
          </p:cNvPr>
          <p:cNvSpPr txBox="1"/>
          <p:nvPr/>
        </p:nvSpPr>
        <p:spPr>
          <a:xfrm>
            <a:off x="9083969" y="2518097"/>
            <a:ext cx="230777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016AA0"/>
                </a:solidFill>
                <a:effectLst/>
                <a:uLnTx/>
                <a:uFillTx/>
                <a:latin typeface="#9Slide07 SVNA Love Of Thunder" panose="02040603050506020204" pitchFamily="18" charset="0"/>
                <a:ea typeface="字魂152号-机甲超级黑" panose="00000500000000000000" pitchFamily="2" charset="-122"/>
                <a:cs typeface="+mn-cs"/>
                <a:sym typeface="字魂152号-机甲超级黑" panose="00000500000000000000" pitchFamily="2" charset="-122"/>
              </a:rPr>
              <a:t>02</a:t>
            </a:r>
          </a:p>
        </p:txBody>
      </p:sp>
      <p:pic>
        <p:nvPicPr>
          <p:cNvPr id="53" name="图片 52" descr="游戏机里面的人物&#10;&#10;低可信度描述已自动生成">
            <a:extLst>
              <a:ext uri="{FF2B5EF4-FFF2-40B4-BE49-F238E27FC236}">
                <a16:creationId xmlns:a16="http://schemas.microsoft.com/office/drawing/2014/main" id="{13D9037E-E427-4A6B-B274-FB0415CAA51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465" t="56776" r="11823" b="34958"/>
          <a:stretch/>
        </p:blipFill>
        <p:spPr>
          <a:xfrm>
            <a:off x="7005401" y="1472875"/>
            <a:ext cx="1698710" cy="927312"/>
          </a:xfrm>
          <a:prstGeom prst="rect">
            <a:avLst/>
          </a:prstGeom>
        </p:spPr>
      </p:pic>
      <p:pic>
        <p:nvPicPr>
          <p:cNvPr id="3" name="Picture 2">
            <a:extLst>
              <a:ext uri="{FF2B5EF4-FFF2-40B4-BE49-F238E27FC236}">
                <a16:creationId xmlns:a16="http://schemas.microsoft.com/office/drawing/2014/main" id="{3CC826E6-BDE8-63E2-D7DD-AA84C2D92C5A}"/>
              </a:ext>
            </a:extLst>
          </p:cNvPr>
          <p:cNvPicPr>
            <a:picLocks noChangeAspect="1"/>
          </p:cNvPicPr>
          <p:nvPr/>
        </p:nvPicPr>
        <p:blipFill>
          <a:blip r:embed="rId11"/>
          <a:stretch>
            <a:fillRect/>
          </a:stretch>
        </p:blipFill>
        <p:spPr>
          <a:xfrm>
            <a:off x="2405345" y="2956873"/>
            <a:ext cx="6657409" cy="1572904"/>
          </a:xfrm>
          <a:prstGeom prst="rect">
            <a:avLst/>
          </a:prstGeom>
        </p:spPr>
      </p:pic>
    </p:spTree>
    <p:custDataLst>
      <p:tags r:id="rId1"/>
    </p:custDataLst>
    <p:extLst>
      <p:ext uri="{BB962C8B-B14F-4D97-AF65-F5344CB8AC3E}">
        <p14:creationId xmlns:p14="http://schemas.microsoft.com/office/powerpoint/2010/main" val="1253819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endParaRPr lang="vi-VN" sz="4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53943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Chọn câu trả lời đúng.</a:t>
            </a:r>
          </a:p>
          <a:p>
            <a:pPr algn="just"/>
            <a:r>
              <a:rPr lang="vi-VN" sz="3200" b="0" i="0" dirty="0">
                <a:solidFill>
                  <a:srgbClr val="000000"/>
                </a:solidFill>
                <a:effectLst/>
                <a:latin typeface="Cambria" panose="02040503050406030204" pitchFamily="18" charset="0"/>
                <a:ea typeface="Cambria" panose="02040503050406030204" pitchFamily="18" charset="0"/>
              </a:rPr>
              <a:t>a) Số gồm: Ba mươi lăm đơn vị, hai phần mười, không phần trăm, sáu phần nghìn viết là:</a:t>
            </a:r>
          </a:p>
          <a:p>
            <a:pPr algn="just"/>
            <a:r>
              <a:rPr lang="vi-VN" sz="3200" b="0" i="0" dirty="0">
                <a:solidFill>
                  <a:srgbClr val="000000"/>
                </a:solidFill>
                <a:effectLst/>
                <a:latin typeface="Cambria" panose="02040503050406030204" pitchFamily="18" charset="0"/>
                <a:ea typeface="Cambria" panose="02040503050406030204" pitchFamily="18" charset="0"/>
              </a:rPr>
              <a:t>A. 35,26                         </a:t>
            </a:r>
          </a:p>
          <a:p>
            <a:pPr algn="just"/>
            <a:r>
              <a:rPr lang="vi-VN" sz="3200" b="0" i="0" dirty="0">
                <a:solidFill>
                  <a:srgbClr val="000000"/>
                </a:solidFill>
                <a:effectLst/>
                <a:latin typeface="Cambria" panose="02040503050406030204" pitchFamily="18" charset="0"/>
                <a:ea typeface="Cambria" panose="02040503050406030204" pitchFamily="18" charset="0"/>
              </a:rPr>
              <a:t>B. 35,026                        </a:t>
            </a:r>
          </a:p>
          <a:p>
            <a:pPr algn="just"/>
            <a:r>
              <a:rPr lang="vi-VN" sz="3200" b="0" i="0" dirty="0">
                <a:solidFill>
                  <a:srgbClr val="000000"/>
                </a:solidFill>
                <a:effectLst/>
                <a:latin typeface="Cambria" panose="02040503050406030204" pitchFamily="18" charset="0"/>
                <a:ea typeface="Cambria" panose="02040503050406030204" pitchFamily="18" charset="0"/>
              </a:rPr>
              <a:t>C. 35,206              </a:t>
            </a:r>
          </a:p>
          <a:p>
            <a:pPr algn="just"/>
            <a:r>
              <a:rPr lang="vi-VN" sz="3200" b="0" i="0" dirty="0">
                <a:solidFill>
                  <a:srgbClr val="000000"/>
                </a:solidFill>
                <a:effectLst/>
                <a:latin typeface="Cambria" panose="02040503050406030204" pitchFamily="18" charset="0"/>
                <a:ea typeface="Cambria" panose="02040503050406030204" pitchFamily="18" charset="0"/>
              </a:rPr>
              <a:t>D. 35,260</a:t>
            </a:r>
          </a:p>
        </p:txBody>
      </p:sp>
      <p:sp>
        <p:nvSpPr>
          <p:cNvPr id="3" name="Oval 2">
            <a:extLst>
              <a:ext uri="{FF2B5EF4-FFF2-40B4-BE49-F238E27FC236}">
                <a16:creationId xmlns:a16="http://schemas.microsoft.com/office/drawing/2014/main" id="{081E4F91-4A00-B2A2-2166-6606500B9342}"/>
              </a:ext>
            </a:extLst>
          </p:cNvPr>
          <p:cNvSpPr/>
          <p:nvPr/>
        </p:nvSpPr>
        <p:spPr>
          <a:xfrm>
            <a:off x="1686560" y="41249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3323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304698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Chữ số 8 trong số thập phân nào dưới đây ở hàng phần trăm?</a:t>
            </a:r>
          </a:p>
          <a:p>
            <a:pPr lvl="0" algn="just"/>
            <a:r>
              <a:rPr lang="vi-VN" sz="3200" dirty="0">
                <a:solidFill>
                  <a:srgbClr val="000000"/>
                </a:solidFill>
                <a:latin typeface="Cambria" panose="02040503050406030204" pitchFamily="18" charset="0"/>
                <a:ea typeface="Cambria" panose="02040503050406030204" pitchFamily="18" charset="0"/>
              </a:rPr>
              <a:t>A. 38,025                       </a:t>
            </a:r>
          </a:p>
          <a:p>
            <a:pPr lvl="0" algn="just"/>
            <a:r>
              <a:rPr lang="vi-VN" sz="3200" dirty="0">
                <a:solidFill>
                  <a:srgbClr val="000000"/>
                </a:solidFill>
                <a:latin typeface="Cambria" panose="02040503050406030204" pitchFamily="18" charset="0"/>
                <a:ea typeface="Cambria" panose="02040503050406030204" pitchFamily="18" charset="0"/>
              </a:rPr>
              <a:t>B. 30,812                        </a:t>
            </a:r>
          </a:p>
          <a:p>
            <a:pPr lvl="0" algn="just"/>
            <a:r>
              <a:rPr lang="vi-VN" sz="3200" dirty="0">
                <a:solidFill>
                  <a:srgbClr val="000000"/>
                </a:solidFill>
                <a:latin typeface="Cambria" panose="02040503050406030204" pitchFamily="18" charset="0"/>
                <a:ea typeface="Cambria" panose="02040503050406030204" pitchFamily="18" charset="0"/>
              </a:rPr>
              <a:t>C. 32,081              </a:t>
            </a:r>
          </a:p>
          <a:p>
            <a:pPr lvl="0" algn="just"/>
            <a:r>
              <a:rPr lang="vi-VN" sz="3200" dirty="0">
                <a:solidFill>
                  <a:srgbClr val="000000"/>
                </a:solidFill>
                <a:latin typeface="Cambria" panose="02040503050406030204" pitchFamily="18" charset="0"/>
                <a:ea typeface="Cambria" panose="02040503050406030204" pitchFamily="18" charset="0"/>
              </a:rPr>
              <a:t>D. 12,308</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81E4F91-4A00-B2A2-2166-6606500B9342}"/>
              </a:ext>
            </a:extLst>
          </p:cNvPr>
          <p:cNvSpPr/>
          <p:nvPr/>
        </p:nvSpPr>
        <p:spPr>
          <a:xfrm>
            <a:off x="1686560" y="371856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814700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Chọn câu trả lời đúng.</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4DB2B57F-F910-CE09-6F4E-2D70577D28FB}"/>
              </a:ext>
            </a:extLst>
          </p:cNvPr>
          <p:cNvSpPr txBox="1"/>
          <p:nvPr/>
        </p:nvSpPr>
        <p:spPr>
          <a:xfrm>
            <a:off x="853440" y="2540000"/>
            <a:ext cx="941832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5EA0DCD-607C-221D-AF1F-E71E35AF2F0B}"/>
              </a:ext>
            </a:extLst>
          </p:cNvPr>
          <p:cNvPicPr>
            <a:picLocks noChangeAspect="1"/>
          </p:cNvPicPr>
          <p:nvPr/>
        </p:nvPicPr>
        <p:blipFill>
          <a:blip r:embed="rId5"/>
          <a:stretch>
            <a:fillRect/>
          </a:stretch>
        </p:blipFill>
        <p:spPr>
          <a:xfrm>
            <a:off x="6316345" y="2478723"/>
            <a:ext cx="2766695" cy="702770"/>
          </a:xfrm>
          <a:prstGeom prst="rect">
            <a:avLst/>
          </a:prstGeom>
        </p:spPr>
      </p:pic>
      <p:sp>
        <p:nvSpPr>
          <p:cNvPr id="7" name="TextBox 6">
            <a:extLst>
              <a:ext uri="{FF2B5EF4-FFF2-40B4-BE49-F238E27FC236}">
                <a16:creationId xmlns:a16="http://schemas.microsoft.com/office/drawing/2014/main" id="{2F057F34-E194-F159-BBD7-B0625888EC20}"/>
              </a:ext>
            </a:extLst>
          </p:cNvPr>
          <p:cNvSpPr txBox="1"/>
          <p:nvPr/>
        </p:nvSpPr>
        <p:spPr>
          <a:xfrm>
            <a:off x="965200" y="3505200"/>
            <a:ext cx="633984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0,1052                       </a:t>
            </a:r>
          </a:p>
          <a:p>
            <a:pPr algn="just"/>
            <a:r>
              <a:rPr lang="en-US" sz="3600" b="0" i="0" dirty="0">
                <a:solidFill>
                  <a:srgbClr val="000000"/>
                </a:solidFill>
                <a:effectLst/>
                <a:latin typeface="Cambria" panose="02040503050406030204" pitchFamily="18" charset="0"/>
                <a:ea typeface="Cambria" panose="02040503050406030204" pitchFamily="18" charset="0"/>
              </a:rPr>
              <a:t>B. 1,052                          </a:t>
            </a:r>
          </a:p>
          <a:p>
            <a:pPr algn="just"/>
            <a:r>
              <a:rPr lang="en-US" sz="3600" b="0" i="0" dirty="0">
                <a:solidFill>
                  <a:srgbClr val="000000"/>
                </a:solidFill>
                <a:effectLst/>
                <a:latin typeface="Cambria" panose="02040503050406030204" pitchFamily="18" charset="0"/>
                <a:ea typeface="Cambria" panose="02040503050406030204" pitchFamily="18" charset="0"/>
              </a:rPr>
              <a:t>C. 10,52                </a:t>
            </a:r>
          </a:p>
          <a:p>
            <a:pPr algn="just"/>
            <a:r>
              <a:rPr lang="en-US" sz="3600" b="0" i="0" dirty="0">
                <a:solidFill>
                  <a:srgbClr val="000000"/>
                </a:solidFill>
                <a:effectLst/>
                <a:latin typeface="Cambria" panose="02040503050406030204" pitchFamily="18" charset="0"/>
                <a:ea typeface="Cambria" panose="02040503050406030204" pitchFamily="18" charset="0"/>
              </a:rPr>
              <a:t>D. 105,2</a:t>
            </a:r>
          </a:p>
        </p:txBody>
      </p:sp>
      <p:sp>
        <p:nvSpPr>
          <p:cNvPr id="8" name="Oval 7">
            <a:extLst>
              <a:ext uri="{FF2B5EF4-FFF2-40B4-BE49-F238E27FC236}">
                <a16:creationId xmlns:a16="http://schemas.microsoft.com/office/drawing/2014/main" id="{326DAE85-F49F-348B-AC9C-45B8137BD5D2}"/>
              </a:ext>
            </a:extLst>
          </p:cNvPr>
          <p:cNvSpPr/>
          <p:nvPr/>
        </p:nvSpPr>
        <p:spPr>
          <a:xfrm>
            <a:off x="934720" y="4704080"/>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4391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4"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494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37360" y="1473200"/>
            <a:ext cx="9773920" cy="523220"/>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b) Diện tích các miếng bìa được ghi như hình vẽ dưới đây.</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0F3652-7B64-0B91-2921-769B12FC7E4A}"/>
              </a:ext>
            </a:extLst>
          </p:cNvPr>
          <p:cNvPicPr>
            <a:picLocks noChangeAspect="1"/>
          </p:cNvPicPr>
          <p:nvPr/>
        </p:nvPicPr>
        <p:blipFill>
          <a:blip r:embed="rId5"/>
          <a:stretch>
            <a:fillRect/>
          </a:stretch>
        </p:blipFill>
        <p:spPr>
          <a:xfrm>
            <a:off x="2235200" y="2163677"/>
            <a:ext cx="9042400" cy="2011743"/>
          </a:xfrm>
          <a:prstGeom prst="rect">
            <a:avLst/>
          </a:prstGeom>
        </p:spPr>
      </p:pic>
      <p:sp>
        <p:nvSpPr>
          <p:cNvPr id="9" name="TextBox 8">
            <a:extLst>
              <a:ext uri="{FF2B5EF4-FFF2-40B4-BE49-F238E27FC236}">
                <a16:creationId xmlns:a16="http://schemas.microsoft.com/office/drawing/2014/main" id="{FEF900FB-C83C-2F9E-2D18-E548D399CD59}"/>
              </a:ext>
            </a:extLst>
          </p:cNvPr>
          <p:cNvSpPr txBox="1"/>
          <p:nvPr/>
        </p:nvSpPr>
        <p:spPr>
          <a:xfrm>
            <a:off x="1219200" y="4338320"/>
            <a:ext cx="9773920" cy="2246769"/>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lớn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1                        </a:t>
            </a:r>
          </a:p>
          <a:p>
            <a:r>
              <a:rPr lang="en-US" sz="2800" dirty="0">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2                        </a:t>
            </a:r>
          </a:p>
          <a:p>
            <a:r>
              <a:rPr lang="en-US" sz="2800" dirty="0">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3              </a:t>
            </a:r>
          </a:p>
          <a:p>
            <a:r>
              <a:rPr lang="en-US" sz="2800" dirty="0">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4</a:t>
            </a:r>
          </a:p>
        </p:txBody>
      </p:sp>
      <p:sp>
        <p:nvSpPr>
          <p:cNvPr id="10" name="Oval 9">
            <a:extLst>
              <a:ext uri="{FF2B5EF4-FFF2-40B4-BE49-F238E27FC236}">
                <a16:creationId xmlns:a16="http://schemas.microsoft.com/office/drawing/2014/main" id="{66E626A5-8399-4D40-8402-A3273DF7F541}"/>
              </a:ext>
            </a:extLst>
          </p:cNvPr>
          <p:cNvSpPr/>
          <p:nvPr/>
        </p:nvSpPr>
        <p:spPr>
          <a:xfrm>
            <a:off x="1123907" y="5229597"/>
            <a:ext cx="538480" cy="497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143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1">
            <a:extLst>
              <a:ext uri="{FF2B5EF4-FFF2-40B4-BE49-F238E27FC236}">
                <a16:creationId xmlns:a16="http://schemas.microsoft.com/office/drawing/2014/main" id="{E4F0D870-BD5E-46BF-AEB4-281C57220752}"/>
              </a:ext>
            </a:extLst>
          </p:cNvPr>
          <p:cNvGrpSpPr/>
          <p:nvPr/>
        </p:nvGrpSpPr>
        <p:grpSpPr>
          <a:xfrm>
            <a:off x="-3195" y="0"/>
            <a:ext cx="12195196" cy="6858000"/>
            <a:chOff x="-3195" y="0"/>
            <a:chExt cx="12195196" cy="6858000"/>
          </a:xfrm>
        </p:grpSpPr>
        <p:pic>
          <p:nvPicPr>
            <p:cNvPr id="30" name="图片 9" descr="文本, 背景图案&#10;&#10;描述已自动生成">
              <a:extLst>
                <a:ext uri="{FF2B5EF4-FFF2-40B4-BE49-F238E27FC236}">
                  <a16:creationId xmlns:a16="http://schemas.microsoft.com/office/drawing/2014/main" id="{3D109B9A-63C7-4C00-99A3-763D733C1C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5" y="0"/>
              <a:ext cx="12195196" cy="6858000"/>
            </a:xfrm>
            <a:prstGeom prst="rect">
              <a:avLst/>
            </a:prstGeom>
          </p:spPr>
        </p:pic>
        <p:pic>
          <p:nvPicPr>
            <p:cNvPr id="31" name="图片 10" descr="形状&#10;&#10;描述已自动生成">
              <a:extLst>
                <a:ext uri="{FF2B5EF4-FFF2-40B4-BE49-F238E27FC236}">
                  <a16:creationId xmlns:a16="http://schemas.microsoft.com/office/drawing/2014/main" id="{C3226333-90F2-431A-86AB-DE24D3CCE2A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336" y="135762"/>
              <a:ext cx="11881320" cy="6586476"/>
            </a:xfrm>
            <a:prstGeom prst="rect">
              <a:avLst/>
            </a:prstGeom>
            <a:effectLst>
              <a:outerShdw blurRad="762000" algn="ctr" rotWithShape="0">
                <a:prstClr val="black">
                  <a:alpha val="20000"/>
                </a:prstClr>
              </a:outerShdw>
            </a:effectLst>
          </p:spPr>
        </p:pic>
      </p:grpSp>
      <p:sp>
        <p:nvSpPr>
          <p:cNvPr id="14" name="Oval 13">
            <a:extLst>
              <a:ext uri="{FF2B5EF4-FFF2-40B4-BE49-F238E27FC236}">
                <a16:creationId xmlns:a16="http://schemas.microsoft.com/office/drawing/2014/main" id="{98992090-6733-80AE-D8DF-FC4ADB67FCD9}"/>
              </a:ext>
            </a:extLst>
          </p:cNvPr>
          <p:cNvSpPr/>
          <p:nvPr/>
        </p:nvSpPr>
        <p:spPr>
          <a:xfrm>
            <a:off x="1097280" y="1748242"/>
            <a:ext cx="585648" cy="55807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E01EEF1-E1CE-1FA3-851C-14051B90CB2C}"/>
              </a:ext>
            </a:extLst>
          </p:cNvPr>
          <p:cNvSpPr txBox="1"/>
          <p:nvPr/>
        </p:nvSpPr>
        <p:spPr>
          <a:xfrm>
            <a:off x="1727200" y="1686560"/>
            <a:ext cx="97739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hình thang vuông ABCD có đáy lớn hơn đáy bé 40 cm, có chiều cao bằng trung bình cộng của hai đáy và bằng 80 cm. Đoạn thẳng BE vuông góc với CD chia hình thang thành hình chữ nhật ABED và hình tam giác BCE. Tính:</a:t>
            </a:r>
          </a:p>
        </p:txBody>
      </p:sp>
      <p:pic>
        <p:nvPicPr>
          <p:cNvPr id="5" name="Picture 4">
            <a:extLst>
              <a:ext uri="{FF2B5EF4-FFF2-40B4-BE49-F238E27FC236}">
                <a16:creationId xmlns:a16="http://schemas.microsoft.com/office/drawing/2014/main" id="{B9805535-7B72-C371-5B83-0DC6AD552F15}"/>
              </a:ext>
            </a:extLst>
          </p:cNvPr>
          <p:cNvPicPr>
            <a:picLocks noChangeAspect="1"/>
          </p:cNvPicPr>
          <p:nvPr/>
        </p:nvPicPr>
        <p:blipFill>
          <a:blip r:embed="rId5"/>
          <a:stretch>
            <a:fillRect/>
          </a:stretch>
        </p:blipFill>
        <p:spPr>
          <a:xfrm>
            <a:off x="7934959" y="3653738"/>
            <a:ext cx="3270885" cy="2442261"/>
          </a:xfrm>
          <a:prstGeom prst="rect">
            <a:avLst/>
          </a:prstGeom>
        </p:spPr>
      </p:pic>
      <p:sp>
        <p:nvSpPr>
          <p:cNvPr id="6" name="TextBox 5">
            <a:extLst>
              <a:ext uri="{FF2B5EF4-FFF2-40B4-BE49-F238E27FC236}">
                <a16:creationId xmlns:a16="http://schemas.microsoft.com/office/drawing/2014/main" id="{2B27C373-7C9D-36E4-F20D-1D868DBA98F1}"/>
              </a:ext>
            </a:extLst>
          </p:cNvPr>
          <p:cNvSpPr txBox="1"/>
          <p:nvPr/>
        </p:nvSpPr>
        <p:spPr>
          <a:xfrm>
            <a:off x="1574800" y="3840480"/>
            <a:ext cx="623824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Diện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tích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tam </a:t>
            </a:r>
            <a:r>
              <a:rPr lang="en-US" sz="3200" b="0" i="0" dirty="0" err="1">
                <a:solidFill>
                  <a:srgbClr val="000000"/>
                </a:solidFill>
                <a:effectLst/>
                <a:latin typeface="Cambria" panose="02040503050406030204" pitchFamily="18" charset="0"/>
                <a:ea typeface="Cambria" panose="02040503050406030204" pitchFamily="18" charset="0"/>
              </a:rPr>
              <a:t>giác</a:t>
            </a:r>
            <a:r>
              <a:rPr lang="en-US" sz="3200" b="0" i="0" dirty="0">
                <a:solidFill>
                  <a:srgbClr val="000000"/>
                </a:solidFill>
                <a:effectLst/>
                <a:latin typeface="Cambria" panose="02040503050406030204" pitchFamily="18" charset="0"/>
                <a:ea typeface="Cambria" panose="02040503050406030204" pitchFamily="18" charset="0"/>
              </a:rPr>
              <a:t> BCE.</a:t>
            </a:r>
          </a:p>
          <a:p>
            <a:pPr algn="just"/>
            <a:r>
              <a:rPr lang="en-US" sz="3200" b="0" i="0" dirty="0">
                <a:solidFill>
                  <a:srgbClr val="000000"/>
                </a:solidFill>
                <a:effectLst/>
                <a:latin typeface="Cambria" panose="02040503050406030204" pitchFamily="18" charset="0"/>
                <a:ea typeface="Cambria" panose="02040503050406030204" pitchFamily="18" charset="0"/>
              </a:rPr>
              <a:t>b) Chu vi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chữ</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nhật</a:t>
            </a:r>
            <a:r>
              <a:rPr lang="en-US" sz="3200" b="0" i="0" dirty="0">
                <a:solidFill>
                  <a:srgbClr val="000000"/>
                </a:solidFill>
                <a:effectLst/>
                <a:latin typeface="Cambria" panose="02040503050406030204" pitchFamily="18" charset="0"/>
                <a:ea typeface="Cambria" panose="02040503050406030204" pitchFamily="18" charset="0"/>
              </a:rPr>
              <a:t> ABED.</a:t>
            </a:r>
          </a:p>
        </p:txBody>
      </p:sp>
    </p:spTree>
    <p:custDataLst>
      <p:tags r:id="rId1"/>
    </p:custDataLst>
    <p:extLst>
      <p:ext uri="{BB962C8B-B14F-4D97-AF65-F5344CB8AC3E}">
        <p14:creationId xmlns:p14="http://schemas.microsoft.com/office/powerpoint/2010/main" val="3951687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9F5C33B-D9B3-452F-A7DA-5C4DA56FA39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uFFFD{933BFB93-89A2-42AE-B556-D1B6B18D2C69}&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35 - T3 - T18"/>
</p:tagLst>
</file>

<file path=ppt/tags/tag10.xml><?xml version="1.0" encoding="utf-8"?>
<p:tagLst xmlns:a="http://schemas.openxmlformats.org/drawingml/2006/main" xmlns:r="http://schemas.openxmlformats.org/officeDocument/2006/relationships" xmlns:p="http://schemas.openxmlformats.org/presentationml/2006/main">
  <p:tag name="GENSWF_SLIDE_UID" val="{F826640C-F294-4EC7-A4CB-5E6762AD8244}:272"/>
</p:tagLst>
</file>

<file path=ppt/tags/tag11.xml><?xml version="1.0" encoding="utf-8"?>
<p:tagLst xmlns:a="http://schemas.openxmlformats.org/drawingml/2006/main" xmlns:r="http://schemas.openxmlformats.org/officeDocument/2006/relationships" xmlns:p="http://schemas.openxmlformats.org/presentationml/2006/main">
  <p:tag name="GENSWF_SLIDE_UID" val="{2859BAA0-B5E0-4DB7-BC14-BBC8772C2499}:273"/>
</p:tagLst>
</file>

<file path=ppt/tags/tag12.xml><?xml version="1.0" encoding="utf-8"?>
<p:tagLst xmlns:a="http://schemas.openxmlformats.org/drawingml/2006/main" xmlns:r="http://schemas.openxmlformats.org/officeDocument/2006/relationships" xmlns:p="http://schemas.openxmlformats.org/presentationml/2006/main">
  <p:tag name="GENSWF_SLIDE_UID" val="{3A6B159B-5F40-41C0-9E30-0D81280B0A7E}:274"/>
</p:tagLst>
</file>

<file path=ppt/tags/tag13.xml><?xml version="1.0" encoding="utf-8"?>
<p:tagLst xmlns:a="http://schemas.openxmlformats.org/drawingml/2006/main" xmlns:r="http://schemas.openxmlformats.org/officeDocument/2006/relationships" xmlns:p="http://schemas.openxmlformats.org/presentationml/2006/main">
  <p:tag name="GENSWF_SLIDE_UID" val="{F33E2EE0-8CA1-45AB-94F5-1F476E00346A}:277"/>
</p:tagLst>
</file>

<file path=ppt/tags/tag2.xml><?xml version="1.0" encoding="utf-8"?>
<p:tagLst xmlns:a="http://schemas.openxmlformats.org/drawingml/2006/main" xmlns:r="http://schemas.openxmlformats.org/officeDocument/2006/relationships" xmlns:p="http://schemas.openxmlformats.org/presentationml/2006/main">
  <p:tag name="GENSWF_SLIDE_UID" val="{128FD430-6ADA-45E5-AD34-8403829C1E48}:257"/>
</p:tagLst>
</file>

<file path=ppt/tags/tag3.xml><?xml version="1.0" encoding="utf-8"?>
<p:tagLst xmlns:a="http://schemas.openxmlformats.org/drawingml/2006/main" xmlns:r="http://schemas.openxmlformats.org/officeDocument/2006/relationships" xmlns:p="http://schemas.openxmlformats.org/presentationml/2006/main">
  <p:tag name="GENSWF_SLIDE_UID" val="{F51BC96F-5D25-424C-ACAA-9D488FA89B22}:258"/>
</p:tagLst>
</file>

<file path=ppt/tags/tag4.xml><?xml version="1.0" encoding="utf-8"?>
<p:tagLst xmlns:a="http://schemas.openxmlformats.org/drawingml/2006/main" xmlns:r="http://schemas.openxmlformats.org/officeDocument/2006/relationships" xmlns:p="http://schemas.openxmlformats.org/presentationml/2006/main">
  <p:tag name="GENSWF_SLIDE_UID" val="{18626051-4E5E-4109-9D1A-DD9487B6F04F}:266"/>
</p:tagLst>
</file>

<file path=ppt/tags/tag5.xml><?xml version="1.0" encoding="utf-8"?>
<p:tagLst xmlns:a="http://schemas.openxmlformats.org/drawingml/2006/main" xmlns:r="http://schemas.openxmlformats.org/officeDocument/2006/relationships" xmlns:p="http://schemas.openxmlformats.org/presentationml/2006/main">
  <p:tag name="GENSWF_SLIDE_UID" val="{C8185333-5B50-4FAE-83FC-278C6B8D13A8}:267"/>
</p:tagLst>
</file>

<file path=ppt/tags/tag6.xml><?xml version="1.0" encoding="utf-8"?>
<p:tagLst xmlns:a="http://schemas.openxmlformats.org/drawingml/2006/main" xmlns:r="http://schemas.openxmlformats.org/officeDocument/2006/relationships" xmlns:p="http://schemas.openxmlformats.org/presentationml/2006/main">
  <p:tag name="GENSWF_SLIDE_UID" val="{8DA73AA3-0605-4264-93A7-020C44F6E1D7}:268"/>
</p:tagLst>
</file>

<file path=ppt/tags/tag7.xml><?xml version="1.0" encoding="utf-8"?>
<p:tagLst xmlns:a="http://schemas.openxmlformats.org/drawingml/2006/main" xmlns:r="http://schemas.openxmlformats.org/officeDocument/2006/relationships" xmlns:p="http://schemas.openxmlformats.org/presentationml/2006/main">
  <p:tag name="GENSWF_SLIDE_UID" val="{E56F71BE-5386-43DF-ACE0-45F87FB14E00}:269"/>
</p:tagLst>
</file>

<file path=ppt/tags/tag8.xml><?xml version="1.0" encoding="utf-8"?>
<p:tagLst xmlns:a="http://schemas.openxmlformats.org/drawingml/2006/main" xmlns:r="http://schemas.openxmlformats.org/officeDocument/2006/relationships" xmlns:p="http://schemas.openxmlformats.org/presentationml/2006/main">
  <p:tag name="GENSWF_SLIDE_UID" val="{0D75BFAE-EFCD-421B-87BD-1215F089E5F2}:270"/>
</p:tagLst>
</file>

<file path=ppt/tags/tag9.xml><?xml version="1.0" encoding="utf-8"?>
<p:tagLst xmlns:a="http://schemas.openxmlformats.org/drawingml/2006/main" xmlns:r="http://schemas.openxmlformats.org/officeDocument/2006/relationships" xmlns:p="http://schemas.openxmlformats.org/presentationml/2006/main">
  <p:tag name="GENSWF_SLIDE_UID" val="{2CE5A53E-4771-49CA-A136-1E8E02D15C04}: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411</Words>
  <Application>Microsoft Office PowerPoint</Application>
  <PresentationFormat>Widescreen</PresentationFormat>
  <Paragraphs>66</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#9Slide07 SVNA Love Of Thunder</vt:lpstr>
      <vt:lpstr>Arial</vt:lpstr>
      <vt:lpstr>Calibri</vt:lpstr>
      <vt:lpstr>Calibri Light</vt:lpstr>
      <vt:lpstr>Cambria</vt:lpstr>
      <vt:lpstr>Times New Roman</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B35 - T3 - T18</dc:title>
  <dc:creator>STD</dc:creator>
  <cp:lastModifiedBy>Minh Ngọc Bùi</cp:lastModifiedBy>
  <cp:revision>7</cp:revision>
  <dcterms:created xsi:type="dcterms:W3CDTF">2025-01-05T14:53:10Z</dcterms:created>
  <dcterms:modified xsi:type="dcterms:W3CDTF">2025-01-07T15:15:33Z</dcterms:modified>
</cp:coreProperties>
</file>