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  <p:sldMasterId id="2147483700" r:id="rId2"/>
  </p:sldMasterIdLst>
  <p:notesMasterIdLst>
    <p:notesMasterId r:id="rId14"/>
  </p:notesMasterIdLst>
  <p:sldIdLst>
    <p:sldId id="315" r:id="rId3"/>
    <p:sldId id="356" r:id="rId4"/>
    <p:sldId id="362" r:id="rId5"/>
    <p:sldId id="326" r:id="rId6"/>
    <p:sldId id="325" r:id="rId7"/>
    <p:sldId id="363" r:id="rId8"/>
    <p:sldId id="327" r:id="rId9"/>
    <p:sldId id="359" r:id="rId10"/>
    <p:sldId id="330" r:id="rId11"/>
    <p:sldId id="365" r:id="rId12"/>
    <p:sldId id="364" r:id="rId13"/>
  </p:sldIdLst>
  <p:sldSz cx="6858000" cy="5143500"/>
  <p:notesSz cx="6858000" cy="9144000"/>
  <p:embeddedFontLst>
    <p:embeddedFont>
      <p:font typeface="Montserrat" panose="00000500000000000000" pitchFamily="2" charset="0"/>
      <p:regular r:id="rId15"/>
      <p:bold r:id="rId16"/>
      <p:italic r:id="rId17"/>
      <p:boldItalic r:id="rId18"/>
    </p:embeddedFont>
    <p:embeddedFont>
      <p:font typeface="Kalam" panose="020B0604020202020204" charset="0"/>
      <p:regular r:id="rId19"/>
      <p:bold r:id="rId20"/>
    </p:embeddedFont>
  </p:embeddedFontLst>
  <p:custDataLst>
    <p:tags r:id="rId2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F5F"/>
    <a:srgbClr val="000000"/>
    <a:srgbClr val="B7D574"/>
    <a:srgbClr val="FFAB40"/>
    <a:srgbClr val="FFFFFF"/>
    <a:srgbClr val="EB54E9"/>
    <a:srgbClr val="8AB036"/>
    <a:srgbClr val="17479D"/>
    <a:srgbClr val="3B64AC"/>
    <a:srgbClr val="F74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8" autoAdjust="0"/>
    <p:restoredTop sz="94615"/>
  </p:normalViewPr>
  <p:slideViewPr>
    <p:cSldViewPr snapToGrid="0">
      <p:cViewPr varScale="1">
        <p:scale>
          <a:sx n="107" d="100"/>
          <a:sy n="107" d="100"/>
        </p:scale>
        <p:origin x="129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09589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01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64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44530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54250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617891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88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69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628265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89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67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23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093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2845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xmlns="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74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5864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0474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43703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63203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microsoft.com/office/2007/relationships/hdphoto" Target="../media/hdphoto11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microsoft.com/office/2007/relationships/hdphoto" Target="../media/hdphoto4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8.xml"/><Relationship Id="rId7" Type="http://schemas.microsoft.com/office/2007/relationships/hdphoto" Target="../media/hdphoto7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1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5" Type="http://schemas.microsoft.com/office/2007/relationships/hdphoto" Target="../media/hdphoto10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983" y="1749424"/>
            <a:ext cx="648851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smtClean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BÀI 5: ĐỌC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3600" smtClean="0">
                <a:solidFill>
                  <a:srgbClr val="FB5B53"/>
                </a:solidFill>
                <a:latin typeface="UTM Cookies" panose="02040603050506020204" pitchFamily="18" charset="0"/>
              </a:rPr>
              <a:t>GIỌT NƯỚC VÀ BIỂN LỚN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vi-VN" sz="3600">
              <a:solidFill>
                <a:srgbClr val="FB5B53"/>
              </a:solidFill>
              <a:latin typeface="UTM Cookies" panose="02040603050506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1800" smtClean="0">
                <a:solidFill>
                  <a:srgbClr val="FB5B53"/>
                </a:solidFill>
                <a:latin typeface="UTM Cookies" panose="02040603050506020204" pitchFamily="18" charset="0"/>
              </a:rPr>
              <a:t>GVCN: PHẠM THỊ THU HÀ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1800" smtClean="0">
                <a:solidFill>
                  <a:srgbClr val="FB5B53"/>
                </a:solidFill>
                <a:latin typeface="UTM Cookies" panose="02040603050506020204" pitchFamily="18" charset="0"/>
              </a:rPr>
              <a:t>LỚP : 2E </a:t>
            </a:r>
            <a:endParaRPr kumimoji="0" lang="vi-VN" sz="1800" b="0" i="0" u="none" strike="noStrike" kern="0" cap="none" spc="0" normalizeH="0" baseline="0" noProof="0" smtClean="0">
              <a:ln>
                <a:noFill/>
              </a:ln>
              <a:solidFill>
                <a:srgbClr val="FB5B53"/>
              </a:solidFill>
              <a:effectLst/>
              <a:uLnTx/>
              <a:uFillTx/>
              <a:latin typeface="UTM Cookies" panose="02040603050506020204" pitchFamily="18" charset="0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1408" y="492187"/>
            <a:ext cx="3429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/>
              <a:t>UBND HUYỆN AN LÃO</a:t>
            </a:r>
          </a:p>
          <a:p>
            <a:pPr algn="ctr"/>
            <a:r>
              <a:rPr lang="vi-VN"/>
              <a:t> TRƯỜNG TIỂU HỌC QUANG TRUNG 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764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03148D4-C5A1-3542-B1CF-16A6ECF62F21}"/>
              </a:ext>
            </a:extLst>
          </p:cNvPr>
          <p:cNvSpPr txBox="1"/>
          <p:nvPr/>
        </p:nvSpPr>
        <p:spPr>
          <a:xfrm>
            <a:off x="461157" y="448650"/>
            <a:ext cx="6119826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2.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  <a:r>
              <a:rPr lang="vi-VN" sz="1800" dirty="0">
                <a:latin typeface="UTM Avo" panose="02040603050506020204" pitchFamily="18" charset="0"/>
              </a:rPr>
              <a:t>Đóng vai biển, em hãy nói lời cảm ơn giọt nước.</a:t>
            </a:r>
          </a:p>
        </p:txBody>
      </p:sp>
      <p:pic>
        <p:nvPicPr>
          <p:cNvPr id="3" name="Picture 2" descr="Ocean surface wave seamless underwater cartoon Vector Image">
            <a:extLst>
              <a:ext uri="{FF2B5EF4-FFF2-40B4-BE49-F238E27FC236}">
                <a16:creationId xmlns:a16="http://schemas.microsoft.com/office/drawing/2014/main" xmlns="" id="{7585A9B7-77B7-1342-B742-45AAFD183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623" b="11646"/>
          <a:stretch/>
        </p:blipFill>
        <p:spPr bwMode="auto">
          <a:xfrm>
            <a:off x="235670" y="2149310"/>
            <a:ext cx="6429082" cy="2752627"/>
          </a:xfrm>
          <a:prstGeom prst="round2SameRect">
            <a:avLst>
              <a:gd name="adj1" fmla="val 0"/>
              <a:gd name="adj2" fmla="val 2937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xmlns="" id="{37351F7E-5CA0-4B40-BEAE-7F24A3E368AE}"/>
              </a:ext>
            </a:extLst>
          </p:cNvPr>
          <p:cNvSpPr/>
          <p:nvPr/>
        </p:nvSpPr>
        <p:spPr>
          <a:xfrm>
            <a:off x="2743199" y="1272189"/>
            <a:ext cx="2507531" cy="745574"/>
          </a:xfrm>
          <a:prstGeom prst="wedgeRoundRectCallout">
            <a:avLst/>
          </a:prstGeom>
          <a:solidFill>
            <a:schemeClr val="accent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1800" dirty="0">
                <a:solidFill>
                  <a:srgbClr val="000000"/>
                </a:solidFill>
                <a:latin typeface="UTM Avo" panose="02040603050506020204" pitchFamily="18" charset="0"/>
              </a:rPr>
              <a:t>Cảm ơn cậu nhé!....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677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216629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LUYỆN ĐỌC LẠI 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890903" y="390669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566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600" dirty="0">
                <a:latin typeface="UTM Avo" panose="02040603050506020204" pitchFamily="18" charset="0"/>
              </a:rPr>
              <a:t>(Nguyễn Bao)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AAB824C-D2DA-E04F-ABA5-676C337765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3" y="981610"/>
            <a:ext cx="304770" cy="28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570C6E5-4593-A849-800D-2EE27B9CDC4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0" y="3055730"/>
            <a:ext cx="28800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FCA7716-A319-184E-BD9F-B2F9EB0649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73" y="981610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B6ADF9E-51D3-C448-A7F3-44F8994A8E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6143" y="2797740"/>
            <a:ext cx="660400" cy="850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961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+mj-lt"/>
              </a:rPr>
              <a:t>ĐỌC </a:t>
            </a:r>
            <a:endParaRPr lang="en-US" sz="1800" b="1" dirty="0">
              <a:solidFill>
                <a:srgbClr val="17479D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890903" y="305826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3" y="981610"/>
            <a:ext cx="30477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0" y="3055730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73" y="981610"/>
            <a:ext cx="288000" cy="28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353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(Nguyễn Bao)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6DD3ACB-E780-9E44-BF33-B643817CCB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6143" y="2797740"/>
            <a:ext cx="660400" cy="850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338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 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890903" y="305826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b="1" dirty="0">
                <a:solidFill>
                  <a:srgbClr val="EF5F5F"/>
                </a:solidFill>
                <a:latin typeface="UTM Avo" panose="02040603050506020204" pitchFamily="18" charset="0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Thành </a:t>
            </a:r>
            <a:r>
              <a:rPr lang="vi-VN" sz="1800" b="1" dirty="0">
                <a:solidFill>
                  <a:srgbClr val="EF5F5F"/>
                </a:solidFill>
                <a:latin typeface="UTM Avo" panose="02040603050506020204" pitchFamily="18" charset="0"/>
              </a:rPr>
              <a:t>dòng suối </a:t>
            </a:r>
            <a:r>
              <a:rPr lang="vi-VN" sz="1800" dirty="0">
                <a:latin typeface="UTM Avo" panose="02040603050506020204" pitchFamily="18" charset="0"/>
              </a:rPr>
              <a:t>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b="1" dirty="0">
                <a:solidFill>
                  <a:srgbClr val="EF5F5F"/>
                </a:solidFill>
                <a:latin typeface="UTM Avo" panose="02040603050506020204" pitchFamily="18" charset="0"/>
              </a:rPr>
              <a:t>Chảy xuống </a:t>
            </a:r>
            <a:r>
              <a:rPr lang="vi-VN" sz="1800" dirty="0">
                <a:latin typeface="UTM Avo" panose="02040603050506020204" pitchFamily="18" charset="0"/>
              </a:rPr>
              <a:t>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566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600" dirty="0">
                <a:latin typeface="UTM Avo" panose="02040603050506020204" pitchFamily="18" charset="0"/>
              </a:rPr>
              <a:t>(Nguyễn Bao)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879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746086" y="818801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A05FE84-F3FF-423B-ADA4-6F77209D652D}"/>
              </a:ext>
            </a:extLst>
          </p:cNvPr>
          <p:cNvSpPr/>
          <p:nvPr/>
        </p:nvSpPr>
        <p:spPr>
          <a:xfrm>
            <a:off x="460226" y="1312830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vi-VN" sz="1800" dirty="0">
                <a:latin typeface="UTM Avo" panose="02040603050506020204" pitchFamily="18" charset="0"/>
                <a:cs typeface="Times New Roman" panose="02020603050405020304" pitchFamily="18" charset="0"/>
              </a:rPr>
              <a:t>lượn</a:t>
            </a:r>
            <a:endParaRPr lang="vi-VN" sz="18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2C8AD751-7B5F-4219-A003-AE328012CD5C}"/>
              </a:ext>
            </a:extLst>
          </p:cNvPr>
          <p:cNvSpPr/>
          <p:nvPr/>
        </p:nvSpPr>
        <p:spPr>
          <a:xfrm>
            <a:off x="550607" y="1450259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BCDD889-B037-48BC-924C-9A4CE9368C89}"/>
              </a:ext>
            </a:extLst>
          </p:cNvPr>
          <p:cNvSpPr txBox="1"/>
          <p:nvPr/>
        </p:nvSpPr>
        <p:spPr>
          <a:xfrm>
            <a:off x="1375029" y="1312830"/>
            <a:ext cx="4366089" cy="448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uốn theo đường vòng.</a:t>
            </a:r>
          </a:p>
        </p:txBody>
      </p:sp>
      <p:pic>
        <p:nvPicPr>
          <p:cNvPr id="2" name="Picture 2" descr="Bộ ảnh sông Hương thơ mộng nhìn từ trên cao khi đi du lịch Huế">
            <a:extLst>
              <a:ext uri="{FF2B5EF4-FFF2-40B4-BE49-F238E27FC236}">
                <a16:creationId xmlns:a16="http://schemas.microsoft.com/office/drawing/2014/main" xmlns="" id="{14423E17-596A-DE40-902A-81A485456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1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702" y="1915062"/>
            <a:ext cx="3690593" cy="276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588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5" grpId="0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1218102" y="347370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7741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746086" y="852945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 nghỉ đoạn thơ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E52BE51-D649-4526-9277-FF3ADEE969EC}"/>
              </a:ext>
            </a:extLst>
          </p:cNvPr>
          <p:cNvSpPr/>
          <p:nvPr/>
        </p:nvSpPr>
        <p:spPr>
          <a:xfrm>
            <a:off x="2011640" y="1506716"/>
            <a:ext cx="1908531" cy="278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Rơi rơi.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DB68DD48-9047-4C0E-873F-F9EFE47EFA41}"/>
              </a:ext>
            </a:extLst>
          </p:cNvPr>
          <p:cNvCxnSpPr/>
          <p:nvPr/>
        </p:nvCxnSpPr>
        <p:spPr>
          <a:xfrm flipH="1">
            <a:off x="2724775" y="1678701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D24CFEEF-212F-42B3-BBBF-4D440F828404}"/>
              </a:ext>
            </a:extLst>
          </p:cNvPr>
          <p:cNvCxnSpPr/>
          <p:nvPr/>
        </p:nvCxnSpPr>
        <p:spPr>
          <a:xfrm flipH="1">
            <a:off x="3494178" y="2781007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CE5EBDDA-DD2C-4A8F-B8C1-CA4801437ACA}"/>
              </a:ext>
            </a:extLst>
          </p:cNvPr>
          <p:cNvCxnSpPr/>
          <p:nvPr/>
        </p:nvCxnSpPr>
        <p:spPr>
          <a:xfrm flipH="1">
            <a:off x="3598027" y="2227414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D34DDAAC-18E1-413F-B350-330F0AF8449A}"/>
              </a:ext>
            </a:extLst>
          </p:cNvPr>
          <p:cNvCxnSpPr/>
          <p:nvPr/>
        </p:nvCxnSpPr>
        <p:spPr>
          <a:xfrm flipH="1">
            <a:off x="3785476" y="1678701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0759FBC-20E1-7046-AEBE-04A4927D0159}"/>
              </a:ext>
            </a:extLst>
          </p:cNvPr>
          <p:cNvGrpSpPr/>
          <p:nvPr/>
        </p:nvGrpSpPr>
        <p:grpSpPr>
          <a:xfrm>
            <a:off x="3136437" y="3860339"/>
            <a:ext cx="141062" cy="353729"/>
            <a:chOff x="8719213" y="2921749"/>
            <a:chExt cx="141062" cy="353729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44C9B04D-77F6-4ABC-A7F4-7426302A4626}"/>
                </a:ext>
              </a:extLst>
            </p:cNvPr>
            <p:cNvCxnSpPr/>
            <p:nvPr/>
          </p:nvCxnSpPr>
          <p:spPr>
            <a:xfrm flipH="1">
              <a:off x="8756426" y="2921749"/>
              <a:ext cx="103849" cy="353729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403CBC27-4077-460A-A843-2A2D268BAADA}"/>
                </a:ext>
              </a:extLst>
            </p:cNvPr>
            <p:cNvCxnSpPr/>
            <p:nvPr/>
          </p:nvCxnSpPr>
          <p:spPr>
            <a:xfrm flipH="1">
              <a:off x="8719213" y="2921749"/>
              <a:ext cx="103849" cy="353729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A1D073F0-0B74-9B41-B8DE-70DBAB9DC835}"/>
              </a:ext>
            </a:extLst>
          </p:cNvPr>
          <p:cNvCxnSpPr/>
          <p:nvPr/>
        </p:nvCxnSpPr>
        <p:spPr>
          <a:xfrm flipH="1">
            <a:off x="3322292" y="3301052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B0BB926D-152C-6A46-98F7-3B1EB1FD344B}"/>
              </a:ext>
            </a:extLst>
          </p:cNvPr>
          <p:cNvCxnSpPr/>
          <p:nvPr/>
        </p:nvCxnSpPr>
        <p:spPr>
          <a:xfrm flipH="1">
            <a:off x="2592645" y="3880994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4776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 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890903" y="305826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3" y="981610"/>
            <a:ext cx="30477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0" y="3055730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73" y="981610"/>
            <a:ext cx="288000" cy="28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566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600" dirty="0">
                <a:latin typeface="UTM Avo" panose="02040603050506020204" pitchFamily="18" charset="0"/>
              </a:rPr>
              <a:t>(Nguyễn Bao)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6DD3ACB-E780-9E44-BF33-B643817CCB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6143" y="2797740"/>
            <a:ext cx="660400" cy="850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337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00F577-F819-4602-BCEB-985221633540}"/>
              </a:ext>
            </a:extLst>
          </p:cNvPr>
          <p:cNvSpPr txBox="1"/>
          <p:nvPr/>
        </p:nvSpPr>
        <p:spPr>
          <a:xfrm>
            <a:off x="371285" y="1705000"/>
            <a:ext cx="611982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600" dirty="0">
                <a:latin typeface="UTM Avo" panose="02040603050506020204" pitchFamily="18" charset="0"/>
              </a:rPr>
              <a:t>Kể tên các sự vật được nhắc đến trong bài thơ.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C238813-6EDC-49C5-8D5C-B80523462C08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DC59F8C-EFBC-E845-85DB-19AF407A4D02}"/>
              </a:ext>
            </a:extLst>
          </p:cNvPr>
          <p:cNvSpPr txBox="1"/>
          <p:nvPr/>
        </p:nvSpPr>
        <p:spPr>
          <a:xfrm>
            <a:off x="366889" y="2097928"/>
            <a:ext cx="6119826" cy="414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Giọt nước mưa, dòng suối, bãi cỏ, đồi, sông, biển…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C1A50AF-DBB0-B144-B27A-5DA2012B0E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274" t="3805" r="30572"/>
          <a:stretch/>
        </p:blipFill>
        <p:spPr>
          <a:xfrm>
            <a:off x="386921" y="377021"/>
            <a:ext cx="1257239" cy="1255764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569B084-E20C-8E40-AAAD-0545903B739E}"/>
              </a:ext>
            </a:extLst>
          </p:cNvPr>
          <p:cNvSpPr txBox="1"/>
          <p:nvPr/>
        </p:nvSpPr>
        <p:spPr>
          <a:xfrm>
            <a:off x="371285" y="2591119"/>
            <a:ext cx="611982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600" dirty="0">
                <a:latin typeface="UTM Avo" panose="02040603050506020204" pitchFamily="18" charset="0"/>
              </a:rPr>
              <a:t>Những gì góp phần tạo nên dòng suối nhỏ?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1025B4E-3AB5-E440-B75D-7C9BCAD247BC}"/>
              </a:ext>
            </a:extLst>
          </p:cNvPr>
          <p:cNvSpPr txBox="1"/>
          <p:nvPr/>
        </p:nvSpPr>
        <p:spPr>
          <a:xfrm>
            <a:off x="366889" y="2984047"/>
            <a:ext cx="6119826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Những giọt mưa góp lại bao ngày tạo nên dòng suối nhỏ.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5673D83-1057-CF4C-B052-924966A90E67}"/>
              </a:ext>
            </a:extLst>
          </p:cNvPr>
          <p:cNvSpPr txBox="1"/>
          <p:nvPr/>
        </p:nvSpPr>
        <p:spPr>
          <a:xfrm>
            <a:off x="371285" y="3731762"/>
            <a:ext cx="611982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vi-VN" sz="1600" dirty="0">
                <a:latin typeface="UTM Avo" panose="02040603050506020204" pitchFamily="18" charset="0"/>
              </a:rPr>
              <a:t>Những dòng sông từ đâu mà có?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CDA4FF7-963F-DD49-9C51-C0797A60B2AF}"/>
              </a:ext>
            </a:extLst>
          </p:cNvPr>
          <p:cNvSpPr txBox="1"/>
          <p:nvPr/>
        </p:nvSpPr>
        <p:spPr>
          <a:xfrm>
            <a:off x="366889" y="4124690"/>
            <a:ext cx="6119826" cy="414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Những dòng suối nhỏ góp thành sông.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10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9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8F89615-D37D-784F-82CD-06534B8D47AE}"/>
              </a:ext>
            </a:extLst>
          </p:cNvPr>
          <p:cNvSpPr txBox="1"/>
          <p:nvPr/>
        </p:nvSpPr>
        <p:spPr>
          <a:xfrm>
            <a:off x="359659" y="483278"/>
            <a:ext cx="6012859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4. </a:t>
            </a:r>
            <a:r>
              <a:rPr lang="vi-VN" sz="1800" dirty="0">
                <a:latin typeface="UTM Avo" panose="02040603050506020204" pitchFamily="18" charset="0"/>
              </a:rPr>
              <a:t>Nói về hành trình giọt nước đi ra biển.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0A7DFC1-5CB2-DB49-9500-5010F2574B3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434" y="1181819"/>
            <a:ext cx="1046458" cy="2072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AF6B9EC-C2E0-204F-907D-8465A9A955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7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4628" y="1181819"/>
            <a:ext cx="1477283" cy="2072396"/>
          </a:xfrm>
          <a:prstGeom prst="round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F3A9F5D-9560-1D4F-81A4-51684A76FC8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24"/>
          <a:stretch/>
        </p:blipFill>
        <p:spPr>
          <a:xfrm>
            <a:off x="3377703" y="1200675"/>
            <a:ext cx="1444865" cy="2072396"/>
          </a:xfrm>
          <a:prstGeom prst="roundRect">
            <a:avLst>
              <a:gd name="adj" fmla="val 21754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2315456-FF4F-0845-A8B5-4F0B906CAD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2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9237" y="1200675"/>
            <a:ext cx="1467058" cy="2072397"/>
          </a:xfrm>
          <a:prstGeom prst="roundRect">
            <a:avLst>
              <a:gd name="adj" fmla="val 19189"/>
            </a:avLst>
          </a:prstGeom>
        </p:spPr>
      </p:pic>
      <p:sp>
        <p:nvSpPr>
          <p:cNvPr id="17" name="Right Arrow 16">
            <a:extLst>
              <a:ext uri="{FF2B5EF4-FFF2-40B4-BE49-F238E27FC236}">
                <a16:creationId xmlns:a16="http://schemas.microsoft.com/office/drawing/2014/main" xmlns="" id="{A6D2EB4A-62F2-EB42-A8FB-DC4E015B7E45}"/>
              </a:ext>
            </a:extLst>
          </p:cNvPr>
          <p:cNvSpPr/>
          <p:nvPr/>
        </p:nvSpPr>
        <p:spPr>
          <a:xfrm>
            <a:off x="1323152" y="2175597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xmlns="" id="{39E4E969-6968-CE40-B495-D2294BCFC825}"/>
              </a:ext>
            </a:extLst>
          </p:cNvPr>
          <p:cNvSpPr/>
          <p:nvPr/>
        </p:nvSpPr>
        <p:spPr>
          <a:xfrm>
            <a:off x="3086310" y="2175597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xmlns="" id="{4496EDCE-6CE5-364F-A037-BBEC81E5D311}"/>
              </a:ext>
            </a:extLst>
          </p:cNvPr>
          <p:cNvSpPr/>
          <p:nvPr/>
        </p:nvSpPr>
        <p:spPr>
          <a:xfrm>
            <a:off x="4830608" y="2170179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D36A0D1-5FB1-814C-92CE-B0CA6F6C3260}"/>
              </a:ext>
            </a:extLst>
          </p:cNvPr>
          <p:cNvSpPr txBox="1"/>
          <p:nvPr/>
        </p:nvSpPr>
        <p:spPr>
          <a:xfrm>
            <a:off x="559258" y="3480465"/>
            <a:ext cx="5739483" cy="1279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1800" dirty="0">
                <a:solidFill>
                  <a:srgbClr val="EF5F5F"/>
                </a:solidFill>
                <a:latin typeface="UTM Avo" panose="02040603050506020204" pitchFamily="18" charset="0"/>
              </a:rPr>
              <a:t>Nhiều giọt mưa góp thành suối.</a:t>
            </a:r>
          </a:p>
          <a:p>
            <a:pPr>
              <a:lnSpc>
                <a:spcPct val="150000"/>
              </a:lnSpc>
            </a:pPr>
            <a:r>
              <a:rPr lang="x-none" sz="1800" dirty="0">
                <a:solidFill>
                  <a:srgbClr val="EF5F5F"/>
                </a:solidFill>
                <a:latin typeface="UTM Avo" panose="02040603050506020204" pitchFamily="18" charset="0"/>
              </a:rPr>
              <a:t>Nhiều dòng suối góp thành sông.</a:t>
            </a:r>
          </a:p>
          <a:p>
            <a:pPr>
              <a:lnSpc>
                <a:spcPct val="150000"/>
              </a:lnSpc>
            </a:pPr>
            <a:r>
              <a:rPr lang="x-none" sz="1800" dirty="0">
                <a:solidFill>
                  <a:srgbClr val="EF5F5F"/>
                </a:solidFill>
                <a:latin typeface="UTM Avo" panose="02040603050506020204" pitchFamily="18" charset="0"/>
              </a:rPr>
              <a:t>Nhiều dòng sông ra biển lớn.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191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8" grpId="0" animBg="1"/>
      <p:bldP spid="19" grpId="0" animBg="1"/>
      <p:bldP spid="2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00F577-F819-4602-BCEB-985221633540}"/>
              </a:ext>
            </a:extLst>
          </p:cNvPr>
          <p:cNvSpPr txBox="1"/>
          <p:nvPr/>
        </p:nvSpPr>
        <p:spPr>
          <a:xfrm>
            <a:off x="366889" y="1803478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kumimoji="0" lang="vi-VN" sz="1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1. </a:t>
            </a:r>
            <a:r>
              <a:rPr lang="vi-VN" sz="1500" dirty="0">
                <a:latin typeface="UTM Avo" panose="02040603050506020204" pitchFamily="18" charset="0"/>
              </a:rPr>
              <a:t>Mỗi từ dưới đây tả sự vật nào trong bài thơ?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LUYỆN TẬP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B1F3BAF-7812-3544-BA60-6FA7B59F99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3000"/>
                    </a14:imgEffect>
                  </a14:imgLayer>
                </a14:imgProps>
              </a:ext>
            </a:extLst>
          </a:blip>
          <a:srcRect l="17242" r="17240" b="931"/>
          <a:stretch/>
        </p:blipFill>
        <p:spPr>
          <a:xfrm>
            <a:off x="367428" y="434709"/>
            <a:ext cx="1286591" cy="1191845"/>
          </a:xfrm>
          <a:prstGeom prst="ellipse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D7336E8-80EA-4C4A-98AE-EA408BD6B5DC}"/>
              </a:ext>
            </a:extLst>
          </p:cNvPr>
          <p:cNvGrpSpPr/>
          <p:nvPr/>
        </p:nvGrpSpPr>
        <p:grpSpPr>
          <a:xfrm>
            <a:off x="942297" y="2530104"/>
            <a:ext cx="964355" cy="964355"/>
            <a:chOff x="942297" y="2492397"/>
            <a:chExt cx="964355" cy="964355"/>
          </a:xfrm>
        </p:grpSpPr>
        <p:sp>
          <p:nvSpPr>
            <p:cNvPr id="6" name="Teardrop 5">
              <a:extLst>
                <a:ext uri="{FF2B5EF4-FFF2-40B4-BE49-F238E27FC236}">
                  <a16:creationId xmlns:a16="http://schemas.microsoft.com/office/drawing/2014/main" xmlns="" id="{4E38D28B-E89C-FF42-837C-D2F0746FF6F6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F6C1F83B-44BD-9049-8BDB-00EE0BB2AB21}"/>
                </a:ext>
              </a:extLst>
            </p:cNvPr>
            <p:cNvSpPr txBox="1"/>
            <p:nvPr/>
          </p:nvSpPr>
          <p:spPr>
            <a:xfrm>
              <a:off x="1090889" y="2743740"/>
              <a:ext cx="6671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000" dirty="0">
                  <a:latin typeface="UTM Avo" panose="02040603050506020204" pitchFamily="18" charset="0"/>
                </a:rPr>
                <a:t>nhỏ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B465FDB-8AFE-1C4A-B79D-650386D46525}"/>
              </a:ext>
            </a:extLst>
          </p:cNvPr>
          <p:cNvGrpSpPr/>
          <p:nvPr/>
        </p:nvGrpSpPr>
        <p:grpSpPr>
          <a:xfrm>
            <a:off x="2757626" y="2530102"/>
            <a:ext cx="964355" cy="964355"/>
            <a:chOff x="942297" y="2492397"/>
            <a:chExt cx="964355" cy="964355"/>
          </a:xfrm>
        </p:grpSpPr>
        <p:sp>
          <p:nvSpPr>
            <p:cNvPr id="16" name="Teardrop 15">
              <a:extLst>
                <a:ext uri="{FF2B5EF4-FFF2-40B4-BE49-F238E27FC236}">
                  <a16:creationId xmlns:a16="http://schemas.microsoft.com/office/drawing/2014/main" xmlns="" id="{90CF8F3A-D269-4D46-8CF2-DFD1E9CD496E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F914A416-4242-FE4D-86DF-65A3F79659A0}"/>
                </a:ext>
              </a:extLst>
            </p:cNvPr>
            <p:cNvSpPr txBox="1"/>
            <p:nvPr/>
          </p:nvSpPr>
          <p:spPr>
            <a:xfrm>
              <a:off x="1143787" y="2743740"/>
              <a:ext cx="5613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000" dirty="0">
                  <a:latin typeface="UTM Avo" panose="02040603050506020204" pitchFamily="18" charset="0"/>
                </a:rPr>
                <a:t>lớn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CE3AE484-1BFF-A54B-9067-FD8386DCE5C1}"/>
              </a:ext>
            </a:extLst>
          </p:cNvPr>
          <p:cNvGrpSpPr/>
          <p:nvPr/>
        </p:nvGrpSpPr>
        <p:grpSpPr>
          <a:xfrm>
            <a:off x="4572956" y="2559185"/>
            <a:ext cx="968885" cy="964355"/>
            <a:chOff x="942297" y="2492397"/>
            <a:chExt cx="968885" cy="964355"/>
          </a:xfrm>
        </p:grpSpPr>
        <p:sp>
          <p:nvSpPr>
            <p:cNvPr id="20" name="Teardrop 19">
              <a:extLst>
                <a:ext uri="{FF2B5EF4-FFF2-40B4-BE49-F238E27FC236}">
                  <a16:creationId xmlns:a16="http://schemas.microsoft.com/office/drawing/2014/main" xmlns="" id="{834EEA23-86A5-5C45-85D1-C46B5497A878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CD01F783-8C94-C544-B99C-20B925A47E9E}"/>
                </a:ext>
              </a:extLst>
            </p:cNvPr>
            <p:cNvSpPr txBox="1"/>
            <p:nvPr/>
          </p:nvSpPr>
          <p:spPr>
            <a:xfrm>
              <a:off x="1013180" y="2640043"/>
              <a:ext cx="8980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UTM Avo" panose="02040603050506020204" pitchFamily="18" charset="0"/>
                </a:rPr>
                <a:t>m</a:t>
              </a:r>
              <a:r>
                <a:rPr lang="x-none" sz="1800" dirty="0">
                  <a:latin typeface="UTM Avo" panose="02040603050506020204" pitchFamily="18" charset="0"/>
                </a:rPr>
                <a:t>ênh </a:t>
              </a:r>
            </a:p>
            <a:p>
              <a:pPr algn="ctr"/>
              <a:r>
                <a:rPr lang="x-none" sz="1800" dirty="0">
                  <a:latin typeface="UTM Avo" panose="02040603050506020204" pitchFamily="18" charset="0"/>
                </a:rPr>
                <a:t>mông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FCAA24D0-8968-7647-A584-E07AEF505ABA}"/>
              </a:ext>
            </a:extLst>
          </p:cNvPr>
          <p:cNvSpPr/>
          <p:nvPr/>
        </p:nvSpPr>
        <p:spPr>
          <a:xfrm>
            <a:off x="940511" y="3720303"/>
            <a:ext cx="1003364" cy="345824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tx2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800" b="1" dirty="0">
                <a:solidFill>
                  <a:srgbClr val="FFAB40"/>
                </a:solidFill>
                <a:latin typeface="UTM Avo" panose="02040603050506020204" pitchFamily="18" charset="0"/>
              </a:rPr>
              <a:t>suối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0C5F7D34-30FF-3643-BC95-EB686E076932}"/>
              </a:ext>
            </a:extLst>
          </p:cNvPr>
          <p:cNvSpPr/>
          <p:nvPr/>
        </p:nvSpPr>
        <p:spPr>
          <a:xfrm>
            <a:off x="2791348" y="3720303"/>
            <a:ext cx="1003364" cy="345824"/>
          </a:xfrm>
          <a:prstGeom prst="roundRect">
            <a:avLst/>
          </a:prstGeom>
          <a:solidFill>
            <a:schemeClr val="accent2"/>
          </a:solidFill>
          <a:ln w="28575">
            <a:solidFill>
              <a:srgbClr val="B7D574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800" b="1" dirty="0">
                <a:solidFill>
                  <a:srgbClr val="FFAB40"/>
                </a:solidFill>
                <a:latin typeface="UTM Avo" panose="02040603050506020204" pitchFamily="18" charset="0"/>
              </a:rPr>
              <a:t>sông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EBFB41FE-A86C-D948-ADC8-AE3D41D8AA6F}"/>
              </a:ext>
            </a:extLst>
          </p:cNvPr>
          <p:cNvSpPr/>
          <p:nvPr/>
        </p:nvSpPr>
        <p:spPr>
          <a:xfrm>
            <a:off x="4591158" y="3720303"/>
            <a:ext cx="1003364" cy="345824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bg2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800" b="1" dirty="0">
                <a:solidFill>
                  <a:srgbClr val="FFAB40"/>
                </a:solidFill>
                <a:latin typeface="UTM Avo" panose="02040603050506020204" pitchFamily="18" charset="0"/>
              </a:rPr>
              <a:t>biển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08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 animBg="1"/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529004629700].mdb"/>
  <p:tag name="ARS_RESPONSE_PERSONNUM" val="100"/>
  <p:tag name="ISPRING_LMS_API_VERSION" val="SCORM 2004 (4th edition)"/>
  <p:tag name="ISPRING_ULTRA_SCORM_COURSE_ID" val="C739956F-9E24-4680-A953-AB6603C22BB4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 {&amp;${F07901DA-7FC5-4D2C-8D13-90B7F1D7D8FF}&quot;,&quot;C:\\Users\\Truong\\Downloads\\PPOI TV2-HKII\\Tuần 2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5. Đọc - Giọt nước và biển lớn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GENSWF_SLIDE_UID" val="{5273540C-24F0-4DB9-A1C6-B845C12DE05A}:33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8990D30-A1BC-4D4D-85BB-FBF82791EEFB}:36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GENSWF_SLIDE_UID" val="{14FF3EDD-3FF6-4234-B273-1523C1AF4ECF}:3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C1D1743-EA2F-4F33-BC91-EF1108779BC1}:3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GENSWF_SLIDE_UID" val="{E4C8EDF3-935E-4760-BF36-739185EE9EFE}:3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GENSWF_SLIDE_UID" val="{4C03D8CE-BF8D-42FB-A4DA-36AA0AA68F8A}:3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GENSWF_SLIDE_UID" val="{2A549E6E-A1B2-4398-93C5-694F91521C34}:32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GENSWF_SLIDE_UID" val="{415E37F7-4C98-4C4D-B2C2-51024991E3AE}:3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GENSWF_SLIDE_UID" val="{BB3418DF-B89E-44D9-A8C5-359BBB6B00BD}:36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GENSWF_SLIDE_UID" val="{A408F074-BD0F-4E9D-B3F3-1410D1A3F696}:32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E9B8928-DE97-48B9-89C7-70EBEEDE8A2D}:359"/>
</p:tagLst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1466</TotalTime>
  <Words>516</Words>
  <Application>Microsoft Office PowerPoint</Application>
  <PresentationFormat>Custom</PresentationFormat>
  <Paragraphs>120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Montserrat</vt:lpstr>
      <vt:lpstr>Times New Roman</vt:lpstr>
      <vt:lpstr>Kalam</vt:lpstr>
      <vt:lpstr>Wingdings</vt:lpstr>
      <vt:lpstr>UTM Avo</vt:lpstr>
      <vt:lpstr>Arial</vt:lpstr>
      <vt:lpstr>UTM Cookies</vt:lpstr>
      <vt:lpstr>1_Doodle Sketchbook by Slidesgo</vt:lpstr>
      <vt:lpstr>2_Doodle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Bai5. Đọc - Giọt nước và biển lớn</dc:title>
  <dc:creator>L.U</dc:creator>
  <cp:lastModifiedBy>STD_NHA</cp:lastModifiedBy>
  <cp:revision>191</cp:revision>
  <dcterms:modified xsi:type="dcterms:W3CDTF">2025-02-13T13:52:04Z</dcterms:modified>
</cp:coreProperties>
</file>