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92" r:id="rId2"/>
    <p:sldId id="269" r:id="rId3"/>
    <p:sldId id="283" r:id="rId4"/>
    <p:sldId id="266" r:id="rId5"/>
    <p:sldId id="273" r:id="rId6"/>
    <p:sldId id="270" r:id="rId7"/>
    <p:sldId id="284" r:id="rId8"/>
    <p:sldId id="272" r:id="rId9"/>
    <p:sldId id="274" r:id="rId10"/>
    <p:sldId id="275" r:id="rId11"/>
    <p:sldId id="276" r:id="rId12"/>
    <p:sldId id="277" r:id="rId13"/>
    <p:sldId id="285" r:id="rId14"/>
    <p:sldId id="27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67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2</a:t>
            </a:fld>
            <a:endParaRPr lang="en-US"/>
          </a:p>
        </p:txBody>
      </p:sp>
    </p:spTree>
    <p:extLst>
      <p:ext uri="{BB962C8B-B14F-4D97-AF65-F5344CB8AC3E}">
        <p14:creationId xmlns:p14="http://schemas.microsoft.com/office/powerpoint/2010/main" val="278594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4</a:t>
            </a:fld>
            <a:endParaRPr lang="en-US"/>
          </a:p>
        </p:txBody>
      </p:sp>
    </p:spTree>
    <p:extLst>
      <p:ext uri="{BB962C8B-B14F-4D97-AF65-F5344CB8AC3E}">
        <p14:creationId xmlns:p14="http://schemas.microsoft.com/office/powerpoint/2010/main" val="15666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5</a:t>
            </a:fld>
            <a:endParaRPr lang="en-US"/>
          </a:p>
        </p:txBody>
      </p:sp>
    </p:spTree>
    <p:extLst>
      <p:ext uri="{BB962C8B-B14F-4D97-AF65-F5344CB8AC3E}">
        <p14:creationId xmlns:p14="http://schemas.microsoft.com/office/powerpoint/2010/main" val="16272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8</a:t>
            </a:fld>
            <a:endParaRPr lang="en-US"/>
          </a:p>
        </p:txBody>
      </p:sp>
    </p:spTree>
    <p:extLst>
      <p:ext uri="{BB962C8B-B14F-4D97-AF65-F5344CB8AC3E}">
        <p14:creationId xmlns:p14="http://schemas.microsoft.com/office/powerpoint/2010/main" val="303910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9</a:t>
            </a:fld>
            <a:endParaRPr lang="en-US"/>
          </a:p>
        </p:txBody>
      </p:sp>
    </p:spTree>
    <p:extLst>
      <p:ext uri="{BB962C8B-B14F-4D97-AF65-F5344CB8AC3E}">
        <p14:creationId xmlns:p14="http://schemas.microsoft.com/office/powerpoint/2010/main" val="330435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11</a:t>
            </a:fld>
            <a:endParaRPr lang="en-US"/>
          </a:p>
        </p:txBody>
      </p:sp>
    </p:spTree>
    <p:extLst>
      <p:ext uri="{BB962C8B-B14F-4D97-AF65-F5344CB8AC3E}">
        <p14:creationId xmlns:p14="http://schemas.microsoft.com/office/powerpoint/2010/main" val="380725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14</a:t>
            </a:fld>
            <a:endParaRPr lang="en-US"/>
          </a:p>
        </p:txBody>
      </p:sp>
    </p:spTree>
    <p:extLst>
      <p:ext uri="{BB962C8B-B14F-4D97-AF65-F5344CB8AC3E}">
        <p14:creationId xmlns:p14="http://schemas.microsoft.com/office/powerpoint/2010/main" val="174070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464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1535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Tree>
    <p:extLst>
      <p:ext uri="{BB962C8B-B14F-4D97-AF65-F5344CB8AC3E}">
        <p14:creationId xmlns:p14="http://schemas.microsoft.com/office/powerpoint/2010/main" val="1642733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61920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Tree>
    <p:extLst>
      <p:ext uri="{BB962C8B-B14F-4D97-AF65-F5344CB8AC3E}">
        <p14:creationId xmlns:p14="http://schemas.microsoft.com/office/powerpoint/2010/main" val="4172267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53827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Tree>
    <p:extLst>
      <p:ext uri="{BB962C8B-B14F-4D97-AF65-F5344CB8AC3E}">
        <p14:creationId xmlns:p14="http://schemas.microsoft.com/office/powerpoint/2010/main" val="10080364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092926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63544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5196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90738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23525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701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36415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5663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12520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6972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85075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1108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5120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D54D79-588C-414F-9935-D85D26666345}" type="datetimeFigureOut">
              <a:rPr lang="zh-CN" altLang="en-US" smtClean="0"/>
              <a:t>2025/2/14</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D4EC328-9116-4993-92C0-623125586BFE}" type="slidenum">
              <a:rPr lang="zh-CN" altLang="en-US" smtClean="0"/>
              <a:t>‹#›</a:t>
            </a:fld>
            <a:endParaRPr lang="zh-CN" altLang="en-US"/>
          </a:p>
        </p:txBody>
      </p:sp>
      <p:pic>
        <p:nvPicPr>
          <p:cNvPr id="18" name="图片 7" descr="444"/>
          <p:cNvPicPr>
            <a:picLocks noChangeAspect="1"/>
          </p:cNvPicPr>
          <p:nvPr userDrawn="1"/>
        </p:nvPicPr>
        <p:blipFill>
          <a:blip r:embed="rId21"/>
          <a:stretch>
            <a:fillRect/>
          </a:stretch>
        </p:blipFill>
        <p:spPr>
          <a:xfrm>
            <a:off x="0" y="0"/>
            <a:ext cx="12208511" cy="6851015"/>
          </a:xfrm>
          <a:prstGeom prst="rect">
            <a:avLst/>
          </a:prstGeom>
        </p:spPr>
      </p:pic>
    </p:spTree>
    <p:extLst>
      <p:ext uri="{BB962C8B-B14F-4D97-AF65-F5344CB8AC3E}">
        <p14:creationId xmlns:p14="http://schemas.microsoft.com/office/powerpoint/2010/main" val="335814222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09"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49" r:id="rId17"/>
    <p:sldLayoutId id="2147483750" r:id="rId18"/>
    <p:sldLayoutId id="2147483772" r:id="rId1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8.xml"/><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184;p27">
            <a:extLst>
              <a:ext uri="{FF2B5EF4-FFF2-40B4-BE49-F238E27FC236}">
                <a16:creationId xmlns:a16="http://schemas.microsoft.com/office/drawing/2014/main" xmlns="" id="{296284C8-C3CC-4013-AE86-992F55FEE26F}"/>
              </a:ext>
            </a:extLst>
          </p:cNvPr>
          <p:cNvGrpSpPr/>
          <p:nvPr/>
        </p:nvGrpSpPr>
        <p:grpSpPr>
          <a:xfrm>
            <a:off x="134693" y="280701"/>
            <a:ext cx="270862" cy="401596"/>
            <a:chOff x="4508863" y="1528200"/>
            <a:chExt cx="318850" cy="472800"/>
          </a:xfrm>
        </p:grpSpPr>
        <p:sp>
          <p:nvSpPr>
            <p:cNvPr id="15" name="Google Shape;185;p27">
              <a:extLst>
                <a:ext uri="{FF2B5EF4-FFF2-40B4-BE49-F238E27FC236}">
                  <a16:creationId xmlns:a16="http://schemas.microsoft.com/office/drawing/2014/main" xmlns=""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xmlns=""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xmlns=""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xmlns=""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xmlns="" id="{A011E6E7-BBCE-4434-BF9D-52DC0EDDE6D3}"/>
              </a:ext>
            </a:extLst>
          </p:cNvPr>
          <p:cNvGrpSpPr/>
          <p:nvPr/>
        </p:nvGrpSpPr>
        <p:grpSpPr>
          <a:xfrm>
            <a:off x="906100" y="194033"/>
            <a:ext cx="270862" cy="401596"/>
            <a:chOff x="4508863" y="1528200"/>
            <a:chExt cx="318850" cy="472800"/>
          </a:xfrm>
        </p:grpSpPr>
        <p:sp>
          <p:nvSpPr>
            <p:cNvPr id="20" name="Google Shape;190;p27">
              <a:extLst>
                <a:ext uri="{FF2B5EF4-FFF2-40B4-BE49-F238E27FC236}">
                  <a16:creationId xmlns:a16="http://schemas.microsoft.com/office/drawing/2014/main" xmlns=""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xmlns=""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xmlns=""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xmlns=""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xmlns="" id="{92445FE0-071C-42A4-81AF-B083FCF10405}"/>
              </a:ext>
            </a:extLst>
          </p:cNvPr>
          <p:cNvGrpSpPr/>
          <p:nvPr/>
        </p:nvGrpSpPr>
        <p:grpSpPr>
          <a:xfrm>
            <a:off x="1722905" y="212656"/>
            <a:ext cx="270862" cy="401596"/>
            <a:chOff x="4508863" y="1528200"/>
            <a:chExt cx="318850" cy="472800"/>
          </a:xfrm>
        </p:grpSpPr>
        <p:sp>
          <p:nvSpPr>
            <p:cNvPr id="25" name="Google Shape;195;p27">
              <a:extLst>
                <a:ext uri="{FF2B5EF4-FFF2-40B4-BE49-F238E27FC236}">
                  <a16:creationId xmlns:a16="http://schemas.microsoft.com/office/drawing/2014/main" xmlns=""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xmlns=""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xmlns=""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xmlns=""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xmlns="" id="{8708DA0F-8A47-4555-9031-09B9960A56DF}"/>
              </a:ext>
            </a:extLst>
          </p:cNvPr>
          <p:cNvGrpSpPr/>
          <p:nvPr/>
        </p:nvGrpSpPr>
        <p:grpSpPr>
          <a:xfrm>
            <a:off x="10134785" y="135420"/>
            <a:ext cx="270862" cy="401596"/>
            <a:chOff x="4508863" y="1528200"/>
            <a:chExt cx="318850" cy="472800"/>
          </a:xfrm>
        </p:grpSpPr>
        <p:sp>
          <p:nvSpPr>
            <p:cNvPr id="30" name="Google Shape;185;p27">
              <a:extLst>
                <a:ext uri="{FF2B5EF4-FFF2-40B4-BE49-F238E27FC236}">
                  <a16:creationId xmlns:a16="http://schemas.microsoft.com/office/drawing/2014/main" xmlns=""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xmlns=""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xmlns=""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xmlns=""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xmlns="" id="{1834B4BF-D115-401E-BC1E-D7EB53733046}"/>
              </a:ext>
            </a:extLst>
          </p:cNvPr>
          <p:cNvGrpSpPr/>
          <p:nvPr/>
        </p:nvGrpSpPr>
        <p:grpSpPr>
          <a:xfrm>
            <a:off x="11086139" y="67090"/>
            <a:ext cx="270862" cy="401596"/>
            <a:chOff x="4508863" y="1528200"/>
            <a:chExt cx="318850" cy="472800"/>
          </a:xfrm>
        </p:grpSpPr>
        <p:sp>
          <p:nvSpPr>
            <p:cNvPr id="35" name="Google Shape;190;p27">
              <a:extLst>
                <a:ext uri="{FF2B5EF4-FFF2-40B4-BE49-F238E27FC236}">
                  <a16:creationId xmlns:a16="http://schemas.microsoft.com/office/drawing/2014/main" xmlns=""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xmlns=""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xmlns=""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xmlns=""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xmlns="" id="{EF574D76-EC8B-487E-9460-C9D589A74963}"/>
              </a:ext>
            </a:extLst>
          </p:cNvPr>
          <p:cNvGrpSpPr/>
          <p:nvPr/>
        </p:nvGrpSpPr>
        <p:grpSpPr>
          <a:xfrm>
            <a:off x="11630338" y="104453"/>
            <a:ext cx="270862" cy="401596"/>
            <a:chOff x="4508863" y="1528200"/>
            <a:chExt cx="318850" cy="472800"/>
          </a:xfrm>
        </p:grpSpPr>
        <p:sp>
          <p:nvSpPr>
            <p:cNvPr id="40" name="Google Shape;195;p27">
              <a:extLst>
                <a:ext uri="{FF2B5EF4-FFF2-40B4-BE49-F238E27FC236}">
                  <a16:creationId xmlns:a16="http://schemas.microsoft.com/office/drawing/2014/main" xmlns=""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xmlns=""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xmlns=""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xmlns=""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xmlns="" id="{5F50F907-C6BA-4380-9188-2A5EA79C8B5D}"/>
              </a:ext>
            </a:extLst>
          </p:cNvPr>
          <p:cNvSpPr txBox="1"/>
          <p:nvPr/>
        </p:nvSpPr>
        <p:spPr>
          <a:xfrm>
            <a:off x="0" y="289772"/>
            <a:ext cx="11948390" cy="707886"/>
          </a:xfrm>
          <a:prstGeom prst="rect">
            <a:avLst/>
          </a:prstGeom>
          <a:noFill/>
        </p:spPr>
        <p:txBody>
          <a:bodyPr wrap="square" rtlCol="0">
            <a:spAutoFit/>
          </a:bodyPr>
          <a:lstStyle/>
          <a:p>
            <a:pPr algn="ctr"/>
            <a:r>
              <a:rPr lang="vi-VN" sz="2000" b="1">
                <a:solidFill>
                  <a:srgbClr val="00B050"/>
                </a:solidFill>
                <a:latin typeface="Times New Roman" panose="02020603050405020304" pitchFamily="18" charset="0"/>
                <a:cs typeface="Times New Roman" panose="02020603050405020304" pitchFamily="18" charset="0"/>
              </a:rPr>
              <a:t>ỦY BAN NHÂN DÂN HUYỆN AN LÃO</a:t>
            </a:r>
          </a:p>
          <a:p>
            <a:pPr algn="ctr"/>
            <a:r>
              <a:rPr lang="vi-VN" sz="2000" b="1" u="sng">
                <a:solidFill>
                  <a:srgbClr val="00B050"/>
                </a:solidFill>
                <a:latin typeface="Times New Roman" panose="02020603050405020304" pitchFamily="18" charset="0"/>
                <a:cs typeface="Times New Roman" panose="02020603050405020304" pitchFamily="18" charset="0"/>
              </a:rPr>
              <a:t>TRƯỜNG TIỂU HỌC QUANG TRUNG</a:t>
            </a:r>
            <a:endParaRPr lang="en-US" sz="2000" b="1" u="sng" dirty="0">
              <a:solidFill>
                <a:srgbClr val="00B050"/>
              </a:solidFill>
              <a:latin typeface="Times New Roman" panose="02020603050405020304" pitchFamily="18" charset="0"/>
              <a:cs typeface="Times New Roman" panose="02020603050405020304" pitchFamily="18" charset="0"/>
            </a:endParaRPr>
          </a:p>
        </p:txBody>
      </p:sp>
      <p:pic>
        <p:nvPicPr>
          <p:cNvPr id="60" name="Picture 59"/>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490605"/>
            <a:ext cx="2625436" cy="2367395"/>
          </a:xfrm>
          <a:prstGeom prst="rect">
            <a:avLst/>
          </a:prstGeom>
        </p:spPr>
      </p:pic>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35019"/>
            <a:ext cx="1039920" cy="722981"/>
          </a:xfrm>
          <a:prstGeom prst="rect">
            <a:avLst/>
          </a:prstGeom>
        </p:spPr>
      </p:pic>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954" y="6135019"/>
            <a:ext cx="1039920" cy="722981"/>
          </a:xfrm>
          <a:prstGeom prst="rect">
            <a:avLst/>
          </a:prstGeom>
        </p:spPr>
      </p:pic>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234" y="6135019"/>
            <a:ext cx="1039920" cy="722981"/>
          </a:xfrm>
          <a:prstGeom prst="rect">
            <a:avLst/>
          </a:prstGeom>
        </p:spPr>
      </p:pic>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028" y="6135019"/>
            <a:ext cx="1039920" cy="722981"/>
          </a:xfrm>
          <a:prstGeom prst="rect">
            <a:avLst/>
          </a:prstGeom>
        </p:spPr>
      </p:pic>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308" y="6135019"/>
            <a:ext cx="1039920" cy="722981"/>
          </a:xfrm>
          <a:prstGeom prst="rect">
            <a:avLst/>
          </a:prstGeom>
        </p:spPr>
      </p:pic>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591" y="6135019"/>
            <a:ext cx="1039920" cy="722981"/>
          </a:xfrm>
          <a:prstGeom prst="rect">
            <a:avLst/>
          </a:prstGeom>
        </p:spPr>
      </p:pic>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2618" y="6135019"/>
            <a:ext cx="1039920" cy="722981"/>
          </a:xfrm>
          <a:prstGeom prst="rect">
            <a:avLst/>
          </a:prstGeom>
        </p:spPr>
      </p:pic>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6532" y="6135019"/>
            <a:ext cx="1039920" cy="722981"/>
          </a:xfrm>
          <a:prstGeom prst="rect">
            <a:avLst/>
          </a:prstGeom>
        </p:spPr>
      </p:pic>
      <p:pic>
        <p:nvPicPr>
          <p:cNvPr id="69"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059" y="6135019"/>
            <a:ext cx="1039920" cy="722981"/>
          </a:xfrm>
          <a:prstGeom prst="rect">
            <a:avLst/>
          </a:prstGeom>
        </p:spPr>
      </p:pic>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361" y="6135019"/>
            <a:ext cx="1039920" cy="722981"/>
          </a:xfrm>
          <a:prstGeom prst="rect">
            <a:avLst/>
          </a:prstGeom>
        </p:spPr>
      </p:pic>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49" y="6135019"/>
            <a:ext cx="1039920" cy="722981"/>
          </a:xfrm>
          <a:prstGeom prst="rect">
            <a:avLst/>
          </a:prstGeom>
        </p:spPr>
      </p:pic>
      <p:sp>
        <p:nvSpPr>
          <p:cNvPr id="2" name="Rectangle 1"/>
          <p:cNvSpPr/>
          <p:nvPr/>
        </p:nvSpPr>
        <p:spPr>
          <a:xfrm>
            <a:off x="2968101" y="3971114"/>
            <a:ext cx="6096000" cy="769441"/>
          </a:xfrm>
          <a:prstGeom prst="rect">
            <a:avLst/>
          </a:prstGeom>
        </p:spPr>
        <p:txBody>
          <a:bodyPr>
            <a:spAutoFit/>
          </a:bodyPr>
          <a:lstStyle/>
          <a:p>
            <a:pPr algn="ctr"/>
            <a:endParaRPr lang="en-US" sz="4400" b="1">
              <a:solidFill>
                <a:srgbClr val="00B05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81296" y="2675637"/>
            <a:ext cx="6470093" cy="769441"/>
          </a:xfrm>
          <a:prstGeom prst="rect">
            <a:avLst/>
          </a:prstGeom>
        </p:spPr>
        <p:txBody>
          <a:bodyPr wrap="square">
            <a:spAutoFit/>
          </a:bodyPr>
          <a:lstStyle/>
          <a:p>
            <a:pPr algn="ctr"/>
            <a:r>
              <a:rPr lang="en-US" sz="4400" b="1">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Bài 1: Hình ảnh của em</a:t>
            </a:r>
            <a:endParaRPr lang="en-US" sz="44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4" name="Rectangle 3"/>
          <p:cNvSpPr/>
          <p:nvPr/>
        </p:nvSpPr>
        <p:spPr>
          <a:xfrm>
            <a:off x="2781670" y="5026954"/>
            <a:ext cx="6096000" cy="923330"/>
          </a:xfrm>
          <a:prstGeom prst="rect">
            <a:avLst/>
          </a:prstGeom>
        </p:spPr>
        <p:txBody>
          <a:bodyPr>
            <a:spAutoFit/>
          </a:bodyPr>
          <a:lstStyle/>
          <a:p>
            <a:pPr algn="ctr"/>
            <a:r>
              <a:rPr lang="vi-VN" b="1">
                <a:solidFill>
                  <a:srgbClr val="00B050"/>
                </a:solidFill>
                <a:latin typeface="Times New Roman" panose="02020603050405020304" pitchFamily="18" charset="0"/>
                <a:cs typeface="Times New Roman" panose="02020603050405020304" pitchFamily="18" charset="0"/>
              </a:rPr>
              <a:t>Giáo viên: </a:t>
            </a:r>
            <a:r>
              <a:rPr lang="en-US" b="1" smtClean="0">
                <a:solidFill>
                  <a:srgbClr val="00B050"/>
                </a:solidFill>
                <a:latin typeface="Times New Roman" panose="02020603050405020304" pitchFamily="18" charset="0"/>
                <a:cs typeface="Times New Roman" panose="02020603050405020304" pitchFamily="18" charset="0"/>
              </a:rPr>
              <a:t>Phạm Thị Thu Hà</a:t>
            </a:r>
            <a:endParaRPr lang="vi-VN" b="1">
              <a:solidFill>
                <a:srgbClr val="00B050"/>
              </a:solidFill>
              <a:latin typeface="Times New Roman" panose="02020603050405020304" pitchFamily="18" charset="0"/>
              <a:cs typeface="Times New Roman" panose="02020603050405020304" pitchFamily="18" charset="0"/>
            </a:endParaRPr>
          </a:p>
          <a:p>
            <a:pPr algn="ctr"/>
            <a:r>
              <a:rPr lang="vi-VN" b="1">
                <a:solidFill>
                  <a:srgbClr val="00B050"/>
                </a:solidFill>
                <a:latin typeface="Times New Roman" panose="02020603050405020304" pitchFamily="18" charset="0"/>
                <a:cs typeface="Times New Roman" panose="02020603050405020304" pitchFamily="18" charset="0"/>
              </a:rPr>
              <a:t>Lớp: </a:t>
            </a:r>
            <a:r>
              <a:rPr lang="vi-VN" b="1" smtClean="0">
                <a:solidFill>
                  <a:srgbClr val="00B050"/>
                </a:solidFill>
                <a:latin typeface="Times New Roman" panose="02020603050405020304" pitchFamily="18" charset="0"/>
                <a:cs typeface="Times New Roman" panose="02020603050405020304" pitchFamily="18" charset="0"/>
              </a:rPr>
              <a:t>2</a:t>
            </a:r>
            <a:r>
              <a:rPr lang="en-US" b="1">
                <a:solidFill>
                  <a:srgbClr val="00B050"/>
                </a:solidFill>
                <a:latin typeface="Times New Roman" panose="02020603050405020304" pitchFamily="18" charset="0"/>
                <a:cs typeface="Times New Roman" panose="02020603050405020304" pitchFamily="18" charset="0"/>
              </a:rPr>
              <a:t>E</a:t>
            </a:r>
            <a:endParaRPr lang="en-US" b="1">
              <a:solidFill>
                <a:srgbClr val="00B050"/>
              </a:solidFill>
              <a:latin typeface="Times New Roman" panose="02020603050405020304" pitchFamily="18" charset="0"/>
              <a:cs typeface="Times New Roman" panose="02020603050405020304" pitchFamily="18" charset="0"/>
            </a:endParaRPr>
          </a:p>
          <a:p>
            <a:pPr algn="ctr"/>
            <a:r>
              <a:rPr lang="en-US" b="1">
                <a:solidFill>
                  <a:srgbClr val="00B050"/>
                </a:solidFill>
                <a:latin typeface="Times New Roman" panose="02020603050405020304" pitchFamily="18" charset="0"/>
                <a:cs typeface="Times New Roman" panose="02020603050405020304" pitchFamily="18" charset="0"/>
              </a:rPr>
              <a:t>Năm 2024 - 2025</a:t>
            </a:r>
          </a:p>
        </p:txBody>
      </p:sp>
    </p:spTree>
    <p:extLst>
      <p:ext uri="{BB962C8B-B14F-4D97-AF65-F5344CB8AC3E}">
        <p14:creationId xmlns:p14="http://schemas.microsoft.com/office/powerpoint/2010/main" val="19800717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5430D2E-3F87-4686-B30A-99848F9AD9DB}"/>
              </a:ext>
            </a:extLst>
          </p:cNvPr>
          <p:cNvSpPr txBox="1"/>
          <p:nvPr/>
        </p:nvSpPr>
        <p:spPr>
          <a:xfrm>
            <a:off x="742950" y="209550"/>
            <a:ext cx="976312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Theo các em, người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mn-ea"/>
                <a:cs typeface="+mn-cs"/>
              </a:rPr>
              <a:t>thân</a:t>
            </a:r>
            <a:r>
              <a:rPr kumimoji="0" lang="en-US" sz="36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srgbClr val="0070C0"/>
                </a:solidFill>
                <a:effectLst/>
                <a:uLnTx/>
                <a:uFillTx/>
                <a:latin typeface="Arial" panose="020B0604020202020204" pitchFamily="34" charset="0"/>
                <a:ea typeface="+mn-ea"/>
                <a:cs typeface="+mn-cs"/>
              </a:rPr>
              <a:t>thiện</a:t>
            </a:r>
            <a:r>
              <a:rPr kumimoji="0" lang="en-US" sz="3600" b="1" i="0" u="none" strike="noStrike" kern="1200" cap="none" spc="0" normalizeH="0" noProof="0" dirty="0">
                <a:ln>
                  <a:noFill/>
                </a:ln>
                <a:solidFill>
                  <a:srgbClr val="0070C0"/>
                </a:solidFill>
                <a:effectLst/>
                <a:uLnTx/>
                <a:uFillTx/>
                <a:latin typeface="Arial" panose="020B0604020202020204" pitchFamily="34" charset="0"/>
                <a:ea typeface="+mn-ea"/>
                <a:cs typeface="+mn-cs"/>
              </a:rPr>
              <a:t> </a:t>
            </a:r>
            <a:r>
              <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là người thế nào, thường hay làm gì?</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F4671F73-1EF2-4691-8615-0E7A3CE3E9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7650" y="2190550"/>
            <a:ext cx="4059587" cy="2261035"/>
          </a:xfrm>
          <a:prstGeom prst="rect">
            <a:avLst/>
          </a:prstGeom>
        </p:spPr>
      </p:pic>
      <p:sp>
        <p:nvSpPr>
          <p:cNvPr id="5" name="Rectangle: Rounded Corners 4">
            <a:extLst>
              <a:ext uri="{FF2B5EF4-FFF2-40B4-BE49-F238E27FC236}">
                <a16:creationId xmlns="" xmlns:a16="http://schemas.microsoft.com/office/drawing/2014/main" id="{11B99D10-0E18-4880-9347-BEC1F8535010}"/>
              </a:ext>
            </a:extLst>
          </p:cNvPr>
          <p:cNvSpPr/>
          <p:nvPr/>
        </p:nvSpPr>
        <p:spPr>
          <a:xfrm>
            <a:off x="373224" y="4743451"/>
            <a:ext cx="3163078"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Hay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chào</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hỏi</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mọi</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người</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 xmlns:a16="http://schemas.microsoft.com/office/drawing/2014/main" id="{97BE9722-E42D-488B-AA1B-9E142BBB1A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85191" y="2190550"/>
            <a:ext cx="4087321" cy="2476700"/>
          </a:xfrm>
          <a:prstGeom prst="rect">
            <a:avLst/>
          </a:prstGeom>
        </p:spPr>
      </p:pic>
      <p:sp>
        <p:nvSpPr>
          <p:cNvPr id="9" name="Rectangle: Rounded Corners 8">
            <a:extLst>
              <a:ext uri="{FF2B5EF4-FFF2-40B4-BE49-F238E27FC236}">
                <a16:creationId xmlns="" xmlns:a16="http://schemas.microsoft.com/office/drawing/2014/main" id="{19B47B12-FC86-4531-A22A-7B1CAC4F63DA}"/>
              </a:ext>
            </a:extLst>
          </p:cNvPr>
          <p:cNvSpPr/>
          <p:nvPr/>
        </p:nvSpPr>
        <p:spPr>
          <a:xfrm>
            <a:off x="5270048" y="4876605"/>
            <a:ext cx="2679634" cy="84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Hay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khen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ngợi</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 xmlns:a16="http://schemas.microsoft.com/office/drawing/2014/main" id="{CF409E38-975C-4224-8236-9F317DC178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36819" y="2095101"/>
            <a:ext cx="3338512" cy="2509111"/>
          </a:xfrm>
          <a:prstGeom prst="rect">
            <a:avLst/>
          </a:prstGeom>
        </p:spPr>
      </p:pic>
      <p:sp>
        <p:nvSpPr>
          <p:cNvPr id="12" name="Rectangle: Rounded Corners 11">
            <a:extLst>
              <a:ext uri="{FF2B5EF4-FFF2-40B4-BE49-F238E27FC236}">
                <a16:creationId xmlns="" xmlns:a16="http://schemas.microsoft.com/office/drawing/2014/main" id="{8F6EB370-C45C-49D4-8680-C040A0B36605}"/>
              </a:ext>
            </a:extLst>
          </p:cNvPr>
          <p:cNvSpPr/>
          <p:nvPr/>
        </p:nvSpPr>
        <p:spPr>
          <a:xfrm>
            <a:off x="8924925" y="5019674"/>
            <a:ext cx="3250405" cy="84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Hay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giúp</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đỡ</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người</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khác</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10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D53A8C9-646D-4270-BF22-2E2744056403}"/>
              </a:ext>
            </a:extLst>
          </p:cNvPr>
          <p:cNvSpPr/>
          <p:nvPr/>
        </p:nvSpPr>
        <p:spPr>
          <a:xfrm>
            <a:off x="1876426" y="676275"/>
            <a:ext cx="8572500" cy="3962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002060"/>
                </a:solidFill>
                <a:effectLst/>
                <a:uLnTx/>
                <a:uFillTx/>
              </a:rPr>
              <a:t>Kết</a:t>
            </a:r>
            <a:r>
              <a:rPr kumimoji="0" lang="en-US" sz="4000" b="1" i="0" u="sng" strike="noStrike" kern="1200" cap="none" spc="0" normalizeH="0" baseline="0" noProof="0" dirty="0">
                <a:ln>
                  <a:noFill/>
                </a:ln>
                <a:solidFill>
                  <a:srgbClr val="002060"/>
                </a:solidFill>
                <a:effectLst/>
                <a:uLnTx/>
                <a:uFillTx/>
              </a:rPr>
              <a:t> </a:t>
            </a:r>
            <a:r>
              <a:rPr kumimoji="0" lang="en-US" sz="4000" b="1" i="0" u="sng" strike="noStrike" kern="1200" cap="none" spc="0" normalizeH="0" baseline="0" noProof="0" dirty="0" err="1">
                <a:ln>
                  <a:noFill/>
                </a:ln>
                <a:solidFill>
                  <a:srgbClr val="002060"/>
                </a:solidFill>
                <a:effectLst/>
                <a:uLnTx/>
                <a:uFillTx/>
              </a:rPr>
              <a:t>luận</a:t>
            </a:r>
            <a:r>
              <a:rPr kumimoji="0" lang="vi-VN" sz="4000" b="1" i="0" u="sng" strike="noStrike" kern="1200" cap="none" spc="0" normalizeH="0" baseline="0" noProof="0" dirty="0">
                <a:ln>
                  <a:noFill/>
                </a:ln>
                <a:solidFill>
                  <a:srgbClr val="002060"/>
                </a:solidFill>
                <a:effectLst/>
                <a:uLnTx/>
                <a:uFillTx/>
              </a:rPr>
              <a:t>:</a:t>
            </a:r>
            <a:endParaRPr kumimoji="0" lang="en-US" sz="4000" b="1" i="0" u="sng" strike="noStrike" kern="1200" cap="none" spc="0" normalizeH="0" baseline="0" noProof="0" dirty="0">
              <a:ln>
                <a:noFill/>
              </a:ln>
              <a:solidFill>
                <a:srgbClr val="002060"/>
              </a:solidFill>
              <a:effectLst/>
              <a:uLnTx/>
              <a:uFillTx/>
            </a:endParaRPr>
          </a:p>
          <a:p>
            <a:pPr lvl="0" algn="just">
              <a:lnSpc>
                <a:spcPct val="150000"/>
              </a:lnSpc>
            </a:pPr>
            <a:r>
              <a:rPr lang="vi-VN" sz="4000" dirty="0">
                <a:solidFill>
                  <a:srgbClr val="002060"/>
                </a:solidFill>
              </a:rPr>
              <a:t>Nếu muốn trở thành người vui vẻ</a:t>
            </a:r>
            <a:r>
              <a:rPr lang="en-US" sz="4000" dirty="0">
                <a:solidFill>
                  <a:srgbClr val="002060"/>
                </a:solidFill>
              </a:rPr>
              <a:t> </a:t>
            </a:r>
            <a:r>
              <a:rPr lang="vi-VN" sz="4000" dirty="0">
                <a:solidFill>
                  <a:srgbClr val="002060"/>
                </a:solidFill>
              </a:rPr>
              <a:t>và thân thiện, chúng ta có thể thử thay đổi</a:t>
            </a:r>
            <a:r>
              <a:rPr lang="en-US" sz="4000" dirty="0">
                <a:solidFill>
                  <a:srgbClr val="002060"/>
                </a:solidFill>
              </a:rPr>
              <a:t> </a:t>
            </a:r>
            <a:r>
              <a:rPr lang="vi-VN" sz="4000" dirty="0">
                <a:solidFill>
                  <a:srgbClr val="002060"/>
                </a:solidFill>
              </a:rPr>
              <a:t>bản thân mình.</a:t>
            </a:r>
            <a:endParaRPr kumimoji="0" lang="en-US" sz="400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9836949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52197A3-D90B-42B6-BF7C-A6BE213550DE}"/>
              </a:ext>
            </a:extLst>
          </p:cNvPr>
          <p:cNvSpPr/>
          <p:nvPr/>
        </p:nvSpPr>
        <p:spPr>
          <a:xfrm>
            <a:off x="4591049" y="85725"/>
            <a:ext cx="4307853" cy="1114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Tấm</a:t>
            </a:r>
            <a:r>
              <a:rPr lang="en-US" sz="4400" dirty="0"/>
              <a:t> </a:t>
            </a:r>
            <a:r>
              <a:rPr lang="en-US" sz="4400" dirty="0" err="1"/>
              <a:t>bìa</a:t>
            </a:r>
            <a:r>
              <a:rPr lang="en-US" sz="4400" dirty="0"/>
              <a:t> </a:t>
            </a:r>
            <a:r>
              <a:rPr lang="en-US" sz="4400" dirty="0" err="1"/>
              <a:t>bí</a:t>
            </a:r>
            <a:r>
              <a:rPr lang="en-US" sz="4400" dirty="0"/>
              <a:t> </a:t>
            </a:r>
            <a:r>
              <a:rPr lang="en-US" sz="4400" dirty="0" err="1"/>
              <a:t>mật</a:t>
            </a:r>
            <a:endParaRPr lang="en-US" sz="4400" dirty="0"/>
          </a:p>
        </p:txBody>
      </p:sp>
      <p:sp>
        <p:nvSpPr>
          <p:cNvPr id="3" name="Rectangle 2">
            <a:extLst>
              <a:ext uri="{FF2B5EF4-FFF2-40B4-BE49-F238E27FC236}">
                <a16:creationId xmlns="" xmlns:a16="http://schemas.microsoft.com/office/drawing/2014/main" id="{6327CC0C-9D98-40B2-B40F-2F8315DAA70A}"/>
              </a:ext>
            </a:extLst>
          </p:cNvPr>
          <p:cNvSpPr/>
          <p:nvPr/>
        </p:nvSpPr>
        <p:spPr>
          <a:xfrm>
            <a:off x="2127380" y="1996751"/>
            <a:ext cx="8864470" cy="305149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3200" dirty="0"/>
              <a:t>Nếu bạn nào thấy mình</a:t>
            </a:r>
            <a:r>
              <a:rPr lang="en-US" sz="3200" dirty="0"/>
              <a:t> </a:t>
            </a:r>
            <a:r>
              <a:rPr lang="vi-VN" sz="3200" dirty="0"/>
              <a:t>đã là người vui vẻ, thân thiện, hãy vẽ hình. </a:t>
            </a:r>
            <a:endParaRPr lang="en-US" sz="3200" dirty="0"/>
          </a:p>
          <a:p>
            <a:pPr algn="just"/>
            <a:endParaRPr lang="en-US" sz="3200" dirty="0"/>
          </a:p>
          <a:p>
            <a:pPr algn="just"/>
            <a:r>
              <a:rPr lang="vi-VN" sz="3200" dirty="0"/>
              <a:t>Nếu bạn nào thấy mình chưa vui</a:t>
            </a:r>
            <a:r>
              <a:rPr lang="en-US" sz="3200" dirty="0"/>
              <a:t> </a:t>
            </a:r>
            <a:r>
              <a:rPr lang="vi-VN" sz="3200" dirty="0"/>
              <a:t>vẻ, thân thiện lắm, muốn thay đổi hình ảnh</a:t>
            </a:r>
            <a:r>
              <a:rPr lang="en-US" sz="3200" dirty="0"/>
              <a:t> </a:t>
            </a:r>
            <a:r>
              <a:rPr lang="vi-VN" sz="3200" dirty="0"/>
              <a:t>của mình trong mắt mọi người, hãy vẽ hình</a:t>
            </a:r>
            <a:r>
              <a:rPr lang="en-US" sz="3200" dirty="0"/>
              <a:t> </a:t>
            </a:r>
            <a:r>
              <a:rPr lang="vi-VN" sz="3200" dirty="0"/>
              <a:t>dấu cộng +.</a:t>
            </a:r>
            <a:endParaRPr lang="en-US" sz="3200" dirty="0"/>
          </a:p>
        </p:txBody>
      </p:sp>
      <p:pic>
        <p:nvPicPr>
          <p:cNvPr id="5" name="Graphic 4" descr="Smiling face with no fill">
            <a:extLst>
              <a:ext uri="{FF2B5EF4-FFF2-40B4-BE49-F238E27FC236}">
                <a16:creationId xmlns="" xmlns:a16="http://schemas.microsoft.com/office/drawing/2014/main" id="{FD1BB2F2-90E0-4DF4-A894-FF52859243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542384" y="2503714"/>
            <a:ext cx="630594" cy="630594"/>
          </a:xfrm>
          <a:prstGeom prst="rect">
            <a:avLst/>
          </a:prstGeom>
        </p:spPr>
      </p:pic>
    </p:spTree>
    <p:extLst>
      <p:ext uri="{BB962C8B-B14F-4D97-AF65-F5344CB8AC3E}">
        <p14:creationId xmlns:p14="http://schemas.microsoft.com/office/powerpoint/2010/main" val="35020761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Mở</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rộng</a:t>
            </a:r>
            <a:endParaRPr lang="en-US" sz="7200" b="1" dirty="0" smtClean="0">
              <a:solidFill>
                <a:schemeClr val="bg1"/>
              </a:solidFill>
              <a:latin typeface="Arial" pitchFamily="34" charset="0"/>
              <a:cs typeface="Arial" pitchFamily="34" charset="0"/>
            </a:endParaRPr>
          </a:p>
          <a:p>
            <a:pPr algn="ctr"/>
            <a:r>
              <a:rPr lang="en-US" sz="7200" b="1" dirty="0" err="1" smtClean="0">
                <a:solidFill>
                  <a:schemeClr val="bg1"/>
                </a:solidFill>
                <a:latin typeface="Arial" pitchFamily="34" charset="0"/>
                <a:cs typeface="Arial" pitchFamily="34" charset="0"/>
              </a:rPr>
              <a:t>Tổng</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kết</a:t>
            </a:r>
            <a:r>
              <a:rPr lang="en-US" sz="7200" b="1" dirty="0" smtClean="0">
                <a:solidFill>
                  <a:schemeClr val="bg1"/>
                </a:solidFill>
                <a:latin typeface="Arial" pitchFamily="34" charset="0"/>
                <a:cs typeface="Arial" pitchFamily="34" charset="0"/>
              </a:rPr>
              <a:t> </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030" name="Picture 6" descr="E:\QUYNH\anh tai ve poiwer oint\chim 6.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496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9A6397D-D9F9-4DEB-91BD-BB92E03E5B62}"/>
              </a:ext>
            </a:extLst>
          </p:cNvPr>
          <p:cNvSpPr/>
          <p:nvPr/>
        </p:nvSpPr>
        <p:spPr>
          <a:xfrm>
            <a:off x="3047999" y="247650"/>
            <a:ext cx="5934075" cy="904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t>Cùng đưa ra các “bí kíp” để trở</a:t>
            </a:r>
          </a:p>
          <a:p>
            <a:pPr algn="ctr"/>
            <a:r>
              <a:rPr lang="vi-VN" sz="2800" dirty="0"/>
              <a:t>thành người tươi vui, thân thiện</a:t>
            </a:r>
            <a:endParaRPr lang="en-US" sz="2800" dirty="0"/>
          </a:p>
        </p:txBody>
      </p:sp>
      <p:sp>
        <p:nvSpPr>
          <p:cNvPr id="4" name="Rectangle: Rounded Corners 3">
            <a:extLst>
              <a:ext uri="{FF2B5EF4-FFF2-40B4-BE49-F238E27FC236}">
                <a16:creationId xmlns="" xmlns:a16="http://schemas.microsoft.com/office/drawing/2014/main" id="{25C377C8-CFCD-460F-BC25-D45CA9EC7C94}"/>
              </a:ext>
            </a:extLst>
          </p:cNvPr>
          <p:cNvSpPr/>
          <p:nvPr/>
        </p:nvSpPr>
        <p:spPr>
          <a:xfrm>
            <a:off x="1968759" y="1981200"/>
            <a:ext cx="7800392" cy="2819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3600" dirty="0">
                <a:cs typeface="Times New Roman" panose="02020603050405020304" pitchFamily="18" charset="0"/>
              </a:rPr>
              <a:t>M</a:t>
            </a:r>
            <a:r>
              <a:rPr lang="vi-VN" sz="3600" dirty="0">
                <a:cs typeface="Times New Roman" panose="02020603050405020304" pitchFamily="18" charset="0"/>
              </a:rPr>
              <a:t>ời 2 HS lên thể hiện tình huống trước lớp. </a:t>
            </a:r>
            <a:r>
              <a:rPr lang="en-US" sz="3600" dirty="0" err="1">
                <a:cs typeface="Times New Roman" panose="02020603050405020304" pitchFamily="18" charset="0"/>
              </a:rPr>
              <a:t>Đề</a:t>
            </a:r>
            <a:r>
              <a:rPr lang="en-US" sz="3600" dirty="0">
                <a:cs typeface="Times New Roman" panose="02020603050405020304" pitchFamily="18" charset="0"/>
              </a:rPr>
              <a:t> </a:t>
            </a:r>
            <a:r>
              <a:rPr lang="en-US" sz="3600" dirty="0" err="1">
                <a:cs typeface="Times New Roman" panose="02020603050405020304" pitchFamily="18" charset="0"/>
              </a:rPr>
              <a:t>nghị</a:t>
            </a:r>
            <a:r>
              <a:rPr lang="vi-VN" sz="3600" dirty="0">
                <a:cs typeface="Times New Roman" panose="02020603050405020304" pitchFamily="18" charset="0"/>
              </a:rPr>
              <a:t> </a:t>
            </a:r>
            <a:r>
              <a:rPr lang="en-US" sz="3600" dirty="0" err="1">
                <a:cs typeface="Times New Roman" panose="02020603050405020304" pitchFamily="18" charset="0"/>
              </a:rPr>
              <a:t>các</a:t>
            </a:r>
            <a:r>
              <a:rPr lang="en-US" sz="3600" dirty="0">
                <a:cs typeface="Times New Roman" panose="02020603050405020304" pitchFamily="18" charset="0"/>
              </a:rPr>
              <a:t> </a:t>
            </a:r>
            <a:r>
              <a:rPr lang="en-US" sz="3600" dirty="0" err="1">
                <a:cs typeface="Times New Roman" panose="02020603050405020304" pitchFamily="18" charset="0"/>
              </a:rPr>
              <a:t>bạn</a:t>
            </a:r>
            <a:r>
              <a:rPr lang="en-US" sz="3600" dirty="0">
                <a:cs typeface="Times New Roman" panose="02020603050405020304" pitchFamily="18" charset="0"/>
              </a:rPr>
              <a:t> </a:t>
            </a:r>
            <a:r>
              <a:rPr lang="vi-VN" sz="3600" dirty="0">
                <a:cs typeface="Times New Roman" panose="02020603050405020304" pitchFamily="18" charset="0"/>
              </a:rPr>
              <a:t>cho lời khuyên: </a:t>
            </a:r>
            <a:r>
              <a:rPr lang="en-US" sz="3600" dirty="0">
                <a:cs typeface="Times New Roman" panose="02020603050405020304" pitchFamily="18" charset="0"/>
              </a:rPr>
              <a:t>Đ</a:t>
            </a:r>
            <a:r>
              <a:rPr lang="vi-VN" sz="3600" dirty="0">
                <a:cs typeface="Times New Roman" panose="02020603050405020304" pitchFamily="18" charset="0"/>
              </a:rPr>
              <a:t>óng góp các “bí kíp” để bạn A thể hiện là người thân thiện, vui vẻ đối với bạn B</a:t>
            </a:r>
            <a:endParaRPr lang="en-US" sz="3600" dirty="0">
              <a:cs typeface="Times New Roman" panose="02020603050405020304" pitchFamily="18" charset="0"/>
            </a:endParaRPr>
          </a:p>
        </p:txBody>
      </p:sp>
    </p:spTree>
    <p:extLst>
      <p:ext uri="{BB962C8B-B14F-4D97-AF65-F5344CB8AC3E}">
        <p14:creationId xmlns:p14="http://schemas.microsoft.com/office/powerpoint/2010/main" val="2748783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r>
              <a:rPr lang="en-US" sz="5000" dirty="0" err="1">
                <a:solidFill>
                  <a:srgbClr val="7030A0"/>
                </a:solidFill>
              </a:rPr>
              <a:t>Mục</a:t>
            </a:r>
            <a:r>
              <a:rPr lang="en-US" sz="5000" dirty="0">
                <a:solidFill>
                  <a:srgbClr val="7030A0"/>
                </a:solidFill>
              </a:rPr>
              <a:t> </a:t>
            </a:r>
            <a:r>
              <a:rPr lang="en-US" sz="5000" dirty="0" err="1">
                <a:solidFill>
                  <a:srgbClr val="7030A0"/>
                </a:solidFill>
              </a:rPr>
              <a:t>tiêu</a:t>
            </a:r>
            <a:r>
              <a:rPr lang="en-US" sz="5000" dirty="0">
                <a:solidFill>
                  <a:srgbClr val="7030A0"/>
                </a:solidFill>
              </a:rPr>
              <a:t> </a:t>
            </a:r>
            <a:r>
              <a:rPr lang="en-US" sz="5000" dirty="0" err="1">
                <a:solidFill>
                  <a:srgbClr val="7030A0"/>
                </a:solidFill>
              </a:rPr>
              <a:t>bài</a:t>
            </a:r>
            <a:r>
              <a:rPr lang="en-US" sz="5000" dirty="0">
                <a:solidFill>
                  <a:srgbClr val="7030A0"/>
                </a:solidFill>
              </a:rPr>
              <a:t> </a:t>
            </a:r>
            <a:r>
              <a:rPr lang="en-US" sz="5000" dirty="0" err="1">
                <a:solidFill>
                  <a:srgbClr val="7030A0"/>
                </a:solidFill>
              </a:rPr>
              <a:t>học</a:t>
            </a:r>
            <a:endParaRPr lang="en-US" sz="5000" dirty="0">
              <a:solidFill>
                <a:srgbClr val="7030A0"/>
              </a:solidFill>
            </a:endParaRPr>
          </a:p>
        </p:txBody>
      </p:sp>
      <p:sp>
        <p:nvSpPr>
          <p:cNvPr id="3" name="TextBox 2">
            <a:extLst>
              <a:ext uri="{FF2B5EF4-FFF2-40B4-BE49-F238E27FC236}">
                <a16:creationId xmlns="" xmlns:a16="http://schemas.microsoft.com/office/drawing/2014/main" id="{639A2585-1C89-4F4F-B097-51C171329DC5}"/>
              </a:ext>
            </a:extLst>
          </p:cNvPr>
          <p:cNvSpPr txBox="1"/>
          <p:nvPr/>
        </p:nvSpPr>
        <p:spPr>
          <a:xfrm>
            <a:off x="1539552" y="2896998"/>
            <a:ext cx="8761444" cy="1754326"/>
          </a:xfrm>
          <a:prstGeom prst="rect">
            <a:avLst/>
          </a:prstGeom>
          <a:noFill/>
        </p:spPr>
        <p:txBody>
          <a:bodyPr wrap="square" rtlCol="0">
            <a:spAutoFit/>
          </a:bodyPr>
          <a:lstStyle/>
          <a:p>
            <a:pPr marL="457200" indent="-457200">
              <a:buFont typeface="Arial" panose="020B0604020202020204" pitchFamily="34" charset="0"/>
              <a:buChar char="•"/>
            </a:pPr>
            <a:r>
              <a:rPr lang="vi-VN" sz="3600" dirty="0">
                <a:solidFill>
                  <a:srgbClr val="FF0000"/>
                </a:solidFill>
              </a:rPr>
              <a:t>Nhận diện được hình ảnh của bản thân.</a:t>
            </a:r>
            <a:endParaRPr lang="en-US" sz="3600" dirty="0">
              <a:solidFill>
                <a:srgbClr val="FF0000"/>
              </a:solidFill>
            </a:endParaRPr>
          </a:p>
          <a:p>
            <a:pPr marL="457200" indent="-457200">
              <a:buFont typeface="Arial" panose="020B0604020202020204" pitchFamily="34" charset="0"/>
              <a:buChar char="•"/>
            </a:pPr>
            <a:r>
              <a:rPr lang="vi-VN" sz="3600" dirty="0">
                <a:solidFill>
                  <a:srgbClr val="FF0000"/>
                </a:solidFill>
              </a:rPr>
              <a:t>Quan tâm và thể hiện được hình ảnh</a:t>
            </a:r>
            <a:r>
              <a:rPr lang="en-US" sz="3600" dirty="0">
                <a:solidFill>
                  <a:srgbClr val="FF0000"/>
                </a:solidFill>
              </a:rPr>
              <a:t> </a:t>
            </a:r>
            <a:r>
              <a:rPr lang="vi-VN" sz="3600" dirty="0">
                <a:solidFill>
                  <a:srgbClr val="FF0000"/>
                </a:solidFill>
              </a:rPr>
              <a:t>thân thiện, vui vẻ của bản thân.</a:t>
            </a:r>
            <a:endParaRPr lang="en-US" sz="3600" dirty="0">
              <a:solidFill>
                <a:srgbClr val="FF0000"/>
              </a:solidFill>
            </a:endParaRPr>
          </a:p>
        </p:txBody>
      </p:sp>
    </p:spTree>
    <p:extLst>
      <p:ext uri="{BB962C8B-B14F-4D97-AF65-F5344CB8AC3E}">
        <p14:creationId xmlns:p14="http://schemas.microsoft.com/office/powerpoint/2010/main" val="1334294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Khởi</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030" name="Picture 6" descr="E:\QUYNH\anh tai ve poiwer oint\chim 6.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373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A64289A-C557-44E2-82A3-9EF4A594DA7F}"/>
              </a:ext>
            </a:extLst>
          </p:cNvPr>
          <p:cNvSpPr/>
          <p:nvPr/>
        </p:nvSpPr>
        <p:spPr>
          <a:xfrm>
            <a:off x="2895212" y="52071"/>
            <a:ext cx="6172200" cy="7759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t>Chơi</a:t>
            </a:r>
            <a:r>
              <a:rPr lang="en-US" sz="3200" dirty="0"/>
              <a:t> </a:t>
            </a:r>
            <a:r>
              <a:rPr lang="en-US" sz="3200" dirty="0" err="1"/>
              <a:t>trò</a:t>
            </a:r>
            <a:r>
              <a:rPr lang="en-US" sz="3200" dirty="0"/>
              <a:t> </a:t>
            </a:r>
            <a:r>
              <a:rPr lang="en-US" sz="3200" dirty="0" err="1"/>
              <a:t>chơi</a:t>
            </a:r>
            <a:r>
              <a:rPr lang="en-US" sz="3200" dirty="0"/>
              <a:t>: </a:t>
            </a:r>
            <a:r>
              <a:rPr lang="en-US" sz="3200" dirty="0" err="1"/>
              <a:t>Máy</a:t>
            </a:r>
            <a:r>
              <a:rPr lang="en-US" sz="3200" dirty="0"/>
              <a:t> </a:t>
            </a:r>
            <a:r>
              <a:rPr lang="en-US" sz="3200" dirty="0" err="1"/>
              <a:t>ảnh</a:t>
            </a:r>
            <a:r>
              <a:rPr lang="en-US" sz="3200" dirty="0"/>
              <a:t> </a:t>
            </a:r>
            <a:r>
              <a:rPr lang="en-US" sz="3200" dirty="0" err="1"/>
              <a:t>thân</a:t>
            </a:r>
            <a:r>
              <a:rPr lang="en-US" sz="3200" dirty="0"/>
              <a:t> </a:t>
            </a:r>
            <a:r>
              <a:rPr lang="en-US" sz="3200" dirty="0" err="1"/>
              <a:t>thiện</a:t>
            </a:r>
            <a:endParaRPr lang="en-US" sz="3200" dirty="0"/>
          </a:p>
        </p:txBody>
      </p:sp>
      <p:sp>
        <p:nvSpPr>
          <p:cNvPr id="3" name="Rectangle 2">
            <a:extLst>
              <a:ext uri="{FF2B5EF4-FFF2-40B4-BE49-F238E27FC236}">
                <a16:creationId xmlns="" xmlns:a16="http://schemas.microsoft.com/office/drawing/2014/main" id="{DAEA1E44-2257-42E0-909A-71D82BCC06A1}"/>
              </a:ext>
            </a:extLst>
          </p:cNvPr>
          <p:cNvSpPr/>
          <p:nvPr/>
        </p:nvSpPr>
        <p:spPr>
          <a:xfrm>
            <a:off x="161925" y="975996"/>
            <a:ext cx="7724776" cy="40532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600" b="1" u="sng" dirty="0" err="1">
                <a:cs typeface="Times New Roman" panose="02020603050405020304" pitchFamily="18" charset="0"/>
              </a:rPr>
              <a:t>Cách</a:t>
            </a:r>
            <a:r>
              <a:rPr lang="en-US" sz="2600" b="1" u="sng" dirty="0">
                <a:cs typeface="Times New Roman" panose="02020603050405020304" pitchFamily="18" charset="0"/>
              </a:rPr>
              <a:t> </a:t>
            </a:r>
            <a:r>
              <a:rPr lang="en-US" sz="2600" b="1" u="sng" dirty="0" err="1">
                <a:cs typeface="Times New Roman" panose="02020603050405020304" pitchFamily="18" charset="0"/>
              </a:rPr>
              <a:t>thức</a:t>
            </a:r>
            <a:r>
              <a:rPr lang="en-US" sz="2600" b="1" u="sng" dirty="0">
                <a:cs typeface="Times New Roman" panose="02020603050405020304" pitchFamily="18" charset="0"/>
              </a:rPr>
              <a:t> </a:t>
            </a:r>
            <a:r>
              <a:rPr lang="en-US" sz="2600" b="1" u="sng" dirty="0" err="1">
                <a:cs typeface="Times New Roman" panose="02020603050405020304" pitchFamily="18" charset="0"/>
              </a:rPr>
              <a:t>chơi</a:t>
            </a:r>
            <a:r>
              <a:rPr lang="en-US" sz="2600" b="1" u="sng" dirty="0">
                <a:cs typeface="Times New Roman" panose="02020603050405020304" pitchFamily="18" charset="0"/>
              </a:rPr>
              <a:t>:</a:t>
            </a:r>
          </a:p>
          <a:p>
            <a:pPr marL="342900" indent="-342900" algn="just">
              <a:lnSpc>
                <a:spcPct val="150000"/>
              </a:lnSpc>
              <a:buFont typeface="Arial" panose="020B0604020202020204" pitchFamily="34" charset="0"/>
              <a:buChar char="•"/>
            </a:pPr>
            <a:r>
              <a:rPr lang="en-US" sz="2600" dirty="0">
                <a:cs typeface="Times New Roman" panose="02020603050405020304" pitchFamily="18" charset="0"/>
              </a:rPr>
              <a:t>Hai </a:t>
            </a:r>
            <a:r>
              <a:rPr lang="en-US" sz="2600" dirty="0" err="1">
                <a:cs typeface="Times New Roman" panose="02020603050405020304" pitchFamily="18" charset="0"/>
              </a:rPr>
              <a:t>bạn</a:t>
            </a:r>
            <a:r>
              <a:rPr lang="en-US" sz="2600" dirty="0">
                <a:cs typeface="Times New Roman" panose="02020603050405020304" pitchFamily="18" charset="0"/>
              </a:rPr>
              <a:t> </a:t>
            </a:r>
            <a:r>
              <a:rPr lang="en-US" sz="2600" dirty="0" err="1">
                <a:cs typeface="Times New Roman" panose="02020603050405020304" pitchFamily="18" charset="0"/>
              </a:rPr>
              <a:t>sắm</a:t>
            </a:r>
            <a:r>
              <a:rPr lang="en-US" sz="2600" dirty="0">
                <a:cs typeface="Times New Roman" panose="02020603050405020304" pitchFamily="18" charset="0"/>
              </a:rPr>
              <a:t> </a:t>
            </a:r>
            <a:r>
              <a:rPr lang="en-US" sz="2600" dirty="0" err="1">
                <a:cs typeface="Times New Roman" panose="02020603050405020304" pitchFamily="18" charset="0"/>
              </a:rPr>
              <a:t>vai</a:t>
            </a:r>
            <a:r>
              <a:rPr lang="en-US" sz="2600" dirty="0">
                <a:cs typeface="Times New Roman" panose="02020603050405020304" pitchFamily="18" charset="0"/>
              </a:rPr>
              <a:t> </a:t>
            </a:r>
            <a:r>
              <a:rPr lang="en-US" sz="2600" dirty="0" err="1">
                <a:cs typeface="Times New Roman" panose="02020603050405020304" pitchFamily="18" charset="0"/>
              </a:rPr>
              <a:t>chụp</a:t>
            </a:r>
            <a:r>
              <a:rPr lang="en-US" sz="2600" dirty="0">
                <a:cs typeface="Times New Roman" panose="02020603050405020304" pitchFamily="18" charset="0"/>
              </a:rPr>
              <a:t> </a:t>
            </a:r>
            <a:r>
              <a:rPr lang="en-US" sz="2600" dirty="0" err="1">
                <a:cs typeface="Times New Roman" panose="02020603050405020304" pitchFamily="18" charset="0"/>
              </a:rPr>
              <a:t>ảnh</a:t>
            </a:r>
            <a:r>
              <a:rPr lang="en-US" sz="2600" dirty="0">
                <a:cs typeface="Times New Roman" panose="02020603050405020304" pitchFamily="18" charset="0"/>
              </a:rPr>
              <a:t> </a:t>
            </a:r>
            <a:r>
              <a:rPr lang="en-US" sz="2600" dirty="0" err="1">
                <a:cs typeface="Times New Roman" panose="02020603050405020304" pitchFamily="18" charset="0"/>
              </a:rPr>
              <a:t>cho</a:t>
            </a:r>
            <a:r>
              <a:rPr lang="en-US" sz="2600" dirty="0">
                <a:cs typeface="Times New Roman" panose="02020603050405020304" pitchFamily="18" charset="0"/>
              </a:rPr>
              <a:t> </a:t>
            </a:r>
            <a:r>
              <a:rPr lang="en-US" sz="2600" dirty="0" err="1">
                <a:cs typeface="Times New Roman" panose="02020603050405020304" pitchFamily="18" charset="0"/>
              </a:rPr>
              <a:t>nhau</a:t>
            </a:r>
            <a:r>
              <a:rPr lang="en-US" sz="2600" dirty="0">
                <a:cs typeface="Times New Roman" panose="02020603050405020304" pitchFamily="18" charset="0"/>
              </a:rPr>
              <a:t>.</a:t>
            </a:r>
          </a:p>
          <a:p>
            <a:pPr marL="342900" indent="-342900" algn="just">
              <a:lnSpc>
                <a:spcPct val="150000"/>
              </a:lnSpc>
              <a:buFont typeface="Arial" panose="020B0604020202020204" pitchFamily="34" charset="0"/>
              <a:buChar char="•"/>
            </a:pPr>
            <a:r>
              <a:rPr lang="vi-VN" sz="2600" dirty="0">
                <a:cs typeface="Times New Roman" panose="02020603050405020304" pitchFamily="18" charset="0"/>
              </a:rPr>
              <a:t>Mỗi bạn sửa soạn quần áo, đầu tóc để bạn bên cạnh làm động tác chụp ảnh mình bằng cách đặt ngón tay trỏ và ngón tay cái ghép vào nhau thành hình vuông mô phỏng chiếc máy ảnh.</a:t>
            </a:r>
            <a:endParaRPr lang="en-US" sz="2600" dirty="0">
              <a:cs typeface="Times New Roman" panose="02020603050405020304" pitchFamily="18" charset="0"/>
            </a:endParaRPr>
          </a:p>
          <a:p>
            <a:pPr marL="342900" indent="-342900" algn="just">
              <a:lnSpc>
                <a:spcPct val="150000"/>
              </a:lnSpc>
              <a:buFont typeface="Arial" panose="020B0604020202020204" pitchFamily="34" charset="0"/>
              <a:buChar char="•"/>
            </a:pPr>
            <a:r>
              <a:rPr lang="vi-VN" sz="2600" dirty="0">
                <a:cs typeface="Times New Roman" panose="02020603050405020304" pitchFamily="18" charset="0"/>
              </a:rPr>
              <a:t>Mỗi lần chụp, HS hô: “Chuẩn bị! Cười! Xoạch!”.</a:t>
            </a:r>
            <a:r>
              <a:rPr lang="en-US" sz="2600" dirty="0">
                <a:cs typeface="Times New Roman" panose="02020603050405020304" pitchFamily="18" charset="0"/>
              </a:rPr>
              <a:t> </a:t>
            </a:r>
          </a:p>
        </p:txBody>
      </p:sp>
      <p:sp>
        <p:nvSpPr>
          <p:cNvPr id="4" name="Cloud 3">
            <a:extLst>
              <a:ext uri="{FF2B5EF4-FFF2-40B4-BE49-F238E27FC236}">
                <a16:creationId xmlns="" xmlns:a16="http://schemas.microsoft.com/office/drawing/2014/main" id="{19EC5DEF-9809-4806-A0B0-4317B73325EE}"/>
              </a:ext>
            </a:extLst>
          </p:cNvPr>
          <p:cNvSpPr/>
          <p:nvPr/>
        </p:nvSpPr>
        <p:spPr>
          <a:xfrm>
            <a:off x="3048000" y="5124450"/>
            <a:ext cx="6162675" cy="14668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t>“nhiếp ảnh gia”: Khi em chụp ảnh cho bạn, bạn đã làm gì?</a:t>
            </a:r>
            <a:endParaRPr lang="en-US" sz="2200" dirty="0"/>
          </a:p>
        </p:txBody>
      </p:sp>
      <p:sp>
        <p:nvSpPr>
          <p:cNvPr id="5" name="Cloud 4">
            <a:extLst>
              <a:ext uri="{FF2B5EF4-FFF2-40B4-BE49-F238E27FC236}">
                <a16:creationId xmlns="" xmlns:a16="http://schemas.microsoft.com/office/drawing/2014/main" id="{1978C494-5143-40CF-A42F-2BB6D592090C}"/>
              </a:ext>
            </a:extLst>
          </p:cNvPr>
          <p:cNvSpPr/>
          <p:nvPr/>
        </p:nvSpPr>
        <p:spPr>
          <a:xfrm>
            <a:off x="2675398" y="5124450"/>
            <a:ext cx="7010399" cy="17856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t>“</a:t>
            </a:r>
            <a:r>
              <a:rPr lang="en-US" sz="2800" dirty="0"/>
              <a:t>N</a:t>
            </a:r>
            <a:r>
              <a:rPr lang="vi-VN" sz="2800" dirty="0"/>
              <a:t>gười mẫu ảnh”: Khi được chụp ảnh, em muốn gương mặt mình thế nào?</a:t>
            </a:r>
            <a:endParaRPr lang="en-US" sz="2800" dirty="0"/>
          </a:p>
        </p:txBody>
      </p:sp>
      <p:pic>
        <p:nvPicPr>
          <p:cNvPr id="7" name="Picture 6">
            <a:extLst>
              <a:ext uri="{FF2B5EF4-FFF2-40B4-BE49-F238E27FC236}">
                <a16:creationId xmlns="" xmlns:a16="http://schemas.microsoft.com/office/drawing/2014/main" id="{868C0012-BF93-4CE8-8B02-F0A54A735BC1}"/>
              </a:ext>
            </a:extLst>
          </p:cNvPr>
          <p:cNvPicPr>
            <a:picLocks noChangeAspect="1"/>
          </p:cNvPicPr>
          <p:nvPr/>
        </p:nvPicPr>
        <p:blipFill>
          <a:blip r:embed="rId4"/>
          <a:stretch>
            <a:fillRect/>
          </a:stretch>
        </p:blipFill>
        <p:spPr>
          <a:xfrm>
            <a:off x="8058150" y="1552575"/>
            <a:ext cx="3619500" cy="2676525"/>
          </a:xfrm>
          <a:prstGeom prst="rect">
            <a:avLst/>
          </a:prstGeom>
        </p:spPr>
      </p:pic>
    </p:spTree>
    <p:extLst>
      <p:ext uri="{BB962C8B-B14F-4D97-AF65-F5344CB8AC3E}">
        <p14:creationId xmlns:p14="http://schemas.microsoft.com/office/powerpoint/2010/main" val="499778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A64289A-C557-44E2-82A3-9EF4A594DA7F}"/>
              </a:ext>
            </a:extLst>
          </p:cNvPr>
          <p:cNvSpPr/>
          <p:nvPr/>
        </p:nvSpPr>
        <p:spPr>
          <a:xfrm>
            <a:off x="2006353" y="161925"/>
            <a:ext cx="7998781" cy="9239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Nêu</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những</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lang="en-US" sz="3200" dirty="0" err="1">
                <a:solidFill>
                  <a:prstClr val="white"/>
                </a:solidFill>
                <a:latin typeface="Calibri" panose="020F0502020204030204"/>
              </a:rPr>
              <a:t>biểu</a:t>
            </a:r>
            <a:r>
              <a:rPr lang="en-US" sz="3200" dirty="0">
                <a:solidFill>
                  <a:prstClr val="white"/>
                </a:solidFill>
                <a:latin typeface="Calibri" panose="020F0502020204030204"/>
              </a:rPr>
              <a:t> </a:t>
            </a:r>
            <a:r>
              <a:rPr lang="en-US" sz="3200" dirty="0" err="1">
                <a:solidFill>
                  <a:prstClr val="white"/>
                </a:solidFill>
                <a:latin typeface="Calibri" panose="020F0502020204030204"/>
              </a:rPr>
              <a:t>hiện</a:t>
            </a:r>
            <a:r>
              <a:rPr lang="en-US" sz="3200" dirty="0">
                <a:solidFill>
                  <a:prstClr val="white"/>
                </a:solidFill>
                <a:latin typeface="Calibri" panose="020F0502020204030204"/>
              </a:rPr>
              <a:t> </a:t>
            </a:r>
            <a:r>
              <a:rPr lang="en-US" sz="3200" dirty="0" err="1">
                <a:solidFill>
                  <a:prstClr val="white"/>
                </a:solidFill>
                <a:latin typeface="Calibri" panose="020F0502020204030204"/>
              </a:rPr>
              <a:t>thân</a:t>
            </a:r>
            <a:r>
              <a:rPr lang="en-US" sz="3200" dirty="0">
                <a:solidFill>
                  <a:prstClr val="white"/>
                </a:solidFill>
                <a:latin typeface="Calibri" panose="020F0502020204030204"/>
              </a:rPr>
              <a:t> </a:t>
            </a:r>
            <a:r>
              <a:rPr lang="en-US" sz="3200" dirty="0" err="1">
                <a:solidFill>
                  <a:prstClr val="white"/>
                </a:solidFill>
                <a:latin typeface="Calibri" panose="020F0502020204030204"/>
              </a:rPr>
              <a:t>thiện</a:t>
            </a:r>
            <a:r>
              <a:rPr lang="en-US" sz="3200" dirty="0">
                <a:solidFill>
                  <a:prstClr val="white"/>
                </a:solidFill>
                <a:latin typeface="Calibri" panose="020F0502020204030204"/>
              </a:rPr>
              <a:t> </a:t>
            </a:r>
            <a:r>
              <a:rPr lang="en-US" sz="3200" dirty="0" err="1">
                <a:solidFill>
                  <a:prstClr val="white"/>
                </a:solidFill>
                <a:latin typeface="Calibri" panose="020F0502020204030204"/>
              </a:rPr>
              <a:t>tươi</a:t>
            </a:r>
            <a:r>
              <a:rPr lang="en-US" sz="3200" dirty="0">
                <a:solidFill>
                  <a:prstClr val="white"/>
                </a:solidFill>
                <a:latin typeface="Calibri" panose="020F0502020204030204"/>
              </a:rPr>
              <a:t> </a:t>
            </a:r>
            <a:r>
              <a:rPr lang="en-US" sz="3200" dirty="0" err="1">
                <a:solidFill>
                  <a:prstClr val="white"/>
                </a:solidFill>
                <a:latin typeface="Calibri" panose="020F0502020204030204"/>
              </a:rPr>
              <a:t>vui</a:t>
            </a:r>
            <a:r>
              <a:rPr lang="en-US" sz="3200" dirty="0">
                <a:solidFill>
                  <a:prstClr val="white"/>
                </a:solidFill>
                <a:latin typeface="Calibri" panose="020F0502020204030204"/>
              </a:rPr>
              <a:t> </a:t>
            </a:r>
            <a:r>
              <a:rPr lang="en-US" sz="3200" dirty="0" err="1">
                <a:solidFill>
                  <a:prstClr val="white"/>
                </a:solidFill>
                <a:latin typeface="Calibri" panose="020F0502020204030204"/>
              </a:rPr>
              <a:t>của</a:t>
            </a:r>
            <a:r>
              <a:rPr lang="en-US" sz="3200" dirty="0">
                <a:solidFill>
                  <a:prstClr val="white"/>
                </a:solidFill>
                <a:latin typeface="Calibri" panose="020F0502020204030204"/>
              </a:rPr>
              <a:t> </a:t>
            </a:r>
            <a:r>
              <a:rPr lang="en-US" sz="3200" dirty="0" err="1">
                <a:solidFill>
                  <a:prstClr val="white"/>
                </a:solidFill>
                <a:latin typeface="Calibri" panose="020F0502020204030204"/>
              </a:rPr>
              <a:t>các</a:t>
            </a:r>
            <a:r>
              <a:rPr lang="en-US" sz="3200" dirty="0">
                <a:solidFill>
                  <a:prstClr val="white"/>
                </a:solidFill>
                <a:latin typeface="Calibri" panose="020F0502020204030204"/>
              </a:rPr>
              <a:t> </a:t>
            </a:r>
            <a:r>
              <a:rPr lang="en-US" sz="3200" dirty="0" err="1">
                <a:solidFill>
                  <a:prstClr val="white"/>
                </a:solidFill>
                <a:latin typeface="Calibri" panose="020F0502020204030204"/>
              </a:rPr>
              <a:t>bạn</a:t>
            </a:r>
            <a:r>
              <a:rPr lang="en-US" sz="3200" dirty="0">
                <a:solidFill>
                  <a:prstClr val="white"/>
                </a:solidFill>
                <a:latin typeface="Calibri" panose="020F0502020204030204"/>
              </a:rPr>
              <a:t> </a:t>
            </a:r>
            <a:r>
              <a:rPr lang="en-US" sz="3200" dirty="0" err="1">
                <a:solidFill>
                  <a:prstClr val="white"/>
                </a:solidFill>
                <a:latin typeface="Calibri" panose="020F0502020204030204"/>
              </a:rPr>
              <a:t>trong</a:t>
            </a:r>
            <a:r>
              <a:rPr lang="en-US" sz="3200" dirty="0">
                <a:solidFill>
                  <a:prstClr val="white"/>
                </a:solidFill>
                <a:latin typeface="Calibri" panose="020F0502020204030204"/>
              </a:rPr>
              <a:t> </a:t>
            </a:r>
            <a:r>
              <a:rPr lang="en-US" sz="3200" dirty="0" err="1">
                <a:solidFill>
                  <a:prstClr val="white"/>
                </a:solidFill>
                <a:latin typeface="Calibri" panose="020F0502020204030204"/>
              </a:rPr>
              <a:t>tranh</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 xmlns:a16="http://schemas.microsoft.com/office/drawing/2014/main" id="{9DDAAAEC-9A30-4790-8432-499675804A7F}"/>
              </a:ext>
            </a:extLst>
          </p:cNvPr>
          <p:cNvPicPr>
            <a:picLocks noChangeAspect="1"/>
          </p:cNvPicPr>
          <p:nvPr/>
        </p:nvPicPr>
        <p:blipFill>
          <a:blip r:embed="rId4"/>
          <a:stretch>
            <a:fillRect/>
          </a:stretch>
        </p:blipFill>
        <p:spPr>
          <a:xfrm>
            <a:off x="2183908" y="2066924"/>
            <a:ext cx="7821226" cy="3250799"/>
          </a:xfrm>
          <a:prstGeom prst="rect">
            <a:avLst/>
          </a:prstGeom>
        </p:spPr>
      </p:pic>
    </p:spTree>
    <p:extLst>
      <p:ext uri="{BB962C8B-B14F-4D97-AF65-F5344CB8AC3E}">
        <p14:creationId xmlns:p14="http://schemas.microsoft.com/office/powerpoint/2010/main" val="3244332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 xmlns:a16="http://schemas.microsoft.com/office/drawing/2014/main" id="{7D53A8C9-646D-4270-BF22-2E2744056403}"/>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u="sng" dirty="0" err="1">
                <a:solidFill>
                  <a:srgbClr val="002060"/>
                </a:solidFill>
              </a:rPr>
              <a:t>Kết</a:t>
            </a:r>
            <a:r>
              <a:rPr lang="en-US" sz="4400" b="1" u="sng" dirty="0">
                <a:solidFill>
                  <a:srgbClr val="002060"/>
                </a:solidFill>
              </a:rPr>
              <a:t> </a:t>
            </a:r>
            <a:r>
              <a:rPr lang="en-US" sz="4400" b="1" u="sng" dirty="0" err="1">
                <a:solidFill>
                  <a:srgbClr val="002060"/>
                </a:solidFill>
              </a:rPr>
              <a:t>luận</a:t>
            </a:r>
            <a:r>
              <a:rPr lang="vi-VN" sz="4400" b="1" u="sng" dirty="0">
                <a:solidFill>
                  <a:srgbClr val="002060"/>
                </a:solidFill>
              </a:rPr>
              <a:t>:</a:t>
            </a:r>
            <a:endParaRPr lang="en-US" sz="4400" b="1" u="sng" dirty="0">
              <a:solidFill>
                <a:srgbClr val="002060"/>
              </a:solidFill>
            </a:endParaRPr>
          </a:p>
          <a:p>
            <a:pPr algn="ctr"/>
            <a:r>
              <a:rPr lang="vi-VN" sz="4400" b="1" dirty="0">
                <a:solidFill>
                  <a:srgbClr val="002060"/>
                </a:solidFill>
              </a:rPr>
              <a:t> </a:t>
            </a:r>
            <a:r>
              <a:rPr lang="vi-VN" sz="4400" dirty="0">
                <a:solidFill>
                  <a:srgbClr val="002060"/>
                </a:solidFill>
              </a:rPr>
              <a:t>Hình ảnh tươi vui, thân thiện của mình là hình ảnh chúng ta luôn muốn lưu lại</a:t>
            </a:r>
            <a:endParaRPr lang="en-US" sz="4400" dirty="0">
              <a:solidFill>
                <a:srgbClr val="002060"/>
              </a:solidFill>
            </a:endParaRPr>
          </a:p>
        </p:txBody>
      </p:sp>
    </p:spTree>
    <p:extLst>
      <p:ext uri="{BB962C8B-B14F-4D97-AF65-F5344CB8AC3E}">
        <p14:creationId xmlns:p14="http://schemas.microsoft.com/office/powerpoint/2010/main" val="39011253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Khám</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phá</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030" name="Picture 6" descr="E:\QUYNH\anh tai ve poiwer oint\chim 6.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9624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5430D2E-3F87-4686-B30A-99848F9AD9DB}"/>
              </a:ext>
            </a:extLst>
          </p:cNvPr>
          <p:cNvSpPr txBox="1"/>
          <p:nvPr/>
        </p:nvSpPr>
        <p:spPr>
          <a:xfrm>
            <a:off x="742950" y="209550"/>
            <a:ext cx="9763125" cy="1200329"/>
          </a:xfrm>
          <a:prstGeom prst="rect">
            <a:avLst/>
          </a:prstGeom>
          <a:noFill/>
        </p:spPr>
        <p:txBody>
          <a:bodyPr wrap="square" rtlCol="0">
            <a:spAutoFit/>
          </a:bodyPr>
          <a:lstStyle/>
          <a:p>
            <a:pPr algn="ctr"/>
            <a:r>
              <a:rPr lang="vi-VN" sz="3600" b="1" dirty="0">
                <a:solidFill>
                  <a:srgbClr val="0070C0"/>
                </a:solidFill>
              </a:rPr>
              <a:t>Ra đường, khi gặp hàng xóm, bạn bè, em mỉm cười ha</a:t>
            </a:r>
            <a:r>
              <a:rPr lang="en-US" sz="3600" b="1" dirty="0">
                <a:solidFill>
                  <a:srgbClr val="0070C0"/>
                </a:solidFill>
              </a:rPr>
              <a:t>y </a:t>
            </a:r>
            <a:r>
              <a:rPr lang="vi-VN" sz="3600" b="1" dirty="0">
                <a:solidFill>
                  <a:srgbClr val="0070C0"/>
                </a:solidFill>
              </a:rPr>
              <a:t>nhăn mặt? </a:t>
            </a:r>
            <a:endParaRPr lang="en-US" sz="3600" b="1" dirty="0">
              <a:solidFill>
                <a:srgbClr val="0070C0"/>
              </a:solidFill>
            </a:endParaRPr>
          </a:p>
        </p:txBody>
      </p:sp>
      <p:pic>
        <p:nvPicPr>
          <p:cNvPr id="6" name="Picture 5">
            <a:extLst>
              <a:ext uri="{FF2B5EF4-FFF2-40B4-BE49-F238E27FC236}">
                <a16:creationId xmlns="" xmlns:a16="http://schemas.microsoft.com/office/drawing/2014/main" id="{CE5EB271-5E41-4992-836E-34F908F18ABC}"/>
              </a:ext>
            </a:extLst>
          </p:cNvPr>
          <p:cNvPicPr>
            <a:picLocks noChangeAspect="1"/>
          </p:cNvPicPr>
          <p:nvPr/>
        </p:nvPicPr>
        <p:blipFill>
          <a:blip r:embed="rId4"/>
          <a:stretch>
            <a:fillRect/>
          </a:stretch>
        </p:blipFill>
        <p:spPr>
          <a:xfrm>
            <a:off x="2643479" y="1754252"/>
            <a:ext cx="6419850" cy="3952875"/>
          </a:xfrm>
          <a:prstGeom prst="rect">
            <a:avLst/>
          </a:prstGeom>
        </p:spPr>
      </p:pic>
    </p:spTree>
    <p:extLst>
      <p:ext uri="{BB962C8B-B14F-4D97-AF65-F5344CB8AC3E}">
        <p14:creationId xmlns:p14="http://schemas.microsoft.com/office/powerpoint/2010/main" val="1823628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5430D2E-3F87-4686-B30A-99848F9AD9DB}"/>
              </a:ext>
            </a:extLst>
          </p:cNvPr>
          <p:cNvSpPr txBox="1"/>
          <p:nvPr/>
        </p:nvSpPr>
        <p:spPr>
          <a:xfrm>
            <a:off x="742950" y="209550"/>
            <a:ext cx="9763125" cy="1200329"/>
          </a:xfrm>
          <a:prstGeom prst="rect">
            <a:avLst/>
          </a:prstGeom>
          <a:noFill/>
        </p:spPr>
        <p:txBody>
          <a:bodyPr wrap="square" rtlCol="0">
            <a:spAutoFit/>
          </a:bodyPr>
          <a:lstStyle/>
          <a:p>
            <a:pPr lvl="0" algn="ctr"/>
            <a:r>
              <a:rPr lang="vi-VN" sz="3600" b="1" dirty="0">
                <a:solidFill>
                  <a:srgbClr val="0070C0"/>
                </a:solidFill>
              </a:rPr>
              <a:t>Theo các em, người vui vẻ là người thế nào, thường hay làm gì?</a:t>
            </a:r>
            <a:endParaRPr kumimoji="0" lang="en-US" sz="3600" b="1" i="0" u="none" strike="noStrike" kern="1200" cap="none" spc="0" normalizeH="0" baseline="0" noProof="0" dirty="0">
              <a:ln>
                <a:noFill/>
              </a:ln>
              <a:solidFill>
                <a:srgbClr val="0070C0"/>
              </a:solidFill>
              <a:effectLst/>
              <a:uLnTx/>
              <a:uFillTx/>
              <a:latin typeface="Calibri" panose="020F0502020204030204"/>
            </a:endParaRPr>
          </a:p>
        </p:txBody>
      </p:sp>
      <p:pic>
        <p:nvPicPr>
          <p:cNvPr id="4" name="Picture 3">
            <a:extLst>
              <a:ext uri="{FF2B5EF4-FFF2-40B4-BE49-F238E27FC236}">
                <a16:creationId xmlns="" xmlns:a16="http://schemas.microsoft.com/office/drawing/2014/main" id="{F4671F73-1EF2-4691-8615-0E7A3CE3E96E}"/>
              </a:ext>
            </a:extLst>
          </p:cNvPr>
          <p:cNvPicPr>
            <a:picLocks noChangeAspect="1"/>
          </p:cNvPicPr>
          <p:nvPr/>
        </p:nvPicPr>
        <p:blipFill>
          <a:blip r:embed="rId4"/>
          <a:stretch>
            <a:fillRect/>
          </a:stretch>
        </p:blipFill>
        <p:spPr>
          <a:xfrm>
            <a:off x="247650" y="1748639"/>
            <a:ext cx="4059587" cy="3144857"/>
          </a:xfrm>
          <a:prstGeom prst="rect">
            <a:avLst/>
          </a:prstGeom>
        </p:spPr>
      </p:pic>
      <p:sp>
        <p:nvSpPr>
          <p:cNvPr id="5" name="Rectangle: Rounded Corners 4">
            <a:extLst>
              <a:ext uri="{FF2B5EF4-FFF2-40B4-BE49-F238E27FC236}">
                <a16:creationId xmlns="" xmlns:a16="http://schemas.microsoft.com/office/drawing/2014/main" id="{11B99D10-0E18-4880-9347-BEC1F8535010}"/>
              </a:ext>
            </a:extLst>
          </p:cNvPr>
          <p:cNvSpPr/>
          <p:nvPr/>
        </p:nvSpPr>
        <p:spPr>
          <a:xfrm>
            <a:off x="1028700" y="5019675"/>
            <a:ext cx="2166987"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Hay </a:t>
            </a:r>
            <a:r>
              <a:rPr lang="en-US" sz="3600" dirty="0" err="1"/>
              <a:t>cười</a:t>
            </a:r>
            <a:endParaRPr lang="en-US" sz="3600" dirty="0"/>
          </a:p>
        </p:txBody>
      </p:sp>
      <p:pic>
        <p:nvPicPr>
          <p:cNvPr id="8" name="Picture 7">
            <a:extLst>
              <a:ext uri="{FF2B5EF4-FFF2-40B4-BE49-F238E27FC236}">
                <a16:creationId xmlns="" xmlns:a16="http://schemas.microsoft.com/office/drawing/2014/main" id="{97BE9722-E42D-488B-AA1B-9E142BBB1A4B}"/>
              </a:ext>
            </a:extLst>
          </p:cNvPr>
          <p:cNvPicPr>
            <a:picLocks noChangeAspect="1"/>
          </p:cNvPicPr>
          <p:nvPr/>
        </p:nvPicPr>
        <p:blipFill>
          <a:blip r:embed="rId5"/>
          <a:stretch>
            <a:fillRect/>
          </a:stretch>
        </p:blipFill>
        <p:spPr>
          <a:xfrm>
            <a:off x="4585191" y="1801829"/>
            <a:ext cx="4087321" cy="3038475"/>
          </a:xfrm>
          <a:prstGeom prst="rect">
            <a:avLst/>
          </a:prstGeom>
        </p:spPr>
      </p:pic>
      <p:sp>
        <p:nvSpPr>
          <p:cNvPr id="9" name="Rectangle: Rounded Corners 8">
            <a:extLst>
              <a:ext uri="{FF2B5EF4-FFF2-40B4-BE49-F238E27FC236}">
                <a16:creationId xmlns="" xmlns:a16="http://schemas.microsoft.com/office/drawing/2014/main" id="{19B47B12-FC86-4531-A22A-7B1CAC4F63DA}"/>
              </a:ext>
            </a:extLst>
          </p:cNvPr>
          <p:cNvSpPr/>
          <p:nvPr/>
        </p:nvSpPr>
        <p:spPr>
          <a:xfrm>
            <a:off x="5400677" y="5019674"/>
            <a:ext cx="1990725"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Hay </a:t>
            </a:r>
            <a:r>
              <a:rPr lang="en-US" sz="3600" dirty="0" err="1"/>
              <a:t>hát</a:t>
            </a:r>
            <a:endParaRPr lang="en-US" sz="3600" dirty="0"/>
          </a:p>
        </p:txBody>
      </p:sp>
      <p:pic>
        <p:nvPicPr>
          <p:cNvPr id="11" name="Picture 10">
            <a:extLst>
              <a:ext uri="{FF2B5EF4-FFF2-40B4-BE49-F238E27FC236}">
                <a16:creationId xmlns="" xmlns:a16="http://schemas.microsoft.com/office/drawing/2014/main" id="{CF409E38-975C-4224-8236-9F317DC1789C}"/>
              </a:ext>
            </a:extLst>
          </p:cNvPr>
          <p:cNvPicPr>
            <a:picLocks noChangeAspect="1"/>
          </p:cNvPicPr>
          <p:nvPr/>
        </p:nvPicPr>
        <p:blipFill>
          <a:blip r:embed="rId6"/>
          <a:stretch>
            <a:fillRect/>
          </a:stretch>
        </p:blipFill>
        <p:spPr>
          <a:xfrm>
            <a:off x="8836819" y="1955864"/>
            <a:ext cx="3338512" cy="2787586"/>
          </a:xfrm>
          <a:prstGeom prst="rect">
            <a:avLst/>
          </a:prstGeom>
        </p:spPr>
      </p:pic>
      <p:sp>
        <p:nvSpPr>
          <p:cNvPr id="12" name="Rectangle: Rounded Corners 11">
            <a:extLst>
              <a:ext uri="{FF2B5EF4-FFF2-40B4-BE49-F238E27FC236}">
                <a16:creationId xmlns="" xmlns:a16="http://schemas.microsoft.com/office/drawing/2014/main" id="{8F6EB370-C45C-49D4-8680-C040A0B36605}"/>
              </a:ext>
            </a:extLst>
          </p:cNvPr>
          <p:cNvSpPr/>
          <p:nvPr/>
        </p:nvSpPr>
        <p:spPr>
          <a:xfrm>
            <a:off x="8836819" y="5019674"/>
            <a:ext cx="3338512"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Hay </a:t>
            </a:r>
            <a:r>
              <a:rPr lang="en-US" sz="3200" dirty="0" err="1"/>
              <a:t>kể</a:t>
            </a:r>
            <a:r>
              <a:rPr lang="en-US" sz="3200" dirty="0"/>
              <a:t> </a:t>
            </a:r>
            <a:r>
              <a:rPr lang="en-US" sz="3200" dirty="0" err="1"/>
              <a:t>chuyện</a:t>
            </a:r>
            <a:r>
              <a:rPr lang="en-US" sz="3200" dirty="0"/>
              <a:t> </a:t>
            </a:r>
            <a:r>
              <a:rPr lang="en-US" sz="3200" dirty="0" err="1"/>
              <a:t>vui</a:t>
            </a:r>
            <a:endParaRPr lang="en-US" sz="3200" dirty="0"/>
          </a:p>
        </p:txBody>
      </p:sp>
    </p:spTree>
    <p:extLst>
      <p:ext uri="{BB962C8B-B14F-4D97-AF65-F5344CB8AC3E}">
        <p14:creationId xmlns:p14="http://schemas.microsoft.com/office/powerpoint/2010/main" val="32215307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183</TotalTime>
  <Words>445</Words>
  <Application>Microsoft Office PowerPoint</Application>
  <PresentationFormat>Widescreen</PresentationFormat>
  <Paragraphs>50</Paragraphs>
  <Slides>15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华文新魏</vt:lpstr>
      <vt:lpstr>Times New Roman</vt:lpstr>
      <vt:lpstr>Trebuchet MS</vt:lpstr>
      <vt:lpstr>Wingdings 3</vt:lpstr>
      <vt:lpstr>等线</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STD_NHA</cp:lastModifiedBy>
  <cp:revision>26</cp:revision>
  <dcterms:created xsi:type="dcterms:W3CDTF">2021-06-07T06:59:14Z</dcterms:created>
  <dcterms:modified xsi:type="dcterms:W3CDTF">2025-02-14T12:44:37Z</dcterms:modified>
</cp:coreProperties>
</file>