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6" r:id="rId3"/>
    <p:sldId id="259" r:id="rId4"/>
    <p:sldId id="260" r:id="rId5"/>
    <p:sldId id="263" r:id="rId6"/>
    <p:sldId id="264" r:id="rId7"/>
    <p:sldId id="261" r:id="rId8"/>
    <p:sldId id="262" r:id="rId9"/>
    <p:sldId id="266" r:id="rId10"/>
    <p:sldId id="265" r:id="rId11"/>
    <p:sldId id="268" r:id="rId12"/>
    <p:sldId id="269" r:id="rId13"/>
    <p:sldId id="267" r:id="rId14"/>
    <p:sldId id="271" r:id="rId15"/>
    <p:sldId id="270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7CF6-CD9D-4E77-9B1B-EEA90E44A31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67BF-09F4-48CB-810A-8450BB235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68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7CF6-CD9D-4E77-9B1B-EEA90E44A31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67BF-09F4-48CB-810A-8450BB235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47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7CF6-CD9D-4E77-9B1B-EEA90E44A31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67BF-09F4-48CB-810A-8450BB235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7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7CF6-CD9D-4E77-9B1B-EEA90E44A31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67BF-09F4-48CB-810A-8450BB235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8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7CF6-CD9D-4E77-9B1B-EEA90E44A31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67BF-09F4-48CB-810A-8450BB235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20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7CF6-CD9D-4E77-9B1B-EEA90E44A31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67BF-09F4-48CB-810A-8450BB235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668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7CF6-CD9D-4E77-9B1B-EEA90E44A31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67BF-09F4-48CB-810A-8450BB235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59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7CF6-CD9D-4E77-9B1B-EEA90E44A31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67BF-09F4-48CB-810A-8450BB235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3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7CF6-CD9D-4E77-9B1B-EEA90E44A31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67BF-09F4-48CB-810A-8450BB235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7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7CF6-CD9D-4E77-9B1B-EEA90E44A31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67BF-09F4-48CB-810A-8450BB235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62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7CF6-CD9D-4E77-9B1B-EEA90E44A31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67BF-09F4-48CB-810A-8450BB235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3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97CF6-CD9D-4E77-9B1B-EEA90E44A31E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567BF-09F4-48CB-810A-8450BB235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7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68047" y="281330"/>
            <a:ext cx="7177089" cy="138499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hỏng</a:t>
            </a:r>
            <a:r>
              <a:rPr lang="en-US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0" y="0"/>
            <a:ext cx="4468047" cy="1357313"/>
          </a:xfrm>
          <a:prstGeom prst="cloudCallout">
            <a:avLst>
              <a:gd name="adj1" fmla="val -22112"/>
              <a:gd name="adj2" fmla="val 751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1.Khởi </a:t>
            </a:r>
            <a:r>
              <a:rPr lang="en-US" sz="3600" b="1" dirty="0" err="1" smtClean="0"/>
              <a:t>động</a:t>
            </a:r>
            <a:endParaRPr lang="en-US" sz="3600" b="1" dirty="0"/>
          </a:p>
        </p:txBody>
      </p:sp>
      <p:sp>
        <p:nvSpPr>
          <p:cNvPr id="7" name="Rectangle 6"/>
          <p:cNvSpPr/>
          <p:nvPr/>
        </p:nvSpPr>
        <p:spPr>
          <a:xfrm>
            <a:off x="575439" y="1666325"/>
            <a:ext cx="11069697" cy="16927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algn="just">
              <a:spcBef>
                <a:spcPts val="0"/>
              </a:spcBef>
              <a:spcAft>
                <a:spcPts val="1200"/>
              </a:spcAft>
            </a:pPr>
            <a:r>
              <a:rPr lang="en-US" sz="28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Trả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lời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Một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loại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nấm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gây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hỏng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hoặc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nấm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độc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1200"/>
              </a:spcAft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Picture 7" descr="Bài 21: Nấm gây hỏng thực phẩm và nấm độ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39" y="3359097"/>
            <a:ext cx="2782124" cy="263110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1055033" y="6129001"/>
            <a:ext cx="1822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Nấm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mốc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10" name="Picture 9" descr="Bài 21: Nấm gây hỏng thực phẩm và nấm độc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189" y="3354003"/>
            <a:ext cx="2859088" cy="263620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10"/>
          <p:cNvSpPr/>
          <p:nvPr/>
        </p:nvSpPr>
        <p:spPr>
          <a:xfrm>
            <a:off x="4032592" y="6088581"/>
            <a:ext cx="1964640" cy="7338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ctr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Nấm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độc</a:t>
            </a:r>
            <a:endParaRPr lang="en-US" sz="2800" dirty="0" smtClean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0480" marR="30480" algn="ctr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tán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trắng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 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2" name="Picture 11" descr="Bài 21: Nấm gây hỏng thực phẩm và nấm độc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957" y="3359097"/>
            <a:ext cx="2478835" cy="263110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12"/>
          <p:cNvSpPr/>
          <p:nvPr/>
        </p:nvSpPr>
        <p:spPr>
          <a:xfrm>
            <a:off x="6439056" y="5990205"/>
            <a:ext cx="2651986" cy="73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ctr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Nấm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độc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trắng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30480" marR="30480" algn="ctr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hình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nón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 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" name="Picture 13" descr="Bài 21: Nấm gây hỏng thực phẩm và nấm độc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1821" y="3359097"/>
            <a:ext cx="2393315" cy="263110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14"/>
          <p:cNvSpPr/>
          <p:nvPr/>
        </p:nvSpPr>
        <p:spPr>
          <a:xfrm>
            <a:off x="9206472" y="5990962"/>
            <a:ext cx="2484013" cy="7338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Nấm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mũ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khía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30480" marR="30480" algn="ctr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nâu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xám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 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08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/>
      <p:bldP spid="11" grpId="0"/>
      <p:bldP spid="13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657225" y="371475"/>
            <a:ext cx="4557713" cy="928688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</a:rPr>
              <a:t>Em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biết</a:t>
            </a:r>
            <a:r>
              <a:rPr lang="en-US" sz="3200" b="1" dirty="0" smtClean="0">
                <a:solidFill>
                  <a:srgbClr val="FF0000"/>
                </a:solidFill>
              </a:rPr>
              <a:t> 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885824" y="1800225"/>
            <a:ext cx="10272713" cy="3014663"/>
          </a:xfrm>
          <a:prstGeom prst="flowChartAlternate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B0F0"/>
                </a:solidFill>
              </a:rPr>
              <a:t>Việt</a:t>
            </a:r>
            <a:r>
              <a:rPr lang="en-US" sz="3200" b="1" dirty="0" smtClean="0">
                <a:solidFill>
                  <a:srgbClr val="00B0F0"/>
                </a:solidFill>
              </a:rPr>
              <a:t> Nam </a:t>
            </a:r>
            <a:r>
              <a:rPr lang="en-US" sz="3200" b="1" dirty="0" err="1" smtClean="0">
                <a:solidFill>
                  <a:srgbClr val="00B0F0"/>
                </a:solidFill>
              </a:rPr>
              <a:t>có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khí</a:t>
            </a:r>
            <a:r>
              <a:rPr lang="en-US" sz="3200" b="1" dirty="0" smtClean="0">
                <a:solidFill>
                  <a:srgbClr val="00B0F0"/>
                </a:solidFill>
              </a:rPr>
              <a:t>  </a:t>
            </a:r>
            <a:r>
              <a:rPr lang="en-US" sz="3200" b="1" dirty="0" err="1" smtClean="0">
                <a:solidFill>
                  <a:srgbClr val="00B0F0"/>
                </a:solidFill>
              </a:rPr>
              <a:t>hậu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nhiệt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đớí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gió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mùa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ẩm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nên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có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nhiệt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độ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và</a:t>
            </a:r>
            <a:r>
              <a:rPr lang="en-US" sz="3200" b="1" dirty="0" smtClean="0">
                <a:solidFill>
                  <a:srgbClr val="00B0F0"/>
                </a:solidFill>
              </a:rPr>
              <a:t> , </a:t>
            </a:r>
            <a:r>
              <a:rPr lang="en-US" sz="3200" b="1" dirty="0" err="1" smtClean="0">
                <a:solidFill>
                  <a:srgbClr val="00B0F0"/>
                </a:solidFill>
              </a:rPr>
              <a:t>độ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âm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không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khí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cao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đây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là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điều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kiện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thuận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lợi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cho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các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nấm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mốc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phát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triển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và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gây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hỏng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thực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phẩm</a:t>
            </a:r>
            <a:r>
              <a:rPr lang="en-US" sz="3200" b="1" dirty="0" smtClean="0">
                <a:solidFill>
                  <a:srgbClr val="00B0F0"/>
                </a:solidFill>
              </a:rPr>
              <a:t>.</a:t>
            </a:r>
            <a:endParaRPr lang="en-US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8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8651" y="0"/>
            <a:ext cx="108870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Hoạt</a:t>
            </a:r>
            <a:r>
              <a:rPr lang="en-US" sz="28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động</a:t>
            </a:r>
            <a:r>
              <a:rPr lang="en-US" sz="28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2 (</a:t>
            </a:r>
            <a:r>
              <a:rPr lang="en-US" sz="28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trang</a:t>
            </a:r>
            <a:r>
              <a:rPr lang="en-US" sz="28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80)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4" descr="Bài 21: Nấm gây hỏng thực phẩm và nấm độ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200150"/>
            <a:ext cx="11015662" cy="5200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254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28713" y="2959641"/>
            <a:ext cx="9258300" cy="21852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Trả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lời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Một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cách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bảo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quản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ngâm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sấy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khô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phơi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khô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bảo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quản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tủ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lạnh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1414463" y="500063"/>
            <a:ext cx="9715500" cy="1557337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Em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hãy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nêu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bảo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quản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thức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ăn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hình</a:t>
            </a:r>
            <a:r>
              <a:rPr lang="en-US" sz="2800" b="1" dirty="0" smtClean="0">
                <a:solidFill>
                  <a:srgbClr val="FF0000"/>
                </a:solidFill>
              </a:rPr>
              <a:t> 4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03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1513" y="308788"/>
            <a:ext cx="10587037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Hoạt</a:t>
            </a:r>
            <a:r>
              <a:rPr lang="en-US" sz="32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động</a:t>
            </a:r>
            <a:r>
              <a:rPr lang="en-US" sz="32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3 (</a:t>
            </a:r>
            <a:r>
              <a:rPr lang="en-US" sz="32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trang</a:t>
            </a:r>
            <a:r>
              <a:rPr lang="en-US" sz="32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80 )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4388" y="3075057"/>
            <a:ext cx="10444162" cy="24622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Trả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lời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n-US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cách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bảo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quản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trên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đều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hạn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chế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nấm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mốc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phát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triển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43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7239" y="480238"/>
            <a:ext cx="10601324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hỏi</a:t>
            </a:r>
            <a:r>
              <a:rPr lang="en-US" sz="28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 </a:t>
            </a:r>
            <a:r>
              <a:rPr lang="en-US" sz="28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trang</a:t>
            </a:r>
            <a:r>
              <a:rPr lang="en-US" sz="28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80 )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1539" y="2062728"/>
            <a:ext cx="10601324" cy="418576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Trả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lời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Một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cách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bảo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quản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ở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đình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Phơi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khô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thóc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ngô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sắn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tôm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…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Ngâm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đường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dâu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tằm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sấu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mơ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…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Muối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chua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dưa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cải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pháo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…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Bảo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quản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tủ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lạnh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rau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quả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tươi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thịt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tươi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trứng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…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04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63" y="600075"/>
            <a:ext cx="965835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B050"/>
                </a:solidFill>
              </a:rPr>
              <a:t>Em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có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biết</a:t>
            </a:r>
            <a:r>
              <a:rPr lang="en-US" sz="3200" b="1" dirty="0" smtClean="0">
                <a:solidFill>
                  <a:srgbClr val="00B050"/>
                </a:solidFill>
              </a:rPr>
              <a:t> ?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Các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loại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thực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phẩm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như</a:t>
            </a:r>
            <a:r>
              <a:rPr lang="en-US" sz="2800" dirty="0" smtClean="0">
                <a:solidFill>
                  <a:srgbClr val="FF0000"/>
                </a:solidFill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</a:rPr>
              <a:t>cá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</a:rPr>
              <a:t>thịt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</a:rPr>
              <a:t>nho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</a:rPr>
              <a:t>mít</a:t>
            </a:r>
            <a:r>
              <a:rPr lang="en-US" sz="2800" dirty="0" smtClean="0">
                <a:solidFill>
                  <a:srgbClr val="FF0000"/>
                </a:solidFill>
              </a:rPr>
              <a:t>,… </a:t>
            </a:r>
            <a:r>
              <a:rPr lang="en-US" sz="2800" dirty="0" err="1" smtClean="0">
                <a:solidFill>
                  <a:srgbClr val="FF0000"/>
                </a:solidFill>
              </a:rPr>
              <a:t>có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thể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bảo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quản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lâu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dài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bằng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phương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pháp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nào</a:t>
            </a:r>
            <a:r>
              <a:rPr lang="en-US" sz="2800" dirty="0" smtClean="0">
                <a:solidFill>
                  <a:srgbClr val="FF0000"/>
                </a:solidFill>
              </a:rPr>
              <a:t> ?</a:t>
            </a:r>
          </a:p>
          <a:p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63" y="2657475"/>
            <a:ext cx="10387012" cy="221599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FF0000"/>
                </a:solidFill>
              </a:rPr>
              <a:t>Các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loại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thực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phẩm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như</a:t>
            </a:r>
            <a:r>
              <a:rPr lang="en-US" sz="2800" dirty="0">
                <a:solidFill>
                  <a:srgbClr val="FF0000"/>
                </a:solidFill>
              </a:rPr>
              <a:t>: </a:t>
            </a:r>
            <a:r>
              <a:rPr lang="en-US" sz="2800" dirty="0" err="1">
                <a:solidFill>
                  <a:srgbClr val="FF0000"/>
                </a:solidFill>
              </a:rPr>
              <a:t>cá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thịt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nho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mít</a:t>
            </a:r>
            <a:r>
              <a:rPr lang="en-US" sz="2800" dirty="0">
                <a:solidFill>
                  <a:srgbClr val="FF0000"/>
                </a:solidFill>
              </a:rPr>
              <a:t>,… </a:t>
            </a:r>
            <a:r>
              <a:rPr lang="en-US" sz="2800" dirty="0" err="1">
                <a:solidFill>
                  <a:srgbClr val="FF0000"/>
                </a:solidFill>
              </a:rPr>
              <a:t>có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thể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bảo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quản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lâu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dài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bằng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phương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pháp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3200" dirty="0" err="1"/>
              <a:t>b</a:t>
            </a:r>
            <a:r>
              <a:rPr lang="en-US" sz="3200" dirty="0" err="1" smtClean="0"/>
              <a:t>ảo</a:t>
            </a:r>
            <a:r>
              <a:rPr lang="en-US" sz="3200" dirty="0" smtClean="0"/>
              <a:t> </a:t>
            </a:r>
            <a:r>
              <a:rPr lang="en-US" sz="3200" dirty="0" err="1" smtClean="0"/>
              <a:t>quản</a:t>
            </a:r>
            <a:r>
              <a:rPr lang="en-US" sz="3200" dirty="0" smtClean="0"/>
              <a:t> </a:t>
            </a:r>
            <a:r>
              <a:rPr lang="en-US" sz="3200" dirty="0" err="1" smtClean="0"/>
              <a:t>phương</a:t>
            </a:r>
            <a:r>
              <a:rPr lang="en-US" sz="3200" dirty="0" smtClean="0"/>
              <a:t> </a:t>
            </a:r>
            <a:r>
              <a:rPr lang="en-US" sz="3200" dirty="0" err="1" smtClean="0"/>
              <a:t>pháp</a:t>
            </a:r>
            <a:r>
              <a:rPr lang="en-US" sz="3200" dirty="0" smtClean="0"/>
              <a:t> </a:t>
            </a:r>
            <a:r>
              <a:rPr lang="en-US" sz="3200" dirty="0" err="1" smtClean="0"/>
              <a:t>sấy</a:t>
            </a:r>
            <a:r>
              <a:rPr lang="en-US" sz="3200" dirty="0" smtClean="0"/>
              <a:t> </a:t>
            </a:r>
            <a:r>
              <a:rPr lang="en-US" sz="3200" dirty="0" err="1" smtClean="0"/>
              <a:t>khô</a:t>
            </a:r>
            <a:r>
              <a:rPr lang="en-US" sz="3200" dirty="0" smtClean="0"/>
              <a:t> </a:t>
            </a:r>
            <a:r>
              <a:rPr lang="en-US" sz="3200" dirty="0" err="1" smtClean="0"/>
              <a:t>và</a:t>
            </a:r>
            <a:r>
              <a:rPr lang="en-US" sz="3200" dirty="0" smtClean="0"/>
              <a:t> </a:t>
            </a:r>
            <a:r>
              <a:rPr lang="en-US" sz="3200" dirty="0" err="1" smtClean="0"/>
              <a:t>giữ</a:t>
            </a:r>
            <a:r>
              <a:rPr lang="en-US" sz="3200" dirty="0" smtClean="0"/>
              <a:t> </a:t>
            </a:r>
            <a:r>
              <a:rPr lang="en-US" sz="3200" dirty="0" err="1" smtClean="0"/>
              <a:t>trong</a:t>
            </a:r>
            <a:r>
              <a:rPr lang="en-US" sz="3200" dirty="0" smtClean="0"/>
              <a:t> </a:t>
            </a:r>
            <a:r>
              <a:rPr lang="en-US" sz="3200" dirty="0" err="1" smtClean="0"/>
              <a:t>điều</a:t>
            </a:r>
            <a:r>
              <a:rPr lang="en-US" sz="3200" dirty="0" smtClean="0"/>
              <a:t> </a:t>
            </a:r>
            <a:r>
              <a:rPr lang="en-US" sz="3200" dirty="0" err="1" smtClean="0"/>
              <a:t>kiện</a:t>
            </a:r>
            <a:r>
              <a:rPr lang="en-US" sz="3200" dirty="0" smtClean="0"/>
              <a:t> </a:t>
            </a:r>
            <a:r>
              <a:rPr lang="en-US" sz="3200" dirty="0" err="1" smtClean="0"/>
              <a:t>chân</a:t>
            </a:r>
            <a:r>
              <a:rPr lang="en-US" sz="3200" dirty="0" smtClean="0"/>
              <a:t> </a:t>
            </a:r>
            <a:r>
              <a:rPr lang="en-US" sz="3200" dirty="0" err="1" smtClean="0"/>
              <a:t>không</a:t>
            </a:r>
            <a:r>
              <a:rPr lang="en-US" sz="3200" dirty="0" smtClean="0"/>
              <a:t> ( </a:t>
            </a:r>
            <a:r>
              <a:rPr lang="en-US" sz="3200" dirty="0" err="1" smtClean="0"/>
              <a:t>là</a:t>
            </a:r>
            <a:r>
              <a:rPr lang="en-US" sz="3200" dirty="0" smtClean="0"/>
              <a:t> </a:t>
            </a:r>
            <a:r>
              <a:rPr lang="en-US" sz="3200" dirty="0" err="1" smtClean="0"/>
              <a:t>loại</a:t>
            </a:r>
            <a:r>
              <a:rPr lang="en-US" sz="3200" dirty="0" smtClean="0"/>
              <a:t> </a:t>
            </a:r>
            <a:r>
              <a:rPr lang="en-US" sz="3200" dirty="0" err="1" smtClean="0"/>
              <a:t>bỏ</a:t>
            </a:r>
            <a:r>
              <a:rPr lang="en-US" sz="3200" dirty="0" smtClean="0"/>
              <a:t> </a:t>
            </a:r>
            <a:r>
              <a:rPr lang="en-US" sz="3200" dirty="0" err="1" smtClean="0"/>
              <a:t>hoàn</a:t>
            </a:r>
            <a:r>
              <a:rPr lang="en-US" sz="3200" dirty="0" smtClean="0"/>
              <a:t> </a:t>
            </a:r>
            <a:r>
              <a:rPr lang="en-US" sz="3200" dirty="0" err="1" smtClean="0"/>
              <a:t>toàn</a:t>
            </a:r>
            <a:r>
              <a:rPr lang="en-US" sz="3200" dirty="0" smtClean="0"/>
              <a:t> </a:t>
            </a:r>
            <a:r>
              <a:rPr lang="en-US" sz="3200" dirty="0" err="1" smtClean="0"/>
              <a:t>không</a:t>
            </a:r>
            <a:r>
              <a:rPr lang="en-US" sz="3200" dirty="0" smtClean="0"/>
              <a:t> </a:t>
            </a:r>
            <a:r>
              <a:rPr lang="en-US" sz="3200" dirty="0" err="1" smtClean="0"/>
              <a:t>khí</a:t>
            </a:r>
            <a:r>
              <a:rPr lang="en-US" sz="3200" dirty="0" smtClean="0"/>
              <a:t> 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99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485775" y="0"/>
            <a:ext cx="5429250" cy="1457325"/>
          </a:xfrm>
          <a:prstGeom prst="cloudCallout">
            <a:avLst>
              <a:gd name="adj1" fmla="val -22938"/>
              <a:gd name="adj2" fmla="val 830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sz="2800" b="1" dirty="0" err="1" smtClean="0"/>
              <a:t>Trò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chơi</a:t>
            </a:r>
            <a:r>
              <a:rPr lang="en-US" sz="2800" b="1" dirty="0" smtClean="0"/>
              <a:t> Ai </a:t>
            </a:r>
            <a:r>
              <a:rPr lang="en-US" sz="2800" b="1" dirty="0" err="1" smtClean="0"/>
              <a:t>nhanh</a:t>
            </a:r>
            <a:r>
              <a:rPr lang="en-US" sz="2800" b="1" dirty="0" smtClean="0"/>
              <a:t>-Ai </a:t>
            </a:r>
            <a:r>
              <a:rPr lang="en-US" sz="2800" b="1" dirty="0" err="1" smtClean="0"/>
              <a:t>đúng</a:t>
            </a:r>
            <a:r>
              <a:rPr lang="en-US" sz="2800" b="1" dirty="0" smtClean="0"/>
              <a:t> ?</a:t>
            </a:r>
            <a:endParaRPr lang="en-US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814387" y="1964978"/>
            <a:ext cx="10529888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>
              <a:lnSpc>
                <a:spcPct val="150000"/>
              </a:lnSpc>
              <a:spcAft>
                <a:spcPts val="120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nhiễm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nấm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mốc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?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57250" y="3695343"/>
            <a:ext cx="10444162" cy="233910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lvl="0" algn="ctr">
              <a:lnSpc>
                <a:spcPct val="150000"/>
              </a:lnSpc>
              <a:spcAft>
                <a:spcPts val="1200"/>
              </a:spcAft>
            </a:pP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 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thay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mùi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vị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lvl="0" algn="ctr">
              <a:lnSpc>
                <a:spcPct val="150000"/>
              </a:lnSpc>
              <a:spcAft>
                <a:spcPts val="1200"/>
              </a:spcAft>
            </a:pP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 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mềm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nhũn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ẩm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ướt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lvl="0" algn="ctr">
              <a:lnSpc>
                <a:spcPct val="150000"/>
              </a:lnSpc>
              <a:spcAft>
                <a:spcPts val="1200"/>
              </a:spcAft>
            </a:pPr>
            <a:r>
              <a:rPr lang="en-US" sz="2800" dirty="0" smtClean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2800" dirty="0" smtClean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2800" dirty="0" smtClean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mềm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nhũn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ẩm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ướt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8872538" y="3922427"/>
            <a:ext cx="628650" cy="346293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Đ</a:t>
            </a:r>
          </a:p>
        </p:txBody>
      </p:sp>
      <p:sp>
        <p:nvSpPr>
          <p:cNvPr id="9" name="Flowchart: Alternate Process 8"/>
          <p:cNvSpPr/>
          <p:nvPr/>
        </p:nvSpPr>
        <p:spPr>
          <a:xfrm>
            <a:off x="9015413" y="4663521"/>
            <a:ext cx="685800" cy="400050"/>
          </a:xfrm>
          <a:prstGeom prst="flowChartAlternate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Đ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015413" y="5486399"/>
            <a:ext cx="685800" cy="37147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Đ</a:t>
            </a:r>
          </a:p>
        </p:txBody>
      </p:sp>
    </p:spTree>
    <p:extLst>
      <p:ext uri="{BB962C8B-B14F-4D97-AF65-F5344CB8AC3E}">
        <p14:creationId xmlns:p14="http://schemas.microsoft.com/office/powerpoint/2010/main" val="117431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1526" y="1383527"/>
            <a:ext cx="1074420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lvl="0" algn="just">
              <a:spcAft>
                <a:spcPts val="1200"/>
              </a:spcAft>
            </a:pP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Nấm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mốc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hại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khoẻ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?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703" y="174793"/>
            <a:ext cx="5397910" cy="121109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71526" y="2753162"/>
            <a:ext cx="10744199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>
              <a:spcAft>
                <a:spcPts val="1200"/>
              </a:spcAft>
            </a:pPr>
            <a:r>
              <a:rPr lang="en-US" sz="28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Nấm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mốc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thay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màu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sắc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dạng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mùi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vị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độc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tố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hại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sức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khoẻ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0480" marR="30480" lvl="0" algn="just">
              <a:spcAft>
                <a:spcPts val="1200"/>
              </a:spcAft>
            </a:pP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lvl="0" algn="just">
              <a:spcAft>
                <a:spcPts val="1200"/>
              </a:spcAft>
            </a:pP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Sử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loại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nhiễm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nấm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mốc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gây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hại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gan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thận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gây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rối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loạn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tiêu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hoá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gây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thư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thậm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chí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dẫn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tử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vong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7629525" y="3255141"/>
            <a:ext cx="1085850" cy="414338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Đ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3043238" y="5314950"/>
            <a:ext cx="814387" cy="371475"/>
          </a:xfrm>
          <a:prstGeom prst="flowChartAlternate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Đ</a:t>
            </a:r>
          </a:p>
        </p:txBody>
      </p:sp>
    </p:spTree>
    <p:extLst>
      <p:ext uri="{BB962C8B-B14F-4D97-AF65-F5344CB8AC3E}">
        <p14:creationId xmlns:p14="http://schemas.microsoft.com/office/powerpoint/2010/main" val="73653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14" y="0"/>
            <a:ext cx="5450296" cy="1993565"/>
          </a:xfrm>
          <a:prstGeom prst="rect">
            <a:avLst/>
          </a:prstGeom>
        </p:spPr>
      </p:pic>
      <p:sp>
        <p:nvSpPr>
          <p:cNvPr id="5" name="Flowchart: Alternate Process 4"/>
          <p:cNvSpPr/>
          <p:nvPr/>
        </p:nvSpPr>
        <p:spPr>
          <a:xfrm>
            <a:off x="6005818" y="371476"/>
            <a:ext cx="4287634" cy="1485900"/>
          </a:xfrm>
          <a:prstGeom prst="flowChartAlternate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Nguyên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nhân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gây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hỏng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phẩm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là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gì</a:t>
            </a:r>
            <a:r>
              <a:rPr lang="en-US" sz="2800" b="1" dirty="0" smtClean="0">
                <a:solidFill>
                  <a:srgbClr val="FF0000"/>
                </a:solidFill>
              </a:rPr>
              <a:t> ?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42066" y="2379327"/>
            <a:ext cx="2300287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 smtClean="0"/>
              <a:t>Nhiệt</a:t>
            </a:r>
            <a:r>
              <a:rPr lang="en-US" sz="2800" dirty="0" smtClean="0"/>
              <a:t> </a:t>
            </a:r>
            <a:r>
              <a:rPr lang="en-US" sz="2800" dirty="0" err="1" smtClean="0"/>
              <a:t>độ</a:t>
            </a:r>
            <a:r>
              <a:rPr lang="en-US" sz="2800" dirty="0" smtClean="0"/>
              <a:t> </a:t>
            </a:r>
            <a:r>
              <a:rPr lang="en-US" sz="2800" dirty="0" err="1" smtClean="0"/>
              <a:t>cao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8893278" y="2407950"/>
            <a:ext cx="232886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 smtClean="0"/>
              <a:t>Độ</a:t>
            </a:r>
            <a:r>
              <a:rPr lang="en-US" sz="3200" dirty="0" smtClean="0"/>
              <a:t> </a:t>
            </a:r>
            <a:r>
              <a:rPr lang="en-US" sz="3200" dirty="0" err="1"/>
              <a:t>ẩ</a:t>
            </a:r>
            <a:r>
              <a:rPr lang="en-US" sz="3200" dirty="0" err="1" smtClean="0"/>
              <a:t>m</a:t>
            </a:r>
            <a:r>
              <a:rPr lang="en-US" sz="3200" dirty="0" smtClean="0"/>
              <a:t> </a:t>
            </a:r>
            <a:r>
              <a:rPr lang="en-US" sz="3200" dirty="0" err="1" smtClean="0"/>
              <a:t>cao</a:t>
            </a:r>
            <a:endParaRPr lang="en-US" sz="3200" dirty="0"/>
          </a:p>
        </p:txBody>
      </p:sp>
      <p:sp>
        <p:nvSpPr>
          <p:cNvPr id="8" name="Oval 7"/>
          <p:cNvSpPr/>
          <p:nvPr/>
        </p:nvSpPr>
        <p:spPr>
          <a:xfrm>
            <a:off x="6400800" y="3543300"/>
            <a:ext cx="3206853" cy="128926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Nấm</a:t>
            </a:r>
            <a:r>
              <a:rPr lang="en-US" sz="3200" dirty="0" smtClean="0"/>
              <a:t> </a:t>
            </a:r>
            <a:r>
              <a:rPr lang="en-US" sz="3200" dirty="0" err="1" smtClean="0"/>
              <a:t>móc</a:t>
            </a:r>
            <a:r>
              <a:rPr lang="en-US" sz="3200" dirty="0" smtClean="0"/>
              <a:t> </a:t>
            </a:r>
            <a:r>
              <a:rPr lang="en-US" sz="3200" dirty="0" err="1" smtClean="0"/>
              <a:t>phát</a:t>
            </a:r>
            <a:r>
              <a:rPr lang="en-US" sz="3200" dirty="0" smtClean="0"/>
              <a:t> </a:t>
            </a:r>
            <a:r>
              <a:rPr lang="en-US" sz="3200" dirty="0" err="1" smtClean="0"/>
              <a:t>triển</a:t>
            </a:r>
            <a:endParaRPr lang="en-US" sz="3200" dirty="0"/>
          </a:p>
        </p:txBody>
      </p:sp>
      <p:sp>
        <p:nvSpPr>
          <p:cNvPr id="9" name="Horizontal Scroll 8"/>
          <p:cNvSpPr/>
          <p:nvPr/>
        </p:nvSpPr>
        <p:spPr>
          <a:xfrm>
            <a:off x="5429250" y="5272088"/>
            <a:ext cx="4628459" cy="914400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</a:rPr>
              <a:t>Gây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hỏng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thực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phâm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6143625" y="1857376"/>
            <a:ext cx="257175" cy="52195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9286875" y="1871687"/>
            <a:ext cx="320778" cy="5362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815138" y="2902547"/>
            <a:ext cx="757237" cy="640753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8686800" y="2902547"/>
            <a:ext cx="920853" cy="64075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8129587" y="4832568"/>
            <a:ext cx="0" cy="52969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14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865" y="0"/>
            <a:ext cx="5450296" cy="1571625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>
            <a:off x="970553" y="1343025"/>
            <a:ext cx="10716623" cy="1185863"/>
          </a:xfrm>
          <a:prstGeom prst="cloudCallout">
            <a:avLst>
              <a:gd name="adj1" fmla="val -20433"/>
              <a:gd name="adj2" fmla="val 8539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Nêu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các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cách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bào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quản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thực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phẩm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đã</a:t>
            </a:r>
            <a:r>
              <a:rPr lang="en-US" sz="2800" dirty="0" smtClean="0">
                <a:solidFill>
                  <a:srgbClr val="FF0000"/>
                </a:solidFill>
              </a:rPr>
              <a:t>  </a:t>
            </a:r>
            <a:r>
              <a:rPr lang="en-US" sz="2800" dirty="0" err="1" smtClean="0">
                <a:solidFill>
                  <a:srgbClr val="FF0000"/>
                </a:solidFill>
              </a:rPr>
              <a:t>biết</a:t>
            </a:r>
            <a:r>
              <a:rPr lang="en-US" sz="2800" dirty="0" smtClean="0">
                <a:solidFill>
                  <a:srgbClr val="FF0000"/>
                </a:solidFill>
              </a:rPr>
              <a:t> 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4865" y="3210044"/>
            <a:ext cx="10373723" cy="276998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lvl="0" algn="just"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Phơi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khô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thóc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ngô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sắn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cá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tôm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…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lvl="0" algn="just"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Ngâm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dâu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tằm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sấu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mơ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…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lvl="0" algn="just"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Muối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chua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dưa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cải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pháo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…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lvl="0" algn="just"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quản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tủ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lạnh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rau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tươi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cá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thịt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tươi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trứng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…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66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693" y="-1343567"/>
            <a:ext cx="12188858" cy="7565009"/>
          </a:xfrm>
        </p:spPr>
      </p:pic>
      <p:sp>
        <p:nvSpPr>
          <p:cNvPr id="5" name="TextBox 4"/>
          <p:cNvSpPr txBox="1"/>
          <p:nvPr/>
        </p:nvSpPr>
        <p:spPr>
          <a:xfrm>
            <a:off x="1484721" y="3032735"/>
            <a:ext cx="95210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 HỌC</a:t>
            </a:r>
          </a:p>
          <a:p>
            <a:pPr algn="ctr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NẤM GÂY HỎNG THỰC PHẨM VÀ NẤM ĐỘC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83463" y="5759777"/>
            <a:ext cx="4637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98362" y="1731051"/>
            <a:ext cx="56937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HUYỆN AN LÃO</a:t>
            </a:r>
          </a:p>
          <a:p>
            <a:r>
              <a:rPr lang="en-US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QUANG TRUNG</a:t>
            </a:r>
            <a:endParaRPr lang="en-US" sz="2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116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76300" y="317570"/>
            <a:ext cx="6096000" cy="3491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Nấm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gây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hỏng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endParaRPr lang="en-US" sz="28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85851" y="842963"/>
            <a:ext cx="1052988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B050"/>
                </a:solidFill>
              </a:rPr>
              <a:t>Nếu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thực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phẩm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không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bào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quản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đúng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cách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thì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như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thế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nào</a:t>
            </a:r>
            <a:r>
              <a:rPr lang="en-US" sz="3200" b="1" dirty="0" smtClean="0">
                <a:solidFill>
                  <a:srgbClr val="00B050"/>
                </a:solidFill>
              </a:rPr>
              <a:t> ?</a:t>
            </a:r>
          </a:p>
          <a:p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5851" y="1588607"/>
            <a:ext cx="10129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Học</a:t>
            </a:r>
            <a:r>
              <a:rPr lang="en-US" sz="3200" dirty="0" smtClean="0"/>
              <a:t> </a:t>
            </a:r>
            <a:r>
              <a:rPr lang="en-US" sz="3200" dirty="0" err="1" smtClean="0"/>
              <a:t>sinh</a:t>
            </a:r>
            <a:r>
              <a:rPr lang="en-US" sz="3200" dirty="0" smtClean="0"/>
              <a:t> </a:t>
            </a:r>
            <a:r>
              <a:rPr lang="en-US" sz="3200" dirty="0" err="1" smtClean="0"/>
              <a:t>đọc</a:t>
            </a:r>
            <a:r>
              <a:rPr lang="en-US" sz="3200" dirty="0" smtClean="0"/>
              <a:t> to </a:t>
            </a:r>
            <a:r>
              <a:rPr lang="en-US" sz="3200" dirty="0" err="1" smtClean="0"/>
              <a:t>nội</a:t>
            </a:r>
            <a:r>
              <a:rPr lang="en-US" sz="3200" dirty="0" smtClean="0"/>
              <a:t> dung </a:t>
            </a:r>
            <a:r>
              <a:rPr lang="en-US" sz="3200" dirty="0" err="1" smtClean="0"/>
              <a:t>trong</a:t>
            </a:r>
            <a:r>
              <a:rPr lang="en-US" sz="3200" dirty="0" smtClean="0"/>
              <a:t> </a:t>
            </a:r>
            <a:r>
              <a:rPr lang="en-US" sz="3200" dirty="0" err="1" smtClean="0"/>
              <a:t>sách</a:t>
            </a:r>
            <a:r>
              <a:rPr lang="en-US" sz="3200" dirty="0" smtClean="0"/>
              <a:t> </a:t>
            </a:r>
            <a:r>
              <a:rPr lang="en-US" sz="3200" dirty="0" err="1" smtClean="0"/>
              <a:t>trang</a:t>
            </a:r>
            <a:r>
              <a:rPr lang="en-US" sz="3200" dirty="0" smtClean="0"/>
              <a:t> 78</a:t>
            </a:r>
            <a:endParaRPr lang="en-US" sz="3200" dirty="0"/>
          </a:p>
        </p:txBody>
      </p:sp>
      <p:sp>
        <p:nvSpPr>
          <p:cNvPr id="8" name="Cloud Callout 7"/>
          <p:cNvSpPr/>
          <p:nvPr/>
        </p:nvSpPr>
        <p:spPr>
          <a:xfrm>
            <a:off x="876300" y="2304664"/>
            <a:ext cx="3671887" cy="614362"/>
          </a:xfrm>
          <a:prstGeom prst="cloudCallout">
            <a:avLst>
              <a:gd name="adj1" fmla="val 21579"/>
              <a:gd name="adj2" fmla="val 973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Hoạt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động</a:t>
            </a:r>
            <a:r>
              <a:rPr lang="en-US" sz="3200" b="1" dirty="0" smtClean="0"/>
              <a:t> 1:</a:t>
            </a:r>
            <a:endParaRPr lang="en-US" sz="3200" b="1" dirty="0"/>
          </a:p>
        </p:txBody>
      </p:sp>
      <p:sp>
        <p:nvSpPr>
          <p:cNvPr id="9" name="Rectangle 8"/>
          <p:cNvSpPr/>
          <p:nvPr/>
        </p:nvSpPr>
        <p:spPr>
          <a:xfrm>
            <a:off x="4881496" y="2450381"/>
            <a:ext cx="633419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 err="1" smtClean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Quan</a:t>
            </a:r>
            <a:r>
              <a:rPr lang="en-US" sz="3200" dirty="0" smtClean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sát</a:t>
            </a:r>
            <a:r>
              <a:rPr lang="en-US" sz="3200" dirty="0" smtClean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hình</a:t>
            </a:r>
            <a:r>
              <a:rPr lang="en-US" sz="3200" dirty="0" smtClean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1, 2 </a:t>
            </a:r>
            <a:r>
              <a:rPr lang="en-US" sz="3200" dirty="0" err="1" smtClean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biết</a:t>
            </a:r>
            <a:r>
              <a:rPr lang="en-US" sz="3200" dirty="0" smtClean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n-US" sz="32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76300" y="3534342"/>
            <a:ext cx="10339389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ở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hình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1, 2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đã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thay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đổi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như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thế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về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màu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sắc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hình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dạng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,...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sau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thay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đổi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như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thế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khoảng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thời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gian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Vì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sao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79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 animBg="1"/>
      <p:bldP spid="9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ài 21: Nấm gây hỏng thực phẩm và nấm độ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1" y="585788"/>
            <a:ext cx="9620316" cy="57861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144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1475" y="0"/>
            <a:ext cx="3314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Hoạt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động</a:t>
            </a:r>
            <a:r>
              <a:rPr lang="en-US" sz="3200" dirty="0" smtClean="0">
                <a:solidFill>
                  <a:srgbClr val="FF0000"/>
                </a:solidFill>
              </a:rPr>
              <a:t> 1: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5813" y="3527844"/>
            <a:ext cx="10858500" cy="23732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Trả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lời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n-US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Nấm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mốc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thể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làm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thay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đổi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màu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sắc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hình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dạng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mùi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vị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tạo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độc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tố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hại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sức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khoẻ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87" y="700088"/>
            <a:ext cx="10829925" cy="271244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67945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0112" y="480238"/>
            <a:ext cx="10601325" cy="156966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Hoạt</a:t>
            </a:r>
            <a:r>
              <a:rPr lang="en-US" sz="32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động</a:t>
            </a:r>
            <a:r>
              <a:rPr lang="en-US" sz="32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2 ( </a:t>
            </a:r>
            <a:r>
              <a:rPr lang="en-US" sz="32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trang</a:t>
            </a:r>
            <a:r>
              <a:rPr lang="en-US" sz="32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78)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Nấm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mốc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0111" y="2959641"/>
            <a:ext cx="10601325" cy="246221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Trả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lời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n-US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bị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nhiễm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nấm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mốc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sẽ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xuất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hiện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đốm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đen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xanh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trắng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sợi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tơ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nhỏ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55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0112" y="480238"/>
            <a:ext cx="10572750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hỏi</a:t>
            </a:r>
            <a:r>
              <a:rPr lang="en-US" sz="28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 (</a:t>
            </a:r>
            <a:r>
              <a:rPr lang="en-US" sz="28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trang</a:t>
            </a:r>
            <a:r>
              <a:rPr lang="en-US" sz="28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79 )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 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nhiễm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nấm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mốc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1157288" y="2079545"/>
            <a:ext cx="9815512" cy="439269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480" marR="3048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 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Mốc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xanh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trắng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bề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 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thay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mùi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vị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 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mềm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nhũn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ẩm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ướt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34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962" y="208776"/>
            <a:ext cx="10415588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hỏi</a:t>
            </a:r>
            <a:r>
              <a:rPr lang="en-US" sz="32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2 (</a:t>
            </a:r>
            <a:r>
              <a:rPr lang="en-US" sz="32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trang</a:t>
            </a:r>
            <a:r>
              <a:rPr lang="en-US" sz="32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79)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 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Nấm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mốc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hại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khoẻ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0100" y="2064186"/>
            <a:ext cx="10758488" cy="42780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Trả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lời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Nấm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mốc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thể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thay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đổi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màu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sắc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hình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dạng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mùi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vị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tạo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độc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tố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hại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sức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khoẻ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Sử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dụng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loại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bị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nhiễm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nấm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mốc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gây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tác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hại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thận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gây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rối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loạn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tiêu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hoá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thể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gây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thư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thậm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chí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dẫn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đến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tử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vong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24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6575" y="552793"/>
            <a:ext cx="9695924" cy="3491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Nguyên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nhân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gây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hỏng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bảo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quản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8663" y="901928"/>
            <a:ext cx="10801350" cy="15388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Hoạt</a:t>
            </a:r>
            <a:r>
              <a:rPr lang="en-US" sz="28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động</a:t>
            </a:r>
            <a:r>
              <a:rPr lang="en-US" sz="28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 ( </a:t>
            </a:r>
            <a:r>
              <a:rPr lang="en-US" sz="2800" b="1" dirty="0" err="1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trang</a:t>
            </a:r>
            <a:r>
              <a:rPr lang="en-US" sz="2800" b="1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79 )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nguyên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nhân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thể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gây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hỏng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 descr="Bài 21: Nấm gây hỏng thực phẩm và nấm độ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022" y="2688590"/>
            <a:ext cx="7033578" cy="3540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957897" y="2704221"/>
            <a:ext cx="3667125" cy="357020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Trả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lời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n-US" sz="24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Môi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trường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nhiệt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độ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cao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độ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ẩm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không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khí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cao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thuận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lợi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cho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nấm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mốc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phát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triển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gây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hỏng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thực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phẩm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30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838</Words>
  <Application>Microsoft Office PowerPoint</Application>
  <PresentationFormat>Widescreen</PresentationFormat>
  <Paragraphs>86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STD_NHA</cp:lastModifiedBy>
  <cp:revision>28</cp:revision>
  <dcterms:created xsi:type="dcterms:W3CDTF">2024-01-22T13:07:02Z</dcterms:created>
  <dcterms:modified xsi:type="dcterms:W3CDTF">2025-02-14T09:16:29Z</dcterms:modified>
</cp:coreProperties>
</file>