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2" r:id="rId2"/>
    <p:sldId id="272" r:id="rId3"/>
    <p:sldId id="273" r:id="rId4"/>
    <p:sldId id="274" r:id="rId5"/>
    <p:sldId id="275" r:id="rId6"/>
    <p:sldId id="276" r:id="rId7"/>
    <p:sldId id="277" r:id="rId8"/>
    <p:sldId id="278"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48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46980-794C-4BC9-97BA-905572183841}"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45D3C-7131-4524-8A82-4482F6D0AA22}" type="slidenum">
              <a:rPr lang="en-US" smtClean="0"/>
              <a:t>‹#›</a:t>
            </a:fld>
            <a:endParaRPr lang="en-US"/>
          </a:p>
        </p:txBody>
      </p:sp>
    </p:spTree>
    <p:extLst>
      <p:ext uri="{BB962C8B-B14F-4D97-AF65-F5344CB8AC3E}">
        <p14:creationId xmlns:p14="http://schemas.microsoft.com/office/powerpoint/2010/main" val="3670132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45D3C-7131-4524-8A82-4482F6D0AA22}" type="slidenum">
              <a:rPr lang="en-US" smtClean="0"/>
              <a:t>1</a:t>
            </a:fld>
            <a:endParaRPr lang="en-US"/>
          </a:p>
        </p:txBody>
      </p:sp>
    </p:spTree>
    <p:extLst>
      <p:ext uri="{BB962C8B-B14F-4D97-AF65-F5344CB8AC3E}">
        <p14:creationId xmlns:p14="http://schemas.microsoft.com/office/powerpoint/2010/main" val="375773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45D3C-7131-4524-8A82-4482F6D0AA22}" type="slidenum">
              <a:rPr lang="en-US" smtClean="0"/>
              <a:t>2</a:t>
            </a:fld>
            <a:endParaRPr lang="en-US"/>
          </a:p>
        </p:txBody>
      </p:sp>
    </p:spTree>
    <p:extLst>
      <p:ext uri="{BB962C8B-B14F-4D97-AF65-F5344CB8AC3E}">
        <p14:creationId xmlns:p14="http://schemas.microsoft.com/office/powerpoint/2010/main" val="3892564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45D3C-7131-4524-8A82-4482F6D0AA22}" type="slidenum">
              <a:rPr lang="en-US" smtClean="0"/>
              <a:t>3</a:t>
            </a:fld>
            <a:endParaRPr lang="en-US"/>
          </a:p>
        </p:txBody>
      </p:sp>
    </p:spTree>
    <p:extLst>
      <p:ext uri="{BB962C8B-B14F-4D97-AF65-F5344CB8AC3E}">
        <p14:creationId xmlns:p14="http://schemas.microsoft.com/office/powerpoint/2010/main" val="2972256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45D3C-7131-4524-8A82-4482F6D0AA22}" type="slidenum">
              <a:rPr lang="en-US" smtClean="0"/>
              <a:t>4</a:t>
            </a:fld>
            <a:endParaRPr lang="en-US"/>
          </a:p>
        </p:txBody>
      </p:sp>
    </p:spTree>
    <p:extLst>
      <p:ext uri="{BB962C8B-B14F-4D97-AF65-F5344CB8AC3E}">
        <p14:creationId xmlns:p14="http://schemas.microsoft.com/office/powerpoint/2010/main" val="27185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45D3C-7131-4524-8A82-4482F6D0AA22}" type="slidenum">
              <a:rPr lang="en-US" smtClean="0"/>
              <a:t>5</a:t>
            </a:fld>
            <a:endParaRPr lang="en-US"/>
          </a:p>
        </p:txBody>
      </p:sp>
    </p:spTree>
    <p:extLst>
      <p:ext uri="{BB962C8B-B14F-4D97-AF65-F5344CB8AC3E}">
        <p14:creationId xmlns:p14="http://schemas.microsoft.com/office/powerpoint/2010/main" val="2487808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45D3C-7131-4524-8A82-4482F6D0AA22}" type="slidenum">
              <a:rPr lang="en-US" smtClean="0"/>
              <a:t>6</a:t>
            </a:fld>
            <a:endParaRPr lang="en-US"/>
          </a:p>
        </p:txBody>
      </p:sp>
    </p:spTree>
    <p:extLst>
      <p:ext uri="{BB962C8B-B14F-4D97-AF65-F5344CB8AC3E}">
        <p14:creationId xmlns:p14="http://schemas.microsoft.com/office/powerpoint/2010/main" val="1529029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45D3C-7131-4524-8A82-4482F6D0AA22}" type="slidenum">
              <a:rPr lang="en-US" smtClean="0"/>
              <a:t>7</a:t>
            </a:fld>
            <a:endParaRPr lang="en-US"/>
          </a:p>
        </p:txBody>
      </p:sp>
    </p:spTree>
    <p:extLst>
      <p:ext uri="{BB962C8B-B14F-4D97-AF65-F5344CB8AC3E}">
        <p14:creationId xmlns:p14="http://schemas.microsoft.com/office/powerpoint/2010/main" val="251121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45D3C-7131-4524-8A82-4482F6D0AA22}" type="slidenum">
              <a:rPr lang="en-US" smtClean="0"/>
              <a:t>8</a:t>
            </a:fld>
            <a:endParaRPr lang="en-US"/>
          </a:p>
        </p:txBody>
      </p:sp>
    </p:spTree>
    <p:extLst>
      <p:ext uri="{BB962C8B-B14F-4D97-AF65-F5344CB8AC3E}">
        <p14:creationId xmlns:p14="http://schemas.microsoft.com/office/powerpoint/2010/main" val="2497832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9A5AEF-4E31-4ED2-BB5E-C1F3232C7DB3}"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32485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A5AEF-4E31-4ED2-BB5E-C1F3232C7DB3}"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159123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A5AEF-4E31-4ED2-BB5E-C1F3232C7DB3}"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1161257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84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A5AEF-4E31-4ED2-BB5E-C1F3232C7DB3}"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267668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9A5AEF-4E31-4ED2-BB5E-C1F3232C7DB3}"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324824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9A5AEF-4E31-4ED2-BB5E-C1F3232C7DB3}"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261470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9A5AEF-4E31-4ED2-BB5E-C1F3232C7DB3}"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48369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9A5AEF-4E31-4ED2-BB5E-C1F3232C7DB3}"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270731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A5AEF-4E31-4ED2-BB5E-C1F3232C7DB3}"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31545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A5AEF-4E31-4ED2-BB5E-C1F3232C7DB3}"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176231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A5AEF-4E31-4ED2-BB5E-C1F3232C7DB3}"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E3334-0FDB-434F-ABE7-FAFA4FE91EB0}" type="slidenum">
              <a:rPr lang="en-US" smtClean="0"/>
              <a:t>‹#›</a:t>
            </a:fld>
            <a:endParaRPr lang="en-US"/>
          </a:p>
        </p:txBody>
      </p:sp>
    </p:spTree>
    <p:extLst>
      <p:ext uri="{BB962C8B-B14F-4D97-AF65-F5344CB8AC3E}">
        <p14:creationId xmlns:p14="http://schemas.microsoft.com/office/powerpoint/2010/main" val="201428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A5AEF-4E31-4ED2-BB5E-C1F3232C7DB3}" type="datetimeFigureOut">
              <a:rPr lang="en-US" smtClean="0"/>
              <a:t>2/14/2025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E3334-0FDB-434F-ABE7-FAFA4FE91EB0}" type="slidenum">
              <a:rPr lang="en-US" smtClean="0"/>
              <a:t>‹#›</a:t>
            </a:fld>
            <a:endParaRPr lang="en-US"/>
          </a:p>
        </p:txBody>
      </p:sp>
    </p:spTree>
    <p:extLst>
      <p:ext uri="{BB962C8B-B14F-4D97-AF65-F5344CB8AC3E}">
        <p14:creationId xmlns:p14="http://schemas.microsoft.com/office/powerpoint/2010/main" val="3880639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gif"/><Relationship Id="rId13" Type="http://schemas.openxmlformats.org/officeDocument/2006/relationships/image" Target="../media/image6.png"/><Relationship Id="rId3" Type="http://schemas.openxmlformats.org/officeDocument/2006/relationships/notesSlide" Target="../notesSlides/notesSlide1.xml"/><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5.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1.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3.xml"/><Relationship Id="rId6" Type="http://schemas.microsoft.com/office/2007/relationships/hdphoto" Target="../media/hdphoto5.wdp"/><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microsoft.com/office/2007/relationships/hdphoto" Target="../media/hdphoto5.wdp"/><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8.png"/><Relationship Id="rId5" Type="http://schemas.microsoft.com/office/2007/relationships/hdphoto" Target="../media/hdphoto6.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8.xml"/><Relationship Id="rId6" Type="http://schemas.microsoft.com/office/2007/relationships/hdphoto" Target="../media/hdphoto7.wdp"/><Relationship Id="rId5" Type="http://schemas.openxmlformats.org/officeDocument/2006/relationships/image" Target="../media/image1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9566564" y="4490605"/>
            <a:ext cx="2625436" cy="2367395"/>
          </a:xfrm>
          <a:prstGeom prst="rect">
            <a:avLst/>
          </a:prstGeom>
        </p:spPr>
      </p:pic>
      <p:pic>
        <p:nvPicPr>
          <p:cNvPr id="11" name="Picture 10"/>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8460" b="92677" l="0" r="100000">
                        <a14:foregroundMark x1="21616" y1="16597" x2="27677" y2="71849"/>
                        <a14:foregroundMark x1="21010" y1="51681" x2="21010" y2="58613"/>
                        <a14:backgroundMark x1="2828" y1="31933" x2="12121" y2="83193"/>
                        <a14:backgroundMark x1="49899" y1="31303" x2="49899" y2="83193"/>
                        <a14:backgroundMark x1="58586" y1="41176" x2="66667" y2="46008"/>
                        <a14:backgroundMark x1="80202" y1="47479" x2="88283" y2="41807"/>
                        <a14:backgroundMark x1="41212" y1="39076" x2="36364" y2="46008"/>
                      </a14:backgroundRemoval>
                    </a14:imgEffect>
                  </a14:imgLayer>
                </a14:imgProps>
              </a:ext>
              <a:ext uri="{28A0092B-C50C-407E-A947-70E740481C1C}">
                <a14:useLocalDpi xmlns:a14="http://schemas.microsoft.com/office/drawing/2010/main" val="0"/>
              </a:ext>
            </a:extLst>
          </a:blip>
          <a:srcRect b="15278"/>
          <a:stretch/>
        </p:blipFill>
        <p:spPr>
          <a:xfrm>
            <a:off x="176075" y="4677658"/>
            <a:ext cx="2058354" cy="16764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36715" y="6213629"/>
            <a:ext cx="1039920" cy="722981"/>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6961" y="6243206"/>
            <a:ext cx="967849" cy="614794"/>
          </a:xfrm>
          <a:prstGeom prst="rect">
            <a:avLst/>
          </a:prstGeom>
        </p:spPr>
      </p:pic>
      <p:pic>
        <p:nvPicPr>
          <p:cNvPr id="16" name="Picture 15"/>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10651" y="5651998"/>
            <a:ext cx="1429237" cy="1429237"/>
          </a:xfrm>
          <a:prstGeom prst="rect">
            <a:avLst/>
          </a:prstGeom>
        </p:spPr>
      </p:pic>
      <p:pic>
        <p:nvPicPr>
          <p:cNvPr id="18" name="Picture 17"/>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0122" y="6172448"/>
            <a:ext cx="1048683" cy="812738"/>
          </a:xfrm>
          <a:prstGeom prst="rect">
            <a:avLst/>
          </a:prstGeom>
        </p:spPr>
      </p:pic>
      <p:sp>
        <p:nvSpPr>
          <p:cNvPr id="2" name="Rectangle 1"/>
          <p:cNvSpPr/>
          <p:nvPr/>
        </p:nvSpPr>
        <p:spPr>
          <a:xfrm>
            <a:off x="2826058" y="309369"/>
            <a:ext cx="6096000" cy="646331"/>
          </a:xfrm>
          <a:prstGeom prst="rect">
            <a:avLst/>
          </a:prstGeom>
        </p:spPr>
        <p:txBody>
          <a:bodyPr>
            <a:spAutoFit/>
          </a:bodyPr>
          <a:lstStyle/>
          <a:p>
            <a:pPr algn="ctr"/>
            <a:r>
              <a:rPr lang="vi-VN" b="1">
                <a:solidFill>
                  <a:srgbClr val="0070C0"/>
                </a:solidFill>
                <a:latin typeface="Times New Roman" panose="02020603050405020304" pitchFamily="18" charset="0"/>
                <a:cs typeface="Times New Roman" panose="02020603050405020304" pitchFamily="18" charset="0"/>
              </a:rPr>
              <a:t>ỦY BAN NHÂN DÂN HUYỆN AN LÃO</a:t>
            </a:r>
          </a:p>
          <a:p>
            <a:pPr algn="ctr"/>
            <a:r>
              <a:rPr lang="vi-VN" b="1" u="sng">
                <a:solidFill>
                  <a:srgbClr val="0070C0"/>
                </a:solidFill>
                <a:latin typeface="Times New Roman" panose="02020603050405020304" pitchFamily="18" charset="0"/>
                <a:cs typeface="Times New Roman" panose="02020603050405020304" pitchFamily="18" charset="0"/>
              </a:rPr>
              <a:t>TRƯỜNG TIỂU HỌC QUANG TRUNG</a:t>
            </a:r>
            <a:endParaRPr lang="en-US" b="1" u="sng">
              <a:solidFill>
                <a:srgbClr val="0070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21367" y="5666146"/>
            <a:ext cx="6096000" cy="923330"/>
          </a:xfrm>
          <a:prstGeom prst="rect">
            <a:avLst/>
          </a:prstGeom>
        </p:spPr>
        <p:txBody>
          <a:bodyPr>
            <a:spAutoFit/>
          </a:bodyPr>
          <a:lstStyle/>
          <a:p>
            <a:pPr algn="ctr"/>
            <a:r>
              <a:rPr lang="vi-VN" b="1">
                <a:solidFill>
                  <a:srgbClr val="0070C0"/>
                </a:solidFill>
                <a:latin typeface="Times New Roman" panose="02020603050405020304" pitchFamily="18" charset="0"/>
                <a:cs typeface="Times New Roman" panose="02020603050405020304" pitchFamily="18" charset="0"/>
              </a:rPr>
              <a:t>Giáo viên: </a:t>
            </a:r>
            <a:r>
              <a:rPr lang="en-US" b="1" smtClean="0">
                <a:solidFill>
                  <a:srgbClr val="0070C0"/>
                </a:solidFill>
                <a:latin typeface="Times New Roman" panose="02020603050405020304" pitchFamily="18" charset="0"/>
                <a:cs typeface="Times New Roman" panose="02020603050405020304" pitchFamily="18" charset="0"/>
              </a:rPr>
              <a:t>Phạm Thị </a:t>
            </a:r>
            <a:r>
              <a:rPr lang="vi-VN" b="1" smtClean="0">
                <a:solidFill>
                  <a:srgbClr val="0070C0"/>
                </a:solidFill>
                <a:latin typeface="Times New Roman" panose="02020603050405020304" pitchFamily="18" charset="0"/>
                <a:cs typeface="Times New Roman" panose="02020603050405020304" pitchFamily="18" charset="0"/>
              </a:rPr>
              <a:t>Thu Hà </a:t>
            </a:r>
          </a:p>
          <a:p>
            <a:pPr algn="ctr"/>
            <a:r>
              <a:rPr lang="vi-VN" b="1" smtClean="0">
                <a:solidFill>
                  <a:srgbClr val="0070C0"/>
                </a:solidFill>
                <a:latin typeface="Times New Roman" panose="02020603050405020304" pitchFamily="18" charset="0"/>
                <a:cs typeface="Times New Roman" panose="02020603050405020304" pitchFamily="18" charset="0"/>
              </a:rPr>
              <a:t>Lớp : 2E</a:t>
            </a:r>
            <a:endParaRPr lang="vi-VN" b="1">
              <a:solidFill>
                <a:srgbClr val="0070C0"/>
              </a:solidFill>
              <a:latin typeface="Times New Roman" panose="02020603050405020304" pitchFamily="18" charset="0"/>
              <a:cs typeface="Times New Roman" panose="02020603050405020304" pitchFamily="18" charset="0"/>
            </a:endParaRPr>
          </a:p>
          <a:p>
            <a:pPr algn="ctr"/>
            <a:r>
              <a:rPr lang="en-US" b="1" smtClean="0">
                <a:solidFill>
                  <a:srgbClr val="0070C0"/>
                </a:solidFill>
                <a:latin typeface="Times New Roman" panose="02020603050405020304" pitchFamily="18" charset="0"/>
                <a:cs typeface="Times New Roman" panose="02020603050405020304" pitchFamily="18" charset="0"/>
              </a:rPr>
              <a:t>Năm </a:t>
            </a:r>
            <a:r>
              <a:rPr lang="en-US" b="1">
                <a:solidFill>
                  <a:srgbClr val="0070C0"/>
                </a:solidFill>
                <a:latin typeface="Times New Roman" panose="02020603050405020304" pitchFamily="18" charset="0"/>
                <a:cs typeface="Times New Roman" panose="02020603050405020304" pitchFamily="18" charset="0"/>
              </a:rPr>
              <a:t>2024 - 2025</a:t>
            </a:r>
          </a:p>
        </p:txBody>
      </p:sp>
      <p:grpSp>
        <p:nvGrpSpPr>
          <p:cNvPr id="12" name="Group 11">
            <a:extLst>
              <a:ext uri="{FF2B5EF4-FFF2-40B4-BE49-F238E27FC236}">
                <a16:creationId xmlns:a16="http://schemas.microsoft.com/office/drawing/2014/main" xmlns="" id="{95E2A01A-37E7-4E49-A4B0-0BE4C4D94941}"/>
              </a:ext>
            </a:extLst>
          </p:cNvPr>
          <p:cNvGrpSpPr/>
          <p:nvPr/>
        </p:nvGrpSpPr>
        <p:grpSpPr>
          <a:xfrm>
            <a:off x="1708805" y="824968"/>
            <a:ext cx="7484959" cy="4424361"/>
            <a:chOff x="1417547" y="1264224"/>
            <a:chExt cx="4405927" cy="3318271"/>
          </a:xfrm>
        </p:grpSpPr>
        <p:pic>
          <p:nvPicPr>
            <p:cNvPr id="15" name="Picture 14">
              <a:extLst>
                <a:ext uri="{FF2B5EF4-FFF2-40B4-BE49-F238E27FC236}">
                  <a16:creationId xmlns:a16="http://schemas.microsoft.com/office/drawing/2014/main" xmlns="" id="{A5687987-9381-4BDA-8E8A-5CD79A8EE47F}"/>
                </a:ext>
              </a:extLst>
            </p:cNvPr>
            <p:cNvPicPr>
              <a:picLocks noChangeAspect="1"/>
            </p:cNvPicPr>
            <p:nvPr/>
          </p:nvPicPr>
          <p:blipFill>
            <a:blip r:embed="rId1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7" name="TextBox 16">
              <a:extLst>
                <a:ext uri="{FF2B5EF4-FFF2-40B4-BE49-F238E27FC236}">
                  <a16:creationId xmlns:a16="http://schemas.microsoft.com/office/drawing/2014/main" xmlns="" id="{FF041EC8-55B2-4FCF-BB45-E1C5B0EA5B49}"/>
                </a:ext>
              </a:extLst>
            </p:cNvPr>
            <p:cNvSpPr txBox="1"/>
            <p:nvPr/>
          </p:nvSpPr>
          <p:spPr>
            <a:xfrm>
              <a:off x="3403217" y="2966378"/>
              <a:ext cx="2009748" cy="959397"/>
            </a:xfrm>
            <a:prstGeom prst="rect">
              <a:avLst/>
            </a:prstGeom>
            <a:noFill/>
          </p:spPr>
          <p:txBody>
            <a:bodyPr wrap="square" rtlCol="0">
              <a:spAutoFit/>
            </a:bodyPr>
            <a:lstStyle/>
            <a:p>
              <a:pPr algn="ctr">
                <a:lnSpc>
                  <a:spcPct val="150000"/>
                </a:lnSpc>
              </a:pPr>
              <a:endParaRPr lang="en-US" sz="5867" b="1" dirty="0">
                <a:solidFill>
                  <a:srgbClr val="17479D"/>
                </a:solidFill>
                <a:latin typeface="UTM Avo" panose="02040603050506020204" pitchFamily="18" charset="0"/>
              </a:endParaRPr>
            </a:p>
          </p:txBody>
        </p:sp>
        <p:sp>
          <p:nvSpPr>
            <p:cNvPr id="19" name="TextBox 18">
              <a:extLst>
                <a:ext uri="{FF2B5EF4-FFF2-40B4-BE49-F238E27FC236}">
                  <a16:creationId xmlns:a16="http://schemas.microsoft.com/office/drawing/2014/main" xmlns="" id="{1572C51F-CECB-48A7-8A70-7BA2BE8A7350}"/>
                </a:ext>
              </a:extLst>
            </p:cNvPr>
            <p:cNvSpPr txBox="1"/>
            <p:nvPr/>
          </p:nvSpPr>
          <p:spPr>
            <a:xfrm>
              <a:off x="1961448" y="2608611"/>
              <a:ext cx="3041009" cy="635655"/>
            </a:xfrm>
            <a:prstGeom prst="rect">
              <a:avLst/>
            </a:prstGeom>
            <a:noFill/>
          </p:spPr>
          <p:txBody>
            <a:bodyPr wrap="square" rtlCol="0">
              <a:spAutoFit/>
            </a:bodyPr>
            <a:lstStyle/>
            <a:p>
              <a:pPr algn="ctr">
                <a:lnSpc>
                  <a:spcPct val="150000"/>
                </a:lnSpc>
              </a:pPr>
              <a:endParaRPr lang="en-US" sz="3733" b="1" dirty="0">
                <a:solidFill>
                  <a:schemeClr val="accent1">
                    <a:lumMod val="50000"/>
                  </a:schemeClr>
                </a:solidFill>
                <a:latin typeface="UTM Avo" panose="02040603050506020204" pitchFamily="18" charset="0"/>
              </a:endParaRPr>
            </a:p>
          </p:txBody>
        </p:sp>
      </p:grpSp>
      <p:sp>
        <p:nvSpPr>
          <p:cNvPr id="6" name="Rectangle 5"/>
          <p:cNvSpPr/>
          <p:nvPr/>
        </p:nvSpPr>
        <p:spPr>
          <a:xfrm>
            <a:off x="3048000" y="3105835"/>
            <a:ext cx="6096000" cy="1200329"/>
          </a:xfrm>
          <a:prstGeom prst="rect">
            <a:avLst/>
          </a:prstGeom>
        </p:spPr>
        <p:txBody>
          <a:bodyPr>
            <a:spAutoFit/>
          </a:bodyPr>
          <a:lstStyle/>
          <a:p>
            <a:pPr algn="ctr"/>
            <a:r>
              <a:rPr lang="en-US" sz="3600" b="1">
                <a:solidFill>
                  <a:srgbClr val="0070C0"/>
                </a:solidFill>
                <a:latin typeface="Times New Roman" panose="02020603050405020304" pitchFamily="18" charset="0"/>
                <a:cs typeface="Times New Roman" panose="02020603050405020304" pitchFamily="18" charset="0"/>
              </a:rPr>
              <a:t>Tiếng </a:t>
            </a:r>
            <a:r>
              <a:rPr lang="en-US" sz="3600" b="1" smtClean="0">
                <a:solidFill>
                  <a:srgbClr val="0070C0"/>
                </a:solidFill>
                <a:latin typeface="Times New Roman" panose="02020603050405020304" pitchFamily="18" charset="0"/>
                <a:cs typeface="Times New Roman" panose="02020603050405020304" pitchFamily="18" charset="0"/>
              </a:rPr>
              <a:t>Việt </a:t>
            </a:r>
            <a:endParaRPr lang="en-US" sz="3600" b="1">
              <a:solidFill>
                <a:srgbClr val="0070C0"/>
              </a:solidFill>
              <a:latin typeface="Times New Roman" panose="02020603050405020304" pitchFamily="18" charset="0"/>
              <a:cs typeface="Times New Roman" panose="02020603050405020304" pitchFamily="18" charset="0"/>
            </a:endParaRPr>
          </a:p>
          <a:p>
            <a:pPr algn="ctr"/>
            <a:r>
              <a:rPr lang="en-US" sz="3600" b="1">
                <a:solidFill>
                  <a:srgbClr val="0070C0"/>
                </a:solidFill>
                <a:latin typeface="Times New Roman" panose="02020603050405020304" pitchFamily="18" charset="0"/>
                <a:cs typeface="Times New Roman" panose="02020603050405020304" pitchFamily="18" charset="0"/>
              </a:rPr>
              <a:t>Viết: Mùa vàng</a:t>
            </a:r>
          </a:p>
        </p:txBody>
      </p:sp>
    </p:spTree>
    <p:custDataLst>
      <p:tags r:id="rId1"/>
    </p:custDataLst>
    <p:extLst>
      <p:ext uri="{BB962C8B-B14F-4D97-AF65-F5344CB8AC3E}">
        <p14:creationId xmlns:p14="http://schemas.microsoft.com/office/powerpoint/2010/main" val="3446676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305156-7455-8F4C-AA31-731375F4FEB5}"/>
              </a:ext>
            </a:extLst>
          </p:cNvPr>
          <p:cNvSpPr txBox="1"/>
          <p:nvPr/>
        </p:nvSpPr>
        <p:spPr>
          <a:xfrm>
            <a:off x="3448095" y="727931"/>
            <a:ext cx="6026836" cy="913007"/>
          </a:xfrm>
          <a:prstGeom prst="rect">
            <a:avLst/>
          </a:prstGeom>
          <a:noFill/>
        </p:spPr>
        <p:txBody>
          <a:bodyPr wrap="square" rtlCol="0">
            <a:spAutoFit/>
          </a:bodyPr>
          <a:lstStyle/>
          <a:p>
            <a:pPr algn="ctr"/>
            <a:r>
              <a:rPr lang="vi-VN" sz="5333" dirty="0">
                <a:solidFill>
                  <a:schemeClr val="accent2"/>
                </a:solidFill>
                <a:latin typeface="UTM Cookies" panose="02040603050506020204" pitchFamily="18" charset="0"/>
              </a:rPr>
              <a:t>NGHE- VIẾT</a:t>
            </a:r>
            <a:endParaRPr lang="en-US" sz="5333"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xmlns="" id="{F1BA6EFB-CB7A-094B-AC9D-B222BDD328B2}"/>
              </a:ext>
            </a:extLst>
          </p:cNvPr>
          <p:cNvSpPr txBox="1"/>
          <p:nvPr/>
        </p:nvSpPr>
        <p:spPr>
          <a:xfrm>
            <a:off x="4530188" y="2411047"/>
            <a:ext cx="2216632" cy="666786"/>
          </a:xfrm>
          <a:prstGeom prst="rect">
            <a:avLst/>
          </a:prstGeom>
          <a:noFill/>
        </p:spPr>
        <p:txBody>
          <a:bodyPr wrap="none" rtlCol="0">
            <a:spAutoFit/>
          </a:bodyPr>
          <a:lstStyle/>
          <a:p>
            <a:r>
              <a:rPr lang="vi-VN" sz="3733" b="1" smtClean="0">
                <a:solidFill>
                  <a:srgbClr val="17479D"/>
                </a:solidFill>
                <a:latin typeface="UTM Avo" panose="02040603050506020204" pitchFamily="18" charset="0"/>
              </a:rPr>
              <a:t>Mùa vàng </a:t>
            </a:r>
            <a:endParaRPr lang="x-none" sz="3733"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xmlns="" id="{9FA24853-01FC-A946-88A2-4E5CEA158308}"/>
              </a:ext>
            </a:extLst>
          </p:cNvPr>
          <p:cNvSpPr txBox="1"/>
          <p:nvPr/>
        </p:nvSpPr>
        <p:spPr>
          <a:xfrm>
            <a:off x="3147325" y="3224049"/>
            <a:ext cx="8437308" cy="708014"/>
          </a:xfrm>
          <a:prstGeom prst="rect">
            <a:avLst/>
          </a:prstGeom>
          <a:noFill/>
        </p:spPr>
        <p:txBody>
          <a:bodyPr wrap="square" rtlCol="0">
            <a:spAutoFit/>
          </a:bodyPr>
          <a:lstStyle/>
          <a:p>
            <a:pPr algn="just">
              <a:lnSpc>
                <a:spcPct val="150000"/>
              </a:lnSpc>
            </a:pPr>
            <a:r>
              <a:rPr lang="vi-VN" sz="2667" b="1" dirty="0">
                <a:solidFill>
                  <a:schemeClr val="accent1">
                    <a:lumMod val="75000"/>
                  </a:schemeClr>
                </a:solidFill>
                <a:latin typeface="UTM Avo" panose="02040603050506020204" pitchFamily="18" charset="0"/>
              </a:rPr>
              <a:t>Nghe - viết.</a:t>
            </a:r>
            <a:endParaRPr lang="vi-VN" sz="2667"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xmlns="" id="{48A59E4D-45DE-054A-857C-47437CB55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323" y="3430137"/>
            <a:ext cx="406360" cy="384000"/>
          </a:xfrm>
          <a:prstGeom prst="rect">
            <a:avLst/>
          </a:prstGeom>
        </p:spPr>
      </p:pic>
      <p:pic>
        <p:nvPicPr>
          <p:cNvPr id="7" name="Picture 6">
            <a:extLst>
              <a:ext uri="{FF2B5EF4-FFF2-40B4-BE49-F238E27FC236}">
                <a16:creationId xmlns:a16="http://schemas.microsoft.com/office/drawing/2014/main" xmlns="" id="{E2AA5F57-8D3B-5343-A7FB-8D8509DE1F12}"/>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623683" y="4324608"/>
            <a:ext cx="384000" cy="384000"/>
          </a:xfrm>
          <a:prstGeom prst="rect">
            <a:avLst/>
          </a:prstGeom>
        </p:spPr>
      </p:pic>
      <p:sp>
        <p:nvSpPr>
          <p:cNvPr id="8" name="TextBox 7">
            <a:extLst>
              <a:ext uri="{FF2B5EF4-FFF2-40B4-BE49-F238E27FC236}">
                <a16:creationId xmlns:a16="http://schemas.microsoft.com/office/drawing/2014/main" xmlns="" id="{6743BCB4-7CDF-1743-B06E-85D66E7CF6B8}"/>
              </a:ext>
            </a:extLst>
          </p:cNvPr>
          <p:cNvSpPr txBox="1"/>
          <p:nvPr/>
        </p:nvSpPr>
        <p:spPr>
          <a:xfrm>
            <a:off x="3147325" y="4112332"/>
            <a:ext cx="8437308" cy="708014"/>
          </a:xfrm>
          <a:prstGeom prst="rect">
            <a:avLst/>
          </a:prstGeom>
          <a:noFill/>
        </p:spPr>
        <p:txBody>
          <a:bodyPr wrap="square" rtlCol="0">
            <a:spAutoFit/>
          </a:bodyPr>
          <a:lstStyle/>
          <a:p>
            <a:pPr algn="just">
              <a:lnSpc>
                <a:spcPct val="150000"/>
              </a:lnSpc>
            </a:pPr>
            <a:r>
              <a:rPr lang="vi-VN" sz="2667" b="1" dirty="0">
                <a:solidFill>
                  <a:schemeClr val="accent1">
                    <a:lumMod val="75000"/>
                  </a:schemeClr>
                </a:solidFill>
                <a:latin typeface="UTM Avo" panose="02040603050506020204" pitchFamily="18" charset="0"/>
              </a:rPr>
              <a:t>Bài tập chính tả: g/ gh.</a:t>
            </a:r>
            <a:endParaRPr lang="vi-VN" sz="2667"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xmlns="" id="{704A1E3D-E4D2-8C42-B66F-F1851A550471}"/>
              </a:ext>
            </a:extLst>
          </p:cNvPr>
          <p:cNvSpPr txBox="1"/>
          <p:nvPr/>
        </p:nvSpPr>
        <p:spPr>
          <a:xfrm>
            <a:off x="3147325" y="5000615"/>
            <a:ext cx="8437308" cy="708014"/>
          </a:xfrm>
          <a:prstGeom prst="rect">
            <a:avLst/>
          </a:prstGeom>
          <a:noFill/>
        </p:spPr>
        <p:txBody>
          <a:bodyPr wrap="square" rtlCol="0">
            <a:spAutoFit/>
          </a:bodyPr>
          <a:lstStyle/>
          <a:p>
            <a:pPr algn="just">
              <a:lnSpc>
                <a:spcPct val="150000"/>
              </a:lnSpc>
            </a:pPr>
            <a:r>
              <a:rPr lang="vi-VN" sz="2667" b="1" dirty="0">
                <a:solidFill>
                  <a:schemeClr val="accent1">
                    <a:lumMod val="75000"/>
                  </a:schemeClr>
                </a:solidFill>
                <a:latin typeface="UTM Avo" panose="02040603050506020204" pitchFamily="18" charset="0"/>
              </a:rPr>
              <a:t>Bài tập lựa chọn.</a:t>
            </a:r>
            <a:endParaRPr lang="vi-VN" sz="2667"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xmlns="" id="{DF4D9C22-4E90-3C46-94B3-C5F4245B40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5952" y="5206719"/>
            <a:ext cx="384000" cy="384000"/>
          </a:xfrm>
          <a:prstGeom prst="rect">
            <a:avLst/>
          </a:prstGeom>
        </p:spPr>
      </p:pic>
      <p:pic>
        <p:nvPicPr>
          <p:cNvPr id="11" name="Picture 2" descr="Rich harvest of wheat. Wheat field, blue sky and clouds , #SPONSORED,  #wheat, #Wheat, #Rich, #harv… | Art drawings for kids, Wheat drawing, Free  vector illustration">
            <a:extLst>
              <a:ext uri="{FF2B5EF4-FFF2-40B4-BE49-F238E27FC236}">
                <a16:creationId xmlns:a16="http://schemas.microsoft.com/office/drawing/2014/main" xmlns="" id="{A4204ED8-1DF5-594F-A543-EAE26ECD9EA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42883" y="411893"/>
            <a:ext cx="1682580" cy="1743945"/>
          </a:xfrm>
          <a:prstGeom prst="ellipse">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4331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AB7E27-7FC7-4C47-811B-15050CA3E690}"/>
              </a:ext>
            </a:extLst>
          </p:cNvPr>
          <p:cNvSpPr txBox="1"/>
          <p:nvPr/>
        </p:nvSpPr>
        <p:spPr>
          <a:xfrm>
            <a:off x="2515985" y="1162097"/>
            <a:ext cx="7154436" cy="830997"/>
          </a:xfrm>
          <a:prstGeom prst="rect">
            <a:avLst/>
          </a:prstGeom>
          <a:noFill/>
        </p:spPr>
        <p:txBody>
          <a:bodyPr wrap="square" rtlCol="0">
            <a:spAutoFit/>
          </a:bodyPr>
          <a:lstStyle/>
          <a:p>
            <a:pPr algn="ctr">
              <a:lnSpc>
                <a:spcPct val="150000"/>
              </a:lnSpc>
            </a:pPr>
            <a:r>
              <a:rPr lang="vi-VN" sz="3200" b="1" dirty="0">
                <a:solidFill>
                  <a:schemeClr val="accent1">
                    <a:lumMod val="50000"/>
                  </a:schemeClr>
                </a:solidFill>
                <a:latin typeface="UTM Avo" panose="02040603050506020204" pitchFamily="18" charset="0"/>
              </a:rPr>
              <a:t>Mùa vàng</a:t>
            </a:r>
            <a:endParaRPr lang="en-US" sz="3200" b="1" dirty="0">
              <a:solidFill>
                <a:schemeClr val="accent1">
                  <a:lumMod val="50000"/>
                </a:schemeClr>
              </a:solidFill>
              <a:latin typeface="UTM Avo" panose="02040603050506020204" pitchFamily="18" charset="0"/>
            </a:endParaRPr>
          </a:p>
        </p:txBody>
      </p:sp>
      <p:sp>
        <p:nvSpPr>
          <p:cNvPr id="3" name="TextBox 2">
            <a:extLst>
              <a:ext uri="{FF2B5EF4-FFF2-40B4-BE49-F238E27FC236}">
                <a16:creationId xmlns:a16="http://schemas.microsoft.com/office/drawing/2014/main" xmlns="" id="{DA3D6D13-98E5-544E-A2A0-7B1710E8DFA4}"/>
              </a:ext>
            </a:extLst>
          </p:cNvPr>
          <p:cNvSpPr txBox="1"/>
          <p:nvPr/>
        </p:nvSpPr>
        <p:spPr>
          <a:xfrm>
            <a:off x="2093357" y="1835488"/>
            <a:ext cx="7999695" cy="4402103"/>
          </a:xfrm>
          <a:prstGeom prst="rect">
            <a:avLst/>
          </a:prstGeom>
          <a:noFill/>
        </p:spPr>
        <p:txBody>
          <a:bodyPr wrap="square" rtlCol="0">
            <a:spAutoFit/>
          </a:bodyPr>
          <a:lstStyle/>
          <a:p>
            <a:pPr marL="10584" algn="just">
              <a:lnSpc>
                <a:spcPct val="150000"/>
              </a:lnSpc>
            </a:pPr>
            <a:r>
              <a:rPr lang="vi-VN" sz="2667" dirty="0">
                <a:latin typeface="UTM Avo" panose="02040603050506020204" pitchFamily="18" charset="0"/>
              </a:rPr>
              <a:t>     Để có cái thu hoạch, người nông dân phải làm rất nhiều việc. Họ phải cày bừa, gieo hạt và ươm mầm. Rồi mưa nắng, hạn hán, họ phải đổ mồ hôi chăm sóc vườn cây, ruộng đồng. Nhờ thế mà cây lớn dần, ra hoa kết trái và chín rộ.</a:t>
            </a:r>
          </a:p>
          <a:p>
            <a:pPr marL="10584" algn="just">
              <a:lnSpc>
                <a:spcPct val="150000"/>
              </a:lnSpc>
            </a:pPr>
            <a:r>
              <a:rPr lang="vi-VN" sz="2667" dirty="0">
                <a:latin typeface="UTM Avo" panose="02040603050506020204" pitchFamily="18" charset="0"/>
              </a:rPr>
              <a:t> </a:t>
            </a:r>
          </a:p>
          <a:p>
            <a:pPr marL="355591" algn="just">
              <a:lnSpc>
                <a:spcPct val="150000"/>
              </a:lnSpc>
            </a:pPr>
            <a:endParaRPr lang="en-US" sz="2667" dirty="0">
              <a:latin typeface="UTM Avo" panose="02040603050506020204" pitchFamily="18" charset="0"/>
            </a:endParaRPr>
          </a:p>
        </p:txBody>
      </p:sp>
      <p:cxnSp>
        <p:nvCxnSpPr>
          <p:cNvPr id="4" name="Straight Connector 3">
            <a:extLst>
              <a:ext uri="{FF2B5EF4-FFF2-40B4-BE49-F238E27FC236}">
                <a16:creationId xmlns:a16="http://schemas.microsoft.com/office/drawing/2014/main" xmlns="" id="{1F4C6444-6C93-BF45-B1C3-D4A014078C78}"/>
              </a:ext>
            </a:extLst>
          </p:cNvPr>
          <p:cNvCxnSpPr>
            <a:cxnSpLocks/>
          </p:cNvCxnSpPr>
          <p:nvPr/>
        </p:nvCxnSpPr>
        <p:spPr>
          <a:xfrm>
            <a:off x="5243854" y="1864267"/>
            <a:ext cx="9236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1202C3C9-A326-274C-8CA8-74D8353AD7BB}"/>
              </a:ext>
            </a:extLst>
          </p:cNvPr>
          <p:cNvCxnSpPr>
            <a:cxnSpLocks/>
          </p:cNvCxnSpPr>
          <p:nvPr/>
        </p:nvCxnSpPr>
        <p:spPr>
          <a:xfrm>
            <a:off x="2442643" y="2417968"/>
            <a:ext cx="6308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E2AD7F17-2368-2F46-9C9C-28D81A6AF5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374" y="585567"/>
            <a:ext cx="462497" cy="437048"/>
          </a:xfrm>
          <a:prstGeom prst="rect">
            <a:avLst/>
          </a:prstGeom>
        </p:spPr>
      </p:pic>
      <p:cxnSp>
        <p:nvCxnSpPr>
          <p:cNvPr id="15" name="Straight Connector 14">
            <a:extLst>
              <a:ext uri="{FF2B5EF4-FFF2-40B4-BE49-F238E27FC236}">
                <a16:creationId xmlns:a16="http://schemas.microsoft.com/office/drawing/2014/main" xmlns="" id="{B778746E-20C0-B74C-8556-5A9A1ECA4885}"/>
              </a:ext>
            </a:extLst>
          </p:cNvPr>
          <p:cNvCxnSpPr>
            <a:cxnSpLocks/>
          </p:cNvCxnSpPr>
          <p:nvPr/>
        </p:nvCxnSpPr>
        <p:spPr>
          <a:xfrm>
            <a:off x="5194155" y="2980008"/>
            <a:ext cx="5735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0F3943F-2941-5E4E-B96B-8055ECAD4CA0}"/>
              </a:ext>
            </a:extLst>
          </p:cNvPr>
          <p:cNvCxnSpPr>
            <a:cxnSpLocks/>
          </p:cNvCxnSpPr>
          <p:nvPr/>
        </p:nvCxnSpPr>
        <p:spPr>
          <a:xfrm>
            <a:off x="4458571" y="3634104"/>
            <a:ext cx="5735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DC67CCA1-AA73-5344-AE55-2A4D219EA981}"/>
              </a:ext>
            </a:extLst>
          </p:cNvPr>
          <p:cNvCxnSpPr>
            <a:cxnSpLocks/>
          </p:cNvCxnSpPr>
          <p:nvPr/>
        </p:nvCxnSpPr>
        <p:spPr>
          <a:xfrm>
            <a:off x="2570419" y="4860519"/>
            <a:ext cx="6939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8512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9379E3-F72F-364A-B033-9BD22226F102}"/>
              </a:ext>
            </a:extLst>
          </p:cNvPr>
          <p:cNvSpPr txBox="1"/>
          <p:nvPr/>
        </p:nvSpPr>
        <p:spPr>
          <a:xfrm>
            <a:off x="2501905" y="858914"/>
            <a:ext cx="7154436" cy="830997"/>
          </a:xfrm>
          <a:prstGeom prst="rect">
            <a:avLst/>
          </a:prstGeom>
          <a:noFill/>
        </p:spPr>
        <p:txBody>
          <a:bodyPr wrap="square" rtlCol="0">
            <a:spAutoFit/>
          </a:bodyPr>
          <a:lstStyle/>
          <a:p>
            <a:pPr algn="ctr">
              <a:lnSpc>
                <a:spcPct val="150000"/>
              </a:lnSpc>
            </a:pPr>
            <a:r>
              <a:rPr lang="vi-VN" sz="3200" b="1" dirty="0">
                <a:solidFill>
                  <a:schemeClr val="accent1">
                    <a:lumMod val="50000"/>
                  </a:schemeClr>
                </a:solidFill>
                <a:latin typeface="UTM Avo" panose="02040603050506020204" pitchFamily="18" charset="0"/>
              </a:rPr>
              <a:t>Các từ dễ viết sai</a:t>
            </a:r>
            <a:endParaRPr lang="en-US" sz="32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xmlns="" id="{04B2AE07-AE20-3040-9F7E-25ABBA398403}"/>
              </a:ext>
            </a:extLst>
          </p:cNvPr>
          <p:cNvSpPr/>
          <p:nvPr/>
        </p:nvSpPr>
        <p:spPr>
          <a:xfrm>
            <a:off x="2577320" y="1752073"/>
            <a:ext cx="7995683" cy="830997"/>
          </a:xfrm>
          <a:prstGeom prst="rect">
            <a:avLst/>
          </a:prstGeom>
        </p:spPr>
        <p:txBody>
          <a:bodyPr wrap="square">
            <a:spAutoFit/>
          </a:bodyPr>
          <a:lstStyle/>
          <a:p>
            <a:pPr algn="just">
              <a:lnSpc>
                <a:spcPct val="150000"/>
              </a:lnSpc>
            </a:pPr>
            <a:r>
              <a:rPr lang="vi-VN" sz="3200" dirty="0">
                <a:latin typeface="UTM Avo" panose="02040603050506020204" pitchFamily="18" charset="0"/>
              </a:rPr>
              <a:t>     cày bừa</a:t>
            </a:r>
            <a:endParaRPr lang="vi-VN" sz="3200" dirty="0"/>
          </a:p>
        </p:txBody>
      </p:sp>
      <p:sp>
        <p:nvSpPr>
          <p:cNvPr id="4" name="Oval 3">
            <a:extLst>
              <a:ext uri="{FF2B5EF4-FFF2-40B4-BE49-F238E27FC236}">
                <a16:creationId xmlns:a16="http://schemas.microsoft.com/office/drawing/2014/main" xmlns="" id="{E1DFA7C5-42F0-644F-A449-37BAD5B856D4}"/>
              </a:ext>
            </a:extLst>
          </p:cNvPr>
          <p:cNvSpPr/>
          <p:nvPr/>
        </p:nvSpPr>
        <p:spPr>
          <a:xfrm>
            <a:off x="2728139" y="207699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5" name="Rectangle 4">
            <a:extLst>
              <a:ext uri="{FF2B5EF4-FFF2-40B4-BE49-F238E27FC236}">
                <a16:creationId xmlns:a16="http://schemas.microsoft.com/office/drawing/2014/main" xmlns="" id="{89984686-D9C8-1541-B1BE-DF75E6CE61B6}"/>
              </a:ext>
            </a:extLst>
          </p:cNvPr>
          <p:cNvSpPr/>
          <p:nvPr/>
        </p:nvSpPr>
        <p:spPr>
          <a:xfrm>
            <a:off x="2577320" y="2536665"/>
            <a:ext cx="7995683" cy="830997"/>
          </a:xfrm>
          <a:prstGeom prst="rect">
            <a:avLst/>
          </a:prstGeom>
        </p:spPr>
        <p:txBody>
          <a:bodyPr wrap="square">
            <a:spAutoFit/>
          </a:bodyPr>
          <a:lstStyle/>
          <a:p>
            <a:pPr algn="just">
              <a:lnSpc>
                <a:spcPct val="150000"/>
              </a:lnSpc>
            </a:pPr>
            <a:r>
              <a:rPr lang="vi-VN" sz="3200" dirty="0">
                <a:latin typeface="UTM Avo" panose="02040603050506020204" pitchFamily="18" charset="0"/>
              </a:rPr>
              <a:t>     gieo hạt</a:t>
            </a:r>
            <a:endParaRPr lang="vi-VN" sz="3200" dirty="0"/>
          </a:p>
        </p:txBody>
      </p:sp>
      <p:sp>
        <p:nvSpPr>
          <p:cNvPr id="6" name="Oval 5">
            <a:extLst>
              <a:ext uri="{FF2B5EF4-FFF2-40B4-BE49-F238E27FC236}">
                <a16:creationId xmlns:a16="http://schemas.microsoft.com/office/drawing/2014/main" xmlns="" id="{F72DEC70-6CE3-A84E-B133-9B8831666FB9}"/>
              </a:ext>
            </a:extLst>
          </p:cNvPr>
          <p:cNvSpPr/>
          <p:nvPr/>
        </p:nvSpPr>
        <p:spPr>
          <a:xfrm>
            <a:off x="2728139" y="2861587"/>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7" name="Rectangle 6">
            <a:extLst>
              <a:ext uri="{FF2B5EF4-FFF2-40B4-BE49-F238E27FC236}">
                <a16:creationId xmlns:a16="http://schemas.microsoft.com/office/drawing/2014/main" xmlns="" id="{050DC3C9-D8FE-8343-84BC-BA7E05AFEB0D}"/>
              </a:ext>
            </a:extLst>
          </p:cNvPr>
          <p:cNvSpPr/>
          <p:nvPr/>
        </p:nvSpPr>
        <p:spPr>
          <a:xfrm>
            <a:off x="2577320" y="4154521"/>
            <a:ext cx="7995683" cy="830997"/>
          </a:xfrm>
          <a:prstGeom prst="rect">
            <a:avLst/>
          </a:prstGeom>
        </p:spPr>
        <p:txBody>
          <a:bodyPr wrap="square">
            <a:spAutoFit/>
          </a:bodyPr>
          <a:lstStyle/>
          <a:p>
            <a:pPr algn="just">
              <a:lnSpc>
                <a:spcPct val="150000"/>
              </a:lnSpc>
            </a:pPr>
            <a:r>
              <a:rPr lang="vi-VN" sz="3200" dirty="0">
                <a:latin typeface="UTM Avo" panose="02040603050506020204" pitchFamily="18" charset="0"/>
              </a:rPr>
              <a:t>     vườn cây</a:t>
            </a:r>
            <a:endParaRPr lang="vi-VN" sz="3200" dirty="0"/>
          </a:p>
        </p:txBody>
      </p:sp>
      <p:sp>
        <p:nvSpPr>
          <p:cNvPr id="8" name="Oval 7">
            <a:extLst>
              <a:ext uri="{FF2B5EF4-FFF2-40B4-BE49-F238E27FC236}">
                <a16:creationId xmlns:a16="http://schemas.microsoft.com/office/drawing/2014/main" xmlns="" id="{48FA0106-3394-A74C-9895-B3A17E410635}"/>
              </a:ext>
            </a:extLst>
          </p:cNvPr>
          <p:cNvSpPr/>
          <p:nvPr/>
        </p:nvSpPr>
        <p:spPr>
          <a:xfrm>
            <a:off x="2728139" y="4479443"/>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13" name="Rectangle 12">
            <a:extLst>
              <a:ext uri="{FF2B5EF4-FFF2-40B4-BE49-F238E27FC236}">
                <a16:creationId xmlns:a16="http://schemas.microsoft.com/office/drawing/2014/main" xmlns="" id="{29207175-DBBC-5B47-9626-791F4B16E07A}"/>
              </a:ext>
            </a:extLst>
          </p:cNvPr>
          <p:cNvSpPr/>
          <p:nvPr/>
        </p:nvSpPr>
        <p:spPr>
          <a:xfrm>
            <a:off x="2577320" y="3345593"/>
            <a:ext cx="7995683" cy="830997"/>
          </a:xfrm>
          <a:prstGeom prst="rect">
            <a:avLst/>
          </a:prstGeom>
        </p:spPr>
        <p:txBody>
          <a:bodyPr wrap="square">
            <a:spAutoFit/>
          </a:bodyPr>
          <a:lstStyle/>
          <a:p>
            <a:pPr algn="just">
              <a:lnSpc>
                <a:spcPct val="150000"/>
              </a:lnSpc>
            </a:pPr>
            <a:r>
              <a:rPr lang="vi-VN" sz="3200" dirty="0">
                <a:latin typeface="UTM Avo" panose="02040603050506020204" pitchFamily="18" charset="0"/>
              </a:rPr>
              <a:t>     hạn hán</a:t>
            </a:r>
            <a:endParaRPr lang="vi-VN" sz="3200" dirty="0"/>
          </a:p>
        </p:txBody>
      </p:sp>
      <p:sp>
        <p:nvSpPr>
          <p:cNvPr id="14" name="Oval 13">
            <a:extLst>
              <a:ext uri="{FF2B5EF4-FFF2-40B4-BE49-F238E27FC236}">
                <a16:creationId xmlns:a16="http://schemas.microsoft.com/office/drawing/2014/main" xmlns="" id="{CA6FFE91-FD4E-EE41-A780-5D30A5D67AE4}"/>
              </a:ext>
            </a:extLst>
          </p:cNvPr>
          <p:cNvSpPr/>
          <p:nvPr/>
        </p:nvSpPr>
        <p:spPr>
          <a:xfrm>
            <a:off x="2728139" y="367051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Tree>
    <p:custDataLst>
      <p:tags r:id="rId1"/>
    </p:custDataLst>
    <p:extLst>
      <p:ext uri="{BB962C8B-B14F-4D97-AF65-F5344CB8AC3E}">
        <p14:creationId xmlns:p14="http://schemas.microsoft.com/office/powerpoint/2010/main" val="312784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xmlns="" id="{00749D37-CE5A-4562-AAFA-58D56336B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017C045-E5BF-4237-86E5-69A18ABEAC01}"/>
              </a:ext>
            </a:extLst>
          </p:cNvPr>
          <p:cNvSpPr txBox="1"/>
          <p:nvPr/>
        </p:nvSpPr>
        <p:spPr>
          <a:xfrm>
            <a:off x="2518778" y="1846961"/>
            <a:ext cx="7154436" cy="584712"/>
          </a:xfrm>
          <a:prstGeom prst="rect">
            <a:avLst/>
          </a:prstGeom>
          <a:noFill/>
        </p:spPr>
        <p:txBody>
          <a:bodyPr wrap="square" rtlCol="0">
            <a:spAutoFit/>
          </a:bodyPr>
          <a:lstStyle/>
          <a:p>
            <a:pPr algn="ctr">
              <a:lnSpc>
                <a:spcPct val="150000"/>
              </a:lnSpc>
            </a:pPr>
            <a:r>
              <a:rPr lang="vi-VN" sz="2133" b="1" dirty="0">
                <a:solidFill>
                  <a:srgbClr val="0070C0"/>
                </a:solidFill>
                <a:latin typeface="UTM Avo" panose="02040603050506020204" pitchFamily="18" charset="0"/>
              </a:rPr>
              <a:t>Học sinh viết bài vào vở ô li</a:t>
            </a:r>
            <a:endParaRPr lang="en-US" sz="2133"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xmlns="" id="{657112F9-C830-489D-A196-7AF9B49F281A}"/>
              </a:ext>
            </a:extLst>
          </p:cNvPr>
          <p:cNvSpPr txBox="1"/>
          <p:nvPr/>
        </p:nvSpPr>
        <p:spPr>
          <a:xfrm>
            <a:off x="2518775" y="730882"/>
            <a:ext cx="7154436" cy="1077346"/>
          </a:xfrm>
          <a:prstGeom prst="rect">
            <a:avLst/>
          </a:prstGeom>
          <a:noFill/>
        </p:spPr>
        <p:txBody>
          <a:bodyPr wrap="square" rtlCol="0">
            <a:spAutoFit/>
          </a:bodyPr>
          <a:lstStyle/>
          <a:p>
            <a:pPr algn="ctr">
              <a:lnSpc>
                <a:spcPct val="150000"/>
              </a:lnSpc>
            </a:pPr>
            <a:r>
              <a:rPr lang="vi-VN" sz="4267" b="1">
                <a:solidFill>
                  <a:schemeClr val="accent1">
                    <a:lumMod val="50000"/>
                  </a:schemeClr>
                </a:solidFill>
                <a:latin typeface="UTM Avo" panose="02040603050506020204" pitchFamily="18" charset="0"/>
              </a:rPr>
              <a:t>VIẾT BÀI</a:t>
            </a:r>
            <a:endParaRPr lang="en-US" sz="4267" b="1" dirty="0">
              <a:solidFill>
                <a:schemeClr val="accent1">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2413951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C1327C9E-DC85-E24B-8C26-43F853D7CE7C}"/>
              </a:ext>
            </a:extLst>
          </p:cNvPr>
          <p:cNvGrpSpPr/>
          <p:nvPr/>
        </p:nvGrpSpPr>
        <p:grpSpPr>
          <a:xfrm>
            <a:off x="7194610" y="1258392"/>
            <a:ext cx="3923556" cy="3949152"/>
            <a:chOff x="4252957" y="1153889"/>
            <a:chExt cx="2942667" cy="2961864"/>
          </a:xfrm>
        </p:grpSpPr>
        <p:sp>
          <p:nvSpPr>
            <p:cNvPr id="4" name="Oval 3">
              <a:extLst>
                <a:ext uri="{FF2B5EF4-FFF2-40B4-BE49-F238E27FC236}">
                  <a16:creationId xmlns:a16="http://schemas.microsoft.com/office/drawing/2014/main" xmlns="" id="{29FF4145-6D02-FD4E-8C5A-63E0F565D647}"/>
                </a:ext>
              </a:extLst>
            </p:cNvPr>
            <p:cNvSpPr/>
            <p:nvPr/>
          </p:nvSpPr>
          <p:spPr>
            <a:xfrm>
              <a:off x="4408868" y="3336782"/>
              <a:ext cx="2449132" cy="652829"/>
            </a:xfrm>
            <a:prstGeom prst="ellipse">
              <a:avLst/>
            </a:prstGeom>
            <a:solidFill>
              <a:srgbClr val="BEE7F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pic>
          <p:nvPicPr>
            <p:cNvPr id="1026" name="Picture 2" descr="Hình ảnh Mẫu Sen Sen Sen Sen Sen Vector, Sen Miễn Phí, Hoa, Lá Sen Vector  và PNG với nền trong suốt để tải xuống miễn phí">
              <a:extLst>
                <a:ext uri="{FF2B5EF4-FFF2-40B4-BE49-F238E27FC236}">
                  <a16:creationId xmlns:a16="http://schemas.microsoft.com/office/drawing/2014/main" xmlns="" id="{BD5314C5-FCD2-6840-A57F-93563526CE7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52957" y="1153889"/>
              <a:ext cx="2942667" cy="2961864"/>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xmlns="" id="{1140E177-70F0-4448-85FE-DA7F0F776ACE}"/>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968772" y="576972"/>
            <a:ext cx="469457" cy="469457"/>
          </a:xfrm>
          <a:prstGeom prst="rect">
            <a:avLst/>
          </a:prstGeom>
        </p:spPr>
      </p:pic>
      <p:sp>
        <p:nvSpPr>
          <p:cNvPr id="3" name="TextBox 2">
            <a:extLst>
              <a:ext uri="{FF2B5EF4-FFF2-40B4-BE49-F238E27FC236}">
                <a16:creationId xmlns:a16="http://schemas.microsoft.com/office/drawing/2014/main" xmlns="" id="{D5D29BEC-04F4-6A40-90D7-EEE793C9FEE0}"/>
              </a:ext>
            </a:extLst>
          </p:cNvPr>
          <p:cNvSpPr txBox="1"/>
          <p:nvPr/>
        </p:nvSpPr>
        <p:spPr>
          <a:xfrm>
            <a:off x="2501453" y="492661"/>
            <a:ext cx="7082091" cy="708014"/>
          </a:xfrm>
          <a:prstGeom prst="rect">
            <a:avLst/>
          </a:prstGeom>
          <a:noFill/>
        </p:spPr>
        <p:txBody>
          <a:bodyPr wrap="square" rtlCol="0">
            <a:spAutoFit/>
          </a:bodyPr>
          <a:lstStyle/>
          <a:p>
            <a:pPr algn="just" defTabSz="1219170">
              <a:lnSpc>
                <a:spcPct val="150000"/>
              </a:lnSpc>
              <a:buClr>
                <a:srgbClr val="000000"/>
              </a:buClr>
              <a:defRPr/>
            </a:pPr>
            <a:r>
              <a:rPr lang="vi-VN" sz="2667" b="1" kern="0" dirty="0">
                <a:solidFill>
                  <a:srgbClr val="17479D"/>
                </a:solidFill>
                <a:latin typeface="UTM Avo" panose="02040603050506020204" pitchFamily="18" charset="0"/>
                <a:cs typeface="Arial"/>
                <a:sym typeface="Arial"/>
              </a:rPr>
              <a:t>Chọn </a:t>
            </a:r>
            <a:r>
              <a:rPr lang="vi-VN" sz="2667" b="1" kern="0" dirty="0">
                <a:solidFill>
                  <a:srgbClr val="FF0000"/>
                </a:solidFill>
                <a:latin typeface="UTM Avo" panose="02040603050506020204" pitchFamily="18" charset="0"/>
                <a:cs typeface="Arial"/>
                <a:sym typeface="Arial"/>
              </a:rPr>
              <a:t>ng </a:t>
            </a:r>
            <a:r>
              <a:rPr lang="vi-VN" sz="2667" b="1" kern="0" dirty="0">
                <a:solidFill>
                  <a:srgbClr val="17479D"/>
                </a:solidFill>
                <a:latin typeface="UTM Avo" panose="02040603050506020204" pitchFamily="18" charset="0"/>
                <a:cs typeface="Arial"/>
                <a:sym typeface="Arial"/>
              </a:rPr>
              <a:t>hoặc </a:t>
            </a:r>
            <a:r>
              <a:rPr lang="vi-VN" sz="2667" b="1" kern="0" dirty="0">
                <a:solidFill>
                  <a:srgbClr val="FF0000"/>
                </a:solidFill>
                <a:latin typeface="UTM Avo" panose="02040603050506020204" pitchFamily="18" charset="0"/>
                <a:cs typeface="Arial"/>
                <a:sym typeface="Arial"/>
              </a:rPr>
              <a:t>ngh</a:t>
            </a:r>
            <a:r>
              <a:rPr lang="vi-VN" sz="2667" b="1" kern="0" dirty="0">
                <a:solidFill>
                  <a:srgbClr val="17479D"/>
                </a:solidFill>
                <a:latin typeface="UTM Avo" panose="02040603050506020204" pitchFamily="18" charset="0"/>
                <a:cs typeface="Arial"/>
                <a:sym typeface="Arial"/>
              </a:rPr>
              <a:t> thay cho ô vuông.</a:t>
            </a:r>
          </a:p>
        </p:txBody>
      </p:sp>
      <p:grpSp>
        <p:nvGrpSpPr>
          <p:cNvPr id="9" name="Group 8">
            <a:extLst>
              <a:ext uri="{FF2B5EF4-FFF2-40B4-BE49-F238E27FC236}">
                <a16:creationId xmlns:a16="http://schemas.microsoft.com/office/drawing/2014/main" xmlns="" id="{D0F5C1CE-5D69-A34F-A998-7A729CD09BF1}"/>
              </a:ext>
            </a:extLst>
          </p:cNvPr>
          <p:cNvGrpSpPr/>
          <p:nvPr/>
        </p:nvGrpSpPr>
        <p:grpSpPr>
          <a:xfrm>
            <a:off x="2080104" y="1402945"/>
            <a:ext cx="7082091" cy="4196662"/>
            <a:chOff x="-528710" y="1475768"/>
            <a:chExt cx="5311568" cy="3147497"/>
          </a:xfrm>
          <a:noFill/>
        </p:grpSpPr>
        <p:sp>
          <p:nvSpPr>
            <p:cNvPr id="5" name="Rectangle 4">
              <a:extLst>
                <a:ext uri="{FF2B5EF4-FFF2-40B4-BE49-F238E27FC236}">
                  <a16:creationId xmlns:a16="http://schemas.microsoft.com/office/drawing/2014/main" xmlns="" id="{F3A00893-BE8B-5B41-BEEC-11F2E7ED6F7E}"/>
                </a:ext>
              </a:extLst>
            </p:cNvPr>
            <p:cNvSpPr/>
            <p:nvPr/>
          </p:nvSpPr>
          <p:spPr>
            <a:xfrm>
              <a:off x="-528710" y="1475768"/>
              <a:ext cx="5311568" cy="3147497"/>
            </a:xfrm>
            <a:prstGeom prst="rect">
              <a:avLst/>
            </a:prstGeom>
            <a:grpFill/>
            <a:ln w="19050">
              <a:noFill/>
              <a:extLst>
                <a:ext uri="{C807C97D-BFC1-408E-A445-0C87EB9F89A2}">
                  <ask:lineSketchStyleProps xmlns="" xmlns:ask="http://schemas.microsoft.com/office/drawing/2018/sketchyshapes" sd="86837363">
                    <a:custGeom>
                      <a:avLst/>
                      <a:gdLst>
                        <a:gd name="connsiteX0" fmla="*/ 0 w 5311568"/>
                        <a:gd name="connsiteY0" fmla="*/ 0 h 3066224"/>
                        <a:gd name="connsiteX1" fmla="*/ 5311568 w 5311568"/>
                        <a:gd name="connsiteY1" fmla="*/ 0 h 3066224"/>
                        <a:gd name="connsiteX2" fmla="*/ 5311568 w 5311568"/>
                        <a:gd name="connsiteY2" fmla="*/ 3066224 h 3066224"/>
                        <a:gd name="connsiteX3" fmla="*/ 0 w 5311568"/>
                        <a:gd name="connsiteY3" fmla="*/ 3066224 h 3066224"/>
                        <a:gd name="connsiteX4" fmla="*/ 0 w 5311568"/>
                        <a:gd name="connsiteY4" fmla="*/ 0 h 3066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568" h="3066224" fill="none" extrusionOk="0">
                          <a:moveTo>
                            <a:pt x="0" y="0"/>
                          </a:moveTo>
                          <a:cubicBezTo>
                            <a:pt x="1222096" y="106216"/>
                            <a:pt x="4711211" y="-142119"/>
                            <a:pt x="5311568" y="0"/>
                          </a:cubicBezTo>
                          <a:cubicBezTo>
                            <a:pt x="5311057" y="1098859"/>
                            <a:pt x="5310798" y="1749720"/>
                            <a:pt x="5311568" y="3066224"/>
                          </a:cubicBezTo>
                          <a:cubicBezTo>
                            <a:pt x="3620501" y="3036996"/>
                            <a:pt x="892547" y="3050530"/>
                            <a:pt x="0" y="3066224"/>
                          </a:cubicBezTo>
                          <a:cubicBezTo>
                            <a:pt x="-56229" y="2395705"/>
                            <a:pt x="-65128" y="830806"/>
                            <a:pt x="0" y="0"/>
                          </a:cubicBezTo>
                          <a:close/>
                        </a:path>
                        <a:path w="5311568" h="3066224" stroke="0" extrusionOk="0">
                          <a:moveTo>
                            <a:pt x="0" y="0"/>
                          </a:moveTo>
                          <a:cubicBezTo>
                            <a:pt x="2146832" y="-71603"/>
                            <a:pt x="4243858" y="126493"/>
                            <a:pt x="5311568" y="0"/>
                          </a:cubicBezTo>
                          <a:cubicBezTo>
                            <a:pt x="5222378" y="854751"/>
                            <a:pt x="5467352" y="2644159"/>
                            <a:pt x="5311568" y="3066224"/>
                          </a:cubicBezTo>
                          <a:cubicBezTo>
                            <a:pt x="3654653" y="3111068"/>
                            <a:pt x="1916940" y="2909337"/>
                            <a:pt x="0" y="3066224"/>
                          </a:cubicBezTo>
                          <a:cubicBezTo>
                            <a:pt x="-31925" y="2026275"/>
                            <a:pt x="67210" y="1035094"/>
                            <a:pt x="0" y="0"/>
                          </a:cubicBezTo>
                          <a:close/>
                        </a:path>
                      </a:pathLst>
                    </a:custGeom>
                    <ask:type>
                      <ask:lineSketchCurved/>
                    </ask:type>
                  </ask:lineSketchStyleProps>
                </a:ext>
              </a:extLst>
            </a:ln>
          </p:spPr>
          <p:txBody>
            <a:bodyPr wrap="square" anchor="b">
              <a:spAutoFit/>
            </a:bodyPr>
            <a:lstStyle/>
            <a:p>
              <a:pPr lvl="0">
                <a:lnSpc>
                  <a:spcPct val="200000"/>
                </a:lnSpc>
                <a:defRPr/>
              </a:pPr>
              <a:r>
                <a:rPr lang="vi-VN" sz="2667" dirty="0">
                  <a:latin typeface="UTM Avo" panose="02040603050506020204" pitchFamily="18" charset="0"/>
                  <a:ea typeface="Calibri" panose="020F0502020204030204" pitchFamily="34" charset="0"/>
                  <a:cs typeface="Times New Roman" panose="02020603050405020304" pitchFamily="18" charset="0"/>
                </a:rPr>
                <a:t>Cuốc con </a:t>
              </a:r>
              <a:r>
                <a:rPr lang="vi-VN" sz="2667">
                  <a:latin typeface="UTM Avo" panose="02040603050506020204" pitchFamily="18" charset="0"/>
                  <a:ea typeface="Calibri" panose="020F0502020204030204" pitchFamily="34" charset="0"/>
                  <a:cs typeface="Times New Roman" panose="02020603050405020304" pitchFamily="18" charset="0"/>
                </a:rPr>
                <a:t>về    </a:t>
              </a:r>
              <a:r>
                <a:rPr lang="en-US" sz="2667">
                  <a:latin typeface="UTM Avo" panose="02040603050506020204" pitchFamily="18" charset="0"/>
                  <a:ea typeface="Calibri" panose="020F0502020204030204" pitchFamily="34" charset="0"/>
                  <a:cs typeface="Times New Roman" panose="02020603050405020304" pitchFamily="18" charset="0"/>
                </a:rPr>
                <a:t> </a:t>
              </a:r>
              <a:r>
                <a:rPr lang="en-US" sz="2667" smtClean="0">
                  <a:latin typeface="UTM Avo" panose="02040603050506020204" pitchFamily="18" charset="0"/>
                  <a:ea typeface="Calibri" panose="020F0502020204030204" pitchFamily="34" charset="0"/>
                  <a:cs typeface="Times New Roman" panose="02020603050405020304" pitchFamily="18" charset="0"/>
                </a:rPr>
                <a:t>            </a:t>
              </a:r>
              <a:r>
                <a:rPr lang="vi-VN" sz="2667" smtClean="0">
                  <a:latin typeface="UTM Avo" panose="02040603050506020204" pitchFamily="18" charset="0"/>
                  <a:ea typeface="Calibri" panose="020F0502020204030204" pitchFamily="34" charset="0"/>
                  <a:cs typeface="Times New Roman" panose="02020603050405020304" pitchFamily="18" charset="0"/>
                </a:rPr>
                <a:t>               </a:t>
              </a:r>
              <a:r>
                <a:rPr lang="vi-VN" sz="2667" dirty="0">
                  <a:latin typeface="UTM Avo" panose="02040603050506020204" pitchFamily="18" charset="0"/>
                  <a:ea typeface="Calibri" panose="020F0502020204030204" pitchFamily="34" charset="0"/>
                  <a:cs typeface="Times New Roman" panose="02020603050405020304" pitchFamily="18" charset="0"/>
                </a:rPr>
                <a:t>hè</a:t>
              </a:r>
            </a:p>
            <a:p>
              <a:pPr lvl="0">
                <a:lnSpc>
                  <a:spcPct val="200000"/>
                </a:lnSpc>
                <a:defRPr/>
              </a:pPr>
              <a:r>
                <a:rPr lang="vi-VN" sz="2667" dirty="0">
                  <a:latin typeface="UTM Avo" panose="02040603050506020204" pitchFamily="18" charset="0"/>
                  <a:ea typeface="Calibri" panose="020F0502020204030204" pitchFamily="34" charset="0"/>
                  <a:cs typeface="Times New Roman" panose="02020603050405020304" pitchFamily="18" charset="0"/>
                </a:rPr>
                <a:t>Trong đầm sen bát  </a:t>
              </a:r>
            </a:p>
            <a:p>
              <a:pPr lvl="0">
                <a:lnSpc>
                  <a:spcPct val="200000"/>
                </a:lnSpc>
                <a:defRPr/>
              </a:pPr>
              <a:r>
                <a:rPr lang="vi-VN" sz="2667" dirty="0">
                  <a:latin typeface="UTM Avo" panose="02040603050506020204" pitchFamily="18" charset="0"/>
                  <a:ea typeface="Calibri" panose="020F0502020204030204" pitchFamily="34" charset="0"/>
                  <a:cs typeface="Times New Roman" panose="02020603050405020304" pitchFamily="18" charset="0"/>
                </a:rPr>
                <a:t>Lá xanh xoè ô che</a:t>
              </a:r>
            </a:p>
            <a:p>
              <a:pPr lvl="0">
                <a:lnSpc>
                  <a:spcPct val="200000"/>
                </a:lnSpc>
                <a:defRPr/>
              </a:pPr>
              <a:r>
                <a:rPr lang="vi-VN" sz="2667" dirty="0">
                  <a:latin typeface="UTM Avo" panose="02040603050506020204" pitchFamily="18" charset="0"/>
                  <a:ea typeface="Calibri" panose="020F0502020204030204" pitchFamily="34" charset="0"/>
                  <a:cs typeface="Times New Roman" panose="02020603050405020304" pitchFamily="18" charset="0"/>
                </a:rPr>
                <a:t>Hoa đưa hương ngào ngạt</a:t>
              </a:r>
              <a:r>
                <a:rPr lang="vi-VN" sz="2667" kern="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a:t>
              </a:r>
            </a:p>
            <a:p>
              <a:pPr algn="r" defTabSz="1219170">
                <a:lnSpc>
                  <a:spcPct val="200000"/>
                </a:lnSpc>
                <a:buClr>
                  <a:srgbClr val="000000"/>
                </a:buClr>
                <a:defRPr/>
              </a:pPr>
              <a:r>
                <a:rPr lang="x-none" sz="2667" dirty="0">
                  <a:latin typeface="UTM Avo" panose="02040603050506020204" pitchFamily="18" charset="0"/>
                  <a:ea typeface="Calibri" panose="020F0502020204030204" pitchFamily="34" charset="0"/>
                </a:rPr>
                <a:t>(Nguyễn Văn Chương)</a:t>
              </a:r>
              <a:endParaRPr lang="vi-VN" sz="2667" kern="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xmlns="" id="{1FFB1E92-CFF9-E147-B911-E623B6E48522}"/>
                </a:ext>
              </a:extLst>
            </p:cNvPr>
            <p:cNvSpPr/>
            <p:nvPr/>
          </p:nvSpPr>
          <p:spPr>
            <a:xfrm>
              <a:off x="1269637" y="1811294"/>
              <a:ext cx="1173449"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Arial"/>
                <a:sym typeface="Arial"/>
              </a:endParaRPr>
            </a:p>
          </p:txBody>
        </p:sp>
        <p:sp>
          <p:nvSpPr>
            <p:cNvPr id="22" name="Rectangle 21">
              <a:extLst>
                <a:ext uri="{FF2B5EF4-FFF2-40B4-BE49-F238E27FC236}">
                  <a16:creationId xmlns:a16="http://schemas.microsoft.com/office/drawing/2014/main" xmlns="" id="{B8600C9E-429F-0547-A61E-1698C59A51EA}"/>
                </a:ext>
              </a:extLst>
            </p:cNvPr>
            <p:cNvSpPr/>
            <p:nvPr/>
          </p:nvSpPr>
          <p:spPr>
            <a:xfrm>
              <a:off x="2011671" y="2439255"/>
              <a:ext cx="1173449"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Arial"/>
                <a:sym typeface="Arial"/>
              </a:endParaRPr>
            </a:p>
          </p:txBody>
        </p:sp>
      </p:grpSp>
      <p:sp>
        <p:nvSpPr>
          <p:cNvPr id="14" name="Rectangle 13">
            <a:extLst>
              <a:ext uri="{FF2B5EF4-FFF2-40B4-BE49-F238E27FC236}">
                <a16:creationId xmlns:a16="http://schemas.microsoft.com/office/drawing/2014/main" xmlns="" id="{0575EFEA-A3F3-C84B-B2F5-8FEE838EED2B}"/>
              </a:ext>
            </a:extLst>
          </p:cNvPr>
          <p:cNvSpPr/>
          <p:nvPr/>
        </p:nvSpPr>
        <p:spPr>
          <a:xfrm>
            <a:off x="4347352" y="1751747"/>
            <a:ext cx="1701157" cy="584775"/>
          </a:xfrm>
          <a:prstGeom prst="rect">
            <a:avLst/>
          </a:prstGeom>
        </p:spPr>
        <p:txBody>
          <a:bodyPr wrap="square">
            <a:spAutoFit/>
          </a:bodyPr>
          <a:lstStyle/>
          <a:p>
            <a:pPr algn="ctr" defTabSz="1219170">
              <a:buClr>
                <a:srgbClr val="000000"/>
              </a:buClr>
              <a:defRPr/>
            </a:pPr>
            <a:r>
              <a:rPr lang="vi-VN" sz="3200" kern="0" dirty="0">
                <a:solidFill>
                  <a:srgbClr val="FF0000"/>
                </a:solidFill>
                <a:latin typeface="UTM Avo" panose="02040603050506020204" pitchFamily="18" charset="0"/>
                <a:cs typeface="Arial"/>
                <a:sym typeface="Arial"/>
              </a:rPr>
              <a:t>nghỉ</a:t>
            </a:r>
            <a:endParaRPr lang="x-none" sz="3200" kern="0" dirty="0">
              <a:solidFill>
                <a:srgbClr val="000000"/>
              </a:solidFill>
              <a:latin typeface="UTM Avo" panose="02040603050506020204" pitchFamily="18" charset="0"/>
              <a:cs typeface="Arial"/>
              <a:sym typeface="Arial"/>
            </a:endParaRPr>
          </a:p>
        </p:txBody>
      </p:sp>
      <p:sp>
        <p:nvSpPr>
          <p:cNvPr id="26" name="Rectangle 25">
            <a:extLst>
              <a:ext uri="{FF2B5EF4-FFF2-40B4-BE49-F238E27FC236}">
                <a16:creationId xmlns:a16="http://schemas.microsoft.com/office/drawing/2014/main" xmlns="" id="{F0764737-0A8E-7740-B92E-A5CA1D85AC22}"/>
              </a:ext>
            </a:extLst>
          </p:cNvPr>
          <p:cNvSpPr/>
          <p:nvPr/>
        </p:nvSpPr>
        <p:spPr>
          <a:xfrm>
            <a:off x="5630012" y="2599363"/>
            <a:ext cx="938077" cy="584775"/>
          </a:xfrm>
          <a:prstGeom prst="rect">
            <a:avLst/>
          </a:prstGeom>
        </p:spPr>
        <p:txBody>
          <a:bodyPr wrap="none">
            <a:spAutoFit/>
          </a:bodyPr>
          <a:lstStyle/>
          <a:p>
            <a:pPr defTabSz="1219170">
              <a:buClr>
                <a:srgbClr val="000000"/>
              </a:buClr>
              <a:defRPr/>
            </a:pPr>
            <a:r>
              <a:rPr lang="x-none" sz="3200" kern="0" dirty="0">
                <a:solidFill>
                  <a:srgbClr val="FF0000"/>
                </a:solidFill>
                <a:latin typeface="UTM Avo" panose="02040603050506020204" pitchFamily="18" charset="0"/>
                <a:cs typeface="Arial"/>
                <a:sym typeface="Arial"/>
              </a:rPr>
              <a:t>ngát</a:t>
            </a:r>
          </a:p>
        </p:txBody>
      </p:sp>
    </p:spTree>
    <p:custDataLst>
      <p:tags r:id="rId1"/>
    </p:custDataLst>
    <p:extLst>
      <p:ext uri="{BB962C8B-B14F-4D97-AF65-F5344CB8AC3E}">
        <p14:creationId xmlns:p14="http://schemas.microsoft.com/office/powerpoint/2010/main" val="76399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50000" decel="5000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ppt_x"/>
                                          </p:val>
                                        </p:tav>
                                        <p:tav tm="100000">
                                          <p:val>
                                            <p:strVal val="#ppt_x"/>
                                          </p:val>
                                        </p:tav>
                                      </p:tavLst>
                                    </p:anim>
                                    <p:anim calcmode="lin" valueType="num">
                                      <p:cBhvr additive="base">
                                        <p:cTn id="15"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B7F940E-EC3B-C04B-BF84-A079CC797EAB}"/>
              </a:ext>
            </a:extLst>
          </p:cNvPr>
          <p:cNvSpPr txBox="1"/>
          <p:nvPr/>
        </p:nvSpPr>
        <p:spPr>
          <a:xfrm>
            <a:off x="2754637" y="594331"/>
            <a:ext cx="7082091" cy="646331"/>
          </a:xfrm>
          <a:prstGeom prst="rect">
            <a:avLst/>
          </a:prstGeom>
          <a:noFill/>
        </p:spPr>
        <p:txBody>
          <a:bodyPr wrap="square" rtlCol="0">
            <a:spAutoFit/>
          </a:bodyPr>
          <a:lstStyle/>
          <a:p>
            <a:pPr algn="just">
              <a:lnSpc>
                <a:spcPct val="150000"/>
              </a:lnSpc>
            </a:pPr>
            <a:r>
              <a:rPr lang="vi-VN" sz="24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xmlns="" id="{D16E4CC9-2E21-4D4E-BF68-176C6694A1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8428" y="676847"/>
            <a:ext cx="471619" cy="471619"/>
          </a:xfrm>
          <a:prstGeom prst="rect">
            <a:avLst/>
          </a:prstGeom>
        </p:spPr>
      </p:pic>
      <p:sp>
        <p:nvSpPr>
          <p:cNvPr id="9" name="TextBox 8">
            <a:extLst>
              <a:ext uri="{FF2B5EF4-FFF2-40B4-BE49-F238E27FC236}">
                <a16:creationId xmlns:a16="http://schemas.microsoft.com/office/drawing/2014/main" xmlns="" id="{DA5991B2-32D7-2D4C-B927-082A670A87A4}"/>
              </a:ext>
            </a:extLst>
          </p:cNvPr>
          <p:cNvSpPr txBox="1"/>
          <p:nvPr/>
        </p:nvSpPr>
        <p:spPr>
          <a:xfrm>
            <a:off x="2544238" y="1282056"/>
            <a:ext cx="6402217" cy="708014"/>
          </a:xfrm>
          <a:prstGeom prst="rect">
            <a:avLst/>
          </a:prstGeom>
          <a:noFill/>
        </p:spPr>
        <p:txBody>
          <a:bodyPr wrap="square" rtlCol="0">
            <a:spAutoFit/>
          </a:bodyPr>
          <a:lstStyle/>
          <a:p>
            <a:pPr algn="just">
              <a:lnSpc>
                <a:spcPct val="150000"/>
              </a:lnSpc>
            </a:pPr>
            <a:r>
              <a:rPr lang="vi-VN" sz="2400" b="1" dirty="0">
                <a:solidFill>
                  <a:schemeClr val="accent6">
                    <a:lumMod val="75000"/>
                  </a:schemeClr>
                </a:solidFill>
                <a:latin typeface="UTM Avo" panose="02040603050506020204" pitchFamily="18" charset="0"/>
              </a:rPr>
              <a:t>a) </a:t>
            </a:r>
            <a:r>
              <a:rPr lang="vi-VN" sz="2400" dirty="0">
                <a:latin typeface="UTM Avo" panose="02040603050506020204" pitchFamily="18" charset="0"/>
              </a:rPr>
              <a:t>Chọn </a:t>
            </a:r>
            <a:r>
              <a:rPr lang="vi-VN" sz="2667" b="1" dirty="0">
                <a:solidFill>
                  <a:srgbClr val="FF0000"/>
                </a:solidFill>
                <a:latin typeface="UTM Avo" panose="02040603050506020204" pitchFamily="18" charset="0"/>
              </a:rPr>
              <a:t>r</a:t>
            </a:r>
            <a:r>
              <a:rPr lang="vi-VN" sz="2667" dirty="0">
                <a:latin typeface="UTM Avo" panose="02040603050506020204" pitchFamily="18" charset="0"/>
              </a:rPr>
              <a:t>, </a:t>
            </a:r>
            <a:r>
              <a:rPr lang="vi-VN" sz="2667" b="1" dirty="0">
                <a:solidFill>
                  <a:srgbClr val="FF0000"/>
                </a:solidFill>
                <a:latin typeface="UTM Avo" panose="02040603050506020204" pitchFamily="18" charset="0"/>
              </a:rPr>
              <a:t>d</a:t>
            </a:r>
            <a:r>
              <a:rPr lang="vi-VN" sz="2667" dirty="0">
                <a:latin typeface="UTM Avo" panose="02040603050506020204" pitchFamily="18" charset="0"/>
              </a:rPr>
              <a:t> </a:t>
            </a:r>
            <a:r>
              <a:rPr lang="vi-VN" sz="2400" dirty="0">
                <a:latin typeface="UTM Avo" panose="02040603050506020204" pitchFamily="18" charset="0"/>
              </a:rPr>
              <a:t>hoặc </a:t>
            </a:r>
            <a:r>
              <a:rPr lang="vi-VN" sz="2667" b="1" dirty="0">
                <a:solidFill>
                  <a:srgbClr val="FF0000"/>
                </a:solidFill>
                <a:latin typeface="UTM Avo" panose="02040603050506020204" pitchFamily="18" charset="0"/>
              </a:rPr>
              <a:t>gi</a:t>
            </a:r>
            <a:r>
              <a:rPr lang="vi-VN" sz="2400" dirty="0">
                <a:latin typeface="UTM Avo" panose="02040603050506020204" pitchFamily="18" charset="0"/>
              </a:rPr>
              <a:t> thay cho ô vuông</a:t>
            </a:r>
          </a:p>
        </p:txBody>
      </p:sp>
      <p:grpSp>
        <p:nvGrpSpPr>
          <p:cNvPr id="5" name="Group 4">
            <a:extLst>
              <a:ext uri="{FF2B5EF4-FFF2-40B4-BE49-F238E27FC236}">
                <a16:creationId xmlns:a16="http://schemas.microsoft.com/office/drawing/2014/main" xmlns="" id="{7F3FAC21-B224-DC48-9C2F-3D971B7C3D60}"/>
              </a:ext>
            </a:extLst>
          </p:cNvPr>
          <p:cNvGrpSpPr/>
          <p:nvPr/>
        </p:nvGrpSpPr>
        <p:grpSpPr>
          <a:xfrm>
            <a:off x="3316147" y="2293390"/>
            <a:ext cx="6263832" cy="3170740"/>
            <a:chOff x="1344110" y="1720042"/>
            <a:chExt cx="4697874" cy="2378055"/>
          </a:xfrm>
        </p:grpSpPr>
        <p:sp>
          <p:nvSpPr>
            <p:cNvPr id="4" name="Rectangle 3">
              <a:extLst>
                <a:ext uri="{FF2B5EF4-FFF2-40B4-BE49-F238E27FC236}">
                  <a16:creationId xmlns:a16="http://schemas.microsoft.com/office/drawing/2014/main" xmlns="" id="{795184D0-493B-9D40-A318-071FD9BE94D2}"/>
                </a:ext>
              </a:extLst>
            </p:cNvPr>
            <p:cNvSpPr/>
            <p:nvPr/>
          </p:nvSpPr>
          <p:spPr>
            <a:xfrm>
              <a:off x="1344110" y="1720042"/>
              <a:ext cx="4697874" cy="2378055"/>
            </a:xfrm>
            <a:prstGeom prst="rect">
              <a:avLst/>
            </a:prstGeom>
          </p:spPr>
          <p:txBody>
            <a:bodyPr wrap="square">
              <a:spAutoFit/>
            </a:bodyPr>
            <a:lstStyle/>
            <a:p>
              <a:pPr>
                <a:lnSpc>
                  <a:spcPct val="150000"/>
                </a:lnSpc>
              </a:pPr>
              <a:r>
                <a:rPr lang="vi-VN" sz="2667">
                  <a:latin typeface="UTM Avo" panose="02040603050506020204" pitchFamily="18" charset="0"/>
                  <a:ea typeface="Calibri" panose="020F0502020204030204" pitchFamily="34" charset="0"/>
                </a:rPr>
                <a:t>Mưa </a:t>
              </a:r>
              <a:r>
                <a:rPr lang="en-US" sz="2667" smtClean="0">
                  <a:latin typeface="UTM Avo" panose="02040603050506020204" pitchFamily="18" charset="0"/>
                  <a:ea typeface="Calibri" panose="020F0502020204030204" pitchFamily="34" charset="0"/>
                </a:rPr>
                <a:t>      </a:t>
              </a:r>
              <a:r>
                <a:rPr lang="vi-VN" sz="2667" smtClean="0">
                  <a:latin typeface="UTM Avo" panose="02040603050506020204" pitchFamily="18" charset="0"/>
                  <a:ea typeface="Calibri" panose="020F0502020204030204" pitchFamily="34" charset="0"/>
                </a:rPr>
                <a:t>              </a:t>
              </a:r>
              <a:r>
                <a:rPr lang="vi-VN" sz="2667" dirty="0">
                  <a:latin typeface="UTM Avo" panose="02040603050506020204" pitchFamily="18" charset="0"/>
                  <a:ea typeface="Calibri" panose="020F0502020204030204" pitchFamily="34" charset="0"/>
                </a:rPr>
                <a:t>ăng trên đồng</a:t>
              </a:r>
              <a:endParaRPr lang="x-none" sz="2667" dirty="0">
                <a:latin typeface="Times New Roman" panose="02020603050405020304" pitchFamily="18" charset="0"/>
                <a:ea typeface="Calibri" panose="020F0502020204030204" pitchFamily="34" charset="0"/>
              </a:endParaRPr>
            </a:p>
            <a:p>
              <a:pPr>
                <a:lnSpc>
                  <a:spcPct val="150000"/>
                </a:lnSpc>
              </a:pPr>
              <a:r>
                <a:rPr lang="vi-VN" sz="2667" dirty="0">
                  <a:latin typeface="UTM Avo" panose="02040603050506020204" pitchFamily="18" charset="0"/>
                  <a:ea typeface="Calibri" panose="020F0502020204030204" pitchFamily="34" charset="0"/>
                </a:rPr>
                <a:t>Uốn mềm ngọn lúa</a:t>
              </a:r>
              <a:endParaRPr lang="x-none" sz="2667" dirty="0">
                <a:latin typeface="Times New Roman" panose="02020603050405020304" pitchFamily="18" charset="0"/>
                <a:ea typeface="Calibri" panose="020F0502020204030204" pitchFamily="34" charset="0"/>
              </a:endParaRPr>
            </a:p>
            <a:p>
              <a:pPr>
                <a:lnSpc>
                  <a:spcPct val="150000"/>
                </a:lnSpc>
              </a:pPr>
              <a:r>
                <a:rPr lang="vi-VN" sz="2667" dirty="0">
                  <a:latin typeface="UTM Avo" panose="02040603050506020204" pitchFamily="18" charset="0"/>
                  <a:ea typeface="Calibri" panose="020F0502020204030204" pitchFamily="34" charset="0"/>
                </a:rPr>
                <a:t>Hoa xoan </a:t>
              </a:r>
              <a:r>
                <a:rPr lang="vi-VN" sz="2667">
                  <a:latin typeface="UTM Avo" panose="02040603050506020204" pitchFamily="18" charset="0"/>
                  <a:ea typeface="Calibri" panose="020F0502020204030204" pitchFamily="34" charset="0"/>
                </a:rPr>
                <a:t>theo      </a:t>
              </a:r>
              <a:r>
                <a:rPr lang="en-US" sz="2667" smtClean="0">
                  <a:latin typeface="UTM Avo" panose="02040603050506020204" pitchFamily="18" charset="0"/>
                  <a:ea typeface="Calibri" panose="020F0502020204030204" pitchFamily="34" charset="0"/>
                </a:rPr>
                <a:t>         </a:t>
              </a:r>
              <a:r>
                <a:rPr lang="vi-VN" sz="2667" smtClean="0">
                  <a:latin typeface="UTM Avo" panose="02040603050506020204" pitchFamily="18" charset="0"/>
                  <a:ea typeface="Calibri" panose="020F0502020204030204" pitchFamily="34" charset="0"/>
                </a:rPr>
                <a:t>         </a:t>
              </a:r>
              <a:r>
                <a:rPr lang="vi-VN" sz="2667" dirty="0">
                  <a:latin typeface="UTM Avo" panose="02040603050506020204" pitchFamily="18" charset="0"/>
                  <a:ea typeface="Calibri" panose="020F0502020204030204" pitchFamily="34" charset="0"/>
                </a:rPr>
                <a:t>ó</a:t>
              </a:r>
              <a:endParaRPr lang="x-none" sz="2667" dirty="0">
                <a:latin typeface="Times New Roman" panose="02020603050405020304" pitchFamily="18" charset="0"/>
                <a:ea typeface="Calibri" panose="020F0502020204030204" pitchFamily="34" charset="0"/>
              </a:endParaRPr>
            </a:p>
            <a:p>
              <a:pPr>
                <a:lnSpc>
                  <a:spcPct val="150000"/>
                </a:lnSpc>
              </a:pPr>
              <a:r>
                <a:rPr lang="vi-VN" sz="2667">
                  <a:latin typeface="UTM Avo" panose="02040603050506020204" pitchFamily="18" charset="0"/>
                  <a:ea typeface="Calibri" panose="020F0502020204030204" pitchFamily="34" charset="0"/>
                </a:rPr>
                <a:t> </a:t>
              </a:r>
              <a:r>
                <a:rPr lang="en-US" sz="2667" smtClean="0">
                  <a:latin typeface="UTM Avo" panose="02040603050506020204" pitchFamily="18" charset="0"/>
                  <a:ea typeface="Calibri" panose="020F0502020204030204" pitchFamily="34" charset="0"/>
                </a:rPr>
                <a:t>     </a:t>
              </a:r>
              <a:r>
                <a:rPr lang="vi-VN" sz="2667" smtClean="0">
                  <a:latin typeface="UTM Avo" panose="02040603050506020204" pitchFamily="18" charset="0"/>
                  <a:ea typeface="Calibri" panose="020F0502020204030204" pitchFamily="34" charset="0"/>
                </a:rPr>
                <a:t>            </a:t>
              </a:r>
              <a:r>
                <a:rPr lang="vi-VN" sz="2667" dirty="0">
                  <a:latin typeface="UTM Avo" panose="02040603050506020204" pitchFamily="18" charset="0"/>
                  <a:ea typeface="Calibri" panose="020F0502020204030204" pitchFamily="34" charset="0"/>
                </a:rPr>
                <a:t>ải tím mặt đường.</a:t>
              </a:r>
              <a:endParaRPr lang="x-none" sz="2667" dirty="0">
                <a:latin typeface="Times New Roman" panose="02020603050405020304" pitchFamily="18" charset="0"/>
                <a:ea typeface="Calibri" panose="020F0502020204030204" pitchFamily="34" charset="0"/>
              </a:endParaRPr>
            </a:p>
            <a:p>
              <a:pPr algn="r">
                <a:lnSpc>
                  <a:spcPct val="150000"/>
                </a:lnSpc>
              </a:pPr>
              <a:r>
                <a:rPr lang="vi-VN" sz="2667" dirty="0">
                  <a:latin typeface="UTM Avo" panose="02040603050506020204" pitchFamily="18" charset="0"/>
                  <a:ea typeface="Calibri" panose="020F0502020204030204" pitchFamily="34" charset="0"/>
                </a:rPr>
                <a:t>	(Theo Nguyễn Bao)</a:t>
              </a:r>
              <a:endParaRPr lang="x-none" sz="2667" dirty="0">
                <a:latin typeface="Times New Roman" panose="02020603050405020304" pitchFamily="18" charset="0"/>
                <a:ea typeface="Calibri" panose="020F0502020204030204" pitchFamily="34" charset="0"/>
              </a:endParaRPr>
            </a:p>
          </p:txBody>
        </p:sp>
        <p:sp>
          <p:nvSpPr>
            <p:cNvPr id="15" name="Rectangle 14">
              <a:extLst>
                <a:ext uri="{FF2B5EF4-FFF2-40B4-BE49-F238E27FC236}">
                  <a16:creationId xmlns:a16="http://schemas.microsoft.com/office/drawing/2014/main" xmlns="" id="{54D5556E-C388-9B4C-878F-C7558BC40DCC}"/>
                </a:ext>
              </a:extLst>
            </p:cNvPr>
            <p:cNvSpPr/>
            <p:nvPr/>
          </p:nvSpPr>
          <p:spPr>
            <a:xfrm>
              <a:off x="2118266" y="1853308"/>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Arial"/>
                <a:sym typeface="Arial"/>
              </a:endParaRPr>
            </a:p>
          </p:txBody>
        </p:sp>
        <p:sp>
          <p:nvSpPr>
            <p:cNvPr id="16" name="Rectangle 15">
              <a:extLst>
                <a:ext uri="{FF2B5EF4-FFF2-40B4-BE49-F238E27FC236}">
                  <a16:creationId xmlns:a16="http://schemas.microsoft.com/office/drawing/2014/main" xmlns="" id="{2035F31D-A660-EC4F-A857-E45C695F9CB5}"/>
                </a:ext>
              </a:extLst>
            </p:cNvPr>
            <p:cNvSpPr/>
            <p:nvPr/>
          </p:nvSpPr>
          <p:spPr>
            <a:xfrm>
              <a:off x="3405850" y="2744519"/>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Arial"/>
                <a:sym typeface="Arial"/>
              </a:endParaRPr>
            </a:p>
          </p:txBody>
        </p:sp>
        <p:sp>
          <p:nvSpPr>
            <p:cNvPr id="17" name="Rectangle 16">
              <a:extLst>
                <a:ext uri="{FF2B5EF4-FFF2-40B4-BE49-F238E27FC236}">
                  <a16:creationId xmlns:a16="http://schemas.microsoft.com/office/drawing/2014/main" xmlns="" id="{430764F5-1AB2-3F4F-A869-7A3C3A574181}"/>
                </a:ext>
              </a:extLst>
            </p:cNvPr>
            <p:cNvSpPr/>
            <p:nvPr/>
          </p:nvSpPr>
          <p:spPr>
            <a:xfrm>
              <a:off x="1448863" y="3209475"/>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Arial"/>
                <a:sym typeface="Arial"/>
              </a:endParaRPr>
            </a:p>
          </p:txBody>
        </p:sp>
      </p:grpSp>
      <p:pic>
        <p:nvPicPr>
          <p:cNvPr id="19" name="Picture 2" descr="Lúa Vàng Hình ảnh | Định dạng hình ảnh PNG 400280211| vn.lovepik.com">
            <a:extLst>
              <a:ext uri="{FF2B5EF4-FFF2-40B4-BE49-F238E27FC236}">
                <a16:creationId xmlns:a16="http://schemas.microsoft.com/office/drawing/2014/main" xmlns="" id="{FE247E19-03EE-0147-869A-88D815E3722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645" b="89848" l="74070" r="98256">
                        <a14:foregroundMark x1="80397" y1="75635" x2="84186" y2="69797"/>
                        <a14:foregroundMark x1="74302" y1="85025" x2="80397" y2="75635"/>
                        <a14:foregroundMark x1="84535" y1="68020" x2="84535" y2="68020"/>
                        <a14:foregroundMark x1="85698" y1="68020" x2="85698" y2="68020"/>
                        <a14:foregroundMark x1="86628" y1="68020" x2="86628" y2="68020"/>
                        <a14:foregroundMark x1="91266" y1="73149" x2="95581" y2="78173"/>
                        <a14:foregroundMark x1="86860" y1="68020" x2="87725" y2="69026"/>
                        <a14:foregroundMark x1="97674" y1="81472" x2="97674" y2="81472"/>
                        <a14:foregroundMark x1="97674" y1="81472" x2="97674" y2="63959"/>
                        <a14:foregroundMark x1="97674" y1="69289" x2="98140" y2="84772"/>
                        <a14:foregroundMark x1="98140" y1="84772" x2="98256" y2="85025"/>
                        <a14:foregroundMark x1="98256" y1="84518" x2="98256" y2="84518"/>
                        <a14:foregroundMark x1="89070" y1="48985" x2="85349" y2="47208"/>
                        <a14:foregroundMark x1="83140" y1="46701" x2="85814" y2="46954"/>
                        <a14:foregroundMark x1="90698" y1="28173" x2="96047" y2="40609"/>
                        <a14:foregroundMark x1="96047" y1="40609" x2="98023" y2="53046"/>
                        <a14:foregroundMark x1="89419" y1="25635" x2="89419" y2="25635"/>
                        <a14:foregroundMark x1="89419" y1="24873" x2="89419" y2="24873"/>
                        <a14:backgroundMark x1="80116" y1="75635" x2="80116" y2="75635"/>
                        <a14:backgroundMark x1="89651" y1="70305" x2="89651" y2="70305"/>
                        <a14:backgroundMark x1="89651" y1="70305" x2="90698" y2="73858"/>
                        <a14:backgroundMark x1="89070" y1="71574" x2="89651" y2="70812"/>
                        <a14:backgroundMark x1="89651" y1="70305" x2="87791" y2="69289"/>
                      </a14:backgroundRemoval>
                    </a14:imgEffect>
                  </a14:imgLayer>
                </a14:imgProps>
              </a:ext>
              <a:ext uri="{28A0092B-C50C-407E-A947-70E740481C1C}">
                <a14:useLocalDpi xmlns:a14="http://schemas.microsoft.com/office/drawing/2010/main" val="0"/>
              </a:ext>
            </a:extLst>
          </a:blip>
          <a:srcRect l="71545"/>
          <a:stretch/>
        </p:blipFill>
        <p:spPr bwMode="auto">
          <a:xfrm>
            <a:off x="8946455" y="-652928"/>
            <a:ext cx="1813932" cy="29202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inted Transparent Large Purple Flower Clipsrt​ | Gallery Yopriceville -  High-Quality Images and Transparent PNG Free Clipart">
            <a:extLst>
              <a:ext uri="{FF2B5EF4-FFF2-40B4-BE49-F238E27FC236}">
                <a16:creationId xmlns:a16="http://schemas.microsoft.com/office/drawing/2014/main" xmlns="" id="{468D9E63-94C6-354F-874E-291247AEC55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282779" y="4964528"/>
            <a:ext cx="2760792" cy="193958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7984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94E123E-802F-634C-BDB8-04C4E9E2376F}"/>
              </a:ext>
            </a:extLst>
          </p:cNvPr>
          <p:cNvSpPr txBox="1"/>
          <p:nvPr/>
        </p:nvSpPr>
        <p:spPr>
          <a:xfrm>
            <a:off x="2322752" y="691255"/>
            <a:ext cx="8013440" cy="646331"/>
          </a:xfrm>
          <a:prstGeom prst="rect">
            <a:avLst/>
          </a:prstGeom>
          <a:noFill/>
        </p:spPr>
        <p:txBody>
          <a:bodyPr wrap="square" rtlCol="0">
            <a:spAutoFit/>
          </a:bodyPr>
          <a:lstStyle/>
          <a:p>
            <a:pPr algn="just">
              <a:lnSpc>
                <a:spcPct val="150000"/>
              </a:lnSpc>
            </a:pPr>
            <a:r>
              <a:rPr lang="vi-VN" sz="2400" b="1" dirty="0">
                <a:solidFill>
                  <a:schemeClr val="accent6">
                    <a:lumMod val="75000"/>
                  </a:schemeClr>
                </a:solidFill>
                <a:latin typeface="UTM Avo" panose="02040603050506020204" pitchFamily="18" charset="0"/>
              </a:rPr>
              <a:t>b) </a:t>
            </a:r>
            <a:r>
              <a:rPr lang="vi-VN" sz="2400" dirty="0">
                <a:latin typeface="UTM Avo" panose="02040603050506020204" pitchFamily="18" charset="0"/>
                <a:ea typeface="Calibri" panose="020F0502020204030204" pitchFamily="34" charset="0"/>
                <a:cs typeface="Times New Roman" panose="02020603050405020304" pitchFamily="18" charset="0"/>
              </a:rPr>
              <a:t>Chọn tiếng trong hoặc đơn thay cho ô vuông.</a:t>
            </a:r>
            <a:r>
              <a:rPr lang="x-none" sz="2400" dirty="0"/>
              <a:t> </a:t>
            </a:r>
            <a:endParaRPr lang="vi-VN" sz="2400" dirty="0">
              <a:latin typeface="UTM Avo" panose="02040603050506020204" pitchFamily="18" charset="0"/>
            </a:endParaRPr>
          </a:p>
        </p:txBody>
      </p:sp>
      <p:grpSp>
        <p:nvGrpSpPr>
          <p:cNvPr id="26" name="Group 25">
            <a:extLst>
              <a:ext uri="{FF2B5EF4-FFF2-40B4-BE49-F238E27FC236}">
                <a16:creationId xmlns:a16="http://schemas.microsoft.com/office/drawing/2014/main" xmlns="" id="{5601F4A3-4F26-2843-A429-296FF2C55FA3}"/>
              </a:ext>
            </a:extLst>
          </p:cNvPr>
          <p:cNvGrpSpPr/>
          <p:nvPr/>
        </p:nvGrpSpPr>
        <p:grpSpPr>
          <a:xfrm>
            <a:off x="2064179" y="1357296"/>
            <a:ext cx="8197585" cy="3785652"/>
            <a:chOff x="345209" y="1164453"/>
            <a:chExt cx="6148189" cy="2839239"/>
          </a:xfrm>
        </p:grpSpPr>
        <p:sp>
          <p:nvSpPr>
            <p:cNvPr id="5" name="Rectangle 4">
              <a:extLst>
                <a:ext uri="{FF2B5EF4-FFF2-40B4-BE49-F238E27FC236}">
                  <a16:creationId xmlns:a16="http://schemas.microsoft.com/office/drawing/2014/main" xmlns="" id="{EB2CFFF4-6CDF-804E-84CC-5E12102AEB29}"/>
                </a:ext>
              </a:extLst>
            </p:cNvPr>
            <p:cNvSpPr/>
            <p:nvPr/>
          </p:nvSpPr>
          <p:spPr>
            <a:xfrm>
              <a:off x="345209" y="1164453"/>
              <a:ext cx="6148189" cy="2839239"/>
            </a:xfrm>
            <a:prstGeom prst="rect">
              <a:avLst/>
            </a:prstGeom>
          </p:spPr>
          <p:txBody>
            <a:bodyPr wrap="square">
              <a:spAutoFit/>
            </a:bodyPr>
            <a:lstStyle/>
            <a:p>
              <a:pPr algn="just">
                <a:lnSpc>
                  <a:spcPct val="200000"/>
                </a:lnSpc>
              </a:pPr>
              <a:r>
                <a:rPr lang="vi-VN" sz="2400" dirty="0">
                  <a:latin typeface="UTM Avo" panose="02040603050506020204" pitchFamily="18" charset="0"/>
                  <a:ea typeface="Calibri" panose="020F0502020204030204" pitchFamily="34" charset="0"/>
                </a:rPr>
                <a:t>- Vườn cây tươi tốt nhờ công (sức/sứt)     lao động của cô bác nông dân.</a:t>
              </a:r>
            </a:p>
            <a:p>
              <a:pPr algn="just">
                <a:lnSpc>
                  <a:spcPct val="200000"/>
                </a:lnSpc>
              </a:pPr>
              <a:r>
                <a:rPr lang="vi-VN" sz="2400" dirty="0">
                  <a:latin typeface="UTM Avo" panose="02040603050506020204" pitchFamily="18" charset="0"/>
                  <a:ea typeface="Calibri" panose="020F0502020204030204" pitchFamily="34" charset="0"/>
                </a:rPr>
                <a:t>- Đầu xuân, dân làng nô (nức/nứt)    ra đồng để trồng cây.</a:t>
              </a:r>
            </a:p>
            <a:p>
              <a:pPr algn="just">
                <a:lnSpc>
                  <a:spcPct val="200000"/>
                </a:lnSpc>
              </a:pPr>
              <a:r>
                <a:rPr lang="vi-VN" sz="2400" dirty="0">
                  <a:latin typeface="UTM Avo" panose="02040603050506020204" pitchFamily="18" charset="0"/>
                  <a:ea typeface="Calibri" panose="020F0502020204030204" pitchFamily="34" charset="0"/>
                </a:rPr>
                <a:t>- Nhiều loại củ, quả được dùng để làm (mức/ mứt)     </a:t>
              </a:r>
              <a:r>
                <a:rPr lang="vi-VN" sz="2400" dirty="0">
                  <a:solidFill>
                    <a:schemeClr val="accent2"/>
                  </a:solidFill>
                  <a:latin typeface="UTM Avo" panose="02040603050506020204" pitchFamily="18" charset="0"/>
                  <a:ea typeface="Calibri" panose="020F0502020204030204" pitchFamily="34" charset="0"/>
                </a:rPr>
                <a:t>mứt  </a:t>
              </a:r>
              <a:r>
                <a:rPr lang="vi-VN" sz="2400" dirty="0">
                  <a:latin typeface="UTM Avo" panose="02040603050506020204" pitchFamily="18" charset="0"/>
                  <a:ea typeface="Calibri" panose="020F0502020204030204" pitchFamily="34" charset="0"/>
                </a:rPr>
                <a:t>Tết.</a:t>
              </a:r>
            </a:p>
          </p:txBody>
        </p:sp>
        <p:grpSp>
          <p:nvGrpSpPr>
            <p:cNvPr id="15" name="Group 14">
              <a:extLst>
                <a:ext uri="{FF2B5EF4-FFF2-40B4-BE49-F238E27FC236}">
                  <a16:creationId xmlns:a16="http://schemas.microsoft.com/office/drawing/2014/main" xmlns="" id="{148F3750-6CE3-6D4B-B217-99E7D82E8272}"/>
                </a:ext>
              </a:extLst>
            </p:cNvPr>
            <p:cNvGrpSpPr/>
            <p:nvPr/>
          </p:nvGrpSpPr>
          <p:grpSpPr>
            <a:xfrm>
              <a:off x="4946770" y="1341773"/>
              <a:ext cx="339906" cy="363894"/>
              <a:chOff x="4750987" y="1350738"/>
              <a:chExt cx="339906" cy="363894"/>
            </a:xfrm>
          </p:grpSpPr>
          <p:sp>
            <p:nvSpPr>
              <p:cNvPr id="6" name="Rectangle 5">
                <a:extLst>
                  <a:ext uri="{FF2B5EF4-FFF2-40B4-BE49-F238E27FC236}">
                    <a16:creationId xmlns:a16="http://schemas.microsoft.com/office/drawing/2014/main" xmlns="" id="{B99530AD-C991-3249-918B-57A047968928}"/>
                  </a:ext>
                </a:extLst>
              </p:cNvPr>
              <p:cNvSpPr/>
              <p:nvPr/>
            </p:nvSpPr>
            <p:spPr>
              <a:xfrm>
                <a:off x="4750987" y="1350738"/>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Arial"/>
                  <a:sym typeface="Arial"/>
                </a:endParaRPr>
              </a:p>
            </p:txBody>
          </p:sp>
          <p:cxnSp>
            <p:nvCxnSpPr>
              <p:cNvPr id="10" name="Straight Connector 9">
                <a:extLst>
                  <a:ext uri="{FF2B5EF4-FFF2-40B4-BE49-F238E27FC236}">
                    <a16:creationId xmlns:a16="http://schemas.microsoft.com/office/drawing/2014/main" xmlns="" id="{C2118E12-C4FE-7145-AF06-8D0DC451BF25}"/>
                  </a:ext>
                </a:extLst>
              </p:cNvPr>
              <p:cNvCxnSpPr>
                <a:stCxn id="6" idx="0"/>
                <a:endCxn id="6" idx="1"/>
              </p:cNvCxnSpPr>
              <p:nvPr/>
            </p:nvCxnSpPr>
            <p:spPr>
              <a:xfrm flipH="1">
                <a:off x="4750987" y="1350738"/>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xmlns="" id="{A443BE29-D52D-544B-98DA-183FBF38CEE4}"/>
                  </a:ext>
                </a:extLst>
              </p:cNvPr>
              <p:cNvCxnSpPr/>
              <p:nvPr/>
            </p:nvCxnSpPr>
            <p:spPr>
              <a:xfrm flipH="1">
                <a:off x="4920939" y="1532685"/>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xmlns="" id="{1DBC3CDA-7840-DD4B-98A7-29FB95721EC0}"/>
                  </a:ext>
                </a:extLst>
              </p:cNvPr>
              <p:cNvCxnSpPr>
                <a:cxnSpLocks/>
              </p:cNvCxnSpPr>
              <p:nvPr/>
            </p:nvCxnSpPr>
            <p:spPr>
              <a:xfrm flipH="1">
                <a:off x="4756726" y="1356885"/>
                <a:ext cx="334167" cy="357747"/>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xmlns="" id="{670642A1-42AA-354A-825B-2AA8ED02B76F}"/>
                </a:ext>
              </a:extLst>
            </p:cNvPr>
            <p:cNvGrpSpPr/>
            <p:nvPr/>
          </p:nvGrpSpPr>
          <p:grpSpPr>
            <a:xfrm>
              <a:off x="4666009" y="2461975"/>
              <a:ext cx="339906" cy="363894"/>
              <a:chOff x="4750987" y="1350738"/>
              <a:chExt cx="339906" cy="363894"/>
            </a:xfrm>
          </p:grpSpPr>
          <p:sp>
            <p:nvSpPr>
              <p:cNvPr id="17" name="Rectangle 16">
                <a:extLst>
                  <a:ext uri="{FF2B5EF4-FFF2-40B4-BE49-F238E27FC236}">
                    <a16:creationId xmlns:a16="http://schemas.microsoft.com/office/drawing/2014/main" xmlns="" id="{7BED93EE-2C70-6B42-A390-638439785432}"/>
                  </a:ext>
                </a:extLst>
              </p:cNvPr>
              <p:cNvSpPr/>
              <p:nvPr/>
            </p:nvSpPr>
            <p:spPr>
              <a:xfrm>
                <a:off x="4750987" y="1350738"/>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Arial"/>
                  <a:sym typeface="Arial"/>
                </a:endParaRPr>
              </a:p>
            </p:txBody>
          </p:sp>
          <p:cxnSp>
            <p:nvCxnSpPr>
              <p:cNvPr id="18" name="Straight Connector 17">
                <a:extLst>
                  <a:ext uri="{FF2B5EF4-FFF2-40B4-BE49-F238E27FC236}">
                    <a16:creationId xmlns:a16="http://schemas.microsoft.com/office/drawing/2014/main" xmlns="" id="{E6AEE41E-5E13-464C-9312-F87D597DB26F}"/>
                  </a:ext>
                </a:extLst>
              </p:cNvPr>
              <p:cNvCxnSpPr>
                <a:stCxn id="17" idx="0"/>
                <a:endCxn id="17" idx="1"/>
              </p:cNvCxnSpPr>
              <p:nvPr/>
            </p:nvCxnSpPr>
            <p:spPr>
              <a:xfrm flipH="1">
                <a:off x="4750987" y="1350738"/>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CE4ED2EC-7C60-174A-9F44-BC8E70016248}"/>
                  </a:ext>
                </a:extLst>
              </p:cNvPr>
              <p:cNvCxnSpPr/>
              <p:nvPr/>
            </p:nvCxnSpPr>
            <p:spPr>
              <a:xfrm flipH="1">
                <a:off x="4920939" y="1532685"/>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xmlns="" id="{4B0061FA-01DF-784C-8DE1-950A6C0A9949}"/>
                  </a:ext>
                </a:extLst>
              </p:cNvPr>
              <p:cNvCxnSpPr>
                <a:cxnSpLocks/>
              </p:cNvCxnSpPr>
              <p:nvPr/>
            </p:nvCxnSpPr>
            <p:spPr>
              <a:xfrm flipH="1">
                <a:off x="4756726" y="1356885"/>
                <a:ext cx="334167" cy="357747"/>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1" name="Group 20">
              <a:extLst>
                <a:ext uri="{FF2B5EF4-FFF2-40B4-BE49-F238E27FC236}">
                  <a16:creationId xmlns:a16="http://schemas.microsoft.com/office/drawing/2014/main" xmlns="" id="{153996AA-C9BB-A944-8661-F8801A7992D4}"/>
                </a:ext>
              </a:extLst>
            </p:cNvPr>
            <p:cNvGrpSpPr/>
            <p:nvPr/>
          </p:nvGrpSpPr>
          <p:grpSpPr>
            <a:xfrm>
              <a:off x="6081289" y="3037311"/>
              <a:ext cx="353222" cy="377211"/>
              <a:chOff x="10237387" y="345342"/>
              <a:chExt cx="353222" cy="377211"/>
            </a:xfrm>
          </p:grpSpPr>
          <p:sp>
            <p:nvSpPr>
              <p:cNvPr id="22" name="Rectangle 21">
                <a:extLst>
                  <a:ext uri="{FF2B5EF4-FFF2-40B4-BE49-F238E27FC236}">
                    <a16:creationId xmlns:a16="http://schemas.microsoft.com/office/drawing/2014/main" xmlns="" id="{FD95A5A9-F14B-DF4E-AD84-C31B14F84413}"/>
                  </a:ext>
                </a:extLst>
              </p:cNvPr>
              <p:cNvSpPr/>
              <p:nvPr/>
            </p:nvSpPr>
            <p:spPr>
              <a:xfrm>
                <a:off x="10244045" y="345342"/>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Arial"/>
                  <a:sym typeface="Arial"/>
                </a:endParaRPr>
              </a:p>
            </p:txBody>
          </p:sp>
          <p:cxnSp>
            <p:nvCxnSpPr>
              <p:cNvPr id="23" name="Straight Connector 22">
                <a:extLst>
                  <a:ext uri="{FF2B5EF4-FFF2-40B4-BE49-F238E27FC236}">
                    <a16:creationId xmlns:a16="http://schemas.microsoft.com/office/drawing/2014/main" xmlns="" id="{12800477-3776-C046-948F-EBE0D15E29BC}"/>
                  </a:ext>
                </a:extLst>
              </p:cNvPr>
              <p:cNvCxnSpPr/>
              <p:nvPr/>
            </p:nvCxnSpPr>
            <p:spPr>
              <a:xfrm flipH="1">
                <a:off x="10237387" y="352000"/>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xmlns="" id="{090F602F-43BE-E24D-807C-1B18E08CBA63}"/>
                  </a:ext>
                </a:extLst>
              </p:cNvPr>
              <p:cNvCxnSpPr/>
              <p:nvPr/>
            </p:nvCxnSpPr>
            <p:spPr>
              <a:xfrm flipH="1">
                <a:off x="10420656" y="520631"/>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1BD2D8EE-5712-1A4F-948C-0C4291DEF590}"/>
                  </a:ext>
                </a:extLst>
              </p:cNvPr>
              <p:cNvCxnSpPr>
                <a:cxnSpLocks/>
              </p:cNvCxnSpPr>
              <p:nvPr/>
            </p:nvCxnSpPr>
            <p:spPr>
              <a:xfrm flipH="1">
                <a:off x="10256439" y="364806"/>
                <a:ext cx="334167" cy="357747"/>
              </a:xfrm>
              <a:prstGeom prst="line">
                <a:avLst/>
              </a:prstGeom>
              <a:ln w="19050"/>
            </p:spPr>
            <p:style>
              <a:lnRef idx="1">
                <a:schemeClr val="dk1"/>
              </a:lnRef>
              <a:fillRef idx="0">
                <a:schemeClr val="dk1"/>
              </a:fillRef>
              <a:effectRef idx="0">
                <a:schemeClr val="dk1"/>
              </a:effectRef>
              <a:fontRef idx="minor">
                <a:schemeClr val="tx1"/>
              </a:fontRef>
            </p:style>
          </p:cxnSp>
        </p:grpSp>
      </p:grpSp>
      <p:sp>
        <p:nvSpPr>
          <p:cNvPr id="27" name="Oval 26">
            <a:extLst>
              <a:ext uri="{FF2B5EF4-FFF2-40B4-BE49-F238E27FC236}">
                <a16:creationId xmlns:a16="http://schemas.microsoft.com/office/drawing/2014/main" xmlns="" id="{835C70B7-6DB3-CD46-BFD8-F5CFA89FC699}"/>
              </a:ext>
            </a:extLst>
          </p:cNvPr>
          <p:cNvSpPr/>
          <p:nvPr/>
        </p:nvSpPr>
        <p:spPr>
          <a:xfrm>
            <a:off x="6655933" y="1655866"/>
            <a:ext cx="657412" cy="537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
        <p:nvSpPr>
          <p:cNvPr id="28" name="Oval 27">
            <a:extLst>
              <a:ext uri="{FF2B5EF4-FFF2-40B4-BE49-F238E27FC236}">
                <a16:creationId xmlns:a16="http://schemas.microsoft.com/office/drawing/2014/main" xmlns="" id="{8CADC005-E5E7-7A44-A59F-518A7730CDD9}"/>
              </a:ext>
            </a:extLst>
          </p:cNvPr>
          <p:cNvSpPr/>
          <p:nvPr/>
        </p:nvSpPr>
        <p:spPr>
          <a:xfrm>
            <a:off x="5194037" y="3141167"/>
            <a:ext cx="795469" cy="537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
        <p:nvSpPr>
          <p:cNvPr id="29" name="Oval 28">
            <a:extLst>
              <a:ext uri="{FF2B5EF4-FFF2-40B4-BE49-F238E27FC236}">
                <a16:creationId xmlns:a16="http://schemas.microsoft.com/office/drawing/2014/main" xmlns="" id="{4A7AD4B2-3B9E-274C-932B-B0F20F5B4A52}"/>
              </a:ext>
            </a:extLst>
          </p:cNvPr>
          <p:cNvSpPr/>
          <p:nvPr/>
        </p:nvSpPr>
        <p:spPr>
          <a:xfrm>
            <a:off x="8288313" y="3811103"/>
            <a:ext cx="875016" cy="537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Tree>
    <p:custDataLst>
      <p:tags r:id="rId1"/>
    </p:custDataLst>
    <p:extLst>
      <p:ext uri="{BB962C8B-B14F-4D97-AF65-F5344CB8AC3E}">
        <p14:creationId xmlns:p14="http://schemas.microsoft.com/office/powerpoint/2010/main" val="139934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animBg="1"/>
      <p:bldP spid="28" grpId="0" animBg="1"/>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D23D5FD-6F6F-4CA1-A261-7CA3674DA62A"/>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Ս\uFFFD\u0004{A126BDFF-15C2-4984-8D5F-67C3521194DC}&quot;,&quot;C:\\Users\\STD_NHA\\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PASSING_SCORE" val="100.000000"/>
  <p:tag name="ISPRING_PRESENTATION_TITLE" val="Viết - Mùa vàng"/>
  <p:tag name="ISPRING_FIRST_PUBLISH" val="1"/>
  <p:tag name="ISPRING_SCORM_RATE_QUIZZES" val="0"/>
</p:tagLst>
</file>

<file path=ppt/tags/tag2.xml><?xml version="1.0" encoding="utf-8"?>
<p:tagLst xmlns:a="http://schemas.openxmlformats.org/drawingml/2006/main" xmlns:r="http://schemas.openxmlformats.org/officeDocument/2006/relationships" xmlns:p="http://schemas.openxmlformats.org/presentationml/2006/main">
  <p:tag name="GENSWF_SLIDE_UID" val="{F5EC13AA-62DA-43AE-9787-4F0C3813121F}:282"/>
</p:tagLst>
</file>

<file path=ppt/tags/tag3.xml><?xml version="1.0" encoding="utf-8"?>
<p:tagLst xmlns:a="http://schemas.openxmlformats.org/drawingml/2006/main" xmlns:r="http://schemas.openxmlformats.org/officeDocument/2006/relationships" xmlns:p="http://schemas.openxmlformats.org/presentationml/2006/main">
  <p:tag name="GENSWF_SLIDE_UID" val="{D3329852-37C7-4889-B60B-E20635C76F8A}:272"/>
</p:tagLst>
</file>

<file path=ppt/tags/tag4.xml><?xml version="1.0" encoding="utf-8"?>
<p:tagLst xmlns:a="http://schemas.openxmlformats.org/drawingml/2006/main" xmlns:r="http://schemas.openxmlformats.org/officeDocument/2006/relationships" xmlns:p="http://schemas.openxmlformats.org/presentationml/2006/main">
  <p:tag name="GENSWF_SLIDE_UID" val="{9E759CD1-0942-4680-9494-CD09870EB424}:273"/>
</p:tagLst>
</file>

<file path=ppt/tags/tag5.xml><?xml version="1.0" encoding="utf-8"?>
<p:tagLst xmlns:a="http://schemas.openxmlformats.org/drawingml/2006/main" xmlns:r="http://schemas.openxmlformats.org/officeDocument/2006/relationships" xmlns:p="http://schemas.openxmlformats.org/presentationml/2006/main">
  <p:tag name="GENSWF_SLIDE_UID" val="{53E96681-1B50-4ABB-AF61-068EE5FC2C1F}:274"/>
</p:tagLst>
</file>

<file path=ppt/tags/tag6.xml><?xml version="1.0" encoding="utf-8"?>
<p:tagLst xmlns:a="http://schemas.openxmlformats.org/drawingml/2006/main" xmlns:r="http://schemas.openxmlformats.org/officeDocument/2006/relationships" xmlns:p="http://schemas.openxmlformats.org/presentationml/2006/main">
  <p:tag name="GENSWF_SLIDE_UID" val="{EFEA1151-5061-466C-AD71-3D0663056A26}:275"/>
</p:tagLst>
</file>

<file path=ppt/tags/tag7.xml><?xml version="1.0" encoding="utf-8"?>
<p:tagLst xmlns:a="http://schemas.openxmlformats.org/drawingml/2006/main" xmlns:r="http://schemas.openxmlformats.org/officeDocument/2006/relationships" xmlns:p="http://schemas.openxmlformats.org/presentationml/2006/main">
  <p:tag name="GENSWF_SLIDE_UID" val="{F74D3C3B-13A0-447D-919E-2732401A1A02}:276"/>
</p:tagLst>
</file>

<file path=ppt/tags/tag8.xml><?xml version="1.0" encoding="utf-8"?>
<p:tagLst xmlns:a="http://schemas.openxmlformats.org/drawingml/2006/main" xmlns:r="http://schemas.openxmlformats.org/officeDocument/2006/relationships" xmlns:p="http://schemas.openxmlformats.org/presentationml/2006/main">
  <p:tag name="GENSWF_SLIDE_UID" val="{B4651DD8-F2E0-4E47-9CC8-940B13B9C1E9}:277"/>
</p:tagLst>
</file>

<file path=ppt/tags/tag9.xml><?xml version="1.0" encoding="utf-8"?>
<p:tagLst xmlns:a="http://schemas.openxmlformats.org/drawingml/2006/main" xmlns:r="http://schemas.openxmlformats.org/officeDocument/2006/relationships" xmlns:p="http://schemas.openxmlformats.org/presentationml/2006/main">
  <p:tag name="GENSWF_SLIDE_UID" val="{EBDDD159-BF40-46C4-AAC7-969DC9F0EE09}:2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286</Words>
  <Application>Microsoft Office PowerPoint</Application>
  <PresentationFormat>Widescreen</PresentationFormat>
  <Paragraphs>49</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Times New Roman</vt:lpstr>
      <vt:lpstr>UTM Avo</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 Mùa vàng</dc:title>
  <dc:creator>STD_NHA</dc:creator>
  <cp:lastModifiedBy>STD_NHA</cp:lastModifiedBy>
  <cp:revision>16</cp:revision>
  <dcterms:created xsi:type="dcterms:W3CDTF">2025-02-13T15:16:58Z</dcterms:created>
  <dcterms:modified xsi:type="dcterms:W3CDTF">2025-02-14T08:59:29Z</dcterms:modified>
</cp:coreProperties>
</file>