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5" r:id="rId3"/>
    <p:sldId id="266" r:id="rId4"/>
    <p:sldId id="267" r:id="rId5"/>
    <p:sldId id="268" r:id="rId6"/>
    <p:sldId id="290" r:id="rId7"/>
    <p:sldId id="2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D3F02-FAC6-4FA8-9CDC-E2814ADB567A}"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929D6-E698-4568-A5A3-64842B109281}" type="slidenum">
              <a:rPr lang="en-US" smtClean="0"/>
              <a:t>‹#›</a:t>
            </a:fld>
            <a:endParaRPr lang="en-US"/>
          </a:p>
        </p:txBody>
      </p:sp>
    </p:spTree>
    <p:extLst>
      <p:ext uri="{BB962C8B-B14F-4D97-AF65-F5344CB8AC3E}">
        <p14:creationId xmlns:p14="http://schemas.microsoft.com/office/powerpoint/2010/main" val="407796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9168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a:t>
            </a:fld>
            <a:endParaRPr lang="zh-CN" altLang="en-US"/>
          </a:p>
        </p:txBody>
      </p:sp>
    </p:spTree>
    <p:extLst>
      <p:ext uri="{BB962C8B-B14F-4D97-AF65-F5344CB8AC3E}">
        <p14:creationId xmlns:p14="http://schemas.microsoft.com/office/powerpoint/2010/main" val="125577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4</a:t>
            </a:fld>
            <a:endParaRPr lang="zh-CN" altLang="en-US"/>
          </a:p>
        </p:txBody>
      </p:sp>
    </p:spTree>
    <p:extLst>
      <p:ext uri="{BB962C8B-B14F-4D97-AF65-F5344CB8AC3E}">
        <p14:creationId xmlns:p14="http://schemas.microsoft.com/office/powerpoint/2010/main" val="342295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73AC2-4FF3-463E-8886-A6A0A3ACDF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7290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225CD4-7FE3-46CE-816D-83EFC3FD029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111267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25CD4-7FE3-46CE-816D-83EFC3FD029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226930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25CD4-7FE3-46CE-816D-83EFC3FD029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315547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71" name="图片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31"/>
            <a:ext cx="12192000" cy="6874531"/>
          </a:xfrm>
          <a:prstGeom prst="rect">
            <a:avLst/>
          </a:prstGeom>
        </p:spPr>
      </p:pic>
      <p:sp>
        <p:nvSpPr>
          <p:cNvPr id="2" name="圆角矩形 1"/>
          <p:cNvSpPr/>
          <p:nvPr userDrawn="1"/>
        </p:nvSpPr>
        <p:spPr>
          <a:xfrm>
            <a:off x="237067" y="745067"/>
            <a:ext cx="11751733" cy="5875867"/>
          </a:xfrm>
          <a:prstGeom prst="roundRect">
            <a:avLst>
              <a:gd name="adj" fmla="val 19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文本框 6"/>
          <p:cNvSpPr txBox="1"/>
          <p:nvPr userDrawn="1"/>
        </p:nvSpPr>
        <p:spPr>
          <a:xfrm>
            <a:off x="237067" y="211587"/>
            <a:ext cx="3615092" cy="502766"/>
          </a:xfrm>
          <a:prstGeom prst="rect">
            <a:avLst/>
          </a:prstGeom>
          <a:noFill/>
        </p:spPr>
        <p:txBody>
          <a:bodyPr wrap="none" rtlCol="0">
            <a:spAutoFit/>
          </a:bodyPr>
          <a:lstStyle/>
          <a:p>
            <a:r>
              <a:rPr lang="zh-CN" altLang="en-US" sz="2667" b="1" dirty="0">
                <a:solidFill>
                  <a:schemeClr val="bg1"/>
                </a:solidFill>
              </a:rPr>
              <a:t>单击此处添加文字标题</a:t>
            </a:r>
          </a:p>
        </p:txBody>
      </p:sp>
    </p:spTree>
    <p:extLst>
      <p:ext uri="{BB962C8B-B14F-4D97-AF65-F5344CB8AC3E}">
        <p14:creationId xmlns:p14="http://schemas.microsoft.com/office/powerpoint/2010/main" val="3120984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advTm="3000">
        <p15:prstTrans prst="pageCurlDouble"/>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25CD4-7FE3-46CE-816D-83EFC3FD029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200439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25CD4-7FE3-46CE-816D-83EFC3FD029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399699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225CD4-7FE3-46CE-816D-83EFC3FD029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239667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225CD4-7FE3-46CE-816D-83EFC3FD0291}"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327027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225CD4-7FE3-46CE-816D-83EFC3FD0291}"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155245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25CD4-7FE3-46CE-816D-83EFC3FD0291}"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217370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25CD4-7FE3-46CE-816D-83EFC3FD029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79243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25CD4-7FE3-46CE-816D-83EFC3FD029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D4D25-29B7-4DF1-BADE-964CDD228BB4}" type="slidenum">
              <a:rPr lang="en-US" smtClean="0"/>
              <a:t>‹#›</a:t>
            </a:fld>
            <a:endParaRPr lang="en-US"/>
          </a:p>
        </p:txBody>
      </p:sp>
    </p:spTree>
    <p:extLst>
      <p:ext uri="{BB962C8B-B14F-4D97-AF65-F5344CB8AC3E}">
        <p14:creationId xmlns:p14="http://schemas.microsoft.com/office/powerpoint/2010/main" val="251594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25CD4-7FE3-46CE-816D-83EFC3FD0291}" type="datetimeFigureOut">
              <a:rPr lang="en-US" smtClean="0"/>
              <a:t>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D4D25-29B7-4DF1-BADE-964CDD228BB4}" type="slidenum">
              <a:rPr lang="en-US" smtClean="0"/>
              <a:t>‹#›</a:t>
            </a:fld>
            <a:endParaRPr lang="en-US"/>
          </a:p>
        </p:txBody>
      </p:sp>
    </p:spTree>
    <p:extLst>
      <p:ext uri="{BB962C8B-B14F-4D97-AF65-F5344CB8AC3E}">
        <p14:creationId xmlns:p14="http://schemas.microsoft.com/office/powerpoint/2010/main" val="61390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531"/>
            <a:ext cx="12192000" cy="6874531"/>
          </a:xfrm>
          <a:prstGeom prst="rect">
            <a:avLst/>
          </a:prstGeom>
        </p:spPr>
      </p:pic>
      <p:grpSp>
        <p:nvGrpSpPr>
          <p:cNvPr id="8" name="组合 7"/>
          <p:cNvGrpSpPr/>
          <p:nvPr/>
        </p:nvGrpSpPr>
        <p:grpSpPr>
          <a:xfrm>
            <a:off x="2665867" y="814107"/>
            <a:ext cx="8594800" cy="4331440"/>
            <a:chOff x="1821600" y="726520"/>
            <a:chExt cx="5874600" cy="290306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600" y="726520"/>
              <a:ext cx="5874600" cy="2903060"/>
            </a:xfrm>
            <a:prstGeom prst="rect">
              <a:avLst/>
            </a:prstGeom>
          </p:spPr>
        </p:pic>
        <p:sp>
          <p:nvSpPr>
            <p:cNvPr id="7" name="椭圆 6"/>
            <p:cNvSpPr/>
            <p:nvPr/>
          </p:nvSpPr>
          <p:spPr>
            <a:xfrm>
              <a:off x="3396633" y="1409700"/>
              <a:ext cx="1915744" cy="11558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003" y="4671161"/>
            <a:ext cx="1355372" cy="191346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8110" y="495849"/>
            <a:ext cx="1512161" cy="1844527"/>
          </a:xfrm>
          <a:prstGeom prst="rect">
            <a:avLst/>
          </a:prstGeom>
        </p:spPr>
      </p:pic>
      <p:sp>
        <p:nvSpPr>
          <p:cNvPr id="9" name="文本框 8"/>
          <p:cNvSpPr txBox="1"/>
          <p:nvPr/>
        </p:nvSpPr>
        <p:spPr>
          <a:xfrm>
            <a:off x="3226752" y="2549967"/>
            <a:ext cx="6830716" cy="666786"/>
          </a:xfrm>
          <a:prstGeom prst="rect">
            <a:avLst/>
          </a:prstGeom>
          <a:noFill/>
        </p:spPr>
        <p:txBody>
          <a:bodyPr wrap="none" rtlCol="0">
            <a:spAutoFit/>
          </a:bodyPr>
          <a:lstStyle/>
          <a:p>
            <a:r>
              <a:rPr lang="en-US" altLang="zh-CN" sz="3733" b="1" dirty="0">
                <a:solidFill>
                  <a:srgbClr val="FF0000"/>
                </a:solidFill>
                <a:latin typeface="Times New Roman" panose="02020603050405020304" pitchFamily="18" charset="0"/>
                <a:ea typeface="方正少儿_GBK" panose="03000509000000000000" pitchFamily="65" charset="-122"/>
                <a:cs typeface="Times New Roman" panose="02020603050405020304" pitchFamily="18" charset="0"/>
              </a:rPr>
              <a:t>BÀI 10</a:t>
            </a:r>
            <a:r>
              <a:rPr lang="en-US" altLang="zh-CN" sz="3733" b="1">
                <a:solidFill>
                  <a:srgbClr val="FF0000"/>
                </a:solidFill>
                <a:latin typeface="Times New Roman" panose="02020603050405020304" pitchFamily="18" charset="0"/>
                <a:ea typeface="方正少儿_GBK" panose="03000509000000000000" pitchFamily="65" charset="-122"/>
                <a:cs typeface="Times New Roman" panose="02020603050405020304" pitchFamily="18" charset="0"/>
              </a:rPr>
              <a:t>: </a:t>
            </a:r>
            <a:r>
              <a:rPr lang="en-US" altLang="zh-CN" sz="3733" b="1">
                <a:solidFill>
                  <a:srgbClr val="FF0000"/>
                </a:solidFill>
                <a:latin typeface="Times New Roman" panose="02020603050405020304" pitchFamily="18" charset="0"/>
                <a:ea typeface="方正少儿_GBK" panose="03000509000000000000" pitchFamily="65" charset="-122"/>
                <a:cs typeface="Times New Roman" panose="02020603050405020304" pitchFamily="18" charset="0"/>
              </a:rPr>
              <a:t>KHỦNG </a:t>
            </a:r>
            <a:r>
              <a:rPr lang="en-US" altLang="zh-CN" sz="3733" b="1" smtClean="0">
                <a:solidFill>
                  <a:srgbClr val="FF0000"/>
                </a:solidFill>
                <a:latin typeface="Times New Roman" panose="02020603050405020304" pitchFamily="18" charset="0"/>
                <a:ea typeface="方正少儿_GBK" panose="03000509000000000000" pitchFamily="65" charset="-122"/>
                <a:cs typeface="Times New Roman" panose="02020603050405020304" pitchFamily="18" charset="0"/>
              </a:rPr>
              <a:t>LONG ( tiết 1)</a:t>
            </a:r>
            <a:endParaRPr lang="zh-CN" altLang="en-US" sz="3733" b="1" dirty="0">
              <a:solidFill>
                <a:srgbClr val="FF0000"/>
              </a:solidFill>
              <a:latin typeface="Times New Roman" panose="02020603050405020304" pitchFamily="18" charset="0"/>
              <a:ea typeface="方正少儿_GBK" panose="03000509000000000000" pitchFamily="65" charset="-122"/>
              <a:cs typeface="Times New Roman" panose="02020603050405020304" pitchFamily="18" charset="0"/>
            </a:endParaRPr>
          </a:p>
        </p:txBody>
      </p:sp>
      <p:sp>
        <p:nvSpPr>
          <p:cNvPr id="10" name="文本框 9"/>
          <p:cNvSpPr txBox="1"/>
          <p:nvPr/>
        </p:nvSpPr>
        <p:spPr>
          <a:xfrm>
            <a:off x="2688809" y="2258183"/>
            <a:ext cx="7893995" cy="502766"/>
          </a:xfrm>
          <a:prstGeom prst="rect">
            <a:avLst/>
          </a:prstGeom>
          <a:noFill/>
        </p:spPr>
        <p:txBody>
          <a:bodyPr wrap="square" rtlCol="0">
            <a:spAutoFit/>
          </a:bodyPr>
          <a:lstStyle/>
          <a:p>
            <a:pPr algn="ctr"/>
            <a:r>
              <a:rPr lang="en-US" altLang="zh-CN" sz="2667" b="1" dirty="0">
                <a:solidFill>
                  <a:srgbClr val="0E873A"/>
                </a:solidFill>
                <a:latin typeface="Times New Roman" panose="02020603050405020304" pitchFamily="18" charset="0"/>
                <a:ea typeface="方正少儿_GBK" panose="03000509000000000000" pitchFamily="65" charset="-122"/>
                <a:cs typeface="Times New Roman" panose="02020603050405020304" pitchFamily="18" charset="0"/>
              </a:rPr>
              <a:t>TIẾNG VIỆT LỚP 2</a:t>
            </a:r>
            <a:endParaRPr lang="zh-CN" altLang="en-US" sz="2667" b="1" dirty="0">
              <a:solidFill>
                <a:srgbClr val="0E873A"/>
              </a:solidFill>
              <a:latin typeface="Times New Roman" panose="02020603050405020304" pitchFamily="18" charset="0"/>
              <a:ea typeface="方正少儿_GBK" panose="03000509000000000000" pitchFamily="65" charset="-122"/>
              <a:cs typeface="Times New Roman" panose="02020603050405020304" pitchFamily="18" charset="0"/>
            </a:endParaRPr>
          </a:p>
        </p:txBody>
      </p:sp>
      <p:sp>
        <p:nvSpPr>
          <p:cNvPr id="2" name="TextBox 1"/>
          <p:cNvSpPr txBox="1"/>
          <p:nvPr/>
        </p:nvSpPr>
        <p:spPr>
          <a:xfrm>
            <a:off x="5566300" y="3728621"/>
            <a:ext cx="2360583" cy="923330"/>
          </a:xfrm>
          <a:prstGeom prst="rect">
            <a:avLst/>
          </a:prstGeom>
          <a:noFill/>
        </p:spPr>
        <p:txBody>
          <a:bodyPr wrap="none" rtlCol="0">
            <a:spAutoFit/>
          </a:bodyPr>
          <a:lstStyle/>
          <a:p>
            <a:pPr algn="ctr"/>
            <a:r>
              <a:rPr lang="en-US" smtClean="0">
                <a:solidFill>
                  <a:srgbClr val="00B050"/>
                </a:solidFill>
                <a:latin typeface="Times New Roman" panose="02020603050405020304" pitchFamily="18" charset="0"/>
                <a:cs typeface="Times New Roman" panose="02020603050405020304" pitchFamily="18" charset="0"/>
              </a:rPr>
              <a:t>Giáo viên: Bùi Thị Nhã</a:t>
            </a:r>
          </a:p>
          <a:p>
            <a:pPr algn="ctr"/>
            <a:r>
              <a:rPr lang="en-US" smtClean="0">
                <a:solidFill>
                  <a:srgbClr val="00B050"/>
                </a:solidFill>
                <a:latin typeface="Times New Roman" panose="02020603050405020304" pitchFamily="18" charset="0"/>
                <a:cs typeface="Times New Roman" panose="02020603050405020304" pitchFamily="18" charset="0"/>
              </a:rPr>
              <a:t>Lớp: 2B</a:t>
            </a:r>
          </a:p>
          <a:p>
            <a:pPr algn="ctr"/>
            <a:r>
              <a:rPr lang="en-US" smtClean="0">
                <a:solidFill>
                  <a:srgbClr val="00B050"/>
                </a:solidFill>
                <a:latin typeface="Times New Roman" panose="02020603050405020304" pitchFamily="18" charset="0"/>
                <a:cs typeface="Times New Roman" panose="02020603050405020304" pitchFamily="18" charset="0"/>
              </a:rPr>
              <a:t>Năm học: 2024 - 2025</a:t>
            </a:r>
            <a:endParaRPr lang="en-US">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891596" y="124287"/>
            <a:ext cx="4220707" cy="369332"/>
          </a:xfrm>
          <a:prstGeom prst="rect">
            <a:avLst/>
          </a:prstGeom>
          <a:noFill/>
        </p:spPr>
        <p:txBody>
          <a:bodyPr wrap="none" rtlCol="0">
            <a:spAutoFit/>
          </a:bodyPr>
          <a:lstStyle/>
          <a:p>
            <a:r>
              <a:rPr lang="en-US" b="1" smtClean="0">
                <a:solidFill>
                  <a:schemeClr val="bg1"/>
                </a:solidFill>
                <a:latin typeface="Times New Roman" panose="02020603050405020304" pitchFamily="18" charset="0"/>
                <a:cs typeface="Times New Roman" panose="02020603050405020304" pitchFamily="18" charset="0"/>
              </a:rPr>
              <a:t>TRƯỜNG TIỂU HỌC QUANG TRUNG</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09653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7"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strVal val="#ppt_h"/>
                                          </p:val>
                                        </p:tav>
                                        <p:tav tm="100000">
                                          <p:val>
                                            <p:strVal val="#ppt_h"/>
                                          </p:val>
                                        </p:tav>
                                      </p:tavLst>
                                    </p:anim>
                                  </p:childTnLst>
                                </p:cTn>
                              </p:par>
                            </p:childTnLst>
                          </p:cTn>
                        </p:par>
                        <p:par>
                          <p:cTn id="21" fill="hold">
                            <p:stCondLst>
                              <p:cond delay="2750"/>
                            </p:stCondLst>
                            <p:childTnLst>
                              <p:par>
                                <p:cTn id="22" presetID="47"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12" presetClass="entr" presetSubtype="4" fill="hold" grpId="0" nodeType="afterEffect">
                                  <p:stCondLst>
                                    <p:cond delay="0"/>
                                  </p:stCondLst>
                                  <p:iterate type="lt">
                                    <p:tmPct val="14000"/>
                                  </p:iterate>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par>
                          <p:cTn id="32" fill="hold">
                            <p:stCondLst>
                              <p:cond delay="5720"/>
                            </p:stCondLst>
                            <p:childTnLst>
                              <p:par>
                                <p:cTn id="33" presetID="16" presetClass="entr" presetSubtype="2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96AD38-8581-4594-9AEE-5A17C976473D}"/>
              </a:ext>
            </a:extLst>
          </p:cNvPr>
          <p:cNvPicPr>
            <a:picLocks noChangeAspect="1"/>
          </p:cNvPicPr>
          <p:nvPr/>
        </p:nvPicPr>
        <p:blipFill>
          <a:blip r:embed="rId3"/>
          <a:stretch>
            <a:fillRect/>
          </a:stretch>
        </p:blipFill>
        <p:spPr>
          <a:xfrm>
            <a:off x="750757" y="-141359"/>
            <a:ext cx="9881979" cy="2121196"/>
          </a:xfrm>
          <a:prstGeom prst="rect">
            <a:avLst/>
          </a:prstGeom>
        </p:spPr>
      </p:pic>
      <p:pic>
        <p:nvPicPr>
          <p:cNvPr id="7" name="Picture 6">
            <a:extLst>
              <a:ext uri="{FF2B5EF4-FFF2-40B4-BE49-F238E27FC236}">
                <a16:creationId xmlns:a16="http://schemas.microsoft.com/office/drawing/2014/main" xmlns="" id="{9C0FC398-2B28-440A-AE0C-5BA4B5BAE604}"/>
              </a:ext>
            </a:extLst>
          </p:cNvPr>
          <p:cNvPicPr>
            <a:picLocks noChangeAspect="1"/>
          </p:cNvPicPr>
          <p:nvPr/>
        </p:nvPicPr>
        <p:blipFill>
          <a:blip r:embed="rId4"/>
          <a:stretch>
            <a:fillRect/>
          </a:stretch>
        </p:blipFill>
        <p:spPr>
          <a:xfrm>
            <a:off x="603998" y="1804568"/>
            <a:ext cx="9586481" cy="1781912"/>
          </a:xfrm>
          <a:prstGeom prst="rect">
            <a:avLst/>
          </a:prstGeom>
        </p:spPr>
      </p:pic>
      <p:pic>
        <p:nvPicPr>
          <p:cNvPr id="12" name="Picture 11">
            <a:extLst>
              <a:ext uri="{FF2B5EF4-FFF2-40B4-BE49-F238E27FC236}">
                <a16:creationId xmlns:a16="http://schemas.microsoft.com/office/drawing/2014/main" xmlns="" id="{4EBBC5CB-95FF-4A78-B569-E7A0AA6ABBE0}"/>
              </a:ext>
            </a:extLst>
          </p:cNvPr>
          <p:cNvPicPr>
            <a:picLocks noChangeAspect="1"/>
          </p:cNvPicPr>
          <p:nvPr/>
        </p:nvPicPr>
        <p:blipFill>
          <a:blip r:embed="rId5"/>
          <a:stretch>
            <a:fillRect/>
          </a:stretch>
        </p:blipFill>
        <p:spPr>
          <a:xfrm>
            <a:off x="750757" y="3522320"/>
            <a:ext cx="5030283" cy="3042509"/>
          </a:xfrm>
          <a:prstGeom prst="rect">
            <a:avLst/>
          </a:prstGeom>
        </p:spPr>
      </p:pic>
      <p:pic>
        <p:nvPicPr>
          <p:cNvPr id="14" name="Picture 13">
            <a:extLst>
              <a:ext uri="{FF2B5EF4-FFF2-40B4-BE49-F238E27FC236}">
                <a16:creationId xmlns:a16="http://schemas.microsoft.com/office/drawing/2014/main" xmlns="" id="{8E1A3530-059E-4671-A068-F41A7FA4C02C}"/>
              </a:ext>
            </a:extLst>
          </p:cNvPr>
          <p:cNvPicPr>
            <a:picLocks noChangeAspect="1"/>
          </p:cNvPicPr>
          <p:nvPr/>
        </p:nvPicPr>
        <p:blipFill>
          <a:blip r:embed="rId6"/>
          <a:stretch>
            <a:fillRect/>
          </a:stretch>
        </p:blipFill>
        <p:spPr>
          <a:xfrm>
            <a:off x="6627271" y="3505200"/>
            <a:ext cx="5315755" cy="3169816"/>
          </a:xfrm>
          <a:prstGeom prst="rect">
            <a:avLst/>
          </a:prstGeom>
        </p:spPr>
      </p:pic>
    </p:spTree>
    <p:extLst>
      <p:ext uri="{BB962C8B-B14F-4D97-AF65-F5344CB8AC3E}">
        <p14:creationId xmlns:p14="http://schemas.microsoft.com/office/powerpoint/2010/main" val="3058614405"/>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8552" y="-274428"/>
            <a:ext cx="2006880" cy="1232072"/>
          </a:xfrm>
          <a:prstGeom prst="rect">
            <a:avLst/>
          </a:prstGeom>
        </p:spPr>
      </p:pic>
      <p:sp>
        <p:nvSpPr>
          <p:cNvPr id="5" name="TextBox 4">
            <a:extLst>
              <a:ext uri="{FF2B5EF4-FFF2-40B4-BE49-F238E27FC236}">
                <a16:creationId xmlns:a16="http://schemas.microsoft.com/office/drawing/2014/main" xmlns="" id="{DBB01121-9F22-486D-A046-B95661A72F53}"/>
              </a:ext>
            </a:extLst>
          </p:cNvPr>
          <p:cNvSpPr txBox="1"/>
          <p:nvPr/>
        </p:nvSpPr>
        <p:spPr>
          <a:xfrm>
            <a:off x="3955418" y="0"/>
            <a:ext cx="3101725" cy="523220"/>
          </a:xfrm>
          <a:prstGeom prst="rect">
            <a:avLst/>
          </a:prstGeom>
          <a:noFill/>
        </p:spPr>
        <p:txBody>
          <a:bodyPr wrap="square" rtlCol="0">
            <a:spAutoFit/>
          </a:bodyPr>
          <a:lstStyle/>
          <a:p>
            <a:r>
              <a:rPr lang="en-US" sz="2800" b="1" dirty="0">
                <a:solidFill>
                  <a:srgbClr val="C00000"/>
                </a:solidFill>
              </a:rPr>
              <a:t>KHỦNG LONG</a:t>
            </a:r>
          </a:p>
        </p:txBody>
      </p:sp>
      <p:sp>
        <p:nvSpPr>
          <p:cNvPr id="11" name="TextBox 10">
            <a:extLst>
              <a:ext uri="{FF2B5EF4-FFF2-40B4-BE49-F238E27FC236}">
                <a16:creationId xmlns:a16="http://schemas.microsoft.com/office/drawing/2014/main" xmlns="" id="{D316A489-CE76-469B-ABD8-E75C33C4A3C3}"/>
              </a:ext>
            </a:extLst>
          </p:cNvPr>
          <p:cNvSpPr txBox="1"/>
          <p:nvPr/>
        </p:nvSpPr>
        <p:spPr>
          <a:xfrm>
            <a:off x="1193484" y="1151453"/>
            <a:ext cx="10191112" cy="5427961"/>
          </a:xfrm>
          <a:prstGeom prst="rect">
            <a:avLst/>
          </a:prstGeom>
          <a:noFill/>
        </p:spPr>
        <p:txBody>
          <a:bodyPr wrap="square">
            <a:spAutoFit/>
          </a:bodyPr>
          <a:lstStyle/>
          <a:p>
            <a:pPr algn="just"/>
            <a:r>
              <a:rPr lang="en-US" sz="2667" b="1">
                <a:latin typeface="+mj-lt"/>
              </a:rPr>
              <a:t>               </a:t>
            </a:r>
            <a:r>
              <a:rPr lang="vi-VN" sz="2667" b="1">
                <a:latin typeface="+mj-lt"/>
              </a:rPr>
              <a:t>Kh</a:t>
            </a:r>
            <a:r>
              <a:rPr lang="en-US" sz="2667" b="1" dirty="0">
                <a:latin typeface="+mj-lt"/>
              </a:rPr>
              <a:t>ủ</a:t>
            </a:r>
            <a:r>
              <a:rPr lang="vi-VN" sz="2667" b="1" dirty="0">
                <a:latin typeface="+mj-lt"/>
              </a:rPr>
              <a:t>ng long là loài sinh vật </a:t>
            </a:r>
            <a:r>
              <a:rPr lang="en-US" sz="2667" b="1" dirty="0" err="1">
                <a:latin typeface="Times New Roman" panose="02020603050405020304" pitchFamily="18" charset="0"/>
                <a:cs typeface="Times New Roman" panose="02020603050405020304" pitchFamily="18" charset="0"/>
              </a:rPr>
              <a:t>thường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sống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bầy</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đàn</a:t>
            </a:r>
            <a:r>
              <a:rPr lang="en-US" sz="2667" b="1" dirty="0">
                <a:latin typeface="Times New Roman" panose="02020603050405020304" pitchFamily="18" charset="0"/>
                <a:cs typeface="Times New Roman" panose="02020603050405020304" pitchFamily="18" charset="0"/>
              </a:rPr>
              <a:t> ở </a:t>
            </a:r>
            <a:r>
              <a:rPr lang="en-US" sz="2667" b="1" dirty="0" err="1">
                <a:latin typeface="Times New Roman" panose="02020603050405020304" pitchFamily="18" charset="0"/>
                <a:cs typeface="Times New Roman" panose="02020603050405020304" pitchFamily="18" charset="0"/>
              </a:rPr>
              <a:t>các</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vùng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đất</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khô</a:t>
            </a:r>
            <a:r>
              <a:rPr lang="en-US" sz="2667" b="1">
                <a:latin typeface="Times New Roman" panose="02020603050405020304" pitchFamily="18" charset="0"/>
                <a:cs typeface="Times New Roman" panose="02020603050405020304" pitchFamily="18" charset="0"/>
              </a:rPr>
              <a:t>.</a:t>
            </a:r>
            <a:r>
              <a:rPr lang="vi-VN" sz="2667" b="1">
                <a:latin typeface="+mj-lt"/>
              </a:rPr>
              <a:t> </a:t>
            </a:r>
            <a:endParaRPr lang="en-US" sz="2667" b="1">
              <a:latin typeface="+mj-lt"/>
            </a:endParaRPr>
          </a:p>
          <a:p>
            <a:pPr algn="just"/>
            <a:r>
              <a:rPr lang="en-US" sz="2667" b="1">
                <a:latin typeface="+mj-lt"/>
              </a:rPr>
              <a:t> </a:t>
            </a:r>
            <a:r>
              <a:rPr lang="en-US" sz="2667" b="1">
                <a:latin typeface="+mj-lt"/>
              </a:rPr>
              <a:t>               </a:t>
            </a:r>
            <a:r>
              <a:rPr lang="vi-VN" sz="2667" b="1">
                <a:latin typeface="+mj-lt"/>
              </a:rPr>
              <a:t>Tr</a:t>
            </a:r>
            <a:r>
              <a:rPr lang="en-US" sz="2667" b="1" dirty="0">
                <a:latin typeface="+mj-lt"/>
              </a:rPr>
              <a:t>o</a:t>
            </a:r>
            <a:r>
              <a:rPr lang="vi-VN" sz="2667" b="1" dirty="0">
                <a:latin typeface="+mj-lt"/>
              </a:rPr>
              <a:t>ng suy nghĩ của nhiều người, khủng long là loài sinh vật </a:t>
            </a:r>
            <a:r>
              <a:rPr lang="en-US" sz="2667" b="1" dirty="0" err="1">
                <a:latin typeface="Times New Roman" panose="02020603050405020304" pitchFamily="18" charset="0"/>
                <a:cs typeface="Times New Roman" panose="02020603050405020304" pitchFamily="18" charset="0"/>
              </a:rPr>
              <a:t>khổng</a:t>
            </a:r>
            <a:r>
              <a:rPr lang="en-US" sz="2667" b="1" dirty="0">
                <a:latin typeface="Times New Roman" panose="02020603050405020304" pitchFamily="18" charset="0"/>
                <a:cs typeface="Times New Roman" panose="02020603050405020304" pitchFamily="18" charset="0"/>
              </a:rPr>
              <a:t> </a:t>
            </a:r>
            <a:r>
              <a:rPr lang="vi-VN" sz="2667" b="1" dirty="0">
                <a:latin typeface="Times New Roman" panose="02020603050405020304" pitchFamily="18" charset="0"/>
                <a:cs typeface="Times New Roman" panose="02020603050405020304" pitchFamily="18" charset="0"/>
              </a:rPr>
              <a:t>lỗ.  </a:t>
            </a:r>
            <a:r>
              <a:rPr lang="vi-VN" sz="2667" b="1" dirty="0">
                <a:latin typeface="+mj-lt"/>
              </a:rPr>
              <a:t>Nhưng trên thực tế, có </a:t>
            </a:r>
            <a:r>
              <a:rPr lang="en-US" sz="2667" b="1" dirty="0" err="1">
                <a:latin typeface="Times New Roman" panose="02020603050405020304" pitchFamily="18" charset="0"/>
                <a:cs typeface="Times New Roman" panose="02020603050405020304" pitchFamily="18" charset="0"/>
              </a:rPr>
              <a:t>loài</a:t>
            </a:r>
            <a:r>
              <a:rPr lang="en-US" sz="2667" b="1" dirty="0">
                <a:latin typeface="Times New Roman" panose="02020603050405020304" pitchFamily="18" charset="0"/>
                <a:cs typeface="Times New Roman" panose="02020603050405020304" pitchFamily="18" charset="0"/>
              </a:rPr>
              <a:t> </a:t>
            </a:r>
            <a:r>
              <a:rPr lang="vi-VN" sz="2667" b="1" dirty="0">
                <a:latin typeface="+mj-lt"/>
              </a:rPr>
              <a:t>khủng </a:t>
            </a:r>
            <a:r>
              <a:rPr lang="en-US" sz="2667" b="1" dirty="0">
                <a:latin typeface="Times New Roman" panose="02020603050405020304" pitchFamily="18" charset="0"/>
                <a:cs typeface="Times New Roman" panose="02020603050405020304" pitchFamily="18" charset="0"/>
              </a:rPr>
              <a:t>long </a:t>
            </a:r>
            <a:r>
              <a:rPr lang="vi-VN" sz="2667" b="1" dirty="0">
                <a:latin typeface="+mj-lt"/>
              </a:rPr>
              <a:t>chỉ bằng một chú chó nhỏ.  Khùng dài thường ăn thịt, cũng có một số loài ăn cỏ. </a:t>
            </a:r>
            <a:endParaRPr lang="en-US" sz="2667" b="1" dirty="0">
              <a:latin typeface="+mj-lt"/>
            </a:endParaRPr>
          </a:p>
          <a:p>
            <a:pPr algn="just"/>
            <a:r>
              <a:rPr lang="vi-VN" sz="2667" b="1">
                <a:latin typeface="+mj-lt"/>
              </a:rPr>
              <a:t> </a:t>
            </a:r>
            <a:r>
              <a:rPr lang="en-US" sz="2667" b="1">
                <a:latin typeface="+mj-lt"/>
              </a:rPr>
              <a:t>              </a:t>
            </a:r>
            <a:r>
              <a:rPr lang="vi-VN" sz="2667" b="1">
                <a:latin typeface="+mj-lt"/>
              </a:rPr>
              <a:t>Chân </a:t>
            </a:r>
            <a:r>
              <a:rPr lang="en-US" sz="2667" b="1" dirty="0" err="1">
                <a:latin typeface="Times New Roman" panose="02020603050405020304" pitchFamily="18" charset="0"/>
                <a:cs typeface="Times New Roman" panose="02020603050405020304" pitchFamily="18" charset="0"/>
              </a:rPr>
              <a:t>thẳng</a:t>
            </a:r>
            <a:r>
              <a:rPr lang="en-US" sz="2667" b="1" dirty="0">
                <a:latin typeface="Times New Roman" panose="02020603050405020304" pitchFamily="18" charset="0"/>
                <a:cs typeface="Times New Roman" panose="02020603050405020304" pitchFamily="18" charset="0"/>
              </a:rPr>
              <a:t> </a:t>
            </a:r>
            <a:r>
              <a:rPr lang="vi-VN" sz="2667" b="1" dirty="0">
                <a:latin typeface="+mj-lt"/>
              </a:rPr>
              <a:t>và rất khỏe.  Vi thế họ có thể di chuyển khắp một vùng rộng lớn để </a:t>
            </a:r>
            <a:r>
              <a:rPr lang="vi-VN" sz="2667" b="1" dirty="0">
                <a:latin typeface="Times New Roman" panose="02020603050405020304" pitchFamily="18" charset="0"/>
                <a:cs typeface="Times New Roman" panose="02020603050405020304" pitchFamily="18" charset="0"/>
              </a:rPr>
              <a:t>kiếm</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ăn</a:t>
            </a:r>
            <a:r>
              <a:rPr lang="vi-VN" sz="2667" b="1" dirty="0">
                <a:latin typeface="Times New Roman" panose="02020603050405020304" pitchFamily="18" charset="0"/>
                <a:cs typeface="Times New Roman" panose="02020603050405020304" pitchFamily="18" charset="0"/>
              </a:rPr>
              <a:t>.  </a:t>
            </a:r>
            <a:r>
              <a:rPr lang="vi-VN" sz="2667" b="1" dirty="0">
                <a:latin typeface="+mj-lt"/>
              </a:rPr>
              <a:t>Khủng long có khả năng </a:t>
            </a:r>
            <a:r>
              <a:rPr lang="en-US" sz="2667" b="1" dirty="0" err="1">
                <a:latin typeface="Times New Roman" panose="02020603050405020304" pitchFamily="18" charset="0"/>
                <a:cs typeface="Times New Roman" panose="02020603050405020304" pitchFamily="18" charset="0"/>
              </a:rPr>
              <a:t>săn</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mồi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tốt</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nhờ</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có</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đôi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mắt</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tinh</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tường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cùng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cái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mũi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và</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đôi</a:t>
            </a:r>
            <a:r>
              <a:rPr lang="en-US" sz="2667" b="1" dirty="0">
                <a:latin typeface="Times New Roman" panose="02020603050405020304" pitchFamily="18" charset="0"/>
                <a:cs typeface="Times New Roman" panose="02020603050405020304" pitchFamily="18" charset="0"/>
              </a:rPr>
              <a:t> tai </a:t>
            </a:r>
            <a:r>
              <a:rPr lang="en-US" sz="2667" b="1" dirty="0" err="1">
                <a:latin typeface="Times New Roman" panose="02020603050405020304" pitchFamily="18" charset="0"/>
                <a:cs typeface="Times New Roman" panose="02020603050405020304" pitchFamily="18" charset="0"/>
              </a:rPr>
              <a:t>thính</a:t>
            </a:r>
            <a:r>
              <a:rPr lang="vi-VN" sz="2667" b="1" dirty="0">
                <a:latin typeface="Times New Roman" panose="02020603050405020304" pitchFamily="18" charset="0"/>
                <a:cs typeface="Times New Roman" panose="02020603050405020304" pitchFamily="18" charset="0"/>
              </a:rPr>
              <a:t>.</a:t>
            </a:r>
            <a:r>
              <a:rPr lang="vi-VN" sz="2667" b="1" dirty="0">
                <a:latin typeface="+mj-lt"/>
              </a:rPr>
              <a:t>  Khủng long cũng có khả năng tự vệ tốt nhờ vào cái đầu </a:t>
            </a:r>
            <a:r>
              <a:rPr lang="en-US" sz="2667" b="1" dirty="0" err="1">
                <a:latin typeface="Times New Roman" panose="02020603050405020304" pitchFamily="18" charset="0"/>
                <a:cs typeface="Times New Roman" panose="02020603050405020304" pitchFamily="18" charset="0"/>
              </a:rPr>
              <a:t>cứng</a:t>
            </a:r>
            <a:r>
              <a:rPr lang="en-US" sz="2667" b="1" dirty="0">
                <a:latin typeface="Times New Roman" panose="02020603050405020304" pitchFamily="18" charset="0"/>
                <a:cs typeface="Times New Roman" panose="02020603050405020304" pitchFamily="18" charset="0"/>
              </a:rPr>
              <a:t> </a:t>
            </a:r>
            <a:r>
              <a:rPr lang="vi-VN" sz="2667" b="1" dirty="0">
                <a:latin typeface="Times New Roman" panose="02020603050405020304" pitchFamily="18" charset="0"/>
                <a:cs typeface="Times New Roman" panose="02020603050405020304" pitchFamily="18" charset="0"/>
              </a:rPr>
              <a:t>và cái </a:t>
            </a:r>
            <a:r>
              <a:rPr lang="en-US" sz="2667" b="1" dirty="0" err="1">
                <a:latin typeface="Times New Roman" panose="02020603050405020304" pitchFamily="18" charset="0"/>
                <a:cs typeface="Times New Roman" panose="02020603050405020304" pitchFamily="18" charset="0"/>
              </a:rPr>
              <a:t>quất</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đuôi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dũng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mãnh</a:t>
            </a:r>
            <a:r>
              <a:rPr lang="vi-VN" sz="2667" b="1" dirty="0">
                <a:latin typeface="Times New Roman" panose="02020603050405020304" pitchFamily="18" charset="0"/>
                <a:cs typeface="Times New Roman" panose="02020603050405020304" pitchFamily="18" charset="0"/>
              </a:rPr>
              <a:t>.  </a:t>
            </a:r>
            <a:endParaRPr lang="en-US" sz="2667" b="1" dirty="0">
              <a:latin typeface="Times New Roman" panose="02020603050405020304" pitchFamily="18" charset="0"/>
              <a:cs typeface="Times New Roman" panose="02020603050405020304" pitchFamily="18" charset="0"/>
            </a:endParaRPr>
          </a:p>
          <a:p>
            <a:pPr algn="just"/>
            <a:r>
              <a:rPr lang="en-US" sz="2667" b="1">
                <a:latin typeface="+mj-lt"/>
              </a:rPr>
              <a:t>                 </a:t>
            </a:r>
            <a:r>
              <a:rPr lang="vi-VN" sz="2667" b="1">
                <a:latin typeface="+mj-lt"/>
              </a:rPr>
              <a:t>Trước </a:t>
            </a:r>
            <a:r>
              <a:rPr lang="vi-VN" sz="2667" b="1" dirty="0">
                <a:latin typeface="+mj-lt"/>
              </a:rPr>
              <a:t>khi con người xuất hiện, khủng long đã </a:t>
            </a:r>
            <a:r>
              <a:rPr lang="en-US" sz="2667" b="1" dirty="0" err="1">
                <a:latin typeface="Times New Roman" panose="02020603050405020304" pitchFamily="18" charset="0"/>
                <a:cs typeface="Times New Roman" panose="02020603050405020304" pitchFamily="18" charset="0"/>
              </a:rPr>
              <a:t>tuyệt</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chủng</a:t>
            </a:r>
            <a:r>
              <a:rPr lang="vi-VN" sz="2667" b="1" dirty="0">
                <a:latin typeface="+mj-lt"/>
              </a:rPr>
              <a:t>.  Vì thế, chúng ta sẽ không bao giờ có thể nhìn thấy</a:t>
            </a:r>
            <a:r>
              <a:rPr lang="vi-VN"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khủng</a:t>
            </a:r>
            <a:r>
              <a:rPr lang="en-US" sz="2667" b="1" dirty="0">
                <a:latin typeface="Times New Roman" panose="02020603050405020304" pitchFamily="18" charset="0"/>
                <a:cs typeface="Times New Roman" panose="02020603050405020304" pitchFamily="18" charset="0"/>
              </a:rPr>
              <a:t> long </a:t>
            </a:r>
            <a:r>
              <a:rPr lang="en-US" sz="2667" b="1" dirty="0" err="1">
                <a:latin typeface="Times New Roman" panose="02020603050405020304" pitchFamily="18" charset="0"/>
                <a:cs typeface="Times New Roman" panose="02020603050405020304" pitchFamily="18" charset="0"/>
              </a:rPr>
              <a:t>thật</a:t>
            </a:r>
            <a:r>
              <a:rPr lang="vi-VN" sz="2667" b="1" dirty="0">
                <a:latin typeface="Times New Roman" panose="02020603050405020304" pitchFamily="18" charset="0"/>
                <a:cs typeface="Times New Roman" panose="02020603050405020304" pitchFamily="18" charset="0"/>
              </a:rPr>
              <a:t>.  </a:t>
            </a:r>
            <a:endParaRPr lang="en-US" sz="2667" b="1" dirty="0">
              <a:latin typeface="Times New Roman" panose="02020603050405020304" pitchFamily="18" charset="0"/>
              <a:cs typeface="Times New Roman" panose="02020603050405020304" pitchFamily="18" charset="0"/>
            </a:endParaRPr>
          </a:p>
          <a:p>
            <a:pPr algn="just"/>
            <a:r>
              <a:rPr lang="en-US" sz="2667" b="1">
                <a:latin typeface="+mj-lt"/>
              </a:rPr>
              <a:t>                          </a:t>
            </a:r>
            <a:r>
              <a:rPr lang="vi-VN" sz="2400" i="1">
                <a:latin typeface="+mj-lt"/>
              </a:rPr>
              <a:t>(</a:t>
            </a:r>
            <a:r>
              <a:rPr lang="vi-VN" sz="2400" i="1" dirty="0">
                <a:latin typeface="+mj-lt"/>
              </a:rPr>
              <a:t>Theo Bách khoa tri thức về khám phá giới trẻ - Khủng long)</a:t>
            </a:r>
            <a:endParaRPr lang="en-US" sz="2667" i="1" dirty="0">
              <a:latin typeface="+mj-lt"/>
            </a:endParaRPr>
          </a:p>
        </p:txBody>
      </p:sp>
      <p:pic>
        <p:nvPicPr>
          <p:cNvPr id="12" name="Picture 11">
            <a:extLst>
              <a:ext uri="{FF2B5EF4-FFF2-40B4-BE49-F238E27FC236}">
                <a16:creationId xmlns:a16="http://schemas.microsoft.com/office/drawing/2014/main" xmlns="" id="{F865ABF1-A4C3-44A6-8F22-C40051A916F2}"/>
              </a:ext>
            </a:extLst>
          </p:cNvPr>
          <p:cNvPicPr>
            <a:picLocks noChangeAspect="1"/>
          </p:cNvPicPr>
          <p:nvPr/>
        </p:nvPicPr>
        <p:blipFill>
          <a:blip r:embed="rId4"/>
          <a:stretch>
            <a:fillRect/>
          </a:stretch>
        </p:blipFill>
        <p:spPr>
          <a:xfrm>
            <a:off x="4156817" y="4833813"/>
            <a:ext cx="674683" cy="48772"/>
          </a:xfrm>
          <a:prstGeom prst="rect">
            <a:avLst/>
          </a:prstGeom>
        </p:spPr>
      </p:pic>
      <p:cxnSp>
        <p:nvCxnSpPr>
          <p:cNvPr id="13" name="Straight Connector 12">
            <a:extLst>
              <a:ext uri="{FF2B5EF4-FFF2-40B4-BE49-F238E27FC236}">
                <a16:creationId xmlns:a16="http://schemas.microsoft.com/office/drawing/2014/main" xmlns="" id="{3EEDBBC2-31DE-4462-BBA7-502713F02AD5}"/>
              </a:ext>
            </a:extLst>
          </p:cNvPr>
          <p:cNvCxnSpPr>
            <a:cxnSpLocks/>
          </p:cNvCxnSpPr>
          <p:nvPr/>
        </p:nvCxnSpPr>
        <p:spPr>
          <a:xfrm>
            <a:off x="9529151" y="5660943"/>
            <a:ext cx="12675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CA44DC-DD5F-4B85-91A3-CC0933D5C5F6}"/>
              </a:ext>
            </a:extLst>
          </p:cNvPr>
          <p:cNvCxnSpPr>
            <a:cxnSpLocks/>
          </p:cNvCxnSpPr>
          <p:nvPr/>
        </p:nvCxnSpPr>
        <p:spPr>
          <a:xfrm>
            <a:off x="1353280" y="5275015"/>
            <a:ext cx="155683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3394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19270"/>
            <a:ext cx="3546955" cy="1205948"/>
          </a:xfrm>
          <a:prstGeom prst="rect">
            <a:avLst/>
          </a:prstGeom>
        </p:spPr>
        <p:txBody>
          <a:bodyPr vert="horz" lIns="121740" tIns="60872" rIns="121740" bIns="60872"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733" b="1" dirty="0" err="1">
                <a:solidFill>
                  <a:srgbClr val="C00000"/>
                </a:solidFill>
                <a:latin typeface="Arial" pitchFamily="34" charset="0"/>
                <a:cs typeface="Arial" pitchFamily="34" charset="0"/>
              </a:rPr>
              <a:t>Giải</a:t>
            </a:r>
            <a:r>
              <a:rPr lang="en-US" sz="3733" b="1" dirty="0">
                <a:solidFill>
                  <a:srgbClr val="C00000"/>
                </a:solidFill>
                <a:latin typeface="Arial" pitchFamily="34" charset="0"/>
                <a:cs typeface="Arial" pitchFamily="34" charset="0"/>
              </a:rPr>
              <a:t> </a:t>
            </a:r>
            <a:r>
              <a:rPr lang="en-US" sz="3733" b="1" dirty="0" err="1">
                <a:solidFill>
                  <a:srgbClr val="C00000"/>
                </a:solidFill>
                <a:latin typeface="Arial" pitchFamily="34" charset="0"/>
                <a:cs typeface="Arial" pitchFamily="34" charset="0"/>
              </a:rPr>
              <a:t>nghĩa</a:t>
            </a:r>
            <a:r>
              <a:rPr lang="en-US" sz="3733" b="1" dirty="0">
                <a:solidFill>
                  <a:srgbClr val="C00000"/>
                </a:solidFill>
                <a:latin typeface="Arial" pitchFamily="34" charset="0"/>
                <a:cs typeface="Arial" pitchFamily="34" charset="0"/>
              </a:rPr>
              <a:t> </a:t>
            </a:r>
            <a:r>
              <a:rPr lang="en-US" sz="3733" b="1" dirty="0" err="1">
                <a:solidFill>
                  <a:srgbClr val="C00000"/>
                </a:solidFill>
                <a:latin typeface="Arial" pitchFamily="34" charset="0"/>
                <a:cs typeface="Arial" pitchFamily="34" charset="0"/>
              </a:rPr>
              <a:t>từ</a:t>
            </a:r>
            <a:r>
              <a:rPr lang="en-US" sz="3733" b="1" dirty="0">
                <a:solidFill>
                  <a:srgbClr val="C00000"/>
                </a:solidFill>
                <a:latin typeface="Arial" pitchFamily="34" charset="0"/>
                <a:cs typeface="Arial" pitchFamily="34" charset="0"/>
              </a:rPr>
              <a:t>:</a:t>
            </a:r>
          </a:p>
        </p:txBody>
      </p:sp>
      <p:sp>
        <p:nvSpPr>
          <p:cNvPr id="4" name="文本框 16">
            <a:extLst>
              <a:ext uri="{FF2B5EF4-FFF2-40B4-BE49-F238E27FC236}">
                <a16:creationId xmlns:a16="http://schemas.microsoft.com/office/drawing/2014/main" xmlns="" id="{A68EB9DB-B0E5-4CCD-891D-6C8542000746}"/>
              </a:ext>
            </a:extLst>
          </p:cNvPr>
          <p:cNvSpPr txBox="1"/>
          <p:nvPr/>
        </p:nvSpPr>
        <p:spPr>
          <a:xfrm>
            <a:off x="111452" y="3142089"/>
            <a:ext cx="5142361" cy="517717"/>
          </a:xfrm>
          <a:prstGeom prst="rect">
            <a:avLst/>
          </a:prstGeom>
          <a:noFill/>
        </p:spPr>
        <p:txBody>
          <a:bodyPr wrap="square" lIns="146951" tIns="73475" rIns="146951" bIns="73475" rtlCol="0">
            <a:spAutoFit/>
          </a:bodyPr>
          <a:lstStyle/>
          <a:p>
            <a:pPr algn="just"/>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sức</a:t>
            </a:r>
            <a:r>
              <a:rPr lang="en-US" sz="2400" dirty="0">
                <a:latin typeface="Arial" pitchFamily="34" charset="0"/>
                <a:cs typeface="Arial" pitchFamily="34" charset="0"/>
              </a:rPr>
              <a:t> </a:t>
            </a:r>
            <a:r>
              <a:rPr lang="en-US" sz="2400" dirty="0" err="1">
                <a:latin typeface="Arial" pitchFamily="34" charset="0"/>
                <a:cs typeface="Arial" pitchFamily="34" charset="0"/>
              </a:rPr>
              <a:t>mạnh</a:t>
            </a:r>
            <a:r>
              <a:rPr lang="en-US" sz="2400" dirty="0">
                <a:latin typeface="Arial" pitchFamily="34" charset="0"/>
                <a:cs typeface="Arial" pitchFamily="34" charset="0"/>
              </a:rPr>
              <a:t> phi </a:t>
            </a:r>
            <a:r>
              <a:rPr lang="en-US" sz="2400" dirty="0" err="1">
                <a:latin typeface="Arial" pitchFamily="34" charset="0"/>
                <a:cs typeface="Arial" pitchFamily="34" charset="0"/>
              </a:rPr>
              <a:t>thường</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5" name="直接连接符 9">
            <a:extLst>
              <a:ext uri="{FF2B5EF4-FFF2-40B4-BE49-F238E27FC236}">
                <a16:creationId xmlns:a16="http://schemas.microsoft.com/office/drawing/2014/main" xmlns="" id="{7A657B38-04C7-4998-8B97-8BB9FFE1DA90}"/>
              </a:ext>
            </a:extLst>
          </p:cNvPr>
          <p:cNvCxnSpPr/>
          <p:nvPr/>
        </p:nvCxnSpPr>
        <p:spPr>
          <a:xfrm>
            <a:off x="5967219" y="51116"/>
            <a:ext cx="0" cy="67056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3">
            <a:extLst>
              <a:ext uri="{FF2B5EF4-FFF2-40B4-BE49-F238E27FC236}">
                <a16:creationId xmlns:a16="http://schemas.microsoft.com/office/drawing/2014/main" xmlns="" id="{C34825AB-B9D6-4A04-AB3D-806FBED873AF}"/>
              </a:ext>
            </a:extLst>
          </p:cNvPr>
          <p:cNvSpPr/>
          <p:nvPr/>
        </p:nvSpPr>
        <p:spPr>
          <a:xfrm>
            <a:off x="5316696" y="565848"/>
            <a:ext cx="1315827" cy="1316171"/>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46951" tIns="73475" rIns="146951" bIns="73475" rtlCol="0" anchor="ctr"/>
          <a:lstStyle/>
          <a:p>
            <a:pPr algn="ctr"/>
            <a:r>
              <a:rPr lang="en-US" altLang="zh-CN" sz="3200" b="1" dirty="0">
                <a:latin typeface="微软雅黑" panose="020B0503020204020204" pitchFamily="34" charset="-122"/>
                <a:ea typeface="微软雅黑" panose="020B0503020204020204" pitchFamily="34" charset="-122"/>
              </a:rPr>
              <a:t>01</a:t>
            </a:r>
            <a:endParaRPr lang="zh-CN" altLang="en-US" sz="3200" b="1" dirty="0">
              <a:latin typeface="微软雅黑" panose="020B0503020204020204" pitchFamily="34" charset="-122"/>
              <a:ea typeface="微软雅黑" panose="020B0503020204020204" pitchFamily="34" charset="-122"/>
            </a:endParaRPr>
          </a:p>
        </p:txBody>
      </p:sp>
      <p:sp>
        <p:nvSpPr>
          <p:cNvPr id="7" name="椭圆 5">
            <a:extLst>
              <a:ext uri="{FF2B5EF4-FFF2-40B4-BE49-F238E27FC236}">
                <a16:creationId xmlns:a16="http://schemas.microsoft.com/office/drawing/2014/main" xmlns="" id="{BD06368E-5043-4DEB-B85B-143BBB9328FE}"/>
              </a:ext>
            </a:extLst>
          </p:cNvPr>
          <p:cNvSpPr/>
          <p:nvPr/>
        </p:nvSpPr>
        <p:spPr>
          <a:xfrm>
            <a:off x="5254509" y="2669631"/>
            <a:ext cx="1315827" cy="1316171"/>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46951" tIns="73475" rIns="146951" bIns="73475" rtlCol="0" anchor="ctr"/>
          <a:lstStyle/>
          <a:p>
            <a:pPr algn="ctr"/>
            <a:r>
              <a:rPr lang="en-US" altLang="zh-CN" sz="3200" b="1" dirty="0">
                <a:latin typeface="微软雅黑" panose="020B0503020204020204" pitchFamily="34" charset="-122"/>
                <a:ea typeface="微软雅黑" panose="020B0503020204020204" pitchFamily="34" charset="-122"/>
              </a:rPr>
              <a:t>02</a:t>
            </a:r>
            <a:endParaRPr lang="zh-CN" altLang="en-US" sz="3200" b="1" dirty="0">
              <a:latin typeface="微软雅黑" panose="020B0503020204020204" pitchFamily="34" charset="-122"/>
              <a:ea typeface="微软雅黑" panose="020B0503020204020204" pitchFamily="34" charset="-122"/>
            </a:endParaRPr>
          </a:p>
        </p:txBody>
      </p:sp>
      <p:sp>
        <p:nvSpPr>
          <p:cNvPr id="8" name="文本框 10">
            <a:extLst>
              <a:ext uri="{FF2B5EF4-FFF2-40B4-BE49-F238E27FC236}">
                <a16:creationId xmlns:a16="http://schemas.microsoft.com/office/drawing/2014/main" xmlns="" id="{E282031B-8710-4875-979F-32360AF4D8ED}"/>
              </a:ext>
            </a:extLst>
          </p:cNvPr>
          <p:cNvSpPr txBox="1"/>
          <p:nvPr/>
        </p:nvSpPr>
        <p:spPr>
          <a:xfrm>
            <a:off x="6570337" y="1388778"/>
            <a:ext cx="5864017" cy="887049"/>
          </a:xfrm>
          <a:prstGeom prst="rect">
            <a:avLst/>
          </a:prstGeom>
          <a:noFill/>
        </p:spPr>
        <p:txBody>
          <a:bodyPr wrap="square" lIns="146951" tIns="73475" rIns="146951" bIns="73475" rtlCol="0">
            <a:spAutoFit/>
          </a:bodyPr>
          <a:lstStyle/>
          <a:p>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a:t>
            </a:r>
            <a:r>
              <a:rPr lang="en-US" sz="2400" dirty="0" err="1">
                <a:latin typeface="Arial" pitchFamily="34" charset="0"/>
                <a:cs typeface="Arial" pitchFamily="34" charset="0"/>
              </a:rPr>
              <a:t>mình</a:t>
            </a:r>
            <a:r>
              <a:rPr lang="en-US" sz="2400" dirty="0">
                <a:latin typeface="Arial" pitchFamily="34" charset="0"/>
                <a:cs typeface="Arial" pitchFamily="34" charset="0"/>
              </a:rPr>
              <a:t>	</a:t>
            </a:r>
            <a:br>
              <a:rPr lang="en-US" sz="2400" dirty="0">
                <a:latin typeface="Arial" pitchFamily="34" charset="0"/>
                <a:cs typeface="Arial" pitchFamily="34" charset="0"/>
              </a:rPr>
            </a:b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文本框 11">
            <a:extLst>
              <a:ext uri="{FF2B5EF4-FFF2-40B4-BE49-F238E27FC236}">
                <a16:creationId xmlns:a16="http://schemas.microsoft.com/office/drawing/2014/main" xmlns="" id="{0047CB70-301D-42CE-97BB-AAC33589210E}"/>
              </a:ext>
            </a:extLst>
          </p:cNvPr>
          <p:cNvSpPr txBox="1"/>
          <p:nvPr/>
        </p:nvSpPr>
        <p:spPr>
          <a:xfrm>
            <a:off x="6762546" y="821094"/>
            <a:ext cx="3015935" cy="640828"/>
          </a:xfrm>
          <a:prstGeom prst="rect">
            <a:avLst/>
          </a:prstGeom>
          <a:noFill/>
        </p:spPr>
        <p:txBody>
          <a:bodyPr wrap="square" lIns="146951" tIns="73475" rIns="146951" bIns="73475" rtlCol="0">
            <a:spAutoFit/>
          </a:bodyPr>
          <a:lstStyle/>
          <a:p>
            <a:r>
              <a:rPr lang="en-US" sz="3200" dirty="0" err="1">
                <a:solidFill>
                  <a:srgbClr val="C00000"/>
                </a:solidFill>
                <a:latin typeface="Arial" pitchFamily="34" charset="0"/>
                <a:cs typeface="Arial" pitchFamily="34" charset="0"/>
              </a:rPr>
              <a:t>Tự</a:t>
            </a:r>
            <a:r>
              <a:rPr lang="en-US" sz="3200" dirty="0">
                <a:solidFill>
                  <a:srgbClr val="C00000"/>
                </a:solidFill>
                <a:latin typeface="Arial" pitchFamily="34" charset="0"/>
                <a:cs typeface="Arial" pitchFamily="34" charset="0"/>
              </a:rPr>
              <a:t> </a:t>
            </a:r>
            <a:r>
              <a:rPr lang="en-US" sz="3200" dirty="0" err="1">
                <a:solidFill>
                  <a:srgbClr val="C00000"/>
                </a:solidFill>
                <a:latin typeface="Arial" pitchFamily="34" charset="0"/>
                <a:cs typeface="Arial" pitchFamily="34" charset="0"/>
              </a:rPr>
              <a:t>vệ</a:t>
            </a:r>
            <a:endParaRPr lang="zh-CN" altLang="en-US" sz="3200" b="1" dirty="0">
              <a:solidFill>
                <a:srgbClr val="F29A5B"/>
              </a:solidFill>
              <a:latin typeface="Arial" panose="020B0604020202020204" pitchFamily="34" charset="0"/>
              <a:cs typeface="Arial" panose="020B0604020202020204" pitchFamily="34" charset="0"/>
            </a:endParaRPr>
          </a:p>
        </p:txBody>
      </p:sp>
      <p:sp>
        <p:nvSpPr>
          <p:cNvPr id="10" name="文本框 17">
            <a:extLst>
              <a:ext uri="{FF2B5EF4-FFF2-40B4-BE49-F238E27FC236}">
                <a16:creationId xmlns:a16="http://schemas.microsoft.com/office/drawing/2014/main" xmlns="" id="{3A766DBE-D676-4AF2-8A3B-958027A63D66}"/>
              </a:ext>
            </a:extLst>
          </p:cNvPr>
          <p:cNvSpPr txBox="1"/>
          <p:nvPr/>
        </p:nvSpPr>
        <p:spPr>
          <a:xfrm>
            <a:off x="110754" y="2610086"/>
            <a:ext cx="2916927" cy="640828"/>
          </a:xfrm>
          <a:prstGeom prst="rect">
            <a:avLst/>
          </a:prstGeom>
          <a:noFill/>
        </p:spPr>
        <p:txBody>
          <a:bodyPr wrap="square" lIns="146951" tIns="73475" rIns="146951" bIns="73475" rtlCol="0">
            <a:spAutoFit/>
          </a:bodyPr>
          <a:lstStyle/>
          <a:p>
            <a:r>
              <a:rPr lang="en-US" sz="3200" dirty="0" err="1">
                <a:solidFill>
                  <a:srgbClr val="C00000"/>
                </a:solidFill>
                <a:latin typeface="Arial" pitchFamily="34" charset="0"/>
                <a:cs typeface="Arial" pitchFamily="34" charset="0"/>
              </a:rPr>
              <a:t>Dũng</a:t>
            </a:r>
            <a:r>
              <a:rPr lang="en-US" sz="3200" dirty="0">
                <a:solidFill>
                  <a:srgbClr val="C00000"/>
                </a:solidFill>
                <a:latin typeface="Arial" pitchFamily="34" charset="0"/>
                <a:cs typeface="Arial" pitchFamily="34" charset="0"/>
              </a:rPr>
              <a:t> </a:t>
            </a:r>
            <a:r>
              <a:rPr lang="en-US" sz="3200" dirty="0" err="1">
                <a:solidFill>
                  <a:srgbClr val="C00000"/>
                </a:solidFill>
                <a:latin typeface="Arial" pitchFamily="34" charset="0"/>
                <a:cs typeface="Arial" pitchFamily="34" charset="0"/>
              </a:rPr>
              <a:t>mãnh</a:t>
            </a:r>
            <a:endParaRPr lang="zh-CN" altLang="en-US" sz="3200" b="1" dirty="0">
              <a:solidFill>
                <a:srgbClr val="A5C0A4"/>
              </a:solidFill>
              <a:latin typeface="Arial" panose="020B0604020202020204" pitchFamily="34" charset="0"/>
              <a:cs typeface="Arial" panose="020B0604020202020204" pitchFamily="34" charset="0"/>
            </a:endParaRPr>
          </a:p>
        </p:txBody>
      </p:sp>
      <p:sp>
        <p:nvSpPr>
          <p:cNvPr id="11" name="椭圆 6">
            <a:extLst>
              <a:ext uri="{FF2B5EF4-FFF2-40B4-BE49-F238E27FC236}">
                <a16:creationId xmlns:a16="http://schemas.microsoft.com/office/drawing/2014/main" xmlns="" id="{C9C179BF-2B53-4A15-8D1E-3BFB2499AD9C}"/>
              </a:ext>
            </a:extLst>
          </p:cNvPr>
          <p:cNvSpPr/>
          <p:nvPr/>
        </p:nvSpPr>
        <p:spPr>
          <a:xfrm>
            <a:off x="5253812" y="4811137"/>
            <a:ext cx="1315827" cy="1316171"/>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46951" tIns="73475" rIns="146951" bIns="73475" rtlCol="0" anchor="ctr"/>
          <a:lstStyle/>
          <a:p>
            <a:pPr algn="ctr"/>
            <a:r>
              <a:rPr lang="en-US" altLang="zh-CN" sz="3200" b="1" dirty="0">
                <a:latin typeface="微软雅黑" panose="020B0503020204020204" pitchFamily="34" charset="-122"/>
                <a:ea typeface="微软雅黑" panose="020B0503020204020204" pitchFamily="34" charset="-122"/>
              </a:rPr>
              <a:t>03</a:t>
            </a:r>
            <a:endParaRPr lang="zh-CN" altLang="en-US" sz="3200" b="1" dirty="0">
              <a:latin typeface="微软雅黑" panose="020B0503020204020204" pitchFamily="34" charset="-122"/>
              <a:ea typeface="微软雅黑" panose="020B0503020204020204" pitchFamily="34" charset="-122"/>
            </a:endParaRPr>
          </a:p>
        </p:txBody>
      </p:sp>
      <p:sp>
        <p:nvSpPr>
          <p:cNvPr id="12" name="文本框 12">
            <a:extLst>
              <a:ext uri="{FF2B5EF4-FFF2-40B4-BE49-F238E27FC236}">
                <a16:creationId xmlns:a16="http://schemas.microsoft.com/office/drawing/2014/main" xmlns="" id="{4586CD9F-FB15-4D52-9BAA-2CE28964C416}"/>
              </a:ext>
            </a:extLst>
          </p:cNvPr>
          <p:cNvSpPr txBox="1"/>
          <p:nvPr/>
        </p:nvSpPr>
        <p:spPr>
          <a:xfrm>
            <a:off x="6569639" y="5554964"/>
            <a:ext cx="5694963" cy="517717"/>
          </a:xfrm>
          <a:prstGeom prst="rect">
            <a:avLst/>
          </a:prstGeom>
          <a:noFill/>
        </p:spPr>
        <p:txBody>
          <a:bodyPr wrap="square" lIns="146951" tIns="73475" rIns="146951" bIns="73475" rtlCol="0">
            <a:spAutoFit/>
          </a:bodyPr>
          <a:lstStyle/>
          <a:p>
            <a:r>
              <a:rPr lang="en-US" sz="2400" dirty="0" err="1">
                <a:latin typeface="Arial" pitchFamily="34" charset="0"/>
                <a:cs typeface="Arial" pitchFamily="34" charset="0"/>
              </a:rPr>
              <a:t>Mất</a:t>
            </a:r>
            <a:r>
              <a:rPr lang="en-US" sz="2400" dirty="0">
                <a:latin typeface="Arial" pitchFamily="34" charset="0"/>
                <a:cs typeface="Arial" pitchFamily="34" charset="0"/>
              </a:rPr>
              <a:t> </a:t>
            </a:r>
            <a:r>
              <a:rPr lang="en-US" sz="2400" dirty="0" err="1">
                <a:latin typeface="Arial" pitchFamily="34" charset="0"/>
                <a:cs typeface="Arial" pitchFamily="34" charset="0"/>
              </a:rPr>
              <a:t>hẳn</a:t>
            </a:r>
            <a:r>
              <a:rPr lang="en-US" sz="2400" dirty="0">
                <a:latin typeface="Arial" pitchFamily="34" charset="0"/>
                <a:cs typeface="Arial" pitchFamily="34" charset="0"/>
              </a:rPr>
              <a:t> </a:t>
            </a:r>
            <a:r>
              <a:rPr lang="en-US" sz="2400" dirty="0" err="1">
                <a:latin typeface="Arial" pitchFamily="34" charset="0"/>
                <a:cs typeface="Arial" pitchFamily="34" charset="0"/>
              </a:rPr>
              <a:t>nòi</a:t>
            </a:r>
            <a:r>
              <a:rPr lang="en-US" sz="2400" dirty="0">
                <a:latin typeface="Arial" pitchFamily="34" charset="0"/>
                <a:cs typeface="Arial" pitchFamily="34" charset="0"/>
              </a:rPr>
              <a:t> </a:t>
            </a:r>
            <a:r>
              <a:rPr lang="en-US" sz="2400" dirty="0" err="1">
                <a:latin typeface="Arial" pitchFamily="34" charset="0"/>
                <a:cs typeface="Arial" pitchFamily="34" charset="0"/>
              </a:rPr>
              <a:t>giống</a:t>
            </a:r>
            <a:r>
              <a:rPr lang="en-US" sz="2400" dirty="0">
                <a:latin typeface="Arial" pitchFamily="34" charset="0"/>
                <a:cs typeface="Arial" pitchFamily="34" charset="0"/>
              </a:rPr>
              <a:t>	</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文本框 13">
            <a:extLst>
              <a:ext uri="{FF2B5EF4-FFF2-40B4-BE49-F238E27FC236}">
                <a16:creationId xmlns:a16="http://schemas.microsoft.com/office/drawing/2014/main" xmlns="" id="{CCA6E5E1-C35C-4896-900E-829D15B1AF0C}"/>
              </a:ext>
            </a:extLst>
          </p:cNvPr>
          <p:cNvSpPr txBox="1"/>
          <p:nvPr/>
        </p:nvSpPr>
        <p:spPr>
          <a:xfrm>
            <a:off x="6569638" y="4845561"/>
            <a:ext cx="3834201" cy="640828"/>
          </a:xfrm>
          <a:prstGeom prst="rect">
            <a:avLst/>
          </a:prstGeom>
          <a:noFill/>
        </p:spPr>
        <p:txBody>
          <a:bodyPr wrap="square" lIns="146951" tIns="73475" rIns="146951" bIns="73475" rtlCol="0">
            <a:spAutoFit/>
          </a:bodyPr>
          <a:lstStyle/>
          <a:p>
            <a:r>
              <a:rPr lang="en-US" sz="3200" dirty="0" err="1">
                <a:solidFill>
                  <a:srgbClr val="C00000"/>
                </a:solidFill>
                <a:latin typeface="Arial" pitchFamily="34" charset="0"/>
                <a:cs typeface="Arial" pitchFamily="34" charset="0"/>
              </a:rPr>
              <a:t>Tuyệt</a:t>
            </a:r>
            <a:r>
              <a:rPr lang="en-US" sz="3200" dirty="0">
                <a:solidFill>
                  <a:srgbClr val="C00000"/>
                </a:solidFill>
                <a:latin typeface="Arial" pitchFamily="34" charset="0"/>
                <a:cs typeface="Arial" pitchFamily="34" charset="0"/>
              </a:rPr>
              <a:t> </a:t>
            </a:r>
            <a:r>
              <a:rPr lang="en-US" sz="3200" dirty="0" err="1">
                <a:solidFill>
                  <a:srgbClr val="C00000"/>
                </a:solidFill>
                <a:latin typeface="Arial" pitchFamily="34" charset="0"/>
                <a:cs typeface="Arial" pitchFamily="34" charset="0"/>
              </a:rPr>
              <a:t>chủng</a:t>
            </a:r>
            <a:endParaRPr lang="zh-CN" altLang="en-US" sz="3200" b="1" dirty="0">
              <a:solidFill>
                <a:srgbClr val="B09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979026"/>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9" grpId="0"/>
      <p:bldP spid="10" grpId="0"/>
      <p:bldP spid="11"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8552" y="-274428"/>
            <a:ext cx="2006880" cy="1232072"/>
          </a:xfrm>
          <a:prstGeom prst="rect">
            <a:avLst/>
          </a:prstGeom>
        </p:spPr>
      </p:pic>
      <p:sp>
        <p:nvSpPr>
          <p:cNvPr id="5" name="TextBox 4">
            <a:extLst>
              <a:ext uri="{FF2B5EF4-FFF2-40B4-BE49-F238E27FC236}">
                <a16:creationId xmlns:a16="http://schemas.microsoft.com/office/drawing/2014/main" xmlns="" id="{DBB01121-9F22-486D-A046-B95661A72F53}"/>
              </a:ext>
            </a:extLst>
          </p:cNvPr>
          <p:cNvSpPr txBox="1"/>
          <p:nvPr/>
        </p:nvSpPr>
        <p:spPr>
          <a:xfrm>
            <a:off x="3579498" y="0"/>
            <a:ext cx="3101725" cy="523220"/>
          </a:xfrm>
          <a:prstGeom prst="rect">
            <a:avLst/>
          </a:prstGeom>
          <a:noFill/>
        </p:spPr>
        <p:txBody>
          <a:bodyPr wrap="square" rtlCol="0">
            <a:spAutoFit/>
          </a:bodyPr>
          <a:lstStyle/>
          <a:p>
            <a:r>
              <a:rPr lang="en-US" sz="2800" b="1" dirty="0">
                <a:solidFill>
                  <a:srgbClr val="C00000"/>
                </a:solidFill>
              </a:rPr>
              <a:t>KHỦNG LONG</a:t>
            </a:r>
          </a:p>
        </p:txBody>
      </p:sp>
      <p:pic>
        <p:nvPicPr>
          <p:cNvPr id="9" name="Picture 3">
            <a:extLst>
              <a:ext uri="{FF2B5EF4-FFF2-40B4-BE49-F238E27FC236}">
                <a16:creationId xmlns:a16="http://schemas.microsoft.com/office/drawing/2014/main" xmlns="" id="{7EAFF447-17A0-4DD0-AD23-14686BAEA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206" y="1"/>
            <a:ext cx="702733" cy="307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xmlns="" id="{9FEA14C4-DA89-44AA-91D9-7481E8A2D423}"/>
              </a:ext>
            </a:extLst>
          </p:cNvPr>
          <p:cNvSpPr txBox="1"/>
          <p:nvPr/>
        </p:nvSpPr>
        <p:spPr>
          <a:xfrm>
            <a:off x="78212" y="742151"/>
            <a:ext cx="508000" cy="502766"/>
          </a:xfrm>
          <a:prstGeom prst="rect">
            <a:avLst/>
          </a:prstGeom>
          <a:noFill/>
        </p:spPr>
        <p:txBody>
          <a:bodyPr wrap="square" rtlCol="0">
            <a:spAutoFit/>
          </a:bodyPr>
          <a:lstStyle/>
          <a:p>
            <a:pPr algn="ctr"/>
            <a:r>
              <a:rPr lang="en-US" sz="2667" b="1">
                <a:latin typeface="Arial" pitchFamily="34" charset="0"/>
                <a:cs typeface="Arial" pitchFamily="34" charset="0"/>
              </a:rPr>
              <a:t>1</a:t>
            </a:r>
          </a:p>
        </p:txBody>
      </p:sp>
      <p:pic>
        <p:nvPicPr>
          <p:cNvPr id="12" name="Picture 3">
            <a:extLst>
              <a:ext uri="{FF2B5EF4-FFF2-40B4-BE49-F238E27FC236}">
                <a16:creationId xmlns:a16="http://schemas.microsoft.com/office/drawing/2014/main" xmlns="" id="{1C257415-2444-414A-B483-FF76152413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35" y="2580058"/>
            <a:ext cx="702733" cy="285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xmlns="" id="{D20200CA-414C-474B-A8C1-5A92089653B2}"/>
              </a:ext>
            </a:extLst>
          </p:cNvPr>
          <p:cNvSpPr txBox="1"/>
          <p:nvPr/>
        </p:nvSpPr>
        <p:spPr>
          <a:xfrm>
            <a:off x="98013" y="3199185"/>
            <a:ext cx="508000" cy="502766"/>
          </a:xfrm>
          <a:prstGeom prst="rect">
            <a:avLst/>
          </a:prstGeom>
          <a:noFill/>
        </p:spPr>
        <p:txBody>
          <a:bodyPr wrap="square" rtlCol="0">
            <a:spAutoFit/>
          </a:bodyPr>
          <a:lstStyle/>
          <a:p>
            <a:pPr algn="ctr"/>
            <a:r>
              <a:rPr lang="en-US" sz="2667" b="1" dirty="0">
                <a:latin typeface="Arial" pitchFamily="34" charset="0"/>
                <a:cs typeface="Arial" pitchFamily="34" charset="0"/>
              </a:rPr>
              <a:t>2</a:t>
            </a:r>
          </a:p>
        </p:txBody>
      </p:sp>
      <p:pic>
        <p:nvPicPr>
          <p:cNvPr id="14" name="Picture 3">
            <a:extLst>
              <a:ext uri="{FF2B5EF4-FFF2-40B4-BE49-F238E27FC236}">
                <a16:creationId xmlns:a16="http://schemas.microsoft.com/office/drawing/2014/main" xmlns="" id="{2886EEB4-FC1F-48D2-9C7E-0BEC907DE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514" y="5286374"/>
            <a:ext cx="702733" cy="124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xmlns="" id="{0670826E-4F2C-4158-A4DD-1FAAAA28D076}"/>
              </a:ext>
            </a:extLst>
          </p:cNvPr>
          <p:cNvSpPr txBox="1"/>
          <p:nvPr/>
        </p:nvSpPr>
        <p:spPr>
          <a:xfrm>
            <a:off x="0" y="5349297"/>
            <a:ext cx="508000" cy="502766"/>
          </a:xfrm>
          <a:prstGeom prst="rect">
            <a:avLst/>
          </a:prstGeom>
          <a:noFill/>
        </p:spPr>
        <p:txBody>
          <a:bodyPr wrap="square" rtlCol="0">
            <a:spAutoFit/>
          </a:bodyPr>
          <a:lstStyle/>
          <a:p>
            <a:pPr algn="ctr"/>
            <a:r>
              <a:rPr lang="en-US" sz="2667" b="1" dirty="0">
                <a:latin typeface="Arial" pitchFamily="34" charset="0"/>
                <a:cs typeface="Arial" pitchFamily="34" charset="0"/>
              </a:rPr>
              <a:t>3</a:t>
            </a:r>
          </a:p>
        </p:txBody>
      </p:sp>
      <p:sp>
        <p:nvSpPr>
          <p:cNvPr id="16" name="TextBox 15">
            <a:extLst>
              <a:ext uri="{FF2B5EF4-FFF2-40B4-BE49-F238E27FC236}">
                <a16:creationId xmlns:a16="http://schemas.microsoft.com/office/drawing/2014/main" xmlns="" id="{39396A8B-1BE0-4FA5-A41B-ECA77FB685F3}"/>
              </a:ext>
            </a:extLst>
          </p:cNvPr>
          <p:cNvSpPr txBox="1"/>
          <p:nvPr/>
        </p:nvSpPr>
        <p:spPr>
          <a:xfrm>
            <a:off x="695326" y="592260"/>
            <a:ext cx="11429999" cy="6001643"/>
          </a:xfrm>
          <a:prstGeom prst="rect">
            <a:avLst/>
          </a:prstGeom>
          <a:noFill/>
        </p:spPr>
        <p:txBody>
          <a:bodyPr wrap="square">
            <a:spAutoFit/>
          </a:bodyPr>
          <a:lstStyle/>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Khủng </a:t>
            </a:r>
            <a:r>
              <a:rPr lang="vi-VN" sz="3200" dirty="0">
                <a:latin typeface="Times New Roman" panose="02020603050405020304" pitchFamily="18" charset="0"/>
                <a:cs typeface="Times New Roman" panose="02020603050405020304" pitchFamily="18" charset="0"/>
              </a:rPr>
              <a:t>long </a:t>
            </a:r>
            <a:r>
              <a:rPr lang="vi-VN" sz="3200">
                <a:latin typeface="Times New Roman" panose="02020603050405020304" pitchFamily="18" charset="0"/>
                <a:cs typeface="Times New Roman" panose="02020603050405020304" pitchFamily="18" charset="0"/>
              </a:rPr>
              <a:t>là </a:t>
            </a:r>
            <a:r>
              <a:rPr lang="vi-VN" sz="3200">
                <a:latin typeface="Times New Roman" panose="02020603050405020304" pitchFamily="18" charset="0"/>
                <a:cs typeface="Times New Roman" panose="02020603050405020304" pitchFamily="18" charset="0"/>
              </a:rPr>
              <a:t>loà</a:t>
            </a:r>
            <a:r>
              <a:rPr lang="en-US" sz="3200">
                <a:latin typeface="Times New Roman" panose="02020603050405020304" pitchFamily="18" charset="0"/>
                <a:cs typeface="Times New Roman" panose="02020603050405020304" pitchFamily="18" charset="0"/>
              </a:rPr>
              <a:t>i </a:t>
            </a:r>
            <a:r>
              <a:rPr lang="vi-VN" sz="3200">
                <a:latin typeface="Times New Roman" panose="02020603050405020304" pitchFamily="18" charset="0"/>
                <a:cs typeface="Times New Roman" panose="02020603050405020304" pitchFamily="18" charset="0"/>
              </a:rPr>
              <a:t>vật thường </a:t>
            </a:r>
            <a:r>
              <a:rPr lang="vi-VN" sz="3200" dirty="0">
                <a:latin typeface="Times New Roman" panose="02020603050405020304" pitchFamily="18" charset="0"/>
                <a:cs typeface="Times New Roman" panose="02020603050405020304" pitchFamily="18" charset="0"/>
              </a:rPr>
              <a:t>sống bầy đàn ở các vùng đất khô</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Trong </a:t>
            </a:r>
            <a:r>
              <a:rPr lang="vi-VN" sz="3200" dirty="0">
                <a:latin typeface="Times New Roman" panose="02020603050405020304" pitchFamily="18" charset="0"/>
                <a:cs typeface="Times New Roman" panose="02020603050405020304" pitchFamily="18" charset="0"/>
              </a:rPr>
              <a:t>suy nghĩ của nhiều người, khủng long là </a:t>
            </a:r>
            <a:r>
              <a:rPr lang="vi-VN" sz="3200">
                <a:latin typeface="Times New Roman" panose="02020603050405020304" pitchFamily="18" charset="0"/>
                <a:cs typeface="Times New Roman" panose="02020603050405020304" pitchFamily="18" charset="0"/>
              </a:rPr>
              <a:t>loài </a:t>
            </a:r>
            <a:r>
              <a:rPr lang="vi-VN" sz="3200">
                <a:latin typeface="Times New Roman" panose="02020603050405020304" pitchFamily="18" charset="0"/>
                <a:cs typeface="Times New Roman" panose="02020603050405020304" pitchFamily="18" charset="0"/>
              </a:rPr>
              <a:t>vật </a:t>
            </a:r>
            <a:r>
              <a:rPr lang="vi-VN" sz="3200">
                <a:latin typeface="Times New Roman" panose="02020603050405020304" pitchFamily="18" charset="0"/>
                <a:cs typeface="Times New Roman" panose="02020603050405020304" pitchFamily="18" charset="0"/>
              </a:rPr>
              <a:t>khổng </a:t>
            </a:r>
            <a:r>
              <a:rPr lang="vi-VN" sz="3200">
                <a:latin typeface="Times New Roman" panose="02020603050405020304" pitchFamily="18" charset="0"/>
                <a:cs typeface="Times New Roman" panose="02020603050405020304" pitchFamily="18" charset="0"/>
              </a:rPr>
              <a:t>l</a:t>
            </a:r>
            <a:r>
              <a:rPr lang="en-US" sz="3200">
                <a:latin typeface="Times New Roman" panose="02020603050405020304" pitchFamily="18" charset="0"/>
                <a:cs typeface="Times New Roman" panose="02020603050405020304" pitchFamily="18" charset="0"/>
              </a:rPr>
              <a:t>ồ</a:t>
            </a:r>
            <a:r>
              <a:rPr lang="vi-VN" sz="3200">
                <a:latin typeface="Times New Roman" panose="02020603050405020304" pitchFamily="18" charset="0"/>
                <a:cs typeface="Times New Roman" panose="02020603050405020304" pitchFamily="18" charset="0"/>
              </a:rPr>
              <a:t>. Nhưng </a:t>
            </a:r>
            <a:r>
              <a:rPr lang="vi-VN" sz="3200" dirty="0">
                <a:latin typeface="Times New Roman" panose="02020603050405020304" pitchFamily="18" charset="0"/>
                <a:cs typeface="Times New Roman" panose="02020603050405020304" pitchFamily="18" charset="0"/>
              </a:rPr>
              <a:t>trên thực tế, có loài khủng long chỉ bằng một chú chó </a:t>
            </a:r>
            <a:r>
              <a:rPr lang="vi-VN" sz="3200">
                <a:latin typeface="Times New Roman" panose="02020603050405020304" pitchFamily="18" charset="0"/>
                <a:cs typeface="Times New Roman" panose="02020603050405020304" pitchFamily="18" charset="0"/>
              </a:rPr>
              <a:t>nhỏ</a:t>
            </a:r>
            <a:r>
              <a:rPr lang="vi-VN"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Khùng </a:t>
            </a:r>
            <a:r>
              <a:rPr lang="en-US" sz="3200">
                <a:latin typeface="Times New Roman" panose="02020603050405020304" pitchFamily="18" charset="0"/>
                <a:cs typeface="Times New Roman" panose="02020603050405020304" pitchFamily="18" charset="0"/>
              </a:rPr>
              <a:t>long</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thường ăn thịt, cũng có một số loài ăn cỏ. </a:t>
            </a:r>
            <a:endParaRPr lang="en-US" sz="3200" dirty="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Chân </a:t>
            </a:r>
            <a:r>
              <a:rPr lang="en-US" sz="3200">
                <a:latin typeface="Times New Roman" panose="02020603050405020304" pitchFamily="18" charset="0"/>
                <a:cs typeface="Times New Roman" panose="02020603050405020304" pitchFamily="18" charset="0"/>
              </a:rPr>
              <a:t>khủng long </a:t>
            </a:r>
            <a:r>
              <a:rPr lang="vi-VN" sz="3200">
                <a:latin typeface="Times New Roman" panose="02020603050405020304" pitchFamily="18" charset="0"/>
                <a:cs typeface="Times New Roman" panose="02020603050405020304" pitchFamily="18" charset="0"/>
              </a:rPr>
              <a:t>thẳng </a:t>
            </a:r>
            <a:r>
              <a:rPr lang="vi-VN" sz="3200" dirty="0">
                <a:latin typeface="Times New Roman" panose="02020603050405020304" pitchFamily="18" charset="0"/>
                <a:cs typeface="Times New Roman" panose="02020603050405020304" pitchFamily="18" charset="0"/>
              </a:rPr>
              <a:t>và rất khỏe</a:t>
            </a:r>
            <a:r>
              <a:rPr lang="vi-VN"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V</a:t>
            </a:r>
            <a:r>
              <a:rPr lang="en-US" sz="3200">
                <a:latin typeface="Times New Roman" panose="02020603050405020304" pitchFamily="18" charset="0"/>
                <a:cs typeface="Times New Roman" panose="02020603050405020304" pitchFamily="18" charset="0"/>
              </a:rPr>
              <a:t>ì</a:t>
            </a:r>
            <a:r>
              <a:rPr lang="vi-VN"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thế </a:t>
            </a:r>
            <a:r>
              <a:rPr lang="en-US" sz="3200">
                <a:latin typeface="Times New Roman" panose="02020603050405020304" pitchFamily="18" charset="0"/>
                <a:cs typeface="Times New Roman" panose="02020603050405020304" pitchFamily="18" charset="0"/>
              </a:rPr>
              <a:t>chúng</a:t>
            </a:r>
            <a:r>
              <a:rPr lang="vi-VN"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có </a:t>
            </a:r>
            <a:r>
              <a:rPr lang="vi-VN" sz="3200">
                <a:latin typeface="Times New Roman" panose="02020603050405020304" pitchFamily="18" charset="0"/>
                <a:cs typeface="Times New Roman" panose="02020603050405020304" pitchFamily="18" charset="0"/>
              </a:rPr>
              <a:t>thể</a:t>
            </a:r>
            <a:r>
              <a:rPr lang="en-US" sz="3200">
                <a:latin typeface="Times New Roman" panose="02020603050405020304" pitchFamily="18" charset="0"/>
                <a:cs typeface="Times New Roman" panose="02020603050405020304" pitchFamily="18" charset="0"/>
              </a:rPr>
              <a:t> đi</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 </a:t>
            </a:r>
            <a:endParaRPr lang="en-US" sz="3200" dirty="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Trước </a:t>
            </a:r>
            <a:r>
              <a:rPr lang="vi-VN" sz="3200" dirty="0">
                <a:latin typeface="Times New Roman" panose="02020603050405020304" pitchFamily="18" charset="0"/>
                <a:cs typeface="Times New Roman" panose="02020603050405020304" pitchFamily="18" charset="0"/>
              </a:rPr>
              <a:t>khi con người xuất hiện, khủng long đã tuyệt chủng.  Vì thế, chúng ta sẽ không bao giờ có thể nhìn thấy khủng long thật.  </a:t>
            </a:r>
          </a:p>
        </p:txBody>
      </p:sp>
    </p:spTree>
    <p:extLst>
      <p:ext uri="{BB962C8B-B14F-4D97-AF65-F5344CB8AC3E}">
        <p14:creationId xmlns:p14="http://schemas.microsoft.com/office/powerpoint/2010/main" val="2432474898"/>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xmlns="" id="{D3CC1B0A-C0FA-42BB-A0DE-B9410B95EBD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901057" y="715619"/>
            <a:ext cx="10124752" cy="6040829"/>
          </a:xfrm>
          <a:prstGeom prst="rect">
            <a:avLst/>
          </a:prstGeom>
        </p:spPr>
      </p:pic>
      <p:sp>
        <p:nvSpPr>
          <p:cNvPr id="3" name="TextBox 2">
            <a:extLst>
              <a:ext uri="{FF2B5EF4-FFF2-40B4-BE49-F238E27FC236}">
                <a16:creationId xmlns:a16="http://schemas.microsoft.com/office/drawing/2014/main" xmlns="" id="{78355F66-A617-4373-9B18-F16044AF01D7}"/>
              </a:ext>
            </a:extLst>
          </p:cNvPr>
          <p:cNvSpPr txBox="1"/>
          <p:nvPr/>
        </p:nvSpPr>
        <p:spPr>
          <a:xfrm>
            <a:off x="4412571" y="2729949"/>
            <a:ext cx="3101725" cy="523220"/>
          </a:xfrm>
          <a:prstGeom prst="rect">
            <a:avLst/>
          </a:prstGeom>
          <a:noFill/>
        </p:spPr>
        <p:txBody>
          <a:bodyPr wrap="square" rtlCol="0">
            <a:spAutoFit/>
          </a:bodyPr>
          <a:lstStyle/>
          <a:p>
            <a:r>
              <a:rPr lang="en-US" sz="2800" b="1" dirty="0">
                <a:solidFill>
                  <a:srgbClr val="FFFF00"/>
                </a:solidFill>
              </a:rPr>
              <a:t>CỦNG CỐ, DẶN DÒ</a:t>
            </a:r>
          </a:p>
        </p:txBody>
      </p:sp>
    </p:spTree>
    <p:extLst>
      <p:ext uri="{BB962C8B-B14F-4D97-AF65-F5344CB8AC3E}">
        <p14:creationId xmlns:p14="http://schemas.microsoft.com/office/powerpoint/2010/main" val="110256437"/>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a:spLocks/>
          </p:cNvSpPr>
          <p:nvPr/>
        </p:nvSpPr>
        <p:spPr bwMode="auto">
          <a:xfrm>
            <a:off x="4163781" y="1937162"/>
            <a:ext cx="4071191" cy="2036519"/>
          </a:xfrm>
          <a:custGeom>
            <a:avLst/>
            <a:gdLst>
              <a:gd name="T0" fmla="*/ 1748631 w 3744416"/>
              <a:gd name="T1" fmla="*/ 0 h 1872208"/>
              <a:gd name="T2" fmla="*/ 3497262 w 3744416"/>
              <a:gd name="T3" fmla="*/ 1749425 h 1872208"/>
              <a:gd name="T4" fmla="*/ 0 w 3744416"/>
              <a:gd name="T5" fmla="*/ 1749425 h 1872208"/>
              <a:gd name="T6" fmla="*/ 174863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38100" cap="flat" cmpd="sng">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2400">
              <a:solidFill>
                <a:srgbClr val="280014"/>
              </a:solidFill>
              <a:latin typeface="Times New Roman"/>
              <a:ea typeface="微软雅黑"/>
            </a:endParaRPr>
          </a:p>
        </p:txBody>
      </p:sp>
      <p:sp>
        <p:nvSpPr>
          <p:cNvPr id="4" name="MH_Other_2"/>
          <p:cNvSpPr>
            <a:spLocks noChangeArrowheads="1"/>
          </p:cNvSpPr>
          <p:nvPr/>
        </p:nvSpPr>
        <p:spPr bwMode="auto">
          <a:xfrm>
            <a:off x="4442831" y="2280894"/>
            <a:ext cx="3444711" cy="3444711"/>
          </a:xfrm>
          <a:prstGeom prst="ellipse">
            <a:avLst/>
          </a:prstGeom>
          <a:solidFill>
            <a:schemeClr val="accent2">
              <a:lumMod val="60000"/>
              <a:lumOff val="40000"/>
            </a:schemeClr>
          </a:solidFill>
          <a:ln>
            <a:noFill/>
          </a:ln>
        </p:spPr>
        <p:txBody>
          <a:bodyPr lIns="90171" tIns="46991" rIns="90171" bIns="46991" anchor="ctr"/>
          <a:lstStyle/>
          <a:p>
            <a:pPr algn="ctr" latinLnBrk="1"/>
            <a:endParaRPr lang="zh-CN" altLang="en-US" sz="1300">
              <a:solidFill>
                <a:srgbClr val="FFFFFF"/>
              </a:solidFill>
              <a:latin typeface="微软雅黑 Light" charset="-122"/>
              <a:ea typeface="微软雅黑 Light" charset="-122"/>
            </a:endParaRPr>
          </a:p>
        </p:txBody>
      </p:sp>
      <p:pic>
        <p:nvPicPr>
          <p:cNvPr id="11" name="Picture 2" descr="C:\Users\Administrator\Desktop\suc\512个各行各业背景透明人物头像png图标素材\image5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465" y="2400986"/>
            <a:ext cx="3145385" cy="3145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EF66A6D-BEA9-4082-A325-0BFAF506F977}"/>
              </a:ext>
            </a:extLst>
          </p:cNvPr>
          <p:cNvSpPr/>
          <p:nvPr/>
        </p:nvSpPr>
        <p:spPr>
          <a:xfrm>
            <a:off x="251791" y="238539"/>
            <a:ext cx="11688419" cy="4915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3" name="TextBox 12">
            <a:extLst>
              <a:ext uri="{FF2B5EF4-FFF2-40B4-BE49-F238E27FC236}">
                <a16:creationId xmlns:a16="http://schemas.microsoft.com/office/drawing/2014/main" xmlns="" id="{30C36D56-41F6-4CA9-BF33-6F08ED5DCDD7}"/>
              </a:ext>
            </a:extLst>
          </p:cNvPr>
          <p:cNvSpPr txBox="1"/>
          <p:nvPr/>
        </p:nvSpPr>
        <p:spPr>
          <a:xfrm>
            <a:off x="765670" y="3539775"/>
            <a:ext cx="5433705" cy="523220"/>
          </a:xfrm>
          <a:prstGeom prst="rect">
            <a:avLst/>
          </a:prstGeom>
          <a:noFill/>
        </p:spPr>
        <p:txBody>
          <a:bodyPr wrap="square" rtlCol="0">
            <a:spAutoFit/>
          </a:bodyPr>
          <a:lstStyle/>
          <a:p>
            <a:r>
              <a:rPr lang="en-US" sz="2800" b="1" dirty="0">
                <a:solidFill>
                  <a:srgbClr val="FF0000"/>
                </a:solidFill>
              </a:rPr>
              <a:t>TẠM BIỆT, HẸN GẶP LẠI</a:t>
            </a:r>
          </a:p>
        </p:txBody>
      </p:sp>
      <p:pic>
        <p:nvPicPr>
          <p:cNvPr id="14" name="图片 11">
            <a:extLst>
              <a:ext uri="{FF2B5EF4-FFF2-40B4-BE49-F238E27FC236}">
                <a16:creationId xmlns:a16="http://schemas.microsoft.com/office/drawing/2014/main" xmlns="" id="{AD38FB8A-3E90-45EA-9AD2-233101333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1791" y="84436"/>
            <a:ext cx="2464655" cy="1923963"/>
          </a:xfrm>
          <a:prstGeom prst="rect">
            <a:avLst/>
          </a:prstGeom>
        </p:spPr>
      </p:pic>
    </p:spTree>
    <p:extLst>
      <p:ext uri="{BB962C8B-B14F-4D97-AF65-F5344CB8AC3E}">
        <p14:creationId xmlns:p14="http://schemas.microsoft.com/office/powerpoint/2010/main" val="3328669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advTm="3000">
        <p15:prstTrans prst="pageCurlDoub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32" presetClass="emph" presetSubtype="0" fill="hold" nodeType="withEffect">
                                  <p:stCondLst>
                                    <p:cond delay="0"/>
                                  </p:stCondLst>
                                  <p:childTnLst>
                                    <p:animRot by="120000">
                                      <p:cBhvr>
                                        <p:cTn id="10" dur="225" fill="hold">
                                          <p:stCondLst>
                                            <p:cond delay="0"/>
                                          </p:stCondLst>
                                        </p:cTn>
                                        <p:tgtEl>
                                          <p:spTgt spid="14"/>
                                        </p:tgtEl>
                                        <p:attrNameLst>
                                          <p:attrName>r</p:attrName>
                                        </p:attrNameLst>
                                      </p:cBhvr>
                                    </p:animRot>
                                    <p:animRot by="-240000">
                                      <p:cBhvr>
                                        <p:cTn id="11" dur="450" fill="hold">
                                          <p:stCondLst>
                                            <p:cond delay="450"/>
                                          </p:stCondLst>
                                        </p:cTn>
                                        <p:tgtEl>
                                          <p:spTgt spid="14"/>
                                        </p:tgtEl>
                                        <p:attrNameLst>
                                          <p:attrName>r</p:attrName>
                                        </p:attrNameLst>
                                      </p:cBhvr>
                                    </p:animRot>
                                    <p:animRot by="240000">
                                      <p:cBhvr>
                                        <p:cTn id="12" dur="450" fill="hold">
                                          <p:stCondLst>
                                            <p:cond delay="900"/>
                                          </p:stCondLst>
                                        </p:cTn>
                                        <p:tgtEl>
                                          <p:spTgt spid="14"/>
                                        </p:tgtEl>
                                        <p:attrNameLst>
                                          <p:attrName>r</p:attrName>
                                        </p:attrNameLst>
                                      </p:cBhvr>
                                    </p:animRot>
                                    <p:animRot by="-240000">
                                      <p:cBhvr>
                                        <p:cTn id="13" dur="450" fill="hold">
                                          <p:stCondLst>
                                            <p:cond delay="1350"/>
                                          </p:stCondLst>
                                        </p:cTn>
                                        <p:tgtEl>
                                          <p:spTgt spid="14"/>
                                        </p:tgtEl>
                                        <p:attrNameLst>
                                          <p:attrName>r</p:attrName>
                                        </p:attrNameLst>
                                      </p:cBhvr>
                                    </p:animRot>
                                    <p:animRot by="120000">
                                      <p:cBhvr>
                                        <p:cTn id="14" dur="450" fill="hold">
                                          <p:stCondLst>
                                            <p:cond delay="1800"/>
                                          </p:stCondLst>
                                        </p:cTn>
                                        <p:tgtEl>
                                          <p:spTgt spid="14"/>
                                        </p:tgtEl>
                                        <p:attrNameLst>
                                          <p:attrName>r</p:attrName>
                                        </p:attrNameLst>
                                      </p:cBhvr>
                                    </p:animRo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par>
                          <p:cTn id="24" fill="hold">
                            <p:stCondLst>
                              <p:cond delay="275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Widescreen</PresentationFormat>
  <Paragraphs>36</Paragraphs>
  <Slides>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微软雅黑</vt:lpstr>
      <vt:lpstr>宋体</vt:lpstr>
      <vt:lpstr>微软雅黑 Light</vt:lpstr>
      <vt:lpstr>Arial</vt:lpstr>
      <vt:lpstr>Calibri</vt:lpstr>
      <vt:lpstr>Calibri Light</vt:lpstr>
      <vt:lpstr>Times New Roman</vt:lpstr>
      <vt:lpstr>方正少儿_GBK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STD_NHA</dc:creator>
  <cp:lastModifiedBy>STD_NHA</cp:lastModifiedBy>
  <cp:revision>2</cp:revision>
  <dcterms:created xsi:type="dcterms:W3CDTF">2025-02-23T15:36:06Z</dcterms:created>
  <dcterms:modified xsi:type="dcterms:W3CDTF">2025-02-23T15:36:35Z</dcterms:modified>
</cp:coreProperties>
</file>