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8" r:id="rId2"/>
    <p:sldId id="297" r:id="rId3"/>
    <p:sldId id="332" r:id="rId4"/>
    <p:sldId id="256" r:id="rId5"/>
    <p:sldId id="285" r:id="rId6"/>
    <p:sldId id="289" r:id="rId7"/>
    <p:sldId id="261" r:id="rId8"/>
    <p:sldId id="333" r:id="rId9"/>
    <p:sldId id="314" r:id="rId10"/>
    <p:sldId id="336" r:id="rId11"/>
    <p:sldId id="337" r:id="rId12"/>
    <p:sldId id="317" r:id="rId13"/>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500E2"/>
    <a:srgbClr val="BADDF6"/>
    <a:srgbClr val="918DFF"/>
    <a:srgbClr val="21518F"/>
    <a:srgbClr val="5897C4"/>
    <a:srgbClr val="0400A4"/>
    <a:srgbClr val="474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9030" autoAdjust="0"/>
  </p:normalViewPr>
  <p:slideViewPr>
    <p:cSldViewPr snapToGrid="0">
      <p:cViewPr varScale="1">
        <p:scale>
          <a:sx n="68" d="100"/>
          <a:sy n="68" d="100"/>
        </p:scale>
        <p:origin x="780" y="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3842AF-8266-421D-B40F-A8E474FEBCB9}" type="datetimeFigureOut">
              <a:rPr lang="zh-CN" altLang="en-US" smtClean="0"/>
              <a:t>2025/2/6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303D30-D459-4579-8B63-A951EA9B591F}" type="slidenum">
              <a:rPr lang="zh-CN" altLang="en-US" smtClean="0"/>
              <a:t>‹#›</a:t>
            </a:fld>
            <a:endParaRPr lang="zh-CN" altLang="en-US"/>
          </a:p>
        </p:txBody>
      </p:sp>
    </p:spTree>
    <p:extLst>
      <p:ext uri="{BB962C8B-B14F-4D97-AF65-F5344CB8AC3E}">
        <p14:creationId xmlns:p14="http://schemas.microsoft.com/office/powerpoint/2010/main" val="4020018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1</a:t>
            </a:fld>
            <a:endParaRPr lang="zh-CN" altLang="en-US"/>
          </a:p>
        </p:txBody>
      </p:sp>
    </p:spTree>
    <p:extLst>
      <p:ext uri="{BB962C8B-B14F-4D97-AF65-F5344CB8AC3E}">
        <p14:creationId xmlns:p14="http://schemas.microsoft.com/office/powerpoint/2010/main" val="339706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4</a:t>
            </a:fld>
            <a:endParaRPr lang="zh-CN" altLang="en-US"/>
          </a:p>
        </p:txBody>
      </p:sp>
    </p:spTree>
    <p:extLst>
      <p:ext uri="{BB962C8B-B14F-4D97-AF65-F5344CB8AC3E}">
        <p14:creationId xmlns:p14="http://schemas.microsoft.com/office/powerpoint/2010/main" val="4245005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5</a:t>
            </a:fld>
            <a:endParaRPr lang="zh-CN" altLang="en-US"/>
          </a:p>
        </p:txBody>
      </p:sp>
    </p:spTree>
    <p:extLst>
      <p:ext uri="{BB962C8B-B14F-4D97-AF65-F5344CB8AC3E}">
        <p14:creationId xmlns:p14="http://schemas.microsoft.com/office/powerpoint/2010/main" val="339706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6</a:t>
            </a:fld>
            <a:endParaRPr lang="zh-CN" altLang="en-US"/>
          </a:p>
        </p:txBody>
      </p:sp>
    </p:spTree>
    <p:extLst>
      <p:ext uri="{BB962C8B-B14F-4D97-AF65-F5344CB8AC3E}">
        <p14:creationId xmlns:p14="http://schemas.microsoft.com/office/powerpoint/2010/main" val="1601459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7</a:t>
            </a:fld>
            <a:endParaRPr lang="zh-CN" altLang="en-US"/>
          </a:p>
        </p:txBody>
      </p:sp>
    </p:spTree>
    <p:extLst>
      <p:ext uri="{BB962C8B-B14F-4D97-AF65-F5344CB8AC3E}">
        <p14:creationId xmlns:p14="http://schemas.microsoft.com/office/powerpoint/2010/main" val="816283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0319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9</a:t>
            </a:fld>
            <a:endParaRPr lang="zh-CN" altLang="en-US"/>
          </a:p>
        </p:txBody>
      </p:sp>
    </p:spTree>
    <p:extLst>
      <p:ext uri="{BB962C8B-B14F-4D97-AF65-F5344CB8AC3E}">
        <p14:creationId xmlns:p14="http://schemas.microsoft.com/office/powerpoint/2010/main" val="1601459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26989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0901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B6E64AD7-D98D-4824-9C36-75357DF5E7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2905" r="60740" b="73505"/>
          <a:stretch/>
        </p:blipFill>
        <p:spPr>
          <a:xfrm>
            <a:off x="560877" y="4312568"/>
            <a:ext cx="2748329" cy="2545432"/>
          </a:xfrm>
          <a:prstGeom prst="rect">
            <a:avLst/>
          </a:prstGeom>
        </p:spPr>
      </p:pic>
      <p:pic>
        <p:nvPicPr>
          <p:cNvPr id="5" name="图片 4">
            <a:extLst>
              <a:ext uri="{FF2B5EF4-FFF2-40B4-BE49-F238E27FC236}">
                <a16:creationId xmlns:a16="http://schemas.microsoft.com/office/drawing/2014/main" id="{AEE138A7-1C2F-4E75-A678-72F5B972BA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7564" r="60740" b="73504"/>
          <a:stretch/>
        </p:blipFill>
        <p:spPr>
          <a:xfrm>
            <a:off x="7866185" y="-17491"/>
            <a:ext cx="4007459" cy="2978804"/>
          </a:xfrm>
          <a:prstGeom prst="rect">
            <a:avLst/>
          </a:prstGeom>
        </p:spPr>
      </p:pic>
      <p:pic>
        <p:nvPicPr>
          <p:cNvPr id="10" name="图片 9">
            <a:extLst>
              <a:ext uri="{FF2B5EF4-FFF2-40B4-BE49-F238E27FC236}">
                <a16:creationId xmlns:a16="http://schemas.microsoft.com/office/drawing/2014/main" id="{863C5286-6996-437D-A86E-12751679F5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25" name="图片 24" descr="图片包含 植物, 树叶, 蕨&#10;&#10;描述已自动生成">
            <a:extLst>
              <a:ext uri="{FF2B5EF4-FFF2-40B4-BE49-F238E27FC236}">
                <a16:creationId xmlns:a16="http://schemas.microsoft.com/office/drawing/2014/main" id="{F87A0551-DE36-4701-8B1B-2B985284113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68942" b="24020"/>
          <a:stretch/>
        </p:blipFill>
        <p:spPr>
          <a:xfrm>
            <a:off x="178022" y="2524982"/>
            <a:ext cx="2604400" cy="2324993"/>
          </a:xfrm>
          <a:prstGeom prst="rect">
            <a:avLst/>
          </a:prstGeom>
        </p:spPr>
      </p:pic>
      <p:pic>
        <p:nvPicPr>
          <p:cNvPr id="29" name="图片 28">
            <a:extLst>
              <a:ext uri="{FF2B5EF4-FFF2-40B4-BE49-F238E27FC236}">
                <a16:creationId xmlns:a16="http://schemas.microsoft.com/office/drawing/2014/main" id="{30DE7553-E5AC-4B6D-B7BA-87C4331464E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59852"/>
          <a:stretch/>
        </p:blipFill>
        <p:spPr>
          <a:xfrm>
            <a:off x="0" y="322"/>
            <a:ext cx="12192000" cy="2753079"/>
          </a:xfrm>
          <a:prstGeom prst="rect">
            <a:avLst/>
          </a:prstGeom>
        </p:spPr>
      </p:pic>
      <p:sp>
        <p:nvSpPr>
          <p:cNvPr id="2" name="矩形 1">
            <a:extLst>
              <a:ext uri="{FF2B5EF4-FFF2-40B4-BE49-F238E27FC236}">
                <a16:creationId xmlns:a16="http://schemas.microsoft.com/office/drawing/2014/main" id="{7F3E0C97-EA18-4F5C-8823-91EE47F01F7F}"/>
              </a:ext>
            </a:extLst>
          </p:cNvPr>
          <p:cNvSpPr/>
          <p:nvPr userDrawn="1"/>
        </p:nvSpPr>
        <p:spPr>
          <a:xfrm>
            <a:off x="1914525" y="1625111"/>
            <a:ext cx="8362950" cy="360777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381D3F76-4F29-4600-9045-6A1F77D5D042}"/>
              </a:ext>
            </a:extLst>
          </p:cNvPr>
          <p:cNvSpPr/>
          <p:nvPr userDrawn="1"/>
        </p:nvSpPr>
        <p:spPr>
          <a:xfrm>
            <a:off x="2157046" y="1918064"/>
            <a:ext cx="7877908" cy="2978803"/>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图片包含 餐桌&#10;&#10;描述已自动生成">
            <a:extLst>
              <a:ext uri="{FF2B5EF4-FFF2-40B4-BE49-F238E27FC236}">
                <a16:creationId xmlns:a16="http://schemas.microsoft.com/office/drawing/2014/main" id="{F157A27E-DA8A-4720-98FB-0B2052436E5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453"/>
          <a:stretch/>
        </p:blipFill>
        <p:spPr>
          <a:xfrm>
            <a:off x="6096000" y="3716214"/>
            <a:ext cx="6318738" cy="3075841"/>
          </a:xfrm>
          <a:prstGeom prst="rect">
            <a:avLst/>
          </a:prstGeom>
        </p:spPr>
      </p:pic>
    </p:spTree>
    <p:extLst>
      <p:ext uri="{BB962C8B-B14F-4D97-AF65-F5344CB8AC3E}">
        <p14:creationId xmlns:p14="http://schemas.microsoft.com/office/powerpoint/2010/main" val="396427828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DC27F0AE-E1E0-4590-9AB2-FFEF7940F932}"/>
              </a:ext>
            </a:extLst>
          </p:cNvPr>
          <p:cNvSpPr/>
          <p:nvPr userDrawn="1"/>
        </p:nvSpPr>
        <p:spPr>
          <a:xfrm>
            <a:off x="752006" y="573373"/>
            <a:ext cx="10687987" cy="5711253"/>
          </a:xfrm>
          <a:prstGeom prst="roundRect">
            <a:avLst>
              <a:gd name="adj" fmla="val 4188"/>
            </a:avLst>
          </a:prstGeom>
          <a:solidFill>
            <a:schemeClr val="bg1"/>
          </a:solidFill>
          <a:ln w="127000" cmpd="thickThin">
            <a:solidFill>
              <a:srgbClr val="21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4367611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a:prstGeom prst="rect">
            <a:avLst/>
          </a:prstGeo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AC3D2A0F-BB60-4324-902F-D9A7D8203495}"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97460537"/>
      </p:ext>
    </p:extLst>
  </p:cSld>
  <p:clrMapOvr>
    <a:masterClrMapping/>
  </p:clrMapOvr>
  <p:transition spd="med">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447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0928585F-52F8-4117-81D1-4B0CD9503E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4495" r="60740" b="73505"/>
          <a:stretch/>
        </p:blipFill>
        <p:spPr>
          <a:xfrm>
            <a:off x="8516245" y="-575308"/>
            <a:ext cx="3434275" cy="2966544"/>
          </a:xfrm>
          <a:prstGeom prst="rect">
            <a:avLst/>
          </a:prstGeom>
        </p:spPr>
      </p:pic>
      <p:pic>
        <p:nvPicPr>
          <p:cNvPr id="17" name="图片 16">
            <a:extLst>
              <a:ext uri="{FF2B5EF4-FFF2-40B4-BE49-F238E27FC236}">
                <a16:creationId xmlns:a16="http://schemas.microsoft.com/office/drawing/2014/main" id="{9AAD0153-E371-40E8-8888-9BFB480E32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0" name="矩形: 圆角 9">
            <a:extLst>
              <a:ext uri="{FF2B5EF4-FFF2-40B4-BE49-F238E27FC236}">
                <a16:creationId xmlns:a16="http://schemas.microsoft.com/office/drawing/2014/main" id="{005B59A7-B0D5-4009-B726-711C9081AA80}"/>
              </a:ext>
            </a:extLst>
          </p:cNvPr>
          <p:cNvSpPr/>
          <p:nvPr userDrawn="1"/>
        </p:nvSpPr>
        <p:spPr>
          <a:xfrm>
            <a:off x="4313215" y="1328725"/>
            <a:ext cx="7878786" cy="3700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8" name="矩形 7">
            <a:extLst>
              <a:ext uri="{FF2B5EF4-FFF2-40B4-BE49-F238E27FC236}">
                <a16:creationId xmlns:a16="http://schemas.microsoft.com/office/drawing/2014/main" id="{9358CFE2-06D6-462A-8903-B51DFD4160E7}"/>
              </a:ext>
            </a:extLst>
          </p:cNvPr>
          <p:cNvSpPr/>
          <p:nvPr userDrawn="1"/>
        </p:nvSpPr>
        <p:spPr>
          <a:xfrm>
            <a:off x="4567400" y="1594989"/>
            <a:ext cx="7383120" cy="3167672"/>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9" name="图片 8" descr="图片包含 餐桌&#10;&#10;描述已自动生成">
            <a:extLst>
              <a:ext uri="{FF2B5EF4-FFF2-40B4-BE49-F238E27FC236}">
                <a16:creationId xmlns:a16="http://schemas.microsoft.com/office/drawing/2014/main" id="{6D1918DC-A83C-4888-AEA6-04E98EC0BDA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3453"/>
          <a:stretch/>
        </p:blipFill>
        <p:spPr>
          <a:xfrm flipH="1">
            <a:off x="0" y="4217202"/>
            <a:ext cx="4869180" cy="2370224"/>
          </a:xfrm>
          <a:prstGeom prst="rect">
            <a:avLst/>
          </a:prstGeom>
        </p:spPr>
      </p:pic>
      <p:pic>
        <p:nvPicPr>
          <p:cNvPr id="16" name="图片 15">
            <a:extLst>
              <a:ext uri="{FF2B5EF4-FFF2-40B4-BE49-F238E27FC236}">
                <a16:creationId xmlns:a16="http://schemas.microsoft.com/office/drawing/2014/main" id="{F0CA042B-4BC3-4A15-9E21-AC6216940D4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57906" b="60001"/>
          <a:stretch/>
        </p:blipFill>
        <p:spPr>
          <a:xfrm>
            <a:off x="0" y="323"/>
            <a:ext cx="5132070" cy="2742878"/>
          </a:xfrm>
          <a:prstGeom prst="rect">
            <a:avLst/>
          </a:prstGeom>
        </p:spPr>
      </p:pic>
      <p:pic>
        <p:nvPicPr>
          <p:cNvPr id="18" name="图片 17">
            <a:extLst>
              <a:ext uri="{FF2B5EF4-FFF2-40B4-BE49-F238E27FC236}">
                <a16:creationId xmlns:a16="http://schemas.microsoft.com/office/drawing/2014/main" id="{E4D5502A-FB1C-40D8-B6D6-663C733146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4495" r="60740" b="73505"/>
          <a:stretch/>
        </p:blipFill>
        <p:spPr>
          <a:xfrm>
            <a:off x="6096000" y="5250679"/>
            <a:ext cx="1860745" cy="1607321"/>
          </a:xfrm>
          <a:prstGeom prst="rect">
            <a:avLst/>
          </a:prstGeom>
        </p:spPr>
      </p:pic>
      <p:pic>
        <p:nvPicPr>
          <p:cNvPr id="20" name="图片 19" descr="图片包含 植物, 树叶, 蕨&#10;&#10;描述已自动生成">
            <a:extLst>
              <a:ext uri="{FF2B5EF4-FFF2-40B4-BE49-F238E27FC236}">
                <a16:creationId xmlns:a16="http://schemas.microsoft.com/office/drawing/2014/main" id="{387491C4-842B-4D36-8BFD-6AE3B29AA17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5022" t="34316" r="73192" b="28880"/>
          <a:stretch/>
        </p:blipFill>
        <p:spPr>
          <a:xfrm>
            <a:off x="9532620" y="4322392"/>
            <a:ext cx="2668583" cy="2535608"/>
          </a:xfrm>
          <a:prstGeom prst="rect">
            <a:avLst/>
          </a:prstGeom>
        </p:spPr>
      </p:pic>
    </p:spTree>
    <p:extLst>
      <p:ext uri="{BB962C8B-B14F-4D97-AF65-F5344CB8AC3E}">
        <p14:creationId xmlns:p14="http://schemas.microsoft.com/office/powerpoint/2010/main" val="137152940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05948D22-2F63-4690-A047-4B6B606405D2}"/>
              </a:ext>
            </a:extLst>
          </p:cNvPr>
          <p:cNvSpPr/>
          <p:nvPr userDrawn="1"/>
        </p:nvSpPr>
        <p:spPr>
          <a:xfrm>
            <a:off x="2567920" y="1989922"/>
            <a:ext cx="7056160" cy="239694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0" name="图片 9">
            <a:extLst>
              <a:ext uri="{FF2B5EF4-FFF2-40B4-BE49-F238E27FC236}">
                <a16:creationId xmlns:a16="http://schemas.microsoft.com/office/drawing/2014/main" id="{928D9B37-745F-4D5A-8BF6-FE81050D65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2" name="矩形 11">
            <a:extLst>
              <a:ext uri="{FF2B5EF4-FFF2-40B4-BE49-F238E27FC236}">
                <a16:creationId xmlns:a16="http://schemas.microsoft.com/office/drawing/2014/main" id="{67315768-D82F-4F71-B1EC-C9E116CC8AE9}"/>
              </a:ext>
            </a:extLst>
          </p:cNvPr>
          <p:cNvSpPr/>
          <p:nvPr userDrawn="1"/>
        </p:nvSpPr>
        <p:spPr>
          <a:xfrm>
            <a:off x="2732109" y="2193914"/>
            <a:ext cx="6727781" cy="1988955"/>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5" name="图片 14">
            <a:extLst>
              <a:ext uri="{FF2B5EF4-FFF2-40B4-BE49-F238E27FC236}">
                <a16:creationId xmlns:a16="http://schemas.microsoft.com/office/drawing/2014/main" id="{7F473044-53CC-47CB-BC44-B73AEB1322D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7764751" y="-575308"/>
            <a:ext cx="4185769" cy="3615688"/>
          </a:xfrm>
          <a:prstGeom prst="rect">
            <a:avLst/>
          </a:prstGeom>
        </p:spPr>
      </p:pic>
      <p:pic>
        <p:nvPicPr>
          <p:cNvPr id="16" name="图片 15">
            <a:extLst>
              <a:ext uri="{FF2B5EF4-FFF2-40B4-BE49-F238E27FC236}">
                <a16:creationId xmlns:a16="http://schemas.microsoft.com/office/drawing/2014/main" id="{5B3BD98C-33F2-4E9F-9B60-E39540799A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2895430" y="4556142"/>
            <a:ext cx="2659380" cy="2297186"/>
          </a:xfrm>
          <a:prstGeom prst="rect">
            <a:avLst/>
          </a:prstGeom>
        </p:spPr>
      </p:pic>
      <p:pic>
        <p:nvPicPr>
          <p:cNvPr id="17" name="图片 16" descr="图片包含 植物, 树叶, 蕨&#10;&#10;描述已自动生成">
            <a:extLst>
              <a:ext uri="{FF2B5EF4-FFF2-40B4-BE49-F238E27FC236}">
                <a16:creationId xmlns:a16="http://schemas.microsoft.com/office/drawing/2014/main" id="{BECF53FE-5BAD-42E5-9CE9-D55AB0144AD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73131" b="28931"/>
          <a:stretch/>
        </p:blipFill>
        <p:spPr>
          <a:xfrm>
            <a:off x="8691211" y="3577727"/>
            <a:ext cx="3500789" cy="3280273"/>
          </a:xfrm>
          <a:prstGeom prst="rect">
            <a:avLst/>
          </a:prstGeom>
        </p:spPr>
      </p:pic>
      <p:pic>
        <p:nvPicPr>
          <p:cNvPr id="5" name="图片 4">
            <a:extLst>
              <a:ext uri="{FF2B5EF4-FFF2-40B4-BE49-F238E27FC236}">
                <a16:creationId xmlns:a16="http://schemas.microsoft.com/office/drawing/2014/main" id="{016EC7D8-90AA-424D-83BE-7FFAD0394CC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2094" t="12997" r="42719" b="5496"/>
          <a:stretch/>
        </p:blipFill>
        <p:spPr>
          <a:xfrm>
            <a:off x="0" y="2303014"/>
            <a:ext cx="4309110" cy="4371690"/>
          </a:xfrm>
          <a:prstGeom prst="rect">
            <a:avLst/>
          </a:prstGeom>
        </p:spPr>
      </p:pic>
      <p:pic>
        <p:nvPicPr>
          <p:cNvPr id="19" name="图片 18">
            <a:extLst>
              <a:ext uri="{FF2B5EF4-FFF2-40B4-BE49-F238E27FC236}">
                <a16:creationId xmlns:a16="http://schemas.microsoft.com/office/drawing/2014/main" id="{C7C4E898-522E-42B9-A7B1-B1D33438731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7739" r="45250" b="71054"/>
          <a:stretch/>
        </p:blipFill>
        <p:spPr>
          <a:xfrm>
            <a:off x="1257300" y="323"/>
            <a:ext cx="3293290" cy="1984928"/>
          </a:xfrm>
          <a:prstGeom prst="rect">
            <a:avLst/>
          </a:prstGeom>
        </p:spPr>
      </p:pic>
      <p:pic>
        <p:nvPicPr>
          <p:cNvPr id="20" name="图片 19">
            <a:extLst>
              <a:ext uri="{FF2B5EF4-FFF2-40B4-BE49-F238E27FC236}">
                <a16:creationId xmlns:a16="http://schemas.microsoft.com/office/drawing/2014/main" id="{A0CBE756-0EF7-4D1A-B190-CC1468517BBD}"/>
              </a:ext>
            </a:extLst>
          </p:cNvPr>
          <p:cNvPicPr>
            <a:picLocks noChangeAspect="1"/>
          </p:cNvPicPr>
          <p:nvPr userDrawn="1"/>
        </p:nvPicPr>
        <p:blipFill rotWithShape="1">
          <a:blip r:embed="rId7" cstate="print">
            <a:alphaModFix amt="50000"/>
            <a:extLst>
              <a:ext uri="{28A0092B-C50C-407E-A947-70E740481C1C}">
                <a14:useLocalDpi xmlns:a14="http://schemas.microsoft.com/office/drawing/2010/main" val="0"/>
              </a:ext>
            </a:extLst>
          </a:blip>
          <a:srcRect l="75153" r="-2164" b="71054"/>
          <a:stretch/>
        </p:blipFill>
        <p:spPr>
          <a:xfrm>
            <a:off x="6918970" y="4182869"/>
            <a:ext cx="2659380" cy="1602858"/>
          </a:xfrm>
          <a:prstGeom prst="rect">
            <a:avLst/>
          </a:prstGeom>
        </p:spPr>
      </p:pic>
    </p:spTree>
    <p:extLst>
      <p:ext uri="{BB962C8B-B14F-4D97-AF65-F5344CB8AC3E}">
        <p14:creationId xmlns:p14="http://schemas.microsoft.com/office/powerpoint/2010/main" val="424464864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6592AD4-2504-4DD8-977A-C29690119F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8" name="矩形: 圆角 7">
            <a:extLst>
              <a:ext uri="{FF2B5EF4-FFF2-40B4-BE49-F238E27FC236}">
                <a16:creationId xmlns:a16="http://schemas.microsoft.com/office/drawing/2014/main" id="{62C73752-B0B4-4524-B8CE-B43C5A6ECBA8}"/>
              </a:ext>
            </a:extLst>
          </p:cNvPr>
          <p:cNvSpPr/>
          <p:nvPr userDrawn="1"/>
        </p:nvSpPr>
        <p:spPr>
          <a:xfrm>
            <a:off x="447261" y="427383"/>
            <a:ext cx="11201399" cy="6042991"/>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1" name="图片 10">
            <a:extLst>
              <a:ext uri="{FF2B5EF4-FFF2-40B4-BE49-F238E27FC236}">
                <a16:creationId xmlns:a16="http://schemas.microsoft.com/office/drawing/2014/main" id="{8B029084-5C95-4CA7-B5C9-88236754D1D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9938836" y="-723332"/>
            <a:ext cx="3002309" cy="2593409"/>
          </a:xfrm>
          <a:prstGeom prst="rect">
            <a:avLst/>
          </a:prstGeom>
        </p:spPr>
      </p:pic>
      <p:pic>
        <p:nvPicPr>
          <p:cNvPr id="16" name="图片 15" descr="图片包含 植物, 树叶, 蕨&#10;&#10;描述已自动生成">
            <a:extLst>
              <a:ext uri="{FF2B5EF4-FFF2-40B4-BE49-F238E27FC236}">
                <a16:creationId xmlns:a16="http://schemas.microsoft.com/office/drawing/2014/main" id="{37F9FA40-05F4-4A8D-8BFC-A8C675D2D5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spTree>
    <p:extLst>
      <p:ext uri="{BB962C8B-B14F-4D97-AF65-F5344CB8AC3E}">
        <p14:creationId xmlns:p14="http://schemas.microsoft.com/office/powerpoint/2010/main" val="382375915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D9DD420-A8FF-40E6-A500-E12EC69865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20" name="矩形: 圆角 19">
            <a:extLst>
              <a:ext uri="{FF2B5EF4-FFF2-40B4-BE49-F238E27FC236}">
                <a16:creationId xmlns:a16="http://schemas.microsoft.com/office/drawing/2014/main" id="{49DA17FD-3257-40CA-8C1F-4E1B29455640}"/>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2" name="图片 21">
            <a:extLst>
              <a:ext uri="{FF2B5EF4-FFF2-40B4-BE49-F238E27FC236}">
                <a16:creationId xmlns:a16="http://schemas.microsoft.com/office/drawing/2014/main" id="{347489BD-E695-4CE4-AFEA-E405C295CF8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2094" t="12997" r="42719" b="5496"/>
          <a:stretch/>
        </p:blipFill>
        <p:spPr>
          <a:xfrm>
            <a:off x="-1" y="3897631"/>
            <a:ext cx="2917993" cy="2960370"/>
          </a:xfrm>
          <a:prstGeom prst="rect">
            <a:avLst/>
          </a:prstGeom>
        </p:spPr>
      </p:pic>
      <p:pic>
        <p:nvPicPr>
          <p:cNvPr id="23" name="图片 22">
            <a:extLst>
              <a:ext uri="{FF2B5EF4-FFF2-40B4-BE49-F238E27FC236}">
                <a16:creationId xmlns:a16="http://schemas.microsoft.com/office/drawing/2014/main" id="{2CFB020E-085A-43BF-B32B-944076F8195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208" t="4495" r="60740" b="73505"/>
          <a:stretch/>
        </p:blipFill>
        <p:spPr>
          <a:xfrm>
            <a:off x="9938836" y="-723332"/>
            <a:ext cx="3002309" cy="2593409"/>
          </a:xfrm>
          <a:prstGeom prst="rect">
            <a:avLst/>
          </a:prstGeom>
        </p:spPr>
      </p:pic>
      <p:pic>
        <p:nvPicPr>
          <p:cNvPr id="24" name="图片 23" descr="图片包含 植物, 树叶, 蕨&#10;&#10;描述已自动生成">
            <a:extLst>
              <a:ext uri="{FF2B5EF4-FFF2-40B4-BE49-F238E27FC236}">
                <a16:creationId xmlns:a16="http://schemas.microsoft.com/office/drawing/2014/main" id="{9404D5A2-2F97-4877-8711-4396765D19F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spTree>
    <p:extLst>
      <p:ext uri="{BB962C8B-B14F-4D97-AF65-F5344CB8AC3E}">
        <p14:creationId xmlns:p14="http://schemas.microsoft.com/office/powerpoint/2010/main" val="46120742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4481735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2966A724-EEEF-4EFB-BF61-B920CB4D4B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9" name="矩形: 圆角 18">
            <a:extLst>
              <a:ext uri="{FF2B5EF4-FFF2-40B4-BE49-F238E27FC236}">
                <a16:creationId xmlns:a16="http://schemas.microsoft.com/office/drawing/2014/main" id="{DDF6E18F-12DA-449B-8211-B81124F1A6E0}"/>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1" name="图片 20" descr="图片包含 植物, 树叶, 蕨&#10;&#10;描述已自动生成">
            <a:extLst>
              <a:ext uri="{FF2B5EF4-FFF2-40B4-BE49-F238E27FC236}">
                <a16:creationId xmlns:a16="http://schemas.microsoft.com/office/drawing/2014/main" id="{AB36AB4B-650C-4A93-80D5-DEA7CCCDD83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pic>
        <p:nvPicPr>
          <p:cNvPr id="22" name="图片 21">
            <a:extLst>
              <a:ext uri="{FF2B5EF4-FFF2-40B4-BE49-F238E27FC236}">
                <a16:creationId xmlns:a16="http://schemas.microsoft.com/office/drawing/2014/main" id="{4D84A12E-0EFB-4F0A-99D3-87E14957C45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208" t="4495" r="60740" b="73505"/>
          <a:stretch/>
        </p:blipFill>
        <p:spPr>
          <a:xfrm>
            <a:off x="-1092051" y="-1091632"/>
            <a:ext cx="3002309" cy="2593409"/>
          </a:xfrm>
          <a:prstGeom prst="rect">
            <a:avLst/>
          </a:prstGeom>
        </p:spPr>
      </p:pic>
    </p:spTree>
    <p:extLst>
      <p:ext uri="{BB962C8B-B14F-4D97-AF65-F5344CB8AC3E}">
        <p14:creationId xmlns:p14="http://schemas.microsoft.com/office/powerpoint/2010/main" val="158819994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0C6369D4-8203-499E-9369-C653AA6960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8" name="矩形: 圆角 17">
            <a:extLst>
              <a:ext uri="{FF2B5EF4-FFF2-40B4-BE49-F238E27FC236}">
                <a16:creationId xmlns:a16="http://schemas.microsoft.com/office/drawing/2014/main" id="{1BE5F0D7-338D-488F-84EB-4E97DB367D26}"/>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0" name="图片 19">
            <a:extLst>
              <a:ext uri="{FF2B5EF4-FFF2-40B4-BE49-F238E27FC236}">
                <a16:creationId xmlns:a16="http://schemas.microsoft.com/office/drawing/2014/main" id="{7E08242B-AC65-40AD-846C-E9DCE956CD8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749151" y="-723332"/>
            <a:ext cx="3002309" cy="2593409"/>
          </a:xfrm>
          <a:prstGeom prst="rect">
            <a:avLst/>
          </a:prstGeom>
        </p:spPr>
      </p:pic>
      <p:pic>
        <p:nvPicPr>
          <p:cNvPr id="21" name="图片 20">
            <a:extLst>
              <a:ext uri="{FF2B5EF4-FFF2-40B4-BE49-F238E27FC236}">
                <a16:creationId xmlns:a16="http://schemas.microsoft.com/office/drawing/2014/main" id="{FCA2D61A-81DC-4FFD-81C7-F9FF30EB5B2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2094" t="12997" r="42719" b="5496"/>
          <a:stretch/>
        </p:blipFill>
        <p:spPr>
          <a:xfrm>
            <a:off x="9315450" y="3939675"/>
            <a:ext cx="2876550" cy="2918326"/>
          </a:xfrm>
          <a:prstGeom prst="rect">
            <a:avLst/>
          </a:prstGeom>
        </p:spPr>
      </p:pic>
      <p:pic>
        <p:nvPicPr>
          <p:cNvPr id="22" name="图片 21" descr="图片包含 植物, 树叶, 蕨&#10;&#10;描述已自动生成">
            <a:extLst>
              <a:ext uri="{FF2B5EF4-FFF2-40B4-BE49-F238E27FC236}">
                <a16:creationId xmlns:a16="http://schemas.microsoft.com/office/drawing/2014/main" id="{528714C9-4952-4188-979A-CF63C7E9AE8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808" t="34316" r="73131" b="28931"/>
          <a:stretch/>
        </p:blipFill>
        <p:spPr>
          <a:xfrm flipH="1">
            <a:off x="0" y="4269745"/>
            <a:ext cx="2762249" cy="2588255"/>
          </a:xfrm>
          <a:prstGeom prst="rect">
            <a:avLst/>
          </a:prstGeom>
        </p:spPr>
      </p:pic>
    </p:spTree>
    <p:extLst>
      <p:ext uri="{BB962C8B-B14F-4D97-AF65-F5344CB8AC3E}">
        <p14:creationId xmlns:p14="http://schemas.microsoft.com/office/powerpoint/2010/main" val="418467369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2233F5B5-8E28-4491-AFE1-493AA27E38C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2905" r="60740" b="73505"/>
          <a:stretch/>
        </p:blipFill>
        <p:spPr>
          <a:xfrm>
            <a:off x="560877" y="4312568"/>
            <a:ext cx="2748329" cy="2545432"/>
          </a:xfrm>
          <a:prstGeom prst="rect">
            <a:avLst/>
          </a:prstGeom>
        </p:spPr>
      </p:pic>
      <p:pic>
        <p:nvPicPr>
          <p:cNvPr id="19" name="图片 18">
            <a:extLst>
              <a:ext uri="{FF2B5EF4-FFF2-40B4-BE49-F238E27FC236}">
                <a16:creationId xmlns:a16="http://schemas.microsoft.com/office/drawing/2014/main" id="{02BFC26F-88A6-4302-8B37-F3EBC16520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7564" r="60740" b="73504"/>
          <a:stretch/>
        </p:blipFill>
        <p:spPr>
          <a:xfrm>
            <a:off x="7866185" y="-17491"/>
            <a:ext cx="4007459" cy="2978804"/>
          </a:xfrm>
          <a:prstGeom prst="rect">
            <a:avLst/>
          </a:prstGeom>
        </p:spPr>
      </p:pic>
      <p:pic>
        <p:nvPicPr>
          <p:cNvPr id="20" name="图片 19">
            <a:extLst>
              <a:ext uri="{FF2B5EF4-FFF2-40B4-BE49-F238E27FC236}">
                <a16:creationId xmlns:a16="http://schemas.microsoft.com/office/drawing/2014/main" id="{F524F4CF-5897-48F4-8D7F-60A5505EFA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21" name="图片 20" descr="图片包含 植物, 树叶, 蕨&#10;&#10;描述已自动生成">
            <a:extLst>
              <a:ext uri="{FF2B5EF4-FFF2-40B4-BE49-F238E27FC236}">
                <a16:creationId xmlns:a16="http://schemas.microsoft.com/office/drawing/2014/main" id="{E5F8D604-0B45-4A1F-84D2-12A0FE494EE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68942" b="24020"/>
          <a:stretch/>
        </p:blipFill>
        <p:spPr>
          <a:xfrm>
            <a:off x="178022" y="2524982"/>
            <a:ext cx="2604400" cy="2324993"/>
          </a:xfrm>
          <a:prstGeom prst="rect">
            <a:avLst/>
          </a:prstGeom>
        </p:spPr>
      </p:pic>
      <p:pic>
        <p:nvPicPr>
          <p:cNvPr id="22" name="图片 21">
            <a:extLst>
              <a:ext uri="{FF2B5EF4-FFF2-40B4-BE49-F238E27FC236}">
                <a16:creationId xmlns:a16="http://schemas.microsoft.com/office/drawing/2014/main" id="{663CA958-67C1-4E0A-841A-6660EF10BB2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59852"/>
          <a:stretch/>
        </p:blipFill>
        <p:spPr>
          <a:xfrm>
            <a:off x="0" y="322"/>
            <a:ext cx="12192000" cy="2753079"/>
          </a:xfrm>
          <a:prstGeom prst="rect">
            <a:avLst/>
          </a:prstGeom>
        </p:spPr>
      </p:pic>
      <p:sp>
        <p:nvSpPr>
          <p:cNvPr id="23" name="矩形 22">
            <a:extLst>
              <a:ext uri="{FF2B5EF4-FFF2-40B4-BE49-F238E27FC236}">
                <a16:creationId xmlns:a16="http://schemas.microsoft.com/office/drawing/2014/main" id="{5F7C32E6-08EB-48F6-81EB-05C97F4A2C83}"/>
              </a:ext>
            </a:extLst>
          </p:cNvPr>
          <p:cNvSpPr/>
          <p:nvPr userDrawn="1"/>
        </p:nvSpPr>
        <p:spPr>
          <a:xfrm>
            <a:off x="1914525" y="1625111"/>
            <a:ext cx="8362950" cy="360777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57004634-F367-427F-BCA6-B16C82A4DA31}"/>
              </a:ext>
            </a:extLst>
          </p:cNvPr>
          <p:cNvSpPr/>
          <p:nvPr userDrawn="1"/>
        </p:nvSpPr>
        <p:spPr>
          <a:xfrm>
            <a:off x="2157046" y="1918064"/>
            <a:ext cx="7877908" cy="2978803"/>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descr="图片包含 餐桌&#10;&#10;描述已自动生成">
            <a:extLst>
              <a:ext uri="{FF2B5EF4-FFF2-40B4-BE49-F238E27FC236}">
                <a16:creationId xmlns:a16="http://schemas.microsoft.com/office/drawing/2014/main" id="{81CFABD9-8795-409A-A8C9-B6053A3ADD38}"/>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453"/>
          <a:stretch/>
        </p:blipFill>
        <p:spPr>
          <a:xfrm>
            <a:off x="6096000" y="3716214"/>
            <a:ext cx="6318738" cy="3075841"/>
          </a:xfrm>
          <a:prstGeom prst="rect">
            <a:avLst/>
          </a:prstGeom>
        </p:spPr>
      </p:pic>
    </p:spTree>
    <p:extLst>
      <p:ext uri="{BB962C8B-B14F-4D97-AF65-F5344CB8AC3E}">
        <p14:creationId xmlns:p14="http://schemas.microsoft.com/office/powerpoint/2010/main" val="157234542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18DFF"/>
        </a:solid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BDC5CC86-6DF4-2CA5-EBBF-E857811FAA4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59226" y="83952"/>
            <a:ext cx="1449987" cy="1449987"/>
          </a:xfrm>
          <a:prstGeom prst="rect">
            <a:avLst/>
          </a:prstGeom>
        </p:spPr>
      </p:pic>
    </p:spTree>
    <p:extLst>
      <p:ext uri="{BB962C8B-B14F-4D97-AF65-F5344CB8AC3E}">
        <p14:creationId xmlns:p14="http://schemas.microsoft.com/office/powerpoint/2010/main" val="1676315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61" r:id="rId12"/>
  </p:sldLayoutIdLst>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1.xml"/><Relationship Id="rId5" Type="http://schemas.microsoft.com/office/2007/relationships/hdphoto" Target="../media/hdphoto1.wdp"/><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29.png"/><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image" Target="../media/image28.png"/><Relationship Id="rId2" Type="http://schemas.openxmlformats.org/officeDocument/2006/relationships/tags" Target="../tags/tag14.xml"/><Relationship Id="rId16" Type="http://schemas.openxmlformats.org/officeDocument/2006/relationships/image" Target="../media/image32.png"/><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image" Target="../media/image27.png"/><Relationship Id="rId5" Type="http://schemas.openxmlformats.org/officeDocument/2006/relationships/tags" Target="../tags/tag17.xml"/><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tags" Target="../tags/tag16.xml"/><Relationship Id="rId9" Type="http://schemas.openxmlformats.org/officeDocument/2006/relationships/image" Target="../media/image25.jpeg"/><Relationship Id="rId1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1.xml"/><Relationship Id="rId1" Type="http://schemas.openxmlformats.org/officeDocument/2006/relationships/tags" Target="../tags/tag3.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1.xml"/><Relationship Id="rId1" Type="http://schemas.openxmlformats.org/officeDocument/2006/relationships/tags" Target="../tags/tag4.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676CCC-79A5-5A55-D112-0AE2E34BF1BC}"/>
              </a:ext>
            </a:extLst>
          </p:cNvPr>
          <p:cNvPicPr>
            <a:picLocks noChangeAspect="1"/>
          </p:cNvPicPr>
          <p:nvPr/>
        </p:nvPicPr>
        <p:blipFill>
          <a:blip r:embed="rId4"/>
          <a:stretch>
            <a:fillRect/>
          </a:stretch>
        </p:blipFill>
        <p:spPr>
          <a:xfrm>
            <a:off x="2745955" y="2187352"/>
            <a:ext cx="6761050" cy="2219136"/>
          </a:xfrm>
          <a:prstGeom prst="rect">
            <a:avLst/>
          </a:prstGeom>
        </p:spPr>
      </p:pic>
    </p:spTree>
    <p:custDataLst>
      <p:tags r:id="rId1"/>
    </p:custDataLst>
    <p:extLst>
      <p:ext uri="{BB962C8B-B14F-4D97-AF65-F5344CB8AC3E}">
        <p14:creationId xmlns:p14="http://schemas.microsoft.com/office/powerpoint/2010/main" val="320790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077218"/>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3. </a:t>
            </a:r>
            <a:r>
              <a:rPr lang="vi-VN" sz="3200" b="1" dirty="0">
                <a:solidFill>
                  <a:prstClr val="black"/>
                </a:solidFill>
                <a:latin typeface="Cambria" panose="02040503050406030204" pitchFamily="18" charset="0"/>
                <a:ea typeface="Cambria" panose="02040503050406030204" pitchFamily="18" charset="0"/>
              </a:rPr>
              <a:t>Chọn kết từ thay cho mỗi bông hoa trong các câu ghép sau:</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A884739F-0FDA-D0AD-852F-324F023CD6E8}"/>
              </a:ext>
            </a:extLst>
          </p:cNvPr>
          <p:cNvSpPr/>
          <p:nvPr/>
        </p:nvSpPr>
        <p:spPr>
          <a:xfrm>
            <a:off x="4775200" y="1391920"/>
            <a:ext cx="4135120" cy="762000"/>
          </a:xfrm>
          <a:prstGeom prst="roundRect">
            <a:avLst>
              <a:gd name="adj" fmla="val 27334"/>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mbria" panose="02040503050406030204" pitchFamily="18" charset="0"/>
                <a:ea typeface="Cambria" panose="02040503050406030204" pitchFamily="18" charset="0"/>
              </a:rPr>
              <a:t>và</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rồi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còn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nhưng</a:t>
            </a:r>
            <a:endParaRPr lang="en-US" sz="3600" dirty="0">
              <a:solidFill>
                <a:srgbClr val="00206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D29AD199-FC2F-F007-AAB8-4E4B1B3A31B1}"/>
              </a:ext>
            </a:extLst>
          </p:cNvPr>
          <p:cNvSpPr txBox="1"/>
          <p:nvPr/>
        </p:nvSpPr>
        <p:spPr>
          <a:xfrm>
            <a:off x="792480" y="2418080"/>
            <a:ext cx="10607040" cy="3785652"/>
          </a:xfrm>
          <a:prstGeom prst="rect">
            <a:avLst/>
          </a:prstGeom>
          <a:noFill/>
        </p:spPr>
        <p:txBody>
          <a:bodyPr wrap="square" rtlCol="0">
            <a:spAutoFit/>
          </a:bodyPr>
          <a:lstStyle/>
          <a:p>
            <a:r>
              <a:rPr lang="vi-VN" sz="3000" dirty="0">
                <a:latin typeface="Cambria" panose="02040503050406030204" pitchFamily="18" charset="0"/>
                <a:ea typeface="Cambria" panose="02040503050406030204" pitchFamily="18" charset="0"/>
              </a:rPr>
              <a:t>a. Chích bông là loài chim bé nhỏ </a:t>
            </a:r>
            <a:r>
              <a:rPr lang="vi-VN" sz="3000" b="1" dirty="0">
                <a:latin typeface="Cambria" panose="02040503050406030204" pitchFamily="18" charset="0"/>
                <a:ea typeface="Cambria" panose="02040503050406030204" pitchFamily="18" charset="0"/>
              </a:rPr>
              <a:t>nhưng</a:t>
            </a:r>
            <a:r>
              <a:rPr lang="vi-VN" sz="3000" dirty="0">
                <a:latin typeface="Cambria" panose="02040503050406030204" pitchFamily="18" charset="0"/>
                <a:ea typeface="Cambria" panose="02040503050406030204" pitchFamily="18" charset="0"/>
              </a:rPr>
              <a:t> nó lại là loài chim có ích đối với nhà nông.</a:t>
            </a:r>
          </a:p>
          <a:p>
            <a:r>
              <a:rPr lang="vi-VN" sz="3000" dirty="0">
                <a:latin typeface="Cambria" panose="02040503050406030204" pitchFamily="18" charset="0"/>
                <a:ea typeface="Cambria" panose="02040503050406030204" pitchFamily="18" charset="0"/>
              </a:rPr>
              <a:t>b. Ngoài sân, mèo mun đang nằm sưởi nắng </a:t>
            </a:r>
            <a:r>
              <a:rPr lang="vi-VN" sz="3000" b="1" dirty="0">
                <a:latin typeface="Cambria" panose="02040503050406030204" pitchFamily="18" charset="0"/>
                <a:ea typeface="Cambria" panose="02040503050406030204" pitchFamily="18" charset="0"/>
              </a:rPr>
              <a:t>và</a:t>
            </a:r>
            <a:r>
              <a:rPr lang="vi-VN" sz="3000" dirty="0">
                <a:latin typeface="Cambria" panose="02040503050406030204" pitchFamily="18" charset="0"/>
                <a:ea typeface="Cambria" panose="02040503050406030204" pitchFamily="18" charset="0"/>
              </a:rPr>
              <a:t> cún con cũng vậy.</a:t>
            </a:r>
          </a:p>
          <a:p>
            <a:r>
              <a:rPr lang="vi-VN" sz="3000" dirty="0">
                <a:latin typeface="Cambria" panose="02040503050406030204" pitchFamily="18" charset="0"/>
                <a:ea typeface="Cambria" panose="02040503050406030204" pitchFamily="18" charset="0"/>
              </a:rPr>
              <a:t>c. Vườn nhà em, ban ngày, hoa mẫu đơn, hoa lan, hoa cúc đua nhau khoe sắc </a:t>
            </a:r>
            <a:r>
              <a:rPr lang="vi-VN" sz="3000" b="1" dirty="0">
                <a:latin typeface="Cambria" panose="02040503050406030204" pitchFamily="18" charset="0"/>
                <a:ea typeface="Cambria" panose="02040503050406030204" pitchFamily="18" charset="0"/>
              </a:rPr>
              <a:t>còn</a:t>
            </a:r>
            <a:r>
              <a:rPr lang="vi-VN" sz="3000" dirty="0">
                <a:latin typeface="Cambria" panose="02040503050406030204" pitchFamily="18" charset="0"/>
                <a:ea typeface="Cambria" panose="02040503050406030204" pitchFamily="18" charset="0"/>
              </a:rPr>
              <a:t> ban đêm, hoa nguyệt quế, hoa hoàng lan, hoa mộc lại cùng nhau toả hương.</a:t>
            </a:r>
          </a:p>
          <a:p>
            <a:r>
              <a:rPr lang="vi-VN" sz="3000" dirty="0">
                <a:latin typeface="Cambria" panose="02040503050406030204" pitchFamily="18" charset="0"/>
                <a:ea typeface="Cambria" panose="02040503050406030204" pitchFamily="18" charset="0"/>
              </a:rPr>
              <a:t>d. Ngày nghỉ, em dậy sớm đá bóng với bố </a:t>
            </a:r>
            <a:r>
              <a:rPr lang="vi-VN" sz="3000" b="1" dirty="0">
                <a:latin typeface="Cambria" panose="02040503050406030204" pitchFamily="18" charset="0"/>
                <a:ea typeface="Cambria" panose="02040503050406030204" pitchFamily="18" charset="0"/>
              </a:rPr>
              <a:t>rồi</a:t>
            </a:r>
            <a:r>
              <a:rPr lang="vi-VN" sz="3000" dirty="0">
                <a:latin typeface="Cambria" panose="02040503050406030204" pitchFamily="18" charset="0"/>
                <a:ea typeface="Cambria" panose="02040503050406030204" pitchFamily="18" charset="0"/>
              </a:rPr>
              <a:t> em cùng mẹ ra vườn tưới cây.</a:t>
            </a:r>
            <a:endParaRPr lang="en-US" sz="3000" dirty="0">
              <a:latin typeface="Cambria" panose="02040503050406030204" pitchFamily="18" charset="0"/>
              <a:ea typeface="Cambria" panose="02040503050406030204" pitchFamily="18" charset="0"/>
            </a:endParaRPr>
          </a:p>
        </p:txBody>
      </p:sp>
      <p:pic>
        <p:nvPicPr>
          <p:cNvPr id="2050"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C212449A-D779-A3BF-8CDF-D75B134EDC4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6192520" y="2021840"/>
            <a:ext cx="1361440" cy="1361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2CA04F04-0B65-B809-FC99-F93734C60D1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7879080" y="3200400"/>
            <a:ext cx="7112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C04677B7-0277-C181-D9A2-C9DA04AF18C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3154680" y="4114800"/>
            <a:ext cx="807720" cy="8077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E62E6E0A-0B43-6D2F-B3CC-A88218FD476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7432040" y="5029200"/>
            <a:ext cx="807720" cy="80772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0517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569660"/>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4. </a:t>
            </a:r>
            <a:r>
              <a:rPr lang="vi-VN" sz="3200" b="1" dirty="0">
                <a:solidFill>
                  <a:prstClr val="black"/>
                </a:solidFill>
                <a:latin typeface="Cambria" panose="02040503050406030204" pitchFamily="18" charset="0"/>
                <a:ea typeface="Cambria" panose="02040503050406030204" pitchFamily="18" charset="0"/>
              </a:rPr>
              <a:t>Viết đoạn văn (3 - 5 câu) về bài thơ Hạt gạo làng ta, trong đó có câu ghép gồm các vế nối bằng một kết từ hoặc nối trực tiếp.</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6029AD4C-577D-99D1-386C-4242E14D7E7B}"/>
              </a:ext>
            </a:extLst>
          </p:cNvPr>
          <p:cNvPicPr>
            <a:picLocks noChangeAspect="1"/>
          </p:cNvPicPr>
          <p:nvPr/>
        </p:nvPicPr>
        <p:blipFill>
          <a:blip r:embed="rId4"/>
          <a:stretch>
            <a:fillRect/>
          </a:stretch>
        </p:blipFill>
        <p:spPr>
          <a:xfrm>
            <a:off x="6671945" y="1926272"/>
            <a:ext cx="4781550" cy="2009775"/>
          </a:xfrm>
          <a:prstGeom prst="rect">
            <a:avLst/>
          </a:prstGeom>
        </p:spPr>
      </p:pic>
    </p:spTree>
    <p:custDataLst>
      <p:tags r:id="rId1"/>
    </p:custDataLst>
    <p:extLst>
      <p:ext uri="{BB962C8B-B14F-4D97-AF65-F5344CB8AC3E}">
        <p14:creationId xmlns:p14="http://schemas.microsoft.com/office/powerpoint/2010/main" val="50622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D8869B7-57D9-465B-9A9F-4EE4289A57F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 y="-336"/>
            <a:ext cx="12192000" cy="6858336"/>
          </a:xfrm>
          <a:prstGeom prst="rect">
            <a:avLst/>
          </a:prstGeom>
        </p:spPr>
      </p:pic>
      <p:pic>
        <p:nvPicPr>
          <p:cNvPr id="8" name="图片 7">
            <a:extLst>
              <a:ext uri="{FF2B5EF4-FFF2-40B4-BE49-F238E27FC236}">
                <a16:creationId xmlns:a16="http://schemas.microsoft.com/office/drawing/2014/main" id="{211DCEA3-0ABC-4737-9909-BF4E345919D6}"/>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435047" y="990600"/>
            <a:ext cx="2020930" cy="4577970"/>
          </a:xfrm>
          <a:prstGeom prst="rect">
            <a:avLst/>
          </a:prstGeom>
        </p:spPr>
      </p:pic>
      <p:pic>
        <p:nvPicPr>
          <p:cNvPr id="17" name="图片 16">
            <a:extLst>
              <a:ext uri="{FF2B5EF4-FFF2-40B4-BE49-F238E27FC236}">
                <a16:creationId xmlns:a16="http://schemas.microsoft.com/office/drawing/2014/main" id="{6DD43907-7C94-456B-9407-546FA5CD8CA7}"/>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flipH="1">
            <a:off x="8812525" y="3717786"/>
            <a:ext cx="2303757" cy="1847568"/>
          </a:xfrm>
          <a:prstGeom prst="rect">
            <a:avLst/>
          </a:prstGeom>
        </p:spPr>
      </p:pic>
      <p:pic>
        <p:nvPicPr>
          <p:cNvPr id="19" name="图片 18">
            <a:extLst>
              <a:ext uri="{FF2B5EF4-FFF2-40B4-BE49-F238E27FC236}">
                <a16:creationId xmlns:a16="http://schemas.microsoft.com/office/drawing/2014/main" id="{F6CEB946-0D8C-46BE-A681-EC9117B8AB7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52872" y="546774"/>
            <a:ext cx="1686256" cy="1201457"/>
          </a:xfrm>
          <a:prstGeom prst="rect">
            <a:avLst/>
          </a:prstGeom>
        </p:spPr>
      </p:pic>
      <p:pic>
        <p:nvPicPr>
          <p:cNvPr id="14" name="图片 13">
            <a:extLst>
              <a:ext uri="{FF2B5EF4-FFF2-40B4-BE49-F238E27FC236}">
                <a16:creationId xmlns:a16="http://schemas.microsoft.com/office/drawing/2014/main" id="{86D0019A-6401-4DB7-A28C-DA1250F1DB3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4447517"/>
            <a:ext cx="12192000" cy="2410483"/>
          </a:xfrm>
          <a:prstGeom prst="rect">
            <a:avLst/>
          </a:prstGeom>
        </p:spPr>
      </p:pic>
      <p:grpSp>
        <p:nvGrpSpPr>
          <p:cNvPr id="5" name="PA-组合 4">
            <a:extLst>
              <a:ext uri="{FF2B5EF4-FFF2-40B4-BE49-F238E27FC236}">
                <a16:creationId xmlns:a16="http://schemas.microsoft.com/office/drawing/2014/main" id="{0E325170-E106-4EA3-9891-E0B38CE2756D}"/>
              </a:ext>
            </a:extLst>
          </p:cNvPr>
          <p:cNvGrpSpPr/>
          <p:nvPr>
            <p:custDataLst>
              <p:tags r:id="rId2"/>
            </p:custDataLst>
          </p:nvPr>
        </p:nvGrpSpPr>
        <p:grpSpPr>
          <a:xfrm>
            <a:off x="351617" y="-2148269"/>
            <a:ext cx="2607997" cy="4066879"/>
            <a:chOff x="182323" y="-1968501"/>
            <a:chExt cx="2607997" cy="4066879"/>
          </a:xfrm>
        </p:grpSpPr>
        <p:sp>
          <p:nvSpPr>
            <p:cNvPr id="2" name="PA-任意多边形 1">
              <a:extLst>
                <a:ext uri="{FF2B5EF4-FFF2-40B4-BE49-F238E27FC236}">
                  <a16:creationId xmlns:a16="http://schemas.microsoft.com/office/drawing/2014/main" id="{55B541A8-D297-4063-BAA4-6E8C81C1175D}"/>
                </a:ext>
              </a:extLst>
            </p:cNvPr>
            <p:cNvSpPr/>
            <p:nvPr>
              <p:custDataLst>
                <p:tags r:id="rId6"/>
              </p:custDataLst>
            </p:nvPr>
          </p:nvSpPr>
          <p:spPr>
            <a:xfrm>
              <a:off x="182323" y="-1968501"/>
              <a:ext cx="2607997" cy="4066879"/>
            </a:xfrm>
            <a:custGeom>
              <a:avLst/>
              <a:gdLst/>
              <a:ahLst/>
              <a:cxnLst/>
              <a:rect l="0" t="0" r="0" b="0"/>
              <a:pathLst>
                <a:path w="2607997" h="4066879">
                  <a:moveTo>
                    <a:pt x="0" y="0"/>
                  </a:moveTo>
                  <a:lnTo>
                    <a:pt x="2607996" y="0"/>
                  </a:lnTo>
                  <a:lnTo>
                    <a:pt x="2607996" y="4066878"/>
                  </a:lnTo>
                  <a:lnTo>
                    <a:pt x="0" y="4066878"/>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A-图片 9">
              <a:extLst>
                <a:ext uri="{FF2B5EF4-FFF2-40B4-BE49-F238E27FC236}">
                  <a16:creationId xmlns:a16="http://schemas.microsoft.com/office/drawing/2014/main" id="{D3DF7AD7-E3C7-459D-A9C9-B620B6B8FC9C}"/>
                </a:ext>
              </a:extLst>
            </p:cNvPr>
            <p:cNvPicPr>
              <a:picLocks noChangeAspect="1"/>
            </p:cNvPicPr>
            <p:nvPr>
              <p:custDataLst>
                <p:tags r:id="rId7"/>
              </p:custDataLst>
            </p:nvPr>
          </p:nvPicPr>
          <p:blipFill>
            <a:blip r:embed="rId14" cstate="print">
              <a:extLst>
                <a:ext uri="{28A0092B-C50C-407E-A947-70E740481C1C}">
                  <a14:useLocalDpi xmlns:a14="http://schemas.microsoft.com/office/drawing/2010/main" val="0"/>
                </a:ext>
              </a:extLst>
            </a:blip>
            <a:stretch>
              <a:fillRect/>
            </a:stretch>
          </p:blipFill>
          <p:spPr>
            <a:xfrm>
              <a:off x="182323" y="0"/>
              <a:ext cx="2506396" cy="2098378"/>
            </a:xfrm>
            <a:prstGeom prst="rect">
              <a:avLst/>
            </a:prstGeom>
          </p:spPr>
        </p:pic>
      </p:grpSp>
      <p:grpSp>
        <p:nvGrpSpPr>
          <p:cNvPr id="7" name="PA-组合 6">
            <a:extLst>
              <a:ext uri="{FF2B5EF4-FFF2-40B4-BE49-F238E27FC236}">
                <a16:creationId xmlns:a16="http://schemas.microsoft.com/office/drawing/2014/main" id="{70921E5C-CFED-49F9-A274-48BBDC77229F}"/>
              </a:ext>
            </a:extLst>
          </p:cNvPr>
          <p:cNvGrpSpPr/>
          <p:nvPr>
            <p:custDataLst>
              <p:tags r:id="rId3"/>
            </p:custDataLst>
          </p:nvPr>
        </p:nvGrpSpPr>
        <p:grpSpPr>
          <a:xfrm>
            <a:off x="6365544" y="-3498687"/>
            <a:ext cx="11661171" cy="7219788"/>
            <a:chOff x="6365544" y="-3498687"/>
            <a:chExt cx="11661171" cy="7219788"/>
          </a:xfrm>
        </p:grpSpPr>
        <p:sp>
          <p:nvSpPr>
            <p:cNvPr id="6" name="PA-任意多边形 5">
              <a:extLst>
                <a:ext uri="{FF2B5EF4-FFF2-40B4-BE49-F238E27FC236}">
                  <a16:creationId xmlns:a16="http://schemas.microsoft.com/office/drawing/2014/main" id="{4287AE00-7390-4855-B4E8-EE97ADE27C34}"/>
                </a:ext>
              </a:extLst>
            </p:cNvPr>
            <p:cNvSpPr/>
            <p:nvPr>
              <p:custDataLst>
                <p:tags r:id="rId4"/>
              </p:custDataLst>
            </p:nvPr>
          </p:nvSpPr>
          <p:spPr>
            <a:xfrm>
              <a:off x="6365544" y="-3498687"/>
              <a:ext cx="11661171" cy="7219788"/>
            </a:xfrm>
            <a:custGeom>
              <a:avLst/>
              <a:gdLst/>
              <a:ahLst/>
              <a:cxnLst/>
              <a:rect l="0" t="0" r="0" b="0"/>
              <a:pathLst>
                <a:path w="11661171" h="7219788">
                  <a:moveTo>
                    <a:pt x="0" y="0"/>
                  </a:moveTo>
                  <a:lnTo>
                    <a:pt x="11661170" y="0"/>
                  </a:lnTo>
                  <a:lnTo>
                    <a:pt x="11661170" y="7219787"/>
                  </a:lnTo>
                  <a:lnTo>
                    <a:pt x="0" y="7219787"/>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A-图片 11">
              <a:extLst>
                <a:ext uri="{FF2B5EF4-FFF2-40B4-BE49-F238E27FC236}">
                  <a16:creationId xmlns:a16="http://schemas.microsoft.com/office/drawing/2014/main" id="{8A49FB4E-43BA-4BD5-B308-BB47A2AA809A}"/>
                </a:ext>
              </a:extLst>
            </p:cNvPr>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6365544" y="-335"/>
              <a:ext cx="5877230" cy="3721436"/>
            </a:xfrm>
            <a:prstGeom prst="rect">
              <a:avLst/>
            </a:prstGeom>
          </p:spPr>
        </p:pic>
      </p:grpSp>
      <p:pic>
        <p:nvPicPr>
          <p:cNvPr id="9" name="Picture 8">
            <a:extLst>
              <a:ext uri="{FF2B5EF4-FFF2-40B4-BE49-F238E27FC236}">
                <a16:creationId xmlns:a16="http://schemas.microsoft.com/office/drawing/2014/main" id="{9832DA29-7B5A-11F8-3B30-0D71138A4EAC}"/>
              </a:ext>
            </a:extLst>
          </p:cNvPr>
          <p:cNvPicPr>
            <a:picLocks noChangeAspect="1"/>
          </p:cNvPicPr>
          <p:nvPr/>
        </p:nvPicPr>
        <p:blipFill>
          <a:blip r:embed="rId16"/>
          <a:stretch>
            <a:fillRect/>
          </a:stretch>
        </p:blipFill>
        <p:spPr>
          <a:xfrm>
            <a:off x="2192856" y="1539419"/>
            <a:ext cx="7785267" cy="3127519"/>
          </a:xfrm>
          <a:prstGeom prst="rect">
            <a:avLst/>
          </a:prstGeom>
        </p:spPr>
      </p:pic>
    </p:spTree>
    <p:custDataLst>
      <p:tags r:id="rId1"/>
    </p:custDataLst>
    <p:extLst>
      <p:ext uri="{BB962C8B-B14F-4D97-AF65-F5344CB8AC3E}">
        <p14:creationId xmlns:p14="http://schemas.microsoft.com/office/powerpoint/2010/main" val="2618760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7"/>
                                        </p:tgtEl>
                                        <p:attrNameLst>
                                          <p:attrName>r</p:attrName>
                                        </p:attrNameLst>
                                      </p:cBhvr>
                                    </p:animRot>
                                    <p:animRot by="-240000">
                                      <p:cBhvr>
                                        <p:cTn id="13" dur="600" fill="hold">
                                          <p:stCondLst>
                                            <p:cond delay="600"/>
                                          </p:stCondLst>
                                        </p:cTn>
                                        <p:tgtEl>
                                          <p:spTgt spid="7"/>
                                        </p:tgtEl>
                                        <p:attrNameLst>
                                          <p:attrName>r</p:attrName>
                                        </p:attrNameLst>
                                      </p:cBhvr>
                                    </p:animRot>
                                    <p:animRot by="240000">
                                      <p:cBhvr>
                                        <p:cTn id="14" dur="600" fill="hold">
                                          <p:stCondLst>
                                            <p:cond delay="1200"/>
                                          </p:stCondLst>
                                        </p:cTn>
                                        <p:tgtEl>
                                          <p:spTgt spid="7"/>
                                        </p:tgtEl>
                                        <p:attrNameLst>
                                          <p:attrName>r</p:attrName>
                                        </p:attrNameLst>
                                      </p:cBhvr>
                                    </p:animRot>
                                    <p:animRot by="-240000">
                                      <p:cBhvr>
                                        <p:cTn id="15" dur="600" fill="hold">
                                          <p:stCondLst>
                                            <p:cond delay="1800"/>
                                          </p:stCondLst>
                                        </p:cTn>
                                        <p:tgtEl>
                                          <p:spTgt spid="7"/>
                                        </p:tgtEl>
                                        <p:attrNameLst>
                                          <p:attrName>r</p:attrName>
                                        </p:attrNameLst>
                                      </p:cBhvr>
                                    </p:animRot>
                                    <p:animRot by="120000">
                                      <p:cBhvr>
                                        <p:cTn id="16" dur="600" fill="hold">
                                          <p:stCondLst>
                                            <p:cond delay="2400"/>
                                          </p:stCondLst>
                                        </p:cTn>
                                        <p:tgtEl>
                                          <p:spTgt spid="7"/>
                                        </p:tgtEl>
                                        <p:attrNameLst>
                                          <p:attrName>r</p:attrName>
                                        </p:attrNameLst>
                                      </p:cBhvr>
                                    </p:animRot>
                                  </p:childTnLst>
                                </p:cTn>
                              </p:par>
                              <p:par>
                                <p:cTn id="17" presetID="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250" fill="hold"/>
                                        <p:tgtEl>
                                          <p:spTgt spid="8"/>
                                        </p:tgtEl>
                                        <p:attrNameLst>
                                          <p:attrName>ppt_x</p:attrName>
                                        </p:attrNameLst>
                                      </p:cBhvr>
                                      <p:tavLst>
                                        <p:tav tm="0">
                                          <p:val>
                                            <p:strVal val="0-#ppt_w/2"/>
                                          </p:val>
                                        </p:tav>
                                        <p:tav tm="100000">
                                          <p:val>
                                            <p:strVal val="#ppt_x"/>
                                          </p:val>
                                        </p:tav>
                                      </p:tavLst>
                                    </p:anim>
                                    <p:anim calcmode="lin" valueType="num">
                                      <p:cBhvr additive="base">
                                        <p:cTn id="20" dur="125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250" fill="hold"/>
                                        <p:tgtEl>
                                          <p:spTgt spid="17"/>
                                        </p:tgtEl>
                                        <p:attrNameLst>
                                          <p:attrName>ppt_x</p:attrName>
                                        </p:attrNameLst>
                                      </p:cBhvr>
                                      <p:tavLst>
                                        <p:tav tm="0">
                                          <p:val>
                                            <p:strVal val="1+#ppt_w/2"/>
                                          </p:val>
                                        </p:tav>
                                        <p:tav tm="100000">
                                          <p:val>
                                            <p:strVal val="#ppt_x"/>
                                          </p:val>
                                        </p:tav>
                                      </p:tavLst>
                                    </p:anim>
                                    <p:anim calcmode="lin" valueType="num">
                                      <p:cBhvr additive="base">
                                        <p:cTn id="24" dur="1250" fill="hold"/>
                                        <p:tgtEl>
                                          <p:spTgt spid="17"/>
                                        </p:tgtEl>
                                        <p:attrNameLst>
                                          <p:attrName>ppt_y</p:attrName>
                                        </p:attrNameLst>
                                      </p:cBhvr>
                                      <p:tavLst>
                                        <p:tav tm="0">
                                          <p:val>
                                            <p:strVal val="#ppt_y"/>
                                          </p:val>
                                        </p:tav>
                                        <p:tav tm="100000">
                                          <p:val>
                                            <p:strVal val="#ppt_y"/>
                                          </p:val>
                                        </p:tav>
                                      </p:tavLst>
                                    </p:anim>
                                  </p:childTnLst>
                                </p:cTn>
                              </p:par>
                              <p:par>
                                <p:cTn id="25" presetID="42" presetClass="entr" presetSubtype="0" fill="hold" nodeType="withEffect">
                                  <p:stCondLst>
                                    <p:cond delay="125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500"/>
                                        <p:tgtEl>
                                          <p:spTgt spid="14"/>
                                        </p:tgtEl>
                                      </p:cBhvr>
                                    </p:animEffect>
                                    <p:anim calcmode="lin" valueType="num">
                                      <p:cBhvr>
                                        <p:cTn id="28" dur="1500" fill="hold"/>
                                        <p:tgtEl>
                                          <p:spTgt spid="14"/>
                                        </p:tgtEl>
                                        <p:attrNameLst>
                                          <p:attrName>ppt_x</p:attrName>
                                        </p:attrNameLst>
                                      </p:cBhvr>
                                      <p:tavLst>
                                        <p:tav tm="0">
                                          <p:val>
                                            <p:strVal val="#ppt_x"/>
                                          </p:val>
                                        </p:tav>
                                        <p:tav tm="100000">
                                          <p:val>
                                            <p:strVal val="#ppt_x"/>
                                          </p:val>
                                        </p:tav>
                                      </p:tavLst>
                                    </p:anim>
                                    <p:anim calcmode="lin" valueType="num">
                                      <p:cBhvr>
                                        <p:cTn id="29" dur="15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พื้นหลังการ์ตูนแพนด้ายักษ์เล่นในป่าไผ่เขียว, สีเขียว, ป่าไผ่,  เล่นภาพพื้นหลังสำหรับการดาวน์โหลดฟรี"/>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1645920" y="609600"/>
            <a:ext cx="8920479" cy="3870960"/>
          </a:xfrm>
          <a:prstGeom prst="roundRect">
            <a:avLst/>
          </a:prstGeom>
          <a:ln w="57150">
            <a:solidFill>
              <a:srgbClr val="FFFF00"/>
            </a:solidFill>
            <a:prstDash val="dash"/>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just"/>
            <a:r>
              <a:rPr lang="en-US" sz="3600" b="1" i="1" dirty="0" err="1">
                <a:latin typeface="Cambria" panose="02040503050406030204" pitchFamily="18" charset="0"/>
                <a:ea typeface="Cambria" panose="02040503050406030204" pitchFamily="18" charset="0"/>
              </a:rPr>
              <a:t>Chỉ</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ra</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các</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câu</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ghép</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trong</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đoạn</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văn</a:t>
            </a:r>
            <a:r>
              <a:rPr lang="en-US" sz="3600" b="1" i="1" dirty="0">
                <a:latin typeface="Cambria" panose="02040503050406030204" pitchFamily="18" charset="0"/>
                <a:ea typeface="Cambria" panose="02040503050406030204" pitchFamily="18" charset="0"/>
              </a:rPr>
              <a:t>.</a:t>
            </a:r>
          </a:p>
          <a:p>
            <a:pPr algn="just"/>
            <a:r>
              <a:rPr lang="vi-VN" sz="3600" dirty="0">
                <a:latin typeface="Cambria" panose="02040503050406030204" pitchFamily="18" charset="0"/>
                <a:ea typeface="Cambria" panose="02040503050406030204" pitchFamily="18" charset="0"/>
              </a:rPr>
              <a:t>Mặt trời lên, cả cánh đồng lấp lóa nắng. Trời càng nắng, lúa càng sẫm lại, trĩu bông. Lúc này, cánh đồng đẹp như một tấm thảm. Mỗi khi có gió, những bông lúa ngả đầu vào nhau, sóng lúa nhấp nhô.</a:t>
            </a:r>
            <a:endParaRPr lang="en-US" sz="3600" dirty="0">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7013" y="4635500"/>
            <a:ext cx="2136587" cy="2250236"/>
          </a:xfrm>
          <a:prstGeom prst="rect">
            <a:avLst/>
          </a:prstGeom>
        </p:spPr>
      </p:pic>
    </p:spTree>
    <p:custDataLst>
      <p:tags r:id="rId1"/>
    </p:custDataLst>
    <p:extLst>
      <p:ext uri="{BB962C8B-B14F-4D97-AF65-F5344CB8AC3E}">
        <p14:creationId xmlns:p14="http://schemas.microsoft.com/office/powerpoint/2010/main" val="3292154258"/>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พื้นหลังการ์ตูนแพนด้ายักษ์เล่นในป่าไผ่เขียว, สีเขียว, ป่าไผ่,  เล่นภาพพื้นหลังสำหรับการดาวน์โหลดฟรี"/>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1645920" y="609600"/>
            <a:ext cx="8920479" cy="4277360"/>
          </a:xfrm>
          <a:prstGeom prst="roundRect">
            <a:avLst/>
          </a:prstGeom>
          <a:ln w="57150">
            <a:solidFill>
              <a:srgbClr val="FFFF00"/>
            </a:solidFill>
            <a:prstDash val="dash"/>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7013" y="4635500"/>
            <a:ext cx="2136587" cy="2250236"/>
          </a:xfrm>
          <a:prstGeom prst="rect">
            <a:avLst/>
          </a:prstGeom>
        </p:spPr>
      </p:pic>
      <p:sp>
        <p:nvSpPr>
          <p:cNvPr id="3" name="TextBox 2">
            <a:extLst>
              <a:ext uri="{FF2B5EF4-FFF2-40B4-BE49-F238E27FC236}">
                <a16:creationId xmlns:a16="http://schemas.microsoft.com/office/drawing/2014/main" id="{37A3071C-ECE8-F580-C08A-F7AA529DF7E7}"/>
              </a:ext>
            </a:extLst>
          </p:cNvPr>
          <p:cNvSpPr txBox="1"/>
          <p:nvPr/>
        </p:nvSpPr>
        <p:spPr>
          <a:xfrm>
            <a:off x="3220720" y="762000"/>
            <a:ext cx="6410960" cy="646331"/>
          </a:xfrm>
          <a:prstGeom prst="rect">
            <a:avLst/>
          </a:prstGeom>
          <a:noFill/>
        </p:spPr>
        <p:txBody>
          <a:bodyPr wrap="square" rtlCol="0">
            <a:spAutoFit/>
          </a:bodyPr>
          <a:lstStyle/>
          <a:p>
            <a:r>
              <a:rPr lang="vi-VN" sz="3600" dirty="0">
                <a:latin typeface="Cambria" panose="02040503050406030204" pitchFamily="18" charset="0"/>
                <a:ea typeface="Cambria" panose="02040503050406030204" pitchFamily="18" charset="0"/>
              </a:rPr>
              <a:t>Các câu ghép trong đoạn văn: </a:t>
            </a:r>
          </a:p>
        </p:txBody>
      </p:sp>
      <p:sp>
        <p:nvSpPr>
          <p:cNvPr id="4" name="TextBox 3">
            <a:extLst>
              <a:ext uri="{FF2B5EF4-FFF2-40B4-BE49-F238E27FC236}">
                <a16:creationId xmlns:a16="http://schemas.microsoft.com/office/drawing/2014/main" id="{8F161ABD-F853-9909-BC44-10F379A3D808}"/>
              </a:ext>
            </a:extLst>
          </p:cNvPr>
          <p:cNvSpPr txBox="1"/>
          <p:nvPr/>
        </p:nvSpPr>
        <p:spPr>
          <a:xfrm>
            <a:off x="1859280" y="1503680"/>
            <a:ext cx="8473440" cy="646331"/>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Mặt trời lên, cả cánh đồng lấp lóa nắng.</a:t>
            </a:r>
          </a:p>
        </p:txBody>
      </p:sp>
      <p:sp>
        <p:nvSpPr>
          <p:cNvPr id="5" name="TextBox 4">
            <a:extLst>
              <a:ext uri="{FF2B5EF4-FFF2-40B4-BE49-F238E27FC236}">
                <a16:creationId xmlns:a16="http://schemas.microsoft.com/office/drawing/2014/main" id="{97CA1463-9AE5-3536-3003-33B734757847}"/>
              </a:ext>
            </a:extLst>
          </p:cNvPr>
          <p:cNvSpPr txBox="1"/>
          <p:nvPr/>
        </p:nvSpPr>
        <p:spPr>
          <a:xfrm>
            <a:off x="1899920" y="2448560"/>
            <a:ext cx="9062720" cy="646331"/>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Trời càng nắng, lúa càng sẫm lại, trĩu bông.</a:t>
            </a:r>
          </a:p>
        </p:txBody>
      </p:sp>
      <p:sp>
        <p:nvSpPr>
          <p:cNvPr id="6" name="TextBox 5">
            <a:extLst>
              <a:ext uri="{FF2B5EF4-FFF2-40B4-BE49-F238E27FC236}">
                <a16:creationId xmlns:a16="http://schemas.microsoft.com/office/drawing/2014/main" id="{862F5C67-A071-3CDF-53BB-FEE78276BD05}"/>
              </a:ext>
            </a:extLst>
          </p:cNvPr>
          <p:cNvSpPr txBox="1"/>
          <p:nvPr/>
        </p:nvSpPr>
        <p:spPr>
          <a:xfrm>
            <a:off x="1940560" y="3434080"/>
            <a:ext cx="9062720" cy="1200329"/>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Mỗi khi có gió, những bông lúa ngả đầu vào nhau, sóng lúa nhấp nhô.</a:t>
            </a:r>
          </a:p>
        </p:txBody>
      </p:sp>
    </p:spTree>
    <p:custDataLst>
      <p:tags r:id="rId1"/>
    </p:custDataLst>
    <p:extLst>
      <p:ext uri="{BB962C8B-B14F-4D97-AF65-F5344CB8AC3E}">
        <p14:creationId xmlns:p14="http://schemas.microsoft.com/office/powerpoint/2010/main" val="3698597839"/>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D47517F8-D83E-426A-90F1-4CCFE9BA5D9E}"/>
              </a:ext>
            </a:extLst>
          </p:cNvPr>
          <p:cNvSpPr/>
          <p:nvPr/>
        </p:nvSpPr>
        <p:spPr>
          <a:xfrm>
            <a:off x="2748722" y="2266604"/>
            <a:ext cx="166274" cy="2390762"/>
          </a:xfrm>
          <a:prstGeom prst="roundRect">
            <a:avLst>
              <a:gd name="adj" fmla="val 50000"/>
            </a:avLst>
          </a:prstGeom>
          <a:solidFill>
            <a:srgbClr val="215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
            <a:extLst>
              <a:ext uri="{FF2B5EF4-FFF2-40B4-BE49-F238E27FC236}">
                <a16:creationId xmlns:a16="http://schemas.microsoft.com/office/drawing/2014/main" id="{15E96529-F4AF-D231-9AC0-71504DF763B0}"/>
              </a:ext>
            </a:extLst>
          </p:cNvPr>
          <p:cNvPicPr>
            <a:picLocks noChangeAspect="1"/>
          </p:cNvPicPr>
          <p:nvPr/>
        </p:nvPicPr>
        <p:blipFill>
          <a:blip r:embed="rId4"/>
          <a:stretch>
            <a:fillRect/>
          </a:stretch>
        </p:blipFill>
        <p:spPr>
          <a:xfrm>
            <a:off x="4669399" y="1952714"/>
            <a:ext cx="3158002" cy="859611"/>
          </a:xfrm>
          <a:prstGeom prst="rect">
            <a:avLst/>
          </a:prstGeom>
        </p:spPr>
      </p:pic>
      <p:pic>
        <p:nvPicPr>
          <p:cNvPr id="3" name="Picture 2">
            <a:extLst>
              <a:ext uri="{FF2B5EF4-FFF2-40B4-BE49-F238E27FC236}">
                <a16:creationId xmlns:a16="http://schemas.microsoft.com/office/drawing/2014/main" id="{5445E564-3150-FFD6-5116-6CF752D693FB}"/>
              </a:ext>
            </a:extLst>
          </p:cNvPr>
          <p:cNvPicPr>
            <a:picLocks noChangeAspect="1"/>
          </p:cNvPicPr>
          <p:nvPr/>
        </p:nvPicPr>
        <p:blipFill>
          <a:blip r:embed="rId5"/>
          <a:stretch>
            <a:fillRect/>
          </a:stretch>
        </p:blipFill>
        <p:spPr>
          <a:xfrm>
            <a:off x="2668707" y="2667946"/>
            <a:ext cx="7504826" cy="1603387"/>
          </a:xfrm>
          <a:prstGeom prst="rect">
            <a:avLst/>
          </a:prstGeom>
        </p:spPr>
      </p:pic>
    </p:spTree>
    <p:custDataLst>
      <p:tags r:id="rId1"/>
    </p:custDataLst>
    <p:extLst>
      <p:ext uri="{BB962C8B-B14F-4D97-AF65-F5344CB8AC3E}">
        <p14:creationId xmlns:p14="http://schemas.microsoft.com/office/powerpoint/2010/main" val="86229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805D1F-FF8D-24B6-A3F7-ADA8209F0C0F}"/>
              </a:ext>
            </a:extLst>
          </p:cNvPr>
          <p:cNvPicPr>
            <a:picLocks noChangeAspect="1"/>
          </p:cNvPicPr>
          <p:nvPr/>
        </p:nvPicPr>
        <p:blipFill>
          <a:blip r:embed="rId4"/>
          <a:stretch>
            <a:fillRect/>
          </a:stretch>
        </p:blipFill>
        <p:spPr>
          <a:xfrm>
            <a:off x="2583389" y="2207672"/>
            <a:ext cx="6882981" cy="2219136"/>
          </a:xfrm>
          <a:prstGeom prst="rect">
            <a:avLst/>
          </a:prstGeom>
        </p:spPr>
      </p:pic>
    </p:spTree>
    <p:custDataLst>
      <p:tags r:id="rId1"/>
    </p:custDataLst>
    <p:extLst>
      <p:ext uri="{BB962C8B-B14F-4D97-AF65-F5344CB8AC3E}">
        <p14:creationId xmlns:p14="http://schemas.microsoft.com/office/powerpoint/2010/main" val="136244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077218"/>
          </a:xfrm>
          <a:prstGeom prst="rect">
            <a:avLst/>
          </a:prstGeom>
          <a:noFill/>
        </p:spPr>
        <p:txBody>
          <a:bodyPr wrap="square" rtlCol="0">
            <a:spAutoFit/>
          </a:bodyPr>
          <a:lstStyle/>
          <a:p>
            <a:r>
              <a:rPr lang="vi-VN" sz="3200" b="1" dirty="0">
                <a:latin typeface="Cambria" panose="02040503050406030204" pitchFamily="18" charset="0"/>
                <a:ea typeface="Cambria" panose="02040503050406030204" pitchFamily="18" charset="0"/>
              </a:rPr>
              <a:t> </a:t>
            </a:r>
            <a:r>
              <a:rPr lang="en-US" sz="3200" b="1" dirty="0">
                <a:latin typeface="Cambria" panose="02040503050406030204" pitchFamily="18" charset="0"/>
                <a:ea typeface="Cambria" panose="02040503050406030204" pitchFamily="18" charset="0"/>
              </a:rPr>
              <a:t>1. </a:t>
            </a:r>
            <a:r>
              <a:rPr lang="vi-VN" sz="3200" b="1" dirty="0">
                <a:latin typeface="Cambria" panose="02040503050406030204" pitchFamily="18" charset="0"/>
                <a:ea typeface="Cambria" panose="02040503050406030204" pitchFamily="18" charset="0"/>
              </a:rPr>
              <a:t>Tìm câu ghép trong các đoạn dưới đây và cho biết kết từ nào được dùng để nối các vế câu.</a:t>
            </a:r>
            <a:endParaRPr lang="en-US" sz="3200" b="1"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51A3DF18-56D1-7DE7-DB45-AF8F6D33B0B3}"/>
              </a:ext>
            </a:extLst>
          </p:cNvPr>
          <p:cNvSpPr txBox="1"/>
          <p:nvPr/>
        </p:nvSpPr>
        <p:spPr>
          <a:xfrm>
            <a:off x="1076960" y="2052320"/>
            <a:ext cx="10027920" cy="3785652"/>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a. Hoa bưởi là hoa cây còn hoa nhài là hoa bụi. Hoa cây có sức sống mạnh mẽ. Hoa bụi có chút gì giản dị hơn. Hương toả từ những cành hoa nhưng hương bưởi và hương nhài chẳng bao giờ lẫn.</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Ngô Văn Phú)</a:t>
            </a:r>
          </a:p>
          <a:p>
            <a:pPr algn="just"/>
            <a:r>
              <a:rPr lang="vi-VN" sz="2400" b="0" i="0" dirty="0">
                <a:solidFill>
                  <a:srgbClr val="000000"/>
                </a:solidFill>
                <a:effectLst/>
                <a:latin typeface="Cambria" panose="02040503050406030204" pitchFamily="18" charset="0"/>
                <a:ea typeface="Cambria" panose="02040503050406030204" pitchFamily="18" charset="0"/>
              </a:rPr>
              <a:t>b. Năm nay, vườn của ông tôi được mùa cả hoa lẫn quả. Ôi chao, cây khế sai chi chít những quả chín và giàn nhót đỏ mọng những chùm trái ngon lành.</a:t>
            </a:r>
          </a:p>
          <a:p>
            <a:pPr algn="r"/>
            <a:r>
              <a:rPr lang="vi-VN" sz="2400" b="0" i="0" dirty="0">
                <a:solidFill>
                  <a:srgbClr val="000000"/>
                </a:solidFill>
                <a:effectLst/>
                <a:latin typeface="Cambria" panose="02040503050406030204" pitchFamily="18" charset="0"/>
                <a:ea typeface="Cambria" panose="02040503050406030204" pitchFamily="18" charset="0"/>
              </a:rPr>
              <a:t>(Vũ Tú Nam)</a:t>
            </a:r>
          </a:p>
          <a:p>
            <a:pPr algn="just"/>
            <a:r>
              <a:rPr lang="vi-VN" sz="2400" b="0" i="0" dirty="0">
                <a:solidFill>
                  <a:srgbClr val="000000"/>
                </a:solidFill>
                <a:effectLst/>
                <a:latin typeface="Cambria" panose="02040503050406030204" pitchFamily="18" charset="0"/>
                <a:ea typeface="Cambria" panose="02040503050406030204" pitchFamily="18" charset="0"/>
              </a:rPr>
              <a:t>c. Chiếc xe lao đi khá nhanh mà rất êm. Thỉnh thoảng, xe chạy chậm lại vì vướng những xe phía trước rồi xe lại lướt lên như mũi tên.</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Trần Thanh Địch)</a:t>
            </a:r>
          </a:p>
        </p:txBody>
      </p:sp>
      <p:cxnSp>
        <p:nvCxnSpPr>
          <p:cNvPr id="6" name="Straight Connector 5">
            <a:extLst>
              <a:ext uri="{FF2B5EF4-FFF2-40B4-BE49-F238E27FC236}">
                <a16:creationId xmlns:a16="http://schemas.microsoft.com/office/drawing/2014/main" id="{C6673AB3-1DA0-BAF0-20C5-7EB91ADA803C}"/>
              </a:ext>
            </a:extLst>
          </p:cNvPr>
          <p:cNvCxnSpPr/>
          <p:nvPr/>
        </p:nvCxnSpPr>
        <p:spPr>
          <a:xfrm>
            <a:off x="1544320" y="2468880"/>
            <a:ext cx="5811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92A72B9-A67F-2A09-3424-67F08549C96F}"/>
              </a:ext>
            </a:extLst>
          </p:cNvPr>
          <p:cNvCxnSpPr>
            <a:cxnSpLocks/>
          </p:cNvCxnSpPr>
          <p:nvPr/>
        </p:nvCxnSpPr>
        <p:spPr>
          <a:xfrm>
            <a:off x="5963920" y="2834640"/>
            <a:ext cx="51104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35C4AB-342E-1BB2-E2DA-25E5C4FB5974}"/>
              </a:ext>
            </a:extLst>
          </p:cNvPr>
          <p:cNvCxnSpPr>
            <a:cxnSpLocks/>
          </p:cNvCxnSpPr>
          <p:nvPr/>
        </p:nvCxnSpPr>
        <p:spPr>
          <a:xfrm>
            <a:off x="1127760" y="3220720"/>
            <a:ext cx="59131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A86B489-6855-40E0-8675-72AEC04CEC01}"/>
              </a:ext>
            </a:extLst>
          </p:cNvPr>
          <p:cNvCxnSpPr>
            <a:cxnSpLocks/>
          </p:cNvCxnSpPr>
          <p:nvPr/>
        </p:nvCxnSpPr>
        <p:spPr>
          <a:xfrm>
            <a:off x="8473440" y="3911600"/>
            <a:ext cx="24993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E87E1B5-823D-548E-B352-475ACA44A367}"/>
              </a:ext>
            </a:extLst>
          </p:cNvPr>
          <p:cNvCxnSpPr>
            <a:cxnSpLocks/>
          </p:cNvCxnSpPr>
          <p:nvPr/>
        </p:nvCxnSpPr>
        <p:spPr>
          <a:xfrm>
            <a:off x="1168400" y="4287520"/>
            <a:ext cx="95402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B0F4006-FD3A-F445-7DA6-A638479D5785}"/>
              </a:ext>
            </a:extLst>
          </p:cNvPr>
          <p:cNvCxnSpPr>
            <a:cxnSpLocks/>
          </p:cNvCxnSpPr>
          <p:nvPr/>
        </p:nvCxnSpPr>
        <p:spPr>
          <a:xfrm>
            <a:off x="6543040" y="4998720"/>
            <a:ext cx="446129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E12AC6A-81A9-1835-4726-8160AB4D621B}"/>
              </a:ext>
            </a:extLst>
          </p:cNvPr>
          <p:cNvCxnSpPr>
            <a:cxnSpLocks/>
          </p:cNvCxnSpPr>
          <p:nvPr/>
        </p:nvCxnSpPr>
        <p:spPr>
          <a:xfrm>
            <a:off x="1161744" y="5408624"/>
            <a:ext cx="754082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5241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par>
                                <p:cTn id="33" presetID="2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par>
                                <p:cTn id="41" presetID="2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304604-7140-3C33-C378-37514B7D3B7E}"/>
              </a:ext>
            </a:extLst>
          </p:cNvPr>
          <p:cNvSpPr txBox="1"/>
          <p:nvPr/>
        </p:nvSpPr>
        <p:spPr>
          <a:xfrm>
            <a:off x="2387600" y="690880"/>
            <a:ext cx="6898640" cy="646331"/>
          </a:xfrm>
          <a:prstGeom prst="rect">
            <a:avLst/>
          </a:prstGeom>
          <a:noFill/>
        </p:spPr>
        <p:txBody>
          <a:bodyPr wrap="square" rtlCol="0">
            <a:spAutoFit/>
          </a:bodyPr>
          <a:lstStyle/>
          <a:p>
            <a:pPr algn="ctr"/>
            <a:r>
              <a:rPr lang="en-US" sz="3600" dirty="0">
                <a:latin typeface="Cambria" panose="02040503050406030204" pitchFamily="18" charset="0"/>
                <a:ea typeface="Cambria" panose="02040503050406030204" pitchFamily="18" charset="0"/>
              </a:rPr>
              <a:t>Hoàn </a:t>
            </a:r>
            <a:r>
              <a:rPr lang="en-US" sz="3600" dirty="0" err="1">
                <a:latin typeface="Cambria" panose="02040503050406030204" pitchFamily="18" charset="0"/>
                <a:ea typeface="Cambria" panose="02040503050406030204" pitchFamily="18" charset="0"/>
              </a:rPr>
              <a:t>thành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phiếu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tập</a:t>
            </a:r>
            <a:endParaRPr lang="en-US" sz="3600" dirty="0">
              <a:latin typeface="Cambria" panose="02040503050406030204" pitchFamily="18" charset="0"/>
              <a:ea typeface="Cambria" panose="02040503050406030204" pitchFamily="18" charset="0"/>
            </a:endParaRPr>
          </a:p>
        </p:txBody>
      </p:sp>
      <p:graphicFrame>
        <p:nvGraphicFramePr>
          <p:cNvPr id="4" name="Table 3">
            <a:extLst>
              <a:ext uri="{FF2B5EF4-FFF2-40B4-BE49-F238E27FC236}">
                <a16:creationId xmlns:a16="http://schemas.microsoft.com/office/drawing/2014/main" id="{FB00538A-9FB7-EA3C-5AE9-0CBC6D96E6BB}"/>
              </a:ext>
            </a:extLst>
          </p:cNvPr>
          <p:cNvGraphicFramePr>
            <a:graphicFrameLocks noGrp="1"/>
          </p:cNvGraphicFramePr>
          <p:nvPr>
            <p:extLst>
              <p:ext uri="{D42A27DB-BD31-4B8C-83A1-F6EECF244321}">
                <p14:modId xmlns:p14="http://schemas.microsoft.com/office/powerpoint/2010/main" val="2101003558"/>
              </p:ext>
            </p:extLst>
          </p:nvPr>
        </p:nvGraphicFramePr>
        <p:xfrm>
          <a:off x="1061720" y="1571498"/>
          <a:ext cx="9728200" cy="4049725"/>
        </p:xfrm>
        <a:graphic>
          <a:graphicData uri="http://schemas.openxmlformats.org/drawingml/2006/table">
            <a:tbl>
              <a:tblPr firstRow="1" firstCol="1" bandRow="1">
                <a:tableStyleId>{5C22544A-7EE6-4342-B048-85BDC9FD1C3A}</a:tableStyleId>
              </a:tblPr>
              <a:tblGrid>
                <a:gridCol w="6622870">
                  <a:extLst>
                    <a:ext uri="{9D8B030D-6E8A-4147-A177-3AD203B41FA5}">
                      <a16:colId xmlns:a16="http://schemas.microsoft.com/office/drawing/2014/main" val="1979701217"/>
                    </a:ext>
                  </a:extLst>
                </a:gridCol>
                <a:gridCol w="3105330">
                  <a:extLst>
                    <a:ext uri="{9D8B030D-6E8A-4147-A177-3AD203B41FA5}">
                      <a16:colId xmlns:a16="http://schemas.microsoft.com/office/drawing/2014/main" val="4236232053"/>
                    </a:ext>
                  </a:extLst>
                </a:gridCol>
              </a:tblGrid>
              <a:tr h="461427">
                <a:tc>
                  <a:txBody>
                    <a:bodyPr/>
                    <a:lstStyle/>
                    <a:p>
                      <a:pPr marL="0" marR="0" algn="ctr">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Câu</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ghép</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Kết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nối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các</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vế</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câu</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399962"/>
                  </a:ext>
                </a:extLst>
              </a:tr>
              <a:tr h="528308">
                <a:tc>
                  <a:txBody>
                    <a:bodyPr/>
                    <a:lstStyle/>
                    <a:p>
                      <a:pPr marL="0" marR="0">
                        <a:lnSpc>
                          <a:spcPct val="115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Hoa </a:t>
                      </a:r>
                      <a:r>
                        <a:rPr lang="en-US" sz="2400" dirty="0" err="1">
                          <a:solidFill>
                            <a:srgbClr val="002060"/>
                          </a:solidFill>
                          <a:effectLst/>
                          <a:latin typeface="Cambria" panose="02040503050406030204" pitchFamily="18" charset="0"/>
                          <a:ea typeface="Cambria" panose="02040503050406030204" pitchFamily="18" charset="0"/>
                        </a:rPr>
                        <a:t>bưởi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cây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còn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nhài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bụi</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 </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rPr>
                        <a:t>còn</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6883009"/>
                  </a:ext>
                </a:extLst>
              </a:tr>
              <a:tr h="865400">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toả</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cánh</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nhưng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bưởi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nhài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chang</a:t>
                      </a:r>
                      <a:r>
                        <a:rPr lang="en-US" sz="2400" dirty="0">
                          <a:solidFill>
                            <a:srgbClr val="002060"/>
                          </a:solidFill>
                          <a:effectLst/>
                          <a:latin typeface="Cambria" panose="02040503050406030204" pitchFamily="18" charset="0"/>
                          <a:ea typeface="Cambria" panose="02040503050406030204" pitchFamily="18" charset="0"/>
                        </a:rPr>
                        <a:t> bao </a:t>
                      </a:r>
                      <a:r>
                        <a:rPr lang="en-US" sz="2400" dirty="0" err="1">
                          <a:solidFill>
                            <a:srgbClr val="002060"/>
                          </a:solidFill>
                          <a:effectLst/>
                          <a:latin typeface="Cambria" panose="02040503050406030204" pitchFamily="18" charset="0"/>
                          <a:ea typeface="Cambria" panose="02040503050406030204" pitchFamily="18" charset="0"/>
                        </a:rPr>
                        <a:t>giờ</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lẫn</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5583634"/>
                  </a:ext>
                </a:extLst>
              </a:tr>
              <a:tr h="890537">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Ôi</a:t>
                      </a:r>
                      <a:r>
                        <a:rPr lang="en-US" sz="2400" dirty="0">
                          <a:solidFill>
                            <a:srgbClr val="002060"/>
                          </a:solidFill>
                          <a:effectLst/>
                          <a:latin typeface="Cambria" panose="02040503050406030204" pitchFamily="18" charset="0"/>
                          <a:ea typeface="Cambria" panose="02040503050406030204" pitchFamily="18" charset="0"/>
                        </a:rPr>
                        <a:t> chao, </a:t>
                      </a:r>
                      <a:r>
                        <a:rPr lang="en-US" sz="2400" dirty="0" err="1">
                          <a:solidFill>
                            <a:srgbClr val="002060"/>
                          </a:solidFill>
                          <a:effectLst/>
                          <a:latin typeface="Cambria" panose="02040503050406030204" pitchFamily="18" charset="0"/>
                          <a:ea typeface="Cambria" panose="02040503050406030204" pitchFamily="18" charset="0"/>
                        </a:rPr>
                        <a:t>cây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khế</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sai</a:t>
                      </a:r>
                      <a:r>
                        <a:rPr lang="en-US" sz="2400" dirty="0">
                          <a:solidFill>
                            <a:srgbClr val="002060"/>
                          </a:solidFill>
                          <a:effectLst/>
                          <a:latin typeface="Cambria" panose="02040503050406030204" pitchFamily="18" charset="0"/>
                          <a:ea typeface="Cambria" panose="02040503050406030204" pitchFamily="18" charset="0"/>
                        </a:rPr>
                        <a:t> chi </a:t>
                      </a:r>
                      <a:r>
                        <a:rPr lang="en-US" sz="2400" dirty="0" err="1">
                          <a:solidFill>
                            <a:srgbClr val="002060"/>
                          </a:solidFill>
                          <a:effectLst/>
                          <a:latin typeface="Cambria" panose="02040503050406030204" pitchFamily="18" charset="0"/>
                          <a:ea typeface="Cambria" panose="02040503050406030204" pitchFamily="18" charset="0"/>
                        </a:rPr>
                        <a:t>chít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quả</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chín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giàn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nhót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đỏ</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mọng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chùm</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trái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ngon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lành</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4818770"/>
                  </a:ext>
                </a:extLst>
              </a:tr>
              <a:tr h="1026990">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Thỉnh</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thoảng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chạy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chậm</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vì</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vướng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phía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trước</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rồi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lướt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lên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như</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mũi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tên</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9179725"/>
                  </a:ext>
                </a:extLst>
              </a:tr>
            </a:tbl>
          </a:graphicData>
        </a:graphic>
      </p:graphicFrame>
      <p:sp>
        <p:nvSpPr>
          <p:cNvPr id="5" name="Rectangle: Rounded Corners 4">
            <a:extLst>
              <a:ext uri="{FF2B5EF4-FFF2-40B4-BE49-F238E27FC236}">
                <a16:creationId xmlns:a16="http://schemas.microsoft.com/office/drawing/2014/main" id="{9C546F3C-CBED-9C7B-E0AC-FA339BFB8FD2}"/>
              </a:ext>
            </a:extLst>
          </p:cNvPr>
          <p:cNvSpPr/>
          <p:nvPr/>
        </p:nvSpPr>
        <p:spPr>
          <a:xfrm>
            <a:off x="8564880" y="300736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nhưng</a:t>
            </a:r>
            <a:endParaRPr lang="en-US" sz="3200" dirty="0">
              <a:solidFill>
                <a:srgbClr val="FF000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A0FF16ED-F6EB-7FBF-5194-A347FAB4A979}"/>
              </a:ext>
            </a:extLst>
          </p:cNvPr>
          <p:cNvSpPr/>
          <p:nvPr/>
        </p:nvSpPr>
        <p:spPr>
          <a:xfrm>
            <a:off x="8544560" y="390144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và</a:t>
            </a:r>
            <a:endParaRPr lang="en-US" sz="3200" dirty="0">
              <a:solidFill>
                <a:srgbClr val="FF0000"/>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DA83DFD6-19E0-3811-7E52-9F5D5EA290D2}"/>
              </a:ext>
            </a:extLst>
          </p:cNvPr>
          <p:cNvSpPr/>
          <p:nvPr/>
        </p:nvSpPr>
        <p:spPr>
          <a:xfrm>
            <a:off x="8524240" y="492760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rồi</a:t>
            </a:r>
            <a:endParaRPr lang="en-US" sz="3200" dirty="0">
              <a:solidFill>
                <a:srgbClr val="FF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06153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384995"/>
          </a:xfrm>
          <a:prstGeom prst="rect">
            <a:avLst/>
          </a:prstGeom>
          <a:noFill/>
        </p:spPr>
        <p:txBody>
          <a:bodyPr wrap="square" rtlCol="0">
            <a:spAutoFit/>
          </a:bodyPr>
          <a:lstStyle/>
          <a:p>
            <a:pPr lvl="0"/>
            <a:r>
              <a:rPr lang="en-US" sz="2800" b="1" dirty="0">
                <a:solidFill>
                  <a:prstClr val="black"/>
                </a:solidFill>
                <a:latin typeface="Cambria" panose="02040503050406030204" pitchFamily="18" charset="0"/>
                <a:ea typeface="Cambria" panose="02040503050406030204" pitchFamily="18" charset="0"/>
              </a:rPr>
              <a:t>2. </a:t>
            </a:r>
            <a:r>
              <a:rPr lang="vi-VN" sz="2800" b="1" dirty="0">
                <a:solidFill>
                  <a:prstClr val="black"/>
                </a:solidFill>
                <a:latin typeface="Cambria" panose="02040503050406030204" pitchFamily="18" charset="0"/>
                <a:ea typeface="Cambria" panose="02040503050406030204" pitchFamily="18" charset="0"/>
              </a:rPr>
              <a:t>Tìm các vế của mỗi câu ghép dưới đây và cho biết cách nối các vế câu ở bài tập này có gì khác so với cách nối các vế câu ở bài</a:t>
            </a:r>
            <a:r>
              <a:rPr lang="en-US" sz="2800" b="1" dirty="0">
                <a:solidFill>
                  <a:prstClr val="black"/>
                </a:solidFill>
                <a:latin typeface="Cambria" panose="02040503050406030204" pitchFamily="18" charset="0"/>
                <a:ea typeface="Cambria" panose="02040503050406030204" pitchFamily="18" charset="0"/>
              </a:rPr>
              <a:t> </a:t>
            </a:r>
            <a:r>
              <a:rPr lang="vi-VN" sz="2800" b="1" dirty="0">
                <a:solidFill>
                  <a:prstClr val="black"/>
                </a:solidFill>
                <a:latin typeface="Cambria" panose="02040503050406030204" pitchFamily="18" charset="0"/>
                <a:ea typeface="Cambria" panose="02040503050406030204" pitchFamily="18" charset="0"/>
              </a:rPr>
              <a:t>tập 1.</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D366BC89-5751-F8CF-4F2E-80C1B9288EE9}"/>
              </a:ext>
            </a:extLst>
          </p:cNvPr>
          <p:cNvSpPr txBox="1"/>
          <p:nvPr/>
        </p:nvSpPr>
        <p:spPr>
          <a:xfrm>
            <a:off x="1229360" y="2214880"/>
            <a:ext cx="9652000" cy="4093428"/>
          </a:xfrm>
          <a:prstGeom prst="rect">
            <a:avLst/>
          </a:prstGeom>
          <a:noFill/>
        </p:spPr>
        <p:txBody>
          <a:bodyPr wrap="square" rtlCol="0">
            <a:spAutoFit/>
          </a:bodyPr>
          <a:lstStyle/>
          <a:p>
            <a:pPr algn="just"/>
            <a:r>
              <a:rPr lang="vi-VN" sz="2600" b="0" i="0" dirty="0">
                <a:solidFill>
                  <a:srgbClr val="000000"/>
                </a:solidFill>
                <a:effectLst/>
                <a:latin typeface="Cambria" panose="02040503050406030204" pitchFamily="18" charset="0"/>
                <a:ea typeface="Cambria" panose="02040503050406030204" pitchFamily="18" charset="0"/>
              </a:rPr>
              <a:t>a. Hoa cánh kiến nở vàng trên rừng, hoa sở và hoa kim anh trắng xoá.</a:t>
            </a:r>
          </a:p>
          <a:p>
            <a:pPr algn="r"/>
            <a:r>
              <a:rPr lang="vi-VN" sz="2600" b="0" i="0" dirty="0">
                <a:solidFill>
                  <a:srgbClr val="000000"/>
                </a:solidFill>
                <a:effectLst/>
                <a:latin typeface="Cambria" panose="02040503050406030204" pitchFamily="18" charset="0"/>
                <a:ea typeface="Cambria" panose="02040503050406030204" pitchFamily="18" charset="0"/>
              </a:rPr>
              <a:t>(Xuân Quỳnh)</a:t>
            </a:r>
          </a:p>
          <a:p>
            <a:pPr algn="just"/>
            <a:r>
              <a:rPr lang="vi-VN" sz="2600" b="0" i="0" dirty="0">
                <a:solidFill>
                  <a:srgbClr val="000000"/>
                </a:solidFill>
                <a:effectLst/>
                <a:latin typeface="Cambria" panose="02040503050406030204" pitchFamily="18" charset="0"/>
                <a:ea typeface="Cambria" panose="02040503050406030204" pitchFamily="18" charset="0"/>
              </a:rPr>
              <a:t>b. Dưới ánh trăng, dòng sông sáng rực lên, những con sông nhỏ lăn tăn gợn đều mơn man vỗ nhẹ vào hai bên bờ cát.</a:t>
            </a:r>
          </a:p>
          <a:p>
            <a:pPr algn="r"/>
            <a:r>
              <a:rPr lang="vi-VN" sz="2600" b="0" i="0" dirty="0">
                <a:solidFill>
                  <a:srgbClr val="000000"/>
                </a:solidFill>
                <a:effectLst/>
                <a:latin typeface="Cambria" panose="02040503050406030204" pitchFamily="18" charset="0"/>
                <a:ea typeface="Cambria" panose="02040503050406030204" pitchFamily="18" charset="0"/>
              </a:rPr>
              <a:t>(Khuất Quang Thụy)</a:t>
            </a:r>
          </a:p>
          <a:p>
            <a:pPr algn="just"/>
            <a:r>
              <a:rPr lang="vi-VN" sz="2600" b="0" i="0" dirty="0">
                <a:solidFill>
                  <a:srgbClr val="000000"/>
                </a:solidFill>
                <a:effectLst/>
                <a:latin typeface="Cambria" panose="02040503050406030204" pitchFamily="18" charset="0"/>
                <a:ea typeface="Cambria" panose="02040503050406030204" pitchFamily="18" charset="0"/>
              </a:rPr>
              <a:t>c. Ở mảnh đất ấy, tháng Giêng, tôi đi đốt bãi, đào ổ chuột; tháng Tám nước lên, tôi đánh giậm, úp cá, đơm tép; tháng Chín, tháng Mười, đi móc con da dưới vệ sông.</a:t>
            </a:r>
          </a:p>
          <a:p>
            <a:pPr algn="r"/>
            <a:r>
              <a:rPr lang="vi-VN" sz="2600" b="0" i="0" dirty="0">
                <a:solidFill>
                  <a:srgbClr val="000000"/>
                </a:solidFill>
                <a:effectLst/>
                <a:latin typeface="Cambria" panose="02040503050406030204" pitchFamily="18" charset="0"/>
                <a:ea typeface="Cambria" panose="02040503050406030204" pitchFamily="18" charset="0"/>
              </a:rPr>
              <a:t>(Nguyễn Khải)</a:t>
            </a:r>
          </a:p>
        </p:txBody>
      </p:sp>
    </p:spTree>
    <p:custDataLst>
      <p:tags r:id="rId1"/>
    </p:custDataLst>
    <p:extLst>
      <p:ext uri="{BB962C8B-B14F-4D97-AF65-F5344CB8AC3E}">
        <p14:creationId xmlns:p14="http://schemas.microsoft.com/office/powerpoint/2010/main" val="135186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5830" y="2743200"/>
            <a:ext cx="2424627" cy="3550347"/>
          </a:xfrm>
          <a:prstGeom prst="rect">
            <a:avLst/>
          </a:prstGeom>
        </p:spPr>
      </p:pic>
      <p:grpSp>
        <p:nvGrpSpPr>
          <p:cNvPr id="4" name="Group 3"/>
          <p:cNvGrpSpPr/>
          <p:nvPr/>
        </p:nvGrpSpPr>
        <p:grpSpPr>
          <a:xfrm>
            <a:off x="5313680" y="162561"/>
            <a:ext cx="5766623" cy="2616384"/>
            <a:chOff x="-104120" y="101069"/>
            <a:chExt cx="5476894" cy="2574493"/>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76670">
              <a:off x="-104120" y="101069"/>
              <a:ext cx="5476894" cy="2574493"/>
            </a:xfrm>
            <a:prstGeom prst="rect">
              <a:avLst/>
            </a:prstGeom>
          </p:spPr>
        </p:pic>
        <p:sp>
          <p:nvSpPr>
            <p:cNvPr id="8" name="TextBox 7"/>
            <p:cNvSpPr txBox="1"/>
            <p:nvPr/>
          </p:nvSpPr>
          <p:spPr>
            <a:xfrm>
              <a:off x="408582" y="668355"/>
              <a:ext cx="4679038" cy="1362820"/>
            </a:xfrm>
            <a:prstGeom prst="rect">
              <a:avLst/>
            </a:prstGeom>
            <a:noFill/>
          </p:spPr>
          <p:txBody>
            <a:bodyPr wrap="square" rtlCol="0">
              <a:spAutoFit/>
            </a:bodyPr>
            <a:lstStyle/>
            <a:p>
              <a:pPr marL="0" marR="0" algn="ctr">
                <a:spcBef>
                  <a:spcPts val="0"/>
                </a:spcBef>
                <a:spcAft>
                  <a:spcPts val="0"/>
                </a:spcAft>
              </a:pPr>
              <a:r>
                <a:rPr lang="en-US" sz="2800" dirty="0" err="1">
                  <a:effectLst/>
                  <a:latin typeface="Cambria" panose="02040503050406030204" pitchFamily="18" charset="0"/>
                  <a:ea typeface="Cambria" panose="02040503050406030204" pitchFamily="18" charset="0"/>
                </a:rPr>
                <a:t>Từ</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bài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tập</a:t>
              </a:r>
              <a:r>
                <a:rPr lang="en-US" sz="2800" dirty="0">
                  <a:effectLst/>
                  <a:latin typeface="Cambria" panose="02040503050406030204" pitchFamily="18" charset="0"/>
                  <a:ea typeface="Cambria" panose="02040503050406030204" pitchFamily="18" charset="0"/>
                </a:rPr>
                <a:t> 1 </a:t>
              </a:r>
              <a:r>
                <a:rPr lang="en-US" sz="2800" dirty="0" err="1">
                  <a:effectLst/>
                  <a:latin typeface="Cambria" panose="02040503050406030204" pitchFamily="18" charset="0"/>
                  <a:ea typeface="Cambria" panose="02040503050406030204" pitchFamily="18" charset="0"/>
                </a:rPr>
                <a:t>và</a:t>
              </a:r>
              <a:r>
                <a:rPr lang="en-US" sz="2800" dirty="0">
                  <a:effectLst/>
                  <a:latin typeface="Cambria" panose="02040503050406030204" pitchFamily="18" charset="0"/>
                  <a:ea typeface="Cambria" panose="02040503050406030204" pitchFamily="18" charset="0"/>
                </a:rPr>
                <a:t> 2, </a:t>
              </a:r>
              <a:r>
                <a:rPr lang="en-US" sz="2800" dirty="0" err="1">
                  <a:effectLst/>
                  <a:latin typeface="Cambria" panose="02040503050406030204" pitchFamily="18" charset="0"/>
                  <a:ea typeface="Cambria" panose="02040503050406030204" pitchFamily="18" charset="0"/>
                </a:rPr>
                <a:t>em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có</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thể</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nhận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xét</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gì</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về</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cách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nối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các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vế</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trong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ghép</a:t>
              </a:r>
              <a:r>
                <a:rPr lang="en-US" sz="2800" dirty="0">
                  <a:effectLst/>
                  <a:latin typeface="Cambria" panose="02040503050406030204" pitchFamily="18" charset="0"/>
                  <a:ea typeface="Cambria" panose="02040503050406030204" pitchFamily="18" charset="0"/>
                </a:rPr>
                <a:t>?</a:t>
              </a:r>
            </a:p>
          </p:txBody>
        </p:sp>
      </p:grpSp>
      <p:grpSp>
        <p:nvGrpSpPr>
          <p:cNvPr id="5" name="Group 4"/>
          <p:cNvGrpSpPr/>
          <p:nvPr/>
        </p:nvGrpSpPr>
        <p:grpSpPr>
          <a:xfrm>
            <a:off x="1666240" y="2552700"/>
            <a:ext cx="6718270" cy="3868420"/>
            <a:chOff x="2339310" y="2552700"/>
            <a:chExt cx="6045200" cy="3629180"/>
          </a:xfrm>
        </p:grpSpPr>
        <p:sp>
          <p:nvSpPr>
            <p:cNvPr id="10" name="Rounded Rectangle 9"/>
            <p:cNvSpPr/>
            <p:nvPr/>
          </p:nvSpPr>
          <p:spPr>
            <a:xfrm>
              <a:off x="2339310" y="2552700"/>
              <a:ext cx="6045200" cy="3352800"/>
            </a:xfrm>
            <a:prstGeom prst="roundRect">
              <a:avLst/>
            </a:prstGeom>
            <a:solidFill>
              <a:srgbClr val="BADDF6"/>
            </a:solidFill>
            <a:ln w="57150">
              <a:solidFill>
                <a:srgbClr val="92D050"/>
              </a:solidFill>
              <a:prstDash val="dash"/>
            </a:ln>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p:cNvSpPr txBox="1"/>
            <p:nvPr/>
          </p:nvSpPr>
          <p:spPr>
            <a:xfrm>
              <a:off x="2515029" y="2743200"/>
              <a:ext cx="5727271" cy="3438680"/>
            </a:xfrm>
            <a:prstGeom prst="rect">
              <a:avLst/>
            </a:prstGeom>
            <a:noFill/>
          </p:spPr>
          <p:txBody>
            <a:bodyPr wrap="square" rtlCol="0">
              <a:spAutoFit/>
            </a:bodyPr>
            <a:lstStyle/>
            <a:p>
              <a:pPr algn="just">
                <a:spcBef>
                  <a:spcPts val="1800"/>
                </a:spcBef>
              </a:pPr>
              <a:r>
                <a:rPr lang="vi-VN" sz="2800" b="1" dirty="0">
                  <a:latin typeface="Cambria" panose="02040503050406030204" pitchFamily="18" charset="0"/>
                  <a:ea typeface="Cambria" panose="02040503050406030204" pitchFamily="18" charset="0"/>
                </a:rPr>
                <a:t>+ Các vế của câu ghép có thể nối với nhau bằng một kết từ như (và, rồi, hoặc, còn, nhưng, mà, song,...)</a:t>
              </a:r>
            </a:p>
            <a:p>
              <a:pPr algn="just">
                <a:spcBef>
                  <a:spcPts val="1800"/>
                </a:spcBef>
              </a:pPr>
              <a:r>
                <a:rPr lang="vi-VN" sz="2800" b="1" dirty="0">
                  <a:latin typeface="Cambria" panose="02040503050406030204" pitchFamily="18" charset="0"/>
                  <a:ea typeface="Cambria" panose="02040503050406030204" pitchFamily="18" charset="0"/>
                </a:rPr>
                <a:t>+ Các vế của câu ghép có thế nối trực tiếp với nhau: giữa các vế không có kết từ mà chỉ có dấu câu (dấu phẩy, dấu chấm phẩy)</a:t>
              </a:r>
            </a:p>
          </p:txBody>
        </p:sp>
      </p:grpSp>
    </p:spTree>
    <p:custDataLst>
      <p:tags r:id="rId1"/>
    </p:custDataLst>
    <p:extLst>
      <p:ext uri="{BB962C8B-B14F-4D97-AF65-F5344CB8AC3E}">
        <p14:creationId xmlns:p14="http://schemas.microsoft.com/office/powerpoint/2010/main" val="42406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 name="ISPRING_LMS_API_VERSION" val="SCORM 2004 (4th edition)"/>
  <p:tag name="ISPRING_ULTRA_SCORM_COURSE_ID" val="CF7A6976-7B80-4E9C-8132-BC58162929B9"/>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00136\uFFFDZ{3CE1BC0C-80B2-428F-BF59-E3C9B160A0B3}&quot;,&quot;C:\\Users\\PC\\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Lst>
</file>

<file path=ppt/tags/tag10.xml><?xml version="1.0" encoding="utf-8"?>
<p:tagLst xmlns:a="http://schemas.openxmlformats.org/drawingml/2006/main" xmlns:r="http://schemas.openxmlformats.org/officeDocument/2006/relationships" xmlns:p="http://schemas.openxmlformats.org/presentationml/2006/main">
  <p:tag name="GENSWF_SLIDE_UID" val="{784FFA49-35C4-4D2B-BBFB-48F3674ADE67}:314"/>
</p:tagLst>
</file>

<file path=ppt/tags/tag11.xml><?xml version="1.0" encoding="utf-8"?>
<p:tagLst xmlns:a="http://schemas.openxmlformats.org/drawingml/2006/main" xmlns:r="http://schemas.openxmlformats.org/officeDocument/2006/relationships" xmlns:p="http://schemas.openxmlformats.org/presentationml/2006/main">
  <p:tag name="GENSWF_SLIDE_UID" val="{5B49CA1A-22C4-4FD2-9A67-50E78691F87C}:336"/>
</p:tagLst>
</file>

<file path=ppt/tags/tag12.xml><?xml version="1.0" encoding="utf-8"?>
<p:tagLst xmlns:a="http://schemas.openxmlformats.org/drawingml/2006/main" xmlns:r="http://schemas.openxmlformats.org/officeDocument/2006/relationships" xmlns:p="http://schemas.openxmlformats.org/presentationml/2006/main">
  <p:tag name="GENSWF_SLIDE_UID" val="{8C918015-2079-47A5-B598-C2B04C8F085D}:337"/>
</p:tagLst>
</file>

<file path=ppt/tags/tag13.xml><?xml version="1.0" encoding="utf-8"?>
<p:tagLst xmlns:a="http://schemas.openxmlformats.org/drawingml/2006/main" xmlns:r="http://schemas.openxmlformats.org/officeDocument/2006/relationships" xmlns:p="http://schemas.openxmlformats.org/presentationml/2006/main">
  <p:tag name="GENSWF_SLIDE_UID" val="{9A59D7B2-3B8E-400F-B852-7A16B95E67D6}:317"/>
</p:tagLst>
</file>

<file path=ppt/tags/tag14.xml><?xml version="1.0" encoding="utf-8"?>
<p:tagLst xmlns:a="http://schemas.openxmlformats.org/drawingml/2006/main" xmlns:r="http://schemas.openxmlformats.org/officeDocument/2006/relationships" xmlns:p="http://schemas.openxmlformats.org/presentationml/2006/main">
  <p:tag name="PA" val="v5.2.11"/>
</p:tagLst>
</file>

<file path=ppt/tags/tag15.xml><?xml version="1.0" encoding="utf-8"?>
<p:tagLst xmlns:a="http://schemas.openxmlformats.org/drawingml/2006/main" xmlns:r="http://schemas.openxmlformats.org/officeDocument/2006/relationships" xmlns:p="http://schemas.openxmlformats.org/presentationml/2006/main">
  <p:tag name="PA" val="v5.2.11"/>
</p:tagLst>
</file>

<file path=ppt/tags/tag16.xml><?xml version="1.0" encoding="utf-8"?>
<p:tagLst xmlns:a="http://schemas.openxmlformats.org/drawingml/2006/main" xmlns:r="http://schemas.openxmlformats.org/officeDocument/2006/relationships" xmlns:p="http://schemas.openxmlformats.org/presentationml/2006/main">
  <p:tag name="PA" val="v5.2.11"/>
</p:tagLst>
</file>

<file path=ppt/tags/tag17.xml><?xml version="1.0" encoding="utf-8"?>
<p:tagLst xmlns:a="http://schemas.openxmlformats.org/drawingml/2006/main" xmlns:r="http://schemas.openxmlformats.org/officeDocument/2006/relationships" xmlns:p="http://schemas.openxmlformats.org/presentationml/2006/main">
  <p:tag name="PA" val="v5.2.11"/>
</p:tagLst>
</file>

<file path=ppt/tags/tag18.xml><?xml version="1.0" encoding="utf-8"?>
<p:tagLst xmlns:a="http://schemas.openxmlformats.org/drawingml/2006/main" xmlns:r="http://schemas.openxmlformats.org/officeDocument/2006/relationships" xmlns:p="http://schemas.openxmlformats.org/presentationml/2006/main">
  <p:tag name="PA" val="v5.2.11"/>
</p:tagLst>
</file>

<file path=ppt/tags/tag19.xml><?xml version="1.0" encoding="utf-8"?>
<p:tagLst xmlns:a="http://schemas.openxmlformats.org/drawingml/2006/main" xmlns:r="http://schemas.openxmlformats.org/officeDocument/2006/relationships" xmlns:p="http://schemas.openxmlformats.org/presentationml/2006/main">
  <p:tag name="PA" val="v5.2.11"/>
</p:tagLst>
</file>

<file path=ppt/tags/tag2.xml><?xml version="1.0" encoding="utf-8"?>
<p:tagLst xmlns:a="http://schemas.openxmlformats.org/drawingml/2006/main" xmlns:r="http://schemas.openxmlformats.org/officeDocument/2006/relationships" xmlns:p="http://schemas.openxmlformats.org/presentationml/2006/main">
  <p:tag name="GENSWF_SLIDE_UID" val="{B0585902-1E0A-4BFC-BDE7-0B695ED9B874}:258"/>
</p:tagLst>
</file>

<file path=ppt/tags/tag3.xml><?xml version="1.0" encoding="utf-8"?>
<p:tagLst xmlns:a="http://schemas.openxmlformats.org/drawingml/2006/main" xmlns:r="http://schemas.openxmlformats.org/officeDocument/2006/relationships" xmlns:p="http://schemas.openxmlformats.org/presentationml/2006/main">
  <p:tag name="GENSWF_SLIDE_UID" val="{3B826277-6577-4DBD-B6F0-A58D0181B149}:297"/>
</p:tagLst>
</file>

<file path=ppt/tags/tag4.xml><?xml version="1.0" encoding="utf-8"?>
<p:tagLst xmlns:a="http://schemas.openxmlformats.org/drawingml/2006/main" xmlns:r="http://schemas.openxmlformats.org/officeDocument/2006/relationships" xmlns:p="http://schemas.openxmlformats.org/presentationml/2006/main">
  <p:tag name="GENSWF_SLIDE_UID" val="{7D56ED9F-CD58-4C2B-BBD5-A60F60208D02}:332"/>
</p:tagLst>
</file>

<file path=ppt/tags/tag5.xml><?xml version="1.0" encoding="utf-8"?>
<p:tagLst xmlns:a="http://schemas.openxmlformats.org/drawingml/2006/main" xmlns:r="http://schemas.openxmlformats.org/officeDocument/2006/relationships" xmlns:p="http://schemas.openxmlformats.org/presentationml/2006/main">
  <p:tag name="GENSWF_SLIDE_UID" val="{BA380F56-9ADD-4E84-9483-95CD41722F8D}:256"/>
</p:tagLst>
</file>

<file path=ppt/tags/tag6.xml><?xml version="1.0" encoding="utf-8"?>
<p:tagLst xmlns:a="http://schemas.openxmlformats.org/drawingml/2006/main" xmlns:r="http://schemas.openxmlformats.org/officeDocument/2006/relationships" xmlns:p="http://schemas.openxmlformats.org/presentationml/2006/main">
  <p:tag name="GENSWF_SLIDE_UID" val="{DFF2797B-8E6B-436C-BC71-78A3B036A8DC}:285"/>
</p:tagLst>
</file>

<file path=ppt/tags/tag7.xml><?xml version="1.0" encoding="utf-8"?>
<p:tagLst xmlns:a="http://schemas.openxmlformats.org/drawingml/2006/main" xmlns:r="http://schemas.openxmlformats.org/officeDocument/2006/relationships" xmlns:p="http://schemas.openxmlformats.org/presentationml/2006/main">
  <p:tag name="GENSWF_SLIDE_UID" val="{23D4816F-B5DC-45BF-9499-B5F9E0EC0B43}:289"/>
</p:tagLst>
</file>

<file path=ppt/tags/tag8.xml><?xml version="1.0" encoding="utf-8"?>
<p:tagLst xmlns:a="http://schemas.openxmlformats.org/drawingml/2006/main" xmlns:r="http://schemas.openxmlformats.org/officeDocument/2006/relationships" xmlns:p="http://schemas.openxmlformats.org/presentationml/2006/main">
  <p:tag name="GENSWF_SLIDE_UID" val="{417CC93B-6E27-457F-9352-BFA3E0C8EB63}:261"/>
</p:tagLst>
</file>

<file path=ppt/tags/tag9.xml><?xml version="1.0" encoding="utf-8"?>
<p:tagLst xmlns:a="http://schemas.openxmlformats.org/drawingml/2006/main" xmlns:r="http://schemas.openxmlformats.org/officeDocument/2006/relationships" xmlns:p="http://schemas.openxmlformats.org/presentationml/2006/main">
  <p:tag name="GENSWF_SLIDE_UID" val="{9321F2E2-D1A1-48FC-8E08-6B3E56BF7223}:33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868</TotalTime>
  <Words>777</Words>
  <Application>Microsoft Office PowerPoint</Application>
  <PresentationFormat>Widescreen</PresentationFormat>
  <Paragraphs>54</Paragraphs>
  <Slides>12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等线</vt:lpstr>
      <vt:lpstr>等线 Light</vt:lpstr>
      <vt:lpstr>Arial</vt:lpstr>
      <vt:lpstr>Cambria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9Slide.vn</dc:subject>
  <dc:creator>huong</dc:creator>
  <dc:description>9Slide.vn</dc:description>
  <cp:lastModifiedBy>Administrator</cp:lastModifiedBy>
  <cp:revision>148</cp:revision>
  <dcterms:created xsi:type="dcterms:W3CDTF">2019-07-25T16:01:57Z</dcterms:created>
  <dcterms:modified xsi:type="dcterms:W3CDTF">2025-02-06T07:10:57Z</dcterms:modified>
  <cp:category>9Slide.vn</cp:category>
</cp:coreProperties>
</file>