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D2D60-AC2E-46DF-8740-64E01FDB1E7A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BB978-7520-4C59-9CE4-9B7A27BFC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61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D73E6-32C8-403E-AA28-167C47E9B5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78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7D3D-7008-47BA-B6E3-66F98B2E5FB0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A19E-3229-4175-87F5-2F819A66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07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7D3D-7008-47BA-B6E3-66F98B2E5FB0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A19E-3229-4175-87F5-2F819A66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7D3D-7008-47BA-B6E3-66F98B2E5FB0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A19E-3229-4175-87F5-2F819A66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81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7D3D-7008-47BA-B6E3-66F98B2E5FB0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A19E-3229-4175-87F5-2F819A66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33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7D3D-7008-47BA-B6E3-66F98B2E5FB0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A19E-3229-4175-87F5-2F819A66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54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7D3D-7008-47BA-B6E3-66F98B2E5FB0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A19E-3229-4175-87F5-2F819A66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30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7D3D-7008-47BA-B6E3-66F98B2E5FB0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A19E-3229-4175-87F5-2F819A66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16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7D3D-7008-47BA-B6E3-66F98B2E5FB0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A19E-3229-4175-87F5-2F819A66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6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7D3D-7008-47BA-B6E3-66F98B2E5FB0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A19E-3229-4175-87F5-2F819A66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27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7D3D-7008-47BA-B6E3-66F98B2E5FB0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A19E-3229-4175-87F5-2F819A66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68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7D3D-7008-47BA-B6E3-66F98B2E5FB0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A19E-3229-4175-87F5-2F819A66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1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27D3D-7008-47BA-B6E3-66F98B2E5FB0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8A19E-3229-4175-87F5-2F819A66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1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11" Type="http://schemas.openxmlformats.org/officeDocument/2006/relationships/image" Target="../media/image4.gif"/><Relationship Id="rId5" Type="http://schemas.openxmlformats.org/officeDocument/2006/relationships/image" Target="../media/image2.png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NUL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image" Target="../media/image18.png"/><Relationship Id="rId2" Type="http://schemas.openxmlformats.org/officeDocument/2006/relationships/image" Target="../media/image7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5" Type="http://schemas.openxmlformats.org/officeDocument/2006/relationships/image" Target="../media/image16.png"/><Relationship Id="rId10" Type="http://schemas.microsoft.com/office/2007/relationships/hdphoto" Target="../media/hdphoto3.wdp"/><Relationship Id="rId19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:a16="http://schemas.microsoft.com/office/drawing/2014/main" id="{048DE5E0-BA57-87E7-B029-CE16E236F921}"/>
              </a:ext>
            </a:extLst>
          </p:cNvPr>
          <p:cNvSpPr/>
          <p:nvPr/>
        </p:nvSpPr>
        <p:spPr>
          <a:xfrm>
            <a:off x="8808889" y="3657598"/>
            <a:ext cx="3320654" cy="3200401"/>
          </a:xfrm>
          <a:custGeom>
            <a:avLst/>
            <a:gdLst/>
            <a:ahLst/>
            <a:cxnLst/>
            <a:rect l="l" t="t" r="r" b="b"/>
            <a:pathLst>
              <a:path w="3767051" h="3282043">
                <a:moveTo>
                  <a:pt x="0" y="0"/>
                </a:moveTo>
                <a:lnTo>
                  <a:pt x="3767050" y="0"/>
                </a:lnTo>
                <a:lnTo>
                  <a:pt x="3767050" y="3282043"/>
                </a:lnTo>
                <a:lnTo>
                  <a:pt x="0" y="32820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62317A-0643-125F-93F2-30E824F0B54F}"/>
              </a:ext>
            </a:extLst>
          </p:cNvPr>
          <p:cNvSpPr txBox="1"/>
          <p:nvPr/>
        </p:nvSpPr>
        <p:spPr>
          <a:xfrm>
            <a:off x="1030575" y="1079143"/>
            <a:ext cx="107638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  <a:p>
            <a:pPr algn="ctr"/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39: TÌM HAI SỐ KHI BIẾT HIỆU VÀ TỈ SỐ CỦA HAI SỐ ĐÓ (TIẾT 1)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5E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THỊ HẠNH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FEF6D44-2435-B9BC-39D4-F2E687B563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34874" y="4346423"/>
            <a:ext cx="5846561" cy="2511576"/>
          </a:xfrm>
          <a:prstGeom prst="rect">
            <a:avLst/>
          </a:prstGeom>
        </p:spPr>
      </p:pic>
      <p:sp>
        <p:nvSpPr>
          <p:cNvPr id="5" name="Freeform 2">
            <a:extLst>
              <a:ext uri="{FF2B5EF4-FFF2-40B4-BE49-F238E27FC236}">
                <a16:creationId xmlns:a16="http://schemas.microsoft.com/office/drawing/2014/main" id="{0C0CBAC3-E976-92BB-5D18-2756B60A9210}"/>
              </a:ext>
            </a:extLst>
          </p:cNvPr>
          <p:cNvSpPr/>
          <p:nvPr/>
        </p:nvSpPr>
        <p:spPr>
          <a:xfrm>
            <a:off x="-39845" y="0"/>
            <a:ext cx="2140842" cy="1898682"/>
          </a:xfrm>
          <a:custGeom>
            <a:avLst/>
            <a:gdLst/>
            <a:ahLst/>
            <a:cxnLst/>
            <a:rect l="l" t="t" r="r" b="b"/>
            <a:pathLst>
              <a:path w="7509510" h="8229600">
                <a:moveTo>
                  <a:pt x="0" y="0"/>
                </a:moveTo>
                <a:lnTo>
                  <a:pt x="7509510" y="0"/>
                </a:lnTo>
                <a:lnTo>
                  <a:pt x="750951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5607F04-97BF-BC56-96AA-8D9B77CA972F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0233346" y="-91585"/>
            <a:ext cx="2129645" cy="20764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135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7112FE-9648-6C49-0F20-DDAD6ED0B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68C53B-8035-AF2E-5146-A78D32326F7B}"/>
              </a:ext>
            </a:extLst>
          </p:cNvPr>
          <p:cNvGrpSpPr/>
          <p:nvPr/>
        </p:nvGrpSpPr>
        <p:grpSpPr>
          <a:xfrm>
            <a:off x="1557141" y="446859"/>
            <a:ext cx="2624161" cy="769441"/>
            <a:chOff x="759165" y="1586200"/>
            <a:chExt cx="2624161" cy="76944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42154F-9CD3-0073-6BF6-4E631FBCF97C}"/>
                </a:ext>
              </a:extLst>
            </p:cNvPr>
            <p:cNvGrpSpPr/>
            <p:nvPr/>
          </p:nvGrpSpPr>
          <p:grpSpPr>
            <a:xfrm>
              <a:off x="759165" y="1600820"/>
              <a:ext cx="587224" cy="646331"/>
              <a:chOff x="759165" y="645780"/>
              <a:chExt cx="587224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542553B-2612-3365-27D5-C8CCAFD552E1}"/>
                  </a:ext>
                </a:extLst>
              </p:cNvPr>
              <p:cNvSpPr/>
              <p:nvPr/>
            </p:nvSpPr>
            <p:spPr>
              <a:xfrm>
                <a:off x="759165" y="714633"/>
                <a:ext cx="523783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E8CF8E-43CF-833A-CDA4-51B1A5F9F0AA}"/>
                  </a:ext>
                </a:extLst>
              </p:cNvPr>
              <p:cNvSpPr txBox="1"/>
              <p:nvPr/>
            </p:nvSpPr>
            <p:spPr>
              <a:xfrm>
                <a:off x="822606" y="64578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>
                    <a:solidFill>
                      <a:schemeClr val="bg1"/>
                    </a:solidFill>
                    <a:latin typeface="LNTH-Hoa Nho LNTH" pitchFamily="2" charset="0"/>
                  </a:rPr>
                  <a:t>1</a:t>
                </a:r>
                <a:endParaRPr lang="vi-VN" sz="3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8F93FE-6692-2512-99B0-EC13E6E31699}"/>
                </a:ext>
              </a:extLst>
            </p:cNvPr>
            <p:cNvSpPr txBox="1"/>
            <p:nvPr/>
          </p:nvSpPr>
          <p:spPr>
            <a:xfrm>
              <a:off x="1346389" y="1586200"/>
              <a:ext cx="20369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defRPr sz="4400" b="1">
                  <a:solidFill>
                    <a:srgbClr val="FF5050"/>
                  </a:solidFill>
                </a:defRPr>
              </a:lvl1pPr>
            </a:lstStyle>
            <a:p>
              <a:r>
                <a:rPr lang="en-US"/>
                <a:t>Số?</a:t>
              </a:r>
              <a:endParaRPr lang="vi-VN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D1A6241-0B98-BB4C-2018-5A9904F52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0" y="1539374"/>
            <a:ext cx="11039792" cy="300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E248084-EA59-3F96-6F14-40807C188A4F}"/>
              </a:ext>
            </a:extLst>
          </p:cNvPr>
          <p:cNvSpPr/>
          <p:nvPr/>
        </p:nvSpPr>
        <p:spPr>
          <a:xfrm>
            <a:off x="7315200" y="339344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77B8C79-8848-A729-4849-3CAA0D32458C}"/>
              </a:ext>
            </a:extLst>
          </p:cNvPr>
          <p:cNvSpPr/>
          <p:nvPr/>
        </p:nvSpPr>
        <p:spPr>
          <a:xfrm>
            <a:off x="7345680" y="398272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CB10479-E8FB-CCAF-D313-6B914D9E4A76}"/>
              </a:ext>
            </a:extLst>
          </p:cNvPr>
          <p:cNvSpPr/>
          <p:nvPr/>
        </p:nvSpPr>
        <p:spPr>
          <a:xfrm>
            <a:off x="9885680" y="341376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98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52D87A5-3CC2-BCCD-A859-182D8E267DF4}"/>
              </a:ext>
            </a:extLst>
          </p:cNvPr>
          <p:cNvSpPr/>
          <p:nvPr/>
        </p:nvSpPr>
        <p:spPr>
          <a:xfrm>
            <a:off x="9916160" y="400304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241775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25FD1E1-001F-F5F2-4ABA-8AB7102DF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68C53B-8035-AF2E-5146-A78D32326F7B}"/>
              </a:ext>
            </a:extLst>
          </p:cNvPr>
          <p:cNvGrpSpPr/>
          <p:nvPr/>
        </p:nvGrpSpPr>
        <p:grpSpPr>
          <a:xfrm>
            <a:off x="937381" y="426539"/>
            <a:ext cx="10624699" cy="1996316"/>
            <a:chOff x="759165" y="1586200"/>
            <a:chExt cx="10624699" cy="199631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42154F-9CD3-0073-6BF6-4E631FBCF97C}"/>
                </a:ext>
              </a:extLst>
            </p:cNvPr>
            <p:cNvGrpSpPr/>
            <p:nvPr/>
          </p:nvGrpSpPr>
          <p:grpSpPr>
            <a:xfrm>
              <a:off x="759165" y="1600820"/>
              <a:ext cx="587224" cy="646331"/>
              <a:chOff x="759165" y="645780"/>
              <a:chExt cx="587224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542553B-2612-3365-27D5-C8CCAFD552E1}"/>
                  </a:ext>
                </a:extLst>
              </p:cNvPr>
              <p:cNvSpPr/>
              <p:nvPr/>
            </p:nvSpPr>
            <p:spPr>
              <a:xfrm>
                <a:off x="759165" y="714633"/>
                <a:ext cx="523783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E8CF8E-43CF-833A-CDA4-51B1A5F9F0AA}"/>
                  </a:ext>
                </a:extLst>
              </p:cNvPr>
              <p:cNvSpPr txBox="1"/>
              <p:nvPr/>
            </p:nvSpPr>
            <p:spPr>
              <a:xfrm>
                <a:off x="822606" y="64578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  <a:latin typeface="LNTH-Hoa Nho LNTH" pitchFamily="2" charset="0"/>
                  </a:rPr>
                  <a:t>2</a:t>
                </a:r>
                <a:endParaRPr lang="vi-VN" sz="36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98F93FE-6692-2512-99B0-EC13E6E31699}"/>
                    </a:ext>
                  </a:extLst>
                </p:cNvPr>
                <p:cNvSpPr txBox="1"/>
                <p:nvPr/>
              </p:nvSpPr>
              <p:spPr>
                <a:xfrm>
                  <a:off x="1346389" y="1586200"/>
                  <a:ext cx="10037475" cy="19963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4400" b="1">
                      <a:solidFill>
                        <a:srgbClr val="FF5050"/>
                      </a:solidFill>
                    </a:defRPr>
                  </a:lvl1pPr>
                </a:lstStyle>
                <a:p>
                  <a:pPr algn="just"/>
                  <a:r>
                    <a:rPr lang="vi-VN" sz="2800" dirty="0">
                      <a:solidFill>
                        <a:srgbClr val="002060"/>
                      </a:solidFill>
                      <a:latin typeface="+mj-lt"/>
                      <a:ea typeface="Cambria" panose="02040503050406030204" pitchFamily="18" charset="0"/>
                    </a:rPr>
                    <a:t>Trong cuộc thi đấu cờ vua của trường, số bạn nam tham gia nhiều hơn số bạn nữ là 10 bạn, số bạn nữ bằng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+mj-lt"/>
                            </a:rPr>
                          </m:ctrlPr>
                        </m:fPr>
                        <m:num>
                          <m:r>
                            <a:rPr lang="nl-NL" sz="2800" i="1">
                              <a:solidFill>
                                <a:srgbClr val="002060"/>
                              </a:solidFill>
                              <a:latin typeface="+mj-lt"/>
                            </a:rPr>
                            <m:t>2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+mj-lt"/>
                            </a:rPr>
                            <m:t>𝟑</m:t>
                          </m:r>
                        </m:den>
                      </m:f>
                      <m:r>
                        <a:rPr lang="nl-NL" sz="2800" i="1">
                          <a:solidFill>
                            <a:srgbClr val="002060"/>
                          </a:solidFill>
                          <a:latin typeface="+mj-lt"/>
                        </a:rPr>
                        <m:t> </m:t>
                      </m:r>
                    </m:oMath>
                  </a14:m>
                  <a:r>
                    <a:rPr lang="vi-VN" sz="2800" dirty="0">
                      <a:solidFill>
                        <a:srgbClr val="002060"/>
                      </a:solidFill>
                      <a:latin typeface="+mj-lt"/>
                      <a:ea typeface="Cambria" panose="02040503050406030204" pitchFamily="18" charset="0"/>
                    </a:rPr>
                    <a:t>số bạn nam. Hỏi có bao nhiêu bạn nam, bao nhiêu bạn nữ tham gia cuộc thi đấu cờ vua đó?</a:t>
                  </a:r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98F93FE-6692-2512-99B0-EC13E6E316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6389" y="1586200"/>
                  <a:ext cx="10037475" cy="1996316"/>
                </a:xfrm>
                <a:prstGeom prst="rect">
                  <a:avLst/>
                </a:prstGeom>
                <a:blipFill>
                  <a:blip r:embed="rId3"/>
                  <a:stretch>
                    <a:fillRect l="-1214" t="-3364" r="-1214" b="-82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54E94DC-0BFB-02F6-7D08-983A666B6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769" y="2641600"/>
            <a:ext cx="4790073" cy="24879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00D7258-2CBB-63B6-16AD-14276BFEE821}"/>
              </a:ext>
            </a:extLst>
          </p:cNvPr>
          <p:cNvSpPr txBox="1"/>
          <p:nvPr/>
        </p:nvSpPr>
        <p:spPr>
          <a:xfrm>
            <a:off x="665480" y="25781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E8B54-EC72-A853-3F3B-6D0BD8EA4154}"/>
              </a:ext>
            </a:extLst>
          </p:cNvPr>
          <p:cNvSpPr txBox="1"/>
          <p:nvPr/>
        </p:nvSpPr>
        <p:spPr>
          <a:xfrm>
            <a:off x="1940560" y="357378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Nữ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0BE664-6E66-22C0-71A7-2C372F5577EA}"/>
              </a:ext>
            </a:extLst>
          </p:cNvPr>
          <p:cNvSpPr txBox="1"/>
          <p:nvPr/>
        </p:nvSpPr>
        <p:spPr>
          <a:xfrm>
            <a:off x="1717040" y="4564380"/>
            <a:ext cx="2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704365D-EE45-042C-AF20-1D3827435E06}"/>
              </a:ext>
            </a:extLst>
          </p:cNvPr>
          <p:cNvGrpSpPr/>
          <p:nvPr/>
        </p:nvGrpSpPr>
        <p:grpSpPr>
          <a:xfrm>
            <a:off x="3083560" y="3802380"/>
            <a:ext cx="2133600" cy="381000"/>
            <a:chOff x="2971800" y="2400300"/>
            <a:chExt cx="2133600" cy="3810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3DE7D5-BDD1-E907-7C26-9EE411447E84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CFE99F5-E20C-89E7-D8B3-3A6D6DCE081A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128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1C5FBEF-F39A-2C9D-4A13-973B4A114EFD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06D0AE4-5AA9-0FD1-C7AD-6570EE3702A6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D248385-B702-37BE-ACAC-AB490A573A19}"/>
              </a:ext>
            </a:extLst>
          </p:cNvPr>
          <p:cNvGrpSpPr/>
          <p:nvPr/>
        </p:nvGrpSpPr>
        <p:grpSpPr>
          <a:xfrm>
            <a:off x="3083560" y="4716780"/>
            <a:ext cx="3276600" cy="411480"/>
            <a:chOff x="2971800" y="2400300"/>
            <a:chExt cx="3276600" cy="41148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2566D10-48CD-A635-B645-0781AB9C43BE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1AB2DB1-AF9F-2464-1729-7ADE0F0A019D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32766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8CBCBB5-8B3C-428C-3C27-65B85FA094FC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E7AA359-43FA-AFCE-8299-9AB82C86925D}"/>
                </a:ext>
              </a:extLst>
            </p:cNvPr>
            <p:cNvCxnSpPr>
              <a:cxnSpLocks/>
            </p:cNvCxnSpPr>
            <p:nvPr/>
          </p:nvCxnSpPr>
          <p:spPr>
            <a:xfrm>
              <a:off x="5120640" y="241046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104E73F-08B5-4A62-DE29-4468950E746E}"/>
                </a:ext>
              </a:extLst>
            </p:cNvPr>
            <p:cNvCxnSpPr>
              <a:cxnSpLocks/>
            </p:cNvCxnSpPr>
            <p:nvPr/>
          </p:nvCxnSpPr>
          <p:spPr>
            <a:xfrm>
              <a:off x="6228080" y="243078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0C9162C-A35C-7B66-BD7E-D5A8225ED903}"/>
              </a:ext>
            </a:extLst>
          </p:cNvPr>
          <p:cNvCxnSpPr>
            <a:cxnSpLocks/>
          </p:cNvCxnSpPr>
          <p:nvPr/>
        </p:nvCxnSpPr>
        <p:spPr>
          <a:xfrm>
            <a:off x="5242560" y="420370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ight Brace 36">
            <a:extLst>
              <a:ext uri="{FF2B5EF4-FFF2-40B4-BE49-F238E27FC236}">
                <a16:creationId xmlns:a16="http://schemas.microsoft.com/office/drawing/2014/main" id="{AE788E7F-5EC1-65CA-6F0A-75AB1668B011}"/>
              </a:ext>
            </a:extLst>
          </p:cNvPr>
          <p:cNvSpPr/>
          <p:nvPr/>
        </p:nvSpPr>
        <p:spPr>
          <a:xfrm rot="16200000">
            <a:off x="5579110" y="4131310"/>
            <a:ext cx="457200" cy="1003300"/>
          </a:xfrm>
          <a:prstGeom prst="rightBrace">
            <a:avLst>
              <a:gd name="adj1" fmla="val 1190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DD32B45-48D0-12E9-EB5B-728363CC3882}"/>
              </a:ext>
            </a:extLst>
          </p:cNvPr>
          <p:cNvSpPr txBox="1"/>
          <p:nvPr/>
        </p:nvSpPr>
        <p:spPr>
          <a:xfrm>
            <a:off x="5293360" y="380238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Right Brace 41">
            <a:extLst>
              <a:ext uri="{FF2B5EF4-FFF2-40B4-BE49-F238E27FC236}">
                <a16:creationId xmlns:a16="http://schemas.microsoft.com/office/drawing/2014/main" id="{0CBE0485-4982-3F62-EC4E-2053F8110D2F}"/>
              </a:ext>
            </a:extLst>
          </p:cNvPr>
          <p:cNvSpPr/>
          <p:nvPr/>
        </p:nvSpPr>
        <p:spPr>
          <a:xfrm rot="16200000">
            <a:off x="3923030" y="2597150"/>
            <a:ext cx="457200" cy="208026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8998197-480A-D341-9725-E8D57BBC1EA8}"/>
              </a:ext>
            </a:extLst>
          </p:cNvPr>
          <p:cNvSpPr txBox="1"/>
          <p:nvPr/>
        </p:nvSpPr>
        <p:spPr>
          <a:xfrm>
            <a:off x="3749040" y="291846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Right Brace 43">
            <a:extLst>
              <a:ext uri="{FF2B5EF4-FFF2-40B4-BE49-F238E27FC236}">
                <a16:creationId xmlns:a16="http://schemas.microsoft.com/office/drawing/2014/main" id="{0EE76A8B-A35C-69D6-FF1B-C218B498C196}"/>
              </a:ext>
            </a:extLst>
          </p:cNvPr>
          <p:cNvSpPr/>
          <p:nvPr/>
        </p:nvSpPr>
        <p:spPr>
          <a:xfrm rot="5400000">
            <a:off x="4512310" y="3714750"/>
            <a:ext cx="457200" cy="313690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2587BB3-2D00-8533-37B5-C1DB8CC8369F}"/>
              </a:ext>
            </a:extLst>
          </p:cNvPr>
          <p:cNvSpPr txBox="1"/>
          <p:nvPr/>
        </p:nvSpPr>
        <p:spPr>
          <a:xfrm>
            <a:off x="4226560" y="546862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5611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7" grpId="0" animBg="1"/>
      <p:bldP spid="38" grpId="0"/>
      <p:bldP spid="42" grpId="0" animBg="1"/>
      <p:bldP spid="43" grpId="0"/>
      <p:bldP spid="44" grpId="0" animBg="1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7112FE-9648-6C49-0F20-DDAD6ED0B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A5489F-D5A9-20B9-9EC1-F1E73E35F623}"/>
              </a:ext>
            </a:extLst>
          </p:cNvPr>
          <p:cNvSpPr txBox="1"/>
          <p:nvPr/>
        </p:nvSpPr>
        <p:spPr>
          <a:xfrm>
            <a:off x="1960880" y="1209040"/>
            <a:ext cx="9235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– 2 = 1 (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: 1 × 3 = 30 (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– 10 = 20 (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20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9527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78A3DE-580A-4226-B99C-7E8F95935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98" y="2721802"/>
            <a:ext cx="11760203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1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0A8FCB-8213-4FA3-EACE-B6B1A288F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755" y="810636"/>
            <a:ext cx="3810330" cy="30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9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045A17AF-1051-2FAA-38B4-0B0CE96E8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78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ACE413-965D-3907-F9F6-AB100236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5349" y="5774866"/>
            <a:ext cx="699488" cy="9294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5E5A46-03EE-6DBD-9997-807F08829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0670">
            <a:off x="369378" y="5131133"/>
            <a:ext cx="697961" cy="9350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DD966FD-7B79-5FE5-9C23-622C6C0818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35616">
            <a:off x="842352" y="3450461"/>
            <a:ext cx="773641" cy="10334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4835C25-EF3F-97DB-7E55-584A3856BB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998" y="3494981"/>
            <a:ext cx="748868" cy="100109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C7CE091-5B06-6844-3FD1-F551A8E5E3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05308" y="3608465"/>
            <a:ext cx="598366" cy="81724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ED0369A-9D44-7A3D-ACA5-B91882AFEF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4217" y="2966838"/>
            <a:ext cx="2211273" cy="205737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8E3BF73-6E97-EE19-E76A-34A7FED36E8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986" y="175091"/>
            <a:ext cx="3329647" cy="46474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88012D9-65C2-F0E8-0941-0682D8A746A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40088" y="5220858"/>
            <a:ext cx="3565942" cy="178680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1E9F8B6-4A55-FBE7-F18B-F8E7056F39A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23411" y="5343946"/>
            <a:ext cx="2729854" cy="154062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A79F124-8F26-56CA-0BD3-DCF08BBF22A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78902" y="1025162"/>
            <a:ext cx="3052811" cy="3523419"/>
          </a:xfrm>
          <a:prstGeom prst="rect">
            <a:avLst/>
          </a:prstGeom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4D1D6D19-2790-A0FF-2D26-9A79A8FC9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770" y="3001747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A5E083FC-103A-CC90-48CD-00B3D315D9CD}"/>
                  </a:ext>
                </a:extLst>
              </p:cNvPr>
              <p:cNvSpPr/>
              <p:nvPr/>
            </p:nvSpPr>
            <p:spPr>
              <a:xfrm>
                <a:off x="5369201" y="2600960"/>
                <a:ext cx="6213199" cy="1913557"/>
              </a:xfrm>
              <a:prstGeom prst="wedgeRoundRectCallout">
                <a:avLst>
                  <a:gd name="adj1" fmla="val -55979"/>
                  <a:gd name="adj2" fmla="val -9948"/>
                  <a:gd name="adj3" fmla="val 16667"/>
                </a:avLst>
              </a:prstGeom>
              <a:solidFill>
                <a:srgbClr val="CCFFFF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nl-NL" sz="3600" i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Tổng của hai số là 84, tỉ số của hai số đó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3600" i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Tìm hai số đó</a:t>
                </a:r>
                <a:endParaRPr lang="vi-VN" sz="480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A5E083FC-103A-CC90-48CD-00B3D315D9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201" y="2600960"/>
                <a:ext cx="6213199" cy="1913557"/>
              </a:xfrm>
              <a:prstGeom prst="wedgeRoundRectCallout">
                <a:avLst>
                  <a:gd name="adj1" fmla="val -55979"/>
                  <a:gd name="adj2" fmla="val -9948"/>
                  <a:gd name="adj3" fmla="val 16667"/>
                </a:avLst>
              </a:prstGeom>
              <a:blipFill>
                <a:blip r:embed="rId18"/>
                <a:stretch>
                  <a:fillRect r="-1103"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27390CA-B552-9260-2E0E-7DFBB046659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18765" y="322004"/>
            <a:ext cx="7638950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3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360717-807D-DF60-1784-8FF51E10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300DC9-A91F-5F43-A354-6F374CC2E76C}"/>
              </a:ext>
            </a:extLst>
          </p:cNvPr>
          <p:cNvSpPr/>
          <p:nvPr/>
        </p:nvSpPr>
        <p:spPr>
          <a:xfrm>
            <a:off x="868680" y="711200"/>
            <a:ext cx="10454640" cy="541528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4C0704-F3B3-0205-9E93-EF5CE27F2556}"/>
              </a:ext>
            </a:extLst>
          </p:cNvPr>
          <p:cNvSpPr txBox="1"/>
          <p:nvPr/>
        </p:nvSpPr>
        <p:spPr>
          <a:xfrm>
            <a:off x="1595120" y="1117600"/>
            <a:ext cx="924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+ 5 = 7 (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84 : 7 x 5 = 60 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84 - 60 = 24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 60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 24</a:t>
            </a:r>
          </a:p>
        </p:txBody>
      </p:sp>
    </p:spTree>
    <p:extLst>
      <p:ext uri="{BB962C8B-B14F-4D97-AF65-F5344CB8AC3E}">
        <p14:creationId xmlns:p14="http://schemas.microsoft.com/office/powerpoint/2010/main" val="99982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63B1CC-F8E2-18E9-6BDD-75E5ABDA8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850" y="932471"/>
            <a:ext cx="7672300" cy="49930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C65A32-EB0E-37B4-91D6-8281DC753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7505" y="2654714"/>
            <a:ext cx="6620830" cy="14875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BB5004-533A-740A-9038-4994B00A1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4459" y="1427207"/>
            <a:ext cx="1963082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3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18FEFE-BA35-06FB-6297-86AF87984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315" y="868548"/>
            <a:ext cx="3810330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7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360717-807D-DF60-1784-8FF51E10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A07DCB8-5B2A-8FFF-894B-822209F2346C}"/>
              </a:ext>
            </a:extLst>
          </p:cNvPr>
          <p:cNvSpPr/>
          <p:nvPr/>
        </p:nvSpPr>
        <p:spPr>
          <a:xfrm>
            <a:off x="302260" y="1778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635FC2-E314-9D4F-7C0E-1A87AABD6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82" y="1520825"/>
            <a:ext cx="9591675" cy="4933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B860816-B7F9-22CE-FF54-36CED12F235B}"/>
                  </a:ext>
                </a:extLst>
              </p:cNvPr>
              <p:cNvSpPr/>
              <p:nvPr/>
            </p:nvSpPr>
            <p:spPr>
              <a:xfrm>
                <a:off x="2001520" y="457200"/>
                <a:ext cx="2418080" cy="1391920"/>
              </a:xfrm>
              <a:prstGeom prst="wedgeRoundRectCallout">
                <a:avLst>
                  <a:gd name="adj1" fmla="val 6648"/>
                  <a:gd name="adj2" fmla="val 71259"/>
                  <a:gd name="adj3" fmla="val 16667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Mẹ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thấy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dẻ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18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ạ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ẻ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ủ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ch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ị đấ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B860816-B7F9-22CE-FF54-36CED12F23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520" y="457200"/>
                <a:ext cx="2418080" cy="1391920"/>
              </a:xfrm>
              <a:prstGeom prst="wedgeRoundRectCallout">
                <a:avLst>
                  <a:gd name="adj1" fmla="val 6648"/>
                  <a:gd name="adj2" fmla="val 71259"/>
                  <a:gd name="adj3" fmla="val 16667"/>
                </a:avLst>
              </a:prstGeom>
              <a:blipFill>
                <a:blip r:embed="rId4"/>
                <a:stretch>
                  <a:fillRect l="-2736"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9110958-A9A1-B09E-C1CE-FFB62C633994}"/>
              </a:ext>
            </a:extLst>
          </p:cNvPr>
          <p:cNvSpPr/>
          <p:nvPr/>
        </p:nvSpPr>
        <p:spPr>
          <a:xfrm>
            <a:off x="4958080" y="1087120"/>
            <a:ext cx="1971040" cy="965200"/>
          </a:xfrm>
          <a:prstGeom prst="wedgeRoundRectCallout">
            <a:avLst>
              <a:gd name="adj1" fmla="val 6648"/>
              <a:gd name="adj2" fmla="val 71259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Vâng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6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0213C03-2CE3-1A7F-1E1A-1CBC1221BDA1}"/>
              </a:ext>
            </a:extLst>
          </p:cNvPr>
          <p:cNvSpPr/>
          <p:nvPr/>
        </p:nvSpPr>
        <p:spPr>
          <a:xfrm>
            <a:off x="6979920" y="101600"/>
            <a:ext cx="2042160" cy="1219200"/>
          </a:xfrm>
          <a:prstGeom prst="wedgeRoundRectCallout">
            <a:avLst>
              <a:gd name="adj1" fmla="val -25476"/>
              <a:gd name="adj2" fmla="val 190206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2EABE3C-73DD-4442-B347-A4329D6376B4}"/>
              </a:ext>
            </a:extLst>
          </p:cNvPr>
          <p:cNvSpPr/>
          <p:nvPr/>
        </p:nvSpPr>
        <p:spPr>
          <a:xfrm>
            <a:off x="9519920" y="284480"/>
            <a:ext cx="2560320" cy="2540000"/>
          </a:xfrm>
          <a:prstGeom prst="wedgeRoundRectCallout">
            <a:avLst>
              <a:gd name="adj1" fmla="val -58293"/>
              <a:gd name="adj2" fmla="val 415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tứng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29461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F79107-F656-B81F-A02E-B79A6A19A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3812C8-78DE-0BBF-3086-FD241D7967A1}"/>
              </a:ext>
            </a:extLst>
          </p:cNvPr>
          <p:cNvSpPr txBox="1"/>
          <p:nvPr/>
        </p:nvSpPr>
        <p:spPr>
          <a:xfrm>
            <a:off x="4714240" y="396240"/>
            <a:ext cx="266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BB19A1-5E0D-1E79-ED0C-5DE292F7BE05}"/>
              </a:ext>
            </a:extLst>
          </p:cNvPr>
          <p:cNvSpPr txBox="1"/>
          <p:nvPr/>
        </p:nvSpPr>
        <p:spPr>
          <a:xfrm>
            <a:off x="1132840" y="12268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49930F-1D7D-C696-FAAE-8108D1FE6C74}"/>
              </a:ext>
            </a:extLst>
          </p:cNvPr>
          <p:cNvSpPr txBox="1"/>
          <p:nvPr/>
        </p:nvSpPr>
        <p:spPr>
          <a:xfrm>
            <a:off x="828040" y="19888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33DCA1-66DA-73D1-C898-91FA39F02D4B}"/>
              </a:ext>
            </a:extLst>
          </p:cNvPr>
          <p:cNvSpPr txBox="1"/>
          <p:nvPr/>
        </p:nvSpPr>
        <p:spPr>
          <a:xfrm>
            <a:off x="828040" y="29794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048CB57-55D6-2D83-E320-E780054A9844}"/>
              </a:ext>
            </a:extLst>
          </p:cNvPr>
          <p:cNvGrpSpPr/>
          <p:nvPr/>
        </p:nvGrpSpPr>
        <p:grpSpPr>
          <a:xfrm>
            <a:off x="2961640" y="2217420"/>
            <a:ext cx="2667000" cy="381000"/>
            <a:chOff x="2971800" y="2400300"/>
            <a:chExt cx="2667000" cy="38100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EC32314-4830-762B-E5F8-6C3FD7A99743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EA1A7C-7C3E-6428-ABCE-7A5133DAFF8D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636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35BA42D-AB9E-09B9-1AF5-A608B5C4067B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943D453-A9E6-4D26-9C2B-514FDE28C2E2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E1AC8FD-7261-37F0-26A6-7EA2C8DD1209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270A4B7-679C-90FC-6D0C-F08FCB03079C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E4C7A2-6289-A6E1-2F4B-1CB5CA52F6FC}"/>
                </a:ext>
              </a:extLst>
            </p:cNvPr>
            <p:cNvCxnSpPr>
              <a:cxnSpLocks/>
            </p:cNvCxnSpPr>
            <p:nvPr/>
          </p:nvCxnSpPr>
          <p:spPr>
            <a:xfrm>
              <a:off x="5638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9FA1478-F39A-0244-F5E8-A5DC2FD422FF}"/>
              </a:ext>
            </a:extLst>
          </p:cNvPr>
          <p:cNvGrpSpPr/>
          <p:nvPr/>
        </p:nvGrpSpPr>
        <p:grpSpPr>
          <a:xfrm>
            <a:off x="2961640" y="3131820"/>
            <a:ext cx="1600200" cy="381000"/>
            <a:chOff x="2971800" y="2400300"/>
            <a:chExt cx="1600200" cy="381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0E7267F-6868-D1D4-A247-B1804C760A0F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D367C02-6F2A-F744-562B-238C8AA8688C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16002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6A8EB98-73E2-EB9A-A621-73C4BDE078C3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4EF75D0-5ADF-96C4-F2BF-6E6D7672C3BB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2F34114-12B3-7858-9C9E-A82ADBBC0AAD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33351E6-B9F7-4185-AB2C-CF501DC31BB0}"/>
              </a:ext>
            </a:extLst>
          </p:cNvPr>
          <p:cNvCxnSpPr>
            <a:cxnSpLocks/>
          </p:cNvCxnSpPr>
          <p:nvPr/>
        </p:nvCxnSpPr>
        <p:spPr>
          <a:xfrm>
            <a:off x="4561840" y="264922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ight Brace 44">
            <a:extLst>
              <a:ext uri="{FF2B5EF4-FFF2-40B4-BE49-F238E27FC236}">
                <a16:creationId xmlns:a16="http://schemas.microsoft.com/office/drawing/2014/main" id="{5455C34B-A7FA-0D85-388D-586470D93DE9}"/>
              </a:ext>
            </a:extLst>
          </p:cNvPr>
          <p:cNvSpPr/>
          <p:nvPr/>
        </p:nvSpPr>
        <p:spPr>
          <a:xfrm rot="5400000">
            <a:off x="4867910" y="2282190"/>
            <a:ext cx="457200" cy="1003300"/>
          </a:xfrm>
          <a:prstGeom prst="rightBrace">
            <a:avLst>
              <a:gd name="adj1" fmla="val 1190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29F39A7-CD57-F8D2-0605-A1DE0339175F}"/>
              </a:ext>
            </a:extLst>
          </p:cNvPr>
          <p:cNvSpPr txBox="1"/>
          <p:nvPr/>
        </p:nvSpPr>
        <p:spPr>
          <a:xfrm>
            <a:off x="4572000" y="292862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BA940AE-ADC0-9169-22C1-0A437F331D7C}"/>
              </a:ext>
            </a:extLst>
          </p:cNvPr>
          <p:cNvSpPr txBox="1"/>
          <p:nvPr/>
        </p:nvSpPr>
        <p:spPr>
          <a:xfrm>
            <a:off x="6096000" y="103632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BDFA7DA-6D0C-9118-AA67-F05C6FC6F249}"/>
              </a:ext>
            </a:extLst>
          </p:cNvPr>
          <p:cNvSpPr txBox="1"/>
          <p:nvPr/>
        </p:nvSpPr>
        <p:spPr>
          <a:xfrm>
            <a:off x="6350000" y="155448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 – 3 = 2 (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1A6121F-0A66-FB34-0352-BEC9115671E7}"/>
              </a:ext>
            </a:extLst>
          </p:cNvPr>
          <p:cNvSpPr txBox="1"/>
          <p:nvPr/>
        </p:nvSpPr>
        <p:spPr>
          <a:xfrm>
            <a:off x="6278880" y="2092960"/>
            <a:ext cx="526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chị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F20097E-E5B8-9366-8D68-CFB2630BCE0B}"/>
              </a:ext>
            </a:extLst>
          </p:cNvPr>
          <p:cNvSpPr txBox="1"/>
          <p:nvPr/>
        </p:nvSpPr>
        <p:spPr>
          <a:xfrm>
            <a:off x="6350000" y="313944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 : 2 x 5 = 15 (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0FA660B-3A43-60E4-1B69-8CAAB02E59AA}"/>
              </a:ext>
            </a:extLst>
          </p:cNvPr>
          <p:cNvSpPr txBox="1"/>
          <p:nvPr/>
        </p:nvSpPr>
        <p:spPr>
          <a:xfrm>
            <a:off x="6421120" y="3667760"/>
            <a:ext cx="526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F77D1D9-1487-8BF2-A9DE-C1C710C47389}"/>
              </a:ext>
            </a:extLst>
          </p:cNvPr>
          <p:cNvSpPr txBox="1"/>
          <p:nvPr/>
        </p:nvSpPr>
        <p:spPr>
          <a:xfrm>
            <a:off x="6512560" y="470408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 – 6 = 9 (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1844A14-C3B8-90FB-5914-D431DCA22786}"/>
              </a:ext>
            </a:extLst>
          </p:cNvPr>
          <p:cNvSpPr txBox="1"/>
          <p:nvPr/>
        </p:nvSpPr>
        <p:spPr>
          <a:xfrm>
            <a:off x="5821680" y="5415280"/>
            <a:ext cx="55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chị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15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9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dẻ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804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45" grpId="0" animBg="1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AA8D51-DCA7-62E5-14B2-F73AE79B9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856" y="993526"/>
            <a:ext cx="6096528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5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67EBCB-BC2F-4537-BB94-9F8F9554A91F}:25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</Words>
  <Application>Microsoft Office PowerPoint</Application>
  <PresentationFormat>Widescreen</PresentationFormat>
  <Paragraphs>57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Cambria Math</vt:lpstr>
      <vt:lpstr>LNTH-Hoa Nho LNTH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</dc:creator>
  <cp:lastModifiedBy>STD</cp:lastModifiedBy>
  <cp:revision>1</cp:revision>
  <dcterms:created xsi:type="dcterms:W3CDTF">2025-02-03T09:39:20Z</dcterms:created>
  <dcterms:modified xsi:type="dcterms:W3CDTF">2025-02-03T09:39:40Z</dcterms:modified>
</cp:coreProperties>
</file>